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794" r:id="rId7"/>
    <p:sldMasterId id="2147483806" r:id="rId8"/>
  </p:sldMasterIdLst>
  <p:notesMasterIdLst>
    <p:notesMasterId r:id="rId42"/>
  </p:notesMasterIdLst>
  <p:sldIdLst>
    <p:sldId id="258" r:id="rId9"/>
    <p:sldId id="313" r:id="rId10"/>
    <p:sldId id="274" r:id="rId11"/>
    <p:sldId id="348" r:id="rId12"/>
    <p:sldId id="372" r:id="rId13"/>
    <p:sldId id="285" r:id="rId14"/>
    <p:sldId id="309" r:id="rId15"/>
    <p:sldId id="400" r:id="rId16"/>
    <p:sldId id="509" r:id="rId17"/>
    <p:sldId id="508" r:id="rId18"/>
    <p:sldId id="314" r:id="rId19"/>
    <p:sldId id="779" r:id="rId20"/>
    <p:sldId id="780" r:id="rId21"/>
    <p:sldId id="781" r:id="rId22"/>
    <p:sldId id="782" r:id="rId23"/>
    <p:sldId id="783" r:id="rId24"/>
    <p:sldId id="784" r:id="rId25"/>
    <p:sldId id="463" r:id="rId26"/>
    <p:sldId id="466" r:id="rId27"/>
    <p:sldId id="578" r:id="rId28"/>
    <p:sldId id="785" r:id="rId29"/>
    <p:sldId id="786" r:id="rId30"/>
    <p:sldId id="506" r:id="rId31"/>
    <p:sldId id="750" r:id="rId32"/>
    <p:sldId id="742" r:id="rId33"/>
    <p:sldId id="315" r:id="rId34"/>
    <p:sldId id="744" r:id="rId35"/>
    <p:sldId id="778" r:id="rId36"/>
    <p:sldId id="787" r:id="rId37"/>
    <p:sldId id="788" r:id="rId38"/>
    <p:sldId id="752" r:id="rId39"/>
    <p:sldId id="753" r:id="rId40"/>
    <p:sldId id="77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9" autoAdjust="0"/>
    <p:restoredTop sz="92244" autoAdjust="0"/>
  </p:normalViewPr>
  <p:slideViewPr>
    <p:cSldViewPr snapToGrid="0">
      <p:cViewPr varScale="1">
        <p:scale>
          <a:sx n="72" d="100"/>
          <a:sy n="72" d="100"/>
        </p:scale>
        <p:origin x="912"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dirty="0">
                <a:solidFill>
                  <a:schemeClr val="tx1"/>
                </a:solidFill>
                <a:effectLst/>
                <a:latin typeface="+mn-lt"/>
                <a:ea typeface="+mn-ea"/>
                <a:cs typeface="+mn-cs"/>
              </a:rPr>
              <a:t>Timing: 5 minutes</a:t>
            </a:r>
          </a:p>
          <a:p>
            <a:endParaRPr lang="en-GB" sz="1200" b="0" i="0" kern="1200" dirty="0">
              <a:solidFill>
                <a:schemeClr val="tx1"/>
              </a:solidFill>
              <a:effectLst/>
              <a:latin typeface="+mn-lt"/>
              <a:ea typeface="+mn-ea"/>
              <a:cs typeface="+mn-cs"/>
            </a:endParaRPr>
          </a:p>
          <a:p>
            <a:r>
              <a:rPr lang="en-GB" b="1" dirty="0"/>
              <a:t>Aim: </a:t>
            </a:r>
            <a:r>
              <a:rPr lang="en-GB" b="0" dirty="0"/>
              <a:t>to identify</a:t>
            </a:r>
            <a:r>
              <a:rPr lang="en-GB" b="0" baseline="0" dirty="0"/>
              <a:t> whether ‘g’ is soft or hard by putting into practise the rules on the previous slide.</a:t>
            </a:r>
            <a:endParaRPr lang="en-GB" b="0" dirty="0"/>
          </a:p>
          <a:p>
            <a:endParaRPr lang="en-GB" b="1" dirty="0"/>
          </a:p>
          <a:p>
            <a:r>
              <a:rPr lang="en-GB" b="1" dirty="0"/>
              <a:t>Procedure: </a:t>
            </a:r>
          </a:p>
          <a:p>
            <a:pPr marL="228600" indent="-228600">
              <a:buAutoNum type="arabicPeriod"/>
            </a:pPr>
            <a:r>
              <a:rPr lang="en-GB" b="0" dirty="0"/>
              <a:t>Students read the word and decide based on spelling </a:t>
            </a:r>
            <a:r>
              <a:rPr lang="en-GB" b="0" baseline="0" dirty="0"/>
              <a:t>whether they think [g] is soft or hard.</a:t>
            </a:r>
          </a:p>
          <a:p>
            <a:pPr marL="228600" indent="-228600">
              <a:buAutoNum type="arabicPeriod"/>
            </a:pPr>
            <a:r>
              <a:rPr lang="en-GB" b="0" baseline="0" dirty="0"/>
              <a:t>Listen to check. Answers revealed on clicks.</a:t>
            </a:r>
          </a:p>
          <a:p>
            <a:pPr marL="228600" indent="-228600">
              <a:buAutoNum type="arabicPeriod"/>
            </a:pPr>
            <a:r>
              <a:rPr lang="en-GB" b="0" baseline="0" dirty="0"/>
              <a:t>Students try to pronounce the words.</a:t>
            </a:r>
          </a:p>
          <a:p>
            <a:pPr marL="228600" indent="-228600">
              <a:buAutoNum type="arabicPeriod"/>
            </a:pPr>
            <a:r>
              <a:rPr lang="en-GB" b="0" baseline="0" dirty="0"/>
              <a:t>Listen again to check pronunciation. Elicit whole class choral </a:t>
            </a:r>
            <a:r>
              <a:rPr lang="en-GB" sz="1200" b="0" i="0" kern="1200" dirty="0">
                <a:solidFill>
                  <a:schemeClr val="tx1"/>
                </a:solidFill>
                <a:effectLst/>
                <a:latin typeface="+mn-lt"/>
                <a:ea typeface="+mn-ea"/>
                <a:cs typeface="+mn-cs"/>
              </a:rPr>
              <a:t>pronunciation. (</a:t>
            </a:r>
            <a:r>
              <a:rPr lang="en-GB" sz="1200" b="0" i="0" kern="1200" baseline="0" dirty="0">
                <a:solidFill>
                  <a:schemeClr val="tx1"/>
                </a:solidFill>
                <a:effectLst/>
                <a:latin typeface="+mn-lt"/>
                <a:ea typeface="+mn-ea"/>
                <a:cs typeface="+mn-cs"/>
              </a:rPr>
              <a:t>Choral p</a:t>
            </a:r>
            <a:r>
              <a:rPr lang="en-GB" sz="1200" b="0" i="0" kern="1200" dirty="0">
                <a:solidFill>
                  <a:schemeClr val="tx1"/>
                </a:solidFill>
                <a:effectLst/>
                <a:latin typeface="+mn-lt"/>
                <a:ea typeface="+mn-ea"/>
                <a:cs typeface="+mn-cs"/>
              </a:rPr>
              <a:t>ronunciation practice is recommended as the words contain SSCs which have</a:t>
            </a:r>
            <a:r>
              <a:rPr lang="en-GB" sz="1200" b="0" i="0" kern="1200" baseline="0" dirty="0">
                <a:solidFill>
                  <a:schemeClr val="tx1"/>
                </a:solidFill>
                <a:effectLst/>
                <a:latin typeface="+mn-lt"/>
                <a:ea typeface="+mn-ea"/>
                <a:cs typeface="+mn-cs"/>
              </a:rPr>
              <a:t> not yet been focussed on explicitly.)</a:t>
            </a:r>
            <a:endParaRPr lang="en-GB" b="0"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baseline="0" dirty="0">
                <a:solidFill>
                  <a:schemeClr val="tx1"/>
                </a:solidFill>
                <a:effectLst/>
                <a:latin typeface="+mn-lt"/>
                <a:ea typeface="+mn-ea"/>
                <a:cs typeface="+mn-cs"/>
              </a:rPr>
              <a:t>Note</a:t>
            </a:r>
            <a:r>
              <a:rPr lang="en-GB" sz="1200" b="0" i="0" kern="1200" baseline="0" dirty="0">
                <a:solidFill>
                  <a:schemeClr val="tx1"/>
                </a:solidFill>
                <a:effectLst/>
                <a:latin typeface="+mn-lt"/>
                <a:ea typeface="+mn-ea"/>
                <a:cs typeface="+mn-cs"/>
              </a:rPr>
              <a:t>: U</a:t>
            </a:r>
            <a:r>
              <a:rPr lang="en-GB" sz="1200" b="0" i="0" kern="1200" dirty="0">
                <a:solidFill>
                  <a:schemeClr val="tx1"/>
                </a:solidFill>
                <a:effectLst/>
                <a:latin typeface="+mn-lt"/>
                <a:ea typeface="+mn-ea"/>
                <a:cs typeface="+mn-cs"/>
              </a:rPr>
              <a:t>nknown words have been chosen so that students must focus on the sound. </a:t>
            </a:r>
            <a:endParaRPr lang="en-GB" sz="1200" b="0" i="0" kern="1200" baseline="0" dirty="0">
              <a:solidFill>
                <a:schemeClr val="tx1"/>
              </a:solidFill>
              <a:effectLst/>
              <a:latin typeface="+mn-lt"/>
              <a:ea typeface="+mn-ea"/>
              <a:cs typeface="+mn-cs"/>
            </a:endParaRPr>
          </a:p>
          <a:p>
            <a:endParaRPr lang="en-GB" b="1" dirty="0"/>
          </a:p>
          <a:p>
            <a:r>
              <a:rPr lang="en-GB" b="1" dirty="0"/>
              <a:t>Word frequency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solidFill>
                  <a:schemeClr val="accent1">
                    <a:lumMod val="50000"/>
                  </a:schemeClr>
                </a:solidFill>
                <a:latin typeface="Century Gothic" panose="020B0502020202020204" pitchFamily="34" charset="0"/>
              </a:rPr>
              <a:t>progrès</a:t>
            </a:r>
            <a:r>
              <a:rPr lang="en-GB" b="0" dirty="0">
                <a:solidFill>
                  <a:schemeClr val="accent1">
                    <a:lumMod val="50000"/>
                  </a:schemeClr>
                </a:solidFill>
                <a:latin typeface="Century Gothic" panose="020B0502020202020204" pitchFamily="34" charset="0"/>
              </a:rPr>
              <a:t> [919];</a:t>
            </a:r>
            <a:r>
              <a:rPr lang="en-GB" b="0" baseline="0" dirty="0">
                <a:solidFill>
                  <a:schemeClr val="accent1">
                    <a:lumMod val="50000"/>
                  </a:schemeClr>
                </a:solidFill>
                <a:latin typeface="Century Gothic" panose="020B0502020202020204" pitchFamily="34" charset="0"/>
              </a:rPr>
              <a:t> </a:t>
            </a:r>
            <a:r>
              <a:rPr lang="en-GB" b="0" dirty="0" err="1">
                <a:solidFill>
                  <a:schemeClr val="accent1">
                    <a:lumMod val="50000"/>
                  </a:schemeClr>
                </a:solidFill>
                <a:latin typeface="Century Gothic" panose="020B0502020202020204" pitchFamily="34" charset="0"/>
              </a:rPr>
              <a:t>nager</a:t>
            </a:r>
            <a:r>
              <a:rPr lang="en-GB" b="0" dirty="0">
                <a:solidFill>
                  <a:schemeClr val="accent1">
                    <a:lumMod val="50000"/>
                  </a:schemeClr>
                </a:solidFill>
                <a:latin typeface="Century Gothic" panose="020B0502020202020204" pitchFamily="34" charset="0"/>
              </a:rPr>
              <a:t> [&gt;5000];</a:t>
            </a:r>
            <a:r>
              <a:rPr lang="en-GB" b="0" baseline="0" dirty="0">
                <a:solidFill>
                  <a:schemeClr val="accent1">
                    <a:lumMod val="50000"/>
                  </a:schemeClr>
                </a:solidFill>
                <a:latin typeface="Century Gothic" panose="020B0502020202020204" pitchFamily="34" charset="0"/>
              </a:rPr>
              <a:t> </a:t>
            </a:r>
            <a:r>
              <a:rPr lang="en-GB" b="0" dirty="0" err="1">
                <a:solidFill>
                  <a:schemeClr val="accent1">
                    <a:lumMod val="50000"/>
                  </a:schemeClr>
                </a:solidFill>
                <a:latin typeface="Century Gothic" panose="020B0502020202020204" pitchFamily="34" charset="0"/>
              </a:rPr>
              <a:t>gare</a:t>
            </a:r>
            <a:r>
              <a:rPr lang="en-GB" b="0" dirty="0">
                <a:solidFill>
                  <a:schemeClr val="accent1">
                    <a:lumMod val="50000"/>
                  </a:schemeClr>
                </a:solidFill>
                <a:latin typeface="Century Gothic" panose="020B0502020202020204" pitchFamily="34" charset="0"/>
              </a:rPr>
              <a:t> [2581]; </a:t>
            </a:r>
            <a:r>
              <a:rPr lang="en-GB" b="0" dirty="0" err="1">
                <a:solidFill>
                  <a:schemeClr val="accent1">
                    <a:lumMod val="50000"/>
                  </a:schemeClr>
                </a:solidFill>
                <a:latin typeface="Century Gothic" panose="020B0502020202020204" pitchFamily="34" charset="0"/>
              </a:rPr>
              <a:t>étranger</a:t>
            </a:r>
            <a:r>
              <a:rPr lang="en-GB" b="0" dirty="0">
                <a:solidFill>
                  <a:schemeClr val="accent1">
                    <a:lumMod val="50000"/>
                  </a:schemeClr>
                </a:solidFill>
                <a:latin typeface="Century Gothic" panose="020B0502020202020204" pitchFamily="34" charset="0"/>
              </a:rPr>
              <a:t> [305]; </a:t>
            </a:r>
            <a:r>
              <a:rPr lang="en-GB" b="0" dirty="0" err="1">
                <a:solidFill>
                  <a:schemeClr val="accent1">
                    <a:lumMod val="50000"/>
                  </a:schemeClr>
                </a:solidFill>
                <a:latin typeface="Century Gothic" panose="020B0502020202020204" pitchFamily="34" charset="0"/>
              </a:rPr>
              <a:t>Angleterre</a:t>
            </a:r>
            <a:r>
              <a:rPr lang="en-GB" b="0" dirty="0">
                <a:solidFill>
                  <a:schemeClr val="accent1">
                    <a:lumMod val="50000"/>
                  </a:schemeClr>
                </a:solidFill>
                <a:latin typeface="Century Gothic" panose="020B0502020202020204" pitchFamily="34" charset="0"/>
              </a:rPr>
              <a:t> [n/a]; boulangerie [&gt;5000]; </a:t>
            </a:r>
            <a:r>
              <a:rPr lang="en-GB" b="0" dirty="0" err="1">
                <a:solidFill>
                  <a:schemeClr val="accent1">
                    <a:lumMod val="50000"/>
                  </a:schemeClr>
                </a:solidFill>
                <a:latin typeface="Century Gothic" panose="020B0502020202020204" pitchFamily="34" charset="0"/>
              </a:rPr>
              <a:t>corriger</a:t>
            </a:r>
            <a:r>
              <a:rPr lang="en-GB" b="0" dirty="0">
                <a:solidFill>
                  <a:schemeClr val="accent1">
                    <a:lumMod val="50000"/>
                  </a:schemeClr>
                </a:solidFill>
                <a:latin typeface="Century Gothic" panose="020B0502020202020204" pitchFamily="34" charset="0"/>
              </a:rPr>
              <a:t> [1639]; </a:t>
            </a:r>
            <a:r>
              <a:rPr lang="en-GB" b="0" dirty="0" err="1">
                <a:solidFill>
                  <a:schemeClr val="accent1">
                    <a:lumMod val="50000"/>
                  </a:schemeClr>
                </a:solidFill>
                <a:latin typeface="Century Gothic" panose="020B0502020202020204" pitchFamily="34" charset="0"/>
              </a:rPr>
              <a:t>plage</a:t>
            </a:r>
            <a:r>
              <a:rPr lang="en-GB" b="0" dirty="0">
                <a:solidFill>
                  <a:schemeClr val="accent1">
                    <a:lumMod val="50000"/>
                  </a:schemeClr>
                </a:solidFill>
                <a:latin typeface="Century Gothic" panose="020B0502020202020204" pitchFamily="34" charset="0"/>
              </a:rPr>
              <a:t> [2693]; argent [472]; </a:t>
            </a:r>
            <a:r>
              <a:rPr lang="en-GB" b="0" dirty="0" err="1">
                <a:solidFill>
                  <a:schemeClr val="accent1">
                    <a:lumMod val="50000"/>
                  </a:schemeClr>
                </a:solidFill>
                <a:latin typeface="Century Gothic" panose="020B0502020202020204" pitchFamily="34" charset="0"/>
              </a:rPr>
              <a:t>agréable</a:t>
            </a:r>
            <a:r>
              <a:rPr lang="en-GB" b="0" dirty="0">
                <a:solidFill>
                  <a:schemeClr val="accent1">
                    <a:lumMod val="50000"/>
                  </a:schemeClr>
                </a:solidFill>
                <a:latin typeface="Century Gothic" panose="020B0502020202020204" pitchFamily="34" charset="0"/>
              </a:rPr>
              <a:t> [2841]</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463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waking up at daybreak, by stretching out ones arms and yawning. </a:t>
            </a:r>
            <a:br>
              <a:rPr lang="en-GB" baseline="0" dirty="0"/>
            </a:br>
            <a:r>
              <a:rPr lang="en-GB" baseline="0" dirty="0"/>
              <a:t>4.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7020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1235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87324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j’ai</a:t>
            </a:r>
            <a:r>
              <a:rPr lang="en-GB" baseline="0" dirty="0"/>
              <a:t> [8 - </a:t>
            </a:r>
            <a:r>
              <a:rPr lang="en-GB" baseline="0" dirty="0" err="1"/>
              <a:t>avoir</a:t>
            </a:r>
            <a:r>
              <a:rPr lang="en-GB" baseline="0" dirty="0"/>
              <a:t>]; </a:t>
            </a:r>
            <a:r>
              <a:rPr lang="en-GB" b="1" baseline="0" dirty="0" err="1"/>
              <a:t>génial</a:t>
            </a:r>
            <a:r>
              <a:rPr lang="en-GB" b="1" baseline="0" dirty="0"/>
              <a:t> </a:t>
            </a:r>
            <a:r>
              <a:rPr lang="en-GB" b="0" baseline="0" dirty="0"/>
              <a:t>[3872]</a:t>
            </a:r>
            <a:r>
              <a:rPr lang="en-GB" baseline="0" dirty="0"/>
              <a:t> </a:t>
            </a:r>
            <a:r>
              <a:rPr lang="en-GB" b="1" baseline="0" dirty="0" err="1"/>
              <a:t>sujet</a:t>
            </a:r>
            <a:r>
              <a:rPr lang="en-GB" baseline="0" dirty="0"/>
              <a:t> [353]; </a:t>
            </a:r>
            <a:r>
              <a:rPr lang="en-GB" b="1" baseline="0" dirty="0"/>
              <a:t>déjà</a:t>
            </a:r>
            <a:r>
              <a:rPr lang="en-GB" baseline="0" dirty="0"/>
              <a:t> [58]; </a:t>
            </a:r>
            <a:r>
              <a:rPr lang="en-GB" b="1" baseline="0" dirty="0"/>
              <a:t>jamais</a:t>
            </a:r>
            <a:r>
              <a:rPr lang="en-GB" baseline="0" dirty="0"/>
              <a:t> [179]; </a:t>
            </a:r>
            <a:r>
              <a:rPr lang="en-GB" b="1" baseline="0" dirty="0"/>
              <a:t>jour </a:t>
            </a:r>
            <a:r>
              <a:rPr lang="en-GB" baseline="0" dirty="0"/>
              <a:t>[78].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8330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7334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24926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raise awareness of SSCs </a:t>
            </a:r>
            <a:r>
              <a:rPr lang="en-GB" b="1" baseline="0" dirty="0"/>
              <a:t>[j]/soft [g] </a:t>
            </a:r>
            <a:r>
              <a:rPr lang="en-GB" b="0" baseline="0" dirty="0"/>
              <a:t>and </a:t>
            </a:r>
            <a:r>
              <a:rPr lang="en-GB" b="1" baseline="0" dirty="0"/>
              <a:t>hard [g] </a:t>
            </a:r>
            <a:r>
              <a:rPr lang="en-GB" b="0" baseline="0" dirty="0"/>
              <a:t>by hearing these pronounced in known vocabulary items. Known words containing </a:t>
            </a:r>
            <a:r>
              <a:rPr lang="en-GB" b="1" baseline="0" dirty="0"/>
              <a:t>[j] </a:t>
            </a:r>
            <a:r>
              <a:rPr lang="en-GB" b="0" baseline="0" dirty="0"/>
              <a:t>and </a:t>
            </a:r>
            <a:r>
              <a:rPr lang="en-GB" b="1" baseline="0" dirty="0"/>
              <a:t>soft [g] </a:t>
            </a:r>
            <a:r>
              <a:rPr lang="en-GB" b="0" baseline="0"/>
              <a:t>are Grouped </a:t>
            </a:r>
            <a:r>
              <a:rPr lang="en-GB" b="0" baseline="0" dirty="0"/>
              <a:t>in the same column to strengthen the connection between these alternate spellings of the same sound. Students are then encouraged to consider the spelling differences which separate words containing </a:t>
            </a:r>
            <a:r>
              <a:rPr lang="en-GB" b="1" baseline="0" dirty="0"/>
              <a:t>hard [g] </a:t>
            </a:r>
            <a:r>
              <a:rPr lang="en-GB" b="0" baseline="0" dirty="0"/>
              <a:t>and </a:t>
            </a:r>
            <a:r>
              <a:rPr lang="en-GB" b="1" baseline="0" dirty="0"/>
              <a:t>[soft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US" b="0" dirty="0"/>
              <a:t>1. Ensure students understand the task instructions – they may need some help with unknown </a:t>
            </a:r>
            <a:r>
              <a:rPr lang="en-US" b="0" i="0" dirty="0"/>
              <a:t>near-cognates </a:t>
            </a:r>
            <a:r>
              <a:rPr lang="en-US" b="0" i="1" dirty="0" err="1"/>
              <a:t>contenir</a:t>
            </a:r>
            <a:r>
              <a:rPr lang="en-US" b="0" i="1" dirty="0"/>
              <a:t> </a:t>
            </a:r>
            <a:r>
              <a:rPr lang="en-US" b="0" i="0" dirty="0"/>
              <a:t>[1033] and </a:t>
            </a:r>
            <a:r>
              <a:rPr lang="en-US" b="0" i="1" dirty="0" err="1"/>
              <a:t>colonne</a:t>
            </a:r>
            <a:r>
              <a:rPr lang="en-US" b="0" i="0" dirty="0"/>
              <a:t> [2931].</a:t>
            </a:r>
            <a:endParaRPr lang="en-US" b="0" dirty="0"/>
          </a:p>
          <a:p>
            <a:r>
              <a:rPr lang="en-US" b="0" dirty="0"/>
              <a:t>2. Click on the numbers to hear a known word. </a:t>
            </a:r>
          </a:p>
          <a:p>
            <a:r>
              <a:rPr lang="en-US" b="0" dirty="0"/>
              <a:t>3. Students decide whether the word they hear contains </a:t>
            </a:r>
            <a:r>
              <a:rPr lang="en-US" b="1" dirty="0"/>
              <a:t>hard [g] </a:t>
            </a:r>
            <a:r>
              <a:rPr lang="en-US" b="0" dirty="0"/>
              <a:t>or </a:t>
            </a:r>
            <a:r>
              <a:rPr lang="en-US" b="1" dirty="0"/>
              <a:t>soft [g]</a:t>
            </a:r>
            <a:r>
              <a:rPr lang="en-US" b="0" dirty="0"/>
              <a:t>. As students have met all words in the activity before, they are encouraged to try to write them out in full for additional spelling practice.</a:t>
            </a:r>
          </a:p>
          <a:p>
            <a:r>
              <a:rPr lang="en-US" b="0" dirty="0"/>
              <a:t>4. Answers revealed on clicks.</a:t>
            </a:r>
          </a:p>
          <a:p>
            <a:r>
              <a:rPr lang="en-US" b="0" dirty="0"/>
              <a:t>5. Recap the rules for triggering </a:t>
            </a:r>
            <a:r>
              <a:rPr lang="en-US" b="1" dirty="0"/>
              <a:t>hard [g] </a:t>
            </a:r>
            <a:r>
              <a:rPr lang="en-US" b="0" dirty="0"/>
              <a:t>and </a:t>
            </a:r>
            <a:r>
              <a:rPr lang="en-US" b="1" dirty="0"/>
              <a:t>soft [g] </a:t>
            </a:r>
            <a:r>
              <a:rPr lang="en-US" b="0" dirty="0"/>
              <a:t>by asking students what they notice about the spelling of words in the column.</a:t>
            </a:r>
          </a:p>
          <a:p>
            <a:r>
              <a:rPr lang="en-US" b="0" dirty="0"/>
              <a:t>6. Click to reveal the bubble </a:t>
            </a:r>
            <a:r>
              <a:rPr lang="en-US" b="0" dirty="0" err="1"/>
              <a:t>summarising</a:t>
            </a:r>
            <a:r>
              <a:rPr lang="en-US" b="0" dirty="0"/>
              <a:t> the hard vs soft distinction</a:t>
            </a:r>
          </a:p>
          <a:p>
            <a:endParaRPr lang="en-US" b="0" dirty="0"/>
          </a:p>
          <a:p>
            <a:r>
              <a:rPr lang="en-US" b="1" dirty="0"/>
              <a:t>Transcript:</a:t>
            </a:r>
          </a:p>
          <a:p>
            <a:pPr lvl="0"/>
            <a:r>
              <a:rPr lang="fr-FR" sz="1200" kern="1200" dirty="0">
                <a:solidFill>
                  <a:schemeClr val="tx1"/>
                </a:solidFill>
                <a:effectLst/>
                <a:latin typeface="+mn-lt"/>
                <a:ea typeface="+mn-ea"/>
                <a:cs typeface="+mn-cs"/>
              </a:rPr>
              <a:t>1. gagner</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jaune</a:t>
            </a:r>
          </a:p>
          <a:p>
            <a:pPr lvl="0"/>
            <a:r>
              <a:rPr lang="en-GB" sz="1200" kern="1200" dirty="0">
                <a:solidFill>
                  <a:schemeClr val="tx1"/>
                </a:solidFill>
                <a:effectLst/>
                <a:latin typeface="+mn-lt"/>
                <a:ea typeface="+mn-ea"/>
                <a:cs typeface="+mn-cs"/>
              </a:rPr>
              <a:t>3. la vague</a:t>
            </a:r>
          </a:p>
          <a:p>
            <a:pPr lvl="0"/>
            <a:r>
              <a:rPr lang="en-GB"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l’anglais</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5. le déjeuner</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jouer</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7. le garçon</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8. rouge</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9. la </a:t>
            </a:r>
            <a:r>
              <a:rPr lang="en-GB" sz="1200" kern="1200" dirty="0" err="1">
                <a:solidFill>
                  <a:schemeClr val="tx1"/>
                </a:solidFill>
                <a:effectLst/>
                <a:latin typeface="+mn-lt"/>
                <a:ea typeface="+mn-ea"/>
                <a:cs typeface="+mn-cs"/>
              </a:rPr>
              <a:t>plage</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10. le ménage</a:t>
            </a:r>
          </a:p>
          <a:p>
            <a:pPr lvl="0"/>
            <a:r>
              <a:rPr lang="en-GB" sz="1200" kern="1200" dirty="0">
                <a:solidFill>
                  <a:schemeClr val="tx1"/>
                </a:solidFill>
                <a:effectLst/>
                <a:latin typeface="+mn-lt"/>
                <a:ea typeface="+mn-ea"/>
                <a:cs typeface="+mn-cs"/>
              </a:rPr>
              <a:t>11. le </a:t>
            </a:r>
            <a:r>
              <a:rPr lang="en-GB" sz="1200" kern="1200" dirty="0" err="1">
                <a:solidFill>
                  <a:schemeClr val="tx1"/>
                </a:solidFill>
                <a:effectLst/>
                <a:latin typeface="+mn-lt"/>
                <a:ea typeface="+mn-ea"/>
                <a:cs typeface="+mn-cs"/>
              </a:rPr>
              <a:t>magasin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12. le </a:t>
            </a:r>
            <a:r>
              <a:rPr lang="en-GB" sz="1200" kern="1200" dirty="0" err="1">
                <a:solidFill>
                  <a:schemeClr val="tx1"/>
                </a:solidFill>
                <a:effectLst/>
                <a:latin typeface="+mn-lt"/>
                <a:ea typeface="+mn-ea"/>
                <a:cs typeface="+mn-cs"/>
              </a:rPr>
              <a:t>jardin</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031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raise awareness of </a:t>
            </a:r>
            <a:r>
              <a:rPr lang="en-GB" b="1" baseline="0" dirty="0"/>
              <a:t>[j]/soft [g] </a:t>
            </a:r>
            <a:r>
              <a:rPr lang="en-GB" b="0" baseline="0" dirty="0"/>
              <a:t>and </a:t>
            </a:r>
            <a:r>
              <a:rPr lang="en-GB" b="1" baseline="0" dirty="0"/>
              <a:t>hard [g] </a:t>
            </a:r>
            <a:r>
              <a:rPr lang="en-GB" b="0" baseline="0" dirty="0"/>
              <a:t>by using known spelling rules to pronounce these correctly in unknown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US" b="0" dirty="0"/>
              <a:t>1. Explain that these are popular French names that look like names students may </a:t>
            </a:r>
            <a:r>
              <a:rPr lang="en-US" b="0" dirty="0" err="1"/>
              <a:t>recognise</a:t>
            </a:r>
            <a:r>
              <a:rPr lang="en-US" b="0" dirty="0"/>
              <a:t> from English, but are pronounced differently.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Give students four minutes to work with a partner to decide how to pronounce </a:t>
            </a:r>
            <a:r>
              <a:rPr lang="en-US" b="1" dirty="0"/>
              <a:t>[j] </a:t>
            </a:r>
            <a:r>
              <a:rPr lang="en-US" b="0" dirty="0"/>
              <a:t>or </a:t>
            </a:r>
            <a:r>
              <a:rPr lang="en-US" b="1" dirty="0"/>
              <a:t>[g]</a:t>
            </a:r>
            <a:r>
              <a:rPr lang="en-US" b="0" dirty="0"/>
              <a:t>, and to have a go at sounding out the names. All other SSCs in the words are either known or transferable from English, with the exception of the </a:t>
            </a:r>
            <a:r>
              <a:rPr lang="en-US" b="1" dirty="0"/>
              <a:t>[</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r>
              <a:rPr lang="en-US" b="0" dirty="0"/>
              <a:t>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Jér</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a:t>
            </a:r>
            <a:endParaRPr lang="en-US" b="0" dirty="0"/>
          </a:p>
          <a:p>
            <a:r>
              <a:rPr lang="en-US" b="0" dirty="0"/>
              <a:t>3. Click on the numbers to hear the names pronounced. The voices indicate whether the name is traditionally a male or female one. Students repeat chorally.</a:t>
            </a:r>
          </a:p>
          <a:p>
            <a:r>
              <a:rPr lang="en-US" b="0" dirty="0"/>
              <a:t>4. Now, teachers encourage students to read the names in increasing speed intervals (30 seconds, 20 seconds, 10 seconds … may vary according to the individual needs of the class) to work on fluency.</a:t>
            </a:r>
          </a:p>
          <a:p>
            <a:endParaRPr lang="en-US" b="0" dirty="0"/>
          </a:p>
          <a:p>
            <a:r>
              <a:rPr lang="en-US" b="1" dirty="0"/>
              <a:t>Transcript</a:t>
            </a:r>
          </a:p>
          <a:p>
            <a:pPr lvl="0"/>
            <a:r>
              <a:rPr lang="en-US" sz="1200" kern="1200" dirty="0">
                <a:solidFill>
                  <a:schemeClr val="tx1"/>
                </a:solidFill>
                <a:effectLst/>
                <a:latin typeface="+mn-lt"/>
                <a:ea typeface="+mn-ea"/>
                <a:cs typeface="+mn-cs"/>
              </a:rPr>
              <a:t>1. Gérard</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Gaelle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Angéline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4. Agathe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5. Gilles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 Julien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Joséphine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Morgane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9. Jacques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10. Jérôme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11. Margaux</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12. Georges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90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460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waking up at daybreak, by stretching out ones arms and yawning. </a:t>
            </a:r>
            <a:br>
              <a:rPr lang="en-GB" baseline="0" dirty="0"/>
            </a:br>
            <a:r>
              <a:rPr lang="en-GB" baseline="0" dirty="0"/>
              <a:t>4.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69739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j’ai</a:t>
            </a:r>
            <a:r>
              <a:rPr lang="en-GB" baseline="0" dirty="0"/>
              <a:t> [8 - </a:t>
            </a:r>
            <a:r>
              <a:rPr lang="en-GB" baseline="0" dirty="0" err="1"/>
              <a:t>avoir</a:t>
            </a:r>
            <a:r>
              <a:rPr lang="en-GB" baseline="0" dirty="0"/>
              <a:t>]; </a:t>
            </a:r>
            <a:r>
              <a:rPr lang="en-GB" b="1" baseline="0" dirty="0" err="1"/>
              <a:t>génial</a:t>
            </a:r>
            <a:r>
              <a:rPr lang="en-GB" b="1" baseline="0" dirty="0"/>
              <a:t> </a:t>
            </a:r>
            <a:r>
              <a:rPr lang="en-GB" b="0" baseline="0" dirty="0"/>
              <a:t>[3872]</a:t>
            </a:r>
            <a:r>
              <a:rPr lang="en-GB" baseline="0" dirty="0"/>
              <a:t> </a:t>
            </a:r>
            <a:r>
              <a:rPr lang="en-GB" b="1" baseline="0" dirty="0" err="1"/>
              <a:t>sujet</a:t>
            </a:r>
            <a:r>
              <a:rPr lang="en-GB" baseline="0" dirty="0"/>
              <a:t> [353]; </a:t>
            </a:r>
            <a:r>
              <a:rPr lang="en-GB" b="1" baseline="0" dirty="0"/>
              <a:t>déjà</a:t>
            </a:r>
            <a:r>
              <a:rPr lang="en-GB" baseline="0" dirty="0"/>
              <a:t> [58]; </a:t>
            </a:r>
            <a:r>
              <a:rPr lang="en-GB" b="1" baseline="0" dirty="0"/>
              <a:t>jamais</a:t>
            </a:r>
            <a:r>
              <a:rPr lang="en-GB" baseline="0" dirty="0"/>
              <a:t> [179]; </a:t>
            </a:r>
            <a:r>
              <a:rPr lang="en-GB" b="1" baseline="0" dirty="0"/>
              <a:t>jour </a:t>
            </a:r>
            <a:r>
              <a:rPr lang="en-GB" baseline="0" dirty="0"/>
              <a:t>[78].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25222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spelling rules governing the pronunciation of hard and soft [g] in preparation for the listening activity that follows.</a:t>
            </a:r>
            <a:endParaRPr lang="en-US" b="1" dirty="0"/>
          </a:p>
          <a:p>
            <a:endParaRPr lang="en-US" b="1" dirty="0"/>
          </a:p>
          <a:p>
            <a:r>
              <a:rPr lang="en-US" b="1" dirty="0"/>
              <a:t>Procedure:</a:t>
            </a:r>
          </a:p>
          <a:p>
            <a:r>
              <a:rPr lang="en-US" b="0" dirty="0"/>
              <a:t>1. Click to bring up information.</a:t>
            </a:r>
          </a:p>
          <a:p>
            <a:r>
              <a:rPr lang="en-US" b="0" dirty="0"/>
              <a:t>2. Students predict the pronunciation of the four target words.</a:t>
            </a:r>
          </a:p>
          <a:p>
            <a:r>
              <a:rPr lang="en-US" b="0" dirty="0"/>
              <a:t>3. Click again to reveal answers one by one.</a:t>
            </a:r>
          </a:p>
          <a:p>
            <a:r>
              <a:rPr lang="en-US" b="0" dirty="0"/>
              <a:t>4. Click on words to hear them said aloud by a native speaker.</a:t>
            </a:r>
          </a:p>
          <a:p>
            <a:r>
              <a:rPr lang="en-US" b="0" dirty="0"/>
              <a:t>5. Students repeat.</a:t>
            </a:r>
          </a:p>
          <a:p>
            <a:endParaRPr lang="en-US" b="0" dirty="0"/>
          </a:p>
          <a:p>
            <a:r>
              <a:rPr lang="en-US" b="1" dirty="0"/>
              <a:t>Transcript:</a:t>
            </a:r>
          </a:p>
          <a:p>
            <a:r>
              <a:rPr lang="en-US" b="0" dirty="0"/>
              <a:t>la </a:t>
            </a:r>
            <a:r>
              <a:rPr lang="en-US" b="0" dirty="0" err="1"/>
              <a:t>gare</a:t>
            </a:r>
            <a:r>
              <a:rPr lang="en-US" b="0" dirty="0"/>
              <a:t>, le gilet, nous </a:t>
            </a:r>
            <a:r>
              <a:rPr lang="en-US" b="0" dirty="0" err="1"/>
              <a:t>plongeons</a:t>
            </a:r>
            <a:r>
              <a:rPr lang="en-US" b="0" dirty="0"/>
              <a:t>, la blague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gare</a:t>
            </a:r>
            <a:r>
              <a:rPr lang="en-GB" baseline="0" dirty="0"/>
              <a:t> [2581], gilet [&gt;5000], </a:t>
            </a:r>
            <a:r>
              <a:rPr lang="en-GB" baseline="0" dirty="0" err="1"/>
              <a:t>plonger</a:t>
            </a:r>
            <a:r>
              <a:rPr lang="en-GB" baseline="0" dirty="0"/>
              <a:t> [1958], blague [4822]</a:t>
            </a:r>
            <a:endParaRPr lang="en-GB" sz="1200" kern="1200" dirty="0">
              <a:solidFill>
                <a:schemeClr val="tx1"/>
              </a:solidFill>
              <a:effectLst/>
              <a:latin typeface="Century Gothic" panose="020B0502020202020204" pitchFamily="34" charset="0"/>
              <a:ea typeface="+mn-ea"/>
              <a:cs typeface="+mn-cs"/>
            </a:endParaRPr>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7067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Aural and written recognition of SSCs hard and soft [g], [j] and [</a:t>
            </a:r>
            <a:r>
              <a:rPr lang="en-US" b="0" dirty="0" err="1"/>
              <a:t>gn</a:t>
            </a:r>
            <a:r>
              <a:rPr lang="en-US" b="0" dirty="0"/>
              <a:t>] in longer sentences.</a:t>
            </a:r>
            <a:endParaRPr lang="en-US" b="1" dirty="0"/>
          </a:p>
          <a:p>
            <a:endParaRPr lang="en-US" b="1" dirty="0"/>
          </a:p>
          <a:p>
            <a:r>
              <a:rPr lang="en-US" b="1" dirty="0"/>
              <a:t>Procedure:</a:t>
            </a:r>
          </a:p>
          <a:p>
            <a:r>
              <a:rPr lang="en-US" b="0" dirty="0"/>
              <a:t>1. Click numbers to hear the sentences.</a:t>
            </a:r>
          </a:p>
          <a:p>
            <a:r>
              <a:rPr lang="en-US" b="0" dirty="0"/>
              <a:t>2. Students should note what the missing sound is. Remind them that they can distinguish between soft [g] and [j] by looking at the following vowel (if it is ‘a’, ‘o’ or ‘u’, it must be [j]).</a:t>
            </a:r>
          </a:p>
          <a:p>
            <a:r>
              <a:rPr lang="en-US" b="0" dirty="0"/>
              <a:t>3. Click to reveal answers one by one (plus tally of total SSCs).</a:t>
            </a:r>
          </a:p>
          <a:p>
            <a:endParaRPr lang="en-US" b="0" dirty="0"/>
          </a:p>
          <a:p>
            <a:r>
              <a:rPr lang="en-US" b="1" dirty="0"/>
              <a:t>Transcript:</a:t>
            </a:r>
          </a:p>
          <a:p>
            <a:pPr marL="0" indent="0">
              <a:buNone/>
            </a:pPr>
            <a:r>
              <a:rPr lang="en-US" b="0" dirty="0"/>
              <a:t>1. </a:t>
            </a:r>
            <a:r>
              <a:rPr lang="en-US" b="0" dirty="0" err="1"/>
              <a:t>J’ai</a:t>
            </a:r>
            <a:r>
              <a:rPr lang="en-US" b="0" dirty="0"/>
              <a:t> mal au </a:t>
            </a:r>
            <a:r>
              <a:rPr lang="en-US" b="0" dirty="0" err="1"/>
              <a:t>genou</a:t>
            </a:r>
            <a:r>
              <a:rPr lang="en-US" b="0" dirty="0"/>
              <a:t> !</a:t>
            </a:r>
          </a:p>
          <a:p>
            <a:pPr marL="0" indent="0">
              <a:buNone/>
            </a:pPr>
            <a:r>
              <a:rPr lang="en-US" b="0" dirty="0"/>
              <a:t>2. </a:t>
            </a:r>
            <a:r>
              <a:rPr lang="en-US" b="0" dirty="0" err="1"/>
              <a:t>Vous</a:t>
            </a:r>
            <a:r>
              <a:rPr lang="en-US" b="0" dirty="0"/>
              <a:t> </a:t>
            </a:r>
            <a:r>
              <a:rPr lang="en-US" b="0" dirty="0" err="1"/>
              <a:t>pouvez</a:t>
            </a:r>
            <a:r>
              <a:rPr lang="en-US" b="0" dirty="0"/>
              <a:t> </a:t>
            </a:r>
            <a:r>
              <a:rPr lang="en-US" b="0" dirty="0" err="1"/>
              <a:t>choisir</a:t>
            </a:r>
            <a:r>
              <a:rPr lang="en-US" b="0" dirty="0"/>
              <a:t> un </a:t>
            </a:r>
            <a:r>
              <a:rPr lang="en-US" b="0" dirty="0" err="1"/>
              <a:t>compagnon</a:t>
            </a:r>
            <a:r>
              <a:rPr lang="en-US" b="0" dirty="0"/>
              <a:t> pour </a:t>
            </a:r>
            <a:r>
              <a:rPr lang="en-US" b="0" dirty="0" err="1"/>
              <a:t>voir</a:t>
            </a:r>
            <a:r>
              <a:rPr lang="en-US" b="0" dirty="0"/>
              <a:t> le </a:t>
            </a:r>
            <a:r>
              <a:rPr lang="en-US" b="0" dirty="0" err="1"/>
              <a:t>médecin</a:t>
            </a:r>
            <a:r>
              <a:rPr lang="en-US" b="0" dirty="0"/>
              <a:t>.</a:t>
            </a:r>
          </a:p>
          <a:p>
            <a:pPr marL="0" indent="0">
              <a:buNone/>
            </a:pPr>
            <a:r>
              <a:rPr lang="en-US" b="0" dirty="0"/>
              <a:t>3. Mon </a:t>
            </a:r>
            <a:r>
              <a:rPr lang="en-US" b="0" dirty="0" err="1"/>
              <a:t>collègue</a:t>
            </a:r>
            <a:r>
              <a:rPr lang="en-US" b="0" dirty="0"/>
              <a:t> </a:t>
            </a:r>
            <a:r>
              <a:rPr lang="en-US" b="0" dirty="0" err="1"/>
              <a:t>vient</a:t>
            </a:r>
            <a:r>
              <a:rPr lang="en-US" b="0" dirty="0"/>
              <a:t> avec </a:t>
            </a:r>
            <a:r>
              <a:rPr lang="en-US" b="0" dirty="0" err="1"/>
              <a:t>moi</a:t>
            </a:r>
            <a:r>
              <a:rPr lang="en-US" b="0" dirty="0"/>
              <a:t>.</a:t>
            </a:r>
          </a:p>
          <a:p>
            <a:pPr marL="0" indent="0">
              <a:buNone/>
            </a:pPr>
            <a:r>
              <a:rPr lang="en-US" b="0" dirty="0"/>
              <a:t>4. </a:t>
            </a:r>
            <a:r>
              <a:rPr lang="en-US" b="0" dirty="0" err="1"/>
              <a:t>Regardez</a:t>
            </a:r>
            <a:r>
              <a:rPr lang="en-US" b="0" dirty="0"/>
              <a:t> le rayon X.</a:t>
            </a:r>
          </a:p>
          <a:p>
            <a:pPr marL="0" indent="0">
              <a:buNone/>
            </a:pPr>
            <a:r>
              <a:rPr lang="en-US" b="0" dirty="0"/>
              <a:t>5. </a:t>
            </a:r>
            <a:r>
              <a:rPr lang="en-US" b="0" dirty="0" err="1"/>
              <a:t>Votre</a:t>
            </a:r>
            <a:r>
              <a:rPr lang="en-US" b="0" dirty="0"/>
              <a:t> jambe </a:t>
            </a:r>
            <a:r>
              <a:rPr lang="en-US" b="0" dirty="0" err="1"/>
              <a:t>est</a:t>
            </a:r>
            <a:r>
              <a:rPr lang="en-US" b="0" dirty="0"/>
              <a:t> </a:t>
            </a:r>
            <a:r>
              <a:rPr lang="en-US" b="0" dirty="0" err="1"/>
              <a:t>cassée</a:t>
            </a:r>
            <a:r>
              <a:rPr lang="en-US" b="0" dirty="0"/>
              <a:t>.</a:t>
            </a:r>
          </a:p>
          <a:p>
            <a:pPr marL="0" indent="0">
              <a:buNone/>
            </a:pPr>
            <a:r>
              <a:rPr lang="en-US" b="0" dirty="0"/>
              <a:t>6. Nous </a:t>
            </a:r>
            <a:r>
              <a:rPr lang="en-US" b="0" dirty="0" err="1"/>
              <a:t>devons</a:t>
            </a:r>
            <a:r>
              <a:rPr lang="en-US" b="0" dirty="0"/>
              <a:t> aligner les </a:t>
            </a:r>
            <a:r>
              <a:rPr lang="en-US" b="0" dirty="0" err="1"/>
              <a:t>os</a:t>
            </a:r>
            <a:r>
              <a:rPr lang="en-US" b="0" dirty="0"/>
              <a:t> avec le pl</a:t>
            </a:r>
            <a:r>
              <a:rPr lang="fr-FR" sz="1200" dirty="0"/>
              <a:t>â</a:t>
            </a:r>
            <a:r>
              <a:rPr lang="en-US" b="0" dirty="0" err="1"/>
              <a:t>tre</a:t>
            </a:r>
            <a:r>
              <a:rPr lang="en-US" b="0" dirty="0"/>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genou</a:t>
            </a:r>
            <a:r>
              <a:rPr lang="en-GB" baseline="0" dirty="0"/>
              <a:t> [2967], </a:t>
            </a:r>
            <a:r>
              <a:rPr lang="en-GB" baseline="0" dirty="0" err="1"/>
              <a:t>compagnon</a:t>
            </a:r>
            <a:r>
              <a:rPr lang="en-GB" baseline="0" dirty="0"/>
              <a:t> [3023], </a:t>
            </a:r>
            <a:r>
              <a:rPr lang="en-GB" baseline="0" dirty="0" err="1"/>
              <a:t>collègue</a:t>
            </a:r>
            <a:r>
              <a:rPr lang="en-GB" baseline="0" dirty="0"/>
              <a:t> [1099], rayon [2926], jambe [2472], </a:t>
            </a:r>
            <a:r>
              <a:rPr lang="en-GB" baseline="0" dirty="0" err="1"/>
              <a:t>casser</a:t>
            </a:r>
            <a:r>
              <a:rPr lang="en-GB" baseline="0" dirty="0"/>
              <a:t> [2185], aligner [3021], </a:t>
            </a:r>
            <a:r>
              <a:rPr lang="en-GB" baseline="0" dirty="0" err="1"/>
              <a:t>os</a:t>
            </a:r>
            <a:r>
              <a:rPr lang="en-GB" baseline="0" dirty="0"/>
              <a:t> </a:t>
            </a:r>
            <a:r>
              <a:rPr lang="en-GB" i="0" baseline="0" dirty="0"/>
              <a:t>[4092], </a:t>
            </a:r>
            <a:r>
              <a:rPr lang="fr-FR" sz="1200" i="0" dirty="0">
                <a:solidFill>
                  <a:schemeClr val="accent5">
                    <a:lumMod val="50000"/>
                  </a:schemeClr>
                </a:solidFill>
              </a:rPr>
              <a:t>plâtre [&gt;5000]</a:t>
            </a: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A reminder of spelling rules governing the pronunciation of hard and soft [g] in preparation for the spoken activity which follows.</a:t>
            </a:r>
            <a:endParaRPr lang="en-US" b="1" dirty="0"/>
          </a:p>
          <a:p>
            <a:endParaRPr lang="en-US" b="1" dirty="0"/>
          </a:p>
          <a:p>
            <a:r>
              <a:rPr lang="en-US" b="1" dirty="0"/>
              <a:t>Procedure:</a:t>
            </a:r>
          </a:p>
          <a:p>
            <a:r>
              <a:rPr lang="en-US" b="0" dirty="0"/>
              <a:t>1. Click to bring up information.</a:t>
            </a:r>
          </a:p>
          <a:p>
            <a:r>
              <a:rPr lang="en-US" b="0" dirty="0"/>
              <a:t>2. Students say the four target words.</a:t>
            </a:r>
          </a:p>
          <a:p>
            <a:endParaRPr lang="en-US" b="0" dirty="0"/>
          </a:p>
          <a:p>
            <a:r>
              <a:rPr lang="en-US" b="1" dirty="0"/>
              <a:t>Transcript:</a:t>
            </a:r>
          </a:p>
          <a:p>
            <a:r>
              <a:rPr lang="en-US" b="0" dirty="0"/>
              <a:t>la </a:t>
            </a:r>
            <a:r>
              <a:rPr lang="en-US" b="0" dirty="0" err="1"/>
              <a:t>gare</a:t>
            </a:r>
            <a:r>
              <a:rPr lang="en-US" b="0" dirty="0"/>
              <a:t>, le gilet, nous </a:t>
            </a:r>
            <a:r>
              <a:rPr lang="en-US" b="0" dirty="0" err="1"/>
              <a:t>plongeons</a:t>
            </a:r>
            <a:r>
              <a:rPr lang="en-US" b="0" dirty="0"/>
              <a:t>, la blague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gare</a:t>
            </a:r>
            <a:r>
              <a:rPr lang="en-GB" baseline="0" dirty="0"/>
              <a:t> [2581], gilet [&gt;5000], </a:t>
            </a:r>
            <a:r>
              <a:rPr lang="en-GB" baseline="0" dirty="0" err="1"/>
              <a:t>plonger</a:t>
            </a:r>
            <a:r>
              <a:rPr lang="en-GB" baseline="0" dirty="0"/>
              <a:t> [1958], blague [4822]</a:t>
            </a:r>
            <a:endParaRPr lang="en-GB" sz="1200" kern="1200" dirty="0">
              <a:solidFill>
                <a:schemeClr val="tx1"/>
              </a:solidFill>
              <a:effectLst/>
              <a:latin typeface="Century Gothic" panose="020B0502020202020204" pitchFamily="34" charset="0"/>
              <a:ea typeface="+mn-ea"/>
              <a:cs typeface="+mn-cs"/>
            </a:endParaRPr>
          </a:p>
          <a:p>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320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a:t>
            </a:r>
            <a:r>
              <a:rPr lang="en-US" b="0" dirty="0"/>
              <a:t>for 2 slides. </a:t>
            </a:r>
            <a:r>
              <a:rPr lang="en-US" b="1" dirty="0"/>
              <a:t>This is slide 1/2</a:t>
            </a:r>
            <a:r>
              <a:rPr lang="en-US" b="0" dirty="0"/>
              <a:t>.</a:t>
            </a:r>
            <a:endParaRPr lang="en-US" b="1" dirty="0"/>
          </a:p>
          <a:p>
            <a:endParaRPr lang="en-US" b="1" dirty="0"/>
          </a:p>
          <a:p>
            <a:r>
              <a:rPr lang="en-US" b="1" dirty="0"/>
              <a:t>Aim: </a:t>
            </a:r>
            <a:r>
              <a:rPr lang="en-US" b="0" dirty="0"/>
              <a:t>Oral pronunciation of words containing hard and soft [g] and [</a:t>
            </a:r>
            <a:r>
              <a:rPr lang="en-US" b="0" dirty="0" err="1"/>
              <a:t>gn</a:t>
            </a:r>
            <a:r>
              <a:rPr lang="en-US" b="0" dirty="0"/>
              <a:t>]. This is slide 1/2.</a:t>
            </a:r>
            <a:endParaRPr lang="en-US" b="1" dirty="0"/>
          </a:p>
          <a:p>
            <a:endParaRPr lang="en-US" b="1" dirty="0"/>
          </a:p>
          <a:p>
            <a:r>
              <a:rPr lang="en-US" b="1" dirty="0"/>
              <a:t>Procedure:</a:t>
            </a:r>
          </a:p>
          <a:p>
            <a:r>
              <a:rPr lang="en-US" b="0" dirty="0"/>
              <a:t>1. Students pair up.</a:t>
            </a:r>
          </a:p>
          <a:p>
            <a:r>
              <a:rPr lang="en-US" b="0" dirty="0"/>
              <a:t>2. Click début to start timer.</a:t>
            </a:r>
          </a:p>
          <a:p>
            <a:r>
              <a:rPr lang="en-US" b="0" dirty="0"/>
              <a:t>3. Partner A reads the words aloud.</a:t>
            </a:r>
          </a:p>
          <a:p>
            <a:r>
              <a:rPr lang="en-US" b="0" dirty="0"/>
              <a:t>4. Partner B listens to check pronunciation. If they spot a mispronunciation, they must stop student A who repeats the word correctly 3 times before moving on.</a:t>
            </a:r>
          </a:p>
          <a:p>
            <a:r>
              <a:rPr lang="en-US" b="0" dirty="0"/>
              <a:t>5. Click on words to hear them said aloud by a native speaker. Tally the total number of words said correctly within 60 seconds.</a:t>
            </a:r>
          </a:p>
          <a:p>
            <a:r>
              <a:rPr lang="en-US" b="0" dirty="0"/>
              <a:t>5. Partners swap roles and repeat with different words on the next slide. Whoever has pronounced the most words correctly wins!</a:t>
            </a:r>
          </a:p>
          <a:p>
            <a:endParaRPr lang="en-US" b="0" dirty="0"/>
          </a:p>
          <a:p>
            <a:r>
              <a:rPr lang="en-US" b="1" dirty="0"/>
              <a:t>Transcript:</a:t>
            </a:r>
          </a:p>
          <a:p>
            <a:r>
              <a:rPr lang="en-US" b="0" dirty="0"/>
              <a:t>Signature, égalité, analogue, embargo, chagrin, </a:t>
            </a:r>
            <a:r>
              <a:rPr lang="en-US" b="0" dirty="0" err="1"/>
              <a:t>dignité</a:t>
            </a:r>
            <a:r>
              <a:rPr lang="en-US" b="0" dirty="0"/>
              <a:t>, genocide, register, </a:t>
            </a:r>
            <a:r>
              <a:rPr lang="en-US" b="0" dirty="0" err="1"/>
              <a:t>englober</a:t>
            </a:r>
            <a:r>
              <a:rPr lang="en-US" b="0" dirty="0"/>
              <a:t>, signification, indigene, </a:t>
            </a:r>
            <a:r>
              <a:rPr lang="en-US" b="0" dirty="0" err="1"/>
              <a:t>consigne</a:t>
            </a:r>
            <a:r>
              <a:rPr lang="en-US" b="0" dirty="0"/>
              <a:t>, </a:t>
            </a:r>
            <a:r>
              <a:rPr lang="en-US" b="0" dirty="0" err="1"/>
              <a:t>égyptien</a:t>
            </a:r>
            <a:r>
              <a:rPr lang="en-US" b="0" dirty="0"/>
              <a:t>, blague, fatigue, </a:t>
            </a:r>
            <a:r>
              <a:rPr lang="en-US" b="0" dirty="0" err="1"/>
              <a:t>langage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sz="1200" dirty="0" err="1">
                <a:solidFill>
                  <a:schemeClr val="accent5">
                    <a:lumMod val="50000"/>
                  </a:schemeClr>
                </a:solidFill>
              </a:rPr>
              <a:t>dignité</a:t>
            </a:r>
            <a:r>
              <a:rPr lang="en-US" sz="1200" dirty="0">
                <a:solidFill>
                  <a:schemeClr val="accent5">
                    <a:lumMod val="50000"/>
                  </a:schemeClr>
                </a:solidFill>
              </a:rPr>
              <a:t> [2171], signature [2187], signification [2798], analogue [4498], blague [4822], </a:t>
            </a:r>
            <a:r>
              <a:rPr lang="en-US" sz="1200" dirty="0" err="1">
                <a:solidFill>
                  <a:schemeClr val="accent5">
                    <a:lumMod val="50000"/>
                  </a:schemeClr>
                </a:solidFill>
              </a:rPr>
              <a:t>registre</a:t>
            </a:r>
            <a:r>
              <a:rPr lang="en-US" sz="1200" dirty="0">
                <a:solidFill>
                  <a:schemeClr val="accent5">
                    <a:lumMod val="50000"/>
                  </a:schemeClr>
                </a:solidFill>
              </a:rPr>
              <a:t> [2556], </a:t>
            </a:r>
            <a:r>
              <a:rPr lang="en-US" sz="1200" dirty="0" err="1">
                <a:solidFill>
                  <a:schemeClr val="accent5">
                    <a:lumMod val="50000"/>
                  </a:schemeClr>
                </a:solidFill>
              </a:rPr>
              <a:t>langage</a:t>
            </a:r>
            <a:r>
              <a:rPr lang="en-US" sz="1200" dirty="0">
                <a:solidFill>
                  <a:schemeClr val="accent5">
                    <a:lumMod val="50000"/>
                  </a:schemeClr>
                </a:solidFill>
              </a:rPr>
              <a:t> [1850], égalité [1898], chagrin [4560], </a:t>
            </a:r>
            <a:r>
              <a:rPr lang="en-US" sz="1200" dirty="0" err="1">
                <a:solidFill>
                  <a:schemeClr val="accent5">
                    <a:lumMod val="50000"/>
                  </a:schemeClr>
                </a:solidFill>
              </a:rPr>
              <a:t>égyptien</a:t>
            </a:r>
            <a:r>
              <a:rPr lang="en-US" sz="1200" dirty="0">
                <a:solidFill>
                  <a:schemeClr val="accent5">
                    <a:lumMod val="50000"/>
                  </a:schemeClr>
                </a:solidFill>
              </a:rPr>
              <a:t> [4137], genocide [4148], </a:t>
            </a:r>
            <a:r>
              <a:rPr lang="en-US" sz="1200" dirty="0" err="1">
                <a:solidFill>
                  <a:schemeClr val="accent5">
                    <a:lumMod val="50000"/>
                  </a:schemeClr>
                </a:solidFill>
              </a:rPr>
              <a:t>englober</a:t>
            </a:r>
            <a:r>
              <a:rPr lang="en-US" sz="1200" dirty="0">
                <a:solidFill>
                  <a:schemeClr val="accent5">
                    <a:lumMod val="50000"/>
                  </a:schemeClr>
                </a:solidFill>
              </a:rPr>
              <a:t> [4188], embargo [4450], indigene [4555], </a:t>
            </a:r>
            <a:r>
              <a:rPr lang="en-US" sz="1200" dirty="0" err="1">
                <a:solidFill>
                  <a:schemeClr val="accent5">
                    <a:lumMod val="50000"/>
                  </a:schemeClr>
                </a:solidFill>
              </a:rPr>
              <a:t>consigne</a:t>
            </a:r>
            <a:r>
              <a:rPr lang="en-US" sz="1200" dirty="0">
                <a:solidFill>
                  <a:schemeClr val="accent5">
                    <a:lumMod val="50000"/>
                  </a:schemeClr>
                </a:solidFill>
              </a:rPr>
              <a:t> [4583], fatigue [4595]</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slide 1/2</a:t>
            </a:r>
            <a:r>
              <a:rPr lang="en-US" b="0" dirty="0"/>
              <a:t>.</a:t>
            </a:r>
            <a:endParaRPr lang="en-US" b="1"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dirty="0">
                <a:solidFill>
                  <a:schemeClr val="accent5">
                    <a:lumMod val="50000"/>
                  </a:schemeClr>
                </a:solidFill>
              </a:rPr>
              <a:t>gorge [4194], compagnie [775], </a:t>
            </a:r>
            <a:r>
              <a:rPr lang="en-GB" sz="1200" dirty="0" err="1">
                <a:solidFill>
                  <a:schemeClr val="accent5">
                    <a:lumMod val="50000"/>
                  </a:schemeClr>
                </a:solidFill>
              </a:rPr>
              <a:t>épargner</a:t>
            </a:r>
            <a:r>
              <a:rPr lang="en-GB" sz="1200" dirty="0">
                <a:solidFill>
                  <a:schemeClr val="accent5">
                    <a:lumMod val="50000"/>
                  </a:schemeClr>
                </a:solidFill>
              </a:rPr>
              <a:t> [2354], ignorer [639], </a:t>
            </a:r>
            <a:r>
              <a:rPr lang="en-GB" sz="1200" dirty="0" err="1">
                <a:solidFill>
                  <a:schemeClr val="accent5">
                    <a:lumMod val="50000"/>
                  </a:schemeClr>
                </a:solidFill>
              </a:rPr>
              <a:t>ligne</a:t>
            </a:r>
            <a:r>
              <a:rPr lang="en-GB" sz="1200" dirty="0">
                <a:solidFill>
                  <a:schemeClr val="accent5">
                    <a:lumMod val="50000"/>
                  </a:schemeClr>
                </a:solidFill>
              </a:rPr>
              <a:t> [342], magnifique [2136], significative [2292], brigade [4224], engine [4269], goutte [4337], </a:t>
            </a:r>
            <a:r>
              <a:rPr lang="en-GB" sz="1200" dirty="0" err="1">
                <a:solidFill>
                  <a:schemeClr val="accent5">
                    <a:lumMod val="50000"/>
                  </a:schemeClr>
                </a:solidFill>
              </a:rPr>
              <a:t>gestionnaire</a:t>
            </a:r>
            <a:r>
              <a:rPr lang="en-GB" sz="1200" dirty="0">
                <a:solidFill>
                  <a:schemeClr val="accent5">
                    <a:lumMod val="50000"/>
                  </a:schemeClr>
                </a:solidFill>
              </a:rPr>
              <a:t> [4350], </a:t>
            </a:r>
            <a:r>
              <a:rPr lang="en-GB" sz="1200" dirty="0" err="1">
                <a:solidFill>
                  <a:schemeClr val="accent5">
                    <a:lumMod val="50000"/>
                  </a:schemeClr>
                </a:solidFill>
              </a:rPr>
              <a:t>avantageux</a:t>
            </a:r>
            <a:r>
              <a:rPr lang="en-GB" sz="1200" dirty="0">
                <a:solidFill>
                  <a:schemeClr val="accent5">
                    <a:lumMod val="50000"/>
                  </a:schemeClr>
                </a:solidFill>
              </a:rPr>
              <a:t> [4391], gendarme [4438], </a:t>
            </a:r>
            <a:r>
              <a:rPr lang="en-GB" sz="1200" dirty="0" err="1">
                <a:solidFill>
                  <a:schemeClr val="accent5">
                    <a:lumMod val="50000"/>
                  </a:schemeClr>
                </a:solidFill>
              </a:rPr>
              <a:t>irrégulier</a:t>
            </a:r>
            <a:r>
              <a:rPr lang="en-GB" sz="1200" dirty="0">
                <a:solidFill>
                  <a:schemeClr val="accent5">
                    <a:lumMod val="50000"/>
                  </a:schemeClr>
                </a:solidFill>
              </a:rPr>
              <a:t> [4606], </a:t>
            </a:r>
            <a:r>
              <a:rPr lang="en-GB" sz="1200" dirty="0" err="1">
                <a:solidFill>
                  <a:schemeClr val="accent5">
                    <a:lumMod val="50000"/>
                  </a:schemeClr>
                </a:solidFill>
              </a:rPr>
              <a:t>baigner</a:t>
            </a:r>
            <a:r>
              <a:rPr lang="en-GB" sz="1200" dirty="0">
                <a:solidFill>
                  <a:schemeClr val="accent5">
                    <a:lumMod val="50000"/>
                  </a:schemeClr>
                </a:solidFill>
              </a:rPr>
              <a:t> [4608], integral [4641]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25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299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waking up at daybreak, by stretching out ones arms and yawning. </a:t>
            </a:r>
            <a:br>
              <a:rPr lang="en-GB" baseline="0" dirty="0"/>
            </a:br>
            <a:r>
              <a:rPr lang="en-GB" baseline="0" dirty="0"/>
              <a:t>4.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4109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a:t>
            </a:r>
            <a:r>
              <a:rPr lang="en-GB" baseline="0" dirty="0"/>
              <a:t> waking up at daybreak, by stretching out ones arms and yawning. </a:t>
            </a:r>
            <a:br>
              <a:rPr lang="en-GB" baseline="0" dirty="0"/>
            </a:br>
            <a:r>
              <a:rPr lang="en-GB" baseline="0" dirty="0"/>
              <a:t>4.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27020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j’ai</a:t>
            </a:r>
            <a:r>
              <a:rPr lang="en-GB" baseline="0" dirty="0"/>
              <a:t> [8 - </a:t>
            </a:r>
            <a:r>
              <a:rPr lang="en-GB" baseline="0" dirty="0" err="1"/>
              <a:t>avoir</a:t>
            </a:r>
            <a:r>
              <a:rPr lang="en-GB" baseline="0" dirty="0"/>
              <a:t>]; </a:t>
            </a:r>
            <a:r>
              <a:rPr lang="en-GB" b="1" baseline="0" dirty="0" err="1"/>
              <a:t>génial</a:t>
            </a:r>
            <a:r>
              <a:rPr lang="en-GB" b="1" baseline="0" dirty="0"/>
              <a:t> </a:t>
            </a:r>
            <a:r>
              <a:rPr lang="en-GB" b="0" baseline="0" dirty="0"/>
              <a:t>[3872]</a:t>
            </a:r>
            <a:r>
              <a:rPr lang="en-GB" baseline="0" dirty="0"/>
              <a:t> </a:t>
            </a:r>
            <a:r>
              <a:rPr lang="en-GB" b="1" baseline="0" dirty="0" err="1"/>
              <a:t>sujet</a:t>
            </a:r>
            <a:r>
              <a:rPr lang="en-GB" baseline="0" dirty="0"/>
              <a:t> [353]; </a:t>
            </a:r>
            <a:r>
              <a:rPr lang="en-GB" b="1" baseline="0" dirty="0"/>
              <a:t>déjà</a:t>
            </a:r>
            <a:r>
              <a:rPr lang="en-GB" baseline="0" dirty="0"/>
              <a:t> [58]; </a:t>
            </a:r>
            <a:r>
              <a:rPr lang="en-GB" b="1" baseline="0" dirty="0"/>
              <a:t>jamais</a:t>
            </a:r>
            <a:r>
              <a:rPr lang="en-GB" baseline="0" dirty="0"/>
              <a:t> [179]; </a:t>
            </a:r>
            <a:r>
              <a:rPr lang="en-GB" b="1" baseline="0" dirty="0"/>
              <a:t>jour </a:t>
            </a:r>
            <a:r>
              <a:rPr lang="en-GB" baseline="0" dirty="0"/>
              <a:t>[78].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21974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revise spelling rules governing the pronunciation of hard and soft [g] in preparation for the listening activity that follows.</a:t>
            </a:r>
            <a:endParaRPr lang="en-US" b="1" dirty="0"/>
          </a:p>
          <a:p>
            <a:endParaRPr lang="en-US" b="1" dirty="0"/>
          </a:p>
          <a:p>
            <a:r>
              <a:rPr lang="en-US" b="1" dirty="0"/>
              <a:t>Procedure:</a:t>
            </a:r>
          </a:p>
          <a:p>
            <a:r>
              <a:rPr lang="en-US" b="0" dirty="0"/>
              <a:t>1. Click to bring up information.</a:t>
            </a:r>
          </a:p>
          <a:p>
            <a:r>
              <a:rPr lang="en-US" b="0" dirty="0"/>
              <a:t>2. Students predict the pronunciation of the four target words.</a:t>
            </a:r>
          </a:p>
          <a:p>
            <a:r>
              <a:rPr lang="en-US" b="0" dirty="0"/>
              <a:t>3. Click on pictures to hear words said aloud by a native speaker.</a:t>
            </a:r>
          </a:p>
          <a:p>
            <a:r>
              <a:rPr lang="en-US" b="0" dirty="0"/>
              <a:t>4. Students repeat.</a:t>
            </a:r>
          </a:p>
          <a:p>
            <a:endParaRPr lang="en-US" b="0" dirty="0"/>
          </a:p>
          <a:p>
            <a:r>
              <a:rPr lang="en-US" b="1" dirty="0"/>
              <a:t>Transcript:</a:t>
            </a:r>
          </a:p>
          <a:p>
            <a:r>
              <a:rPr lang="fr-FR" b="0" noProof="0" dirty="0"/>
              <a:t>la gare, le gilet, nous plongeons, la blague</a:t>
            </a:r>
            <a:endParaRPr lang="en-US" b="0" dirty="0"/>
          </a:p>
          <a:p>
            <a:pPr defTabSz="941923">
              <a:defRPr/>
            </a:pPr>
            <a:endParaRPr lang="en-GB" b="1" baseline="0" dirty="0"/>
          </a:p>
          <a:p>
            <a:pPr defTabSz="941923">
              <a:defRPr/>
            </a:pPr>
            <a:r>
              <a:rPr lang="en-GB" b="1" baseline="0" dirty="0"/>
              <a:t>Word frequency of unknown words used (1 is the most frequent word in French): </a:t>
            </a:r>
            <a:br>
              <a:rPr lang="en-GB" baseline="0" dirty="0"/>
            </a:br>
            <a:r>
              <a:rPr lang="fr-FR" baseline="0" noProof="0" dirty="0"/>
              <a:t>gare [2581], gilet [&gt;5000], plonger [1958], blague [4822</a:t>
            </a:r>
            <a:r>
              <a:rPr lang="en-GB" baseline="0" dirty="0"/>
              <a:t>]</a:t>
            </a:r>
            <a:endParaRPr lang="en-GB" dirty="0">
              <a:latin typeface="Century Gothic" panose="020B0502020202020204" pitchFamily="34" charset="0"/>
            </a:endParaRPr>
          </a:p>
          <a:p>
            <a:r>
              <a:rPr lang="de-DE" dirty="0">
                <a:latin typeface="Century Gothic" panose="020B0502020202020204" pitchFamily="34" charset="0"/>
              </a:rPr>
              <a:t>Source: </a:t>
            </a:r>
            <a:r>
              <a:rPr lang="en-GB" dirty="0">
                <a:latin typeface="Century Gothic" panose="020B0502020202020204" pitchFamily="34" charset="0"/>
              </a:rPr>
              <a:t>Lonsdale, D., &amp; Le Bras, Y. (2009). </a:t>
            </a:r>
            <a:r>
              <a:rPr lang="en-GB" i="1" dirty="0">
                <a:latin typeface="Century Gothic" panose="020B0502020202020204" pitchFamily="34" charset="0"/>
              </a:rPr>
              <a:t>A Frequency Dictionary of French: Core vocabulary for learners </a:t>
            </a:r>
            <a:r>
              <a:rPr lang="en-GB" dirty="0">
                <a:latin typeface="Century Gothic" panose="020B0502020202020204" pitchFamily="34" charset="0"/>
              </a:rPr>
              <a:t>London: Routledge.</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8300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To practise identifying words with hard [g] or soft [g/j] through reading/speaking.</a:t>
            </a:r>
          </a:p>
          <a:p>
            <a:endParaRPr lang="en-US" b="1" dirty="0"/>
          </a:p>
          <a:p>
            <a:r>
              <a:rPr lang="en-US" b="1" dirty="0"/>
              <a:t>Procedure:</a:t>
            </a:r>
          </a:p>
          <a:p>
            <a:pPr marL="235481" indent="-235481">
              <a:buAutoNum type="arabicPeriod"/>
            </a:pPr>
            <a:r>
              <a:rPr lang="en-US" b="0" dirty="0"/>
              <a:t>Click to reveal each sentence with its translation.</a:t>
            </a:r>
          </a:p>
          <a:p>
            <a:pPr marL="235481" indent="-235481">
              <a:buAutoNum type="arabicPeriod"/>
            </a:pPr>
            <a:r>
              <a:rPr lang="en-US" b="0" dirty="0"/>
              <a:t>Ask individual students to read a sentence, focusing on the correct pronunciation of the hard [g] and soft [g/j]</a:t>
            </a:r>
          </a:p>
          <a:p>
            <a:pPr marL="235481" indent="-235481">
              <a:buAutoNum type="arabicPeriod"/>
            </a:pPr>
            <a:r>
              <a:rPr lang="en-US" b="0" dirty="0"/>
              <a:t>Click on the numbers to hear the sentences spoken by a native speaker to verify pronunciation.</a:t>
            </a:r>
          </a:p>
          <a:p>
            <a:endParaRPr lang="en-US" b="0" dirty="0"/>
          </a:p>
          <a:p>
            <a:r>
              <a:rPr lang="en-US" b="1" dirty="0"/>
              <a:t>Transcript:</a:t>
            </a:r>
          </a:p>
          <a:p>
            <a:pPr marL="235481" indent="-235481" defTabSz="941923">
              <a:buFont typeface="+mj-lt"/>
              <a:buAutoNum type="arabicPeriod"/>
              <a:defRPr/>
            </a:pPr>
            <a:r>
              <a:rPr lang="fr-FR" dirty="0">
                <a:solidFill>
                  <a:srgbClr val="104F75"/>
                </a:solidFill>
              </a:rPr>
              <a:t>Un pays d’ori</a:t>
            </a:r>
            <a:r>
              <a:rPr lang="fr-FR" b="1" dirty="0">
                <a:solidFill>
                  <a:srgbClr val="E87D1E"/>
                </a:solidFill>
              </a:rPr>
              <a:t>g</a:t>
            </a:r>
            <a:r>
              <a:rPr lang="fr-FR" dirty="0">
                <a:solidFill>
                  <a:srgbClr val="104F75"/>
                </a:solidFill>
              </a:rPr>
              <a:t>ine de beaucoup de réfu</a:t>
            </a:r>
            <a:r>
              <a:rPr lang="fr-FR" b="1" dirty="0">
                <a:solidFill>
                  <a:srgbClr val="E87D1E"/>
                </a:solidFill>
              </a:rPr>
              <a:t>g</a:t>
            </a:r>
            <a:r>
              <a:rPr lang="fr-FR" dirty="0">
                <a:solidFill>
                  <a:srgbClr val="104F75"/>
                </a:solidFill>
              </a:rPr>
              <a:t>iés est l’Af</a:t>
            </a:r>
            <a:r>
              <a:rPr lang="fr-FR" b="1" dirty="0">
                <a:solidFill>
                  <a:srgbClr val="E87D1E"/>
                </a:solidFill>
              </a:rPr>
              <a:t>g</a:t>
            </a:r>
            <a:r>
              <a:rPr lang="fr-FR" dirty="0">
                <a:solidFill>
                  <a:srgbClr val="104F75"/>
                </a:solidFill>
              </a:rPr>
              <a:t>hanistan.</a:t>
            </a:r>
          </a:p>
          <a:p>
            <a:pPr marL="235481" indent="-235481" defTabSz="941923">
              <a:buFont typeface="+mj-lt"/>
              <a:buAutoNum type="arabicPeriod"/>
              <a:defRPr/>
            </a:pPr>
            <a:r>
              <a:rPr lang="fr-FR" dirty="0">
                <a:solidFill>
                  <a:srgbClr val="104F75"/>
                </a:solidFill>
              </a:rPr>
              <a:t>Les réfu</a:t>
            </a:r>
            <a:r>
              <a:rPr lang="fr-FR" b="1" dirty="0">
                <a:solidFill>
                  <a:srgbClr val="E87D1E"/>
                </a:solidFill>
              </a:rPr>
              <a:t>g</a:t>
            </a:r>
            <a:r>
              <a:rPr lang="fr-FR" dirty="0">
                <a:solidFill>
                  <a:srgbClr val="104F75"/>
                </a:solidFill>
              </a:rPr>
              <a:t>iés se retrouvent dans des situations </a:t>
            </a:r>
            <a:r>
              <a:rPr lang="fr-FR" b="1" dirty="0">
                <a:solidFill>
                  <a:srgbClr val="E87D1E"/>
                </a:solidFill>
              </a:rPr>
              <a:t>g</a:t>
            </a:r>
            <a:r>
              <a:rPr lang="fr-FR" dirty="0">
                <a:solidFill>
                  <a:srgbClr val="104F75"/>
                </a:solidFill>
              </a:rPr>
              <a:t>raves.</a:t>
            </a:r>
          </a:p>
          <a:p>
            <a:pPr marL="235481" indent="-235481" defTabSz="941923">
              <a:buFont typeface="+mj-lt"/>
              <a:buAutoNum type="arabicPeriod"/>
              <a:defRPr/>
            </a:pPr>
            <a:r>
              <a:rPr lang="fr-FR" dirty="0">
                <a:solidFill>
                  <a:srgbClr val="104F75"/>
                </a:solidFill>
              </a:rPr>
              <a:t>Ils sont obli</a:t>
            </a:r>
            <a:r>
              <a:rPr lang="fr-FR" b="1" dirty="0">
                <a:solidFill>
                  <a:srgbClr val="E87D1E"/>
                </a:solidFill>
              </a:rPr>
              <a:t>g</a:t>
            </a:r>
            <a:r>
              <a:rPr lang="fr-FR" dirty="0">
                <a:solidFill>
                  <a:srgbClr val="104F75"/>
                </a:solidFill>
              </a:rPr>
              <a:t>és de quitter leurs villa</a:t>
            </a:r>
            <a:r>
              <a:rPr lang="fr-FR" b="1" dirty="0">
                <a:solidFill>
                  <a:srgbClr val="E87D1E"/>
                </a:solidFill>
              </a:rPr>
              <a:t>g</a:t>
            </a:r>
            <a:r>
              <a:rPr lang="fr-FR" dirty="0">
                <a:solidFill>
                  <a:srgbClr val="104F75"/>
                </a:solidFill>
              </a:rPr>
              <a:t>es avec leurs ba</a:t>
            </a:r>
            <a:r>
              <a:rPr lang="fr-FR" b="1" dirty="0">
                <a:solidFill>
                  <a:srgbClr val="104F75"/>
                </a:solidFill>
              </a:rPr>
              <a:t>g</a:t>
            </a:r>
            <a:r>
              <a:rPr lang="fr-FR" dirty="0">
                <a:solidFill>
                  <a:srgbClr val="104F75"/>
                </a:solidFill>
              </a:rPr>
              <a:t>a</a:t>
            </a:r>
            <a:r>
              <a:rPr lang="fr-FR" b="1" dirty="0">
                <a:solidFill>
                  <a:srgbClr val="104F75"/>
                </a:solidFill>
              </a:rPr>
              <a:t>g</a:t>
            </a:r>
            <a:r>
              <a:rPr lang="fr-FR" dirty="0">
                <a:solidFill>
                  <a:srgbClr val="104F75"/>
                </a:solidFill>
              </a:rPr>
              <a:t>es.</a:t>
            </a:r>
          </a:p>
          <a:p>
            <a:pPr marL="235481" indent="-235481" defTabSz="941923">
              <a:buFont typeface="+mj-lt"/>
              <a:buAutoNum type="arabicPeriod"/>
              <a:defRPr/>
            </a:pPr>
            <a:r>
              <a:rPr lang="fr-FR" dirty="0">
                <a:solidFill>
                  <a:srgbClr val="104F75"/>
                </a:solidFill>
              </a:rPr>
              <a:t>Les réfu</a:t>
            </a:r>
            <a:r>
              <a:rPr lang="fr-FR" b="1" dirty="0">
                <a:solidFill>
                  <a:srgbClr val="E87D1E"/>
                </a:solidFill>
              </a:rPr>
              <a:t>g</a:t>
            </a:r>
            <a:r>
              <a:rPr lang="fr-FR" dirty="0">
                <a:solidFill>
                  <a:srgbClr val="104F75"/>
                </a:solidFill>
              </a:rPr>
              <a:t>iés doivent bien s’or</a:t>
            </a:r>
            <a:r>
              <a:rPr lang="fr-FR" b="1" dirty="0">
                <a:solidFill>
                  <a:srgbClr val="E87D1E"/>
                </a:solidFill>
              </a:rPr>
              <a:t>g</a:t>
            </a:r>
            <a:r>
              <a:rPr lang="fr-FR" dirty="0">
                <a:solidFill>
                  <a:srgbClr val="104F75"/>
                </a:solidFill>
              </a:rPr>
              <a:t>aniser pour re</a:t>
            </a:r>
            <a:r>
              <a:rPr lang="fr-FR" b="1" dirty="0">
                <a:solidFill>
                  <a:srgbClr val="E87D1E"/>
                </a:solidFill>
              </a:rPr>
              <a:t>j</a:t>
            </a:r>
            <a:r>
              <a:rPr lang="fr-FR" dirty="0">
                <a:solidFill>
                  <a:srgbClr val="104F75"/>
                </a:solidFill>
              </a:rPr>
              <a:t>oindre leurs familles.</a:t>
            </a:r>
          </a:p>
          <a:p>
            <a:pPr marL="235481" indent="-235481" defTabSz="941923">
              <a:buFont typeface="+mj-lt"/>
              <a:buAutoNum type="arabicPeriod"/>
              <a:defRPr/>
            </a:pPr>
            <a:r>
              <a:rPr lang="fr-FR" dirty="0">
                <a:solidFill>
                  <a:srgbClr val="104F75"/>
                </a:solidFill>
              </a:rPr>
              <a:t>Ils sont très fati</a:t>
            </a:r>
            <a:r>
              <a:rPr lang="fr-FR" b="1" dirty="0">
                <a:solidFill>
                  <a:srgbClr val="E87D1E"/>
                </a:solidFill>
              </a:rPr>
              <a:t>g</a:t>
            </a:r>
            <a:r>
              <a:rPr lang="fr-FR" dirty="0">
                <a:solidFill>
                  <a:srgbClr val="104F75"/>
                </a:solidFill>
              </a:rPr>
              <a:t>ués et fra</a:t>
            </a:r>
            <a:r>
              <a:rPr lang="fr-FR" b="1" dirty="0">
                <a:solidFill>
                  <a:srgbClr val="E87D1E"/>
                </a:solidFill>
              </a:rPr>
              <a:t>g</a:t>
            </a:r>
            <a:r>
              <a:rPr lang="fr-FR" dirty="0">
                <a:solidFill>
                  <a:srgbClr val="104F75"/>
                </a:solidFill>
              </a:rPr>
              <a:t>iles après des voya</a:t>
            </a:r>
            <a:r>
              <a:rPr lang="fr-FR" b="1" dirty="0">
                <a:solidFill>
                  <a:srgbClr val="E87D1E"/>
                </a:solidFill>
              </a:rPr>
              <a:t>g</a:t>
            </a:r>
            <a:r>
              <a:rPr lang="fr-FR" dirty="0">
                <a:solidFill>
                  <a:srgbClr val="104F75"/>
                </a:solidFill>
              </a:rPr>
              <a:t>es dan</a:t>
            </a:r>
            <a:r>
              <a:rPr lang="fr-FR" b="1" dirty="0">
                <a:solidFill>
                  <a:srgbClr val="E87D1E"/>
                </a:solidFill>
              </a:rPr>
              <a:t>g</a:t>
            </a:r>
            <a:r>
              <a:rPr lang="fr-FR" dirty="0">
                <a:solidFill>
                  <a:srgbClr val="104F75"/>
                </a:solidFill>
              </a:rPr>
              <a:t>ereux.</a:t>
            </a:r>
          </a:p>
          <a:p>
            <a:pPr marL="235481" indent="-235481" defTabSz="941923">
              <a:buFont typeface="+mj-lt"/>
              <a:buAutoNum type="arabicPeriod"/>
              <a:defRPr/>
            </a:pPr>
            <a:r>
              <a:rPr lang="fr-FR" dirty="0">
                <a:solidFill>
                  <a:srgbClr val="104F75"/>
                </a:solidFill>
              </a:rPr>
              <a:t>Ils cherchent la </a:t>
            </a:r>
            <a:r>
              <a:rPr lang="fr-FR" b="1" dirty="0">
                <a:solidFill>
                  <a:srgbClr val="E87D1E"/>
                </a:solidFill>
              </a:rPr>
              <a:t>j</a:t>
            </a:r>
            <a:r>
              <a:rPr lang="fr-FR" dirty="0">
                <a:solidFill>
                  <a:srgbClr val="104F75"/>
                </a:solidFill>
              </a:rPr>
              <a:t>ustice contre ceux qui commettent le </a:t>
            </a:r>
            <a:r>
              <a:rPr lang="fr-FR" b="1" dirty="0">
                <a:solidFill>
                  <a:srgbClr val="E87D1E"/>
                </a:solidFill>
              </a:rPr>
              <a:t>g</a:t>
            </a:r>
            <a:r>
              <a:rPr lang="fr-FR" dirty="0">
                <a:solidFill>
                  <a:srgbClr val="104F75"/>
                </a:solidFill>
              </a:rPr>
              <a:t>énocide.</a:t>
            </a:r>
            <a:endParaRPr lang="fr-FR" b="1" dirty="0">
              <a:solidFill>
                <a:srgbClr val="104F75"/>
              </a:solidFill>
            </a:endParaRPr>
          </a:p>
          <a:p>
            <a:pPr marL="235481" indent="-235481">
              <a:buFont typeface="+mj-lt"/>
              <a:buAutoNum type="arabicPeriod"/>
            </a:pPr>
            <a:endParaRPr lang="en-US" b="0" dirty="0"/>
          </a:p>
          <a:p>
            <a:pPr defTabSz="941923">
              <a:defRPr/>
            </a:pPr>
            <a:r>
              <a:rPr lang="en-GB" b="1" baseline="0" dirty="0"/>
              <a:t>Word frequency of unknown words (1 is the most frequent word in French): </a:t>
            </a:r>
            <a:br>
              <a:rPr lang="en-GB" b="1" baseline="0" dirty="0"/>
            </a:br>
            <a:r>
              <a:rPr lang="fr-FR" b="0" baseline="0" noProof="0" dirty="0"/>
              <a:t>grave [443], rejoindre [1007], ceux [&gt;5000], fatigué [&gt;5000], commettre [1196]</a:t>
            </a:r>
            <a:br>
              <a:rPr lang="fr-FR" b="1" baseline="0" noProof="0" dirty="0"/>
            </a:br>
            <a:r>
              <a:rPr lang="de-DE" dirty="0">
                <a:latin typeface="Century Gothic" panose="020B0502020202020204" pitchFamily="34" charset="0"/>
              </a:rPr>
              <a:t>Source: </a:t>
            </a:r>
            <a:r>
              <a:rPr lang="en-GB" dirty="0">
                <a:latin typeface="Century Gothic" panose="020B0502020202020204" pitchFamily="34" charset="0"/>
              </a:rPr>
              <a:t>Lonsdale, D., &amp; Le Bras, Y.  (2009). </a:t>
            </a:r>
            <a:r>
              <a:rPr lang="en-GB" i="1" dirty="0">
                <a:latin typeface="Century Gothic" panose="020B0502020202020204" pitchFamily="34" charset="0"/>
              </a:rPr>
              <a:t>A Frequency Dictionary of French: Core vocabulary for learners </a:t>
            </a:r>
            <a:r>
              <a:rPr lang="en-GB" dirty="0">
                <a:latin typeface="Century Gothic" panose="020B0502020202020204" pitchFamily="34" charset="0"/>
              </a:rPr>
              <a:t>London: Routledge.</a:t>
            </a:r>
          </a:p>
          <a:p>
            <a:pPr defTabSz="941923">
              <a:defRPr/>
            </a:pPr>
            <a:endParaRPr lang="en-GB" b="1" baseline="0" dirty="0"/>
          </a:p>
          <a:p>
            <a:pPr defTabSz="941923">
              <a:defRPr/>
            </a:pPr>
            <a:r>
              <a:rPr lang="en-GB" b="1" baseline="0" dirty="0"/>
              <a:t>Word frequency of cognates (1 is the most frequent word in French): </a:t>
            </a:r>
            <a:br>
              <a:rPr lang="en-GB" b="1" baseline="0" dirty="0"/>
            </a:br>
            <a:r>
              <a:rPr lang="fr-FR" b="0" baseline="0" noProof="0" dirty="0"/>
              <a:t>origine [709], réfugié [&gt;5000], Afghanistan [&gt;5000], village [1295], bagage [3566], justice [637], obligé [2265], fragile [2107], génocide [4148]</a:t>
            </a:r>
          </a:p>
          <a:p>
            <a:pPr defTabSz="941923">
              <a:defRPr/>
            </a:pPr>
            <a:r>
              <a:rPr lang="de-DE" dirty="0">
                <a:latin typeface="Century Gothic" panose="020B0502020202020204" pitchFamily="34" charset="0"/>
              </a:rPr>
              <a:t>Source: </a:t>
            </a:r>
            <a:r>
              <a:rPr lang="en-GB" dirty="0">
                <a:latin typeface="Century Gothic" panose="020B0502020202020204" pitchFamily="34" charset="0"/>
              </a:rPr>
              <a:t>Lonsdale, D., &amp; Le Bras, Y.  (2009). </a:t>
            </a:r>
            <a:r>
              <a:rPr lang="en-GB" i="1" dirty="0">
                <a:latin typeface="Century Gothic" panose="020B0502020202020204" pitchFamily="34" charset="0"/>
              </a:rPr>
              <a:t>A Frequency Dictionary of French: Core vocabulary for learners </a:t>
            </a:r>
            <a:r>
              <a:rPr lang="en-GB" dirty="0">
                <a:latin typeface="Century Gothic" panose="020B0502020202020204" pitchFamily="34" charset="0"/>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030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consolidate aural recognition of [hard g], [j/soft g] and [gn]</a:t>
            </a:r>
            <a:endParaRPr lang="en-US" b="1" dirty="0"/>
          </a:p>
          <a:p>
            <a:endParaRPr lang="en-US" b="1" dirty="0"/>
          </a:p>
          <a:p>
            <a:r>
              <a:rPr lang="en-US" b="1" dirty="0"/>
              <a:t>Procedure:</a:t>
            </a:r>
          </a:p>
          <a:p>
            <a:pPr marL="235481" indent="-235481">
              <a:buAutoNum type="arabicPeriod"/>
            </a:pPr>
            <a:r>
              <a:rPr lang="en-US" b="0" dirty="0"/>
              <a:t>Click on the pictures to hear the word spoken</a:t>
            </a:r>
          </a:p>
          <a:p>
            <a:pPr marL="235481" indent="-235481" defTabSz="941923">
              <a:buFontTx/>
              <a:buAutoNum type="arabicPeriod"/>
              <a:defRPr/>
            </a:pPr>
            <a:r>
              <a:rPr lang="en-US" b="0" dirty="0"/>
              <a:t>Ask students to identify if they hear the SSC [hard g], [j/soft g] or [gn]</a:t>
            </a:r>
          </a:p>
          <a:p>
            <a:pPr marL="235481" indent="-235481" defTabSz="941923">
              <a:buFontTx/>
              <a:buAutoNum type="arabicPeriod"/>
              <a:defRPr/>
            </a:pPr>
            <a:r>
              <a:rPr lang="en-US" b="0" dirty="0"/>
              <a:t>Click again to reveal the word, the correct SSC and the English translation.</a:t>
            </a:r>
            <a:endParaRPr lang="en-US" b="1" dirty="0"/>
          </a:p>
          <a:p>
            <a:endParaRPr lang="en-US" b="0" dirty="0"/>
          </a:p>
          <a:p>
            <a:r>
              <a:rPr lang="en-US" b="1" dirty="0"/>
              <a:t>Transcript:</a:t>
            </a:r>
          </a:p>
          <a:p>
            <a:pPr marL="235481" indent="-235481">
              <a:buFont typeface="+mj-lt"/>
              <a:buAutoNum type="arabicPeriod"/>
            </a:pPr>
            <a:r>
              <a:rPr lang="fr-FR" b="0" noProof="0" dirty="0"/>
              <a:t>beignet</a:t>
            </a:r>
          </a:p>
          <a:p>
            <a:pPr marL="235481" indent="-235481">
              <a:buFont typeface="+mj-lt"/>
              <a:buAutoNum type="arabicPeriod"/>
            </a:pPr>
            <a:r>
              <a:rPr lang="fr-FR" b="0" noProof="0" dirty="0"/>
              <a:t>gâteau</a:t>
            </a:r>
          </a:p>
          <a:p>
            <a:pPr marL="235481" indent="-235481">
              <a:buFont typeface="+mj-lt"/>
              <a:buAutoNum type="arabicPeriod"/>
            </a:pPr>
            <a:r>
              <a:rPr lang="fr-FR" b="0" noProof="0" dirty="0"/>
              <a:t>magique</a:t>
            </a:r>
          </a:p>
          <a:p>
            <a:pPr marL="235481" indent="-235481">
              <a:buFont typeface="+mj-lt"/>
              <a:buAutoNum type="arabicPeriod"/>
            </a:pPr>
            <a:r>
              <a:rPr lang="fr-FR" b="0" noProof="0" dirty="0"/>
              <a:t>girafe</a:t>
            </a:r>
          </a:p>
          <a:p>
            <a:pPr marL="235481" indent="-235481">
              <a:buFont typeface="+mj-lt"/>
              <a:buAutoNum type="arabicPeriod"/>
            </a:pPr>
            <a:r>
              <a:rPr lang="fr-FR" b="0" noProof="0" dirty="0"/>
              <a:t>guêpe</a:t>
            </a:r>
          </a:p>
          <a:p>
            <a:pPr marL="235481" indent="-235481">
              <a:buFont typeface="+mj-lt"/>
              <a:buAutoNum type="arabicPeriod"/>
            </a:pPr>
            <a:r>
              <a:rPr lang="fr-FR" b="0" noProof="0" dirty="0"/>
              <a:t>oignon</a:t>
            </a:r>
          </a:p>
          <a:p>
            <a:pPr marL="235481" indent="-235481">
              <a:buFont typeface="+mj-lt"/>
              <a:buAutoNum type="arabicPeriod"/>
            </a:pPr>
            <a:r>
              <a:rPr lang="fr-FR" b="0" noProof="0" dirty="0"/>
              <a:t>chignon</a:t>
            </a:r>
          </a:p>
          <a:p>
            <a:pPr marL="235481" indent="-235481">
              <a:buFont typeface="+mj-lt"/>
              <a:buAutoNum type="arabicPeriod"/>
            </a:pPr>
            <a:r>
              <a:rPr lang="fr-FR" b="0" noProof="0" dirty="0"/>
              <a:t>bague</a:t>
            </a:r>
          </a:p>
          <a:p>
            <a:pPr marL="235481" indent="-235481">
              <a:buFont typeface="+mj-lt"/>
              <a:buAutoNum type="arabicPeriod"/>
            </a:pPr>
            <a:r>
              <a:rPr lang="fr-FR" b="0" noProof="0" dirty="0"/>
              <a:t>singe</a:t>
            </a:r>
          </a:p>
          <a:p>
            <a:pPr marL="235481" indent="-235481">
              <a:buFont typeface="+mj-lt"/>
              <a:buAutoNum type="arabicPeriod"/>
            </a:pPr>
            <a:r>
              <a:rPr lang="fr-FR" b="0" noProof="0" dirty="0"/>
              <a:t>genou</a:t>
            </a:r>
          </a:p>
          <a:p>
            <a:pPr marL="235481" indent="-235481">
              <a:buFont typeface="+mj-lt"/>
              <a:buAutoNum type="arabicPeriod"/>
            </a:pPr>
            <a:r>
              <a:rPr lang="fr-FR" b="0" noProof="0" dirty="0"/>
              <a:t>champignon</a:t>
            </a:r>
          </a:p>
          <a:p>
            <a:pPr marL="235481" indent="-235481">
              <a:buFont typeface="+mj-lt"/>
              <a:buAutoNum type="arabicPeriod"/>
            </a:pPr>
            <a:r>
              <a:rPr lang="fr-FR" b="0" noProof="0" dirty="0"/>
              <a:t>gomme</a:t>
            </a:r>
          </a:p>
          <a:p>
            <a:pPr marL="235481" indent="-235481">
              <a:buFont typeface="+mj-lt"/>
              <a:buAutoNum type="arabicPeriod"/>
            </a:pPr>
            <a:r>
              <a:rPr lang="fr-FR" b="0" noProof="0" dirty="0"/>
              <a:t>justice</a:t>
            </a:r>
          </a:p>
          <a:p>
            <a:pPr marL="235481" indent="-235481">
              <a:buFont typeface="+mj-lt"/>
              <a:buAutoNum type="arabicPeriod"/>
            </a:pPr>
            <a:r>
              <a:rPr lang="fr-FR" b="0" noProof="0" dirty="0"/>
              <a:t>séjour</a:t>
            </a:r>
          </a:p>
          <a:p>
            <a:pPr marL="235481" indent="-235481">
              <a:buFont typeface="+mj-lt"/>
              <a:buAutoNum type="arabicPeriod"/>
            </a:pPr>
            <a:r>
              <a:rPr lang="fr-FR" b="0" noProof="0" dirty="0"/>
              <a:t>goûter</a:t>
            </a:r>
          </a:p>
          <a:p>
            <a:pPr marL="235481" indent="-235481">
              <a:buFont typeface="+mj-lt"/>
              <a:buAutoNum type="arabicPeriod"/>
            </a:pPr>
            <a:r>
              <a:rPr lang="fr-FR" b="0" noProof="0" dirty="0"/>
              <a:t>châtaigne</a:t>
            </a:r>
          </a:p>
          <a:p>
            <a:pPr marL="235481" indent="-235481">
              <a:buFont typeface="+mj-lt"/>
              <a:buAutoNum type="arabicPeriod"/>
            </a:pPr>
            <a:r>
              <a:rPr lang="fr-FR" b="0" noProof="0" dirty="0"/>
              <a:t>vigne</a:t>
            </a:r>
          </a:p>
          <a:p>
            <a:pPr marL="235481" indent="-235481">
              <a:buFont typeface="+mj-lt"/>
              <a:buAutoNum type="arabicPeriod"/>
            </a:pPr>
            <a:r>
              <a:rPr lang="fr-FR" b="0" noProof="0" dirty="0"/>
              <a:t>joue</a:t>
            </a:r>
          </a:p>
          <a:p>
            <a:pPr marL="235481" indent="-235481">
              <a:buFont typeface="+mj-lt"/>
              <a:buAutoNum type="arabicPeriod"/>
            </a:pPr>
            <a:r>
              <a:rPr lang="fr-FR" b="0" noProof="0" dirty="0"/>
              <a:t>poignet</a:t>
            </a:r>
          </a:p>
          <a:p>
            <a:pPr marL="235481" indent="-235481">
              <a:buFont typeface="+mj-lt"/>
              <a:buAutoNum type="arabicPeriod"/>
            </a:pPr>
            <a:r>
              <a:rPr lang="fr-FR" b="0" noProof="0" dirty="0"/>
              <a:t>légumes</a:t>
            </a:r>
          </a:p>
          <a:p>
            <a:pPr marL="235481" indent="-235481">
              <a:buFont typeface="+mj-lt"/>
              <a:buAutoNum type="arabicPeriod"/>
            </a:pPr>
            <a:r>
              <a:rPr lang="fr-FR" b="0" noProof="0" dirty="0"/>
              <a:t>manège</a:t>
            </a:r>
          </a:p>
          <a:p>
            <a:pPr marL="235481" indent="-235481">
              <a:buFont typeface="+mj-lt"/>
              <a:buAutoNum type="arabicPeriod"/>
            </a:pPr>
            <a:r>
              <a:rPr lang="fr-FR" b="0" noProof="0" dirty="0"/>
              <a:t>bougie</a:t>
            </a:r>
          </a:p>
          <a:p>
            <a:pPr marL="235481" indent="-235481">
              <a:buFont typeface="+mj-lt"/>
              <a:buAutoNum type="arabicPeriod"/>
            </a:pPr>
            <a:r>
              <a:rPr lang="fr-FR" b="0" noProof="0" dirty="0"/>
              <a:t>gare</a:t>
            </a:r>
          </a:p>
          <a:p>
            <a:pPr marL="235481" indent="-235481">
              <a:buFont typeface="+mj-lt"/>
              <a:buAutoNum type="arabicPeriod"/>
            </a:pPr>
            <a:r>
              <a:rPr lang="fr-FR" b="0" noProof="0" dirty="0"/>
              <a:t>araignée</a:t>
            </a:r>
            <a:endParaRPr lang="en-US" b="0" dirty="0"/>
          </a:p>
          <a:p>
            <a:endParaRPr lang="en-US" b="0" dirty="0"/>
          </a:p>
          <a:p>
            <a:pPr defTabSz="941923">
              <a:defRPr/>
            </a:pPr>
            <a:r>
              <a:rPr lang="en-GB" b="1" baseline="0" dirty="0"/>
              <a:t>Word frequency of unknown words (1 is the most frequent word in French): </a:t>
            </a:r>
            <a:br>
              <a:rPr lang="en-GB" b="1" baseline="0" dirty="0"/>
            </a:br>
            <a:r>
              <a:rPr lang="fr-FR" b="0" baseline="0" noProof="0" dirty="0"/>
              <a:t>beignet [&gt;5000], gâteau [4845], guêpe [&gt;5000], chignon [&gt;5000], bague &gt;5000], singe [4739], genou [2967], champignon [&gt;5000], gomme [&gt;5000], séjour [2007], goûter [4441], châtaigne [&gt;5000], vigne [&gt;5000], joue [3932], poignet [&gt;5000], légumes [&gt;5000], manège [&gt;5000], bougie [&gt;5000], gare [2582], araignée [&gt;5000]</a:t>
            </a:r>
            <a:br>
              <a:rPr lang="en-GB" b="1" baseline="0" dirty="0"/>
            </a:br>
            <a:r>
              <a:rPr lang="de-DE" dirty="0">
                <a:latin typeface="Century Gothic" panose="020B0502020202020204" pitchFamily="34" charset="0"/>
              </a:rPr>
              <a:t>Source: </a:t>
            </a:r>
            <a:r>
              <a:rPr lang="en-GB" dirty="0">
                <a:latin typeface="Century Gothic" panose="020B0502020202020204" pitchFamily="34" charset="0"/>
              </a:rPr>
              <a:t>Lonsdale, D., &amp; Le Bras, Y.  (2009). </a:t>
            </a:r>
            <a:r>
              <a:rPr lang="en-GB" i="1" dirty="0">
                <a:latin typeface="Century Gothic" panose="020B0502020202020204" pitchFamily="34" charset="0"/>
              </a:rPr>
              <a:t>A Frequency Dictionary of French: Core vocabulary for learners </a:t>
            </a:r>
            <a:r>
              <a:rPr lang="en-GB" dirty="0">
                <a:latin typeface="Century Gothic" panose="020B0502020202020204" pitchFamily="34" charset="0"/>
              </a:rPr>
              <a:t>London: Routledge.</a:t>
            </a:r>
          </a:p>
          <a:p>
            <a:pPr defTabSz="941923">
              <a:defRPr/>
            </a:pPr>
            <a:endParaRPr lang="en-GB" b="1" baseline="0" dirty="0"/>
          </a:p>
          <a:p>
            <a:pPr defTabSz="941923">
              <a:defRPr/>
            </a:pPr>
            <a:r>
              <a:rPr lang="en-GB" b="1" baseline="0" dirty="0"/>
              <a:t>Word frequency of cognates (1 is the most frequent word in French): </a:t>
            </a:r>
            <a:br>
              <a:rPr lang="en-GB" b="1" baseline="0" dirty="0"/>
            </a:br>
            <a:r>
              <a:rPr lang="fr-FR" b="0" baseline="0" noProof="0" dirty="0"/>
              <a:t>magique [3530], girafe [&gt;5000], oignon [&gt;5000], justice [637]</a:t>
            </a:r>
            <a:br>
              <a:rPr lang="en-GB" baseline="0" dirty="0"/>
            </a:br>
            <a:r>
              <a:rPr lang="de-DE" dirty="0">
                <a:latin typeface="Century Gothic" panose="020B0502020202020204" pitchFamily="34" charset="0"/>
              </a:rPr>
              <a:t>Source: </a:t>
            </a:r>
            <a:r>
              <a:rPr lang="en-GB" dirty="0">
                <a:latin typeface="Century Gothic" panose="020B0502020202020204" pitchFamily="34" charset="0"/>
              </a:rPr>
              <a:t>Lonsdale, D., &amp; Le Bras, Y.  (2009). </a:t>
            </a:r>
            <a:r>
              <a:rPr lang="en-GB" i="1" dirty="0">
                <a:latin typeface="Century Gothic" panose="020B0502020202020204" pitchFamily="34" charset="0"/>
              </a:rPr>
              <a:t>A Frequency Dictionary of French: Core vocabulary for learners </a:t>
            </a:r>
            <a:r>
              <a:rPr lang="en-GB" dirty="0">
                <a:latin typeface="Century Gothic" panose="020B0502020202020204" pitchFamily="34" charset="0"/>
              </a:rPr>
              <a:t>London: Routledge.</a:t>
            </a:r>
          </a:p>
        </p:txBody>
      </p:sp>
      <p:sp>
        <p:nvSpPr>
          <p:cNvPr id="4" name="Slide Number Placeholder 3"/>
          <p:cNvSpPr>
            <a:spLocks noGrp="1"/>
          </p:cNvSpPr>
          <p:nvPr>
            <p:ph type="sldNum" sz="quarter" idx="5"/>
          </p:nvPr>
        </p:nvSpPr>
        <p:spPr/>
        <p:txBody>
          <a:bodyPr/>
          <a:lstStyle/>
          <a:p>
            <a:pPr marL="0" marR="0" lvl="0" indent="0" algn="r" defTabSz="941923"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1923"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467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1235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87324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j’ai</a:t>
            </a:r>
            <a:r>
              <a:rPr lang="en-GB" baseline="0" dirty="0"/>
              <a:t> [8 - </a:t>
            </a:r>
            <a:r>
              <a:rPr lang="en-GB" baseline="0" dirty="0" err="1"/>
              <a:t>avoir</a:t>
            </a:r>
            <a:r>
              <a:rPr lang="en-GB" baseline="0" dirty="0"/>
              <a:t>]; </a:t>
            </a:r>
            <a:r>
              <a:rPr lang="en-GB" b="1" baseline="0" dirty="0" err="1"/>
              <a:t>génial</a:t>
            </a:r>
            <a:r>
              <a:rPr lang="en-GB" b="1" baseline="0" dirty="0"/>
              <a:t> </a:t>
            </a:r>
            <a:r>
              <a:rPr lang="en-GB" b="0" baseline="0" dirty="0"/>
              <a:t>[3872]</a:t>
            </a:r>
            <a:r>
              <a:rPr lang="en-GB" baseline="0" dirty="0"/>
              <a:t> </a:t>
            </a:r>
            <a:r>
              <a:rPr lang="en-GB" b="1" baseline="0" dirty="0" err="1"/>
              <a:t>sujet</a:t>
            </a:r>
            <a:r>
              <a:rPr lang="en-GB" baseline="0" dirty="0"/>
              <a:t> [353]; </a:t>
            </a:r>
            <a:r>
              <a:rPr lang="en-GB" b="1" baseline="0" dirty="0"/>
              <a:t>déjà</a:t>
            </a:r>
            <a:r>
              <a:rPr lang="en-GB" baseline="0" dirty="0"/>
              <a:t> [58]; </a:t>
            </a:r>
            <a:r>
              <a:rPr lang="en-GB" b="1" baseline="0" dirty="0"/>
              <a:t>jamais</a:t>
            </a:r>
            <a:r>
              <a:rPr lang="en-GB" baseline="0" dirty="0"/>
              <a:t> [179]; </a:t>
            </a:r>
            <a:r>
              <a:rPr lang="en-GB" b="1" baseline="0" dirty="0"/>
              <a:t>jour </a:t>
            </a:r>
            <a:r>
              <a:rPr lang="en-GB" baseline="0" dirty="0"/>
              <a:t>[78].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8330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733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24926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 </a:t>
            </a:r>
            <a:r>
              <a:rPr lang="en-GB" b="0" dirty="0"/>
              <a:t>to explain</a:t>
            </a:r>
            <a:r>
              <a:rPr lang="en-GB" b="0" baseline="0" dirty="0"/>
              <a:t> spelling rules governing the pronunciation of soft and hard ‘[g]’.</a:t>
            </a:r>
            <a:endParaRPr lang="en-GB" b="0" dirty="0"/>
          </a:p>
          <a:p>
            <a:endParaRPr lang="en-GB" b="1" dirty="0"/>
          </a:p>
          <a:p>
            <a:r>
              <a:rPr lang="en-GB" b="1" dirty="0"/>
              <a:t>Procedure: </a:t>
            </a:r>
          </a:p>
          <a:p>
            <a:pPr marL="228600" indent="-228600">
              <a:buAutoNum type="arabicPeriod"/>
            </a:pPr>
            <a:r>
              <a:rPr lang="en-GB" b="0" dirty="0"/>
              <a:t>Click to bring up the explanation.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Draw attention to the fact that students will not encounter ‘soft g’ followed by ‘</a:t>
            </a:r>
            <a:r>
              <a:rPr lang="en-GB" b="0" baseline="0" dirty="0" err="1"/>
              <a:t>i</a:t>
            </a:r>
            <a:r>
              <a:rPr lang="en-GB" b="0" baseline="0" dirty="0"/>
              <a:t>’ or ‘y’ very often, whereas ‘soft g’ followed by ‘e’ is very common.</a:t>
            </a: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 </a:t>
            </a:r>
            <a:r>
              <a:rPr lang="en-GB" b="0" dirty="0"/>
              <a:t>Students</a:t>
            </a:r>
            <a:r>
              <a:rPr lang="en-GB" b="0" baseline="0" dirty="0"/>
              <a:t> have encountered all words used as examples here </a:t>
            </a:r>
            <a:r>
              <a:rPr lang="en-GB" b="1" baseline="0" dirty="0"/>
              <a:t>with the exception of ‘</a:t>
            </a:r>
            <a:r>
              <a:rPr lang="en-GB" b="1" baseline="0" dirty="0" err="1"/>
              <a:t>gymnastique</a:t>
            </a:r>
            <a:r>
              <a:rPr lang="en-GB" b="1" baseline="0" dirty="0"/>
              <a:t>’.  </a:t>
            </a:r>
            <a:r>
              <a:rPr lang="en-GB" b="0" baseline="0" dirty="0"/>
              <a:t>As no words containing ‘soft g’ followed by ‘y’ feature in the SOW for Year 7, a cognate is used as an example here. </a:t>
            </a:r>
          </a:p>
          <a:p>
            <a:endParaRPr lang="en-GB" b="1" dirty="0"/>
          </a:p>
          <a:p>
            <a:r>
              <a:rPr lang="en-GB" b="1" dirty="0"/>
              <a:t>Word frequency (1 is the most frequent word in French): </a:t>
            </a:r>
          </a:p>
          <a:p>
            <a:r>
              <a:rPr lang="en-GB" b="0" baseline="0" dirty="0" err="1"/>
              <a:t>gymnastique</a:t>
            </a:r>
            <a:r>
              <a:rPr lang="en-GB" b="0" baseline="0" dirty="0"/>
              <a:t> [&gt;5000].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269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080215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997336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839325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4157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66781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050951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12046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849378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304025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423568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3984762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452279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752266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37341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641958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84794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927430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4579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5204329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046368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87201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70726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282526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9672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806140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21734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82165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625177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7639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503201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963314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823269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9387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3190411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4112689"/>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6137596"/>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11.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10.xml"/><Relationship Id="rId1" Type="http://schemas.openxmlformats.org/officeDocument/2006/relationships/slideLayout" Target="../slideLayouts/slideLayout61.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image" Target="../media/image5.png"/><Relationship Id="rId9" Type="http://schemas.openxmlformats.org/officeDocument/2006/relationships/audio" Target="../media/audio12.wav"/><Relationship Id="rId14" Type="http://schemas.openxmlformats.org/officeDocument/2006/relationships/audio" Target="../media/audio17.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9.xml"/><Relationship Id="rId4" Type="http://schemas.openxmlformats.org/officeDocument/2006/relationships/image" Target="../media/image7.jpg"/></Relationships>
</file>

<file path=ppt/slides/_rels/slide1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jpeg"/><Relationship Id="rId4" Type="http://schemas.openxmlformats.org/officeDocument/2006/relationships/audio" Target="../media/audio2.wav"/><Relationship Id="rId9" Type="http://schemas.openxmlformats.org/officeDocument/2006/relationships/audio" Target="../media/audio7.wav"/></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jpeg"/><Relationship Id="rId4" Type="http://schemas.openxmlformats.org/officeDocument/2006/relationships/audio" Target="../media/audio2.wav"/><Relationship Id="rId9" Type="http://schemas.openxmlformats.org/officeDocument/2006/relationships/audio" Target="../media/audio7.wav"/></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6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21.wav"/><Relationship Id="rId12" Type="http://schemas.openxmlformats.org/officeDocument/2006/relationships/audio" Target="../media/audio26.wav"/><Relationship Id="rId2" Type="http://schemas.openxmlformats.org/officeDocument/2006/relationships/notesSlide" Target="../notesSlides/notesSlide18.xml"/><Relationship Id="rId1" Type="http://schemas.openxmlformats.org/officeDocument/2006/relationships/slideLayout" Target="../slideLayouts/slideLayout68.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5" Type="http://schemas.openxmlformats.org/officeDocument/2006/relationships/audio" Target="../media/audio29.wav"/><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8.wav"/></Relationships>
</file>

<file path=ppt/slides/_rels/slide19.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9.wav"/><Relationship Id="rId3" Type="http://schemas.openxmlformats.org/officeDocument/2006/relationships/image" Target="../media/image5.png"/><Relationship Id="rId7" Type="http://schemas.openxmlformats.org/officeDocument/2006/relationships/audio" Target="../media/audio33.wav"/><Relationship Id="rId12" Type="http://schemas.openxmlformats.org/officeDocument/2006/relationships/audio" Target="../media/audio38.wav"/><Relationship Id="rId2" Type="http://schemas.openxmlformats.org/officeDocument/2006/relationships/notesSlide" Target="../notesSlides/notesSlide19.xml"/><Relationship Id="rId16" Type="http://schemas.openxmlformats.org/officeDocument/2006/relationships/image" Target="../media/image12.png"/><Relationship Id="rId1" Type="http://schemas.openxmlformats.org/officeDocument/2006/relationships/slideLayout" Target="../slideLayouts/slideLayout68.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audio" Target="../media/audio31.wav"/><Relationship Id="rId15" Type="http://schemas.openxmlformats.org/officeDocument/2006/relationships/audio" Target="../media/audio41.wav"/><Relationship Id="rId10" Type="http://schemas.openxmlformats.org/officeDocument/2006/relationships/audio" Target="../media/audio36.wav"/><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audio" Target="../media/audio40.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jpeg"/><Relationship Id="rId4" Type="http://schemas.openxmlformats.org/officeDocument/2006/relationships/audio" Target="../media/audio2.wav"/><Relationship Id="rId9" Type="http://schemas.openxmlformats.org/officeDocument/2006/relationships/audio" Target="../media/audio7.wav"/></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42.wav"/><Relationship Id="rId7"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9.xml"/><Relationship Id="rId6" Type="http://schemas.openxmlformats.org/officeDocument/2006/relationships/audio" Target="../media/audio45.wav"/><Relationship Id="rId5" Type="http://schemas.openxmlformats.org/officeDocument/2006/relationships/audio" Target="../media/audio44.wav"/><Relationship Id="rId4" Type="http://schemas.openxmlformats.org/officeDocument/2006/relationships/audio" Target="../media/audio43.wav"/><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18.jpeg"/><Relationship Id="rId3" Type="http://schemas.openxmlformats.org/officeDocument/2006/relationships/image" Target="../media/image5.png"/><Relationship Id="rId7" Type="http://schemas.openxmlformats.org/officeDocument/2006/relationships/audio" Target="../media/audio46.wav"/><Relationship Id="rId12" Type="http://schemas.openxmlformats.org/officeDocument/2006/relationships/audio" Target="../media/audio51.wav"/><Relationship Id="rId2" Type="http://schemas.openxmlformats.org/officeDocument/2006/relationships/notesSlide" Target="../notesSlides/notesSlide24.xml"/><Relationship Id="rId1" Type="http://schemas.openxmlformats.org/officeDocument/2006/relationships/slideLayout" Target="../slideLayouts/slideLayout79.xml"/><Relationship Id="rId6" Type="http://schemas.openxmlformats.org/officeDocument/2006/relationships/image" Target="../media/image17.png"/><Relationship Id="rId11" Type="http://schemas.openxmlformats.org/officeDocument/2006/relationships/audio" Target="../media/audio50.wav"/><Relationship Id="rId5" Type="http://schemas.openxmlformats.org/officeDocument/2006/relationships/image" Target="../media/image16.png"/><Relationship Id="rId10" Type="http://schemas.openxmlformats.org/officeDocument/2006/relationships/audio" Target="../media/audio49.wav"/><Relationship Id="rId4" Type="http://schemas.openxmlformats.org/officeDocument/2006/relationships/image" Target="../media/image15.png"/><Relationship Id="rId9" Type="http://schemas.openxmlformats.org/officeDocument/2006/relationships/audio" Target="../media/audio48.wav"/></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42.wav"/><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9.xml"/><Relationship Id="rId6" Type="http://schemas.openxmlformats.org/officeDocument/2006/relationships/audio" Target="../media/audio45.wav"/><Relationship Id="rId5" Type="http://schemas.openxmlformats.org/officeDocument/2006/relationships/audio" Target="../media/audio44.wav"/><Relationship Id="rId4" Type="http://schemas.openxmlformats.org/officeDocument/2006/relationships/audio" Target="../media/audio43.wav"/><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18" Type="http://schemas.openxmlformats.org/officeDocument/2006/relationships/audio" Target="../media/audio66.wav"/><Relationship Id="rId3" Type="http://schemas.openxmlformats.org/officeDocument/2006/relationships/image" Target="../media/image5.png"/><Relationship Id="rId21" Type="http://schemas.openxmlformats.org/officeDocument/2006/relationships/image" Target="../media/image20.png"/><Relationship Id="rId7" Type="http://schemas.openxmlformats.org/officeDocument/2006/relationships/audio" Target="../media/audio55.wav"/><Relationship Id="rId12" Type="http://schemas.openxmlformats.org/officeDocument/2006/relationships/audio" Target="../media/audio60.wav"/><Relationship Id="rId17" Type="http://schemas.openxmlformats.org/officeDocument/2006/relationships/audio" Target="../media/audio65.wav"/><Relationship Id="rId2" Type="http://schemas.openxmlformats.org/officeDocument/2006/relationships/notesSlide" Target="../notesSlides/notesSlide26.xml"/><Relationship Id="rId16" Type="http://schemas.openxmlformats.org/officeDocument/2006/relationships/audio" Target="../media/audio64.wav"/><Relationship Id="rId20" Type="http://schemas.openxmlformats.org/officeDocument/2006/relationships/image" Target="../media/image19.png"/><Relationship Id="rId1" Type="http://schemas.openxmlformats.org/officeDocument/2006/relationships/slideLayout" Target="../slideLayouts/slideLayout79.xml"/><Relationship Id="rId6" Type="http://schemas.openxmlformats.org/officeDocument/2006/relationships/audio" Target="../media/audio54.wav"/><Relationship Id="rId11" Type="http://schemas.openxmlformats.org/officeDocument/2006/relationships/audio" Target="../media/audio59.wav"/><Relationship Id="rId24" Type="http://schemas.openxmlformats.org/officeDocument/2006/relationships/image" Target="../media/image23.png"/><Relationship Id="rId5" Type="http://schemas.openxmlformats.org/officeDocument/2006/relationships/audio" Target="../media/audio53.wav"/><Relationship Id="rId15" Type="http://schemas.openxmlformats.org/officeDocument/2006/relationships/audio" Target="../media/audio63.wav"/><Relationship Id="rId23" Type="http://schemas.openxmlformats.org/officeDocument/2006/relationships/image" Target="../media/image22.png"/><Relationship Id="rId10" Type="http://schemas.openxmlformats.org/officeDocument/2006/relationships/audio" Target="../media/audio58.wav"/><Relationship Id="rId19" Type="http://schemas.openxmlformats.org/officeDocument/2006/relationships/audio" Target="../media/audio67.wav"/><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2.wav"/><Relationship Id="rId22" Type="http://schemas.openxmlformats.org/officeDocument/2006/relationships/image" Target="../media/image21.png"/></Relationships>
</file>

<file path=ppt/slides/_rels/slide27.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audio" Target="../media/audio77.wav"/><Relationship Id="rId18" Type="http://schemas.openxmlformats.org/officeDocument/2006/relationships/audio" Target="../media/audio82.wav"/><Relationship Id="rId3" Type="http://schemas.openxmlformats.org/officeDocument/2006/relationships/image" Target="../media/image5.png"/><Relationship Id="rId21" Type="http://schemas.openxmlformats.org/officeDocument/2006/relationships/image" Target="../media/image25.png"/><Relationship Id="rId7" Type="http://schemas.openxmlformats.org/officeDocument/2006/relationships/audio" Target="../media/audio71.wav"/><Relationship Id="rId12" Type="http://schemas.openxmlformats.org/officeDocument/2006/relationships/audio" Target="../media/audio76.wav"/><Relationship Id="rId17" Type="http://schemas.openxmlformats.org/officeDocument/2006/relationships/audio" Target="../media/audio81.wav"/><Relationship Id="rId2" Type="http://schemas.openxmlformats.org/officeDocument/2006/relationships/notesSlide" Target="../notesSlides/notesSlide27.xml"/><Relationship Id="rId16" Type="http://schemas.openxmlformats.org/officeDocument/2006/relationships/audio" Target="../media/audio80.wav"/><Relationship Id="rId20" Type="http://schemas.openxmlformats.org/officeDocument/2006/relationships/image" Target="../media/image24.png"/><Relationship Id="rId1" Type="http://schemas.openxmlformats.org/officeDocument/2006/relationships/slideLayout" Target="../slideLayouts/slideLayout79.xml"/><Relationship Id="rId6" Type="http://schemas.openxmlformats.org/officeDocument/2006/relationships/audio" Target="../media/audio70.wav"/><Relationship Id="rId11" Type="http://schemas.openxmlformats.org/officeDocument/2006/relationships/audio" Target="../media/audio75.wav"/><Relationship Id="rId5" Type="http://schemas.openxmlformats.org/officeDocument/2006/relationships/audio" Target="../media/audio69.wav"/><Relationship Id="rId15" Type="http://schemas.openxmlformats.org/officeDocument/2006/relationships/audio" Target="../media/audio79.wav"/><Relationship Id="rId23" Type="http://schemas.openxmlformats.org/officeDocument/2006/relationships/image" Target="../media/image27.png"/><Relationship Id="rId10" Type="http://schemas.openxmlformats.org/officeDocument/2006/relationships/audio" Target="../media/audio74.wav"/><Relationship Id="rId19" Type="http://schemas.openxmlformats.org/officeDocument/2006/relationships/audio" Target="../media/audio83.wav"/><Relationship Id="rId4" Type="http://schemas.openxmlformats.org/officeDocument/2006/relationships/audio" Target="../media/audio68.wav"/><Relationship Id="rId9" Type="http://schemas.openxmlformats.org/officeDocument/2006/relationships/audio" Target="../media/audio73.wav"/><Relationship Id="rId14" Type="http://schemas.openxmlformats.org/officeDocument/2006/relationships/audio" Target="../media/audio78.wav"/><Relationship Id="rId22"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39.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jpeg"/><Relationship Id="rId4" Type="http://schemas.openxmlformats.org/officeDocument/2006/relationships/audio" Target="../media/audio2.wav"/><Relationship Id="rId9" Type="http://schemas.openxmlformats.org/officeDocument/2006/relationships/audio" Target="../media/audio7.wav"/></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audio" Target="../media/audio42.wav"/><Relationship Id="rId12"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79.xml"/><Relationship Id="rId6" Type="http://schemas.openxmlformats.org/officeDocument/2006/relationships/image" Target="../media/image28.png"/><Relationship Id="rId11" Type="http://schemas.openxmlformats.org/officeDocument/2006/relationships/audio" Target="../media/audio45.wav"/><Relationship Id="rId5" Type="http://schemas.openxmlformats.org/officeDocument/2006/relationships/audio" Target="../media/audio43.wav"/><Relationship Id="rId10" Type="http://schemas.openxmlformats.org/officeDocument/2006/relationships/image" Target="../media/image30.jpeg"/><Relationship Id="rId4" Type="http://schemas.openxmlformats.org/officeDocument/2006/relationships/image" Target="../media/image14.png"/><Relationship Id="rId9" Type="http://schemas.openxmlformats.org/officeDocument/2006/relationships/audio" Target="../media/audio44.wav"/></Relationships>
</file>

<file path=ppt/slides/_rels/slide32.xml.rels><?xml version="1.0" encoding="UTF-8" standalone="yes"?>
<Relationships xmlns="http://schemas.openxmlformats.org/package/2006/relationships"><Relationship Id="rId8" Type="http://schemas.openxmlformats.org/officeDocument/2006/relationships/audio" Target="../media/audio88.wav"/><Relationship Id="rId3" Type="http://schemas.openxmlformats.org/officeDocument/2006/relationships/image" Target="../media/image5.png"/><Relationship Id="rId7" Type="http://schemas.openxmlformats.org/officeDocument/2006/relationships/audio" Target="../media/audio87.wav"/><Relationship Id="rId2" Type="http://schemas.openxmlformats.org/officeDocument/2006/relationships/notesSlide" Target="../notesSlides/notesSlide32.xml"/><Relationship Id="rId1" Type="http://schemas.openxmlformats.org/officeDocument/2006/relationships/slideLayout" Target="../slideLayouts/slideLayout79.xml"/><Relationship Id="rId6" Type="http://schemas.openxmlformats.org/officeDocument/2006/relationships/audio" Target="../media/audio86.wav"/><Relationship Id="rId5" Type="http://schemas.openxmlformats.org/officeDocument/2006/relationships/audio" Target="../media/audio85.wav"/><Relationship Id="rId4" Type="http://schemas.openxmlformats.org/officeDocument/2006/relationships/audio" Target="../media/audio84.wav"/><Relationship Id="rId9" Type="http://schemas.openxmlformats.org/officeDocument/2006/relationships/image" Target="../media/image33.png"/></Relationships>
</file>

<file path=ppt/slides/_rels/slide33.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audio" Target="../media/audio96.wav"/><Relationship Id="rId26" Type="http://schemas.openxmlformats.org/officeDocument/2006/relationships/audio" Target="../media/audio100.wav"/><Relationship Id="rId39" Type="http://schemas.openxmlformats.org/officeDocument/2006/relationships/image" Target="../media/image51.png"/><Relationship Id="rId21" Type="http://schemas.openxmlformats.org/officeDocument/2006/relationships/image" Target="../media/image42.png"/><Relationship Id="rId34" Type="http://schemas.openxmlformats.org/officeDocument/2006/relationships/audio" Target="../media/audio104.wav"/><Relationship Id="rId42" Type="http://schemas.openxmlformats.org/officeDocument/2006/relationships/audio" Target="../media/audio108.wav"/><Relationship Id="rId47" Type="http://schemas.openxmlformats.org/officeDocument/2006/relationships/image" Target="../media/image55.png"/><Relationship Id="rId50" Type="http://schemas.openxmlformats.org/officeDocument/2006/relationships/audio" Target="../media/audio112.wav"/><Relationship Id="rId7" Type="http://schemas.openxmlformats.org/officeDocument/2006/relationships/image" Target="../media/image35.png"/><Relationship Id="rId2" Type="http://schemas.openxmlformats.org/officeDocument/2006/relationships/notesSlide" Target="../notesSlides/notesSlide33.xml"/><Relationship Id="rId16" Type="http://schemas.openxmlformats.org/officeDocument/2006/relationships/audio" Target="../media/audio95.wav"/><Relationship Id="rId29" Type="http://schemas.openxmlformats.org/officeDocument/2006/relationships/image" Target="../media/image46.png"/><Relationship Id="rId11" Type="http://schemas.openxmlformats.org/officeDocument/2006/relationships/image" Target="../media/image37.png"/><Relationship Id="rId24" Type="http://schemas.openxmlformats.org/officeDocument/2006/relationships/audio" Target="../media/audio99.wav"/><Relationship Id="rId32" Type="http://schemas.openxmlformats.org/officeDocument/2006/relationships/audio" Target="../media/audio103.wav"/><Relationship Id="rId37" Type="http://schemas.openxmlformats.org/officeDocument/2006/relationships/image" Target="../media/image50.png"/><Relationship Id="rId40" Type="http://schemas.openxmlformats.org/officeDocument/2006/relationships/audio" Target="../media/audio107.wav"/><Relationship Id="rId45" Type="http://schemas.openxmlformats.org/officeDocument/2006/relationships/image" Target="../media/image54.png"/><Relationship Id="rId5" Type="http://schemas.openxmlformats.org/officeDocument/2006/relationships/image" Target="../media/image34.png"/><Relationship Id="rId15" Type="http://schemas.openxmlformats.org/officeDocument/2006/relationships/image" Target="../media/image39.png"/><Relationship Id="rId23" Type="http://schemas.openxmlformats.org/officeDocument/2006/relationships/image" Target="../media/image43.png"/><Relationship Id="rId28" Type="http://schemas.openxmlformats.org/officeDocument/2006/relationships/audio" Target="../media/audio101.wav"/><Relationship Id="rId36" Type="http://schemas.openxmlformats.org/officeDocument/2006/relationships/audio" Target="../media/audio105.wav"/><Relationship Id="rId49" Type="http://schemas.openxmlformats.org/officeDocument/2006/relationships/image" Target="../media/image56.png"/><Relationship Id="rId10" Type="http://schemas.openxmlformats.org/officeDocument/2006/relationships/audio" Target="../media/audio92.wav"/><Relationship Id="rId19" Type="http://schemas.openxmlformats.org/officeDocument/2006/relationships/image" Target="../media/image41.png"/><Relationship Id="rId31" Type="http://schemas.openxmlformats.org/officeDocument/2006/relationships/image" Target="../media/image47.png"/><Relationship Id="rId44" Type="http://schemas.openxmlformats.org/officeDocument/2006/relationships/audio" Target="../media/audio109.wav"/><Relationship Id="rId4" Type="http://schemas.openxmlformats.org/officeDocument/2006/relationships/audio" Target="../media/audio89.wav"/><Relationship Id="rId9" Type="http://schemas.openxmlformats.org/officeDocument/2006/relationships/image" Target="../media/image36.png"/><Relationship Id="rId14" Type="http://schemas.openxmlformats.org/officeDocument/2006/relationships/audio" Target="../media/audio94.wav"/><Relationship Id="rId22" Type="http://schemas.openxmlformats.org/officeDocument/2006/relationships/audio" Target="../media/audio98.wav"/><Relationship Id="rId27" Type="http://schemas.openxmlformats.org/officeDocument/2006/relationships/image" Target="../media/image45.png"/><Relationship Id="rId30" Type="http://schemas.openxmlformats.org/officeDocument/2006/relationships/audio" Target="../media/audio102.wav"/><Relationship Id="rId35" Type="http://schemas.openxmlformats.org/officeDocument/2006/relationships/image" Target="../media/image49.jpeg"/><Relationship Id="rId43" Type="http://schemas.openxmlformats.org/officeDocument/2006/relationships/image" Target="../media/image53.png"/><Relationship Id="rId48" Type="http://schemas.openxmlformats.org/officeDocument/2006/relationships/audio" Target="../media/audio111.wav"/><Relationship Id="rId8" Type="http://schemas.openxmlformats.org/officeDocument/2006/relationships/audio" Target="../media/audio91.wav"/><Relationship Id="rId51" Type="http://schemas.openxmlformats.org/officeDocument/2006/relationships/image" Target="../media/image57.png"/><Relationship Id="rId3" Type="http://schemas.openxmlformats.org/officeDocument/2006/relationships/image" Target="../media/image5.png"/><Relationship Id="rId12" Type="http://schemas.openxmlformats.org/officeDocument/2006/relationships/audio" Target="../media/audio93.wav"/><Relationship Id="rId17" Type="http://schemas.openxmlformats.org/officeDocument/2006/relationships/image" Target="../media/image40.png"/><Relationship Id="rId25" Type="http://schemas.openxmlformats.org/officeDocument/2006/relationships/image" Target="../media/image44.png"/><Relationship Id="rId33" Type="http://schemas.openxmlformats.org/officeDocument/2006/relationships/image" Target="../media/image48.png"/><Relationship Id="rId38" Type="http://schemas.openxmlformats.org/officeDocument/2006/relationships/audio" Target="../media/audio106.wav"/><Relationship Id="rId46" Type="http://schemas.openxmlformats.org/officeDocument/2006/relationships/audio" Target="../media/audio110.wav"/><Relationship Id="rId20" Type="http://schemas.openxmlformats.org/officeDocument/2006/relationships/audio" Target="../media/audio97.wav"/><Relationship Id="rId41" Type="http://schemas.openxmlformats.org/officeDocument/2006/relationships/image" Target="../media/image52.png"/><Relationship Id="rId1" Type="http://schemas.openxmlformats.org/officeDocument/2006/relationships/slideLayout" Target="../slideLayouts/slideLayout79.xml"/><Relationship Id="rId6" Type="http://schemas.openxmlformats.org/officeDocument/2006/relationships/audio" Target="../media/audio90.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jpeg"/><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jpeg"/><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[j/soft g]</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31/08/22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31BB9B-66AD-444F-89D0-63CD6C5A8D62}"/>
              </a:ext>
            </a:extLst>
          </p:cNvPr>
          <p:cNvSpPr txBox="1"/>
          <p:nvPr/>
        </p:nvSpPr>
        <p:spPr>
          <a:xfrm>
            <a:off x="295628" y="1364667"/>
            <a:ext cx="118078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Consider the words below.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 you think the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is soft or hard?</a:t>
            </a:r>
          </a:p>
        </p:txBody>
      </p:sp>
      <p:graphicFrame>
        <p:nvGraphicFramePr>
          <p:cNvPr id="9" name="Table 8">
            <a:extLst>
              <a:ext uri="{FF2B5EF4-FFF2-40B4-BE49-F238E27FC236}">
                <a16:creationId xmlns:a16="http://schemas.microsoft.com/office/drawing/2014/main" id="{0ED2A710-5A78-4641-97D0-4E2022388725}"/>
              </a:ext>
            </a:extLst>
          </p:cNvPr>
          <p:cNvGraphicFramePr>
            <a:graphicFrameLocks noGrp="1"/>
          </p:cNvGraphicFramePr>
          <p:nvPr/>
        </p:nvGraphicFramePr>
        <p:xfrm>
          <a:off x="624939" y="2765671"/>
          <a:ext cx="10942122" cy="2943037"/>
        </p:xfrm>
        <a:graphic>
          <a:graphicData uri="http://schemas.openxmlformats.org/drawingml/2006/table">
            <a:tbl>
              <a:tblPr firstRow="1" bandRow="1">
                <a:tableStyleId>{C4B1156A-380E-4F78-BDF5-A606A8083BF9}</a:tableStyleId>
              </a:tblPr>
              <a:tblGrid>
                <a:gridCol w="3600000">
                  <a:extLst>
                    <a:ext uri="{9D8B030D-6E8A-4147-A177-3AD203B41FA5}">
                      <a16:colId xmlns:a16="http://schemas.microsoft.com/office/drawing/2014/main" val="3684468001"/>
                    </a:ext>
                  </a:extLst>
                </a:gridCol>
                <a:gridCol w="931861">
                  <a:extLst>
                    <a:ext uri="{9D8B030D-6E8A-4147-A177-3AD203B41FA5}">
                      <a16:colId xmlns:a16="http://schemas.microsoft.com/office/drawing/2014/main" val="457694660"/>
                    </a:ext>
                  </a:extLst>
                </a:gridCol>
                <a:gridCol w="939199">
                  <a:extLst>
                    <a:ext uri="{9D8B030D-6E8A-4147-A177-3AD203B41FA5}">
                      <a16:colId xmlns:a16="http://schemas.microsoft.com/office/drawing/2014/main" val="2009946905"/>
                    </a:ext>
                  </a:extLst>
                </a:gridCol>
                <a:gridCol w="3600000">
                  <a:extLst>
                    <a:ext uri="{9D8B030D-6E8A-4147-A177-3AD203B41FA5}">
                      <a16:colId xmlns:a16="http://schemas.microsoft.com/office/drawing/2014/main" val="1063353207"/>
                    </a:ext>
                  </a:extLst>
                </a:gridCol>
                <a:gridCol w="935531">
                  <a:extLst>
                    <a:ext uri="{9D8B030D-6E8A-4147-A177-3AD203B41FA5}">
                      <a16:colId xmlns:a16="http://schemas.microsoft.com/office/drawing/2014/main" val="3743904083"/>
                    </a:ext>
                  </a:extLst>
                </a:gridCol>
                <a:gridCol w="935531">
                  <a:extLst>
                    <a:ext uri="{9D8B030D-6E8A-4147-A177-3AD203B41FA5}">
                      <a16:colId xmlns:a16="http://schemas.microsoft.com/office/drawing/2014/main" val="3894712272"/>
                    </a:ext>
                  </a:extLst>
                </a:gridCol>
              </a:tblGrid>
              <a:tr h="370840">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r>
                        <a:rPr lang="en-GB" sz="2000" dirty="0">
                          <a:solidFill>
                            <a:schemeClr val="accent1">
                              <a:lumMod val="50000"/>
                            </a:schemeClr>
                          </a:solidFill>
                          <a:latin typeface="Century Gothic" panose="020B0502020202020204" pitchFamily="34" charset="0"/>
                        </a:rPr>
                        <a:t>soft</a:t>
                      </a:r>
                    </a:p>
                  </a:txBody>
                  <a:tcPr/>
                </a:tc>
                <a:tc>
                  <a:txBody>
                    <a:bodyPr/>
                    <a:lstStyle/>
                    <a:p>
                      <a:pPr algn="ctr">
                        <a:lnSpc>
                          <a:spcPct val="150000"/>
                        </a:lnSpc>
                      </a:pPr>
                      <a:r>
                        <a:rPr lang="en-GB" sz="2000" dirty="0">
                          <a:solidFill>
                            <a:schemeClr val="accent1">
                              <a:lumMod val="50000"/>
                            </a:schemeClr>
                          </a:solidFill>
                          <a:latin typeface="Century Gothic" panose="020B0502020202020204" pitchFamily="34" charset="0"/>
                        </a:rPr>
                        <a:t>hard</a:t>
                      </a: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r>
                        <a:rPr lang="en-GB" sz="2000" dirty="0">
                          <a:solidFill>
                            <a:schemeClr val="accent1">
                              <a:lumMod val="50000"/>
                            </a:schemeClr>
                          </a:solidFill>
                          <a:latin typeface="Century Gothic" panose="020B0502020202020204" pitchFamily="34" charset="0"/>
                        </a:rPr>
                        <a:t>soft</a:t>
                      </a:r>
                    </a:p>
                  </a:txBody>
                  <a:tcPr/>
                </a:tc>
                <a:tc>
                  <a:txBody>
                    <a:bodyPr/>
                    <a:lstStyle/>
                    <a:p>
                      <a:pPr algn="ctr">
                        <a:lnSpc>
                          <a:spcPct val="150000"/>
                        </a:lnSpc>
                      </a:pPr>
                      <a:r>
                        <a:rPr lang="en-GB" sz="2000" dirty="0">
                          <a:solidFill>
                            <a:schemeClr val="accent1">
                              <a:lumMod val="50000"/>
                            </a:schemeClr>
                          </a:solidFill>
                          <a:latin typeface="Century Gothic" panose="020B0502020202020204" pitchFamily="34" charset="0"/>
                        </a:rPr>
                        <a:t>hard</a:t>
                      </a:r>
                    </a:p>
                  </a:txBody>
                  <a:tcPr/>
                </a:tc>
                <a:extLst>
                  <a:ext uri="{0D108BD9-81ED-4DB2-BD59-A6C34878D82A}">
                    <a16:rowId xmlns:a16="http://schemas.microsoft.com/office/drawing/2014/main" val="3508207670"/>
                  </a:ext>
                </a:extLst>
              </a:tr>
              <a:tr h="370840">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pro</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rès</a:t>
                      </a:r>
                      <a:r>
                        <a:rPr lang="en-GB" sz="2000" dirty="0">
                          <a:solidFill>
                            <a:schemeClr val="accent1">
                              <a:lumMod val="50000"/>
                            </a:schemeClr>
                          </a:solidFill>
                          <a:latin typeface="Century Gothic" panose="020B0502020202020204" pitchFamily="34" charset="0"/>
                        </a:rPr>
                        <a:t> (progress)</a:t>
                      </a: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b="0" dirty="0">
                          <a:solidFill>
                            <a:schemeClr val="accent1">
                              <a:lumMod val="50000"/>
                            </a:schemeClr>
                          </a:solidFill>
                          <a:latin typeface="Century Gothic" panose="020B0502020202020204" pitchFamily="34" charset="0"/>
                        </a:rPr>
                        <a:t>boulan</a:t>
                      </a:r>
                      <a:r>
                        <a:rPr lang="en-GB" sz="2000" b="1" dirty="0">
                          <a:solidFill>
                            <a:schemeClr val="accent1">
                              <a:lumMod val="50000"/>
                            </a:schemeClr>
                          </a:solidFill>
                          <a:latin typeface="Century Gothic" panose="020B0502020202020204" pitchFamily="34" charset="0"/>
                        </a:rPr>
                        <a:t>g</a:t>
                      </a:r>
                      <a:r>
                        <a:rPr lang="en-GB" sz="2000" b="0" dirty="0">
                          <a:solidFill>
                            <a:schemeClr val="accent1">
                              <a:lumMod val="50000"/>
                            </a:schemeClr>
                          </a:solidFill>
                          <a:latin typeface="Century Gothic" panose="020B0502020202020204" pitchFamily="34" charset="0"/>
                        </a:rPr>
                        <a:t>erie (bakery)</a:t>
                      </a:r>
                    </a:p>
                  </a:txBody>
                  <a:tcPr anchor="ct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731561015"/>
                  </a:ext>
                </a:extLst>
              </a:tr>
              <a:tr h="370840">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na</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er</a:t>
                      </a:r>
                      <a:r>
                        <a:rPr lang="en-GB" sz="2000" dirty="0">
                          <a:solidFill>
                            <a:schemeClr val="accent1">
                              <a:lumMod val="50000"/>
                            </a:schemeClr>
                          </a:solidFill>
                          <a:latin typeface="Century Gothic" panose="020B0502020202020204" pitchFamily="34" charset="0"/>
                        </a:rPr>
                        <a:t> (to swim)</a:t>
                      </a: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pla</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e</a:t>
                      </a:r>
                      <a:r>
                        <a:rPr lang="en-GB" sz="2000" dirty="0">
                          <a:solidFill>
                            <a:schemeClr val="accent1">
                              <a:lumMod val="50000"/>
                            </a:schemeClr>
                          </a:solidFill>
                          <a:latin typeface="Century Gothic" panose="020B0502020202020204" pitchFamily="34" charset="0"/>
                        </a:rPr>
                        <a:t> (beach)</a:t>
                      </a:r>
                    </a:p>
                  </a:txBody>
                  <a:tcPr anchor="ctr"/>
                </a:tc>
                <a:tc>
                  <a:txBody>
                    <a:bodyPr/>
                    <a:lstStyle/>
                    <a:p>
                      <a:pPr algn="ctr">
                        <a:lnSpc>
                          <a:spcPct val="150000"/>
                        </a:lnSpc>
                      </a:pPr>
                      <a:endParaRPr lang="en-GB" sz="200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15172615"/>
                  </a:ext>
                </a:extLst>
              </a:tr>
              <a:tr h="370840">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are</a:t>
                      </a:r>
                      <a:r>
                        <a:rPr lang="en-GB" sz="2000" dirty="0">
                          <a:solidFill>
                            <a:schemeClr val="accent1">
                              <a:lumMod val="50000"/>
                            </a:schemeClr>
                          </a:solidFill>
                          <a:latin typeface="Century Gothic" panose="020B0502020202020204" pitchFamily="34" charset="0"/>
                        </a:rPr>
                        <a:t> (station)</a:t>
                      </a: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corri</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er</a:t>
                      </a:r>
                      <a:r>
                        <a:rPr lang="en-GB" sz="2000" dirty="0">
                          <a:solidFill>
                            <a:schemeClr val="accent1">
                              <a:lumMod val="50000"/>
                            </a:schemeClr>
                          </a:solidFill>
                          <a:latin typeface="Century Gothic" panose="020B0502020202020204" pitchFamily="34" charset="0"/>
                        </a:rPr>
                        <a:t> (to correct)</a:t>
                      </a:r>
                    </a:p>
                  </a:txBody>
                  <a:tcPr anchor="ctr"/>
                </a:tc>
                <a:tc>
                  <a:txBody>
                    <a:bodyPr/>
                    <a:lstStyle/>
                    <a:p>
                      <a:pPr algn="ctr">
                        <a:lnSpc>
                          <a:spcPct val="150000"/>
                        </a:lnSpc>
                      </a:pPr>
                      <a:endParaRPr lang="en-GB" sz="200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59547306"/>
                  </a:ext>
                </a:extLst>
              </a:tr>
              <a:tr h="370840">
                <a:tc>
                  <a:txBody>
                    <a:bodyPr/>
                    <a:lstStyle/>
                    <a:p>
                      <a:pPr algn="l">
                        <a:lnSpc>
                          <a:spcPct val="150000"/>
                        </a:lnSpc>
                      </a:pPr>
                      <a:r>
                        <a:rPr lang="en-GB" sz="2000" dirty="0">
                          <a:solidFill>
                            <a:schemeClr val="accent1">
                              <a:lumMod val="50000"/>
                            </a:schemeClr>
                          </a:solidFill>
                          <a:latin typeface="Century Gothic" panose="020B0502020202020204" pitchFamily="34" charset="0"/>
                        </a:rPr>
                        <a:t>       étran</a:t>
                      </a:r>
                      <a:r>
                        <a:rPr lang="en-GB" sz="2000" b="1" dirty="0">
                          <a:solidFill>
                            <a:schemeClr val="accent1">
                              <a:lumMod val="50000"/>
                            </a:schemeClr>
                          </a:solidFill>
                          <a:latin typeface="Century Gothic" panose="020B0502020202020204" pitchFamily="34" charset="0"/>
                        </a:rPr>
                        <a:t>g</a:t>
                      </a:r>
                      <a:r>
                        <a:rPr lang="en-GB" sz="2000" dirty="0">
                          <a:solidFill>
                            <a:schemeClr val="accent1">
                              <a:lumMod val="50000"/>
                            </a:schemeClr>
                          </a:solidFill>
                          <a:latin typeface="Century Gothic" panose="020B0502020202020204" pitchFamily="34" charset="0"/>
                        </a:rPr>
                        <a:t>er (abroad)</a:t>
                      </a:r>
                    </a:p>
                  </a:txBody>
                  <a:tcPr/>
                </a:tc>
                <a:tc>
                  <a:txBody>
                    <a:bodyPr/>
                    <a:lstStyle/>
                    <a:p>
                      <a:pPr algn="ctr">
                        <a:lnSpc>
                          <a:spcPct val="150000"/>
                        </a:lnSpc>
                      </a:pPr>
                      <a:endParaRPr lang="en-GB" sz="200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l">
                        <a:lnSpc>
                          <a:spcPct val="150000"/>
                        </a:lnSpc>
                      </a:pPr>
                      <a:r>
                        <a:rPr lang="en-GB" sz="2000" dirty="0">
                          <a:solidFill>
                            <a:schemeClr val="accent1">
                              <a:lumMod val="50000"/>
                            </a:schemeClr>
                          </a:solidFill>
                          <a:latin typeface="Century Gothic" panose="020B0502020202020204" pitchFamily="34" charset="0"/>
                        </a:rPr>
                        <a:t>       ar</a:t>
                      </a:r>
                      <a:r>
                        <a:rPr lang="en-GB" sz="2000" b="1" dirty="0">
                          <a:solidFill>
                            <a:schemeClr val="accent1">
                              <a:lumMod val="50000"/>
                            </a:schemeClr>
                          </a:solidFill>
                          <a:latin typeface="Century Gothic" panose="020B0502020202020204" pitchFamily="34" charset="0"/>
                        </a:rPr>
                        <a:t>g</a:t>
                      </a:r>
                      <a:r>
                        <a:rPr lang="en-GB" sz="2000" dirty="0">
                          <a:solidFill>
                            <a:schemeClr val="accent1">
                              <a:lumMod val="50000"/>
                            </a:schemeClr>
                          </a:solidFill>
                          <a:latin typeface="Century Gothic" panose="020B0502020202020204" pitchFamily="34" charset="0"/>
                        </a:rPr>
                        <a:t>ent (money)</a:t>
                      </a:r>
                    </a:p>
                  </a:txBody>
                  <a:tcPr anchor="ctr"/>
                </a:tc>
                <a:tc>
                  <a:txBody>
                    <a:bodyPr/>
                    <a:lstStyle/>
                    <a:p>
                      <a:pPr algn="ctr">
                        <a:lnSpc>
                          <a:spcPct val="150000"/>
                        </a:lnSpc>
                      </a:pPr>
                      <a:endParaRPr lang="en-GB" sz="200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011778380"/>
                  </a:ext>
                </a:extLst>
              </a:tr>
              <a:tr h="182399">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An</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leterre</a:t>
                      </a:r>
                      <a:r>
                        <a:rPr lang="en-GB" sz="2000" dirty="0">
                          <a:solidFill>
                            <a:schemeClr val="accent1">
                              <a:lumMod val="50000"/>
                            </a:schemeClr>
                          </a:solidFill>
                          <a:latin typeface="Century Gothic" panose="020B0502020202020204" pitchFamily="34" charset="0"/>
                        </a:rPr>
                        <a:t> (England)</a:t>
                      </a:r>
                    </a:p>
                  </a:txBody>
                  <a:tcPr/>
                </a:tc>
                <a:tc>
                  <a:txBody>
                    <a:bodyPr/>
                    <a:lstStyle/>
                    <a:p>
                      <a:pPr algn="ctr">
                        <a:lnSpc>
                          <a:spcPct val="150000"/>
                        </a:lnSpc>
                      </a:pPr>
                      <a:endParaRPr lang="en-GB" sz="200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l">
                        <a:lnSpc>
                          <a:spcPct val="150000"/>
                        </a:lnSpc>
                      </a:pP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a:t>
                      </a:r>
                      <a:r>
                        <a:rPr lang="en-GB" sz="2000" b="1" dirty="0" err="1">
                          <a:solidFill>
                            <a:schemeClr val="accent1">
                              <a:lumMod val="50000"/>
                            </a:schemeClr>
                          </a:solidFill>
                          <a:latin typeface="Century Gothic" panose="020B0502020202020204" pitchFamily="34" charset="0"/>
                        </a:rPr>
                        <a:t>g</a:t>
                      </a:r>
                      <a:r>
                        <a:rPr lang="en-GB" sz="2000" dirty="0" err="1">
                          <a:solidFill>
                            <a:schemeClr val="accent1">
                              <a:lumMod val="50000"/>
                            </a:schemeClr>
                          </a:solidFill>
                          <a:latin typeface="Century Gothic" panose="020B0502020202020204" pitchFamily="34" charset="0"/>
                        </a:rPr>
                        <a:t>réable</a:t>
                      </a:r>
                      <a:r>
                        <a:rPr lang="en-GB" sz="2000" dirty="0">
                          <a:solidFill>
                            <a:schemeClr val="accent1">
                              <a:lumMod val="50000"/>
                            </a:schemeClr>
                          </a:solidFill>
                          <a:latin typeface="Century Gothic" panose="020B0502020202020204" pitchFamily="34" charset="0"/>
                        </a:rPr>
                        <a:t> (pleasant)</a:t>
                      </a:r>
                    </a:p>
                  </a:txBody>
                  <a:tcPr anchor="ct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tc>
                  <a:txBody>
                    <a:bodyPr/>
                    <a:lstStyle/>
                    <a:p>
                      <a:pPr algn="ctr">
                        <a:lnSpc>
                          <a:spcPct val="150000"/>
                        </a:lnSpc>
                      </a:pPr>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367168994"/>
                  </a:ext>
                </a:extLst>
              </a:tr>
            </a:tbl>
          </a:graphicData>
        </a:graphic>
      </p:graphicFrame>
      <p:pic>
        <p:nvPicPr>
          <p:cNvPr id="32" name="Picture 31">
            <a:extLst>
              <a:ext uri="{FF2B5EF4-FFF2-40B4-BE49-F238E27FC236}">
                <a16:creationId xmlns:a16="http://schemas.microsoft.com/office/drawing/2014/main" id="{F317B3F5-E6E0-4092-ACEF-C9F84D9451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040" y="3392192"/>
            <a:ext cx="262510" cy="273448"/>
          </a:xfrm>
          <a:prstGeom prst="rect">
            <a:avLst/>
          </a:prstGeom>
        </p:spPr>
      </p:pic>
      <p:pic>
        <p:nvPicPr>
          <p:cNvPr id="33" name="Picture 32">
            <a:extLst>
              <a:ext uri="{FF2B5EF4-FFF2-40B4-BE49-F238E27FC236}">
                <a16:creationId xmlns:a16="http://schemas.microsoft.com/office/drawing/2014/main" id="{01DE65A1-1B56-4636-A0E3-CC5F8148B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6670" y="3827751"/>
            <a:ext cx="262510" cy="273448"/>
          </a:xfrm>
          <a:prstGeom prst="rect">
            <a:avLst/>
          </a:prstGeom>
        </p:spPr>
      </p:pic>
      <p:pic>
        <p:nvPicPr>
          <p:cNvPr id="34" name="Picture 33">
            <a:extLst>
              <a:ext uri="{FF2B5EF4-FFF2-40B4-BE49-F238E27FC236}">
                <a16:creationId xmlns:a16="http://schemas.microsoft.com/office/drawing/2014/main" id="{6A7A0968-07D4-452B-9F95-1A8EB320AE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040" y="4381384"/>
            <a:ext cx="262510" cy="273448"/>
          </a:xfrm>
          <a:prstGeom prst="rect">
            <a:avLst/>
          </a:prstGeom>
        </p:spPr>
      </p:pic>
      <p:pic>
        <p:nvPicPr>
          <p:cNvPr id="35" name="Picture 34">
            <a:extLst>
              <a:ext uri="{FF2B5EF4-FFF2-40B4-BE49-F238E27FC236}">
                <a16:creationId xmlns:a16="http://schemas.microsoft.com/office/drawing/2014/main" id="{F2067081-847B-4902-A08F-75154229DD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6670" y="4800572"/>
            <a:ext cx="262510" cy="273448"/>
          </a:xfrm>
          <a:prstGeom prst="rect">
            <a:avLst/>
          </a:prstGeom>
        </p:spPr>
      </p:pic>
      <p:pic>
        <p:nvPicPr>
          <p:cNvPr id="36" name="Picture 35">
            <a:extLst>
              <a:ext uri="{FF2B5EF4-FFF2-40B4-BE49-F238E27FC236}">
                <a16:creationId xmlns:a16="http://schemas.microsoft.com/office/drawing/2014/main" id="{CEB937AD-289D-48DE-8D8D-3E36C716FD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040" y="5355817"/>
            <a:ext cx="262510" cy="273448"/>
          </a:xfrm>
          <a:prstGeom prst="rect">
            <a:avLst/>
          </a:prstGeom>
        </p:spPr>
      </p:pic>
      <p:pic>
        <p:nvPicPr>
          <p:cNvPr id="37" name="Picture 36">
            <a:extLst>
              <a:ext uri="{FF2B5EF4-FFF2-40B4-BE49-F238E27FC236}">
                <a16:creationId xmlns:a16="http://schemas.microsoft.com/office/drawing/2014/main" id="{6C10ACC4-1F11-431D-8536-29E0273CD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417" y="3378052"/>
            <a:ext cx="262510" cy="273448"/>
          </a:xfrm>
          <a:prstGeom prst="rect">
            <a:avLst/>
          </a:prstGeom>
        </p:spPr>
      </p:pic>
      <p:pic>
        <p:nvPicPr>
          <p:cNvPr id="38" name="Picture 37">
            <a:extLst>
              <a:ext uri="{FF2B5EF4-FFF2-40B4-BE49-F238E27FC236}">
                <a16:creationId xmlns:a16="http://schemas.microsoft.com/office/drawing/2014/main" id="{533D55A2-821B-44BB-B007-2E46C98976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2737" y="3852175"/>
            <a:ext cx="262510" cy="273448"/>
          </a:xfrm>
          <a:prstGeom prst="rect">
            <a:avLst/>
          </a:prstGeom>
        </p:spPr>
      </p:pic>
      <p:pic>
        <p:nvPicPr>
          <p:cNvPr id="39" name="Picture 38">
            <a:extLst>
              <a:ext uri="{FF2B5EF4-FFF2-40B4-BE49-F238E27FC236}">
                <a16:creationId xmlns:a16="http://schemas.microsoft.com/office/drawing/2014/main" id="{B3FABB4D-CCC1-4F2E-93E8-B47F33EC3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2737" y="4381384"/>
            <a:ext cx="262510" cy="273448"/>
          </a:xfrm>
          <a:prstGeom prst="rect">
            <a:avLst/>
          </a:prstGeom>
        </p:spPr>
      </p:pic>
      <p:pic>
        <p:nvPicPr>
          <p:cNvPr id="40" name="Picture 39">
            <a:extLst>
              <a:ext uri="{FF2B5EF4-FFF2-40B4-BE49-F238E27FC236}">
                <a16:creationId xmlns:a16="http://schemas.microsoft.com/office/drawing/2014/main" id="{1EE670A9-602A-4B35-BD06-4CE3E2B2FB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1417" y="4855507"/>
            <a:ext cx="262510" cy="273448"/>
          </a:xfrm>
          <a:prstGeom prst="rect">
            <a:avLst/>
          </a:prstGeom>
        </p:spPr>
      </p:pic>
      <p:pic>
        <p:nvPicPr>
          <p:cNvPr id="41" name="Picture 40">
            <a:extLst>
              <a:ext uri="{FF2B5EF4-FFF2-40B4-BE49-F238E27FC236}">
                <a16:creationId xmlns:a16="http://schemas.microsoft.com/office/drawing/2014/main" id="{C40EBAA1-B22D-4B5F-BD0E-085FB287EE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29" y="5345365"/>
            <a:ext cx="262510" cy="273448"/>
          </a:xfrm>
          <a:prstGeom prst="rect">
            <a:avLst/>
          </a:prstGeom>
        </p:spPr>
      </p:pic>
      <p:sp>
        <p:nvSpPr>
          <p:cNvPr id="6" name="Title 5">
            <a:extLst>
              <a:ext uri="{FF2B5EF4-FFF2-40B4-BE49-F238E27FC236}">
                <a16:creationId xmlns:a16="http://schemas.microsoft.com/office/drawing/2014/main" id="{D1DDA311-B149-4C88-8C4F-92FAAC4CF4DB}"/>
              </a:ext>
            </a:extLst>
          </p:cNvPr>
          <p:cNvSpPr>
            <a:spLocks noGrp="1"/>
          </p:cNvSpPr>
          <p:nvPr>
            <p:ph type="title"/>
          </p:nvPr>
        </p:nvSpPr>
        <p:spPr>
          <a:xfrm>
            <a:off x="838200" y="443074"/>
            <a:ext cx="4661840" cy="495590"/>
          </a:xfrm>
        </p:spPr>
        <p:txBody>
          <a:bodyPr>
            <a:normAutofit fontScale="90000"/>
          </a:bodyPr>
          <a:lstStyle/>
          <a:p>
            <a:r>
              <a:rPr lang="fr-FR" dirty="0"/>
              <a:t>Soft or hard g- ?</a:t>
            </a:r>
          </a:p>
        </p:txBody>
      </p:sp>
      <p:sp>
        <p:nvSpPr>
          <p:cNvPr id="19" name="Title 5">
            <a:extLst>
              <a:ext uri="{FF2B5EF4-FFF2-40B4-BE49-F238E27FC236}">
                <a16:creationId xmlns:a16="http://schemas.microsoft.com/office/drawing/2014/main" id="{2673D760-3D53-4AB6-8322-383306C6FD4A}"/>
              </a:ext>
            </a:extLst>
          </p:cNvPr>
          <p:cNvSpPr txBox="1">
            <a:spLocks/>
          </p:cNvSpPr>
          <p:nvPr/>
        </p:nvSpPr>
        <p:spPr>
          <a:xfrm>
            <a:off x="838200" y="443073"/>
            <a:ext cx="4720389" cy="351011"/>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Soft or hard g- ?</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pic>
        <p:nvPicPr>
          <p:cNvPr id="20" name="Picture 19" descr="background rectangle">
            <a:extLst>
              <a:ext uri="{FF2B5EF4-FFF2-40B4-BE49-F238E27FC236}">
                <a16:creationId xmlns:a16="http://schemas.microsoft.com/office/drawing/2014/main" id="{185DEADF-1998-403D-8B23-FAED65AF062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D70B0E82-7505-4934-A761-203E3BAFB70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Soft or hard g- ?</a:t>
            </a:r>
          </a:p>
        </p:txBody>
      </p:sp>
      <p:sp>
        <p:nvSpPr>
          <p:cNvPr id="22" name="Rounded Rectangle 46">
            <a:extLst>
              <a:ext uri="{FF2B5EF4-FFF2-40B4-BE49-F238E27FC236}">
                <a16:creationId xmlns:a16="http://schemas.microsoft.com/office/drawing/2014/main" id="{91881012-7064-4D4B-ABE6-F05516F661FE}"/>
              </a:ext>
            </a:extLst>
          </p:cNvPr>
          <p:cNvSpPr/>
          <p:nvPr/>
        </p:nvSpPr>
        <p:spPr>
          <a:xfrm>
            <a:off x="10034337" y="249870"/>
            <a:ext cx="187558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 action="ppaction://noaction">
              <a:snd r:embed="rId5" name="progres.wav"/>
            </a:hlinkClick>
            <a:extLst>
              <a:ext uri="{FF2B5EF4-FFF2-40B4-BE49-F238E27FC236}">
                <a16:creationId xmlns:a16="http://schemas.microsoft.com/office/drawing/2014/main" id="{B3427837-DCC6-4EEB-8F45-B7D16ABB0356}"/>
              </a:ext>
            </a:extLst>
          </p:cNvPr>
          <p:cNvSpPr/>
          <p:nvPr/>
        </p:nvSpPr>
        <p:spPr>
          <a:xfrm>
            <a:off x="658200" y="3305640"/>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4" name="Rectangle 3">
            <a:hlinkClick r:id="" action="ppaction://noaction">
              <a:snd r:embed="rId6" name="nager.wav"/>
            </a:hlinkClick>
            <a:extLst>
              <a:ext uri="{FF2B5EF4-FFF2-40B4-BE49-F238E27FC236}">
                <a16:creationId xmlns:a16="http://schemas.microsoft.com/office/drawing/2014/main" id="{B2CE5A1C-7C19-4856-AC68-00D82D4F2338}"/>
              </a:ext>
            </a:extLst>
          </p:cNvPr>
          <p:cNvSpPr/>
          <p:nvPr/>
        </p:nvSpPr>
        <p:spPr>
          <a:xfrm>
            <a:off x="658200" y="3794073"/>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5" name="Rectangle 4">
            <a:hlinkClick r:id="" action="ppaction://noaction">
              <a:snd r:embed="rId7" name="gare.wav"/>
            </a:hlinkClick>
            <a:extLst>
              <a:ext uri="{FF2B5EF4-FFF2-40B4-BE49-F238E27FC236}">
                <a16:creationId xmlns:a16="http://schemas.microsoft.com/office/drawing/2014/main" id="{8A2EBE50-A234-4C5D-8F7B-C28755C24027}"/>
              </a:ext>
            </a:extLst>
          </p:cNvPr>
          <p:cNvSpPr/>
          <p:nvPr/>
        </p:nvSpPr>
        <p:spPr>
          <a:xfrm>
            <a:off x="658200" y="4282505"/>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7" name="Rectangle 6">
            <a:hlinkClick r:id="" action="ppaction://noaction">
              <a:snd r:embed="rId8" name="etranger.wav"/>
            </a:hlinkClick>
            <a:extLst>
              <a:ext uri="{FF2B5EF4-FFF2-40B4-BE49-F238E27FC236}">
                <a16:creationId xmlns:a16="http://schemas.microsoft.com/office/drawing/2014/main" id="{00B9BF07-688E-460F-9D5B-BA46CC31607C}"/>
              </a:ext>
            </a:extLst>
          </p:cNvPr>
          <p:cNvSpPr/>
          <p:nvPr/>
        </p:nvSpPr>
        <p:spPr>
          <a:xfrm>
            <a:off x="658200" y="4770938"/>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8" name="Rectangle 7">
            <a:hlinkClick r:id="" action="ppaction://noaction">
              <a:snd r:embed="rId9" name="angleterre.wav"/>
            </a:hlinkClick>
            <a:extLst>
              <a:ext uri="{FF2B5EF4-FFF2-40B4-BE49-F238E27FC236}">
                <a16:creationId xmlns:a16="http://schemas.microsoft.com/office/drawing/2014/main" id="{FC06BB11-C9BF-44F7-A521-5CCF657A5A71}"/>
              </a:ext>
            </a:extLst>
          </p:cNvPr>
          <p:cNvSpPr/>
          <p:nvPr/>
        </p:nvSpPr>
        <p:spPr>
          <a:xfrm>
            <a:off x="658200" y="5259370"/>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0" name="Rectangle 9">
            <a:hlinkClick r:id="" action="ppaction://noaction">
              <a:snd r:embed="rId10" name="boulangerie.wav"/>
            </a:hlinkClick>
            <a:extLst>
              <a:ext uri="{FF2B5EF4-FFF2-40B4-BE49-F238E27FC236}">
                <a16:creationId xmlns:a16="http://schemas.microsoft.com/office/drawing/2014/main" id="{5253100B-4BB9-4DD6-9D28-4FF073E32098}"/>
              </a:ext>
            </a:extLst>
          </p:cNvPr>
          <p:cNvSpPr/>
          <p:nvPr/>
        </p:nvSpPr>
        <p:spPr>
          <a:xfrm>
            <a:off x="6199117" y="3305083"/>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11" name="Rectangle 10">
            <a:hlinkClick r:id="" action="ppaction://noaction">
              <a:snd r:embed="rId11" name="plage.wav"/>
            </a:hlinkClick>
            <a:extLst>
              <a:ext uri="{FF2B5EF4-FFF2-40B4-BE49-F238E27FC236}">
                <a16:creationId xmlns:a16="http://schemas.microsoft.com/office/drawing/2014/main" id="{D881F398-73B9-4DEF-A45A-19AEF569E152}"/>
              </a:ext>
            </a:extLst>
          </p:cNvPr>
          <p:cNvSpPr/>
          <p:nvPr/>
        </p:nvSpPr>
        <p:spPr>
          <a:xfrm>
            <a:off x="6199117" y="3793516"/>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12" name="Rectangle 11">
            <a:hlinkClick r:id="" action="ppaction://noaction">
              <a:snd r:embed="rId12" name="corriger.wav"/>
            </a:hlinkClick>
            <a:extLst>
              <a:ext uri="{FF2B5EF4-FFF2-40B4-BE49-F238E27FC236}">
                <a16:creationId xmlns:a16="http://schemas.microsoft.com/office/drawing/2014/main" id="{8187434E-C0B6-4EAC-AF4F-15AA8712B5C6}"/>
              </a:ext>
            </a:extLst>
          </p:cNvPr>
          <p:cNvSpPr/>
          <p:nvPr/>
        </p:nvSpPr>
        <p:spPr>
          <a:xfrm>
            <a:off x="6199117" y="4281948"/>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13" name="Rectangle 12">
            <a:hlinkClick r:id="" action="ppaction://noaction">
              <a:snd r:embed="rId13" name="argent.wav"/>
            </a:hlinkClick>
            <a:extLst>
              <a:ext uri="{FF2B5EF4-FFF2-40B4-BE49-F238E27FC236}">
                <a16:creationId xmlns:a16="http://schemas.microsoft.com/office/drawing/2014/main" id="{03343B7F-3B26-4F72-8944-ED9845D21140}"/>
              </a:ext>
            </a:extLst>
          </p:cNvPr>
          <p:cNvSpPr/>
          <p:nvPr/>
        </p:nvSpPr>
        <p:spPr>
          <a:xfrm>
            <a:off x="6199117" y="4770381"/>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a:t>
            </a:r>
          </a:p>
        </p:txBody>
      </p:sp>
      <p:sp>
        <p:nvSpPr>
          <p:cNvPr id="14" name="Rectangle 13">
            <a:hlinkClick r:id="" action="ppaction://noaction">
              <a:snd r:embed="rId14" name="agreable.wav"/>
            </a:hlinkClick>
            <a:extLst>
              <a:ext uri="{FF2B5EF4-FFF2-40B4-BE49-F238E27FC236}">
                <a16:creationId xmlns:a16="http://schemas.microsoft.com/office/drawing/2014/main" id="{5490535D-BA09-452C-959B-8527D51FBDBB}"/>
              </a:ext>
            </a:extLst>
          </p:cNvPr>
          <p:cNvSpPr/>
          <p:nvPr/>
        </p:nvSpPr>
        <p:spPr>
          <a:xfrm>
            <a:off x="6199117" y="5258813"/>
            <a:ext cx="360000" cy="360000"/>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j</a:t>
            </a:r>
          </a:p>
        </p:txBody>
      </p:sp>
    </p:spTree>
    <p:extLst>
      <p:ext uri="{BB962C8B-B14F-4D97-AF65-F5344CB8AC3E}">
        <p14:creationId xmlns:p14="http://schemas.microsoft.com/office/powerpoint/2010/main" val="271422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[j/soft g]</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595F-DFB4-C243-93BB-2426D873E733}"/>
              </a:ext>
            </a:extLst>
          </p:cNvPr>
          <p:cNvSpPr>
            <a:spLocks noGrp="1"/>
          </p:cNvSpPr>
          <p:nvPr>
            <p:ph type="title"/>
          </p:nvPr>
        </p:nvSpPr>
        <p:spPr>
          <a:xfrm>
            <a:off x="16128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pic>
        <p:nvPicPr>
          <p:cNvPr id="5" name="Picture 2" descr="the su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53560" y="1674976"/>
            <a:ext cx="3228763" cy="3241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moon with a cross over it"/>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6988" y="1124803"/>
            <a:ext cx="3715240" cy="3715240"/>
          </a:xfrm>
          <a:prstGeom prst="rect">
            <a:avLst/>
          </a:prstGeom>
        </p:spPr>
      </p:pic>
      <p:sp>
        <p:nvSpPr>
          <p:cNvPr id="10" name="TextBox 9">
            <a:extLst>
              <a:ext uri="{FF2B5EF4-FFF2-40B4-BE49-F238E27FC236}">
                <a16:creationId xmlns:a16="http://schemas.microsoft.com/office/drawing/2014/main" id="{523DC9B6-EFAC-4481-A633-5B5655C6B429}"/>
              </a:ext>
            </a:extLst>
          </p:cNvPr>
          <p:cNvSpPr txBox="1"/>
          <p:nvPr/>
        </p:nvSpPr>
        <p:spPr>
          <a:xfrm>
            <a:off x="6522617" y="-167569"/>
            <a:ext cx="4154269"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13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3" name="TextBox 2"/>
          <p:cNvSpPr txBox="1"/>
          <p:nvPr/>
        </p:nvSpPr>
        <p:spPr>
          <a:xfrm>
            <a:off x="3392214" y="4437805"/>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368344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j jour.wav"/>
                                        </p:tgtEl>
                                      </p:cMediaNode>
                                    </p:audio>
                                  </p:sub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B989C6-4933-6A4D-A56E-A6408036279B}"/>
              </a:ext>
            </a:extLst>
          </p:cNvPr>
          <p:cNvSpPr>
            <a:spLocks noGrp="1"/>
          </p:cNvSpPr>
          <p:nvPr>
            <p:ph type="title"/>
          </p:nvPr>
        </p:nvSpPr>
        <p:spPr>
          <a:xfrm>
            <a:off x="171450"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sp>
        <p:nvSpPr>
          <p:cNvPr id="3" name="TextBox 2"/>
          <p:cNvSpPr txBox="1"/>
          <p:nvPr/>
        </p:nvSpPr>
        <p:spPr>
          <a:xfrm>
            <a:off x="3392214" y="2459504"/>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367825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595F-DFB4-C243-93BB-2426D873E733}"/>
              </a:ext>
            </a:extLst>
          </p:cNvPr>
          <p:cNvSpPr>
            <a:spLocks noGrp="1"/>
          </p:cNvSpPr>
          <p:nvPr>
            <p:ph type="title"/>
          </p:nvPr>
        </p:nvSpPr>
        <p:spPr>
          <a:xfrm>
            <a:off x="16128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pic>
        <p:nvPicPr>
          <p:cNvPr id="5" name="Picture 2" descr="the su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53560" y="1674976"/>
            <a:ext cx="3228763" cy="3241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moon with a cross over it"/>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6988" y="1124803"/>
            <a:ext cx="3715240" cy="3715240"/>
          </a:xfrm>
          <a:prstGeom prst="rect">
            <a:avLst/>
          </a:prstGeom>
        </p:spPr>
      </p:pic>
      <p:sp>
        <p:nvSpPr>
          <p:cNvPr id="10" name="TextBox 9">
            <a:extLst>
              <a:ext uri="{FF2B5EF4-FFF2-40B4-BE49-F238E27FC236}">
                <a16:creationId xmlns:a16="http://schemas.microsoft.com/office/drawing/2014/main" id="{523DC9B6-EFAC-4481-A633-5B5655C6B429}"/>
              </a:ext>
            </a:extLst>
          </p:cNvPr>
          <p:cNvSpPr txBox="1"/>
          <p:nvPr/>
        </p:nvSpPr>
        <p:spPr>
          <a:xfrm>
            <a:off x="6522617" y="-167569"/>
            <a:ext cx="4154269"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13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3" name="TextBox 2"/>
          <p:cNvSpPr txBox="1"/>
          <p:nvPr/>
        </p:nvSpPr>
        <p:spPr>
          <a:xfrm>
            <a:off x="3392214" y="4437805"/>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315363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oon with a red cross through it"/>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sp>
        <p:nvSpPr>
          <p:cNvPr id="12" name="Title 11"/>
          <p:cNvSpPr>
            <a:spLocks noGrp="1"/>
          </p:cNvSpPr>
          <p:nvPr>
            <p:ph type="title"/>
          </p:nvPr>
        </p:nvSpPr>
        <p:spPr>
          <a:xfrm>
            <a:off x="870547" y="240283"/>
            <a:ext cx="10515600" cy="1325563"/>
          </a:xfrm>
        </p:spPr>
        <p:txBody>
          <a:bodyPr>
            <a:noAutofit/>
          </a:bodyPr>
          <a:lstStyle/>
          <a:p>
            <a:pPr algn="ctr"/>
            <a:r>
              <a:rPr lang="en-GB" sz="10000" b="1" dirty="0">
                <a:solidFill>
                  <a:srgbClr val="115076"/>
                </a:solidFill>
                <a:cs typeface="Calibri" panose="020F0502020204030204" pitchFamily="34" charset="0"/>
              </a:rPr>
              <a:t>j/soft g</a:t>
            </a:r>
            <a:endParaRPr lang="en-GB" sz="10000"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the su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3DC9B6-EFAC-4481-A633-5B5655C6B429}"/>
              </a:ext>
            </a:extLst>
          </p:cNvPr>
          <p:cNvSpPr txBox="1"/>
          <p:nvPr/>
        </p:nvSpPr>
        <p:spPr>
          <a:xfrm>
            <a:off x="6344497" y="1859928"/>
            <a:ext cx="9234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1348564" y="1362036"/>
            <a:ext cx="189507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229941" y="4397850"/>
            <a:ext cx="213231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[subject]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5" name="Rectangle 4"/>
          <p:cNvSpPr/>
          <p:nvPr/>
        </p:nvSpPr>
        <p:spPr>
          <a:xfrm>
            <a:off x="5010894" y="5551257"/>
            <a:ext cx="223490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[already]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miling fa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013062" y="4397849"/>
            <a:ext cx="178606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55208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jour.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jour.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5" name="j j'ai.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5" name="j j'ai.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6" name="j génial.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6" name="j génial.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subTnLst>
                                    <p:audio>
                                      <p:cMediaNode>
                                        <p:cTn display="0" masterRel="sameClick">
                                          <p:stCondLst>
                                            <p:cond evt="begin" delay="0">
                                              <p:tn val="47"/>
                                            </p:cond>
                                          </p:stCondLst>
                                          <p:endCondLst>
                                            <p:cond evt="onStopAudio" delay="0">
                                              <p:tgtEl>
                                                <p:sldTgt/>
                                              </p:tgtEl>
                                            </p:cond>
                                          </p:endCondLst>
                                        </p:cTn>
                                        <p:tgtEl>
                                          <p:sndTgt r:embed="rId7" name="j sujet.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subTnLst>
                                    <p:audio>
                                      <p:cMediaNode>
                                        <p:cTn display="0" masterRel="sameClick">
                                          <p:stCondLst>
                                            <p:cond evt="begin" delay="0">
                                              <p:tn val="52"/>
                                            </p:cond>
                                          </p:stCondLst>
                                          <p:endCondLst>
                                            <p:cond evt="onStopAudio" delay="0">
                                              <p:tgtEl>
                                                <p:sldTgt/>
                                              </p:tgtEl>
                                            </p:cond>
                                          </p:endCondLst>
                                        </p:cTn>
                                        <p:tgtEl>
                                          <p:sndTgt r:embed="rId7" name="j sujet.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8" name="j déjà.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subTnLst>
                                    <p:audio>
                                      <p:cMediaNode>
                                        <p:cTn display="0" masterRel="sameClick">
                                          <p:stCondLst>
                                            <p:cond evt="begin" delay="0">
                                              <p:tn val="62"/>
                                            </p:cond>
                                          </p:stCondLst>
                                          <p:endCondLst>
                                            <p:cond evt="onStopAudio" delay="0">
                                              <p:tgtEl>
                                                <p:sldTgt/>
                                              </p:tgtEl>
                                            </p:cond>
                                          </p:endCondLst>
                                        </p:cTn>
                                        <p:tgtEl>
                                          <p:sndTgt r:embed="rId8" name="j déjà.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subTnLst>
                                    <p:audio>
                                      <p:cMediaNode>
                                        <p:cTn display="0" masterRel="sameClick">
                                          <p:stCondLst>
                                            <p:cond evt="begin" delay="0">
                                              <p:tn val="67"/>
                                            </p:cond>
                                          </p:stCondLst>
                                          <p:endCondLst>
                                            <p:cond evt="onStopAudio" delay="0">
                                              <p:tgtEl>
                                                <p:sldTgt/>
                                              </p:tgtEl>
                                            </p:cond>
                                          </p:endCondLst>
                                        </p:cTn>
                                        <p:tgtEl>
                                          <p:sndTgt r:embed="rId9" name="j jamais.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subTnLst>
                                    <p:audio>
                                      <p:cMediaNode>
                                        <p:cTn display="0" masterRel="sameClick">
                                          <p:stCondLst>
                                            <p:cond evt="begin" delay="0">
                                              <p:tn val="72"/>
                                            </p:cond>
                                          </p:stCondLst>
                                          <p:endCondLst>
                                            <p:cond evt="onStopAudio" delay="0">
                                              <p:tgtEl>
                                                <p:sldTgt/>
                                              </p:tgtEl>
                                            </p:cond>
                                          </p:endCondLst>
                                        </p:cTn>
                                        <p:tgtEl>
                                          <p:sndTgt r:embed="rId9" name="j ja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7" grpId="0"/>
      <p:bldP spid="7" grpId="0"/>
      <p:bldP spid="6" grpId="0"/>
      <p:bldP spid="2" grpId="0"/>
      <p:bldP spid="10" grpId="0"/>
      <p:bldP spid="4" grpId="0"/>
      <p:bldP spid="14" grpId="0"/>
      <p:bldP spid="5" grpId="0"/>
      <p:bldP spid="8" grpId="0"/>
      <p:bldP spid="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48" y="245402"/>
            <a:ext cx="10515600" cy="1325563"/>
          </a:xfrm>
        </p:spPr>
        <p:txBody>
          <a:bodyPr>
            <a:normAutofit fontScale="90000"/>
          </a:bodyPr>
          <a:lstStyle/>
          <a:p>
            <a:pPr algn="ctr"/>
            <a:r>
              <a:rPr lang="en-GB" sz="11100" b="1" dirty="0">
                <a:solidFill>
                  <a:srgbClr val="115076"/>
                </a:solidFill>
                <a:cs typeface="Calibri" panose="020F0502020204030204" pitchFamily="34" charset="0"/>
              </a:rPr>
              <a:t>j/soft g</a:t>
            </a:r>
            <a:endParaRPr lang="en-GB"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moon with a red cross through it">
            <a:extLst>
              <a:ext uri="{FF2B5EF4-FFF2-40B4-BE49-F238E27FC236}">
                <a16:creationId xmlns:a16="http://schemas.microsoft.com/office/drawing/2014/main" id="{9E0F1D97-F593-8A42-867B-D1584076464E}"/>
              </a:ext>
            </a:extLst>
          </p:cNvPr>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pic>
        <p:nvPicPr>
          <p:cNvPr id="13" name="Picture 2" descr="the sun">
            <a:extLst>
              <a:ext uri="{FF2B5EF4-FFF2-40B4-BE49-F238E27FC236}">
                <a16:creationId xmlns:a16="http://schemas.microsoft.com/office/drawing/2014/main" id="{CBA839B5-4965-6746-8410-660D92A7F5C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22736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jour.wav"/>
                                        </p:tgtEl>
                                      </p:cMediaNode>
                                    </p:audio>
                                  </p:sub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5" name="j j'ai.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j génia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7" name="j sujet.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8" name="j déjà.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9" name="j ja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7" grpId="0"/>
      <p:bldP spid="6" grpId="0"/>
      <p:bldP spid="10" grpId="0"/>
      <p:bldP spid="14"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48" y="245402"/>
            <a:ext cx="10515600" cy="1325563"/>
          </a:xfrm>
        </p:spPr>
        <p:txBody>
          <a:bodyPr>
            <a:normAutofit fontScale="90000"/>
          </a:bodyPr>
          <a:lstStyle/>
          <a:p>
            <a:pPr algn="ctr"/>
            <a:r>
              <a:rPr lang="en-GB" sz="11100" b="1" dirty="0">
                <a:solidFill>
                  <a:srgbClr val="115076"/>
                </a:solidFill>
                <a:cs typeface="Calibri" panose="020F0502020204030204" pitchFamily="34" charset="0"/>
              </a:rPr>
              <a:t>j/soft g</a:t>
            </a:r>
            <a:endParaRPr lang="en-GB"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moon with a red cross through it">
            <a:extLst>
              <a:ext uri="{FF2B5EF4-FFF2-40B4-BE49-F238E27FC236}">
                <a16:creationId xmlns:a16="http://schemas.microsoft.com/office/drawing/2014/main" id="{9E0F1D97-F593-8A42-867B-D1584076464E}"/>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pic>
        <p:nvPicPr>
          <p:cNvPr id="13" name="Picture 2" descr="the sun">
            <a:extLst>
              <a:ext uri="{FF2B5EF4-FFF2-40B4-BE49-F238E27FC236}">
                <a16:creationId xmlns:a16="http://schemas.microsoft.com/office/drawing/2014/main" id="{CBA839B5-4965-6746-8410-660D92A7F5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71373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7" grpId="0"/>
      <p:bldP spid="6" grpId="0"/>
      <p:bldP spid="10" grpId="0"/>
      <p:bldP spid="14"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1" y="269875"/>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9875"/>
            <a:ext cx="5631472" cy="713163"/>
          </a:xfrm>
        </p:spPr>
        <p:txBody>
          <a:bodyPr>
            <a:normAutofit/>
          </a:bodyPr>
          <a:lstStyle/>
          <a:p>
            <a:r>
              <a:rPr lang="fr-FR" sz="3600" b="1" dirty="0">
                <a:solidFill>
                  <a:schemeClr val="bg1"/>
                </a:solidFill>
              </a:rPr>
              <a:t>Phonétique</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4" name="Rounded Rectangle 46" descr="background rectangle">
            <a:extLst>
              <a:ext uri="{FF2B5EF4-FFF2-40B4-BE49-F238E27FC236}">
                <a16:creationId xmlns:a16="http://schemas.microsoft.com/office/drawing/2014/main" id="{C829DD8B-BE13-4479-820C-0A55791172CB}"/>
              </a:ext>
            </a:extLst>
          </p:cNvPr>
          <p:cNvSpPr/>
          <p:nvPr/>
        </p:nvSpPr>
        <p:spPr>
          <a:xfrm>
            <a:off x="9262667" y="233630"/>
            <a:ext cx="2707172" cy="371852"/>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écouter / écrire</a:t>
            </a:r>
          </a:p>
        </p:txBody>
      </p:sp>
      <p:sp>
        <p:nvSpPr>
          <p:cNvPr id="4" name="Rectangle 3">
            <a:extLst>
              <a:ext uri="{FF2B5EF4-FFF2-40B4-BE49-F238E27FC236}">
                <a16:creationId xmlns:a16="http://schemas.microsoft.com/office/drawing/2014/main" id="{A0D1531A-EA27-42F1-ACE4-1B7A812CDB4B}"/>
              </a:ext>
            </a:extLst>
          </p:cNvPr>
          <p:cNvSpPr/>
          <p:nvPr/>
        </p:nvSpPr>
        <p:spPr>
          <a:xfrm>
            <a:off x="-2232584" y="2632586"/>
            <a:ext cx="1687152"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1" name="Speech Bubble: Rectangle with Corners Rounded 70">
            <a:extLst>
              <a:ext uri="{FF2B5EF4-FFF2-40B4-BE49-F238E27FC236}">
                <a16:creationId xmlns:a16="http://schemas.microsoft.com/office/drawing/2014/main" id="{1EDE9AD1-827D-411D-9E52-016A4E324AF2}"/>
              </a:ext>
            </a:extLst>
          </p:cNvPr>
          <p:cNvSpPr/>
          <p:nvPr/>
        </p:nvSpPr>
        <p:spPr>
          <a:xfrm>
            <a:off x="462327" y="3407228"/>
            <a:ext cx="5957043" cy="2405070"/>
          </a:xfrm>
          <a:prstGeom prst="wedgeRoundRectCallout">
            <a:avLst>
              <a:gd name="adj1" fmla="val 56018"/>
              <a:gd name="adj2" fmla="val -22856"/>
              <a:gd name="adj3" fmla="val 16667"/>
            </a:avLst>
          </a:prstGeom>
          <a:solidFill>
            <a:schemeClr val="accent1">
              <a:lumMod val="50000"/>
            </a:schemeClr>
          </a:solid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[g]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hard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(like English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olf) when it comes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before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letters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 o, u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or a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consonant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[g]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soft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(like English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j</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og) when it comes before the letters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y.</a:t>
            </a:r>
          </a:p>
        </p:txBody>
      </p:sp>
      <p:graphicFrame>
        <p:nvGraphicFramePr>
          <p:cNvPr id="8" name="Table 8">
            <a:extLst>
              <a:ext uri="{FF2B5EF4-FFF2-40B4-BE49-F238E27FC236}">
                <a16:creationId xmlns:a16="http://schemas.microsoft.com/office/drawing/2014/main" id="{970A2C90-BFB1-4C8A-80B4-71E6C5E37E5D}"/>
              </a:ext>
            </a:extLst>
          </p:cNvPr>
          <p:cNvGraphicFramePr>
            <a:graphicFrameLocks noGrp="1"/>
          </p:cNvGraphicFramePr>
          <p:nvPr/>
        </p:nvGraphicFramePr>
        <p:xfrm>
          <a:off x="7046843" y="827903"/>
          <a:ext cx="4922991" cy="5375188"/>
        </p:xfrm>
        <a:graphic>
          <a:graphicData uri="http://schemas.openxmlformats.org/drawingml/2006/table">
            <a:tbl>
              <a:tblPr firstRow="1" bandRow="1">
                <a:tableStyleId>{21E4AEA4-8DFA-4A89-87EB-49C32662AFE0}</a:tableStyleId>
              </a:tblPr>
              <a:tblGrid>
                <a:gridCol w="736145">
                  <a:extLst>
                    <a:ext uri="{9D8B030D-6E8A-4147-A177-3AD203B41FA5}">
                      <a16:colId xmlns:a16="http://schemas.microsoft.com/office/drawing/2014/main" val="3607321232"/>
                    </a:ext>
                  </a:extLst>
                </a:gridCol>
                <a:gridCol w="2093423">
                  <a:extLst>
                    <a:ext uri="{9D8B030D-6E8A-4147-A177-3AD203B41FA5}">
                      <a16:colId xmlns:a16="http://schemas.microsoft.com/office/drawing/2014/main" val="545849000"/>
                    </a:ext>
                  </a:extLst>
                </a:gridCol>
                <a:gridCol w="2093423">
                  <a:extLst>
                    <a:ext uri="{9D8B030D-6E8A-4147-A177-3AD203B41FA5}">
                      <a16:colId xmlns:a16="http://schemas.microsoft.com/office/drawing/2014/main" val="2566642991"/>
                    </a:ext>
                  </a:extLst>
                </a:gridCol>
              </a:tblGrid>
              <a:tr h="413476">
                <a:tc>
                  <a:txBody>
                    <a:bodyPr/>
                    <a:lstStyle/>
                    <a:p>
                      <a:endParaRPr lang="en-GB" dirty="0"/>
                    </a:p>
                  </a:txBody>
                  <a:tcPr>
                    <a:noFill/>
                  </a:tcPr>
                </a:tc>
                <a:tc>
                  <a:txBody>
                    <a:bodyPr/>
                    <a:lstStyle/>
                    <a:p>
                      <a:pPr algn="ctr"/>
                      <a:r>
                        <a:rPr lang="en-GB" dirty="0"/>
                        <a:t>hard [g]</a:t>
                      </a:r>
                    </a:p>
                  </a:txBody>
                  <a:tcPr/>
                </a:tc>
                <a:tc>
                  <a:txBody>
                    <a:bodyPr/>
                    <a:lstStyle/>
                    <a:p>
                      <a:pPr algn="ctr"/>
                      <a:r>
                        <a:rPr lang="en-GB" dirty="0"/>
                        <a:t>[j] / soft [g]</a:t>
                      </a:r>
                    </a:p>
                  </a:txBody>
                  <a:tcPr/>
                </a:tc>
                <a:extLst>
                  <a:ext uri="{0D108BD9-81ED-4DB2-BD59-A6C34878D82A}">
                    <a16:rowId xmlns:a16="http://schemas.microsoft.com/office/drawing/2014/main" val="1546219071"/>
                  </a:ext>
                </a:extLst>
              </a:tr>
              <a:tr h="413476">
                <a:tc>
                  <a:txBody>
                    <a:bodyPr/>
                    <a:lstStyle/>
                    <a:p>
                      <a:endParaRPr lang="en-GB"/>
                    </a:p>
                  </a:txBody>
                  <a:tcPr/>
                </a:tc>
                <a:tc>
                  <a:txBody>
                    <a:bodyPr/>
                    <a:lstStyle/>
                    <a:p>
                      <a:pPr algn="ctr"/>
                      <a:r>
                        <a:rPr lang="en-GB" sz="2000" b="1" dirty="0" err="1">
                          <a:solidFill>
                            <a:schemeClr val="accent1">
                              <a:lumMod val="50000"/>
                            </a:schemeClr>
                          </a:solidFill>
                        </a:rPr>
                        <a:t>ga</a:t>
                      </a:r>
                      <a:r>
                        <a:rPr lang="en-GB" sz="2000" dirty="0" err="1">
                          <a:solidFill>
                            <a:schemeClr val="accent1">
                              <a:lumMod val="50000"/>
                            </a:schemeClr>
                          </a:solidFill>
                        </a:rPr>
                        <a:t>gner</a:t>
                      </a:r>
                      <a:endParaRPr lang="en-GB" sz="2000" dirty="0">
                        <a:solidFill>
                          <a:schemeClr val="accent1">
                            <a:lumMod val="50000"/>
                          </a:schemeClr>
                        </a:solidFill>
                      </a:endParaRPr>
                    </a:p>
                  </a:txBody>
                  <a:tcPr/>
                </a:tc>
                <a:tc>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920919117"/>
                  </a:ext>
                </a:extLst>
              </a:tr>
              <a:tr h="413476">
                <a:tc>
                  <a:txBody>
                    <a:bodyPr/>
                    <a:lstStyle/>
                    <a:p>
                      <a:endParaRPr lang="en-GB"/>
                    </a:p>
                  </a:txBody>
                  <a:tcPr/>
                </a:tc>
                <a:tc>
                  <a:txBody>
                    <a:bodyPr/>
                    <a:lstStyle/>
                    <a:p>
                      <a:pPr algn="ctr"/>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j</a:t>
                      </a:r>
                      <a:r>
                        <a:rPr lang="en-GB" sz="2000" b="0" dirty="0">
                          <a:solidFill>
                            <a:schemeClr val="accent1">
                              <a:lumMod val="50000"/>
                            </a:schemeClr>
                          </a:solidFill>
                        </a:rPr>
                        <a:t>aune</a:t>
                      </a:r>
                      <a:endParaRPr lang="en-GB" sz="2000" b="1" dirty="0">
                        <a:solidFill>
                          <a:schemeClr val="accent1">
                            <a:lumMod val="50000"/>
                          </a:schemeClr>
                        </a:solidFill>
                      </a:endParaRPr>
                    </a:p>
                  </a:txBody>
                  <a:tcPr/>
                </a:tc>
                <a:extLst>
                  <a:ext uri="{0D108BD9-81ED-4DB2-BD59-A6C34878D82A}">
                    <a16:rowId xmlns:a16="http://schemas.microsoft.com/office/drawing/2014/main" val="1814106418"/>
                  </a:ext>
                </a:extLst>
              </a:tr>
              <a:tr h="413476">
                <a:tc>
                  <a:txBody>
                    <a:bodyPr/>
                    <a:lstStyle/>
                    <a:p>
                      <a:endParaRPr lang="en-GB"/>
                    </a:p>
                  </a:txBody>
                  <a:tcPr/>
                </a:tc>
                <a:tc>
                  <a:txBody>
                    <a:bodyPr/>
                    <a:lstStyle/>
                    <a:p>
                      <a:pPr algn="ctr"/>
                      <a:r>
                        <a:rPr lang="en-GB" sz="2000" dirty="0">
                          <a:solidFill>
                            <a:schemeClr val="accent1">
                              <a:lumMod val="50000"/>
                            </a:schemeClr>
                          </a:solidFill>
                        </a:rPr>
                        <a:t>la va</a:t>
                      </a:r>
                      <a:r>
                        <a:rPr lang="en-GB" sz="2000" b="1" dirty="0">
                          <a:solidFill>
                            <a:schemeClr val="accent1">
                              <a:lumMod val="50000"/>
                            </a:schemeClr>
                          </a:solidFill>
                        </a:rPr>
                        <a:t>g</a:t>
                      </a:r>
                      <a:r>
                        <a:rPr lang="en-GB" sz="2000" b="0" dirty="0">
                          <a:solidFill>
                            <a:schemeClr val="accent1">
                              <a:lumMod val="50000"/>
                            </a:schemeClr>
                          </a:solidFill>
                        </a:rPr>
                        <a:t>ue</a:t>
                      </a:r>
                      <a:endParaRPr lang="en-GB" sz="2000" dirty="0">
                        <a:solidFill>
                          <a:schemeClr val="accent1">
                            <a:lumMod val="50000"/>
                          </a:schemeClr>
                        </a:solidFill>
                      </a:endParaRPr>
                    </a:p>
                  </a:txBody>
                  <a:tcPr/>
                </a:tc>
                <a:tc>
                  <a:txBody>
                    <a:bodyPr/>
                    <a:lstStyle/>
                    <a:p>
                      <a:pPr algn="ctr"/>
                      <a:endParaRPr lang="en-GB" sz="2000">
                        <a:solidFill>
                          <a:schemeClr val="accent1">
                            <a:lumMod val="50000"/>
                          </a:schemeClr>
                        </a:solidFill>
                      </a:endParaRPr>
                    </a:p>
                  </a:txBody>
                  <a:tcPr/>
                </a:tc>
                <a:extLst>
                  <a:ext uri="{0D108BD9-81ED-4DB2-BD59-A6C34878D82A}">
                    <a16:rowId xmlns:a16="http://schemas.microsoft.com/office/drawing/2014/main" val="3609881400"/>
                  </a:ext>
                </a:extLst>
              </a:tr>
              <a:tr h="413476">
                <a:tc>
                  <a:txBody>
                    <a:bodyPr/>
                    <a:lstStyle/>
                    <a:p>
                      <a:endParaRPr lang="en-GB"/>
                    </a:p>
                  </a:txBody>
                  <a:tcPr/>
                </a:tc>
                <a:tc>
                  <a:txBody>
                    <a:bodyPr/>
                    <a:lstStyle/>
                    <a:p>
                      <a:pPr algn="ctr"/>
                      <a:r>
                        <a:rPr lang="en-GB" sz="2000" dirty="0" err="1">
                          <a:solidFill>
                            <a:schemeClr val="accent1">
                              <a:lumMod val="50000"/>
                            </a:schemeClr>
                          </a:solidFill>
                        </a:rPr>
                        <a:t>l’an</a:t>
                      </a:r>
                      <a:r>
                        <a:rPr lang="en-GB" sz="2000" b="1" dirty="0" err="1">
                          <a:solidFill>
                            <a:schemeClr val="accent1">
                              <a:lumMod val="50000"/>
                            </a:schemeClr>
                          </a:solidFill>
                        </a:rPr>
                        <a:t>g</a:t>
                      </a:r>
                      <a:r>
                        <a:rPr lang="en-GB" sz="2000" b="0" dirty="0" err="1">
                          <a:solidFill>
                            <a:schemeClr val="accent1">
                              <a:lumMod val="50000"/>
                            </a:schemeClr>
                          </a:solidFill>
                        </a:rPr>
                        <a:t>lais</a:t>
                      </a:r>
                      <a:endParaRPr lang="en-GB" sz="2000" dirty="0">
                        <a:solidFill>
                          <a:schemeClr val="accent1">
                            <a:lumMod val="50000"/>
                          </a:schemeClr>
                        </a:solidFill>
                      </a:endParaRPr>
                    </a:p>
                  </a:txBody>
                  <a:tcPr/>
                </a:tc>
                <a:tc>
                  <a:txBody>
                    <a:bodyPr/>
                    <a:lstStyle/>
                    <a:p>
                      <a:pPr algn="ctr"/>
                      <a:endParaRPr lang="en-GB" sz="2000">
                        <a:solidFill>
                          <a:schemeClr val="accent1">
                            <a:lumMod val="50000"/>
                          </a:schemeClr>
                        </a:solidFill>
                      </a:endParaRPr>
                    </a:p>
                  </a:txBody>
                  <a:tcPr/>
                </a:tc>
                <a:extLst>
                  <a:ext uri="{0D108BD9-81ED-4DB2-BD59-A6C34878D82A}">
                    <a16:rowId xmlns:a16="http://schemas.microsoft.com/office/drawing/2014/main" val="355533115"/>
                  </a:ext>
                </a:extLst>
              </a:tr>
              <a:tr h="413476">
                <a:tc>
                  <a:txBody>
                    <a:bodyPr/>
                    <a:lstStyle/>
                    <a:p>
                      <a:endParaRPr lang="en-GB"/>
                    </a:p>
                  </a:txBody>
                  <a:tcPr/>
                </a:tc>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le d</a:t>
                      </a:r>
                      <a:r>
                        <a:rPr lang="en-GB" sz="2000" b="0" dirty="0">
                          <a:solidFill>
                            <a:schemeClr val="accent1">
                              <a:lumMod val="50000"/>
                            </a:schemeClr>
                          </a:solidFill>
                        </a:rPr>
                        <a:t>é</a:t>
                      </a:r>
                      <a:r>
                        <a:rPr lang="en-GB" sz="2000" b="1" dirty="0">
                          <a:solidFill>
                            <a:schemeClr val="accent1">
                              <a:lumMod val="50000"/>
                            </a:schemeClr>
                          </a:solidFill>
                        </a:rPr>
                        <a:t>j</a:t>
                      </a:r>
                      <a:r>
                        <a:rPr lang="en-GB" sz="2000" dirty="0">
                          <a:solidFill>
                            <a:schemeClr val="accent1">
                              <a:lumMod val="50000"/>
                            </a:schemeClr>
                          </a:solidFill>
                        </a:rPr>
                        <a:t>euner</a:t>
                      </a:r>
                    </a:p>
                  </a:txBody>
                  <a:tcPr/>
                </a:tc>
                <a:extLst>
                  <a:ext uri="{0D108BD9-81ED-4DB2-BD59-A6C34878D82A}">
                    <a16:rowId xmlns:a16="http://schemas.microsoft.com/office/drawing/2014/main" val="1482702672"/>
                  </a:ext>
                </a:extLst>
              </a:tr>
              <a:tr h="413476">
                <a:tc>
                  <a:txBody>
                    <a:bodyPr/>
                    <a:lstStyle/>
                    <a:p>
                      <a:endParaRPr lang="en-GB"/>
                    </a:p>
                  </a:txBody>
                  <a:tcPr/>
                </a:tc>
                <a:tc>
                  <a:txBody>
                    <a:bodyPr/>
                    <a:lstStyle/>
                    <a:p>
                      <a:pPr algn="ct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err="1">
                          <a:solidFill>
                            <a:schemeClr val="accent1">
                              <a:lumMod val="50000"/>
                            </a:schemeClr>
                          </a:solidFill>
                          <a:effectLst/>
                          <a:latin typeface="+mn-lt"/>
                          <a:ea typeface="+mn-ea"/>
                          <a:cs typeface="+mn-cs"/>
                        </a:rPr>
                        <a:t>j</a:t>
                      </a:r>
                      <a:r>
                        <a:rPr lang="en-GB" sz="2000" kern="1200" dirty="0" err="1">
                          <a:solidFill>
                            <a:schemeClr val="accent1">
                              <a:lumMod val="50000"/>
                            </a:schemeClr>
                          </a:solidFill>
                          <a:effectLst/>
                          <a:latin typeface="+mn-lt"/>
                          <a:ea typeface="+mn-ea"/>
                          <a:cs typeface="+mn-cs"/>
                        </a:rPr>
                        <a:t>ouer</a:t>
                      </a:r>
                      <a:endParaRPr lang="en-GB" sz="2000" kern="1200" dirty="0">
                        <a:solidFill>
                          <a:schemeClr val="accent1">
                            <a:lumMod val="50000"/>
                          </a:schemeClr>
                        </a:solidFill>
                        <a:effectLst/>
                        <a:latin typeface="+mn-lt"/>
                        <a:ea typeface="+mn-ea"/>
                        <a:cs typeface="+mn-cs"/>
                      </a:endParaRPr>
                    </a:p>
                  </a:txBody>
                  <a:tcPr/>
                </a:tc>
                <a:extLst>
                  <a:ext uri="{0D108BD9-81ED-4DB2-BD59-A6C34878D82A}">
                    <a16:rowId xmlns:a16="http://schemas.microsoft.com/office/drawing/2014/main" val="307177933"/>
                  </a:ext>
                </a:extLst>
              </a:tr>
              <a:tr h="413476">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kern="1200" dirty="0">
                          <a:solidFill>
                            <a:schemeClr val="accent1">
                              <a:lumMod val="50000"/>
                            </a:schemeClr>
                          </a:solidFill>
                          <a:effectLst/>
                          <a:latin typeface="+mn-lt"/>
                          <a:ea typeface="+mn-ea"/>
                          <a:cs typeface="+mn-cs"/>
                        </a:rPr>
                        <a:t>le </a:t>
                      </a:r>
                      <a:r>
                        <a:rPr lang="fr-FR" sz="2000" b="1" kern="1200" dirty="0">
                          <a:solidFill>
                            <a:schemeClr val="accent1">
                              <a:lumMod val="50000"/>
                            </a:schemeClr>
                          </a:solidFill>
                          <a:effectLst/>
                          <a:latin typeface="+mn-lt"/>
                          <a:ea typeface="+mn-ea"/>
                          <a:cs typeface="+mn-cs"/>
                        </a:rPr>
                        <a:t>g</a:t>
                      </a:r>
                      <a:r>
                        <a:rPr lang="fr-FR" sz="2000" kern="1200" dirty="0">
                          <a:solidFill>
                            <a:schemeClr val="accent1">
                              <a:lumMod val="50000"/>
                            </a:schemeClr>
                          </a:solidFill>
                          <a:effectLst/>
                          <a:latin typeface="+mn-lt"/>
                          <a:ea typeface="+mn-ea"/>
                          <a:cs typeface="+mn-cs"/>
                        </a:rPr>
                        <a:t>arçon</a:t>
                      </a:r>
                      <a:endParaRPr lang="en-GB" sz="2000" kern="1200" dirty="0">
                        <a:solidFill>
                          <a:schemeClr val="accent1">
                            <a:lumMod val="50000"/>
                          </a:schemeClr>
                        </a:solidFill>
                        <a:effectLst/>
                        <a:latin typeface="+mn-lt"/>
                        <a:ea typeface="+mn-ea"/>
                        <a:cs typeface="+mn-cs"/>
                      </a:endParaRPr>
                    </a:p>
                  </a:txBody>
                  <a:tcPr/>
                </a:tc>
                <a:tc>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684841673"/>
                  </a:ext>
                </a:extLst>
              </a:tr>
              <a:tr h="413476">
                <a:tc>
                  <a:txBody>
                    <a:bodyPr/>
                    <a:lstStyle/>
                    <a:p>
                      <a:endParaRPr lang="en-GB"/>
                    </a:p>
                  </a:txBody>
                  <a:tcPr/>
                </a:tc>
                <a:tc>
                  <a:txBody>
                    <a:bodyPr/>
                    <a:lstStyle/>
                    <a:p>
                      <a:pPr algn="ctr"/>
                      <a:endParaRPr lang="en-GB" sz="200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kern="1200" dirty="0">
                          <a:solidFill>
                            <a:schemeClr val="accent1">
                              <a:lumMod val="50000"/>
                            </a:schemeClr>
                          </a:solidFill>
                          <a:effectLst/>
                          <a:latin typeface="+mn-lt"/>
                          <a:ea typeface="+mn-ea"/>
                          <a:cs typeface="+mn-cs"/>
                        </a:rPr>
                        <a:t>rou</a:t>
                      </a:r>
                      <a:r>
                        <a:rPr lang="fr-FR" sz="2000" b="1" kern="1200" dirty="0">
                          <a:solidFill>
                            <a:schemeClr val="accent1">
                              <a:lumMod val="50000"/>
                            </a:schemeClr>
                          </a:solidFill>
                          <a:effectLst/>
                          <a:latin typeface="+mn-lt"/>
                          <a:ea typeface="+mn-ea"/>
                          <a:cs typeface="+mn-cs"/>
                        </a:rPr>
                        <a:t>g</a:t>
                      </a:r>
                      <a:r>
                        <a:rPr lang="fr-FR" sz="2000" kern="1200" dirty="0">
                          <a:solidFill>
                            <a:schemeClr val="accent1">
                              <a:lumMod val="50000"/>
                            </a:schemeClr>
                          </a:solidFill>
                          <a:effectLst/>
                          <a:latin typeface="+mn-lt"/>
                          <a:ea typeface="+mn-ea"/>
                          <a:cs typeface="+mn-cs"/>
                        </a:rPr>
                        <a:t>e</a:t>
                      </a:r>
                      <a:endParaRPr lang="en-GB" sz="2000" kern="1200" dirty="0">
                        <a:solidFill>
                          <a:schemeClr val="accent1">
                            <a:lumMod val="50000"/>
                          </a:schemeClr>
                        </a:solidFill>
                        <a:effectLst/>
                        <a:latin typeface="+mn-lt"/>
                        <a:ea typeface="+mn-ea"/>
                        <a:cs typeface="+mn-cs"/>
                      </a:endParaRPr>
                    </a:p>
                  </a:txBody>
                  <a:tcPr/>
                </a:tc>
                <a:extLst>
                  <a:ext uri="{0D108BD9-81ED-4DB2-BD59-A6C34878D82A}">
                    <a16:rowId xmlns:a16="http://schemas.microsoft.com/office/drawing/2014/main" val="474266548"/>
                  </a:ext>
                </a:extLst>
              </a:tr>
              <a:tr h="413476">
                <a:tc>
                  <a:txBody>
                    <a:bodyPr/>
                    <a:lstStyle/>
                    <a:p>
                      <a:endParaRPr lang="en-GB"/>
                    </a:p>
                  </a:txBody>
                  <a:tcPr/>
                </a:tc>
                <a:tc>
                  <a:txBody>
                    <a:bodyPr/>
                    <a:lstStyle/>
                    <a:p>
                      <a:pPr algn="ctr"/>
                      <a:endParaRPr lang="en-GB" sz="200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accent1">
                              <a:lumMod val="50000"/>
                            </a:schemeClr>
                          </a:solidFill>
                          <a:effectLst/>
                          <a:latin typeface="+mn-lt"/>
                          <a:ea typeface="+mn-ea"/>
                          <a:cs typeface="+mn-cs"/>
                        </a:rPr>
                        <a:t>la </a:t>
                      </a:r>
                      <a:r>
                        <a:rPr lang="en-GB" sz="2000" kern="1200" dirty="0" err="1">
                          <a:solidFill>
                            <a:schemeClr val="accent1">
                              <a:lumMod val="50000"/>
                            </a:schemeClr>
                          </a:solidFill>
                          <a:effectLst/>
                          <a:latin typeface="+mn-lt"/>
                          <a:ea typeface="+mn-ea"/>
                          <a:cs typeface="+mn-cs"/>
                        </a:rPr>
                        <a:t>pla</a:t>
                      </a:r>
                      <a:r>
                        <a:rPr lang="en-GB" sz="2000" b="1" kern="1200" dirty="0" err="1">
                          <a:solidFill>
                            <a:schemeClr val="accent1">
                              <a:lumMod val="50000"/>
                            </a:schemeClr>
                          </a:solidFill>
                          <a:effectLst/>
                          <a:latin typeface="+mn-lt"/>
                          <a:ea typeface="+mn-ea"/>
                          <a:cs typeface="+mn-cs"/>
                        </a:rPr>
                        <a:t>g</a:t>
                      </a:r>
                      <a:r>
                        <a:rPr lang="en-GB" sz="2000" kern="1200" dirty="0" err="1">
                          <a:solidFill>
                            <a:schemeClr val="accent1">
                              <a:lumMod val="50000"/>
                            </a:schemeClr>
                          </a:solidFill>
                          <a:effectLst/>
                          <a:latin typeface="+mn-lt"/>
                          <a:ea typeface="+mn-ea"/>
                          <a:cs typeface="+mn-cs"/>
                        </a:rPr>
                        <a:t>e</a:t>
                      </a:r>
                      <a:endParaRPr lang="en-GB" sz="2000" kern="1200" dirty="0">
                        <a:solidFill>
                          <a:schemeClr val="accent1">
                            <a:lumMod val="50000"/>
                          </a:schemeClr>
                        </a:solidFill>
                        <a:effectLst/>
                        <a:latin typeface="+mn-lt"/>
                        <a:ea typeface="+mn-ea"/>
                        <a:cs typeface="+mn-cs"/>
                      </a:endParaRPr>
                    </a:p>
                  </a:txBody>
                  <a:tcPr/>
                </a:tc>
                <a:extLst>
                  <a:ext uri="{0D108BD9-81ED-4DB2-BD59-A6C34878D82A}">
                    <a16:rowId xmlns:a16="http://schemas.microsoft.com/office/drawing/2014/main" val="888953573"/>
                  </a:ext>
                </a:extLst>
              </a:tr>
              <a:tr h="413476">
                <a:tc>
                  <a:txBody>
                    <a:bodyPr/>
                    <a:lstStyle/>
                    <a:p>
                      <a:endParaRPr lang="en-GB"/>
                    </a:p>
                  </a:txBody>
                  <a:tcPr/>
                </a:tc>
                <a:tc>
                  <a:txBody>
                    <a:bodyPr/>
                    <a:lstStyle/>
                    <a:p>
                      <a:pPr algn="ctr"/>
                      <a:endParaRPr lang="en-GB" sz="200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accent1">
                              <a:lumMod val="50000"/>
                            </a:schemeClr>
                          </a:solidFill>
                          <a:effectLst/>
                          <a:latin typeface="+mn-lt"/>
                          <a:ea typeface="+mn-ea"/>
                          <a:cs typeface="+mn-cs"/>
                        </a:rPr>
                        <a:t>le ména</a:t>
                      </a:r>
                      <a:r>
                        <a:rPr lang="en-GB" sz="2000" b="1" kern="1200" dirty="0">
                          <a:solidFill>
                            <a:schemeClr val="accent1">
                              <a:lumMod val="50000"/>
                            </a:schemeClr>
                          </a:solidFill>
                          <a:effectLst/>
                          <a:latin typeface="+mn-lt"/>
                          <a:ea typeface="+mn-ea"/>
                          <a:cs typeface="+mn-cs"/>
                        </a:rPr>
                        <a:t>g</a:t>
                      </a:r>
                      <a:r>
                        <a:rPr lang="en-GB" sz="2000" kern="1200" dirty="0">
                          <a:solidFill>
                            <a:schemeClr val="accent1">
                              <a:lumMod val="50000"/>
                            </a:schemeClr>
                          </a:solidFill>
                          <a:effectLst/>
                          <a:latin typeface="+mn-lt"/>
                          <a:ea typeface="+mn-ea"/>
                          <a:cs typeface="+mn-cs"/>
                        </a:rPr>
                        <a:t>e</a:t>
                      </a:r>
                    </a:p>
                  </a:txBody>
                  <a:tcPr/>
                </a:tc>
                <a:extLst>
                  <a:ext uri="{0D108BD9-81ED-4DB2-BD59-A6C34878D82A}">
                    <a16:rowId xmlns:a16="http://schemas.microsoft.com/office/drawing/2014/main" val="1707652614"/>
                  </a:ext>
                </a:extLst>
              </a:tr>
              <a:tr h="413476">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accent1">
                              <a:lumMod val="50000"/>
                            </a:schemeClr>
                          </a:solidFill>
                          <a:effectLst/>
                          <a:latin typeface="+mn-lt"/>
                          <a:ea typeface="+mn-ea"/>
                          <a:cs typeface="+mn-cs"/>
                        </a:rPr>
                        <a:t>le </a:t>
                      </a:r>
                      <a:r>
                        <a:rPr lang="en-GB" sz="2000" kern="1200" dirty="0" err="1">
                          <a:solidFill>
                            <a:schemeClr val="accent1">
                              <a:lumMod val="50000"/>
                            </a:schemeClr>
                          </a:solidFill>
                          <a:effectLst/>
                          <a:latin typeface="+mn-lt"/>
                          <a:ea typeface="+mn-ea"/>
                          <a:cs typeface="+mn-cs"/>
                        </a:rPr>
                        <a:t>ma</a:t>
                      </a:r>
                      <a:r>
                        <a:rPr lang="en-GB" sz="2000" b="1" kern="1200" dirty="0" err="1">
                          <a:solidFill>
                            <a:schemeClr val="accent1">
                              <a:lumMod val="50000"/>
                            </a:schemeClr>
                          </a:solidFill>
                          <a:effectLst/>
                          <a:latin typeface="+mn-lt"/>
                          <a:ea typeface="+mn-ea"/>
                          <a:cs typeface="+mn-cs"/>
                        </a:rPr>
                        <a:t>g</a:t>
                      </a:r>
                      <a:r>
                        <a:rPr lang="en-GB" sz="2000" kern="1200" dirty="0" err="1">
                          <a:solidFill>
                            <a:schemeClr val="accent1">
                              <a:lumMod val="50000"/>
                            </a:schemeClr>
                          </a:solidFill>
                          <a:effectLst/>
                          <a:latin typeface="+mn-lt"/>
                          <a:ea typeface="+mn-ea"/>
                          <a:cs typeface="+mn-cs"/>
                        </a:rPr>
                        <a:t>asin</a:t>
                      </a:r>
                      <a:endParaRPr lang="en-GB" sz="2000" kern="1200" dirty="0">
                        <a:solidFill>
                          <a:schemeClr val="accent1">
                            <a:lumMod val="50000"/>
                          </a:schemeClr>
                        </a:solidFill>
                        <a:effectLst/>
                        <a:latin typeface="+mn-lt"/>
                        <a:ea typeface="+mn-ea"/>
                        <a:cs typeface="+mn-cs"/>
                      </a:endParaRPr>
                    </a:p>
                  </a:txBody>
                  <a:tcPr/>
                </a:tc>
                <a:tc>
                  <a:txBody>
                    <a:bodyPr/>
                    <a:lstStyle/>
                    <a:p>
                      <a:pPr algn="ctr"/>
                      <a:endParaRPr lang="en-GB" sz="2000" dirty="0">
                        <a:solidFill>
                          <a:schemeClr val="accent1">
                            <a:lumMod val="50000"/>
                          </a:schemeClr>
                        </a:solidFill>
                      </a:endParaRPr>
                    </a:p>
                  </a:txBody>
                  <a:tcPr/>
                </a:tc>
                <a:extLst>
                  <a:ext uri="{0D108BD9-81ED-4DB2-BD59-A6C34878D82A}">
                    <a16:rowId xmlns:a16="http://schemas.microsoft.com/office/drawing/2014/main" val="2356322524"/>
                  </a:ext>
                </a:extLst>
              </a:tr>
              <a:tr h="413476">
                <a:tc>
                  <a:txBody>
                    <a:bodyPr/>
                    <a:lstStyle/>
                    <a:p>
                      <a:endParaRPr lang="en-GB"/>
                    </a:p>
                  </a:txBody>
                  <a:tcPr/>
                </a:tc>
                <a:tc>
                  <a:txBody>
                    <a:bodyPr/>
                    <a:lstStyle/>
                    <a:p>
                      <a:pPr algn="ctr"/>
                      <a:endParaRPr lang="en-GB" sz="20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kern="1200" dirty="0">
                          <a:solidFill>
                            <a:schemeClr val="accent1">
                              <a:lumMod val="50000"/>
                            </a:schemeClr>
                          </a:solidFill>
                          <a:effectLst/>
                          <a:latin typeface="+mn-lt"/>
                          <a:ea typeface="+mn-ea"/>
                          <a:cs typeface="+mn-cs"/>
                        </a:rPr>
                        <a:t>le </a:t>
                      </a:r>
                      <a:r>
                        <a:rPr lang="en-GB" sz="2000" b="1" kern="1200" dirty="0" err="1">
                          <a:solidFill>
                            <a:schemeClr val="accent1">
                              <a:lumMod val="50000"/>
                            </a:schemeClr>
                          </a:solidFill>
                          <a:effectLst/>
                          <a:latin typeface="+mn-lt"/>
                          <a:ea typeface="+mn-ea"/>
                          <a:cs typeface="+mn-cs"/>
                        </a:rPr>
                        <a:t>j</a:t>
                      </a:r>
                      <a:r>
                        <a:rPr lang="en-GB" sz="2000" kern="1200" dirty="0" err="1">
                          <a:solidFill>
                            <a:schemeClr val="accent1">
                              <a:lumMod val="50000"/>
                            </a:schemeClr>
                          </a:solidFill>
                          <a:effectLst/>
                          <a:latin typeface="+mn-lt"/>
                          <a:ea typeface="+mn-ea"/>
                          <a:cs typeface="+mn-cs"/>
                        </a:rPr>
                        <a:t>ardin</a:t>
                      </a:r>
                      <a:endParaRPr lang="en-GB" sz="2000" kern="1200" dirty="0">
                        <a:solidFill>
                          <a:schemeClr val="accent1">
                            <a:lumMod val="50000"/>
                          </a:schemeClr>
                        </a:solidFill>
                        <a:effectLst/>
                        <a:latin typeface="+mn-lt"/>
                        <a:ea typeface="+mn-ea"/>
                        <a:cs typeface="+mn-cs"/>
                      </a:endParaRPr>
                    </a:p>
                  </a:txBody>
                  <a:tcPr/>
                </a:tc>
                <a:extLst>
                  <a:ext uri="{0D108BD9-81ED-4DB2-BD59-A6C34878D82A}">
                    <a16:rowId xmlns:a16="http://schemas.microsoft.com/office/drawing/2014/main" val="2095386695"/>
                  </a:ext>
                </a:extLst>
              </a:tr>
            </a:tbl>
          </a:graphicData>
        </a:graphic>
      </p:graphicFrame>
      <p:sp>
        <p:nvSpPr>
          <p:cNvPr id="51" name="Action Button: Custom 16">
            <a:hlinkClick r:id="" action="ppaction://noaction" highlightClick="1">
              <a:snd r:embed="rId4" name="1.wav"/>
            </a:hlinkClick>
            <a:extLst>
              <a:ext uri="{FF2B5EF4-FFF2-40B4-BE49-F238E27FC236}">
                <a16:creationId xmlns:a16="http://schemas.microsoft.com/office/drawing/2014/main" id="{512126C8-29DB-41AF-9C6A-2D9A2134DEDC}"/>
              </a:ext>
            </a:extLst>
          </p:cNvPr>
          <p:cNvSpPr/>
          <p:nvPr/>
        </p:nvSpPr>
        <p:spPr>
          <a:xfrm>
            <a:off x="7261225" y="1273263"/>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Action Button: Custom 16">
            <a:hlinkClick r:id="" action="ppaction://noaction" highlightClick="1">
              <a:snd r:embed="rId5" name="2.wav"/>
            </a:hlinkClick>
            <a:extLst>
              <a:ext uri="{FF2B5EF4-FFF2-40B4-BE49-F238E27FC236}">
                <a16:creationId xmlns:a16="http://schemas.microsoft.com/office/drawing/2014/main" id="{ED0C511E-0615-42DE-BA47-60BAE0072C72}"/>
              </a:ext>
            </a:extLst>
          </p:cNvPr>
          <p:cNvSpPr/>
          <p:nvPr/>
        </p:nvSpPr>
        <p:spPr>
          <a:xfrm>
            <a:off x="7261225" y="1687882"/>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Action Button: Custom 16">
            <a:hlinkClick r:id="" action="ppaction://noaction" highlightClick="1">
              <a:snd r:embed="rId6" name="3.wav"/>
            </a:hlinkClick>
            <a:extLst>
              <a:ext uri="{FF2B5EF4-FFF2-40B4-BE49-F238E27FC236}">
                <a16:creationId xmlns:a16="http://schemas.microsoft.com/office/drawing/2014/main" id="{13DEBC7D-11FA-46F0-A674-89D9D207A661}"/>
              </a:ext>
            </a:extLst>
          </p:cNvPr>
          <p:cNvSpPr/>
          <p:nvPr/>
        </p:nvSpPr>
        <p:spPr>
          <a:xfrm>
            <a:off x="7261225" y="2102501"/>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Action Button: Custom 16">
            <a:hlinkClick r:id="" action="ppaction://noaction" highlightClick="1">
              <a:snd r:embed="rId7" name="4.wav"/>
            </a:hlinkClick>
            <a:extLst>
              <a:ext uri="{FF2B5EF4-FFF2-40B4-BE49-F238E27FC236}">
                <a16:creationId xmlns:a16="http://schemas.microsoft.com/office/drawing/2014/main" id="{47C08FD4-E011-4840-98DA-05251414A16F}"/>
              </a:ext>
            </a:extLst>
          </p:cNvPr>
          <p:cNvSpPr/>
          <p:nvPr/>
        </p:nvSpPr>
        <p:spPr>
          <a:xfrm>
            <a:off x="7261225" y="2517120"/>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Action Button: Custom 16">
            <a:hlinkClick r:id="" action="ppaction://noaction" highlightClick="1">
              <a:snd r:embed="rId8" name="5.wav"/>
            </a:hlinkClick>
            <a:extLst>
              <a:ext uri="{FF2B5EF4-FFF2-40B4-BE49-F238E27FC236}">
                <a16:creationId xmlns:a16="http://schemas.microsoft.com/office/drawing/2014/main" id="{EEACEE73-3ABF-415E-BC83-2829A986EE1B}"/>
              </a:ext>
            </a:extLst>
          </p:cNvPr>
          <p:cNvSpPr/>
          <p:nvPr/>
        </p:nvSpPr>
        <p:spPr>
          <a:xfrm>
            <a:off x="7261225" y="2931739"/>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Action Button: Custom 16">
            <a:hlinkClick r:id="" action="ppaction://noaction" highlightClick="1">
              <a:snd r:embed="rId9" name="6.wav"/>
            </a:hlinkClick>
            <a:extLst>
              <a:ext uri="{FF2B5EF4-FFF2-40B4-BE49-F238E27FC236}">
                <a16:creationId xmlns:a16="http://schemas.microsoft.com/office/drawing/2014/main" id="{A7F34F26-6FCE-43F7-A226-1F454E525703}"/>
              </a:ext>
            </a:extLst>
          </p:cNvPr>
          <p:cNvSpPr/>
          <p:nvPr/>
        </p:nvSpPr>
        <p:spPr>
          <a:xfrm>
            <a:off x="7261225" y="3346358"/>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Action Button: Custom 16">
            <a:hlinkClick r:id="" action="ppaction://noaction" highlightClick="1">
              <a:snd r:embed="rId10" name="7.wav"/>
            </a:hlinkClick>
            <a:extLst>
              <a:ext uri="{FF2B5EF4-FFF2-40B4-BE49-F238E27FC236}">
                <a16:creationId xmlns:a16="http://schemas.microsoft.com/office/drawing/2014/main" id="{FBB810D0-6927-4E47-A116-F73AA61B6FCF}"/>
              </a:ext>
            </a:extLst>
          </p:cNvPr>
          <p:cNvSpPr/>
          <p:nvPr/>
        </p:nvSpPr>
        <p:spPr>
          <a:xfrm>
            <a:off x="7261225" y="3760977"/>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11" name="8.wav"/>
            </a:hlinkClick>
            <a:extLst>
              <a:ext uri="{FF2B5EF4-FFF2-40B4-BE49-F238E27FC236}">
                <a16:creationId xmlns:a16="http://schemas.microsoft.com/office/drawing/2014/main" id="{6CE1E5A0-3717-4A63-BBF3-832000762F3A}"/>
              </a:ext>
            </a:extLst>
          </p:cNvPr>
          <p:cNvSpPr/>
          <p:nvPr/>
        </p:nvSpPr>
        <p:spPr>
          <a:xfrm>
            <a:off x="7261225" y="4175596"/>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48" name="Action Button: Custom 16">
            <a:hlinkClick r:id="" action="ppaction://noaction" highlightClick="1">
              <a:snd r:embed="rId12" name="9.wav"/>
            </a:hlinkClick>
            <a:extLst>
              <a:ext uri="{FF2B5EF4-FFF2-40B4-BE49-F238E27FC236}">
                <a16:creationId xmlns:a16="http://schemas.microsoft.com/office/drawing/2014/main" id="{4785B2CD-202B-40B4-9D94-9B0521FA60E8}"/>
              </a:ext>
            </a:extLst>
          </p:cNvPr>
          <p:cNvSpPr/>
          <p:nvPr/>
        </p:nvSpPr>
        <p:spPr>
          <a:xfrm>
            <a:off x="7261225" y="4590215"/>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49" name="Action Button: Custom 16">
            <a:hlinkClick r:id="" action="ppaction://noaction" highlightClick="1">
              <a:snd r:embed="rId13" name="10.wav"/>
            </a:hlinkClick>
            <a:extLst>
              <a:ext uri="{FF2B5EF4-FFF2-40B4-BE49-F238E27FC236}">
                <a16:creationId xmlns:a16="http://schemas.microsoft.com/office/drawing/2014/main" id="{4BBC98E4-B65D-42CC-AC22-25DE3FE81703}"/>
              </a:ext>
            </a:extLst>
          </p:cNvPr>
          <p:cNvSpPr/>
          <p:nvPr/>
        </p:nvSpPr>
        <p:spPr>
          <a:xfrm>
            <a:off x="7261225" y="5004834"/>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50" name="Action Button: Custom 16">
            <a:hlinkClick r:id="" action="ppaction://noaction" highlightClick="1">
              <a:snd r:embed="rId14" name="11.wav"/>
            </a:hlinkClick>
            <a:extLst>
              <a:ext uri="{FF2B5EF4-FFF2-40B4-BE49-F238E27FC236}">
                <a16:creationId xmlns:a16="http://schemas.microsoft.com/office/drawing/2014/main" id="{33EE7B9F-C8D3-4DD9-A19C-A242D4A5A05F}"/>
              </a:ext>
            </a:extLst>
          </p:cNvPr>
          <p:cNvSpPr/>
          <p:nvPr/>
        </p:nvSpPr>
        <p:spPr>
          <a:xfrm>
            <a:off x="7261225" y="5419453"/>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63" name="Action Button: Custom 16">
            <a:hlinkClick r:id="" action="ppaction://noaction" highlightClick="1">
              <a:snd r:embed="rId15" name="12.wav"/>
            </a:hlinkClick>
            <a:extLst>
              <a:ext uri="{FF2B5EF4-FFF2-40B4-BE49-F238E27FC236}">
                <a16:creationId xmlns:a16="http://schemas.microsoft.com/office/drawing/2014/main" id="{EF3FD0E7-2E4A-43ED-94AB-3BC1F33A8490}"/>
              </a:ext>
            </a:extLst>
          </p:cNvPr>
          <p:cNvSpPr/>
          <p:nvPr/>
        </p:nvSpPr>
        <p:spPr>
          <a:xfrm>
            <a:off x="7261225" y="5834069"/>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 </a:t>
            </a:r>
          </a:p>
        </p:txBody>
      </p:sp>
      <p:sp>
        <p:nvSpPr>
          <p:cNvPr id="12" name="Rectangle 11">
            <a:extLst>
              <a:ext uri="{FF2B5EF4-FFF2-40B4-BE49-F238E27FC236}">
                <a16:creationId xmlns:a16="http://schemas.microsoft.com/office/drawing/2014/main" id="{A5805506-A433-4AC1-A53B-912925BC0D20}"/>
              </a:ext>
            </a:extLst>
          </p:cNvPr>
          <p:cNvSpPr/>
          <p:nvPr/>
        </p:nvSpPr>
        <p:spPr>
          <a:xfrm>
            <a:off x="8280971" y="1308287"/>
            <a:ext cx="1171254" cy="28897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EC918A3F-6447-41D4-BE23-60F8DD960DB7}"/>
              </a:ext>
            </a:extLst>
          </p:cNvPr>
          <p:cNvSpPr/>
          <p:nvPr/>
        </p:nvSpPr>
        <p:spPr>
          <a:xfrm>
            <a:off x="10405526" y="1722906"/>
            <a:ext cx="1171254" cy="28897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570E817F-9A86-4233-AEA6-A4BE2336687D}"/>
              </a:ext>
            </a:extLst>
          </p:cNvPr>
          <p:cNvSpPr/>
          <p:nvPr/>
        </p:nvSpPr>
        <p:spPr>
          <a:xfrm>
            <a:off x="8280971" y="2137525"/>
            <a:ext cx="1171254" cy="288976"/>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1861E5BA-173C-410F-8474-68E38A82E1AC}"/>
              </a:ext>
            </a:extLst>
          </p:cNvPr>
          <p:cNvSpPr/>
          <p:nvPr/>
        </p:nvSpPr>
        <p:spPr>
          <a:xfrm>
            <a:off x="8271140" y="2552144"/>
            <a:ext cx="1171254" cy="28897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5EB7B938-95C4-41B0-9C1C-F46CB7F6CC3D}"/>
              </a:ext>
            </a:extLst>
          </p:cNvPr>
          <p:cNvSpPr/>
          <p:nvPr/>
        </p:nvSpPr>
        <p:spPr>
          <a:xfrm>
            <a:off x="10030625" y="2963827"/>
            <a:ext cx="1651091" cy="323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0FBFC6F7-5297-4C50-8361-D78F06D4AE09}"/>
              </a:ext>
            </a:extLst>
          </p:cNvPr>
          <p:cNvSpPr/>
          <p:nvPr/>
        </p:nvSpPr>
        <p:spPr>
          <a:xfrm>
            <a:off x="10270543" y="3383823"/>
            <a:ext cx="1171254" cy="28897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7AB64BA4-A23D-465C-B032-41F4633A4EED}"/>
              </a:ext>
            </a:extLst>
          </p:cNvPr>
          <p:cNvSpPr/>
          <p:nvPr/>
        </p:nvSpPr>
        <p:spPr>
          <a:xfrm>
            <a:off x="8031221" y="3760977"/>
            <a:ext cx="1651091" cy="323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75">
            <a:extLst>
              <a:ext uri="{FF2B5EF4-FFF2-40B4-BE49-F238E27FC236}">
                <a16:creationId xmlns:a16="http://schemas.microsoft.com/office/drawing/2014/main" id="{2BDC718A-F568-442E-9D29-6EACA8821301}"/>
              </a:ext>
            </a:extLst>
          </p:cNvPr>
          <p:cNvSpPr/>
          <p:nvPr/>
        </p:nvSpPr>
        <p:spPr>
          <a:xfrm>
            <a:off x="10405526" y="4252529"/>
            <a:ext cx="1171254" cy="288976"/>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3077BF01-22BC-4AFA-A78D-8B95DD478BDC}"/>
              </a:ext>
            </a:extLst>
          </p:cNvPr>
          <p:cNvSpPr/>
          <p:nvPr/>
        </p:nvSpPr>
        <p:spPr>
          <a:xfrm>
            <a:off x="10030625" y="4637502"/>
            <a:ext cx="1651091" cy="323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8" name="Rectangle 77">
            <a:extLst>
              <a:ext uri="{FF2B5EF4-FFF2-40B4-BE49-F238E27FC236}">
                <a16:creationId xmlns:a16="http://schemas.microsoft.com/office/drawing/2014/main" id="{B55E45C2-D728-4FC1-A265-54EB368B5D7F}"/>
              </a:ext>
            </a:extLst>
          </p:cNvPr>
          <p:cNvSpPr/>
          <p:nvPr/>
        </p:nvSpPr>
        <p:spPr>
          <a:xfrm>
            <a:off x="10212954" y="5004833"/>
            <a:ext cx="1468761" cy="323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7DD9C998-6454-492D-97AE-FBEB4800AA83}"/>
              </a:ext>
            </a:extLst>
          </p:cNvPr>
          <p:cNvSpPr/>
          <p:nvPr/>
        </p:nvSpPr>
        <p:spPr>
          <a:xfrm>
            <a:off x="8031220" y="5419452"/>
            <a:ext cx="1651091" cy="323999"/>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Rectangle 79">
            <a:extLst>
              <a:ext uri="{FF2B5EF4-FFF2-40B4-BE49-F238E27FC236}">
                <a16:creationId xmlns:a16="http://schemas.microsoft.com/office/drawing/2014/main" id="{998E6731-CC77-4046-827F-52C39957F744}"/>
              </a:ext>
            </a:extLst>
          </p:cNvPr>
          <p:cNvSpPr/>
          <p:nvPr/>
        </p:nvSpPr>
        <p:spPr>
          <a:xfrm>
            <a:off x="10197776" y="5877718"/>
            <a:ext cx="1468761" cy="323999"/>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70808E57-EB45-454B-9568-20E273F9C1D9}"/>
              </a:ext>
            </a:extLst>
          </p:cNvPr>
          <p:cNvSpPr txBox="1"/>
          <p:nvPr/>
        </p:nvSpPr>
        <p:spPr>
          <a:xfrm>
            <a:off x="116788" y="1348834"/>
            <a:ext cx="7023751"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ontiennent-ils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[g]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[j]/soft [g]</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dans les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colonnes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correctes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433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8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2" grpId="0" animBg="1"/>
      <p:bldP spid="64" grpId="0" animBg="1"/>
      <p:bldP spid="65" grpId="0" animBg="1"/>
      <p:bldP spid="72" grpId="0" animBg="1"/>
      <p:bldP spid="73" grpId="0" animBg="1"/>
      <p:bldP spid="74" grpId="0" animBg="1"/>
      <p:bldP spid="75" grpId="0" animBg="1"/>
      <p:bldP spid="76" grpId="0" animBg="1"/>
      <p:bldP spid="77" grpId="0" animBg="1"/>
      <p:bldP spid="78" grpId="0" animBg="1"/>
      <p:bldP spid="79" grpId="0" animBg="1"/>
      <p:bldP spid="8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3844"/>
            <a:ext cx="6457246" cy="867128"/>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69875"/>
            <a:ext cx="5631472" cy="713163"/>
          </a:xfrm>
        </p:spPr>
        <p:txBody>
          <a:bodyPr>
            <a:noAutofit/>
          </a:bodyPr>
          <a:lstStyle/>
          <a:p>
            <a:r>
              <a:rPr lang="fr-FR" sz="3600" b="1" dirty="0">
                <a:solidFill>
                  <a:schemeClr val="bg1"/>
                </a:solidFill>
                <a:latin typeface="Century Gothic" panose="020B0502020202020204" pitchFamily="34" charset="0"/>
              </a:rPr>
              <a:t>Phonétique</a:t>
            </a: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9" name="Rounded Rectangle 46" descr="background rectangle">
            <a:extLst>
              <a:ext uri="{FF2B5EF4-FFF2-40B4-BE49-F238E27FC236}">
                <a16:creationId xmlns:a16="http://schemas.microsoft.com/office/drawing/2014/main" id="{9BABDC12-8E89-4F17-BAD5-0DBE8EF2AD34}"/>
              </a:ext>
            </a:extLst>
          </p:cNvPr>
          <p:cNvSpPr/>
          <p:nvPr/>
        </p:nvSpPr>
        <p:spPr>
          <a:xfrm>
            <a:off x="9677400" y="253844"/>
            <a:ext cx="2129323" cy="4320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lire / parler </a:t>
            </a:r>
          </a:p>
        </p:txBody>
      </p:sp>
      <p:sp>
        <p:nvSpPr>
          <p:cNvPr id="38" name="TextBox 37">
            <a:extLst>
              <a:ext uri="{FF2B5EF4-FFF2-40B4-BE49-F238E27FC236}">
                <a16:creationId xmlns:a16="http://schemas.microsoft.com/office/drawing/2014/main" id="{69FBBC52-E1DE-4D49-A020-1C119A8245E0}"/>
              </a:ext>
            </a:extLst>
          </p:cNvPr>
          <p:cNvSpPr txBox="1"/>
          <p:nvPr/>
        </p:nvSpPr>
        <p:spPr>
          <a:xfrm>
            <a:off x="208063" y="1387306"/>
            <a:ext cx="1159866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Dis les noms.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Attention! C’est </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hard [g]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ou </a:t>
            </a:r>
            <a:r>
              <a:rPr kumimoji="0" lang="fr-FR" sz="2200" b="1"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[j]/soft [g] </a:t>
            </a:r>
            <a:r>
              <a:rPr kumimoji="0" lang="fr-FR"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p>
        </p:txBody>
      </p:sp>
      <p:grpSp>
        <p:nvGrpSpPr>
          <p:cNvPr id="50" name="Group 49">
            <a:extLst>
              <a:ext uri="{FF2B5EF4-FFF2-40B4-BE49-F238E27FC236}">
                <a16:creationId xmlns:a16="http://schemas.microsoft.com/office/drawing/2014/main" id="{8FD43676-23AF-4E7C-9151-D5172F5653EB}"/>
              </a:ext>
            </a:extLst>
          </p:cNvPr>
          <p:cNvGrpSpPr/>
          <p:nvPr/>
        </p:nvGrpSpPr>
        <p:grpSpPr>
          <a:xfrm>
            <a:off x="369610" y="3763350"/>
            <a:ext cx="2756079" cy="432000"/>
            <a:chOff x="418636" y="2395799"/>
            <a:chExt cx="2756079" cy="432000"/>
          </a:xfrm>
        </p:grpSpPr>
        <p:sp>
          <p:nvSpPr>
            <p:cNvPr id="51" name="Action Button: Custom 16">
              <a:hlinkClick r:id="" action="ppaction://noaction" highlightClick="1">
                <a:snd r:embed="rId4" name="gaelle.wav"/>
              </a:hlinkClick>
              <a:extLst>
                <a:ext uri="{FF2B5EF4-FFF2-40B4-BE49-F238E27FC236}">
                  <a16:creationId xmlns:a16="http://schemas.microsoft.com/office/drawing/2014/main" id="{FCE69012-D98A-4088-A558-A1381ED6C82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2" name="TextBox 51">
              <a:extLst>
                <a:ext uri="{FF2B5EF4-FFF2-40B4-BE49-F238E27FC236}">
                  <a16:creationId xmlns:a16="http://schemas.microsoft.com/office/drawing/2014/main" id="{1F8B95B5-2245-4835-BF10-BDFB3F627043}"/>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3" name="Group 52">
            <a:extLst>
              <a:ext uri="{FF2B5EF4-FFF2-40B4-BE49-F238E27FC236}">
                <a16:creationId xmlns:a16="http://schemas.microsoft.com/office/drawing/2014/main" id="{D53D8FE7-E95E-4F70-A704-3A0B4EE01517}"/>
              </a:ext>
            </a:extLst>
          </p:cNvPr>
          <p:cNvGrpSpPr/>
          <p:nvPr/>
        </p:nvGrpSpPr>
        <p:grpSpPr>
          <a:xfrm>
            <a:off x="369610" y="4529700"/>
            <a:ext cx="2756079" cy="432000"/>
            <a:chOff x="418636" y="2395799"/>
            <a:chExt cx="2756079" cy="432000"/>
          </a:xfrm>
        </p:grpSpPr>
        <p:sp>
          <p:nvSpPr>
            <p:cNvPr id="54" name="Action Button: Custom 16">
              <a:hlinkClick r:id="" action="ppaction://noaction" highlightClick="1">
                <a:snd r:embed="rId5" name="angeline.wav"/>
              </a:hlinkClick>
              <a:extLst>
                <a:ext uri="{FF2B5EF4-FFF2-40B4-BE49-F238E27FC236}">
                  <a16:creationId xmlns:a16="http://schemas.microsoft.com/office/drawing/2014/main" id="{C1224A1A-0C17-406D-8740-635F806AE9F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5" name="TextBox 54">
              <a:extLst>
                <a:ext uri="{FF2B5EF4-FFF2-40B4-BE49-F238E27FC236}">
                  <a16:creationId xmlns:a16="http://schemas.microsoft.com/office/drawing/2014/main" id="{27B222A6-CD41-4E4D-ABF9-48FF9B33B0C0}"/>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56" name="Group 55">
            <a:extLst>
              <a:ext uri="{FF2B5EF4-FFF2-40B4-BE49-F238E27FC236}">
                <a16:creationId xmlns:a16="http://schemas.microsoft.com/office/drawing/2014/main" id="{989F25CF-8677-418C-BD4B-85DB0DF00FD3}"/>
              </a:ext>
            </a:extLst>
          </p:cNvPr>
          <p:cNvGrpSpPr/>
          <p:nvPr/>
        </p:nvGrpSpPr>
        <p:grpSpPr>
          <a:xfrm>
            <a:off x="369610" y="5296049"/>
            <a:ext cx="2756079" cy="432000"/>
            <a:chOff x="418636" y="2395799"/>
            <a:chExt cx="2756079" cy="432000"/>
          </a:xfrm>
        </p:grpSpPr>
        <p:sp>
          <p:nvSpPr>
            <p:cNvPr id="57" name="Action Button: Custom 16">
              <a:hlinkClick r:id="" action="ppaction://noaction" highlightClick="1">
                <a:snd r:embed="rId6" name="agathe.wav"/>
              </a:hlinkClick>
              <a:extLst>
                <a:ext uri="{FF2B5EF4-FFF2-40B4-BE49-F238E27FC236}">
                  <a16:creationId xmlns:a16="http://schemas.microsoft.com/office/drawing/2014/main" id="{654E1F49-4CB0-44B3-858B-5E514CF3643B}"/>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8" name="TextBox 57">
              <a:extLst>
                <a:ext uri="{FF2B5EF4-FFF2-40B4-BE49-F238E27FC236}">
                  <a16:creationId xmlns:a16="http://schemas.microsoft.com/office/drawing/2014/main" id="{4D6F95FD-84C1-4536-A047-CCCF549A9D3D}"/>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p>
          </p:txBody>
        </p:sp>
      </p:grpSp>
      <p:grpSp>
        <p:nvGrpSpPr>
          <p:cNvPr id="62" name="Group 61">
            <a:extLst>
              <a:ext uri="{FF2B5EF4-FFF2-40B4-BE49-F238E27FC236}">
                <a16:creationId xmlns:a16="http://schemas.microsoft.com/office/drawing/2014/main" id="{841A07CE-C00F-462D-B0DD-FD91479B79D1}"/>
              </a:ext>
            </a:extLst>
          </p:cNvPr>
          <p:cNvGrpSpPr/>
          <p:nvPr/>
        </p:nvGrpSpPr>
        <p:grpSpPr>
          <a:xfrm>
            <a:off x="369610" y="2997000"/>
            <a:ext cx="2756079" cy="432000"/>
            <a:chOff x="418636" y="2395799"/>
            <a:chExt cx="2756079" cy="432000"/>
          </a:xfrm>
        </p:grpSpPr>
        <p:sp>
          <p:nvSpPr>
            <p:cNvPr id="63" name="Action Button: Custom 16">
              <a:hlinkClick r:id="" action="ppaction://noaction" highlightClick="1">
                <a:snd r:embed="rId7" name="gerald.wav"/>
              </a:hlinkClick>
              <a:extLst>
                <a:ext uri="{FF2B5EF4-FFF2-40B4-BE49-F238E27FC236}">
                  <a16:creationId xmlns:a16="http://schemas.microsoft.com/office/drawing/2014/main" id="{0375B0B4-8A0D-465F-919E-EF7A5CD4012C}"/>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64" name="TextBox 63">
              <a:extLst>
                <a:ext uri="{FF2B5EF4-FFF2-40B4-BE49-F238E27FC236}">
                  <a16:creationId xmlns:a16="http://schemas.microsoft.com/office/drawing/2014/main" id="{D2B3F702-61DE-4AE2-944E-4DA1C9C9A561}"/>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Gé</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rard</a:t>
              </a:r>
            </a:p>
          </p:txBody>
        </p:sp>
      </p:grpSp>
      <p:grpSp>
        <p:nvGrpSpPr>
          <p:cNvPr id="125" name="Group 124">
            <a:extLst>
              <a:ext uri="{FF2B5EF4-FFF2-40B4-BE49-F238E27FC236}">
                <a16:creationId xmlns:a16="http://schemas.microsoft.com/office/drawing/2014/main" id="{7488FC20-650E-425B-964A-3D444935974C}"/>
              </a:ext>
            </a:extLst>
          </p:cNvPr>
          <p:cNvGrpSpPr/>
          <p:nvPr/>
        </p:nvGrpSpPr>
        <p:grpSpPr>
          <a:xfrm>
            <a:off x="4107690" y="3763350"/>
            <a:ext cx="2756079" cy="432000"/>
            <a:chOff x="418636" y="2395799"/>
            <a:chExt cx="2756079" cy="432000"/>
          </a:xfrm>
        </p:grpSpPr>
        <p:sp>
          <p:nvSpPr>
            <p:cNvPr id="126" name="Action Button: Custom 16">
              <a:hlinkClick r:id="" action="ppaction://noaction" highlightClick="1">
                <a:snd r:embed="rId8" name="julien.wav"/>
              </a:hlinkClick>
              <a:extLst>
                <a:ext uri="{FF2B5EF4-FFF2-40B4-BE49-F238E27FC236}">
                  <a16:creationId xmlns:a16="http://schemas.microsoft.com/office/drawing/2014/main" id="{A94E2842-246D-4207-8FCD-62594BC2E7E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27" name="TextBox 126">
              <a:extLst>
                <a:ext uri="{FF2B5EF4-FFF2-40B4-BE49-F238E27FC236}">
                  <a16:creationId xmlns:a16="http://schemas.microsoft.com/office/drawing/2014/main" id="{9653485C-B722-49A8-BF43-C7613251D77B}"/>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ulien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28" name="Group 127">
            <a:extLst>
              <a:ext uri="{FF2B5EF4-FFF2-40B4-BE49-F238E27FC236}">
                <a16:creationId xmlns:a16="http://schemas.microsoft.com/office/drawing/2014/main" id="{94D66223-81C1-4EDA-B3E4-536E2B48E0E7}"/>
              </a:ext>
            </a:extLst>
          </p:cNvPr>
          <p:cNvGrpSpPr/>
          <p:nvPr/>
        </p:nvGrpSpPr>
        <p:grpSpPr>
          <a:xfrm>
            <a:off x="4107690" y="4529700"/>
            <a:ext cx="2756079" cy="432000"/>
            <a:chOff x="418636" y="2395799"/>
            <a:chExt cx="2756079" cy="432000"/>
          </a:xfrm>
        </p:grpSpPr>
        <p:sp>
          <p:nvSpPr>
            <p:cNvPr id="129" name="Action Button: Custom 16">
              <a:hlinkClick r:id="" action="ppaction://noaction" highlightClick="1">
                <a:snd r:embed="rId9" name="josephine.wav"/>
              </a:hlinkClick>
              <a:extLst>
                <a:ext uri="{FF2B5EF4-FFF2-40B4-BE49-F238E27FC236}">
                  <a16:creationId xmlns:a16="http://schemas.microsoft.com/office/drawing/2014/main" id="{74640730-4986-42F4-B7A9-5CDBCFCE07A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30" name="TextBox 129">
              <a:extLst>
                <a:ext uri="{FF2B5EF4-FFF2-40B4-BE49-F238E27FC236}">
                  <a16:creationId xmlns:a16="http://schemas.microsoft.com/office/drawing/2014/main" id="{38D1DFB2-46C4-4FA5-BE47-D12E05B152A3}"/>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oséphine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131" name="Group 130">
            <a:extLst>
              <a:ext uri="{FF2B5EF4-FFF2-40B4-BE49-F238E27FC236}">
                <a16:creationId xmlns:a16="http://schemas.microsoft.com/office/drawing/2014/main" id="{654516A4-AB17-496D-ACD6-359712EB1267}"/>
              </a:ext>
            </a:extLst>
          </p:cNvPr>
          <p:cNvGrpSpPr/>
          <p:nvPr/>
        </p:nvGrpSpPr>
        <p:grpSpPr>
          <a:xfrm>
            <a:off x="4107690" y="5296049"/>
            <a:ext cx="2756079" cy="432000"/>
            <a:chOff x="418636" y="2395799"/>
            <a:chExt cx="2756079" cy="432000"/>
          </a:xfrm>
        </p:grpSpPr>
        <p:sp>
          <p:nvSpPr>
            <p:cNvPr id="132" name="Action Button: Custom 16">
              <a:hlinkClick r:id="" action="ppaction://noaction" highlightClick="1">
                <a:snd r:embed="rId10" name="morgane.wav"/>
              </a:hlinkClick>
              <a:extLst>
                <a:ext uri="{FF2B5EF4-FFF2-40B4-BE49-F238E27FC236}">
                  <a16:creationId xmlns:a16="http://schemas.microsoft.com/office/drawing/2014/main" id="{CF20B5E5-5322-49CF-893F-849EE5E7F225}"/>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33" name="TextBox 132">
              <a:extLst>
                <a:ext uri="{FF2B5EF4-FFF2-40B4-BE49-F238E27FC236}">
                  <a16:creationId xmlns:a16="http://schemas.microsoft.com/office/drawing/2014/main" id="{DA404FFC-EDF0-48DB-9A98-AEE384EA4A62}"/>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Mor</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ga</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34" name="Group 133">
            <a:extLst>
              <a:ext uri="{FF2B5EF4-FFF2-40B4-BE49-F238E27FC236}">
                <a16:creationId xmlns:a16="http://schemas.microsoft.com/office/drawing/2014/main" id="{4904C1E8-6B7B-4625-AC39-95CC65A8CFB9}"/>
              </a:ext>
            </a:extLst>
          </p:cNvPr>
          <p:cNvGrpSpPr/>
          <p:nvPr/>
        </p:nvGrpSpPr>
        <p:grpSpPr>
          <a:xfrm>
            <a:off x="4107690" y="2997000"/>
            <a:ext cx="2756079" cy="432000"/>
            <a:chOff x="418636" y="2395799"/>
            <a:chExt cx="2756079" cy="432000"/>
          </a:xfrm>
        </p:grpSpPr>
        <p:sp>
          <p:nvSpPr>
            <p:cNvPr id="135" name="Action Button: Custom 16">
              <a:hlinkClick r:id="" action="ppaction://noaction" highlightClick="1">
                <a:snd r:embed="rId11" name="gille.wav"/>
              </a:hlinkClick>
              <a:extLst>
                <a:ext uri="{FF2B5EF4-FFF2-40B4-BE49-F238E27FC236}">
                  <a16:creationId xmlns:a16="http://schemas.microsoft.com/office/drawing/2014/main" id="{B5098B93-DA8D-4C59-B593-CE799366A45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6" name="TextBox 135">
              <a:extLst>
                <a:ext uri="{FF2B5EF4-FFF2-40B4-BE49-F238E27FC236}">
                  <a16:creationId xmlns:a16="http://schemas.microsoft.com/office/drawing/2014/main" id="{7CB89691-01C9-4AA0-BF65-7559CB8FD6CC}"/>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lles</a:t>
              </a:r>
            </a:p>
          </p:txBody>
        </p:sp>
      </p:grpSp>
      <p:grpSp>
        <p:nvGrpSpPr>
          <p:cNvPr id="137" name="Group 136">
            <a:extLst>
              <a:ext uri="{FF2B5EF4-FFF2-40B4-BE49-F238E27FC236}">
                <a16:creationId xmlns:a16="http://schemas.microsoft.com/office/drawing/2014/main" id="{8CBC4617-2D03-417A-B7DD-97F5FEAD2A6F}"/>
              </a:ext>
            </a:extLst>
          </p:cNvPr>
          <p:cNvGrpSpPr/>
          <p:nvPr/>
        </p:nvGrpSpPr>
        <p:grpSpPr>
          <a:xfrm>
            <a:off x="7845770" y="3763350"/>
            <a:ext cx="2756079" cy="432000"/>
            <a:chOff x="418636" y="2395799"/>
            <a:chExt cx="2756079" cy="432000"/>
          </a:xfrm>
        </p:grpSpPr>
        <p:sp>
          <p:nvSpPr>
            <p:cNvPr id="138" name="Action Button: Custom 16">
              <a:hlinkClick r:id="" action="ppaction://noaction" highlightClick="1">
                <a:snd r:embed="rId12" name="jerome.wav"/>
              </a:hlinkClick>
              <a:extLst>
                <a:ext uri="{FF2B5EF4-FFF2-40B4-BE49-F238E27FC236}">
                  <a16:creationId xmlns:a16="http://schemas.microsoft.com/office/drawing/2014/main" id="{4C508EFA-9394-4D44-BA4F-A39D7BD8912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39" name="TextBox 138">
              <a:extLst>
                <a:ext uri="{FF2B5EF4-FFF2-40B4-BE49-F238E27FC236}">
                  <a16:creationId xmlns:a16="http://schemas.microsoft.com/office/drawing/2014/main" id="{2CAEFC8C-B8C7-4906-A6D4-7E606DF6D954}"/>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érôme</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40" name="Group 139">
            <a:extLst>
              <a:ext uri="{FF2B5EF4-FFF2-40B4-BE49-F238E27FC236}">
                <a16:creationId xmlns:a16="http://schemas.microsoft.com/office/drawing/2014/main" id="{EE1FF8E9-A5E9-43B6-AF3E-B42EA999F128}"/>
              </a:ext>
            </a:extLst>
          </p:cNvPr>
          <p:cNvGrpSpPr/>
          <p:nvPr/>
        </p:nvGrpSpPr>
        <p:grpSpPr>
          <a:xfrm>
            <a:off x="7845770" y="4529700"/>
            <a:ext cx="2756079" cy="432000"/>
            <a:chOff x="418636" y="2395799"/>
            <a:chExt cx="2756079" cy="432000"/>
          </a:xfrm>
        </p:grpSpPr>
        <p:sp>
          <p:nvSpPr>
            <p:cNvPr id="141" name="Action Button: Custom 16">
              <a:hlinkClick r:id="" action="ppaction://noaction" highlightClick="1">
                <a:snd r:embed="rId13" name="margaux.wav"/>
              </a:hlinkClick>
              <a:extLst>
                <a:ext uri="{FF2B5EF4-FFF2-40B4-BE49-F238E27FC236}">
                  <a16:creationId xmlns:a16="http://schemas.microsoft.com/office/drawing/2014/main" id="{2C63039D-7CA3-4B1F-8F36-9E9CC160CC70}"/>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142" name="TextBox 141">
              <a:extLst>
                <a:ext uri="{FF2B5EF4-FFF2-40B4-BE49-F238E27FC236}">
                  <a16:creationId xmlns:a16="http://schemas.microsoft.com/office/drawing/2014/main" id="{542224AF-D89D-4334-BAF8-EB2583840B98}"/>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Mar</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ga</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ux</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grpSp>
        <p:nvGrpSpPr>
          <p:cNvPr id="143" name="Group 142">
            <a:extLst>
              <a:ext uri="{FF2B5EF4-FFF2-40B4-BE49-F238E27FC236}">
                <a16:creationId xmlns:a16="http://schemas.microsoft.com/office/drawing/2014/main" id="{CD13FAAD-B405-491A-9947-EF2037A11F4C}"/>
              </a:ext>
            </a:extLst>
          </p:cNvPr>
          <p:cNvGrpSpPr/>
          <p:nvPr/>
        </p:nvGrpSpPr>
        <p:grpSpPr>
          <a:xfrm>
            <a:off x="7845770" y="5296049"/>
            <a:ext cx="2756079" cy="432000"/>
            <a:chOff x="418636" y="2395799"/>
            <a:chExt cx="2756079" cy="432000"/>
          </a:xfrm>
        </p:grpSpPr>
        <p:sp>
          <p:nvSpPr>
            <p:cNvPr id="144" name="Action Button: Custom 16">
              <a:hlinkClick r:id="" action="ppaction://noaction" highlightClick="1">
                <a:snd r:embed="rId14" name="georges.wav"/>
              </a:hlinkClick>
              <a:extLst>
                <a:ext uri="{FF2B5EF4-FFF2-40B4-BE49-F238E27FC236}">
                  <a16:creationId xmlns:a16="http://schemas.microsoft.com/office/drawing/2014/main" id="{EF333FA2-7374-4A38-8BB5-2FCE2E06B88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145" name="TextBox 144">
              <a:extLst>
                <a:ext uri="{FF2B5EF4-FFF2-40B4-BE49-F238E27FC236}">
                  <a16:creationId xmlns:a16="http://schemas.microsoft.com/office/drawing/2014/main" id="{3C298F1F-7177-4125-9794-5B7B1EEC01A0}"/>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orges</a:t>
              </a:r>
            </a:p>
          </p:txBody>
        </p:sp>
      </p:grpSp>
      <p:grpSp>
        <p:nvGrpSpPr>
          <p:cNvPr id="146" name="Group 145">
            <a:extLst>
              <a:ext uri="{FF2B5EF4-FFF2-40B4-BE49-F238E27FC236}">
                <a16:creationId xmlns:a16="http://schemas.microsoft.com/office/drawing/2014/main" id="{D103989B-7E37-4399-B4B2-162723E6E397}"/>
              </a:ext>
            </a:extLst>
          </p:cNvPr>
          <p:cNvGrpSpPr/>
          <p:nvPr/>
        </p:nvGrpSpPr>
        <p:grpSpPr>
          <a:xfrm>
            <a:off x="7845770" y="2997000"/>
            <a:ext cx="2756079" cy="432000"/>
            <a:chOff x="418636" y="2395799"/>
            <a:chExt cx="2756079" cy="432000"/>
          </a:xfrm>
        </p:grpSpPr>
        <p:sp>
          <p:nvSpPr>
            <p:cNvPr id="147" name="Action Button: Custom 16">
              <a:hlinkClick r:id="" action="ppaction://noaction" highlightClick="1">
                <a:snd r:embed="rId15" name="jacques.wav"/>
              </a:hlinkClick>
              <a:extLst>
                <a:ext uri="{FF2B5EF4-FFF2-40B4-BE49-F238E27FC236}">
                  <a16:creationId xmlns:a16="http://schemas.microsoft.com/office/drawing/2014/main" id="{A30781EF-79DA-4C20-914A-EBDC5511CF03}"/>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48" name="TextBox 147">
              <a:extLst>
                <a:ext uri="{FF2B5EF4-FFF2-40B4-BE49-F238E27FC236}">
                  <a16:creationId xmlns:a16="http://schemas.microsoft.com/office/drawing/2014/main" id="{28ABFC8D-AFD1-40D0-8B62-9D194EEBE336}"/>
                </a:ext>
              </a:extLst>
            </p:cNvPr>
            <p:cNvSpPr txBox="1"/>
            <p:nvPr/>
          </p:nvSpPr>
          <p:spPr>
            <a:xfrm>
              <a:off x="1006867" y="2395799"/>
              <a:ext cx="2167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a:t>
              </a:r>
              <a:r>
                <a:rPr kumimoji="0" lang="en-US"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acques</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pic>
        <p:nvPicPr>
          <p:cNvPr id="16" name="Picture 15">
            <a:extLst>
              <a:ext uri="{FF2B5EF4-FFF2-40B4-BE49-F238E27FC236}">
                <a16:creationId xmlns:a16="http://schemas.microsoft.com/office/drawing/2014/main" id="{424D1C95-AB2B-4B10-9E20-E13AC7F9BCA1}"/>
              </a:ext>
            </a:extLst>
          </p:cNvPr>
          <p:cNvPicPr>
            <a:picLocks noChangeAspect="1"/>
          </p:cNvPicPr>
          <p:nvPr/>
        </p:nvPicPr>
        <p:blipFill>
          <a:blip r:embed="rId16"/>
          <a:stretch>
            <a:fillRect/>
          </a:stretch>
        </p:blipFill>
        <p:spPr>
          <a:xfrm>
            <a:off x="10513260" y="1043645"/>
            <a:ext cx="1457325" cy="2933700"/>
          </a:xfrm>
          <a:prstGeom prst="rect">
            <a:avLst/>
          </a:prstGeom>
        </p:spPr>
      </p:pic>
      <p:sp>
        <p:nvSpPr>
          <p:cNvPr id="17" name="Speech Bubble: Rectangle with Corners Rounded 16">
            <a:extLst>
              <a:ext uri="{FF2B5EF4-FFF2-40B4-BE49-F238E27FC236}">
                <a16:creationId xmlns:a16="http://schemas.microsoft.com/office/drawing/2014/main" id="{6F08F0F3-9D3E-4BAE-B548-B12E5A141EE1}"/>
              </a:ext>
            </a:extLst>
          </p:cNvPr>
          <p:cNvSpPr/>
          <p:nvPr/>
        </p:nvSpPr>
        <p:spPr>
          <a:xfrm>
            <a:off x="8061770" y="1545749"/>
            <a:ext cx="2168229" cy="587852"/>
          </a:xfrm>
          <a:prstGeom prst="wedgeRoundRectCallout">
            <a:avLst>
              <a:gd name="adj1" fmla="val 59722"/>
              <a:gd name="adj2" fmla="val 2403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Mon nom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est</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910142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[j/soft g]</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[j/soft g]</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3519656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595F-DFB4-C243-93BB-2426D873E733}"/>
              </a:ext>
            </a:extLst>
          </p:cNvPr>
          <p:cNvSpPr>
            <a:spLocks noGrp="1"/>
          </p:cNvSpPr>
          <p:nvPr>
            <p:ph type="title"/>
          </p:nvPr>
        </p:nvSpPr>
        <p:spPr>
          <a:xfrm>
            <a:off x="16128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pic>
        <p:nvPicPr>
          <p:cNvPr id="5" name="Picture 2" descr="the su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53560" y="1674976"/>
            <a:ext cx="3228763" cy="3241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moon with a cross over it"/>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6988" y="1124803"/>
            <a:ext cx="3715240" cy="3715240"/>
          </a:xfrm>
          <a:prstGeom prst="rect">
            <a:avLst/>
          </a:prstGeom>
        </p:spPr>
      </p:pic>
      <p:sp>
        <p:nvSpPr>
          <p:cNvPr id="10" name="TextBox 9">
            <a:extLst>
              <a:ext uri="{FF2B5EF4-FFF2-40B4-BE49-F238E27FC236}">
                <a16:creationId xmlns:a16="http://schemas.microsoft.com/office/drawing/2014/main" id="{523DC9B6-EFAC-4481-A633-5B5655C6B429}"/>
              </a:ext>
            </a:extLst>
          </p:cNvPr>
          <p:cNvSpPr txBox="1"/>
          <p:nvPr/>
        </p:nvSpPr>
        <p:spPr>
          <a:xfrm>
            <a:off x="6522617" y="-167569"/>
            <a:ext cx="4154269"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13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3" name="TextBox 2"/>
          <p:cNvSpPr txBox="1"/>
          <p:nvPr/>
        </p:nvSpPr>
        <p:spPr>
          <a:xfrm>
            <a:off x="3392214" y="4437805"/>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161129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j jour.wav"/>
                                        </p:tgtEl>
                                      </p:cMediaNode>
                                    </p:audio>
                                  </p:sub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oon with a red cross through it"/>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sp>
        <p:nvSpPr>
          <p:cNvPr id="12" name="Title 11"/>
          <p:cNvSpPr>
            <a:spLocks noGrp="1"/>
          </p:cNvSpPr>
          <p:nvPr>
            <p:ph type="title"/>
          </p:nvPr>
        </p:nvSpPr>
        <p:spPr>
          <a:xfrm>
            <a:off x="870547" y="240283"/>
            <a:ext cx="10515600" cy="1325563"/>
          </a:xfrm>
        </p:spPr>
        <p:txBody>
          <a:bodyPr>
            <a:noAutofit/>
          </a:bodyPr>
          <a:lstStyle/>
          <a:p>
            <a:pPr algn="ctr"/>
            <a:r>
              <a:rPr lang="en-GB" sz="10000" b="1" dirty="0">
                <a:solidFill>
                  <a:srgbClr val="115076"/>
                </a:solidFill>
                <a:cs typeface="Calibri" panose="020F0502020204030204" pitchFamily="34" charset="0"/>
              </a:rPr>
              <a:t>j/soft g</a:t>
            </a:r>
            <a:endParaRPr lang="en-GB" sz="10000"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the su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3DC9B6-EFAC-4481-A633-5B5655C6B429}"/>
              </a:ext>
            </a:extLst>
          </p:cNvPr>
          <p:cNvSpPr txBox="1"/>
          <p:nvPr/>
        </p:nvSpPr>
        <p:spPr>
          <a:xfrm>
            <a:off x="6344497" y="1859928"/>
            <a:ext cx="9234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1348564" y="1362036"/>
            <a:ext cx="189507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229941" y="4397850"/>
            <a:ext cx="213231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[subject]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5" name="Rectangle 4"/>
          <p:cNvSpPr/>
          <p:nvPr/>
        </p:nvSpPr>
        <p:spPr>
          <a:xfrm>
            <a:off x="5010894" y="5551257"/>
            <a:ext cx="223490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[already]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miling fa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013062" y="4397849"/>
            <a:ext cx="178606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62482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jour.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jour.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5" name="j j'ai.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5" name="j j'ai.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6" name="j génial.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6" name="j génial.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subTnLst>
                                    <p:audio>
                                      <p:cMediaNode>
                                        <p:cTn display="0" masterRel="sameClick">
                                          <p:stCondLst>
                                            <p:cond evt="begin" delay="0">
                                              <p:tn val="47"/>
                                            </p:cond>
                                          </p:stCondLst>
                                          <p:endCondLst>
                                            <p:cond evt="onStopAudio" delay="0">
                                              <p:tgtEl>
                                                <p:sldTgt/>
                                              </p:tgtEl>
                                            </p:cond>
                                          </p:endCondLst>
                                        </p:cTn>
                                        <p:tgtEl>
                                          <p:sndTgt r:embed="rId7" name="j sujet.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subTnLst>
                                    <p:audio>
                                      <p:cMediaNode>
                                        <p:cTn display="0" masterRel="sameClick">
                                          <p:stCondLst>
                                            <p:cond evt="begin" delay="0">
                                              <p:tn val="52"/>
                                            </p:cond>
                                          </p:stCondLst>
                                          <p:endCondLst>
                                            <p:cond evt="onStopAudio" delay="0">
                                              <p:tgtEl>
                                                <p:sldTgt/>
                                              </p:tgtEl>
                                            </p:cond>
                                          </p:endCondLst>
                                        </p:cTn>
                                        <p:tgtEl>
                                          <p:sndTgt r:embed="rId7" name="j sujet.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8" name="j déjà.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subTnLst>
                                    <p:audio>
                                      <p:cMediaNode>
                                        <p:cTn display="0" masterRel="sameClick">
                                          <p:stCondLst>
                                            <p:cond evt="begin" delay="0">
                                              <p:tn val="62"/>
                                            </p:cond>
                                          </p:stCondLst>
                                          <p:endCondLst>
                                            <p:cond evt="onStopAudio" delay="0">
                                              <p:tgtEl>
                                                <p:sldTgt/>
                                              </p:tgtEl>
                                            </p:cond>
                                          </p:endCondLst>
                                        </p:cTn>
                                        <p:tgtEl>
                                          <p:sndTgt r:embed="rId8" name="j déjà.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subTnLst>
                                    <p:audio>
                                      <p:cMediaNode>
                                        <p:cTn display="0" masterRel="sameClick">
                                          <p:stCondLst>
                                            <p:cond evt="begin" delay="0">
                                              <p:tn val="67"/>
                                            </p:cond>
                                          </p:stCondLst>
                                          <p:endCondLst>
                                            <p:cond evt="onStopAudio" delay="0">
                                              <p:tgtEl>
                                                <p:sldTgt/>
                                              </p:tgtEl>
                                            </p:cond>
                                          </p:endCondLst>
                                        </p:cTn>
                                        <p:tgtEl>
                                          <p:sndTgt r:embed="rId9" name="j jamais.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subTnLst>
                                    <p:audio>
                                      <p:cMediaNode>
                                        <p:cTn display="0" masterRel="sameClick">
                                          <p:stCondLst>
                                            <p:cond evt="begin" delay="0">
                                              <p:tn val="72"/>
                                            </p:cond>
                                          </p:stCondLst>
                                          <p:endCondLst>
                                            <p:cond evt="onStopAudio" delay="0">
                                              <p:tgtEl>
                                                <p:sldTgt/>
                                              </p:tgtEl>
                                            </p:cond>
                                          </p:endCondLst>
                                        </p:cTn>
                                        <p:tgtEl>
                                          <p:sndTgt r:embed="rId9" name="j ja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7" grpId="0"/>
      <p:bldP spid="7" grpId="0"/>
      <p:bldP spid="6" grpId="0"/>
      <p:bldP spid="2" grpId="0"/>
      <p:bldP spid="10" grpId="0"/>
      <p:bldP spid="4" grpId="0"/>
      <p:bldP spid="14" grpId="0"/>
      <p:bldP spid="5" grpId="0"/>
      <p:bldP spid="8" grpId="0"/>
      <p:bldP spid="9"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Hard and soft [g]/[j]</a:t>
            </a:r>
          </a:p>
        </p:txBody>
      </p:sp>
      <p:sp>
        <p:nvSpPr>
          <p:cNvPr id="2" name="TextBox 1">
            <a:extLst>
              <a:ext uri="{FF2B5EF4-FFF2-40B4-BE49-F238E27FC236}">
                <a16:creationId xmlns:a16="http://schemas.microsoft.com/office/drawing/2014/main" id="{F5AEF9DF-2FD5-1442-9E84-D31130754D83}"/>
              </a:ext>
            </a:extLst>
          </p:cNvPr>
          <p:cNvSpPr txBox="1"/>
          <p:nvPr/>
        </p:nvSpPr>
        <p:spPr>
          <a:xfrm>
            <a:off x="230800" y="1492207"/>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[g] is pronounced like the g in ‘gold’.</a:t>
            </a:r>
          </a:p>
        </p:txBody>
      </p:sp>
      <p:sp>
        <p:nvSpPr>
          <p:cNvPr id="9" name="TextBox 8">
            <a:extLst>
              <a:ext uri="{FF2B5EF4-FFF2-40B4-BE49-F238E27FC236}">
                <a16:creationId xmlns:a16="http://schemas.microsoft.com/office/drawing/2014/main" id="{E10D9AB7-31D3-4B9E-9A50-C50CE9285965}"/>
              </a:ext>
            </a:extLst>
          </p:cNvPr>
          <p:cNvSpPr txBox="1"/>
          <p:nvPr/>
        </p:nvSpPr>
        <p:spPr>
          <a:xfrm>
            <a:off x="230800" y="1908137"/>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 is hard when it comes before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 l, m</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5F0F0EB5-39ED-4EA4-9083-964D1944667C}"/>
              </a:ext>
            </a:extLst>
          </p:cNvPr>
          <p:cNvSpPr txBox="1"/>
          <p:nvPr/>
        </p:nvSpPr>
        <p:spPr>
          <a:xfrm>
            <a:off x="230800" y="2979940"/>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[g] and [j] are pronounced like the g in ‘massage’.</a:t>
            </a:r>
          </a:p>
        </p:txBody>
      </p:sp>
      <p:sp>
        <p:nvSpPr>
          <p:cNvPr id="11" name="TextBox 10">
            <a:extLst>
              <a:ext uri="{FF2B5EF4-FFF2-40B4-BE49-F238E27FC236}">
                <a16:creationId xmlns:a16="http://schemas.microsoft.com/office/drawing/2014/main" id="{41FD40D6-F0BF-432D-A46D-5713652F3739}"/>
              </a:ext>
            </a:extLst>
          </p:cNvPr>
          <p:cNvSpPr txBox="1"/>
          <p:nvPr/>
        </p:nvSpPr>
        <p:spPr>
          <a:xfrm>
            <a:off x="230800" y="3418623"/>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 is soft when it comes before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hlinkClick r:id="" action="ppaction://noaction">
              <a:snd r:embed="rId3" name="la gare hard g.wav"/>
            </a:hlinkClick>
            <a:extLst>
              <a:ext uri="{FF2B5EF4-FFF2-40B4-BE49-F238E27FC236}">
                <a16:creationId xmlns:a16="http://schemas.microsoft.com/office/drawing/2014/main" id="{CAF000EE-95DA-4725-BCA6-EC4C3544086A}"/>
              </a:ext>
            </a:extLst>
          </p:cNvPr>
          <p:cNvSpPr txBox="1"/>
          <p:nvPr/>
        </p:nvSpPr>
        <p:spPr>
          <a:xfrm>
            <a:off x="586401" y="4515560"/>
            <a:ext cx="18266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[station]</a:t>
            </a:r>
          </a:p>
        </p:txBody>
      </p:sp>
      <p:sp>
        <p:nvSpPr>
          <p:cNvPr id="13" name="TextBox 12">
            <a:hlinkClick r:id="" action="ppaction://noaction">
              <a:snd r:embed="rId4" name="le gilet soft g.wav"/>
            </a:hlinkClick>
            <a:extLst>
              <a:ext uri="{FF2B5EF4-FFF2-40B4-BE49-F238E27FC236}">
                <a16:creationId xmlns:a16="http://schemas.microsoft.com/office/drawing/2014/main" id="{3D854B6E-00E7-4BCB-B2AF-8E33837E46A8}"/>
              </a:ext>
            </a:extLst>
          </p:cNvPr>
          <p:cNvSpPr txBox="1"/>
          <p:nvPr/>
        </p:nvSpPr>
        <p:spPr>
          <a:xfrm>
            <a:off x="3111262" y="4515560"/>
            <a:ext cx="1826600"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[cardigan]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hlinkClick r:id="" action="ppaction://noaction">
              <a:snd r:embed="rId5" name="nous plongeons soft g.wav"/>
            </a:hlinkClick>
            <a:extLst>
              <a:ext uri="{FF2B5EF4-FFF2-40B4-BE49-F238E27FC236}">
                <a16:creationId xmlns:a16="http://schemas.microsoft.com/office/drawing/2014/main" id="{6F2D65F3-B6E2-4273-A9BB-9DA251919E9F}"/>
              </a:ext>
            </a:extLst>
          </p:cNvPr>
          <p:cNvSpPr txBox="1"/>
          <p:nvPr/>
        </p:nvSpPr>
        <p:spPr>
          <a:xfrm>
            <a:off x="5636123" y="4515560"/>
            <a:ext cx="3018461"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plon</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eons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diving]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6" name="la blague hard g.wav"/>
            </a:hlinkClick>
            <a:extLst>
              <a:ext uri="{FF2B5EF4-FFF2-40B4-BE49-F238E27FC236}">
                <a16:creationId xmlns:a16="http://schemas.microsoft.com/office/drawing/2014/main" id="{13289BEC-3337-41C2-8E96-B33228A9581D}"/>
              </a:ext>
            </a:extLst>
          </p:cNvPr>
          <p:cNvSpPr txBox="1"/>
          <p:nvPr/>
        </p:nvSpPr>
        <p:spPr>
          <a:xfrm>
            <a:off x="8917601" y="4546336"/>
            <a:ext cx="1985926"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bla</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[joke]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A64B6EB-1368-4FBE-9B00-4FACF28959F8}"/>
              </a:ext>
            </a:extLst>
          </p:cNvPr>
          <p:cNvSpPr txBox="1"/>
          <p:nvPr/>
        </p:nvSpPr>
        <p:spPr>
          <a:xfrm>
            <a:off x="586401" y="5443216"/>
            <a:ext cx="182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F7944A9-DCC2-491A-B841-15B2A720B1C2}"/>
              </a:ext>
            </a:extLst>
          </p:cNvPr>
          <p:cNvSpPr txBox="1"/>
          <p:nvPr/>
        </p:nvSpPr>
        <p:spPr>
          <a:xfrm>
            <a:off x="2998977" y="5443216"/>
            <a:ext cx="20511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[g]/[j]</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9077F06-A883-4D86-9DDA-2D7D8519C515}"/>
              </a:ext>
            </a:extLst>
          </p:cNvPr>
          <p:cNvSpPr txBox="1"/>
          <p:nvPr/>
        </p:nvSpPr>
        <p:spPr>
          <a:xfrm>
            <a:off x="6160528" y="5443216"/>
            <a:ext cx="1962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[g]/[j]</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9FB2540-0814-4A1D-8F85-367DBB2B81CC}"/>
              </a:ext>
            </a:extLst>
          </p:cNvPr>
          <p:cNvSpPr txBox="1"/>
          <p:nvPr/>
        </p:nvSpPr>
        <p:spPr>
          <a:xfrm>
            <a:off x="8997264" y="5443216"/>
            <a:ext cx="182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ounded Rectangle 46">
            <a:extLst>
              <a:ext uri="{FF2B5EF4-FFF2-40B4-BE49-F238E27FC236}">
                <a16:creationId xmlns:a16="http://schemas.microsoft.com/office/drawing/2014/main" id="{375DFCAD-E44E-4559-BD8B-E33351E123A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pic>
        <p:nvPicPr>
          <p:cNvPr id="1026" name="Picture 2" descr="Money Stack Of Coins Clip Art">
            <a:extLst>
              <a:ext uri="{FF2B5EF4-FFF2-40B4-BE49-F238E27FC236}">
                <a16:creationId xmlns:a16="http://schemas.microsoft.com/office/drawing/2014/main" id="{E8A12994-D2C8-4746-832F-3AEF0E22B53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54195" y="1468753"/>
            <a:ext cx="1180011" cy="1018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ssage, Este, Relax, Relaxation, Spa, Women, Wellness">
            <a:extLst>
              <a:ext uri="{FF2B5EF4-FFF2-40B4-BE49-F238E27FC236}">
                <a16:creationId xmlns:a16="http://schemas.microsoft.com/office/drawing/2014/main" id="{A8DC9F9E-0061-4140-A47A-E395A6ABB4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54195" y="2979940"/>
            <a:ext cx="1408011" cy="109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97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3" name="la gare hard g.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4" name="le gilet soft g.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5" name="nous plongeons soft g.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6" name="la blague hard g.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14" grpId="0"/>
      <p:bldP spid="15" grpId="0"/>
      <p:bldP spid="16" grpId="0"/>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Speech Bubble: Rectangle 32">
            <a:extLst>
              <a:ext uri="{FF2B5EF4-FFF2-40B4-BE49-F238E27FC236}">
                <a16:creationId xmlns:a16="http://schemas.microsoft.com/office/drawing/2014/main" id="{4B71F7D5-9409-4077-9B22-BC550C9D9B94}"/>
              </a:ext>
            </a:extLst>
          </p:cNvPr>
          <p:cNvSpPr/>
          <p:nvPr/>
        </p:nvSpPr>
        <p:spPr>
          <a:xfrm>
            <a:off x="1909241" y="4174624"/>
            <a:ext cx="6286359" cy="2027602"/>
          </a:xfrm>
          <a:prstGeom prst="wedgeRectCallout">
            <a:avLst>
              <a:gd name="adj1" fmla="val -57965"/>
              <a:gd name="adj2" fmla="val -1671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Re </a:t>
            </a:r>
            <a:r>
              <a:rPr kumimoji="0" lang="fr-FR" sz="2200" b="1" i="0" u="none" strike="noStrike" kern="1200" cap="none" spc="0" normalizeH="0" baseline="0" noProof="0" dirty="0">
                <a:ln>
                  <a:noFill/>
                </a:ln>
                <a:solidFill>
                  <a:prstClr val="white"/>
                </a:solidFill>
                <a:effectLst/>
                <a:uLnTx/>
                <a:uFillTx/>
                <a:latin typeface="Century Gothic" panose="020F0302020204030204"/>
                <a:ea typeface="+mn-ea"/>
                <a:cs typeface="+mn-cs"/>
              </a:rPr>
              <a:t>g </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ardez le rayon 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[Look at the x-ray.]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Votre   </a:t>
            </a:r>
            <a:r>
              <a:rPr kumimoji="0" lang="fr-FR" sz="2200" b="1" i="0" u="none" strike="noStrike" kern="1200" cap="none" spc="0" normalizeH="0" baseline="0" noProof="0" dirty="0">
                <a:ln>
                  <a:noFill/>
                </a:ln>
                <a:solidFill>
                  <a:prstClr val="white"/>
                </a:solidFill>
                <a:effectLst/>
                <a:uLnTx/>
                <a:uFillTx/>
                <a:latin typeface="Century Gothic" panose="020F0302020204030204"/>
                <a:ea typeface="+mn-ea"/>
                <a:cs typeface="+mn-cs"/>
              </a:rPr>
              <a:t>j</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ambe est cassée.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Your</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leg</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broken</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Nous devons ali</a:t>
            </a:r>
            <a:r>
              <a:rPr kumimoji="0" lang="fr-FR" sz="2200" b="1" i="0" u="none" strike="noStrike" kern="1200" cap="none" spc="0" normalizeH="0" baseline="0" noProof="0" dirty="0">
                <a:ln>
                  <a:noFill/>
                </a:ln>
                <a:solidFill>
                  <a:prstClr val="white"/>
                </a:solidFill>
                <a:effectLst/>
                <a:uLnTx/>
                <a:uFillTx/>
                <a:latin typeface="Century Gothic" panose="020F0302020204030204"/>
                <a:ea typeface="+mn-ea"/>
                <a:cs typeface="+mn-cs"/>
              </a:rPr>
              <a:t>gn</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er les os avec le plâtre.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We</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have to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align</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bones</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with</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cast</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32" name="Speech Bubble: Rectangle 31">
            <a:extLst>
              <a:ext uri="{FF2B5EF4-FFF2-40B4-BE49-F238E27FC236}">
                <a16:creationId xmlns:a16="http://schemas.microsoft.com/office/drawing/2014/main" id="{76CF8FC8-AB98-4122-9F96-208D486F6FEB}"/>
              </a:ext>
            </a:extLst>
          </p:cNvPr>
          <p:cNvSpPr/>
          <p:nvPr/>
        </p:nvSpPr>
        <p:spPr>
          <a:xfrm>
            <a:off x="1909242" y="3368022"/>
            <a:ext cx="5344962" cy="756000"/>
          </a:xfrm>
          <a:prstGeom prst="wedgeRectCallout">
            <a:avLst>
              <a:gd name="adj1" fmla="val -57898"/>
              <a:gd name="adj2" fmla="val -5326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Mon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collè</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1" i="0" u="none" strike="noStrike" kern="1200" cap="none" spc="0" normalizeH="0" baseline="0" noProof="0" dirty="0">
                <a:ln>
                  <a:noFill/>
                </a:ln>
                <a:solidFill>
                  <a:prstClr val="white"/>
                </a:solidFill>
                <a:effectLst/>
                <a:uLnTx/>
                <a:uFillTx/>
                <a:latin typeface="Century Gothic" panose="020F0302020204030204"/>
                <a:ea typeface="+mn-ea"/>
                <a:cs typeface="+mn-cs"/>
              </a:rPr>
              <a:t>g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ue</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vient avec moi.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My</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colleague</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coming</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with</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me.]</a:t>
            </a:r>
          </a:p>
        </p:txBody>
      </p:sp>
      <p:sp>
        <p:nvSpPr>
          <p:cNvPr id="31" name="Speech Bubble: Rectangle 30">
            <a:extLst>
              <a:ext uri="{FF2B5EF4-FFF2-40B4-BE49-F238E27FC236}">
                <a16:creationId xmlns:a16="http://schemas.microsoft.com/office/drawing/2014/main" id="{D09B2018-AEBF-4A80-B31F-C73F5B1C972A}"/>
              </a:ext>
            </a:extLst>
          </p:cNvPr>
          <p:cNvSpPr/>
          <p:nvPr/>
        </p:nvSpPr>
        <p:spPr>
          <a:xfrm>
            <a:off x="1909242" y="2552948"/>
            <a:ext cx="8263462" cy="756000"/>
          </a:xfrm>
          <a:prstGeom prst="wedgeRectCallout">
            <a:avLst>
              <a:gd name="adj1" fmla="val 57692"/>
              <a:gd name="adj2" fmla="val -2630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Vous pouvez choisir un compa</a:t>
            </a:r>
            <a:r>
              <a:rPr kumimoji="0" lang="fr-FR" sz="2200" b="1" i="0" u="none" strike="noStrike" kern="1200" cap="none" spc="0" normalizeH="0" baseline="0" noProof="0" dirty="0">
                <a:ln>
                  <a:noFill/>
                </a:ln>
                <a:solidFill>
                  <a:prstClr val="white"/>
                </a:solidFill>
                <a:effectLst/>
                <a:uLnTx/>
                <a:uFillTx/>
                <a:latin typeface="Century Gothic" panose="020F0302020204030204"/>
                <a:ea typeface="+mn-ea"/>
                <a:cs typeface="+mn-cs"/>
              </a:rPr>
              <a:t>gn</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on pour voir le médecin.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[You can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choose</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companion</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to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see</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the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doctor</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1" u="none" strike="noStrike" kern="1200" cap="none" spc="0" normalizeH="0" baseline="0" noProof="0" dirty="0" err="1">
                <a:ln>
                  <a:noFill/>
                </a:ln>
                <a:solidFill>
                  <a:prstClr val="white"/>
                </a:solidFill>
                <a:effectLst/>
                <a:uLnTx/>
                <a:uFillTx/>
                <a:latin typeface="Century Gothic" panose="020F0302020204030204"/>
                <a:ea typeface="+mn-ea"/>
                <a:cs typeface="+mn-cs"/>
              </a:rPr>
              <a:t>with</a:t>
            </a:r>
            <a:r>
              <a:rPr kumimoji="0" lang="fr-FR" sz="2200" b="0" i="1"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0" name="Speech Bubble: Rectangle 29">
            <a:extLst>
              <a:ext uri="{FF2B5EF4-FFF2-40B4-BE49-F238E27FC236}">
                <a16:creationId xmlns:a16="http://schemas.microsoft.com/office/drawing/2014/main" id="{B0D9E2E0-EB2E-44A9-BEDE-E67B1FB4FD6D}"/>
              </a:ext>
            </a:extLst>
          </p:cNvPr>
          <p:cNvSpPr/>
          <p:nvPr/>
        </p:nvSpPr>
        <p:spPr>
          <a:xfrm>
            <a:off x="1909242" y="1722405"/>
            <a:ext cx="2918955" cy="756000"/>
          </a:xfrm>
          <a:prstGeom prst="wedgeRectCallout">
            <a:avLst>
              <a:gd name="adj1" fmla="val -68228"/>
              <a:gd name="adj2" fmla="val 6801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J’ai</a:t>
            </a:r>
            <a:r>
              <a:rPr kumimoji="0" lang="en-US" sz="2200" b="0" i="0" u="none" strike="noStrike" kern="1200" cap="none" spc="0" normalizeH="0" baseline="0" noProof="0" dirty="0">
                <a:ln>
                  <a:noFill/>
                </a:ln>
                <a:solidFill>
                  <a:prstClr val="white"/>
                </a:solidFill>
                <a:effectLst/>
                <a:uLnTx/>
                <a:uFillTx/>
                <a:latin typeface="Century Gothic" panose="020F0302020204030204"/>
                <a:ea typeface="+mn-ea"/>
                <a:cs typeface="+mn-cs"/>
              </a:rPr>
              <a:t> mal au  </a:t>
            </a:r>
            <a:r>
              <a:rPr kumimoji="0" lang="en-US" sz="2200" b="1" i="0" u="none" strike="noStrike" kern="1200" cap="none" spc="0" normalizeH="0" baseline="0" noProof="0" dirty="0" err="1">
                <a:ln>
                  <a:noFill/>
                </a:ln>
                <a:solidFill>
                  <a:prstClr val="white"/>
                </a:solidFill>
                <a:effectLst/>
                <a:uLnTx/>
                <a:uFillTx/>
                <a:latin typeface="Century Gothic" panose="020F0302020204030204"/>
                <a:ea typeface="+mn-ea"/>
                <a:cs typeface="+mn-cs"/>
              </a:rPr>
              <a:t>g</a:t>
            </a:r>
            <a:r>
              <a:rPr kumimoji="0" lang="en-US"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enou</a:t>
            </a:r>
            <a:r>
              <a:rPr kumimoji="0" lang="en-US"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entury Gothic" panose="020F0302020204030204"/>
                <a:ea typeface="+mn-ea"/>
                <a:cs typeface="+mn-cs"/>
              </a:rPr>
              <a:t>[My knee hurts!]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err="1">
                <a:solidFill>
                  <a:schemeClr val="bg1"/>
                </a:solidFill>
              </a:rPr>
              <a:t>Phonétique</a:t>
            </a:r>
            <a:r>
              <a:rPr lang="en-GB" sz="3600" b="1">
                <a:solidFill>
                  <a:schemeClr val="bg1"/>
                </a:solidFill>
              </a:rPr>
              <a:t>  </a:t>
            </a:r>
          </a:p>
        </p:txBody>
      </p:sp>
      <p:sp>
        <p:nvSpPr>
          <p:cNvPr id="3" name="TextBox 2">
            <a:extLst>
              <a:ext uri="{FF2B5EF4-FFF2-40B4-BE49-F238E27FC236}">
                <a16:creationId xmlns:a16="http://schemas.microsoft.com/office/drawing/2014/main" id="{E4105EFC-331F-4C99-B301-B35212304F48}"/>
              </a:ext>
            </a:extLst>
          </p:cNvPr>
          <p:cNvSpPr txBox="1"/>
          <p:nvPr/>
        </p:nvSpPr>
        <p:spPr>
          <a:xfrm>
            <a:off x="143011" y="1238119"/>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Romain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à</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l’hôpital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Qu’entendez-vous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Hard [g], [soft g/j],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3" name="Picture 22" descr="A picture containing shirt&#10;&#10;Description automatically generated">
            <a:extLst>
              <a:ext uri="{FF2B5EF4-FFF2-40B4-BE49-F238E27FC236}">
                <a16:creationId xmlns:a16="http://schemas.microsoft.com/office/drawing/2014/main" id="{675C981B-B010-4642-964B-FA728E7B4D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011" y="1935026"/>
            <a:ext cx="1427798" cy="1427798"/>
          </a:xfrm>
          <a:prstGeom prst="rect">
            <a:avLst/>
          </a:prstGeom>
        </p:spPr>
      </p:pic>
      <p:pic>
        <p:nvPicPr>
          <p:cNvPr id="1026" name="Picture 2" descr="Boy, Cartoon, Chart, Checkup, Clinic, Clipboard, Coat">
            <a:extLst>
              <a:ext uri="{FF2B5EF4-FFF2-40B4-BE49-F238E27FC236}">
                <a16:creationId xmlns:a16="http://schemas.microsoft.com/office/drawing/2014/main" id="{98FF6F09-C4C9-484A-B235-5EB686FE12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44618"/>
          <a:stretch/>
        </p:blipFill>
        <p:spPr bwMode="auto">
          <a:xfrm>
            <a:off x="-62206" y="4321369"/>
            <a:ext cx="1698860" cy="18817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oken, Cartoon, Cast, Comic Characters, Crutch">
            <a:extLst>
              <a:ext uri="{FF2B5EF4-FFF2-40B4-BE49-F238E27FC236}">
                <a16:creationId xmlns:a16="http://schemas.microsoft.com/office/drawing/2014/main" id="{B2E161F8-BB30-40C2-B24C-7AB44A79BC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82774" y="3750823"/>
            <a:ext cx="1174372" cy="2348743"/>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hlinkClick r:id="" action="ppaction://noaction">
              <a:snd r:embed="rId7" name="1 j'ai mal au genou.wav"/>
            </a:hlinkClick>
            <a:extLst>
              <a:ext uri="{FF2B5EF4-FFF2-40B4-BE49-F238E27FC236}">
                <a16:creationId xmlns:a16="http://schemas.microsoft.com/office/drawing/2014/main" id="{23B987C5-D24D-4280-A258-59BA9919CDB4}"/>
              </a:ext>
            </a:extLst>
          </p:cNvPr>
          <p:cNvSpPr/>
          <p:nvPr/>
        </p:nvSpPr>
        <p:spPr>
          <a:xfrm>
            <a:off x="1417965" y="202650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0" name="Rectangle 39">
            <a:hlinkClick r:id="" action="ppaction://noaction">
              <a:snd r:embed="rId8" name="2 vous pouvez choisir.wav"/>
            </a:hlinkClick>
            <a:extLst>
              <a:ext uri="{FF2B5EF4-FFF2-40B4-BE49-F238E27FC236}">
                <a16:creationId xmlns:a16="http://schemas.microsoft.com/office/drawing/2014/main" id="{2DC4021D-178F-4625-B134-8919F42C8ABD}"/>
              </a:ext>
            </a:extLst>
          </p:cNvPr>
          <p:cNvSpPr/>
          <p:nvPr/>
        </p:nvSpPr>
        <p:spPr>
          <a:xfrm>
            <a:off x="1414927" y="264466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1" name="Rectangle 40">
            <a:hlinkClick r:id="" action="ppaction://noaction">
              <a:snd r:embed="rId9" name="3 mon collegue.wav"/>
            </a:hlinkClick>
            <a:extLst>
              <a:ext uri="{FF2B5EF4-FFF2-40B4-BE49-F238E27FC236}">
                <a16:creationId xmlns:a16="http://schemas.microsoft.com/office/drawing/2014/main" id="{4B7EE3AC-71D5-43D3-BE95-951A39A4DDE8}"/>
              </a:ext>
            </a:extLst>
          </p:cNvPr>
          <p:cNvSpPr/>
          <p:nvPr/>
        </p:nvSpPr>
        <p:spPr>
          <a:xfrm>
            <a:off x="1430987" y="3604509"/>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7" name="Rectangle 46">
            <a:hlinkClick r:id="" action="ppaction://noaction">
              <a:snd r:embed="rId10" name="4 regardez le rayon x.wav"/>
            </a:hlinkClick>
            <a:extLst>
              <a:ext uri="{FF2B5EF4-FFF2-40B4-BE49-F238E27FC236}">
                <a16:creationId xmlns:a16="http://schemas.microsoft.com/office/drawing/2014/main" id="{6753E51D-9CDF-43E1-818E-E85461F4DD26}"/>
              </a:ext>
            </a:extLst>
          </p:cNvPr>
          <p:cNvSpPr/>
          <p:nvPr/>
        </p:nvSpPr>
        <p:spPr>
          <a:xfrm>
            <a:off x="1430987" y="417462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9" name="Rectangle 48">
            <a:hlinkClick r:id="" action="ppaction://noaction">
              <a:snd r:embed="rId11" name="5 votre jambe.wav"/>
            </a:hlinkClick>
            <a:extLst>
              <a:ext uri="{FF2B5EF4-FFF2-40B4-BE49-F238E27FC236}">
                <a16:creationId xmlns:a16="http://schemas.microsoft.com/office/drawing/2014/main" id="{4BC229CF-2E39-43A0-94C4-407164F83249}"/>
              </a:ext>
            </a:extLst>
          </p:cNvPr>
          <p:cNvSpPr/>
          <p:nvPr/>
        </p:nvSpPr>
        <p:spPr>
          <a:xfrm>
            <a:off x="1430987" y="474519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51" name="Rectangle 50">
            <a:hlinkClick r:id="" action="ppaction://noaction">
              <a:snd r:embed="rId12" name="6 nous devons aligner.wav"/>
            </a:hlinkClick>
            <a:extLst>
              <a:ext uri="{FF2B5EF4-FFF2-40B4-BE49-F238E27FC236}">
                <a16:creationId xmlns:a16="http://schemas.microsoft.com/office/drawing/2014/main" id="{E8EDD15C-89FF-4B77-B1C3-0EC74D2D3365}"/>
              </a:ext>
            </a:extLst>
          </p:cNvPr>
          <p:cNvSpPr/>
          <p:nvPr/>
        </p:nvSpPr>
        <p:spPr>
          <a:xfrm>
            <a:off x="1430987" y="534747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graphicFrame>
        <p:nvGraphicFramePr>
          <p:cNvPr id="55" name="Table 56">
            <a:extLst>
              <a:ext uri="{FF2B5EF4-FFF2-40B4-BE49-F238E27FC236}">
                <a16:creationId xmlns:a16="http://schemas.microsoft.com/office/drawing/2014/main" id="{54EAD6C3-4533-48A3-A424-51B194F261E2}"/>
              </a:ext>
            </a:extLst>
          </p:cNvPr>
          <p:cNvGraphicFramePr>
            <a:graphicFrameLocks noGrp="1"/>
          </p:cNvGraphicFramePr>
          <p:nvPr/>
        </p:nvGraphicFramePr>
        <p:xfrm>
          <a:off x="8537814" y="4110190"/>
          <a:ext cx="1639061" cy="1188720"/>
        </p:xfrm>
        <a:graphic>
          <a:graphicData uri="http://schemas.openxmlformats.org/drawingml/2006/table">
            <a:tbl>
              <a:tblPr bandRow="1">
                <a:tableStyleId>{5C22544A-7EE6-4342-B048-85BDC9FD1C3A}</a:tableStyleId>
              </a:tblPr>
              <a:tblGrid>
                <a:gridCol w="1147987">
                  <a:extLst>
                    <a:ext uri="{9D8B030D-6E8A-4147-A177-3AD203B41FA5}">
                      <a16:colId xmlns:a16="http://schemas.microsoft.com/office/drawing/2014/main" val="3661585911"/>
                    </a:ext>
                  </a:extLst>
                </a:gridCol>
                <a:gridCol w="491074">
                  <a:extLst>
                    <a:ext uri="{9D8B030D-6E8A-4147-A177-3AD203B41FA5}">
                      <a16:colId xmlns:a16="http://schemas.microsoft.com/office/drawing/2014/main" val="2725837064"/>
                    </a:ext>
                  </a:extLst>
                </a:gridCol>
              </a:tblGrid>
              <a:tr h="370840">
                <a:tc>
                  <a:txBody>
                    <a:bodyPr/>
                    <a:lstStyle/>
                    <a:p>
                      <a:pPr algn="ctr"/>
                      <a:r>
                        <a:rPr lang="fr-FR" sz="2000" dirty="0">
                          <a:solidFill>
                            <a:srgbClr val="115076"/>
                          </a:solidFill>
                        </a:rPr>
                        <a:t>hard g</a:t>
                      </a:r>
                    </a:p>
                  </a:txBody>
                  <a:tcPr/>
                </a:tc>
                <a:tc>
                  <a:txBody>
                    <a:bodyPr/>
                    <a:lstStyle/>
                    <a:p>
                      <a:pPr algn="ctr"/>
                      <a:endParaRPr lang="fr-FR" sz="2000">
                        <a:solidFill>
                          <a:srgbClr val="115076"/>
                        </a:solidFill>
                      </a:endParaRPr>
                    </a:p>
                  </a:txBody>
                  <a:tcPr/>
                </a:tc>
                <a:extLst>
                  <a:ext uri="{0D108BD9-81ED-4DB2-BD59-A6C34878D82A}">
                    <a16:rowId xmlns:a16="http://schemas.microsoft.com/office/drawing/2014/main" val="1347688808"/>
                  </a:ext>
                </a:extLst>
              </a:tr>
              <a:tr h="370840">
                <a:tc>
                  <a:txBody>
                    <a:bodyPr/>
                    <a:lstStyle/>
                    <a:p>
                      <a:pPr algn="ctr"/>
                      <a:r>
                        <a:rPr lang="fr-FR" sz="2000" dirty="0">
                          <a:solidFill>
                            <a:srgbClr val="115076"/>
                          </a:solidFill>
                        </a:rPr>
                        <a:t>soft g</a:t>
                      </a:r>
                    </a:p>
                  </a:txBody>
                  <a:tcPr/>
                </a:tc>
                <a:tc>
                  <a:txBody>
                    <a:bodyPr/>
                    <a:lstStyle/>
                    <a:p>
                      <a:pPr algn="ctr"/>
                      <a:endParaRPr lang="fr-FR" sz="2000">
                        <a:solidFill>
                          <a:srgbClr val="115076"/>
                        </a:solidFill>
                      </a:endParaRPr>
                    </a:p>
                  </a:txBody>
                  <a:tcPr/>
                </a:tc>
                <a:extLst>
                  <a:ext uri="{0D108BD9-81ED-4DB2-BD59-A6C34878D82A}">
                    <a16:rowId xmlns:a16="http://schemas.microsoft.com/office/drawing/2014/main" val="2486024569"/>
                  </a:ext>
                </a:extLst>
              </a:tr>
              <a:tr h="370840">
                <a:tc>
                  <a:txBody>
                    <a:bodyPr/>
                    <a:lstStyle/>
                    <a:p>
                      <a:pPr algn="ctr"/>
                      <a:r>
                        <a:rPr lang="fr-FR" sz="2000">
                          <a:solidFill>
                            <a:srgbClr val="115076"/>
                          </a:solidFill>
                        </a:rPr>
                        <a:t>[</a:t>
                      </a:r>
                      <a:r>
                        <a:rPr lang="fr-FR" sz="2000" err="1">
                          <a:solidFill>
                            <a:srgbClr val="115076"/>
                          </a:solidFill>
                        </a:rPr>
                        <a:t>gn</a:t>
                      </a:r>
                      <a:r>
                        <a:rPr lang="fr-FR" sz="2000">
                          <a:solidFill>
                            <a:srgbClr val="115076"/>
                          </a:solidFill>
                        </a:rPr>
                        <a:t>]</a:t>
                      </a:r>
                    </a:p>
                  </a:txBody>
                  <a:tcPr/>
                </a:tc>
                <a:tc>
                  <a:txBody>
                    <a:bodyPr/>
                    <a:lstStyle/>
                    <a:p>
                      <a:pPr algn="ctr"/>
                      <a:endParaRPr lang="fr-FR" sz="2000" dirty="0">
                        <a:solidFill>
                          <a:srgbClr val="115076"/>
                        </a:solidFill>
                      </a:endParaRPr>
                    </a:p>
                  </a:txBody>
                  <a:tcPr/>
                </a:tc>
                <a:extLst>
                  <a:ext uri="{0D108BD9-81ED-4DB2-BD59-A6C34878D82A}">
                    <a16:rowId xmlns:a16="http://schemas.microsoft.com/office/drawing/2014/main" val="557834690"/>
                  </a:ext>
                </a:extLst>
              </a:tr>
            </a:tbl>
          </a:graphicData>
        </a:graphic>
      </p:graphicFrame>
      <p:cxnSp>
        <p:nvCxnSpPr>
          <p:cNvPr id="58" name="Straight Connector 57">
            <a:extLst>
              <a:ext uri="{FF2B5EF4-FFF2-40B4-BE49-F238E27FC236}">
                <a16:creationId xmlns:a16="http://schemas.microsoft.com/office/drawing/2014/main" id="{2E294375-8D41-4B97-93C2-F665EBB173DA}"/>
              </a:ext>
            </a:extLst>
          </p:cNvPr>
          <p:cNvCxnSpPr>
            <a:cxnSpLocks/>
          </p:cNvCxnSpPr>
          <p:nvPr/>
        </p:nvCxnSpPr>
        <p:spPr>
          <a:xfrm>
            <a:off x="9834661" y="4563854"/>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B14BF9F-BE50-4B5E-9D0D-350910A3193E}"/>
              </a:ext>
            </a:extLst>
          </p:cNvPr>
          <p:cNvCxnSpPr>
            <a:cxnSpLocks/>
          </p:cNvCxnSpPr>
          <p:nvPr/>
        </p:nvCxnSpPr>
        <p:spPr>
          <a:xfrm>
            <a:off x="9838205" y="4980732"/>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2AE666A-EB59-462D-8671-6D52ADFC7BD0}"/>
              </a:ext>
            </a:extLst>
          </p:cNvPr>
          <p:cNvCxnSpPr>
            <a:cxnSpLocks/>
          </p:cNvCxnSpPr>
          <p:nvPr/>
        </p:nvCxnSpPr>
        <p:spPr>
          <a:xfrm>
            <a:off x="9834661" y="4177885"/>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FAA832D-D368-4057-BA24-0F5ED638555F}"/>
              </a:ext>
            </a:extLst>
          </p:cNvPr>
          <p:cNvCxnSpPr>
            <a:cxnSpLocks/>
          </p:cNvCxnSpPr>
          <p:nvPr/>
        </p:nvCxnSpPr>
        <p:spPr>
          <a:xfrm>
            <a:off x="9965796" y="4188089"/>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B8DEA83-CC0B-4A34-96A5-2B9C823ACDF5}"/>
              </a:ext>
            </a:extLst>
          </p:cNvPr>
          <p:cNvCxnSpPr>
            <a:cxnSpLocks/>
          </p:cNvCxnSpPr>
          <p:nvPr/>
        </p:nvCxnSpPr>
        <p:spPr>
          <a:xfrm>
            <a:off x="9969340" y="4563854"/>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132247E-48F7-4E4D-9602-5BFF231F1D87}"/>
              </a:ext>
            </a:extLst>
          </p:cNvPr>
          <p:cNvCxnSpPr>
            <a:cxnSpLocks/>
          </p:cNvCxnSpPr>
          <p:nvPr/>
        </p:nvCxnSpPr>
        <p:spPr>
          <a:xfrm>
            <a:off x="9965796" y="4980732"/>
            <a:ext cx="0" cy="266022"/>
          </a:xfrm>
          <a:prstGeom prst="line">
            <a:avLst/>
          </a:prstGeom>
          <a:ln w="28575">
            <a:solidFill>
              <a:srgbClr val="115076"/>
            </a:solidFill>
          </a:ln>
        </p:spPr>
        <p:style>
          <a:lnRef idx="1">
            <a:schemeClr val="accent1"/>
          </a:lnRef>
          <a:fillRef idx="0">
            <a:schemeClr val="accent1"/>
          </a:fillRef>
          <a:effectRef idx="0">
            <a:schemeClr val="accent1"/>
          </a:effectRef>
          <a:fontRef idx="minor">
            <a:schemeClr val="tx1"/>
          </a:fontRef>
        </p:style>
      </p:cxnSp>
      <p:sp>
        <p:nvSpPr>
          <p:cNvPr id="2" name="Rounded Rectangle 46">
            <a:extLst>
              <a:ext uri="{FF2B5EF4-FFF2-40B4-BE49-F238E27FC236}">
                <a16:creationId xmlns:a16="http://schemas.microsoft.com/office/drawing/2014/main" id="{1AC38932-8471-4809-96BA-304772464A75}"/>
              </a:ext>
            </a:extLst>
          </p:cNvPr>
          <p:cNvSpPr/>
          <p:nvPr/>
        </p:nvSpPr>
        <p:spPr>
          <a:xfrm>
            <a:off x="10579608" y="249869"/>
            <a:ext cx="133031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89AEAF7-6ADF-814F-A897-422318C79D4D}"/>
              </a:ext>
            </a:extLst>
          </p:cNvPr>
          <p:cNvSpPr txBox="1"/>
          <p:nvPr/>
        </p:nvSpPr>
        <p:spPr>
          <a:xfrm>
            <a:off x="3505201" y="1757278"/>
            <a:ext cx="330200" cy="416831"/>
          </a:xfrm>
          <a:prstGeom prst="rect">
            <a:avLst/>
          </a:prstGeom>
          <a:solidFill>
            <a:srgbClr val="104F76"/>
          </a:solidFill>
        </p:spPr>
        <p:txBody>
          <a:bodyPr wrap="square" lIns="36000" tIns="36000" rIns="36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__</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0D0555BC-3082-4844-9E5D-0C5F77841C10}"/>
              </a:ext>
            </a:extLst>
          </p:cNvPr>
          <p:cNvSpPr txBox="1"/>
          <p:nvPr/>
        </p:nvSpPr>
        <p:spPr>
          <a:xfrm>
            <a:off x="6156636" y="2587836"/>
            <a:ext cx="339414" cy="416831"/>
          </a:xfrm>
          <a:prstGeom prst="rect">
            <a:avLst/>
          </a:prstGeom>
          <a:solidFill>
            <a:srgbClr val="104F76"/>
          </a:solidFill>
        </p:spPr>
        <p:txBody>
          <a:bodyPr wrap="square" lIns="36000" tIns="36000" rIns="36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__</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205C035-9BF4-DC46-AEC7-80DEE48CDD94}"/>
              </a:ext>
            </a:extLst>
          </p:cNvPr>
          <p:cNvSpPr txBox="1"/>
          <p:nvPr/>
        </p:nvSpPr>
        <p:spPr>
          <a:xfrm>
            <a:off x="3331289" y="3383491"/>
            <a:ext cx="348535" cy="416831"/>
          </a:xfrm>
          <a:prstGeom prst="rect">
            <a:avLst/>
          </a:prstGeom>
          <a:solidFill>
            <a:srgbClr val="104F76"/>
          </a:solidFill>
        </p:spPr>
        <p:txBody>
          <a:bodyPr wrap="square" lIns="36000" tIns="36000" rIns="36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__</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C308DFA7-91EF-D34B-A50E-AF4EA70B511C}"/>
              </a:ext>
            </a:extLst>
          </p:cNvPr>
          <p:cNvSpPr txBox="1"/>
          <p:nvPr/>
        </p:nvSpPr>
        <p:spPr>
          <a:xfrm>
            <a:off x="2350988" y="4182130"/>
            <a:ext cx="354112" cy="416831"/>
          </a:xfrm>
          <a:prstGeom prst="rect">
            <a:avLst/>
          </a:prstGeom>
          <a:solidFill>
            <a:srgbClr val="104F76"/>
          </a:solidFill>
        </p:spPr>
        <p:txBody>
          <a:bodyPr wrap="square" lIns="36000" tIns="36000" rIns="36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__</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96F1E3F9-130A-C842-A212-91DA6E18B21E}"/>
              </a:ext>
            </a:extLst>
          </p:cNvPr>
          <p:cNvSpPr txBox="1"/>
          <p:nvPr/>
        </p:nvSpPr>
        <p:spPr>
          <a:xfrm>
            <a:off x="2819570" y="4860700"/>
            <a:ext cx="234950" cy="386054"/>
          </a:xfrm>
          <a:prstGeom prst="rect">
            <a:avLst/>
          </a:prstGeom>
          <a:solidFill>
            <a:srgbClr val="104F76"/>
          </a:solidFill>
        </p:spPr>
        <p:txBody>
          <a:bodyPr wrap="square" lIns="0" tIns="36000" rIns="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__</a:t>
            </a: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AFC730F9-9134-3A40-95DF-6E1417647178}"/>
              </a:ext>
            </a:extLst>
          </p:cNvPr>
          <p:cNvSpPr txBox="1"/>
          <p:nvPr/>
        </p:nvSpPr>
        <p:spPr>
          <a:xfrm>
            <a:off x="4123356" y="5528245"/>
            <a:ext cx="354974" cy="416831"/>
          </a:xfrm>
          <a:prstGeom prst="rect">
            <a:avLst/>
          </a:prstGeom>
          <a:solidFill>
            <a:srgbClr val="104F76"/>
          </a:solidFill>
        </p:spPr>
        <p:txBody>
          <a:bodyPr wrap="square" lIns="36000" tIns="36000" rIns="36000" b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__</a:t>
            </a:r>
            <a:endPar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 name="Picture 6" descr="A picture containing text, businesscard, vector graphics&#10;&#10;Description automatically generated">
            <a:extLst>
              <a:ext uri="{FF2B5EF4-FFF2-40B4-BE49-F238E27FC236}">
                <a16:creationId xmlns:a16="http://schemas.microsoft.com/office/drawing/2014/main" id="{66AE5857-9049-455F-8777-2402463AF844}"/>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0710186" y="1862734"/>
            <a:ext cx="1330312" cy="1678186"/>
          </a:xfrm>
          <a:prstGeom prst="rect">
            <a:avLst/>
          </a:prstGeom>
        </p:spPr>
      </p:pic>
    </p:spTree>
    <p:extLst>
      <p:ext uri="{BB962C8B-B14F-4D97-AF65-F5344CB8AC3E}">
        <p14:creationId xmlns:p14="http://schemas.microsoft.com/office/powerpoint/2010/main" val="73811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58"/>
                                        </p:tgtEl>
                                        <p:attrNameLst>
                                          <p:attrName>style.visibility</p:attrName>
                                        </p:attrNameLst>
                                      </p:cBhvr>
                                      <p:to>
                                        <p:strVal val="visible"/>
                                      </p:to>
                                    </p:set>
                                    <p:animEffect transition="in" filter="fade">
                                      <p:cBhvr>
                                        <p:cTn id="9" dur="500"/>
                                        <p:tgtEl>
                                          <p:spTgt spid="5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48"/>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500"/>
                                        <p:tgtEl>
                                          <p:spTgt spid="6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fade">
                                      <p:cBhvr>
                                        <p:cTn id="23" dur="500"/>
                                        <p:tgtEl>
                                          <p:spTgt spid="6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52"/>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fade">
                                      <p:cBhvr>
                                        <p:cTn id="37" dur="5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54"/>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fade">
                                      <p:cBhvr>
                                        <p:cTn id="4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8" grpId="0" animBg="1"/>
      <p:bldP spid="50" grpId="0" animBg="1"/>
      <p:bldP spid="52" grpId="0" animBg="1"/>
      <p:bldP spid="53"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Hard and soft [g]/[j]</a:t>
            </a:r>
          </a:p>
        </p:txBody>
      </p:sp>
      <p:sp>
        <p:nvSpPr>
          <p:cNvPr id="2" name="TextBox 1">
            <a:extLst>
              <a:ext uri="{FF2B5EF4-FFF2-40B4-BE49-F238E27FC236}">
                <a16:creationId xmlns:a16="http://schemas.microsoft.com/office/drawing/2014/main" id="{F5AEF9DF-2FD5-1442-9E84-D31130754D83}"/>
              </a:ext>
            </a:extLst>
          </p:cNvPr>
          <p:cNvSpPr txBox="1"/>
          <p:nvPr/>
        </p:nvSpPr>
        <p:spPr>
          <a:xfrm>
            <a:off x="230800" y="1492207"/>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[g] is pronounced like the g in ‘gold’.</a:t>
            </a:r>
          </a:p>
        </p:txBody>
      </p:sp>
      <p:sp>
        <p:nvSpPr>
          <p:cNvPr id="9" name="TextBox 8">
            <a:extLst>
              <a:ext uri="{FF2B5EF4-FFF2-40B4-BE49-F238E27FC236}">
                <a16:creationId xmlns:a16="http://schemas.microsoft.com/office/drawing/2014/main" id="{E10D9AB7-31D3-4B9E-9A50-C50CE9285965}"/>
              </a:ext>
            </a:extLst>
          </p:cNvPr>
          <p:cNvSpPr txBox="1"/>
          <p:nvPr/>
        </p:nvSpPr>
        <p:spPr>
          <a:xfrm>
            <a:off x="230800" y="1908137"/>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 is hard when it comes before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 l, m</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5F0F0EB5-39ED-4EA4-9083-964D1944667C}"/>
              </a:ext>
            </a:extLst>
          </p:cNvPr>
          <p:cNvSpPr txBox="1"/>
          <p:nvPr/>
        </p:nvSpPr>
        <p:spPr>
          <a:xfrm>
            <a:off x="230800" y="2979940"/>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[g] and [j] are pronounced like the g in ‘massage’.</a:t>
            </a:r>
          </a:p>
        </p:txBody>
      </p:sp>
      <p:sp>
        <p:nvSpPr>
          <p:cNvPr id="11" name="TextBox 10">
            <a:extLst>
              <a:ext uri="{FF2B5EF4-FFF2-40B4-BE49-F238E27FC236}">
                <a16:creationId xmlns:a16="http://schemas.microsoft.com/office/drawing/2014/main" id="{41FD40D6-F0BF-432D-A46D-5713652F3739}"/>
              </a:ext>
            </a:extLst>
          </p:cNvPr>
          <p:cNvSpPr txBox="1"/>
          <p:nvPr/>
        </p:nvSpPr>
        <p:spPr>
          <a:xfrm>
            <a:off x="230800" y="3418623"/>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 is soft when it comes before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a:t>
            </a:r>
            <a:r>
              <a:rPr kumimoji="0" lang="en-US"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a:t>
            </a:r>
            <a:r>
              <a:rPr kumimoji="0" lang="en-US" sz="2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hlinkClick r:id="" action="ppaction://noaction">
              <a:snd r:embed="rId3" name="la gare hard g.wav"/>
            </a:hlinkClick>
            <a:extLst>
              <a:ext uri="{FF2B5EF4-FFF2-40B4-BE49-F238E27FC236}">
                <a16:creationId xmlns:a16="http://schemas.microsoft.com/office/drawing/2014/main" id="{CAF000EE-95DA-4725-BCA6-EC4C3544086A}"/>
              </a:ext>
            </a:extLst>
          </p:cNvPr>
          <p:cNvSpPr txBox="1"/>
          <p:nvPr/>
        </p:nvSpPr>
        <p:spPr>
          <a:xfrm>
            <a:off x="586401" y="4515560"/>
            <a:ext cx="18266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are</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[station]</a:t>
            </a:r>
          </a:p>
        </p:txBody>
      </p:sp>
      <p:sp>
        <p:nvSpPr>
          <p:cNvPr id="13" name="TextBox 12">
            <a:hlinkClick r:id="" action="ppaction://noaction">
              <a:snd r:embed="rId4" name="le gilet soft g.wav"/>
            </a:hlinkClick>
            <a:extLst>
              <a:ext uri="{FF2B5EF4-FFF2-40B4-BE49-F238E27FC236}">
                <a16:creationId xmlns:a16="http://schemas.microsoft.com/office/drawing/2014/main" id="{3D854B6E-00E7-4BCB-B2AF-8E33837E46A8}"/>
              </a:ext>
            </a:extLst>
          </p:cNvPr>
          <p:cNvSpPr txBox="1"/>
          <p:nvPr/>
        </p:nvSpPr>
        <p:spPr>
          <a:xfrm>
            <a:off x="3111262" y="4515560"/>
            <a:ext cx="1826600"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[cardigan]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hlinkClick r:id="" action="ppaction://noaction">
              <a:snd r:embed="rId5" name="nous plongeons soft g.wav"/>
            </a:hlinkClick>
            <a:extLst>
              <a:ext uri="{FF2B5EF4-FFF2-40B4-BE49-F238E27FC236}">
                <a16:creationId xmlns:a16="http://schemas.microsoft.com/office/drawing/2014/main" id="{6F2D65F3-B6E2-4273-A9BB-9DA251919E9F}"/>
              </a:ext>
            </a:extLst>
          </p:cNvPr>
          <p:cNvSpPr txBox="1"/>
          <p:nvPr/>
        </p:nvSpPr>
        <p:spPr>
          <a:xfrm>
            <a:off x="5636123" y="4515560"/>
            <a:ext cx="3018461"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plon</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eons</a:t>
            </a:r>
            <a:endPar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diving]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6" name="la blague hard g.wav"/>
            </a:hlinkClick>
            <a:extLst>
              <a:ext uri="{FF2B5EF4-FFF2-40B4-BE49-F238E27FC236}">
                <a16:creationId xmlns:a16="http://schemas.microsoft.com/office/drawing/2014/main" id="{13289BEC-3337-41C2-8E96-B33228A9581D}"/>
              </a:ext>
            </a:extLst>
          </p:cNvPr>
          <p:cNvSpPr txBox="1"/>
          <p:nvPr/>
        </p:nvSpPr>
        <p:spPr>
          <a:xfrm>
            <a:off x="8917601" y="4546336"/>
            <a:ext cx="1985926"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bla</a:t>
            </a:r>
            <a:r>
              <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[joke]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4A64B6EB-1368-4FBE-9B00-4FACF28959F8}"/>
              </a:ext>
            </a:extLst>
          </p:cNvPr>
          <p:cNvSpPr txBox="1"/>
          <p:nvPr/>
        </p:nvSpPr>
        <p:spPr>
          <a:xfrm>
            <a:off x="586401" y="5443216"/>
            <a:ext cx="182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F7944A9-DCC2-491A-B841-15B2A720B1C2}"/>
              </a:ext>
            </a:extLst>
          </p:cNvPr>
          <p:cNvSpPr txBox="1"/>
          <p:nvPr/>
        </p:nvSpPr>
        <p:spPr>
          <a:xfrm>
            <a:off x="2998977" y="5443216"/>
            <a:ext cx="20511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[g]/[j]</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9077F06-A883-4D86-9DDA-2D7D8519C515}"/>
              </a:ext>
            </a:extLst>
          </p:cNvPr>
          <p:cNvSpPr txBox="1"/>
          <p:nvPr/>
        </p:nvSpPr>
        <p:spPr>
          <a:xfrm>
            <a:off x="6160528" y="5443216"/>
            <a:ext cx="1962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soft [g]/[j]</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9FB2540-0814-4A1D-8F85-367DBB2B81CC}"/>
              </a:ext>
            </a:extLst>
          </p:cNvPr>
          <p:cNvSpPr txBox="1"/>
          <p:nvPr/>
        </p:nvSpPr>
        <p:spPr>
          <a:xfrm>
            <a:off x="8997264" y="5443216"/>
            <a:ext cx="182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hard [g]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Rounded Rectangle 46">
            <a:extLst>
              <a:ext uri="{FF2B5EF4-FFF2-40B4-BE49-F238E27FC236}">
                <a16:creationId xmlns:a16="http://schemas.microsoft.com/office/drawing/2014/main" id="{375DFCAD-E44E-4559-BD8B-E33351E123A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pic>
        <p:nvPicPr>
          <p:cNvPr id="1026" name="Picture 2" descr="Money Stack Of Coins Clip Art">
            <a:extLst>
              <a:ext uri="{FF2B5EF4-FFF2-40B4-BE49-F238E27FC236}">
                <a16:creationId xmlns:a16="http://schemas.microsoft.com/office/drawing/2014/main" id="{E8A12994-D2C8-4746-832F-3AEF0E22B53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54195" y="1468753"/>
            <a:ext cx="1180011" cy="1018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ssage, Este, Relax, Relaxation, Spa, Women, Wellness">
            <a:extLst>
              <a:ext uri="{FF2B5EF4-FFF2-40B4-BE49-F238E27FC236}">
                <a16:creationId xmlns:a16="http://schemas.microsoft.com/office/drawing/2014/main" id="{A8DC9F9E-0061-4140-A47A-E395A6ABB4A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54195" y="2979940"/>
            <a:ext cx="1408011" cy="1094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42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 presetClass="entr" presetSubtype="0"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3" name="la gare hard g.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subTnLst>
                                    <p:audio>
                                      <p:cMediaNode>
                                        <p:cTn display="0" masterRel="sameClick">
                                          <p:stCondLst>
                                            <p:cond evt="begin" delay="0">
                                              <p:tn val="39"/>
                                            </p:cond>
                                          </p:stCondLst>
                                          <p:endCondLst>
                                            <p:cond evt="onStopAudio" delay="0">
                                              <p:tgtEl>
                                                <p:sldTgt/>
                                              </p:tgtEl>
                                            </p:cond>
                                          </p:endCondLst>
                                        </p:cTn>
                                        <p:tgtEl>
                                          <p:sndTgt r:embed="rId4" name="le gilet soft g.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5" name="nous plongeons soft g.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6" name="la blague hard g.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14" grpId="0"/>
      <p:bldP spid="15" grpId="0"/>
      <p:bldP spid="16" grpId="0"/>
      <p:bldP spid="17"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err="1">
                <a:solidFill>
                  <a:schemeClr val="bg1"/>
                </a:solidFill>
              </a:rPr>
              <a:t>Phonétique</a:t>
            </a:r>
            <a:r>
              <a:rPr lang="en-GB" sz="3600" b="1">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TextBox 16">
            <a:hlinkClick r:id="" action="ppaction://noaction">
              <a:snd r:embed="rId4" name="signature.wav"/>
            </a:hlinkClick>
            <a:extLst>
              <a:ext uri="{FF2B5EF4-FFF2-40B4-BE49-F238E27FC236}">
                <a16:creationId xmlns:a16="http://schemas.microsoft.com/office/drawing/2014/main" id="{55F76293-F036-D943-9EC1-F5857D9662CB}"/>
              </a:ext>
            </a:extLst>
          </p:cNvPr>
          <p:cNvSpPr txBox="1"/>
          <p:nvPr/>
        </p:nvSpPr>
        <p:spPr>
          <a:xfrm>
            <a:off x="552499" y="1982882"/>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si</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nature</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DÉBUT</a:t>
            </a:r>
          </a:p>
        </p:txBody>
      </p:sp>
      <p:sp>
        <p:nvSpPr>
          <p:cNvPr id="3" name="TextBox 2">
            <a:hlinkClick r:id="" action="ppaction://noaction">
              <a:snd r:embed="rId5" name="dignite.wav"/>
            </a:hlinkClick>
            <a:extLst>
              <a:ext uri="{FF2B5EF4-FFF2-40B4-BE49-F238E27FC236}">
                <a16:creationId xmlns:a16="http://schemas.microsoft.com/office/drawing/2014/main" id="{BFBBAA8F-E17B-46CD-A6B4-F3203BE09F65}"/>
              </a:ext>
            </a:extLst>
          </p:cNvPr>
          <p:cNvSpPr txBox="1"/>
          <p:nvPr/>
        </p:nvSpPr>
        <p:spPr>
          <a:xfrm>
            <a:off x="2953221" y="2809315"/>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di</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nité</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6" name="signification.wav"/>
            </a:hlinkClick>
            <a:extLst>
              <a:ext uri="{FF2B5EF4-FFF2-40B4-BE49-F238E27FC236}">
                <a16:creationId xmlns:a16="http://schemas.microsoft.com/office/drawing/2014/main" id="{26BD26FC-E658-4FEA-A7E7-931855E7E349}"/>
              </a:ext>
            </a:extLst>
          </p:cNvPr>
          <p:cNvSpPr txBox="1"/>
          <p:nvPr/>
        </p:nvSpPr>
        <p:spPr>
          <a:xfrm>
            <a:off x="5266187" y="2800263"/>
            <a:ext cx="2085504"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si</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[meaning]</a:t>
            </a:r>
          </a:p>
        </p:txBody>
      </p:sp>
      <p:sp>
        <p:nvSpPr>
          <p:cNvPr id="22" name="TextBox 21">
            <a:hlinkClick r:id="" action="ppaction://noaction">
              <a:snd r:embed="rId7" name="analogue.wav"/>
            </a:hlinkClick>
            <a:extLst>
              <a:ext uri="{FF2B5EF4-FFF2-40B4-BE49-F238E27FC236}">
                <a16:creationId xmlns:a16="http://schemas.microsoft.com/office/drawing/2014/main" id="{2A387E9F-816B-4A1B-845E-2F131F83F13B}"/>
              </a:ext>
            </a:extLst>
          </p:cNvPr>
          <p:cNvSpPr txBox="1"/>
          <p:nvPr/>
        </p:nvSpPr>
        <p:spPr>
          <a:xfrm>
            <a:off x="570787" y="4441696"/>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analo</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ue</a:t>
            </a:r>
          </a:p>
        </p:txBody>
      </p:sp>
      <p:sp>
        <p:nvSpPr>
          <p:cNvPr id="24" name="TextBox 23">
            <a:hlinkClick r:id="" action="ppaction://noaction">
              <a:snd r:embed="rId8" name="blague.wav"/>
            </a:hlinkClick>
            <a:extLst>
              <a:ext uri="{FF2B5EF4-FFF2-40B4-BE49-F238E27FC236}">
                <a16:creationId xmlns:a16="http://schemas.microsoft.com/office/drawing/2014/main" id="{5088E410-CA0B-498F-85B9-66F6C9E4F5FF}"/>
              </a:ext>
            </a:extLst>
          </p:cNvPr>
          <p:cNvSpPr txBox="1"/>
          <p:nvPr/>
        </p:nvSpPr>
        <p:spPr>
          <a:xfrm>
            <a:off x="8145088" y="2310253"/>
            <a:ext cx="1792956"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bla</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[joke]</a:t>
            </a:r>
          </a:p>
        </p:txBody>
      </p:sp>
      <p:sp>
        <p:nvSpPr>
          <p:cNvPr id="26" name="TextBox 25">
            <a:hlinkClick r:id="" action="ppaction://noaction">
              <a:snd r:embed="rId9" name="25 registre.wav"/>
            </a:hlinkClick>
            <a:extLst>
              <a:ext uri="{FF2B5EF4-FFF2-40B4-BE49-F238E27FC236}">
                <a16:creationId xmlns:a16="http://schemas.microsoft.com/office/drawing/2014/main" id="{6B1BCDE7-1CF7-40D7-BBB1-780E7FD4018F}"/>
              </a:ext>
            </a:extLst>
          </p:cNvPr>
          <p:cNvSpPr txBox="1"/>
          <p:nvPr/>
        </p:nvSpPr>
        <p:spPr>
          <a:xfrm>
            <a:off x="2953221" y="5185446"/>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istre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hlinkClick r:id="" action="ppaction://noaction">
              <a:snd r:embed="rId10" name="langage.wav"/>
            </a:hlinkClick>
            <a:extLst>
              <a:ext uri="{FF2B5EF4-FFF2-40B4-BE49-F238E27FC236}">
                <a16:creationId xmlns:a16="http://schemas.microsoft.com/office/drawing/2014/main" id="{24DBD887-6B97-48CB-A37C-7F6B52F5B2B3}"/>
              </a:ext>
            </a:extLst>
          </p:cNvPr>
          <p:cNvSpPr txBox="1"/>
          <p:nvPr/>
        </p:nvSpPr>
        <p:spPr>
          <a:xfrm>
            <a:off x="8145088" y="4794704"/>
            <a:ext cx="1792956"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lan</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a</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[language]</a:t>
            </a:r>
          </a:p>
        </p:txBody>
      </p:sp>
      <p:sp>
        <p:nvSpPr>
          <p:cNvPr id="30" name="TextBox 29">
            <a:hlinkClick r:id="" action="ppaction://noaction">
              <a:snd r:embed="rId11" name="egalite.wav"/>
            </a:hlinkClick>
            <a:extLst>
              <a:ext uri="{FF2B5EF4-FFF2-40B4-BE49-F238E27FC236}">
                <a16:creationId xmlns:a16="http://schemas.microsoft.com/office/drawing/2014/main" id="{6262432F-97A3-4077-9841-CB12F640CBB8}"/>
              </a:ext>
            </a:extLst>
          </p:cNvPr>
          <p:cNvSpPr txBox="1"/>
          <p:nvPr/>
        </p:nvSpPr>
        <p:spPr>
          <a:xfrm>
            <a:off x="552499" y="3058401"/>
            <a:ext cx="1792956"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é</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alité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[equality]</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2" name="TextBox 31">
            <a:hlinkClick r:id="" action="ppaction://noaction">
              <a:snd r:embed="rId12" name="chagrin.wav"/>
            </a:hlinkClick>
            <a:extLst>
              <a:ext uri="{FF2B5EF4-FFF2-40B4-BE49-F238E27FC236}">
                <a16:creationId xmlns:a16="http://schemas.microsoft.com/office/drawing/2014/main" id="{BF467E44-5B85-480B-BB50-7D778A00C986}"/>
              </a:ext>
            </a:extLst>
          </p:cNvPr>
          <p:cNvSpPr txBox="1"/>
          <p:nvPr/>
        </p:nvSpPr>
        <p:spPr>
          <a:xfrm>
            <a:off x="2953221" y="1467362"/>
            <a:ext cx="1792956"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cha</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[sorrow]</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4" name="TextBox 33">
            <a:hlinkClick r:id="" action="ppaction://noaction">
              <a:snd r:embed="rId13" name="indigene.wav"/>
            </a:hlinkClick>
            <a:extLst>
              <a:ext uri="{FF2B5EF4-FFF2-40B4-BE49-F238E27FC236}">
                <a16:creationId xmlns:a16="http://schemas.microsoft.com/office/drawing/2014/main" id="{6E215B3C-BB90-47AA-9D1E-FB51E329D57C}"/>
              </a:ext>
            </a:extLst>
          </p:cNvPr>
          <p:cNvSpPr txBox="1"/>
          <p:nvPr/>
        </p:nvSpPr>
        <p:spPr>
          <a:xfrm>
            <a:off x="5412461" y="4098617"/>
            <a:ext cx="1792956"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indi</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ène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[indigenous]</a:t>
            </a:r>
          </a:p>
        </p:txBody>
      </p:sp>
      <p:sp>
        <p:nvSpPr>
          <p:cNvPr id="36" name="TextBox 35">
            <a:hlinkClick r:id="" action="ppaction://noaction">
              <a:snd r:embed="rId14" name="genocide.wav"/>
            </a:hlinkClick>
            <a:extLst>
              <a:ext uri="{FF2B5EF4-FFF2-40B4-BE49-F238E27FC236}">
                <a16:creationId xmlns:a16="http://schemas.microsoft.com/office/drawing/2014/main" id="{1A8AB4D4-4422-4E97-A8CD-A291AED9CDE4}"/>
              </a:ext>
            </a:extLst>
          </p:cNvPr>
          <p:cNvSpPr txBox="1"/>
          <p:nvPr/>
        </p:nvSpPr>
        <p:spPr>
          <a:xfrm>
            <a:off x="2953221" y="3997380"/>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énocide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8" name="TextBox 37">
            <a:hlinkClick r:id="" action="ppaction://noaction">
              <a:snd r:embed="rId15" name="englobe.wav"/>
            </a:hlinkClick>
            <a:extLst>
              <a:ext uri="{FF2B5EF4-FFF2-40B4-BE49-F238E27FC236}">
                <a16:creationId xmlns:a16="http://schemas.microsoft.com/office/drawing/2014/main" id="{F74A3040-6D9E-446F-82BE-5EEDEE6AE146}"/>
              </a:ext>
            </a:extLst>
          </p:cNvPr>
          <p:cNvSpPr txBox="1"/>
          <p:nvPr/>
        </p:nvSpPr>
        <p:spPr>
          <a:xfrm>
            <a:off x="5193133" y="1501909"/>
            <a:ext cx="2231613"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lober</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incorporate]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0" name="TextBox 39">
            <a:hlinkClick r:id="" action="ppaction://noaction">
              <a:snd r:embed="rId16" name="embargo.wav"/>
            </a:hlinkClick>
            <a:extLst>
              <a:ext uri="{FF2B5EF4-FFF2-40B4-BE49-F238E27FC236}">
                <a16:creationId xmlns:a16="http://schemas.microsoft.com/office/drawing/2014/main" id="{1CA85D16-1FE4-428B-BB8A-FE6EDD953DD1}"/>
              </a:ext>
            </a:extLst>
          </p:cNvPr>
          <p:cNvSpPr txBox="1"/>
          <p:nvPr/>
        </p:nvSpPr>
        <p:spPr>
          <a:xfrm>
            <a:off x="552499" y="5517215"/>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embar</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a:t>
            </a:r>
          </a:p>
        </p:txBody>
      </p:sp>
      <p:sp>
        <p:nvSpPr>
          <p:cNvPr id="42" name="TextBox 41">
            <a:hlinkClick r:id="" action="ppaction://noaction">
              <a:snd r:embed="rId17" name="consigne.wav"/>
            </a:hlinkClick>
            <a:extLst>
              <a:ext uri="{FF2B5EF4-FFF2-40B4-BE49-F238E27FC236}">
                <a16:creationId xmlns:a16="http://schemas.microsoft.com/office/drawing/2014/main" id="{7F9A809D-91C4-4406-8274-7F24DCEBC1E7}"/>
              </a:ext>
            </a:extLst>
          </p:cNvPr>
          <p:cNvSpPr txBox="1"/>
          <p:nvPr/>
        </p:nvSpPr>
        <p:spPr>
          <a:xfrm>
            <a:off x="5431664" y="5396971"/>
            <a:ext cx="1754550"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consi</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ne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[deposit]</a:t>
            </a:r>
          </a:p>
        </p:txBody>
      </p:sp>
      <p:sp>
        <p:nvSpPr>
          <p:cNvPr id="44" name="TextBox 43">
            <a:hlinkClick r:id="" action="ppaction://noaction">
              <a:snd r:embed="rId18" name="egyptien.wav"/>
            </a:hlinkClick>
            <a:extLst>
              <a:ext uri="{FF2B5EF4-FFF2-40B4-BE49-F238E27FC236}">
                <a16:creationId xmlns:a16="http://schemas.microsoft.com/office/drawing/2014/main" id="{28711747-224D-4F1B-BBCE-BCF2DA5E46C3}"/>
              </a:ext>
            </a:extLst>
          </p:cNvPr>
          <p:cNvSpPr txBox="1"/>
          <p:nvPr/>
        </p:nvSpPr>
        <p:spPr>
          <a:xfrm>
            <a:off x="8145088" y="1221915"/>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é</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yptien</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46" name="TextBox 45">
            <a:hlinkClick r:id="" action="ppaction://noaction">
              <a:snd r:embed="rId19" name="fatigue.wav"/>
            </a:hlinkClick>
            <a:extLst>
              <a:ext uri="{FF2B5EF4-FFF2-40B4-BE49-F238E27FC236}">
                <a16:creationId xmlns:a16="http://schemas.microsoft.com/office/drawing/2014/main" id="{16DD6D66-6BF8-4619-A415-3CF0E10BC251}"/>
              </a:ext>
            </a:extLst>
          </p:cNvPr>
          <p:cNvSpPr txBox="1"/>
          <p:nvPr/>
        </p:nvSpPr>
        <p:spPr>
          <a:xfrm>
            <a:off x="8339920" y="3706367"/>
            <a:ext cx="1403292"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fati</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ue</a:t>
            </a:r>
          </a:p>
        </p:txBody>
      </p:sp>
      <p:pic>
        <p:nvPicPr>
          <p:cNvPr id="3074" name="Picture 2" descr="Writing, Literature, Feather, Quill, Author, Ink, Write">
            <a:extLst>
              <a:ext uri="{FF2B5EF4-FFF2-40B4-BE49-F238E27FC236}">
                <a16:creationId xmlns:a16="http://schemas.microsoft.com/office/drawing/2014/main" id="{AC8052F6-25A6-4B36-9EC6-D7B9D3B65DB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757744" y="1204012"/>
            <a:ext cx="804502" cy="8671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opwatch, Timer, Classic Stopwatch, Analog Stopwatch">
            <a:extLst>
              <a:ext uri="{FF2B5EF4-FFF2-40B4-BE49-F238E27FC236}">
                <a16:creationId xmlns:a16="http://schemas.microsoft.com/office/drawing/2014/main" id="{1155C707-6627-43E5-95FD-C292FFFEC2F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0599" y="4228212"/>
            <a:ext cx="870958" cy="108869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Journal, Book, Diary, Log, Marker, Spiral, Student">
            <a:extLst>
              <a:ext uri="{FF2B5EF4-FFF2-40B4-BE49-F238E27FC236}">
                <a16:creationId xmlns:a16="http://schemas.microsoft.com/office/drawing/2014/main" id="{5CF95295-F795-44F0-8141-99C49BE05DD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448724" y="5221768"/>
            <a:ext cx="846432" cy="105255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ative American, Headdress, Culture, Feathers">
            <a:extLst>
              <a:ext uri="{FF2B5EF4-FFF2-40B4-BE49-F238E27FC236}">
                <a16:creationId xmlns:a16="http://schemas.microsoft.com/office/drawing/2014/main" id="{D23836E1-D0A1-4EF2-A778-1DB4348F3299}"/>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814333" y="3706365"/>
            <a:ext cx="1132996" cy="142614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Egyptian, Egypt, Ancient, Historic, Pharaoh, Warrior">
            <a:extLst>
              <a:ext uri="{FF2B5EF4-FFF2-40B4-BE49-F238E27FC236}">
                <a16:creationId xmlns:a16="http://schemas.microsoft.com/office/drawing/2014/main" id="{FD906461-55F9-483D-A1AF-7A8593D2D80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05321" y="183922"/>
            <a:ext cx="862743" cy="172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err="1">
                <a:solidFill>
                  <a:schemeClr val="bg1"/>
                </a:solidFill>
              </a:rPr>
              <a:t>Phonétique</a:t>
            </a:r>
            <a:r>
              <a:rPr lang="en-GB" sz="3600" b="1">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TextBox 16">
            <a:hlinkClick r:id="" action="ppaction://noaction">
              <a:snd r:embed="rId4" name="gorge.wav"/>
            </a:hlinkClick>
            <a:extLst>
              <a:ext uri="{FF2B5EF4-FFF2-40B4-BE49-F238E27FC236}">
                <a16:creationId xmlns:a16="http://schemas.microsoft.com/office/drawing/2014/main" id="{55F76293-F036-D943-9EC1-F5857D9662CB}"/>
              </a:ext>
            </a:extLst>
          </p:cNvPr>
          <p:cNvSpPr txBox="1"/>
          <p:nvPr/>
        </p:nvSpPr>
        <p:spPr>
          <a:xfrm>
            <a:off x="352002" y="1540238"/>
            <a:ext cx="1792956"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or</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[throat]</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DÉBUT</a:t>
            </a:r>
          </a:p>
        </p:txBody>
      </p:sp>
      <p:sp>
        <p:nvSpPr>
          <p:cNvPr id="3" name="TextBox 2">
            <a:hlinkClick r:id="" action="ppaction://noaction">
              <a:snd r:embed="rId5" name="brigade.wav"/>
            </a:hlinkClick>
            <a:extLst>
              <a:ext uri="{FF2B5EF4-FFF2-40B4-BE49-F238E27FC236}">
                <a16:creationId xmlns:a16="http://schemas.microsoft.com/office/drawing/2014/main" id="{BFBBAA8F-E17B-46CD-A6B4-F3203BE09F65}"/>
              </a:ext>
            </a:extLst>
          </p:cNvPr>
          <p:cNvSpPr txBox="1"/>
          <p:nvPr/>
        </p:nvSpPr>
        <p:spPr>
          <a:xfrm>
            <a:off x="5468034" y="5515719"/>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bri</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ade</a:t>
            </a:r>
          </a:p>
        </p:txBody>
      </p:sp>
      <p:sp>
        <p:nvSpPr>
          <p:cNvPr id="20" name="TextBox 19">
            <a:hlinkClick r:id="" action="ppaction://noaction">
              <a:snd r:embed="rId6" name="26 significatif.wav"/>
            </a:hlinkClick>
            <a:extLst>
              <a:ext uri="{FF2B5EF4-FFF2-40B4-BE49-F238E27FC236}">
                <a16:creationId xmlns:a16="http://schemas.microsoft.com/office/drawing/2014/main" id="{26BD26FC-E658-4FEA-A7E7-931855E7E349}"/>
              </a:ext>
            </a:extLst>
          </p:cNvPr>
          <p:cNvSpPr txBox="1"/>
          <p:nvPr/>
        </p:nvSpPr>
        <p:spPr>
          <a:xfrm>
            <a:off x="2628443" y="4313414"/>
            <a:ext cx="2085504"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nificatif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[significant]</a:t>
            </a:r>
          </a:p>
        </p:txBody>
      </p:sp>
      <p:sp>
        <p:nvSpPr>
          <p:cNvPr id="22" name="TextBox 21">
            <a:hlinkClick r:id="" action="ppaction://noaction">
              <a:snd r:embed="rId7" name="ligne.wav"/>
            </a:hlinkClick>
            <a:extLst>
              <a:ext uri="{FF2B5EF4-FFF2-40B4-BE49-F238E27FC236}">
                <a16:creationId xmlns:a16="http://schemas.microsoft.com/office/drawing/2014/main" id="{2A387E9F-816B-4A1B-845E-2F131F83F13B}"/>
              </a:ext>
            </a:extLst>
          </p:cNvPr>
          <p:cNvSpPr txBox="1"/>
          <p:nvPr/>
        </p:nvSpPr>
        <p:spPr>
          <a:xfrm>
            <a:off x="584416" y="3792870"/>
            <a:ext cx="1328129"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li</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ne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[line]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8" name="gestionaire.wav"/>
            </a:hlinkClick>
            <a:extLst>
              <a:ext uri="{FF2B5EF4-FFF2-40B4-BE49-F238E27FC236}">
                <a16:creationId xmlns:a16="http://schemas.microsoft.com/office/drawing/2014/main" id="{5088E410-CA0B-498F-85B9-66F6C9E4F5FF}"/>
              </a:ext>
            </a:extLst>
          </p:cNvPr>
          <p:cNvSpPr txBox="1"/>
          <p:nvPr/>
        </p:nvSpPr>
        <p:spPr>
          <a:xfrm>
            <a:off x="5321760" y="2555526"/>
            <a:ext cx="2085504"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estionnaire</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[managerial]</a:t>
            </a:r>
          </a:p>
        </p:txBody>
      </p:sp>
      <p:sp>
        <p:nvSpPr>
          <p:cNvPr id="26" name="TextBox 25">
            <a:hlinkClick r:id="" action="ppaction://noaction">
              <a:snd r:embed="rId9" name="26 goutte.wav"/>
            </a:hlinkClick>
            <a:extLst>
              <a:ext uri="{FF2B5EF4-FFF2-40B4-BE49-F238E27FC236}">
                <a16:creationId xmlns:a16="http://schemas.microsoft.com/office/drawing/2014/main" id="{6B1BCDE7-1CF7-40D7-BBB1-780E7FD4018F}"/>
              </a:ext>
            </a:extLst>
          </p:cNvPr>
          <p:cNvSpPr txBox="1"/>
          <p:nvPr/>
        </p:nvSpPr>
        <p:spPr>
          <a:xfrm>
            <a:off x="5660272" y="4035622"/>
            <a:ext cx="1408481"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outte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[drop]</a:t>
            </a:r>
          </a:p>
        </p:txBody>
      </p:sp>
      <p:sp>
        <p:nvSpPr>
          <p:cNvPr id="28" name="TextBox 27">
            <a:hlinkClick r:id="" action="ppaction://noaction">
              <a:snd r:embed="rId10" name="magnifique.wav"/>
            </a:hlinkClick>
            <a:extLst>
              <a:ext uri="{FF2B5EF4-FFF2-40B4-BE49-F238E27FC236}">
                <a16:creationId xmlns:a16="http://schemas.microsoft.com/office/drawing/2014/main" id="{24DBD887-6B97-48CB-A37C-7F6B52F5B2B3}"/>
              </a:ext>
            </a:extLst>
          </p:cNvPr>
          <p:cNvSpPr txBox="1"/>
          <p:nvPr/>
        </p:nvSpPr>
        <p:spPr>
          <a:xfrm>
            <a:off x="2653672" y="5528755"/>
            <a:ext cx="2035047"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nifique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magnificentl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0" name="TextBox 29">
            <a:hlinkClick r:id="" action="ppaction://noaction">
              <a:snd r:embed="rId11" name="ignorer.wav"/>
            </a:hlinkClick>
            <a:extLst>
              <a:ext uri="{FF2B5EF4-FFF2-40B4-BE49-F238E27FC236}">
                <a16:creationId xmlns:a16="http://schemas.microsoft.com/office/drawing/2014/main" id="{6262432F-97A3-4077-9841-CB12F640CBB8}"/>
              </a:ext>
            </a:extLst>
          </p:cNvPr>
          <p:cNvSpPr txBox="1"/>
          <p:nvPr/>
        </p:nvSpPr>
        <p:spPr>
          <a:xfrm>
            <a:off x="352002" y="2820442"/>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norer</a:t>
            </a:r>
          </a:p>
        </p:txBody>
      </p:sp>
      <p:sp>
        <p:nvSpPr>
          <p:cNvPr id="32" name="TextBox 31">
            <a:hlinkClick r:id="" action="ppaction://noaction">
              <a:snd r:embed="rId12" name="epargner.wav"/>
            </a:hlinkClick>
            <a:extLst>
              <a:ext uri="{FF2B5EF4-FFF2-40B4-BE49-F238E27FC236}">
                <a16:creationId xmlns:a16="http://schemas.microsoft.com/office/drawing/2014/main" id="{BF467E44-5B85-480B-BB50-7D778A00C986}"/>
              </a:ext>
            </a:extLst>
          </p:cNvPr>
          <p:cNvSpPr txBox="1"/>
          <p:nvPr/>
        </p:nvSpPr>
        <p:spPr>
          <a:xfrm>
            <a:off x="2556290" y="3098073"/>
            <a:ext cx="2229811"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épar</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ner</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save money]</a:t>
            </a:r>
          </a:p>
        </p:txBody>
      </p:sp>
      <p:sp>
        <p:nvSpPr>
          <p:cNvPr id="34" name="TextBox 33">
            <a:hlinkClick r:id="" action="ppaction://noaction">
              <a:snd r:embed="rId13" name="avantageux.wav"/>
            </a:hlinkClick>
            <a:extLst>
              <a:ext uri="{FF2B5EF4-FFF2-40B4-BE49-F238E27FC236}">
                <a16:creationId xmlns:a16="http://schemas.microsoft.com/office/drawing/2014/main" id="{6E215B3C-BB90-47AA-9D1E-FB51E329D57C}"/>
              </a:ext>
            </a:extLst>
          </p:cNvPr>
          <p:cNvSpPr txBox="1"/>
          <p:nvPr/>
        </p:nvSpPr>
        <p:spPr>
          <a:xfrm>
            <a:off x="5304007" y="1383206"/>
            <a:ext cx="2121010"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avanta</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eux</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36" name="TextBox 35">
            <a:hlinkClick r:id="" action="ppaction://noaction">
              <a:snd r:embed="rId14" name="engin.wav"/>
            </a:hlinkClick>
            <a:extLst>
              <a:ext uri="{FF2B5EF4-FFF2-40B4-BE49-F238E27FC236}">
                <a16:creationId xmlns:a16="http://schemas.microsoft.com/office/drawing/2014/main" id="{1A8AB4D4-4422-4E97-A8CD-A291AED9CDE4}"/>
              </a:ext>
            </a:extLst>
          </p:cNvPr>
          <p:cNvSpPr txBox="1"/>
          <p:nvPr/>
        </p:nvSpPr>
        <p:spPr>
          <a:xfrm>
            <a:off x="693021" y="5073074"/>
            <a:ext cx="1156807"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[gear]</a:t>
            </a:r>
          </a:p>
        </p:txBody>
      </p:sp>
      <p:sp>
        <p:nvSpPr>
          <p:cNvPr id="38" name="TextBox 37">
            <a:hlinkClick r:id="" action="ppaction://noaction">
              <a:snd r:embed="rId15" name="gendarme.wav"/>
            </a:hlinkClick>
            <a:extLst>
              <a:ext uri="{FF2B5EF4-FFF2-40B4-BE49-F238E27FC236}">
                <a16:creationId xmlns:a16="http://schemas.microsoft.com/office/drawing/2014/main" id="{F74A3040-6D9E-446F-82BE-5EEDEE6AE146}"/>
              </a:ext>
            </a:extLst>
          </p:cNvPr>
          <p:cNvSpPr txBox="1"/>
          <p:nvPr/>
        </p:nvSpPr>
        <p:spPr>
          <a:xfrm>
            <a:off x="8064759" y="4764887"/>
            <a:ext cx="1918187"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endarme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[policeman]</a:t>
            </a:r>
          </a:p>
        </p:txBody>
      </p:sp>
      <p:sp>
        <p:nvSpPr>
          <p:cNvPr id="40" name="TextBox 39">
            <a:hlinkClick r:id="" action="ppaction://noaction">
              <a:snd r:embed="rId16" name="compagnie.wav"/>
            </a:hlinkClick>
            <a:extLst>
              <a:ext uri="{FF2B5EF4-FFF2-40B4-BE49-F238E27FC236}">
                <a16:creationId xmlns:a16="http://schemas.microsoft.com/office/drawing/2014/main" id="{1CA85D16-1FE4-428B-BB8A-FE6EDD953DD1}"/>
              </a:ext>
            </a:extLst>
          </p:cNvPr>
          <p:cNvSpPr txBox="1"/>
          <p:nvPr/>
        </p:nvSpPr>
        <p:spPr>
          <a:xfrm>
            <a:off x="2556290" y="1882732"/>
            <a:ext cx="2229811"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[company]</a:t>
            </a:r>
          </a:p>
        </p:txBody>
      </p:sp>
      <p:sp>
        <p:nvSpPr>
          <p:cNvPr id="16" name="TextBox 15">
            <a:hlinkClick r:id="" action="ppaction://noaction">
              <a:snd r:embed="rId17" name="irregulier.wav"/>
            </a:hlinkClick>
            <a:extLst>
              <a:ext uri="{FF2B5EF4-FFF2-40B4-BE49-F238E27FC236}">
                <a16:creationId xmlns:a16="http://schemas.microsoft.com/office/drawing/2014/main" id="{FAFDB3B2-A7AB-4264-9869-3F3336DC136A}"/>
              </a:ext>
            </a:extLst>
          </p:cNvPr>
          <p:cNvSpPr txBox="1"/>
          <p:nvPr/>
        </p:nvSpPr>
        <p:spPr>
          <a:xfrm>
            <a:off x="8082295" y="1724636"/>
            <a:ext cx="1792956" cy="461665"/>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irré</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ulier</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18" name="integral.wav"/>
            </a:hlinkClick>
            <a:extLst>
              <a:ext uri="{FF2B5EF4-FFF2-40B4-BE49-F238E27FC236}">
                <a16:creationId xmlns:a16="http://schemas.microsoft.com/office/drawing/2014/main" id="{24BC721F-870A-4304-9273-C599B9C9559A}"/>
              </a:ext>
            </a:extLst>
          </p:cNvPr>
          <p:cNvSpPr txBox="1"/>
          <p:nvPr/>
        </p:nvSpPr>
        <p:spPr>
          <a:xfrm>
            <a:off x="8206581" y="3885763"/>
            <a:ext cx="1560543" cy="467952"/>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inté</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ral</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9" name="TextBox 18">
            <a:hlinkClick r:id="" action="ppaction://noaction">
              <a:snd r:embed="rId19" name="baigner.wav"/>
            </a:hlinkClick>
            <a:extLst>
              <a:ext uri="{FF2B5EF4-FFF2-40B4-BE49-F238E27FC236}">
                <a16:creationId xmlns:a16="http://schemas.microsoft.com/office/drawing/2014/main" id="{64539C90-2CA4-4465-9772-A0BD25E98979}"/>
              </a:ext>
            </a:extLst>
          </p:cNvPr>
          <p:cNvSpPr txBox="1"/>
          <p:nvPr/>
        </p:nvSpPr>
        <p:spPr>
          <a:xfrm>
            <a:off x="8082295" y="2648291"/>
            <a:ext cx="1792956" cy="769441"/>
          </a:xfrm>
          <a:prstGeom prst="rect">
            <a:avLst/>
          </a:prstGeom>
          <a:no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bai</a:t>
            </a:r>
            <a:r>
              <a:rPr kumimoji="0" lang="en-US" sz="24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a:t>
            </a:r>
            <a:r>
              <a:rPr kumimoji="0" lang="en-US"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ner</a:t>
            </a:r>
            <a:endPar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 bathe]</a:t>
            </a:r>
          </a:p>
        </p:txBody>
      </p:sp>
      <p:pic>
        <p:nvPicPr>
          <p:cNvPr id="2050" name="Picture 2" descr="Cogwheel, Gear, Gearwheel, Cog, Options, Settings">
            <a:extLst>
              <a:ext uri="{FF2B5EF4-FFF2-40B4-BE49-F238E27FC236}">
                <a16:creationId xmlns:a16="http://schemas.microsoft.com/office/drawing/2014/main" id="{A89AC07A-287C-49E6-99B7-7A8DF24672F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6757" y="5226963"/>
            <a:ext cx="1060555" cy="11693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eeting, Business, Brainstorming, Brainstorm">
            <a:extLst>
              <a:ext uri="{FF2B5EF4-FFF2-40B4-BE49-F238E27FC236}">
                <a16:creationId xmlns:a16="http://schemas.microsoft.com/office/drawing/2014/main" id="{FE5F2283-B6CC-4A7B-B1D2-9F722DD95B5F}"/>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36693" y="1096643"/>
            <a:ext cx="1322176" cy="95995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rop, Water, Rain, Tear, Teardrop, Liquid, Raindrop">
            <a:extLst>
              <a:ext uri="{FF2B5EF4-FFF2-40B4-BE49-F238E27FC236}">
                <a16:creationId xmlns:a16="http://schemas.microsoft.com/office/drawing/2014/main" id="{CFF4CD2F-33E1-467C-8A6E-9FA119D9A29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321760" y="3978553"/>
            <a:ext cx="583758" cy="116751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olice, Security, Man, Officer, Person, Law, Policeman">
            <a:extLst>
              <a:ext uri="{FF2B5EF4-FFF2-40B4-BE49-F238E27FC236}">
                <a16:creationId xmlns:a16="http://schemas.microsoft.com/office/drawing/2014/main" id="{2F32ED9F-D21B-4950-A064-EEDBE76410C6}"/>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588493" y="4657368"/>
            <a:ext cx="786162" cy="1572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473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[j/soft g]</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p:txBody>
      </p:sp>
    </p:spTree>
    <p:extLst>
      <p:ext uri="{BB962C8B-B14F-4D97-AF65-F5344CB8AC3E}">
        <p14:creationId xmlns:p14="http://schemas.microsoft.com/office/powerpoint/2010/main" val="3525365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595F-DFB4-C243-93BB-2426D873E733}"/>
              </a:ext>
            </a:extLst>
          </p:cNvPr>
          <p:cNvSpPr>
            <a:spLocks noGrp="1"/>
          </p:cNvSpPr>
          <p:nvPr>
            <p:ph type="title"/>
          </p:nvPr>
        </p:nvSpPr>
        <p:spPr>
          <a:xfrm>
            <a:off x="16128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pic>
        <p:nvPicPr>
          <p:cNvPr id="5" name="Picture 2" descr="the su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53560" y="1674976"/>
            <a:ext cx="3228763" cy="3241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moon with a cross over it"/>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6988" y="1124803"/>
            <a:ext cx="3715240" cy="3715240"/>
          </a:xfrm>
          <a:prstGeom prst="rect">
            <a:avLst/>
          </a:prstGeom>
        </p:spPr>
      </p:pic>
      <p:sp>
        <p:nvSpPr>
          <p:cNvPr id="10" name="TextBox 9">
            <a:extLst>
              <a:ext uri="{FF2B5EF4-FFF2-40B4-BE49-F238E27FC236}">
                <a16:creationId xmlns:a16="http://schemas.microsoft.com/office/drawing/2014/main" id="{523DC9B6-EFAC-4481-A633-5B5655C6B429}"/>
              </a:ext>
            </a:extLst>
          </p:cNvPr>
          <p:cNvSpPr txBox="1"/>
          <p:nvPr/>
        </p:nvSpPr>
        <p:spPr>
          <a:xfrm>
            <a:off x="6522617" y="-167569"/>
            <a:ext cx="4154269"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13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3" name="TextBox 2"/>
          <p:cNvSpPr txBox="1"/>
          <p:nvPr/>
        </p:nvSpPr>
        <p:spPr>
          <a:xfrm>
            <a:off x="3392214" y="4437805"/>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347025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j jour.wav"/>
                                        </p:tgtEl>
                                      </p:cMediaNode>
                                    </p:audio>
                                  </p:sub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595F-DFB4-C243-93BB-2426D873E733}"/>
              </a:ext>
            </a:extLst>
          </p:cNvPr>
          <p:cNvSpPr>
            <a:spLocks noGrp="1"/>
          </p:cNvSpPr>
          <p:nvPr>
            <p:ph type="title"/>
          </p:nvPr>
        </p:nvSpPr>
        <p:spPr>
          <a:xfrm>
            <a:off x="16128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pic>
        <p:nvPicPr>
          <p:cNvPr id="5" name="Picture 2" descr="the sun"/>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553560" y="1674976"/>
            <a:ext cx="3228763" cy="3241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moon with a cross over it"/>
          <p:cNvPicPr>
            <a:picLocks noChangeAspect="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6988" y="1124803"/>
            <a:ext cx="3715240" cy="3715240"/>
          </a:xfrm>
          <a:prstGeom prst="rect">
            <a:avLst/>
          </a:prstGeom>
        </p:spPr>
      </p:pic>
      <p:sp>
        <p:nvSpPr>
          <p:cNvPr id="10" name="TextBox 9">
            <a:extLst>
              <a:ext uri="{FF2B5EF4-FFF2-40B4-BE49-F238E27FC236}">
                <a16:creationId xmlns:a16="http://schemas.microsoft.com/office/drawing/2014/main" id="{523DC9B6-EFAC-4481-A633-5B5655C6B429}"/>
              </a:ext>
            </a:extLst>
          </p:cNvPr>
          <p:cNvSpPr txBox="1"/>
          <p:nvPr/>
        </p:nvSpPr>
        <p:spPr>
          <a:xfrm>
            <a:off x="6522617" y="-167569"/>
            <a:ext cx="4154269"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13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3" name="TextBox 2"/>
          <p:cNvSpPr txBox="1"/>
          <p:nvPr/>
        </p:nvSpPr>
        <p:spPr>
          <a:xfrm>
            <a:off x="3392214" y="4437805"/>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40654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j jour.wav"/>
                                        </p:tgtEl>
                                      </p:cMediaNode>
                                    </p:audio>
                                  </p:sub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oon with a red cross through it"/>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sp>
        <p:nvSpPr>
          <p:cNvPr id="12" name="Title 11"/>
          <p:cNvSpPr>
            <a:spLocks noGrp="1"/>
          </p:cNvSpPr>
          <p:nvPr>
            <p:ph type="title"/>
          </p:nvPr>
        </p:nvSpPr>
        <p:spPr>
          <a:xfrm>
            <a:off x="870547" y="240283"/>
            <a:ext cx="10515600" cy="1325563"/>
          </a:xfrm>
        </p:spPr>
        <p:txBody>
          <a:bodyPr>
            <a:noAutofit/>
          </a:bodyPr>
          <a:lstStyle/>
          <a:p>
            <a:pPr algn="ctr"/>
            <a:r>
              <a:rPr lang="en-GB" sz="10000" b="1" dirty="0">
                <a:solidFill>
                  <a:srgbClr val="115076"/>
                </a:solidFill>
                <a:cs typeface="Calibri" panose="020F0502020204030204" pitchFamily="34" charset="0"/>
              </a:rPr>
              <a:t>j/soft g</a:t>
            </a:r>
            <a:endParaRPr lang="en-GB" sz="10000"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the su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3DC9B6-EFAC-4481-A633-5B5655C6B429}"/>
              </a:ext>
            </a:extLst>
          </p:cNvPr>
          <p:cNvSpPr txBox="1"/>
          <p:nvPr/>
        </p:nvSpPr>
        <p:spPr>
          <a:xfrm>
            <a:off x="6344497" y="1859928"/>
            <a:ext cx="9234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1348564" y="1362036"/>
            <a:ext cx="189507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229941" y="4397850"/>
            <a:ext cx="213231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[subject]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5" name="Rectangle 4"/>
          <p:cNvSpPr/>
          <p:nvPr/>
        </p:nvSpPr>
        <p:spPr>
          <a:xfrm>
            <a:off x="5010894" y="5551257"/>
            <a:ext cx="223490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[already]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miling fa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013062" y="4397849"/>
            <a:ext cx="178606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69040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jour.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jour.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5" name="j j'ai.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5" name="j j'ai.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6" name="j génial.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6" name="j génial.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subTnLst>
                                    <p:audio>
                                      <p:cMediaNode>
                                        <p:cTn display="0" masterRel="sameClick">
                                          <p:stCondLst>
                                            <p:cond evt="begin" delay="0">
                                              <p:tn val="47"/>
                                            </p:cond>
                                          </p:stCondLst>
                                          <p:endCondLst>
                                            <p:cond evt="onStopAudio" delay="0">
                                              <p:tgtEl>
                                                <p:sldTgt/>
                                              </p:tgtEl>
                                            </p:cond>
                                          </p:endCondLst>
                                        </p:cTn>
                                        <p:tgtEl>
                                          <p:sndTgt r:embed="rId7" name="j sujet.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subTnLst>
                                    <p:audio>
                                      <p:cMediaNode>
                                        <p:cTn display="0" masterRel="sameClick">
                                          <p:stCondLst>
                                            <p:cond evt="begin" delay="0">
                                              <p:tn val="52"/>
                                            </p:cond>
                                          </p:stCondLst>
                                          <p:endCondLst>
                                            <p:cond evt="onStopAudio" delay="0">
                                              <p:tgtEl>
                                                <p:sldTgt/>
                                              </p:tgtEl>
                                            </p:cond>
                                          </p:endCondLst>
                                        </p:cTn>
                                        <p:tgtEl>
                                          <p:sndTgt r:embed="rId7" name="j sujet.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8" name="j déjà.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subTnLst>
                                    <p:audio>
                                      <p:cMediaNode>
                                        <p:cTn display="0" masterRel="sameClick">
                                          <p:stCondLst>
                                            <p:cond evt="begin" delay="0">
                                              <p:tn val="62"/>
                                            </p:cond>
                                          </p:stCondLst>
                                          <p:endCondLst>
                                            <p:cond evt="onStopAudio" delay="0">
                                              <p:tgtEl>
                                                <p:sldTgt/>
                                              </p:tgtEl>
                                            </p:cond>
                                          </p:endCondLst>
                                        </p:cTn>
                                        <p:tgtEl>
                                          <p:sndTgt r:embed="rId8" name="j déjà.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subTnLst>
                                    <p:audio>
                                      <p:cMediaNode>
                                        <p:cTn display="0" masterRel="sameClick">
                                          <p:stCondLst>
                                            <p:cond evt="begin" delay="0">
                                              <p:tn val="67"/>
                                            </p:cond>
                                          </p:stCondLst>
                                          <p:endCondLst>
                                            <p:cond evt="onStopAudio" delay="0">
                                              <p:tgtEl>
                                                <p:sldTgt/>
                                              </p:tgtEl>
                                            </p:cond>
                                          </p:endCondLst>
                                        </p:cTn>
                                        <p:tgtEl>
                                          <p:sndTgt r:embed="rId9" name="j jamais.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subTnLst>
                                    <p:audio>
                                      <p:cMediaNode>
                                        <p:cTn display="0" masterRel="sameClick">
                                          <p:stCondLst>
                                            <p:cond evt="begin" delay="0">
                                              <p:tn val="72"/>
                                            </p:cond>
                                          </p:stCondLst>
                                          <p:endCondLst>
                                            <p:cond evt="onStopAudio" delay="0">
                                              <p:tgtEl>
                                                <p:sldTgt/>
                                              </p:tgtEl>
                                            </p:cond>
                                          </p:endCondLst>
                                        </p:cTn>
                                        <p:tgtEl>
                                          <p:sndTgt r:embed="rId9" name="j ja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7" grpId="0"/>
      <p:bldP spid="7" grpId="0"/>
      <p:bldP spid="6" grpId="0"/>
      <p:bldP spid="2" grpId="0"/>
      <p:bldP spid="10" grpId="0"/>
      <p:bldP spid="4" grpId="0"/>
      <p:bldP spid="14" grpId="0"/>
      <p:bldP spid="5" grpId="0"/>
      <p:bldP spid="8" grpId="0"/>
      <p:bldP spid="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Hard [g] and soft [g]/[j]</a:t>
            </a:r>
          </a:p>
        </p:txBody>
      </p:sp>
      <p:sp>
        <p:nvSpPr>
          <p:cNvPr id="2" name="TextBox 1">
            <a:extLst>
              <a:ext uri="{FF2B5EF4-FFF2-40B4-BE49-F238E27FC236}">
                <a16:creationId xmlns:a16="http://schemas.microsoft.com/office/drawing/2014/main" id="{F5AEF9DF-2FD5-1442-9E84-D31130754D83}"/>
              </a:ext>
            </a:extLst>
          </p:cNvPr>
          <p:cNvSpPr txBox="1"/>
          <p:nvPr/>
        </p:nvSpPr>
        <p:spPr>
          <a:xfrm>
            <a:off x="230799" y="1253964"/>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Remember that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hard</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[g]</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is pronounced like the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[g]</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in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‘goldfish’.</a:t>
            </a:r>
          </a:p>
        </p:txBody>
      </p:sp>
      <p:sp>
        <p:nvSpPr>
          <p:cNvPr id="9" name="TextBox 8">
            <a:extLst>
              <a:ext uri="{FF2B5EF4-FFF2-40B4-BE49-F238E27FC236}">
                <a16:creationId xmlns:a16="http://schemas.microsoft.com/office/drawing/2014/main" id="{E10D9AB7-31D3-4B9E-9A50-C50CE9285965}"/>
              </a:ext>
            </a:extLst>
          </p:cNvPr>
          <p:cNvSpPr txBox="1"/>
          <p:nvPr/>
        </p:nvSpPr>
        <p:spPr>
          <a:xfrm>
            <a:off x="230800" y="1683025"/>
            <a:ext cx="835276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[g] </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is hard when it comes before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a</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o</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u</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or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r, l, m</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endPar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5F0F0EB5-39ED-4EA4-9083-964D1944667C}"/>
              </a:ext>
            </a:extLst>
          </p:cNvPr>
          <p:cNvSpPr txBox="1"/>
          <p:nvPr/>
        </p:nvSpPr>
        <p:spPr>
          <a:xfrm>
            <a:off x="186764" y="2449945"/>
            <a:ext cx="1119808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Soft [g] </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and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[j] </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are pronounced like the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[g]</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in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‘massage’.</a:t>
            </a:r>
          </a:p>
        </p:txBody>
      </p:sp>
      <p:sp>
        <p:nvSpPr>
          <p:cNvPr id="11" name="TextBox 10">
            <a:extLst>
              <a:ext uri="{FF2B5EF4-FFF2-40B4-BE49-F238E27FC236}">
                <a16:creationId xmlns:a16="http://schemas.microsoft.com/office/drawing/2014/main" id="{41FD40D6-F0BF-432D-A46D-5713652F3739}"/>
              </a:ext>
            </a:extLst>
          </p:cNvPr>
          <p:cNvSpPr txBox="1"/>
          <p:nvPr/>
        </p:nvSpPr>
        <p:spPr>
          <a:xfrm>
            <a:off x="176933" y="2995784"/>
            <a:ext cx="712843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[g]</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is soft when it comes before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i</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 or </a:t>
            </a:r>
            <a:r>
              <a:rPr kumimoji="0" lang="en-US" sz="2600" b="1" i="0" u="none" strike="noStrike" kern="1200" cap="none" spc="0" normalizeH="0" baseline="0" noProof="0" dirty="0">
                <a:ln>
                  <a:noFill/>
                </a:ln>
                <a:solidFill>
                  <a:srgbClr val="104F75"/>
                </a:solidFill>
                <a:effectLst/>
                <a:uLnTx/>
                <a:uFillTx/>
                <a:latin typeface="Century Gothic" panose="020F0302020204030204"/>
                <a:ea typeface="+mn-ea"/>
                <a:cs typeface="+mn-cs"/>
              </a:rPr>
              <a:t>y</a:t>
            </a:r>
            <a:r>
              <a:rPr kumimoji="0" lang="en-US" sz="26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CAF000EE-95DA-4725-BCA6-EC4C3544086A}"/>
              </a:ext>
            </a:extLst>
          </p:cNvPr>
          <p:cNvSpPr txBox="1"/>
          <p:nvPr/>
        </p:nvSpPr>
        <p:spPr>
          <a:xfrm>
            <a:off x="605204" y="4861601"/>
            <a:ext cx="18266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la </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[station]</a:t>
            </a:r>
          </a:p>
        </p:txBody>
      </p:sp>
      <p:sp>
        <p:nvSpPr>
          <p:cNvPr id="13" name="TextBox 12">
            <a:extLst>
              <a:ext uri="{FF2B5EF4-FFF2-40B4-BE49-F238E27FC236}">
                <a16:creationId xmlns:a16="http://schemas.microsoft.com/office/drawing/2014/main" id="{3D854B6E-00E7-4BCB-B2AF-8E33837E46A8}"/>
              </a:ext>
            </a:extLst>
          </p:cNvPr>
          <p:cNvSpPr txBox="1"/>
          <p:nvPr/>
        </p:nvSpPr>
        <p:spPr>
          <a:xfrm>
            <a:off x="3130065" y="4861601"/>
            <a:ext cx="18266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le</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 g</a:t>
            </a: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ilet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[cardigan]</a:t>
            </a:r>
          </a:p>
        </p:txBody>
      </p:sp>
      <p:sp>
        <p:nvSpPr>
          <p:cNvPr id="14" name="TextBox 13">
            <a:extLst>
              <a:ext uri="{FF2B5EF4-FFF2-40B4-BE49-F238E27FC236}">
                <a16:creationId xmlns:a16="http://schemas.microsoft.com/office/drawing/2014/main" id="{6F2D65F3-B6E2-4273-A9BB-9DA251919E9F}"/>
              </a:ext>
            </a:extLst>
          </p:cNvPr>
          <p:cNvSpPr txBox="1"/>
          <p:nvPr/>
        </p:nvSpPr>
        <p:spPr>
          <a:xfrm>
            <a:off x="5654926" y="4861601"/>
            <a:ext cx="301846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nous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plon</a:t>
            </a:r>
            <a:r>
              <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[we are diving]</a:t>
            </a:r>
          </a:p>
        </p:txBody>
      </p:sp>
      <p:sp>
        <p:nvSpPr>
          <p:cNvPr id="15" name="TextBox 14">
            <a:extLst>
              <a:ext uri="{FF2B5EF4-FFF2-40B4-BE49-F238E27FC236}">
                <a16:creationId xmlns:a16="http://schemas.microsoft.com/office/drawing/2014/main" id="{13289BEC-3337-41C2-8E96-B33228A9581D}"/>
              </a:ext>
            </a:extLst>
          </p:cNvPr>
          <p:cNvSpPr txBox="1"/>
          <p:nvPr/>
        </p:nvSpPr>
        <p:spPr>
          <a:xfrm>
            <a:off x="8936404" y="4892377"/>
            <a:ext cx="198592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la bla</a:t>
            </a: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g</a:t>
            </a:r>
            <a:r>
              <a:rPr kumimoji="0" lang="en-US" sz="2800" b="0" i="0" u="none" strike="noStrike" kern="1200" cap="none" spc="0" normalizeH="0" baseline="0" noProof="0" dirty="0">
                <a:ln>
                  <a:noFill/>
                </a:ln>
                <a:solidFill>
                  <a:srgbClr val="104F75"/>
                </a:solidFill>
                <a:effectLst/>
                <a:uLnTx/>
                <a:uFillTx/>
                <a:latin typeface="Century Gothic" panose="020F0302020204030204"/>
                <a:ea typeface="+mn-ea"/>
                <a:cs typeface="+mn-cs"/>
              </a:rPr>
              <a:t>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[joke]</a:t>
            </a:r>
          </a:p>
        </p:txBody>
      </p:sp>
      <p:sp>
        <p:nvSpPr>
          <p:cNvPr id="16" name="TextBox 15">
            <a:extLst>
              <a:ext uri="{FF2B5EF4-FFF2-40B4-BE49-F238E27FC236}">
                <a16:creationId xmlns:a16="http://schemas.microsoft.com/office/drawing/2014/main" id="{4A64B6EB-1368-4FBE-9B00-4FACF28959F8}"/>
              </a:ext>
            </a:extLst>
          </p:cNvPr>
          <p:cNvSpPr txBox="1"/>
          <p:nvPr/>
        </p:nvSpPr>
        <p:spPr>
          <a:xfrm>
            <a:off x="605204" y="5789257"/>
            <a:ext cx="182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hard [g]</a:t>
            </a:r>
            <a:endPar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BF7944A9-DCC2-491A-B841-15B2A720B1C2}"/>
              </a:ext>
            </a:extLst>
          </p:cNvPr>
          <p:cNvSpPr txBox="1"/>
          <p:nvPr/>
        </p:nvSpPr>
        <p:spPr>
          <a:xfrm>
            <a:off x="3017780" y="5789257"/>
            <a:ext cx="20511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soft [g]/[j]</a:t>
            </a:r>
            <a:endPar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59077F06-A883-4D86-9DDA-2D7D8519C515}"/>
              </a:ext>
            </a:extLst>
          </p:cNvPr>
          <p:cNvSpPr txBox="1"/>
          <p:nvPr/>
        </p:nvSpPr>
        <p:spPr>
          <a:xfrm>
            <a:off x="6179331" y="5789257"/>
            <a:ext cx="1962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soft [g]/[j]</a:t>
            </a:r>
            <a:endPar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E9FB2540-0814-4A1D-8F85-367DBB2B81CC}"/>
              </a:ext>
            </a:extLst>
          </p:cNvPr>
          <p:cNvSpPr txBox="1"/>
          <p:nvPr/>
        </p:nvSpPr>
        <p:spPr>
          <a:xfrm>
            <a:off x="9016067" y="5789257"/>
            <a:ext cx="182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04F75"/>
                </a:solidFill>
                <a:effectLst/>
                <a:uLnTx/>
                <a:uFillTx/>
                <a:latin typeface="Century Gothic" panose="020F0302020204030204"/>
                <a:ea typeface="+mn-ea"/>
                <a:cs typeface="+mn-cs"/>
              </a:rPr>
              <a:t>hard [g]</a:t>
            </a:r>
            <a:endPar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5" name="Rounded Rectangle 46">
            <a:extLst>
              <a:ext uri="{FF2B5EF4-FFF2-40B4-BE49-F238E27FC236}">
                <a16:creationId xmlns:a16="http://schemas.microsoft.com/office/drawing/2014/main" id="{375DFCAD-E44E-4559-BD8B-E33351E123A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info</a:t>
            </a:r>
          </a:p>
        </p:txBody>
      </p:sp>
      <p:pic>
        <p:nvPicPr>
          <p:cNvPr id="1028" name="Picture 4" descr="Massage, Este, Relax, Relaxation, Spa, Women, Wellness">
            <a:extLst>
              <a:ext uri="{FF2B5EF4-FFF2-40B4-BE49-F238E27FC236}">
                <a16:creationId xmlns:a16="http://schemas.microsoft.com/office/drawing/2014/main" id="{A8DC9F9E-0061-4140-A47A-E395A6ABB4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69735" y="2110390"/>
            <a:ext cx="1622924" cy="12618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orange&#10;&#10;Description automatically generated">
            <a:hlinkClick r:id="" action="ppaction://noaction">
              <a:snd r:embed="rId5" name="le gilet soft g.wav"/>
            </a:hlinkClick>
            <a:extLst>
              <a:ext uri="{FF2B5EF4-FFF2-40B4-BE49-F238E27FC236}">
                <a16:creationId xmlns:a16="http://schemas.microsoft.com/office/drawing/2014/main" id="{C896A50B-5076-4003-9CB6-D89B9234BC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75177" y="1318800"/>
            <a:ext cx="1358224" cy="791590"/>
          </a:xfrm>
          <a:prstGeom prst="rect">
            <a:avLst/>
          </a:prstGeom>
        </p:spPr>
      </p:pic>
      <p:pic>
        <p:nvPicPr>
          <p:cNvPr id="20" name="Picture 19" descr="Graphical user interface&#10;&#10;Description automatically generated">
            <a:hlinkClick r:id="" action="ppaction://noaction">
              <a:snd r:embed="rId7" name="la gare hard g.wav"/>
            </a:hlinkClick>
            <a:extLst>
              <a:ext uri="{FF2B5EF4-FFF2-40B4-BE49-F238E27FC236}">
                <a16:creationId xmlns:a16="http://schemas.microsoft.com/office/drawing/2014/main" id="{256EEA6E-A956-79BF-9C41-730BD92258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2128" y="3645926"/>
            <a:ext cx="1152752" cy="1296593"/>
          </a:xfrm>
          <a:prstGeom prst="rect">
            <a:avLst/>
          </a:prstGeom>
        </p:spPr>
      </p:pic>
      <p:pic>
        <p:nvPicPr>
          <p:cNvPr id="22" name="Picture 21">
            <a:hlinkClick r:id="" action="ppaction://noaction">
              <a:snd r:embed="rId9" name="nous plongeons soft g.wav"/>
            </a:hlinkClick>
            <a:extLst>
              <a:ext uri="{FF2B5EF4-FFF2-40B4-BE49-F238E27FC236}">
                <a16:creationId xmlns:a16="http://schemas.microsoft.com/office/drawing/2014/main" id="{F8839456-98E2-2A42-6BB0-524B045907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96776" y="3629075"/>
            <a:ext cx="1373374" cy="1373374"/>
          </a:xfrm>
          <a:prstGeom prst="rect">
            <a:avLst/>
          </a:prstGeom>
        </p:spPr>
      </p:pic>
      <p:pic>
        <p:nvPicPr>
          <p:cNvPr id="24" name="Picture 23" descr="Icon&#10;&#10;Description automatically generated">
            <a:hlinkClick r:id="" action="ppaction://noaction">
              <a:snd r:embed="rId11" name="la blague hard g.wav"/>
            </a:hlinkClick>
            <a:extLst>
              <a:ext uri="{FF2B5EF4-FFF2-40B4-BE49-F238E27FC236}">
                <a16:creationId xmlns:a16="http://schemas.microsoft.com/office/drawing/2014/main" id="{FF16C210-54CE-92EF-0897-0D95779025B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55583" y="3711830"/>
            <a:ext cx="1119594" cy="1169861"/>
          </a:xfrm>
          <a:prstGeom prst="rect">
            <a:avLst/>
          </a:prstGeom>
        </p:spPr>
      </p:pic>
      <p:pic>
        <p:nvPicPr>
          <p:cNvPr id="26" name="Picture 25" descr="A picture containing text&#10;&#10;Description automatically generated">
            <a:hlinkClick r:id="" action="ppaction://noaction">
              <a:snd r:embed="rId5" name="le gilet soft g.wav"/>
            </a:hlinkClick>
            <a:extLst>
              <a:ext uri="{FF2B5EF4-FFF2-40B4-BE49-F238E27FC236}">
                <a16:creationId xmlns:a16="http://schemas.microsoft.com/office/drawing/2014/main" id="{4AD06B34-7463-6AC9-38A4-370AFEEB26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21551" y="3824225"/>
            <a:ext cx="1243628" cy="1134163"/>
          </a:xfrm>
          <a:prstGeom prst="rect">
            <a:avLst/>
          </a:prstGeom>
        </p:spPr>
      </p:pic>
    </p:spTree>
    <p:extLst>
      <p:ext uri="{BB962C8B-B14F-4D97-AF65-F5344CB8AC3E}">
        <p14:creationId xmlns:p14="http://schemas.microsoft.com/office/powerpoint/2010/main" val="87226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par>
                                <p:cTn id="56" presetID="1" presetClass="entr" presetSubtype="0" fill="hold" nodeType="withEffect">
                                  <p:stCondLst>
                                    <p:cond delay="0"/>
                                  </p:stCondLst>
                                  <p:childTnLst>
                                    <p:set>
                                      <p:cBhvr>
                                        <p:cTn id="57" dur="1" fill="hold">
                                          <p:stCondLst>
                                            <p:cond delay="0"/>
                                          </p:stCondLst>
                                        </p:cTn>
                                        <p:tgtEl>
                                          <p:spTgt spid="22"/>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par>
                                <p:cTn id="68" presetID="1" presetClass="entr" presetSubtype="0"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fade">
                                      <p:cBhvr>
                                        <p:cTn id="7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14" grpId="0"/>
      <p:bldP spid="15" grpId="0"/>
      <p:bldP spid="16" grpId="0"/>
      <p:bldP spid="17" grpId="0"/>
      <p:bldP spid="18" grpId="0"/>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823858"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dirty="0">
                <a:solidFill>
                  <a:schemeClr val="bg1"/>
                </a:solidFill>
              </a:rPr>
              <a:t>La crise des réfugiés*</a:t>
            </a:r>
          </a:p>
        </p:txBody>
      </p:sp>
      <p:sp>
        <p:nvSpPr>
          <p:cNvPr id="2" name="TextBox 1">
            <a:extLst>
              <a:ext uri="{FF2B5EF4-FFF2-40B4-BE49-F238E27FC236}">
                <a16:creationId xmlns:a16="http://schemas.microsoft.com/office/drawing/2014/main" id="{F5AEF9DF-2FD5-1442-9E84-D31130754D83}"/>
              </a:ext>
            </a:extLst>
          </p:cNvPr>
          <p:cNvSpPr txBox="1"/>
          <p:nvPr/>
        </p:nvSpPr>
        <p:spPr>
          <a:xfrm>
            <a:off x="13961" y="1241201"/>
            <a:ext cx="105028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Lis les mots et pratique les SSC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hard [g] </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et </a:t>
            </a:r>
            <a:r>
              <a:rPr kumimoji="0" lang="en-GB" sz="2400" b="1" i="0" u="none" strike="noStrike" kern="1200" cap="none" spc="0" normalizeH="0" baseline="0" noProof="0" dirty="0">
                <a:ln>
                  <a:noFill/>
                </a:ln>
                <a:solidFill>
                  <a:srgbClr val="104F75"/>
                </a:solidFill>
                <a:effectLst/>
                <a:uLnTx/>
                <a:uFillTx/>
                <a:latin typeface="Century Gothic" panose="020F0302020204030204"/>
                <a:ea typeface="+mn-ea"/>
                <a:cs typeface="+mn-cs"/>
              </a:rPr>
              <a:t>soft [g/j].</a:t>
            </a:r>
          </a:p>
        </p:txBody>
      </p:sp>
      <p:sp>
        <p:nvSpPr>
          <p:cNvPr id="5" name="Rounded Rectangle 46">
            <a:extLst>
              <a:ext uri="{FF2B5EF4-FFF2-40B4-BE49-F238E27FC236}">
                <a16:creationId xmlns:a16="http://schemas.microsoft.com/office/drawing/2014/main" id="{375DFCAD-E44E-4559-BD8B-E33351E123A3}"/>
              </a:ext>
            </a:extLst>
          </p:cNvPr>
          <p:cNvSpPr/>
          <p:nvPr/>
        </p:nvSpPr>
        <p:spPr>
          <a:xfrm>
            <a:off x="10199914" y="251188"/>
            <a:ext cx="178620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20" name="TextBox 19">
            <a:extLst>
              <a:ext uri="{FF2B5EF4-FFF2-40B4-BE49-F238E27FC236}">
                <a16:creationId xmlns:a16="http://schemas.microsoft.com/office/drawing/2014/main" id="{BA4051E1-69A1-4843-9ED8-3F6A035A1AD8}"/>
              </a:ext>
            </a:extLst>
          </p:cNvPr>
          <p:cNvSpPr txBox="1"/>
          <p:nvPr/>
        </p:nvSpPr>
        <p:spPr>
          <a:xfrm>
            <a:off x="625643" y="5236456"/>
            <a:ext cx="115341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Ils sont très fati</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ués et fra</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iles après des voya</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es dan</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ereux.</a:t>
            </a:r>
            <a:endPar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A144EBBF-F0C9-440E-9DD7-51AB35C46119}"/>
              </a:ext>
            </a:extLst>
          </p:cNvPr>
          <p:cNvSpPr txBox="1"/>
          <p:nvPr/>
        </p:nvSpPr>
        <p:spPr>
          <a:xfrm>
            <a:off x="625643" y="4341250"/>
            <a:ext cx="12370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Les réfu</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iés doivent bien s’or</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aniser pour re</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j</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oindre leurs familles.</a:t>
            </a:r>
            <a:endPar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9A62E8DD-5140-4E8E-86C6-EE5FCF5AE1C0}"/>
              </a:ext>
            </a:extLst>
          </p:cNvPr>
          <p:cNvSpPr txBox="1"/>
          <p:nvPr/>
        </p:nvSpPr>
        <p:spPr>
          <a:xfrm>
            <a:off x="625643" y="1817582"/>
            <a:ext cx="117621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Un pays d’ori</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ine de beaucoup de réfu</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iés est l’Af</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hanistan.</a:t>
            </a:r>
            <a:endPar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E3C269C-9183-4321-8884-D6D5F621A815}"/>
              </a:ext>
            </a:extLst>
          </p:cNvPr>
          <p:cNvSpPr txBox="1"/>
          <p:nvPr/>
        </p:nvSpPr>
        <p:spPr>
          <a:xfrm>
            <a:off x="625643" y="2629948"/>
            <a:ext cx="98026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Les réfu</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iés se retrouvent dans des situations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raves.</a:t>
            </a:r>
          </a:p>
        </p:txBody>
      </p:sp>
      <p:sp>
        <p:nvSpPr>
          <p:cNvPr id="24" name="TextBox 23">
            <a:extLst>
              <a:ext uri="{FF2B5EF4-FFF2-40B4-BE49-F238E27FC236}">
                <a16:creationId xmlns:a16="http://schemas.microsoft.com/office/drawing/2014/main" id="{575574E7-7A3B-44C8-943E-AA976ED2073D}"/>
              </a:ext>
            </a:extLst>
          </p:cNvPr>
          <p:cNvSpPr txBox="1"/>
          <p:nvPr/>
        </p:nvSpPr>
        <p:spPr>
          <a:xfrm>
            <a:off x="625643" y="3465313"/>
            <a:ext cx="105028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Ils sont obli</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és de quitter leurs villa</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es avec leurs ba</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es.</a:t>
            </a:r>
            <a:endParaRPr kumimoji="0" lang="fr-FR" sz="2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26" name="Action Button: Custom 16">
            <a:hlinkClick r:id="" action="ppaction://noaction" highlightClick="1">
              <a:snd r:embed="rId4" name="un pays dorigine.wav"/>
            </a:hlinkClick>
            <a:extLst>
              <a:ext uri="{FF2B5EF4-FFF2-40B4-BE49-F238E27FC236}">
                <a16:creationId xmlns:a16="http://schemas.microsoft.com/office/drawing/2014/main" id="{31B4DCF3-C7EF-42EB-A830-C7170549E96C}"/>
              </a:ext>
            </a:extLst>
          </p:cNvPr>
          <p:cNvSpPr/>
          <p:nvPr/>
        </p:nvSpPr>
        <p:spPr>
          <a:xfrm>
            <a:off x="185195" y="18832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5" name="les refugies se retrouvent.wav"/>
            </a:hlinkClick>
            <a:extLst>
              <a:ext uri="{FF2B5EF4-FFF2-40B4-BE49-F238E27FC236}">
                <a16:creationId xmlns:a16="http://schemas.microsoft.com/office/drawing/2014/main" id="{ECA6C2D0-6E3F-46CD-99E6-C99F3BC1A03C}"/>
              </a:ext>
            </a:extLst>
          </p:cNvPr>
          <p:cNvSpPr/>
          <p:nvPr/>
        </p:nvSpPr>
        <p:spPr>
          <a:xfrm>
            <a:off x="207419" y="27544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6" name="ils sont obliges de quitter.wav"/>
            </a:hlinkClick>
            <a:extLst>
              <a:ext uri="{FF2B5EF4-FFF2-40B4-BE49-F238E27FC236}">
                <a16:creationId xmlns:a16="http://schemas.microsoft.com/office/drawing/2014/main" id="{294ED03D-14A1-4ADC-A027-46BA3C573C5B}"/>
              </a:ext>
            </a:extLst>
          </p:cNvPr>
          <p:cNvSpPr/>
          <p:nvPr/>
        </p:nvSpPr>
        <p:spPr>
          <a:xfrm>
            <a:off x="207419" y="362561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7" name="les refugies doivent bien sorganiser.wav"/>
            </a:hlinkClick>
            <a:extLst>
              <a:ext uri="{FF2B5EF4-FFF2-40B4-BE49-F238E27FC236}">
                <a16:creationId xmlns:a16="http://schemas.microsoft.com/office/drawing/2014/main" id="{25FC6DBF-1A85-4E38-93DC-C8DB326E1201}"/>
              </a:ext>
            </a:extLst>
          </p:cNvPr>
          <p:cNvSpPr/>
          <p:nvPr/>
        </p:nvSpPr>
        <p:spPr>
          <a:xfrm>
            <a:off x="207419" y="44968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8" name="ils sont tres fatigues et fragiles.wav"/>
            </a:hlinkClick>
            <a:extLst>
              <a:ext uri="{FF2B5EF4-FFF2-40B4-BE49-F238E27FC236}">
                <a16:creationId xmlns:a16="http://schemas.microsoft.com/office/drawing/2014/main" id="{609E02EC-39B7-4F8F-AF0E-C1FD775B8B42}"/>
              </a:ext>
            </a:extLst>
          </p:cNvPr>
          <p:cNvSpPr/>
          <p:nvPr/>
        </p:nvSpPr>
        <p:spPr>
          <a:xfrm>
            <a:off x="207419" y="53679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4" name="TextBox 33">
            <a:extLst>
              <a:ext uri="{FF2B5EF4-FFF2-40B4-BE49-F238E27FC236}">
                <a16:creationId xmlns:a16="http://schemas.microsoft.com/office/drawing/2014/main" id="{11E05666-BE0E-406F-A854-092687124845}"/>
              </a:ext>
            </a:extLst>
          </p:cNvPr>
          <p:cNvSpPr txBox="1"/>
          <p:nvPr/>
        </p:nvSpPr>
        <p:spPr>
          <a:xfrm>
            <a:off x="647867" y="2225040"/>
            <a:ext cx="71446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[One country of origin of many refugees is Afghanistan.]</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C6602FAD-CC5C-4343-92BF-968C8C38DAB9}"/>
              </a:ext>
            </a:extLst>
          </p:cNvPr>
          <p:cNvSpPr txBox="1"/>
          <p:nvPr/>
        </p:nvSpPr>
        <p:spPr>
          <a:xfrm>
            <a:off x="647867" y="3020427"/>
            <a:ext cx="65677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[The refugees find themselves in serious situations.]</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486F9809-B4F2-4532-94F3-0EFBF09495A9}"/>
              </a:ext>
            </a:extLst>
          </p:cNvPr>
          <p:cNvSpPr txBox="1"/>
          <p:nvPr/>
        </p:nvSpPr>
        <p:spPr>
          <a:xfrm>
            <a:off x="603419" y="3879869"/>
            <a:ext cx="74394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[They are obliged to leave their villages with their baggage.]</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C29A734A-0E03-4041-BCC6-86C7F72416B8}"/>
              </a:ext>
            </a:extLst>
          </p:cNvPr>
          <p:cNvSpPr txBox="1"/>
          <p:nvPr/>
        </p:nvSpPr>
        <p:spPr>
          <a:xfrm>
            <a:off x="647867" y="4757857"/>
            <a:ext cx="85448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[The refugees must organise themselves well to rejoin their families.]</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F2EACF3F-9BB4-4846-9475-07DEADE8872D}"/>
              </a:ext>
            </a:extLst>
          </p:cNvPr>
          <p:cNvSpPr txBox="1"/>
          <p:nvPr/>
        </p:nvSpPr>
        <p:spPr>
          <a:xfrm>
            <a:off x="603419" y="5648914"/>
            <a:ext cx="74394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04F75"/>
                </a:solidFill>
                <a:effectLst/>
                <a:uLnTx/>
                <a:uFillTx/>
                <a:latin typeface="Century Gothic" panose="020F0302020204030204"/>
                <a:ea typeface="+mn-ea"/>
                <a:cs typeface="+mn-cs"/>
              </a:rPr>
              <a:t>[They are very tired and fragile after dangerous journeys.]</a:t>
            </a:r>
            <a:endParaRPr kumimoji="0" lang="en-GB" sz="1800" b="1"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49" name="Picture 48">
            <a:extLst>
              <a:ext uri="{FF2B5EF4-FFF2-40B4-BE49-F238E27FC236}">
                <a16:creationId xmlns:a16="http://schemas.microsoft.com/office/drawing/2014/main" id="{03AB81CE-71A1-42B5-A510-1D778F49253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6351" y="2335552"/>
            <a:ext cx="2033456" cy="1321863"/>
          </a:xfrm>
          <a:prstGeom prst="rect">
            <a:avLst/>
          </a:prstGeom>
        </p:spPr>
      </p:pic>
      <p:sp>
        <p:nvSpPr>
          <p:cNvPr id="51" name="Rounded Rectangle 46">
            <a:extLst>
              <a:ext uri="{FF2B5EF4-FFF2-40B4-BE49-F238E27FC236}">
                <a16:creationId xmlns:a16="http://schemas.microsoft.com/office/drawing/2014/main" id="{BB441E2C-5CED-49C3-8E8F-280BE516947D}"/>
              </a:ext>
            </a:extLst>
          </p:cNvPr>
          <p:cNvSpPr/>
          <p:nvPr/>
        </p:nvSpPr>
        <p:spPr>
          <a:xfrm>
            <a:off x="5823857" y="268898"/>
            <a:ext cx="4245429" cy="418692"/>
          </a:xfrm>
          <a:prstGeom prst="roundRect">
            <a:avLst/>
          </a:prstGeom>
          <a:solidFill>
            <a:srgbClr val="105076"/>
          </a:solidFill>
          <a:ln w="19050">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entury Gothic" panose="020F0302020204030204"/>
                <a:ea typeface="+mn-ea"/>
                <a:cs typeface="+mn-cs"/>
              </a:rPr>
              <a:t>*la crise des réfugiés </a:t>
            </a:r>
            <a:r>
              <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rPr>
              <a:t>= the refugee crisis</a:t>
            </a:r>
            <a:endParaRPr kumimoji="0" lang="fr-FR"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4711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34" grpId="0"/>
      <p:bldP spid="43" grpId="0"/>
      <p:bldP spid="44" grpId="0"/>
      <p:bldP spid="45" grpId="0"/>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A8252CF-D01D-4810-A6E8-AE47D9EA6BC6}"/>
              </a:ext>
            </a:extLst>
          </p:cNvPr>
          <p:cNvSpPr/>
          <p:nvPr/>
        </p:nvSpPr>
        <p:spPr>
          <a:xfrm>
            <a:off x="2954234" y="2351192"/>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1278"/>
            <a:ext cx="7565572" cy="783514"/>
          </a:xfrm>
          <a:prstGeom prst="rect">
            <a:avLst/>
          </a:prstGeom>
        </p:spPr>
      </p:pic>
      <p:pic>
        <p:nvPicPr>
          <p:cNvPr id="1037" name="Picture 1036" descr="Circle&#10;&#10;Description automatically generated with medium confidence">
            <a:hlinkClick r:id="" action="ppaction://noaction">
              <a:snd r:embed="rId4" name="bague.wav"/>
            </a:hlinkClick>
            <a:extLst>
              <a:ext uri="{FF2B5EF4-FFF2-40B4-BE49-F238E27FC236}">
                <a16:creationId xmlns:a16="http://schemas.microsoft.com/office/drawing/2014/main" id="{0ABDC4AA-D716-4AF8-9133-7167730919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7387" y="2312866"/>
            <a:ext cx="1447280" cy="1319889"/>
          </a:xfrm>
          <a:prstGeom prst="rect">
            <a:avLst/>
          </a:prstGeom>
        </p:spPr>
      </p:pic>
      <p:sp>
        <p:nvSpPr>
          <p:cNvPr id="4" name="Title 3"/>
          <p:cNvSpPr>
            <a:spLocks noGrp="1"/>
          </p:cNvSpPr>
          <p:nvPr>
            <p:ph type="title"/>
          </p:nvPr>
        </p:nvSpPr>
        <p:spPr>
          <a:xfrm>
            <a:off x="-1" y="221200"/>
            <a:ext cx="6433457" cy="428270"/>
          </a:xfrm>
        </p:spPr>
        <p:txBody>
          <a:bodyPr>
            <a:noAutofit/>
          </a:bodyPr>
          <a:lstStyle/>
          <a:p>
            <a:r>
              <a:rPr lang="fr-FR" sz="2800" b="1" dirty="0">
                <a:solidFill>
                  <a:schemeClr val="bg1"/>
                </a:solidFill>
              </a:rPr>
              <a:t>C’est</a:t>
            </a:r>
            <a:r>
              <a:rPr lang="en-GB" sz="2800" b="1" dirty="0">
                <a:solidFill>
                  <a:schemeClr val="bg1"/>
                </a:solidFill>
              </a:rPr>
              <a:t> hard [g], soft [g/j] </a:t>
            </a:r>
            <a:r>
              <a:rPr lang="fr-FR" sz="2800" b="1" dirty="0">
                <a:solidFill>
                  <a:schemeClr val="bg1"/>
                </a:solidFill>
              </a:rPr>
              <a:t>ou </a:t>
            </a:r>
            <a:r>
              <a:rPr lang="en-GB" sz="2800" b="1" dirty="0">
                <a:solidFill>
                  <a:schemeClr val="bg1"/>
                </a:solidFill>
              </a:rPr>
              <a:t>[gn]?</a:t>
            </a:r>
          </a:p>
        </p:txBody>
      </p:sp>
      <p:sp>
        <p:nvSpPr>
          <p:cNvPr id="5" name="Rounded Rectangle 46">
            <a:extLst>
              <a:ext uri="{FF2B5EF4-FFF2-40B4-BE49-F238E27FC236}">
                <a16:creationId xmlns:a16="http://schemas.microsoft.com/office/drawing/2014/main" id="{375DFCAD-E44E-4559-BD8B-E33351E123A3}"/>
              </a:ext>
            </a:extLst>
          </p:cNvPr>
          <p:cNvSpPr/>
          <p:nvPr/>
        </p:nvSpPr>
        <p:spPr>
          <a:xfrm>
            <a:off x="9884565" y="249870"/>
            <a:ext cx="2025355"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a:t>
            </a:r>
            <a:endPar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5">
            <a:extLst>
              <a:ext uri="{FF2B5EF4-FFF2-40B4-BE49-F238E27FC236}">
                <a16:creationId xmlns:a16="http://schemas.microsoft.com/office/drawing/2014/main" id="{FC7B6994-BF5A-48D2-9B02-6E1C2FABDEB6}"/>
              </a:ext>
            </a:extLst>
          </p:cNvPr>
          <p:cNvSpPr/>
          <p:nvPr/>
        </p:nvSpPr>
        <p:spPr>
          <a:xfrm>
            <a:off x="481197" y="2351192"/>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41BDC04E-EC79-4449-ACF4-0A8371FF3B25}"/>
              </a:ext>
            </a:extLst>
          </p:cNvPr>
          <p:cNvSpPr/>
          <p:nvPr/>
        </p:nvSpPr>
        <p:spPr>
          <a:xfrm>
            <a:off x="481197" y="1122618"/>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740243F5-83FE-4AAD-BCD7-97A593647351}"/>
              </a:ext>
            </a:extLst>
          </p:cNvPr>
          <p:cNvSpPr/>
          <p:nvPr/>
        </p:nvSpPr>
        <p:spPr>
          <a:xfrm>
            <a:off x="2954234" y="1122618"/>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EA8AA688-DD03-46D0-961F-BA884B108275}"/>
              </a:ext>
            </a:extLst>
          </p:cNvPr>
          <p:cNvSpPr/>
          <p:nvPr/>
        </p:nvSpPr>
        <p:spPr>
          <a:xfrm>
            <a:off x="2954234" y="3595656"/>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DF8E6289-0A91-47DD-B4F4-C4B254AA6094}"/>
              </a:ext>
            </a:extLst>
          </p:cNvPr>
          <p:cNvSpPr/>
          <p:nvPr/>
        </p:nvSpPr>
        <p:spPr>
          <a:xfrm>
            <a:off x="4190750" y="1122618"/>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B28DAAB5-28D2-4F81-8693-297C1B3D6E3B}"/>
              </a:ext>
            </a:extLst>
          </p:cNvPr>
          <p:cNvSpPr/>
          <p:nvPr/>
        </p:nvSpPr>
        <p:spPr>
          <a:xfrm>
            <a:off x="5427265" y="1122618"/>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68843132-4664-4B3A-AB1D-EDE0B3B26406}"/>
              </a:ext>
            </a:extLst>
          </p:cNvPr>
          <p:cNvSpPr/>
          <p:nvPr/>
        </p:nvSpPr>
        <p:spPr>
          <a:xfrm>
            <a:off x="5427265" y="2351192"/>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83A5C48C-7EFA-4DA8-AAE4-4266C37895E7}"/>
              </a:ext>
            </a:extLst>
          </p:cNvPr>
          <p:cNvSpPr/>
          <p:nvPr/>
        </p:nvSpPr>
        <p:spPr>
          <a:xfrm>
            <a:off x="5427265" y="3595656"/>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356D4A2C-5EF6-4F3F-88C6-03C0884AF8F1}"/>
              </a:ext>
            </a:extLst>
          </p:cNvPr>
          <p:cNvSpPr/>
          <p:nvPr/>
        </p:nvSpPr>
        <p:spPr>
          <a:xfrm>
            <a:off x="7900293" y="2351192"/>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E3C882E3-7899-4FB2-81AE-C0133335AC73}"/>
              </a:ext>
            </a:extLst>
          </p:cNvPr>
          <p:cNvSpPr/>
          <p:nvPr/>
        </p:nvSpPr>
        <p:spPr>
          <a:xfrm>
            <a:off x="7900293" y="1122618"/>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45F86418-849B-4613-A326-002EB58C2418}"/>
              </a:ext>
            </a:extLst>
          </p:cNvPr>
          <p:cNvSpPr/>
          <p:nvPr/>
        </p:nvSpPr>
        <p:spPr>
          <a:xfrm>
            <a:off x="9136801" y="1122618"/>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7B6C8D84-DC0F-4F15-AB50-26BDDC42408D}"/>
              </a:ext>
            </a:extLst>
          </p:cNvPr>
          <p:cNvSpPr/>
          <p:nvPr/>
        </p:nvSpPr>
        <p:spPr>
          <a:xfrm>
            <a:off x="7900293" y="3595656"/>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0" name="Rectangle 59">
            <a:extLst>
              <a:ext uri="{FF2B5EF4-FFF2-40B4-BE49-F238E27FC236}">
                <a16:creationId xmlns:a16="http://schemas.microsoft.com/office/drawing/2014/main" id="{E9610E64-3B17-482D-B4CE-BC976BC70D60}"/>
              </a:ext>
            </a:extLst>
          </p:cNvPr>
          <p:cNvSpPr/>
          <p:nvPr/>
        </p:nvSpPr>
        <p:spPr>
          <a:xfrm>
            <a:off x="5427265" y="4840120"/>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FD79304F-9DD6-41C1-A0C9-746928FF5241}"/>
              </a:ext>
            </a:extLst>
          </p:cNvPr>
          <p:cNvSpPr/>
          <p:nvPr/>
        </p:nvSpPr>
        <p:spPr>
          <a:xfrm>
            <a:off x="6663783" y="4840120"/>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8CD391B0-C9CE-4402-9F2B-12AE4DAFE93B}"/>
              </a:ext>
            </a:extLst>
          </p:cNvPr>
          <p:cNvSpPr/>
          <p:nvPr/>
        </p:nvSpPr>
        <p:spPr>
          <a:xfrm>
            <a:off x="7900293" y="4840120"/>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C495881A-4F19-469A-A750-46ABCA0BFEF6}"/>
              </a:ext>
            </a:extLst>
          </p:cNvPr>
          <p:cNvSpPr/>
          <p:nvPr/>
        </p:nvSpPr>
        <p:spPr>
          <a:xfrm>
            <a:off x="2954234" y="4840120"/>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D5D680D8-0357-41D7-806D-483301E7DE98}"/>
              </a:ext>
            </a:extLst>
          </p:cNvPr>
          <p:cNvSpPr/>
          <p:nvPr/>
        </p:nvSpPr>
        <p:spPr>
          <a:xfrm>
            <a:off x="1717716" y="4840120"/>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2C68B314-AFB1-4226-9ABA-D5E233623A1E}"/>
              </a:ext>
            </a:extLst>
          </p:cNvPr>
          <p:cNvSpPr/>
          <p:nvPr/>
        </p:nvSpPr>
        <p:spPr>
          <a:xfrm>
            <a:off x="481197" y="4840120"/>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51F347CB-C6B9-4DF9-B45F-9129DD4F10B4}"/>
              </a:ext>
            </a:extLst>
          </p:cNvPr>
          <p:cNvSpPr/>
          <p:nvPr/>
        </p:nvSpPr>
        <p:spPr>
          <a:xfrm>
            <a:off x="481197" y="3595656"/>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0" name="Picture 19" descr="Icon&#10;&#10;Description automatically generated with low confidence">
            <a:hlinkClick r:id="" action="ppaction://noaction">
              <a:snd r:embed="rId6" name="beignet.wav"/>
            </a:hlinkClick>
            <a:extLst>
              <a:ext uri="{FF2B5EF4-FFF2-40B4-BE49-F238E27FC236}">
                <a16:creationId xmlns:a16="http://schemas.microsoft.com/office/drawing/2014/main" id="{E78720A9-C83B-44DD-8F5B-0AF120CAAA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824" y="1189177"/>
            <a:ext cx="1319141" cy="1014089"/>
          </a:xfrm>
          <a:prstGeom prst="rect">
            <a:avLst/>
          </a:prstGeom>
        </p:spPr>
      </p:pic>
      <p:sp>
        <p:nvSpPr>
          <p:cNvPr id="72" name="Rectangle 71">
            <a:extLst>
              <a:ext uri="{FF2B5EF4-FFF2-40B4-BE49-F238E27FC236}">
                <a16:creationId xmlns:a16="http://schemas.microsoft.com/office/drawing/2014/main" id="{9627CA7D-867F-46B2-B782-11F5BA48AC1B}"/>
              </a:ext>
            </a:extLst>
          </p:cNvPr>
          <p:cNvSpPr/>
          <p:nvPr/>
        </p:nvSpPr>
        <p:spPr>
          <a:xfrm>
            <a:off x="10373308" y="1122618"/>
            <a:ext cx="1236519" cy="123651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627D3C25-C713-413C-8BDD-A031F6920819}"/>
              </a:ext>
            </a:extLst>
          </p:cNvPr>
          <p:cNvSpPr/>
          <p:nvPr/>
        </p:nvSpPr>
        <p:spPr>
          <a:xfrm>
            <a:off x="10373308" y="2351192"/>
            <a:ext cx="1236519" cy="1236519"/>
          </a:xfrm>
          <a:prstGeom prst="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4" name="Rectangle 73">
            <a:extLst>
              <a:ext uri="{FF2B5EF4-FFF2-40B4-BE49-F238E27FC236}">
                <a16:creationId xmlns:a16="http://schemas.microsoft.com/office/drawing/2014/main" id="{80124260-C645-497C-94A1-DF0ADAADAD74}"/>
              </a:ext>
            </a:extLst>
          </p:cNvPr>
          <p:cNvSpPr/>
          <p:nvPr/>
        </p:nvSpPr>
        <p:spPr>
          <a:xfrm>
            <a:off x="10373308" y="3595656"/>
            <a:ext cx="1236519" cy="1236519"/>
          </a:xfrm>
          <a:prstGeom prst="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8924A091-F7B4-4581-BDB1-0DDFB25F133A}"/>
              </a:ext>
            </a:extLst>
          </p:cNvPr>
          <p:cNvSpPr/>
          <p:nvPr/>
        </p:nvSpPr>
        <p:spPr>
          <a:xfrm>
            <a:off x="10373308" y="4840120"/>
            <a:ext cx="1236519" cy="1236519"/>
          </a:xfrm>
          <a:prstGeom prst="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Callout: Down Arrow 70">
            <a:extLst>
              <a:ext uri="{FF2B5EF4-FFF2-40B4-BE49-F238E27FC236}">
                <a16:creationId xmlns:a16="http://schemas.microsoft.com/office/drawing/2014/main" id="{96564A8C-D20A-4EF1-AF18-D83D4263129C}"/>
              </a:ext>
            </a:extLst>
          </p:cNvPr>
          <p:cNvSpPr/>
          <p:nvPr/>
        </p:nvSpPr>
        <p:spPr>
          <a:xfrm>
            <a:off x="472188" y="1122250"/>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bei</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[donut]</a:t>
            </a:r>
            <a:endParaRPr kumimoji="0" lang="en-GB" sz="1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77" name="Picture 76" descr="A picture containing text&#10;&#10;Description automatically generated">
            <a:hlinkClick r:id="" action="ppaction://noaction">
              <a:snd r:embed="rId8" name="justice.wav"/>
            </a:hlinkClick>
            <a:extLst>
              <a:ext uri="{FF2B5EF4-FFF2-40B4-BE49-F238E27FC236}">
                <a16:creationId xmlns:a16="http://schemas.microsoft.com/office/drawing/2014/main" id="{CCBF1DEA-20D7-42F0-972A-F1CB0930650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15123" y="3680960"/>
            <a:ext cx="1728601" cy="1115488"/>
          </a:xfrm>
          <a:prstGeom prst="rect">
            <a:avLst/>
          </a:prstGeom>
        </p:spPr>
      </p:pic>
      <p:pic>
        <p:nvPicPr>
          <p:cNvPr id="80" name="Picture 79" descr="Icon&#10;&#10;Description automatically generated">
            <a:hlinkClick r:id="" action="ppaction://noaction">
              <a:snd r:embed="rId10" name="gomme.wav"/>
            </a:hlinkClick>
            <a:extLst>
              <a:ext uri="{FF2B5EF4-FFF2-40B4-BE49-F238E27FC236}">
                <a16:creationId xmlns:a16="http://schemas.microsoft.com/office/drawing/2014/main" id="{B8488D3D-236A-4BED-9F65-EE02A6A46E4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27932" y="2403021"/>
            <a:ext cx="1389756" cy="1174778"/>
          </a:xfrm>
          <a:prstGeom prst="rect">
            <a:avLst/>
          </a:prstGeom>
        </p:spPr>
      </p:pic>
      <p:pic>
        <p:nvPicPr>
          <p:cNvPr id="82" name="Picture 81" descr="A picture containing lamp&#10;&#10;Description automatically generated">
            <a:hlinkClick r:id="" action="ppaction://noaction">
              <a:snd r:embed="rId12" name="champignon.wav"/>
            </a:hlinkClick>
            <a:extLst>
              <a:ext uri="{FF2B5EF4-FFF2-40B4-BE49-F238E27FC236}">
                <a16:creationId xmlns:a16="http://schemas.microsoft.com/office/drawing/2014/main" id="{1A27B503-5AEC-452D-892C-A226A44DF8D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1833" r="10537" b="28097"/>
          <a:stretch/>
        </p:blipFill>
        <p:spPr>
          <a:xfrm>
            <a:off x="5427249" y="1010096"/>
            <a:ext cx="1798134" cy="1521049"/>
          </a:xfrm>
          <a:prstGeom prst="rect">
            <a:avLst/>
          </a:prstGeom>
        </p:spPr>
      </p:pic>
      <p:pic>
        <p:nvPicPr>
          <p:cNvPr id="84" name="Picture 83" descr="A picture containing text, silhouette&#10;&#10;Description automatically generated">
            <a:hlinkClick r:id="" action="ppaction://noaction">
              <a:snd r:embed="rId14" name="genou.wav"/>
            </a:hlinkClick>
            <a:extLst>
              <a:ext uri="{FF2B5EF4-FFF2-40B4-BE49-F238E27FC236}">
                <a16:creationId xmlns:a16="http://schemas.microsoft.com/office/drawing/2014/main" id="{59607239-9CD7-4C78-8D2B-DD01C31CD1B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35475" y="1189178"/>
            <a:ext cx="1314560" cy="1499166"/>
          </a:xfrm>
          <a:prstGeom prst="rect">
            <a:avLst/>
          </a:prstGeom>
        </p:spPr>
      </p:pic>
      <p:pic>
        <p:nvPicPr>
          <p:cNvPr id="86" name="Picture 85" descr="A picture containing icon&#10;&#10;Description automatically generated">
            <a:hlinkClick r:id="" action="ppaction://noaction">
              <a:snd r:embed="rId16" name="singe.wav"/>
            </a:hlinkClick>
            <a:extLst>
              <a:ext uri="{FF2B5EF4-FFF2-40B4-BE49-F238E27FC236}">
                <a16:creationId xmlns:a16="http://schemas.microsoft.com/office/drawing/2014/main" id="{BD6945DF-A100-4D73-A469-5DBE1716701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72264" y="1032682"/>
            <a:ext cx="1142073" cy="1259133"/>
          </a:xfrm>
          <a:prstGeom prst="rect">
            <a:avLst/>
          </a:prstGeom>
        </p:spPr>
      </p:pic>
      <p:pic>
        <p:nvPicPr>
          <p:cNvPr id="92" name="Picture 91" descr="A close-up of a planet&#10;&#10;Description automatically generated with medium confidence">
            <a:hlinkClick r:id="" action="ppaction://noaction">
              <a:snd r:embed="rId18" name="oignon.wav"/>
            </a:hlinkClick>
            <a:extLst>
              <a:ext uri="{FF2B5EF4-FFF2-40B4-BE49-F238E27FC236}">
                <a16:creationId xmlns:a16="http://schemas.microsoft.com/office/drawing/2014/main" id="{DAE7D4FC-B10F-4D87-9FF3-3BF9DE3B15D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041612" y="4884675"/>
            <a:ext cx="1236519" cy="1332276"/>
          </a:xfrm>
          <a:prstGeom prst="rect">
            <a:avLst/>
          </a:prstGeom>
        </p:spPr>
      </p:pic>
      <p:pic>
        <p:nvPicPr>
          <p:cNvPr id="94" name="Picture 93" descr="Logo&#10;&#10;Description automatically generated">
            <a:hlinkClick r:id="" action="ppaction://noaction">
              <a:snd r:embed="rId20" name="guepe.wav"/>
            </a:hlinkClick>
            <a:extLst>
              <a:ext uri="{FF2B5EF4-FFF2-40B4-BE49-F238E27FC236}">
                <a16:creationId xmlns:a16="http://schemas.microsoft.com/office/drawing/2014/main" id="{F0A6D1A5-850F-4A22-AD6F-ECE18D4816B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765580" y="4873731"/>
            <a:ext cx="1126484" cy="1230289"/>
          </a:xfrm>
          <a:prstGeom prst="rect">
            <a:avLst/>
          </a:prstGeom>
        </p:spPr>
      </p:pic>
      <p:pic>
        <p:nvPicPr>
          <p:cNvPr id="96" name="Picture 95" descr="A picture containing text&#10;&#10;Description automatically generated">
            <a:hlinkClick r:id="" action="ppaction://noaction">
              <a:snd r:embed="rId22" name="girafe.wav"/>
            </a:hlinkClick>
            <a:extLst>
              <a:ext uri="{FF2B5EF4-FFF2-40B4-BE49-F238E27FC236}">
                <a16:creationId xmlns:a16="http://schemas.microsoft.com/office/drawing/2014/main" id="{1AA58A93-BFC0-4DBF-825C-08881628110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44533" y="4848234"/>
            <a:ext cx="1211012" cy="1476281"/>
          </a:xfrm>
          <a:prstGeom prst="rect">
            <a:avLst/>
          </a:prstGeom>
        </p:spPr>
      </p:pic>
      <p:pic>
        <p:nvPicPr>
          <p:cNvPr id="98" name="Picture 97" descr="Icon&#10;&#10;Description automatically generated">
            <a:hlinkClick r:id="" action="ppaction://noaction">
              <a:snd r:embed="rId24" name="magique.wav"/>
            </a:hlinkClick>
            <a:extLst>
              <a:ext uri="{FF2B5EF4-FFF2-40B4-BE49-F238E27FC236}">
                <a16:creationId xmlns:a16="http://schemas.microsoft.com/office/drawing/2014/main" id="{A0E3509E-A6B6-40E6-9B32-D740DD13608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21951" y="3393057"/>
            <a:ext cx="1418573" cy="1419682"/>
          </a:xfrm>
          <a:prstGeom prst="rect">
            <a:avLst/>
          </a:prstGeom>
        </p:spPr>
      </p:pic>
      <p:pic>
        <p:nvPicPr>
          <p:cNvPr id="100" name="Picture 99" descr="A picture containing dessert&#10;&#10;Description automatically generated">
            <a:hlinkClick r:id="" action="ppaction://noaction">
              <a:snd r:embed="rId26" name="gateau.wav"/>
            </a:hlinkClick>
            <a:extLst>
              <a:ext uri="{FF2B5EF4-FFF2-40B4-BE49-F238E27FC236}">
                <a16:creationId xmlns:a16="http://schemas.microsoft.com/office/drawing/2014/main" id="{757F2C1C-DB1C-46EB-820A-FC5E89DA32F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59936" y="2435548"/>
            <a:ext cx="1140119" cy="1102298"/>
          </a:xfrm>
          <a:prstGeom prst="rect">
            <a:avLst/>
          </a:prstGeom>
        </p:spPr>
      </p:pic>
      <p:pic>
        <p:nvPicPr>
          <p:cNvPr id="102" name="Picture 101" descr="Logo&#10;&#10;Description automatically generated with low confidence">
            <a:hlinkClick r:id="" action="ppaction://noaction">
              <a:snd r:embed="rId28" name="joue.wav"/>
            </a:hlinkClick>
            <a:extLst>
              <a:ext uri="{FF2B5EF4-FFF2-40B4-BE49-F238E27FC236}">
                <a16:creationId xmlns:a16="http://schemas.microsoft.com/office/drawing/2014/main" id="{6F39240D-7BCA-4F95-AA0D-EEA9787EAE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999190" y="2466060"/>
            <a:ext cx="1038724" cy="1049382"/>
          </a:xfrm>
          <a:prstGeom prst="rect">
            <a:avLst/>
          </a:prstGeom>
        </p:spPr>
      </p:pic>
      <p:pic>
        <p:nvPicPr>
          <p:cNvPr id="104" name="Picture 103" descr="A picture containing text, plant, maple&#10;&#10;Description automatically generated">
            <a:hlinkClick r:id="" action="ppaction://noaction">
              <a:snd r:embed="rId30" name="vigne.wav"/>
            </a:hlinkClick>
            <a:extLst>
              <a:ext uri="{FF2B5EF4-FFF2-40B4-BE49-F238E27FC236}">
                <a16:creationId xmlns:a16="http://schemas.microsoft.com/office/drawing/2014/main" id="{B4D6F41C-F1EE-4EB9-90AB-B4909B201375}"/>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390049" y="3568481"/>
            <a:ext cx="1717680" cy="1493691"/>
          </a:xfrm>
          <a:prstGeom prst="rect">
            <a:avLst/>
          </a:prstGeom>
        </p:spPr>
      </p:pic>
      <p:pic>
        <p:nvPicPr>
          <p:cNvPr id="106" name="Picture 105" descr="Icon&#10;&#10;Description automatically generated">
            <a:hlinkClick r:id="" action="ppaction://noaction">
              <a:snd r:embed="rId32" name="chataigne.wav"/>
            </a:hlinkClick>
            <a:extLst>
              <a:ext uri="{FF2B5EF4-FFF2-40B4-BE49-F238E27FC236}">
                <a16:creationId xmlns:a16="http://schemas.microsoft.com/office/drawing/2014/main" id="{33796366-BAAF-4CC8-837C-1C225CA7BCBD}"/>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930546" y="4916670"/>
            <a:ext cx="1408504" cy="1144409"/>
          </a:xfrm>
          <a:prstGeom prst="rect">
            <a:avLst/>
          </a:prstGeom>
        </p:spPr>
      </p:pic>
      <p:pic>
        <p:nvPicPr>
          <p:cNvPr id="110" name="Picture 109" descr="A living room with a fireplace&#10;&#10;Description automatically generated with medium confidence">
            <a:hlinkClick r:id="" action="ppaction://noaction">
              <a:snd r:embed="rId34" name="sejour.wav"/>
            </a:hlinkClick>
            <a:extLst>
              <a:ext uri="{FF2B5EF4-FFF2-40B4-BE49-F238E27FC236}">
                <a16:creationId xmlns:a16="http://schemas.microsoft.com/office/drawing/2014/main" id="{323957C9-B510-48D6-A7E3-76CD75076440}"/>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538534" y="4939852"/>
            <a:ext cx="1048182" cy="1048182"/>
          </a:xfrm>
          <a:prstGeom prst="rect">
            <a:avLst/>
          </a:prstGeom>
        </p:spPr>
      </p:pic>
      <p:pic>
        <p:nvPicPr>
          <p:cNvPr id="112" name="Picture 111" descr="A picture containing text&#10;&#10;Description automatically generated">
            <a:hlinkClick r:id="" action="ppaction://noaction">
              <a:snd r:embed="rId36" name="gouter.wav"/>
            </a:hlinkClick>
            <a:extLst>
              <a:ext uri="{FF2B5EF4-FFF2-40B4-BE49-F238E27FC236}">
                <a16:creationId xmlns:a16="http://schemas.microsoft.com/office/drawing/2014/main" id="{28BA85FC-2D33-4D65-B4D4-FE799F33A72E}"/>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6639691" y="5104420"/>
            <a:ext cx="1230358" cy="935264"/>
          </a:xfrm>
          <a:prstGeom prst="rect">
            <a:avLst/>
          </a:prstGeom>
        </p:spPr>
      </p:pic>
      <p:sp>
        <p:nvSpPr>
          <p:cNvPr id="113" name="Arrow: Right 112">
            <a:extLst>
              <a:ext uri="{FF2B5EF4-FFF2-40B4-BE49-F238E27FC236}">
                <a16:creationId xmlns:a16="http://schemas.microsoft.com/office/drawing/2014/main" id="{AD809129-DC96-4C6D-B788-07BF0F926814}"/>
              </a:ext>
            </a:extLst>
          </p:cNvPr>
          <p:cNvSpPr/>
          <p:nvPr/>
        </p:nvSpPr>
        <p:spPr>
          <a:xfrm>
            <a:off x="7791923" y="2853548"/>
            <a:ext cx="399577" cy="360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6" name="Arrow: Right 115">
            <a:extLst>
              <a:ext uri="{FF2B5EF4-FFF2-40B4-BE49-F238E27FC236}">
                <a16:creationId xmlns:a16="http://schemas.microsoft.com/office/drawing/2014/main" id="{1EBE627C-0691-4DA9-9678-5511542E6132}"/>
              </a:ext>
            </a:extLst>
          </p:cNvPr>
          <p:cNvSpPr/>
          <p:nvPr/>
        </p:nvSpPr>
        <p:spPr>
          <a:xfrm>
            <a:off x="4293178" y="1366030"/>
            <a:ext cx="399577" cy="360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18" name="Picture 117">
            <a:hlinkClick r:id="" action="ppaction://noaction">
              <a:snd r:embed="rId38" name="manege.wav"/>
            </a:hlinkClick>
            <a:extLst>
              <a:ext uri="{FF2B5EF4-FFF2-40B4-BE49-F238E27FC236}">
                <a16:creationId xmlns:a16="http://schemas.microsoft.com/office/drawing/2014/main" id="{03673568-2A99-4BAF-AD27-E36081A7E3A9}"/>
              </a:ext>
            </a:extLst>
          </p:cNvPr>
          <p:cNvPicPr>
            <a:picLocks noChangeAspect="1"/>
          </p:cNvPicPr>
          <p:nvPr/>
        </p:nvPicPr>
        <p:blipFill rotWithShape="1">
          <a:blip r:embed="rId39" cstate="print">
            <a:extLst>
              <a:ext uri="{28A0092B-C50C-407E-A947-70E740481C1C}">
                <a14:useLocalDpi xmlns:a14="http://schemas.microsoft.com/office/drawing/2010/main" val="0"/>
              </a:ext>
            </a:extLst>
          </a:blip>
          <a:srcRect t="41342" r="50000"/>
          <a:stretch/>
        </p:blipFill>
        <p:spPr>
          <a:xfrm>
            <a:off x="10427978" y="766762"/>
            <a:ext cx="1391197" cy="1632085"/>
          </a:xfrm>
          <a:prstGeom prst="rect">
            <a:avLst/>
          </a:prstGeom>
        </p:spPr>
      </p:pic>
      <p:pic>
        <p:nvPicPr>
          <p:cNvPr id="120" name="Picture 119" descr="A picture containing vector graphics&#10;&#10;Description automatically generated">
            <a:hlinkClick r:id="" action="ppaction://noaction">
              <a:snd r:embed="rId40" name="legumes.wav"/>
            </a:hlinkClick>
            <a:extLst>
              <a:ext uri="{FF2B5EF4-FFF2-40B4-BE49-F238E27FC236}">
                <a16:creationId xmlns:a16="http://schemas.microsoft.com/office/drawing/2014/main" id="{47D4AC94-D108-456B-B1CC-8118CEB177C8}"/>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9145821" y="1142457"/>
            <a:ext cx="1197844" cy="1236518"/>
          </a:xfrm>
          <a:prstGeom prst="rect">
            <a:avLst/>
          </a:prstGeom>
        </p:spPr>
      </p:pic>
      <p:pic>
        <p:nvPicPr>
          <p:cNvPr id="122" name="Picture 121" descr="A picture containing shape&#10;&#10;Description automatically generated">
            <a:hlinkClick r:id="" action="ppaction://noaction">
              <a:snd r:embed="rId42" name="poignet.wav"/>
            </a:hlinkClick>
            <a:extLst>
              <a:ext uri="{FF2B5EF4-FFF2-40B4-BE49-F238E27FC236}">
                <a16:creationId xmlns:a16="http://schemas.microsoft.com/office/drawing/2014/main" id="{62452B1C-08A6-4032-9D26-1C6D00F19F3A}"/>
              </a:ext>
            </a:extLst>
          </p:cNvPr>
          <p:cNvPicPr>
            <a:picLocks noChangeAspect="1"/>
          </p:cNvPicPr>
          <p:nvPr/>
        </p:nvPicPr>
        <p:blipFill>
          <a:blip r:embed="rId43" cstate="print">
            <a:extLst>
              <a:ext uri="{28A0092B-C50C-407E-A947-70E740481C1C}">
                <a14:useLocalDpi xmlns:a14="http://schemas.microsoft.com/office/drawing/2010/main" val="0"/>
              </a:ext>
            </a:extLst>
          </a:blip>
          <a:stretch>
            <a:fillRect/>
          </a:stretch>
        </p:blipFill>
        <p:spPr>
          <a:xfrm>
            <a:off x="7900280" y="851463"/>
            <a:ext cx="790956" cy="1491784"/>
          </a:xfrm>
          <a:prstGeom prst="rect">
            <a:avLst/>
          </a:prstGeom>
        </p:spPr>
      </p:pic>
      <p:sp>
        <p:nvSpPr>
          <p:cNvPr id="125" name="Arrow: Right 124">
            <a:extLst>
              <a:ext uri="{FF2B5EF4-FFF2-40B4-BE49-F238E27FC236}">
                <a16:creationId xmlns:a16="http://schemas.microsoft.com/office/drawing/2014/main" id="{8E66869D-3CE6-45A6-9C6B-F6DAE746D103}"/>
              </a:ext>
            </a:extLst>
          </p:cNvPr>
          <p:cNvSpPr/>
          <p:nvPr/>
        </p:nvSpPr>
        <p:spPr>
          <a:xfrm flipH="1">
            <a:off x="8323269" y="1789900"/>
            <a:ext cx="399576" cy="360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27" name="Picture 126" descr="Icon&#10;&#10;Description automatically generated">
            <a:hlinkClick r:id="" action="ppaction://noaction">
              <a:snd r:embed="rId44" name="gare.wav"/>
            </a:hlinkClick>
            <a:extLst>
              <a:ext uri="{FF2B5EF4-FFF2-40B4-BE49-F238E27FC236}">
                <a16:creationId xmlns:a16="http://schemas.microsoft.com/office/drawing/2014/main" id="{7A8771E4-8765-4BB6-B9B4-CCED0AACE2B1}"/>
              </a:ext>
            </a:extLst>
          </p:cNvPr>
          <p:cNvPicPr>
            <a:picLocks noChangeAspect="1"/>
          </p:cNvPicPr>
          <p:nvPr/>
        </p:nvPicPr>
        <p:blipFill>
          <a:blip r:embed="rId45" cstate="print">
            <a:extLst>
              <a:ext uri="{28A0092B-C50C-407E-A947-70E740481C1C}">
                <a14:useLocalDpi xmlns:a14="http://schemas.microsoft.com/office/drawing/2010/main" val="0"/>
              </a:ext>
            </a:extLst>
          </a:blip>
          <a:stretch>
            <a:fillRect/>
          </a:stretch>
        </p:blipFill>
        <p:spPr>
          <a:xfrm>
            <a:off x="10478543" y="3719558"/>
            <a:ext cx="1013796" cy="1013796"/>
          </a:xfrm>
          <a:prstGeom prst="rect">
            <a:avLst/>
          </a:prstGeom>
        </p:spPr>
      </p:pic>
      <p:sp>
        <p:nvSpPr>
          <p:cNvPr id="133" name="Callout: Down Arrow 132">
            <a:extLst>
              <a:ext uri="{FF2B5EF4-FFF2-40B4-BE49-F238E27FC236}">
                <a16:creationId xmlns:a16="http://schemas.microsoft.com/office/drawing/2014/main" id="{F6013422-4EC4-4ECF-A8E8-0C1B1DA50DBF}"/>
              </a:ext>
            </a:extLst>
          </p:cNvPr>
          <p:cNvSpPr/>
          <p:nvPr/>
        </p:nvSpPr>
        <p:spPr>
          <a:xfrm>
            <a:off x="481197" y="2368290"/>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âteau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[hard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[cake]</a:t>
            </a:r>
          </a:p>
        </p:txBody>
      </p:sp>
      <p:sp>
        <p:nvSpPr>
          <p:cNvPr id="134" name="Callout: Down Arrow 133">
            <a:extLst>
              <a:ext uri="{FF2B5EF4-FFF2-40B4-BE49-F238E27FC236}">
                <a16:creationId xmlns:a16="http://schemas.microsoft.com/office/drawing/2014/main" id="{E07890C1-8C02-47E9-A5C3-27998E8AB4CC}"/>
              </a:ext>
            </a:extLst>
          </p:cNvPr>
          <p:cNvSpPr/>
          <p:nvPr/>
        </p:nvSpPr>
        <p:spPr>
          <a:xfrm>
            <a:off x="481198" y="3595656"/>
            <a:ext cx="1236518" cy="1321014"/>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ma</a:t>
            </a:r>
            <a:r>
              <a:rPr kumimoji="0" lang="fr-FR" sz="1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[magic]</a:t>
            </a:r>
          </a:p>
        </p:txBody>
      </p:sp>
      <p:sp>
        <p:nvSpPr>
          <p:cNvPr id="1027" name="Callout: Right Arrow 1026">
            <a:extLst>
              <a:ext uri="{FF2B5EF4-FFF2-40B4-BE49-F238E27FC236}">
                <a16:creationId xmlns:a16="http://schemas.microsoft.com/office/drawing/2014/main" id="{F445483E-1116-44AC-AE47-01AF211C86A9}"/>
              </a:ext>
            </a:extLst>
          </p:cNvPr>
          <p:cNvSpPr/>
          <p:nvPr/>
        </p:nvSpPr>
        <p:spPr>
          <a:xfrm>
            <a:off x="472187" y="4836743"/>
            <a:ext cx="1564227" cy="1236519"/>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irafe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[giraffe]</a:t>
            </a:r>
          </a:p>
        </p:txBody>
      </p:sp>
      <p:sp>
        <p:nvSpPr>
          <p:cNvPr id="139" name="Callout: Right Arrow 138">
            <a:extLst>
              <a:ext uri="{FF2B5EF4-FFF2-40B4-BE49-F238E27FC236}">
                <a16:creationId xmlns:a16="http://schemas.microsoft.com/office/drawing/2014/main" id="{D36B85CC-69D2-45BA-A364-2F62BDECC860}"/>
              </a:ext>
            </a:extLst>
          </p:cNvPr>
          <p:cNvSpPr/>
          <p:nvPr/>
        </p:nvSpPr>
        <p:spPr>
          <a:xfrm>
            <a:off x="1717893" y="4848234"/>
            <a:ext cx="1525957" cy="122502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uêpe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[hard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[wasp]</a:t>
            </a:r>
          </a:p>
        </p:txBody>
      </p:sp>
      <p:sp>
        <p:nvSpPr>
          <p:cNvPr id="1029" name="Callout: Up Arrow 1028">
            <a:extLst>
              <a:ext uri="{FF2B5EF4-FFF2-40B4-BE49-F238E27FC236}">
                <a16:creationId xmlns:a16="http://schemas.microsoft.com/office/drawing/2014/main" id="{D6E5ED49-CDC4-47B7-ADEA-7E9813929328}"/>
              </a:ext>
            </a:extLst>
          </p:cNvPr>
          <p:cNvSpPr/>
          <p:nvPr/>
        </p:nvSpPr>
        <p:spPr>
          <a:xfrm>
            <a:off x="2952375" y="4733354"/>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oi</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[onion]</a:t>
            </a:r>
          </a:p>
        </p:txBody>
      </p:sp>
      <p:pic>
        <p:nvPicPr>
          <p:cNvPr id="1031" name="Picture 1030" descr="A picture containing vector graphics&#10;&#10;Description automatically generated">
            <a:hlinkClick r:id="" action="ppaction://noaction">
              <a:snd r:embed="rId46" name="chignon.wav"/>
            </a:hlinkClick>
            <a:extLst>
              <a:ext uri="{FF2B5EF4-FFF2-40B4-BE49-F238E27FC236}">
                <a16:creationId xmlns:a16="http://schemas.microsoft.com/office/drawing/2014/main" id="{9CAE48DC-474E-4F43-AB4A-777F4E7A9A69}"/>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3087080" y="3655033"/>
            <a:ext cx="971114" cy="1165337"/>
          </a:xfrm>
          <a:prstGeom prst="rect">
            <a:avLst/>
          </a:prstGeom>
        </p:spPr>
      </p:pic>
      <p:sp>
        <p:nvSpPr>
          <p:cNvPr id="141" name="Callout: Up Arrow 140">
            <a:extLst>
              <a:ext uri="{FF2B5EF4-FFF2-40B4-BE49-F238E27FC236}">
                <a16:creationId xmlns:a16="http://schemas.microsoft.com/office/drawing/2014/main" id="{259E35DF-E06C-4FFA-A799-F776DF66283D}"/>
              </a:ext>
            </a:extLst>
          </p:cNvPr>
          <p:cNvSpPr/>
          <p:nvPr/>
        </p:nvSpPr>
        <p:spPr>
          <a:xfrm>
            <a:off x="2945726" y="3500212"/>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chi</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[hair bun]</a:t>
            </a:r>
            <a:endPar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42" name="Callout: Up Arrow 141">
            <a:extLst>
              <a:ext uri="{FF2B5EF4-FFF2-40B4-BE49-F238E27FC236}">
                <a16:creationId xmlns:a16="http://schemas.microsoft.com/office/drawing/2014/main" id="{0B3BB825-9500-4444-8047-2CC5AD1B48BF}"/>
              </a:ext>
            </a:extLst>
          </p:cNvPr>
          <p:cNvSpPr/>
          <p:nvPr/>
        </p:nvSpPr>
        <p:spPr>
          <a:xfrm>
            <a:off x="2952375" y="2255748"/>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ba</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[hard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[ring]</a:t>
            </a:r>
          </a:p>
        </p:txBody>
      </p:sp>
      <p:sp>
        <p:nvSpPr>
          <p:cNvPr id="146" name="Arrow: Right 145">
            <a:extLst>
              <a:ext uri="{FF2B5EF4-FFF2-40B4-BE49-F238E27FC236}">
                <a16:creationId xmlns:a16="http://schemas.microsoft.com/office/drawing/2014/main" id="{E56ABC8D-0AC5-47C2-B6AA-F3CBEC946C91}"/>
              </a:ext>
            </a:extLst>
          </p:cNvPr>
          <p:cNvSpPr/>
          <p:nvPr/>
        </p:nvSpPr>
        <p:spPr>
          <a:xfrm flipH="1">
            <a:off x="3765112" y="3655033"/>
            <a:ext cx="399576" cy="3605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7" name="Callout: Right Arrow 146">
            <a:extLst>
              <a:ext uri="{FF2B5EF4-FFF2-40B4-BE49-F238E27FC236}">
                <a16:creationId xmlns:a16="http://schemas.microsoft.com/office/drawing/2014/main" id="{54E5F6E0-0204-4771-860E-DF00BE0CB52D}"/>
              </a:ext>
            </a:extLst>
          </p:cNvPr>
          <p:cNvSpPr/>
          <p:nvPr/>
        </p:nvSpPr>
        <p:spPr>
          <a:xfrm>
            <a:off x="2952741" y="1118219"/>
            <a:ext cx="1552885" cy="122502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sin</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[monkey]</a:t>
            </a:r>
          </a:p>
        </p:txBody>
      </p:sp>
      <p:sp>
        <p:nvSpPr>
          <p:cNvPr id="149" name="Callout: Right Arrow 148">
            <a:extLst>
              <a:ext uri="{FF2B5EF4-FFF2-40B4-BE49-F238E27FC236}">
                <a16:creationId xmlns:a16="http://schemas.microsoft.com/office/drawing/2014/main" id="{4CDC98C2-8029-4F8B-AEB0-A643B4F5FCBF}"/>
              </a:ext>
            </a:extLst>
          </p:cNvPr>
          <p:cNvSpPr/>
          <p:nvPr/>
        </p:nvSpPr>
        <p:spPr>
          <a:xfrm>
            <a:off x="4200062" y="1123964"/>
            <a:ext cx="1542099" cy="122502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enou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[knee]</a:t>
            </a:r>
          </a:p>
        </p:txBody>
      </p:sp>
      <p:sp>
        <p:nvSpPr>
          <p:cNvPr id="150" name="Callout: Down Arrow 149">
            <a:extLst>
              <a:ext uri="{FF2B5EF4-FFF2-40B4-BE49-F238E27FC236}">
                <a16:creationId xmlns:a16="http://schemas.microsoft.com/office/drawing/2014/main" id="{28AD8D89-C37E-4402-9CA6-78093EF0A482}"/>
              </a:ext>
            </a:extLst>
          </p:cNvPr>
          <p:cNvSpPr/>
          <p:nvPr/>
        </p:nvSpPr>
        <p:spPr>
          <a:xfrm>
            <a:off x="5431773" y="1129572"/>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champi</a:t>
            </a:r>
            <a:r>
              <a:rPr kumimoji="0" lang="fr-FR" sz="12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r>
              <a:rPr kumimoji="0" lang="fr-FR" sz="1200" b="0" i="0" u="none" strike="noStrike" kern="1200" cap="none" spc="0" normalizeH="0" baseline="0" noProof="0" dirty="0">
                <a:ln>
                  <a:noFill/>
                </a:ln>
                <a:solidFill>
                  <a:srgbClr val="104F75"/>
                </a:solidFill>
                <a:effectLst/>
                <a:uLnTx/>
                <a:uFillTx/>
                <a:latin typeface="Century Gothic" panose="020F0302020204030204"/>
                <a:ea typeface="+mn-ea"/>
                <a:cs typeface="+mn-cs"/>
              </a:rPr>
              <a:t>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[mushroom]</a:t>
            </a:r>
            <a:endPar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51" name="Callout: Down Arrow 150">
            <a:extLst>
              <a:ext uri="{FF2B5EF4-FFF2-40B4-BE49-F238E27FC236}">
                <a16:creationId xmlns:a16="http://schemas.microsoft.com/office/drawing/2014/main" id="{50A66B92-5E59-4D67-B99D-008166ED4A13}"/>
              </a:ext>
            </a:extLst>
          </p:cNvPr>
          <p:cNvSpPr/>
          <p:nvPr/>
        </p:nvSpPr>
        <p:spPr>
          <a:xfrm>
            <a:off x="5435046" y="2356937"/>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omme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[hard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[eraser]</a:t>
            </a:r>
          </a:p>
        </p:txBody>
      </p:sp>
      <p:sp>
        <p:nvSpPr>
          <p:cNvPr id="152" name="Callout: Down Arrow 151">
            <a:extLst>
              <a:ext uri="{FF2B5EF4-FFF2-40B4-BE49-F238E27FC236}">
                <a16:creationId xmlns:a16="http://schemas.microsoft.com/office/drawing/2014/main" id="{ED65A0EE-0F86-4A0F-8F46-008C866776AA}"/>
              </a:ext>
            </a:extLst>
          </p:cNvPr>
          <p:cNvSpPr/>
          <p:nvPr/>
        </p:nvSpPr>
        <p:spPr>
          <a:xfrm>
            <a:off x="5427255" y="3587355"/>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j</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ustice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[justice]</a:t>
            </a:r>
          </a:p>
        </p:txBody>
      </p:sp>
      <p:sp>
        <p:nvSpPr>
          <p:cNvPr id="153" name="Callout: Right Arrow 152">
            <a:extLst>
              <a:ext uri="{FF2B5EF4-FFF2-40B4-BE49-F238E27FC236}">
                <a16:creationId xmlns:a16="http://schemas.microsoft.com/office/drawing/2014/main" id="{EBEF8F08-1BB3-4FCB-BD2A-765BF3822497}"/>
              </a:ext>
            </a:extLst>
          </p:cNvPr>
          <p:cNvSpPr/>
          <p:nvPr/>
        </p:nvSpPr>
        <p:spPr>
          <a:xfrm>
            <a:off x="5421926" y="4843529"/>
            <a:ext cx="1332905" cy="1229733"/>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sé</a:t>
            </a:r>
            <a:r>
              <a:rPr kumimoji="0" lang="fr-FR" sz="1800" b="1" i="0" u="none" strike="noStrike" kern="1200" cap="none" spc="0" normalizeH="0" baseline="0" noProof="0" dirty="0">
                <a:ln>
                  <a:noFill/>
                </a:ln>
                <a:solidFill>
                  <a:srgbClr val="E87D1E"/>
                </a:solidFill>
                <a:effectLst/>
                <a:uLnTx/>
                <a:uFillTx/>
                <a:latin typeface="Century Gothic" panose="020F0302020204030204"/>
                <a:ea typeface="+mn-ea"/>
                <a:cs typeface="+mn-cs"/>
              </a:rPr>
              <a:t>j</a:t>
            </a: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our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[lounge]</a:t>
            </a:r>
          </a:p>
        </p:txBody>
      </p:sp>
      <p:sp>
        <p:nvSpPr>
          <p:cNvPr id="154" name="Callout: Right Arrow 153">
            <a:extLst>
              <a:ext uri="{FF2B5EF4-FFF2-40B4-BE49-F238E27FC236}">
                <a16:creationId xmlns:a16="http://schemas.microsoft.com/office/drawing/2014/main" id="{A482F442-B092-4A84-BA4B-1F509AAB31BA}"/>
              </a:ext>
            </a:extLst>
          </p:cNvPr>
          <p:cNvSpPr/>
          <p:nvPr/>
        </p:nvSpPr>
        <p:spPr>
          <a:xfrm>
            <a:off x="6668516" y="4848594"/>
            <a:ext cx="1332905" cy="1229733"/>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1600" b="0" i="0" u="none" strike="noStrike" kern="1200" cap="none" spc="0" normalizeH="0" baseline="0" noProof="0" dirty="0">
                <a:ln>
                  <a:noFill/>
                </a:ln>
                <a:solidFill>
                  <a:srgbClr val="104F75"/>
                </a:solidFill>
                <a:effectLst/>
                <a:uLnTx/>
                <a:uFillTx/>
                <a:latin typeface="Century Gothic" panose="020F0302020204030204"/>
                <a:ea typeface="+mn-ea"/>
                <a:cs typeface="+mn-cs"/>
              </a:rPr>
              <a:t>oûter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E87D1E"/>
                </a:solidFill>
                <a:effectLst/>
                <a:uLnTx/>
                <a:uFillTx/>
                <a:latin typeface="Century Gothic" panose="020F0302020204030204"/>
                <a:ea typeface="+mn-ea"/>
                <a:cs typeface="+mn-cs"/>
              </a:rPr>
              <a:t>[hard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[snack]</a:t>
            </a:r>
          </a:p>
        </p:txBody>
      </p:sp>
      <p:sp>
        <p:nvSpPr>
          <p:cNvPr id="155" name="Callout: Up Arrow 154">
            <a:extLst>
              <a:ext uri="{FF2B5EF4-FFF2-40B4-BE49-F238E27FC236}">
                <a16:creationId xmlns:a16="http://schemas.microsoft.com/office/drawing/2014/main" id="{6144AA87-821B-4B50-9287-CE9C95BEB35D}"/>
              </a:ext>
            </a:extLst>
          </p:cNvPr>
          <p:cNvSpPr/>
          <p:nvPr/>
        </p:nvSpPr>
        <p:spPr>
          <a:xfrm>
            <a:off x="7900292" y="4733354"/>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04F75"/>
                </a:solidFill>
                <a:effectLst/>
                <a:uLnTx/>
                <a:uFillTx/>
                <a:latin typeface="Century Gothic" panose="020F0302020204030204"/>
                <a:ea typeface="+mn-ea"/>
                <a:cs typeface="+mn-cs"/>
              </a:rPr>
              <a:t>châtai</a:t>
            </a:r>
            <a:r>
              <a:rPr kumimoji="0" lang="fr-FR" sz="16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r>
              <a:rPr kumimoji="0" lang="fr-FR" sz="16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en-GB" sz="12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04F75"/>
                </a:solidFill>
                <a:effectLst/>
                <a:uLnTx/>
                <a:uFillTx/>
                <a:latin typeface="Century Gothic" panose="020F0302020204030204"/>
                <a:ea typeface="+mn-ea"/>
                <a:cs typeface="+mn-cs"/>
              </a:rPr>
              <a:t>[chestnut]</a:t>
            </a:r>
          </a:p>
        </p:txBody>
      </p:sp>
      <p:sp>
        <p:nvSpPr>
          <p:cNvPr id="156" name="Callout: Up Arrow 155">
            <a:extLst>
              <a:ext uri="{FF2B5EF4-FFF2-40B4-BE49-F238E27FC236}">
                <a16:creationId xmlns:a16="http://schemas.microsoft.com/office/drawing/2014/main" id="{2E5925BF-C1DD-4B07-B4D2-DF2C2BCE3DCD}"/>
              </a:ext>
            </a:extLst>
          </p:cNvPr>
          <p:cNvSpPr/>
          <p:nvPr/>
        </p:nvSpPr>
        <p:spPr>
          <a:xfrm>
            <a:off x="7900291" y="3500501"/>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vi</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[vine]</a:t>
            </a:r>
          </a:p>
        </p:txBody>
      </p:sp>
      <p:sp>
        <p:nvSpPr>
          <p:cNvPr id="157" name="Callout: Up Arrow 156">
            <a:extLst>
              <a:ext uri="{FF2B5EF4-FFF2-40B4-BE49-F238E27FC236}">
                <a16:creationId xmlns:a16="http://schemas.microsoft.com/office/drawing/2014/main" id="{547DB996-CB56-4881-A296-328DB311F8E9}"/>
              </a:ext>
            </a:extLst>
          </p:cNvPr>
          <p:cNvSpPr/>
          <p:nvPr/>
        </p:nvSpPr>
        <p:spPr>
          <a:xfrm>
            <a:off x="7894480" y="2251511"/>
            <a:ext cx="1236519" cy="1339908"/>
          </a:xfrm>
          <a:prstGeom prst="up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j</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oue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[cheek]</a:t>
            </a:r>
          </a:p>
        </p:txBody>
      </p:sp>
      <p:sp>
        <p:nvSpPr>
          <p:cNvPr id="158" name="Callout: Right Arrow 157">
            <a:extLst>
              <a:ext uri="{FF2B5EF4-FFF2-40B4-BE49-F238E27FC236}">
                <a16:creationId xmlns:a16="http://schemas.microsoft.com/office/drawing/2014/main" id="{DC1D64EA-CCD8-4633-BE9E-01E0B607BB5E}"/>
              </a:ext>
            </a:extLst>
          </p:cNvPr>
          <p:cNvSpPr/>
          <p:nvPr/>
        </p:nvSpPr>
        <p:spPr>
          <a:xfrm>
            <a:off x="7900280" y="1125999"/>
            <a:ext cx="1560244" cy="122502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104F75"/>
                </a:solidFill>
                <a:effectLst/>
                <a:uLnTx/>
                <a:uFillTx/>
                <a:latin typeface="Century Gothic" panose="020F0302020204030204"/>
                <a:ea typeface="+mn-ea"/>
                <a:cs typeface="+mn-cs"/>
              </a:rPr>
              <a:t>poi</a:t>
            </a:r>
            <a:r>
              <a:rPr kumimoji="0" lang="fr-FR" sz="16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r>
              <a:rPr kumimoji="0" lang="fr-FR" sz="1600" b="0" i="0" u="none" strike="noStrike" kern="1200" cap="none" spc="0" normalizeH="0" baseline="0" noProof="0" dirty="0">
                <a:ln>
                  <a:noFill/>
                </a:ln>
                <a:solidFill>
                  <a:srgbClr val="104F75"/>
                </a:solidFill>
                <a:effectLst/>
                <a:uLnTx/>
                <a:uFillTx/>
                <a:latin typeface="Century Gothic" panose="020F0302020204030204"/>
                <a:ea typeface="+mn-ea"/>
                <a:cs typeface="+mn-cs"/>
              </a:rPr>
              <a:t>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[wrist]</a:t>
            </a:r>
          </a:p>
        </p:txBody>
      </p:sp>
      <p:sp>
        <p:nvSpPr>
          <p:cNvPr id="159" name="Callout: Right Arrow 158">
            <a:extLst>
              <a:ext uri="{FF2B5EF4-FFF2-40B4-BE49-F238E27FC236}">
                <a16:creationId xmlns:a16="http://schemas.microsoft.com/office/drawing/2014/main" id="{DC0737FC-49AD-444A-B690-2F30E31FFEC3}"/>
              </a:ext>
            </a:extLst>
          </p:cNvPr>
          <p:cNvSpPr/>
          <p:nvPr/>
        </p:nvSpPr>
        <p:spPr>
          <a:xfrm>
            <a:off x="9140008" y="1123964"/>
            <a:ext cx="1611682" cy="1225028"/>
          </a:xfrm>
          <a:prstGeom prst="right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srgbClr val="104F75"/>
                </a:solidFill>
                <a:effectLst/>
                <a:uLnTx/>
                <a:uFillTx/>
                <a:latin typeface="Century Gothic" panose="020F0302020204030204"/>
                <a:ea typeface="+mn-ea"/>
                <a:cs typeface="+mn-cs"/>
              </a:rPr>
              <a:t>lé</a:t>
            </a:r>
            <a:r>
              <a:rPr kumimoji="0" lang="fr-FR" sz="15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1500" b="0" i="0" u="none" strike="noStrike" kern="1200" cap="none" spc="0" normalizeH="0" baseline="0" noProof="0" dirty="0">
                <a:ln>
                  <a:noFill/>
                </a:ln>
                <a:solidFill>
                  <a:srgbClr val="104F75"/>
                </a:solidFill>
                <a:effectLst/>
                <a:uLnTx/>
                <a:uFillTx/>
                <a:latin typeface="Century Gothic" panose="020F0302020204030204"/>
                <a:ea typeface="+mn-ea"/>
                <a:cs typeface="+mn-cs"/>
              </a:rPr>
              <a:t>umes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[hard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104F75"/>
                </a:solidFill>
                <a:effectLst/>
                <a:uLnTx/>
                <a:uFillTx/>
                <a:latin typeface="Century Gothic" panose="020F0302020204030204"/>
                <a:ea typeface="+mn-ea"/>
                <a:cs typeface="+mn-cs"/>
              </a:rPr>
              <a:t>[vegetables]</a:t>
            </a:r>
          </a:p>
        </p:txBody>
      </p:sp>
      <p:sp>
        <p:nvSpPr>
          <p:cNvPr id="160" name="Callout: Down Arrow 159">
            <a:extLst>
              <a:ext uri="{FF2B5EF4-FFF2-40B4-BE49-F238E27FC236}">
                <a16:creationId xmlns:a16="http://schemas.microsoft.com/office/drawing/2014/main" id="{DA413618-3D8D-441A-B466-2C130316FD4E}"/>
              </a:ext>
            </a:extLst>
          </p:cNvPr>
          <p:cNvSpPr/>
          <p:nvPr/>
        </p:nvSpPr>
        <p:spPr>
          <a:xfrm>
            <a:off x="10373308" y="1122249"/>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manè</a:t>
            </a:r>
            <a:r>
              <a:rPr kumimoji="0" lang="fr-FR" sz="18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[carousel]</a:t>
            </a:r>
            <a:endParaRPr kumimoji="0" lang="en-GB" sz="1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1035" name="Picture 1034" descr="Logo&#10;&#10;Description automatically generated">
            <a:hlinkClick r:id="" action="ppaction://noaction">
              <a:snd r:embed="rId48" name="bougie.wav"/>
            </a:hlinkClick>
            <a:extLst>
              <a:ext uri="{FF2B5EF4-FFF2-40B4-BE49-F238E27FC236}">
                <a16:creationId xmlns:a16="http://schemas.microsoft.com/office/drawing/2014/main" id="{D9E3D178-C48A-480C-BD2D-978599846F49}"/>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10454527" y="2396277"/>
            <a:ext cx="1061827" cy="1184951"/>
          </a:xfrm>
          <a:prstGeom prst="rect">
            <a:avLst/>
          </a:prstGeom>
        </p:spPr>
      </p:pic>
      <p:sp>
        <p:nvSpPr>
          <p:cNvPr id="161" name="Callout: Down Arrow 160">
            <a:extLst>
              <a:ext uri="{FF2B5EF4-FFF2-40B4-BE49-F238E27FC236}">
                <a16:creationId xmlns:a16="http://schemas.microsoft.com/office/drawing/2014/main" id="{00CBC8E5-A935-433D-A6DE-863CD2168C33}"/>
              </a:ext>
            </a:extLst>
          </p:cNvPr>
          <p:cNvSpPr/>
          <p:nvPr/>
        </p:nvSpPr>
        <p:spPr>
          <a:xfrm>
            <a:off x="10378208" y="2365362"/>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bou</a:t>
            </a: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[j/soft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[candle]</a:t>
            </a:r>
            <a:endParaRPr kumimoji="0" lang="en-GB" sz="1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sp>
        <p:nvSpPr>
          <p:cNvPr id="162" name="Callout: Down Arrow 161">
            <a:extLst>
              <a:ext uri="{FF2B5EF4-FFF2-40B4-BE49-F238E27FC236}">
                <a16:creationId xmlns:a16="http://schemas.microsoft.com/office/drawing/2014/main" id="{39448002-7224-4269-89A8-F98609B2A75B}"/>
              </a:ext>
            </a:extLst>
          </p:cNvPr>
          <p:cNvSpPr/>
          <p:nvPr/>
        </p:nvSpPr>
        <p:spPr>
          <a:xfrm>
            <a:off x="10375759" y="3584160"/>
            <a:ext cx="1236518" cy="131266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87D1E"/>
                </a:solidFill>
                <a:effectLst/>
                <a:uLnTx/>
                <a:uFillTx/>
                <a:latin typeface="Century Gothic" panose="020F0302020204030204"/>
                <a:ea typeface="+mn-ea"/>
                <a:cs typeface="+mn-cs"/>
              </a:rPr>
              <a:t>g</a:t>
            </a:r>
            <a:r>
              <a:rPr kumimoji="0" lang="fr-FR" sz="2000" b="0" i="0" u="none" strike="noStrike" kern="1200" cap="none" spc="0" normalizeH="0" baseline="0" noProof="0" dirty="0">
                <a:ln>
                  <a:noFill/>
                </a:ln>
                <a:solidFill>
                  <a:srgbClr val="104F75"/>
                </a:solidFill>
                <a:effectLst/>
                <a:uLnTx/>
                <a:uFillTx/>
                <a:latin typeface="Century Gothic" panose="020F0302020204030204"/>
                <a:ea typeface="+mn-ea"/>
                <a:cs typeface="+mn-cs"/>
              </a:rPr>
              <a:t>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[hard 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[station]</a:t>
            </a:r>
            <a:endParaRPr kumimoji="0" lang="en-GB" sz="16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p:txBody>
      </p:sp>
      <p:pic>
        <p:nvPicPr>
          <p:cNvPr id="1033" name="Picture 1032" descr="Shape, logo&#10;&#10;Description automatically generated with medium confidence">
            <a:hlinkClick r:id="" action="ppaction://noaction">
              <a:snd r:embed="rId50" name="araignee.wav"/>
            </a:hlinkClick>
            <a:extLst>
              <a:ext uri="{FF2B5EF4-FFF2-40B4-BE49-F238E27FC236}">
                <a16:creationId xmlns:a16="http://schemas.microsoft.com/office/drawing/2014/main" id="{7B01EB6C-1FE9-4DEE-8D93-580462C6B40C}"/>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9694156" y="4866787"/>
            <a:ext cx="2497844" cy="1248922"/>
          </a:xfrm>
          <a:prstGeom prst="rect">
            <a:avLst/>
          </a:prstGeom>
        </p:spPr>
      </p:pic>
      <p:sp>
        <p:nvSpPr>
          <p:cNvPr id="163" name="Callout: Down Arrow 162">
            <a:extLst>
              <a:ext uri="{FF2B5EF4-FFF2-40B4-BE49-F238E27FC236}">
                <a16:creationId xmlns:a16="http://schemas.microsoft.com/office/drawing/2014/main" id="{6CDCD2A5-CCE3-4A0A-B767-5D6115B9EF46}"/>
              </a:ext>
            </a:extLst>
          </p:cNvPr>
          <p:cNvSpPr/>
          <p:nvPr/>
        </p:nvSpPr>
        <p:spPr>
          <a:xfrm>
            <a:off x="10373308" y="4832539"/>
            <a:ext cx="1236518" cy="1258699"/>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arai</a:t>
            </a:r>
            <a:r>
              <a:rPr kumimoji="0" lang="fr-FR" sz="18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r>
              <a:rPr kumimoji="0" lang="fr-FR" sz="1800" b="0" i="0" u="none" strike="noStrike" kern="1200" cap="none" spc="0" normalizeH="0" baseline="0" noProof="0" dirty="0">
                <a:ln>
                  <a:noFill/>
                </a:ln>
                <a:solidFill>
                  <a:srgbClr val="104F75"/>
                </a:solidFill>
                <a:effectLst/>
                <a:uLnTx/>
                <a:uFillTx/>
                <a:latin typeface="Century Gothic" panose="020F0302020204030204"/>
                <a:ea typeface="+mn-ea"/>
                <a:cs typeface="+mn-cs"/>
              </a:rPr>
              <a:t>ée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E87D1E"/>
                </a:solidFill>
                <a:effectLst/>
                <a:uLnTx/>
                <a:uFillTx/>
                <a:latin typeface="Century Gothic" panose="020F0302020204030204"/>
                <a:ea typeface="+mn-ea"/>
                <a:cs typeface="+mn-cs"/>
              </a:rPr>
              <a:t>[gn]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04F75"/>
                </a:solidFill>
                <a:effectLst/>
                <a:uLnTx/>
                <a:uFillTx/>
                <a:latin typeface="Century Gothic" panose="020F0302020204030204"/>
                <a:ea typeface="+mn-ea"/>
                <a:cs typeface="+mn-cs"/>
              </a:rPr>
              <a:t>[spider]</a:t>
            </a:r>
          </a:p>
        </p:txBody>
      </p:sp>
    </p:spTree>
    <p:extLst>
      <p:ext uri="{BB962C8B-B14F-4D97-AF65-F5344CB8AC3E}">
        <p14:creationId xmlns:p14="http://schemas.microsoft.com/office/powerpoint/2010/main" val="284349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5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6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6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6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6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6" presetClass="exit" presetSubtype="0" fill="hold" nodeType="clickEffect">
                                  <p:stCondLst>
                                    <p:cond delay="0"/>
                                  </p:stCondLst>
                                  <p:childTnLst>
                                    <p:animEffect transition="out" filter="wipe(down)">
                                      <p:cBhvr>
                                        <p:cTn id="102" dur="180" accel="50000">
                                          <p:stCondLst>
                                            <p:cond delay="1820"/>
                                          </p:stCondLst>
                                        </p:cTn>
                                        <p:tgtEl>
                                          <p:spTgt spid="1033"/>
                                        </p:tgtEl>
                                      </p:cBhvr>
                                    </p:animEffect>
                                    <p:anim calcmode="lin" valueType="num">
                                      <p:cBhvr>
                                        <p:cTn id="103" dur="1822" tmFilter="0,0; 0.14,0.31; 0.43,0.73; 0.71,0.91; 1.0,1.0">
                                          <p:stCondLst>
                                            <p:cond delay="0"/>
                                          </p:stCondLst>
                                        </p:cTn>
                                        <p:tgtEl>
                                          <p:spTgt spid="1033"/>
                                        </p:tgtEl>
                                        <p:attrNameLst>
                                          <p:attrName>ppt_x</p:attrName>
                                        </p:attrNameLst>
                                      </p:cBhvr>
                                      <p:tavLst>
                                        <p:tav tm="0">
                                          <p:val>
                                            <p:strVal val="ppt_x"/>
                                          </p:val>
                                        </p:tav>
                                        <p:tav tm="100000">
                                          <p:val>
                                            <p:strVal val="#ppt_x+0.25"/>
                                          </p:val>
                                        </p:tav>
                                      </p:tavLst>
                                    </p:anim>
                                    <p:anim calcmode="lin" valueType="num">
                                      <p:cBhvr>
                                        <p:cTn id="104" dur="178">
                                          <p:stCondLst>
                                            <p:cond delay="1822"/>
                                          </p:stCondLst>
                                        </p:cTn>
                                        <p:tgtEl>
                                          <p:spTgt spid="1033"/>
                                        </p:tgtEl>
                                        <p:attrNameLst>
                                          <p:attrName>ppt_x</p:attrName>
                                        </p:attrNameLst>
                                      </p:cBhvr>
                                      <p:tavLst>
                                        <p:tav tm="0">
                                          <p:val>
                                            <p:strVal val="ppt_x"/>
                                          </p:val>
                                        </p:tav>
                                        <p:tav tm="100000">
                                          <p:val>
                                            <p:strVal val="ppt_x"/>
                                          </p:val>
                                        </p:tav>
                                      </p:tavLst>
                                    </p:anim>
                                    <p:anim calcmode="lin" valueType="num">
                                      <p:cBhvr>
                                        <p:cTn id="105" dur="664" tmFilter="0.0,0.0;0.25,0.07;0.50,0.2;0.75,0.467;1.0,1.0">
                                          <p:stCondLst>
                                            <p:cond delay="0"/>
                                          </p:stCondLst>
                                        </p:cTn>
                                        <p:tgtEl>
                                          <p:spTgt spid="103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6" dur="664" tmFilter="0, 0; 0.125,0.2665; 0.25,0.4; 0.375,0.465; 0.5,0.5;  0.625,0.535; 0.75,0.6; 0.875,0.7335; 1,1">
                                          <p:stCondLst>
                                            <p:cond delay="664"/>
                                          </p:stCondLst>
                                        </p:cTn>
                                        <p:tgtEl>
                                          <p:spTgt spid="103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07" dur="332" tmFilter="0, 0; 0.125,0.2665; 0.25,0.4; 0.375,0.465; 0.5,0.5;  0.625,0.535; 0.75,0.6; 0.875,0.7335; 1,1">
                                          <p:stCondLst>
                                            <p:cond delay="1324"/>
                                          </p:stCondLst>
                                        </p:cTn>
                                        <p:tgtEl>
                                          <p:spTgt spid="103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08" dur="164" tmFilter="0, 0; 0.125,0.2665; 0.25,0.4; 0.375,0.465; 0.5,0.5;  0.625,0.535; 0.75,0.6; 0.875,0.7335; 1,1">
                                          <p:stCondLst>
                                            <p:cond delay="1656"/>
                                          </p:stCondLst>
                                        </p:cTn>
                                        <p:tgtEl>
                                          <p:spTgt spid="103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09" dur="180" accel="50000">
                                          <p:stCondLst>
                                            <p:cond delay="1820"/>
                                          </p:stCondLst>
                                        </p:cTn>
                                        <p:tgtEl>
                                          <p:spTgt spid="1033"/>
                                        </p:tgtEl>
                                        <p:attrNameLst>
                                          <p:attrName>ppt_y</p:attrName>
                                        </p:attrNameLst>
                                      </p:cBhvr>
                                      <p:tavLst>
                                        <p:tav tm="0">
                                          <p:val>
                                            <p:strVal val="ppt_y"/>
                                          </p:val>
                                        </p:tav>
                                        <p:tav tm="100000">
                                          <p:val>
                                            <p:strVal val="ppt_y+ppt_h"/>
                                          </p:val>
                                        </p:tav>
                                      </p:tavLst>
                                    </p:anim>
                                    <p:animScale>
                                      <p:cBhvr>
                                        <p:cTn id="110" dur="26">
                                          <p:stCondLst>
                                            <p:cond delay="620"/>
                                          </p:stCondLst>
                                        </p:cTn>
                                        <p:tgtEl>
                                          <p:spTgt spid="1033"/>
                                        </p:tgtEl>
                                      </p:cBhvr>
                                      <p:to x="100000" y="60000"/>
                                    </p:animScale>
                                    <p:animScale>
                                      <p:cBhvr>
                                        <p:cTn id="111" dur="166" decel="50000">
                                          <p:stCondLst>
                                            <p:cond delay="646"/>
                                          </p:stCondLst>
                                        </p:cTn>
                                        <p:tgtEl>
                                          <p:spTgt spid="1033"/>
                                        </p:tgtEl>
                                      </p:cBhvr>
                                      <p:to x="100000" y="100000"/>
                                    </p:animScale>
                                    <p:animScale>
                                      <p:cBhvr>
                                        <p:cTn id="112" dur="26">
                                          <p:stCondLst>
                                            <p:cond delay="1312"/>
                                          </p:stCondLst>
                                        </p:cTn>
                                        <p:tgtEl>
                                          <p:spTgt spid="1033"/>
                                        </p:tgtEl>
                                      </p:cBhvr>
                                      <p:to x="100000" y="80000"/>
                                    </p:animScale>
                                    <p:animScale>
                                      <p:cBhvr>
                                        <p:cTn id="113" dur="166" decel="50000">
                                          <p:stCondLst>
                                            <p:cond delay="1338"/>
                                          </p:stCondLst>
                                        </p:cTn>
                                        <p:tgtEl>
                                          <p:spTgt spid="1033"/>
                                        </p:tgtEl>
                                      </p:cBhvr>
                                      <p:to x="100000" y="100000"/>
                                    </p:animScale>
                                    <p:animScale>
                                      <p:cBhvr>
                                        <p:cTn id="114" dur="26">
                                          <p:stCondLst>
                                            <p:cond delay="1642"/>
                                          </p:stCondLst>
                                        </p:cTn>
                                        <p:tgtEl>
                                          <p:spTgt spid="1033"/>
                                        </p:tgtEl>
                                      </p:cBhvr>
                                      <p:to x="100000" y="90000"/>
                                    </p:animScale>
                                    <p:animScale>
                                      <p:cBhvr>
                                        <p:cTn id="115" dur="166" decel="50000">
                                          <p:stCondLst>
                                            <p:cond delay="1668"/>
                                          </p:stCondLst>
                                        </p:cTn>
                                        <p:tgtEl>
                                          <p:spTgt spid="1033"/>
                                        </p:tgtEl>
                                      </p:cBhvr>
                                      <p:to x="100000" y="100000"/>
                                    </p:animScale>
                                    <p:animScale>
                                      <p:cBhvr>
                                        <p:cTn id="116" dur="26">
                                          <p:stCondLst>
                                            <p:cond delay="1808"/>
                                          </p:stCondLst>
                                        </p:cTn>
                                        <p:tgtEl>
                                          <p:spTgt spid="1033"/>
                                        </p:tgtEl>
                                      </p:cBhvr>
                                      <p:to x="100000" y="95000"/>
                                    </p:animScale>
                                    <p:animScale>
                                      <p:cBhvr>
                                        <p:cTn id="117" dur="166" decel="50000">
                                          <p:stCondLst>
                                            <p:cond delay="1834"/>
                                          </p:stCondLst>
                                        </p:cTn>
                                        <p:tgtEl>
                                          <p:spTgt spid="1033"/>
                                        </p:tgtEl>
                                      </p:cBhvr>
                                      <p:to x="100000" y="100000"/>
                                    </p:animScale>
                                    <p:set>
                                      <p:cBhvr>
                                        <p:cTn id="118" dur="1" fill="hold">
                                          <p:stCondLst>
                                            <p:cond delay="1999"/>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33" grpId="0" animBg="1"/>
      <p:bldP spid="134" grpId="0" animBg="1"/>
      <p:bldP spid="1027" grpId="0" animBg="1"/>
      <p:bldP spid="139" grpId="0" animBg="1"/>
      <p:bldP spid="1029" grpId="0" animBg="1"/>
      <p:bldP spid="141" grpId="0" animBg="1"/>
      <p:bldP spid="142" grpId="0" animBg="1"/>
      <p:bldP spid="147"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B989C6-4933-6A4D-A56E-A6408036279B}"/>
              </a:ext>
            </a:extLst>
          </p:cNvPr>
          <p:cNvSpPr>
            <a:spLocks noGrp="1"/>
          </p:cNvSpPr>
          <p:nvPr>
            <p:ph type="title"/>
          </p:nvPr>
        </p:nvSpPr>
        <p:spPr>
          <a:xfrm>
            <a:off x="171450"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sp>
        <p:nvSpPr>
          <p:cNvPr id="3" name="TextBox 2"/>
          <p:cNvSpPr txBox="1"/>
          <p:nvPr/>
        </p:nvSpPr>
        <p:spPr>
          <a:xfrm>
            <a:off x="3392214" y="2459504"/>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296551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j jo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F595F-DFB4-C243-93BB-2426D873E733}"/>
              </a:ext>
            </a:extLst>
          </p:cNvPr>
          <p:cNvSpPr>
            <a:spLocks noGrp="1"/>
          </p:cNvSpPr>
          <p:nvPr>
            <p:ph type="title"/>
          </p:nvPr>
        </p:nvSpPr>
        <p:spPr>
          <a:xfrm>
            <a:off x="16128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j/soft g</a:t>
            </a:r>
            <a:endParaRPr lang="en-US" dirty="0"/>
          </a:p>
        </p:txBody>
      </p:sp>
      <p:pic>
        <p:nvPicPr>
          <p:cNvPr id="5" name="Picture 2" descr="the sun"/>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53560" y="1674976"/>
            <a:ext cx="3228763" cy="32417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moon with a cross over it"/>
          <p:cNvPicPr>
            <a:picLocks noChangeAspect="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376988" y="1124803"/>
            <a:ext cx="3715240" cy="3715240"/>
          </a:xfrm>
          <a:prstGeom prst="rect">
            <a:avLst/>
          </a:prstGeom>
        </p:spPr>
      </p:pic>
      <p:sp>
        <p:nvSpPr>
          <p:cNvPr id="10" name="TextBox 9">
            <a:extLst>
              <a:ext uri="{FF2B5EF4-FFF2-40B4-BE49-F238E27FC236}">
                <a16:creationId xmlns:a16="http://schemas.microsoft.com/office/drawing/2014/main" id="{523DC9B6-EFAC-4481-A633-5B5655C6B429}"/>
              </a:ext>
            </a:extLst>
          </p:cNvPr>
          <p:cNvSpPr txBox="1"/>
          <p:nvPr/>
        </p:nvSpPr>
        <p:spPr>
          <a:xfrm>
            <a:off x="6522617" y="-167569"/>
            <a:ext cx="4154269" cy="6447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13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3" name="TextBox 2"/>
          <p:cNvSpPr txBox="1"/>
          <p:nvPr/>
        </p:nvSpPr>
        <p:spPr>
          <a:xfrm>
            <a:off x="3392214" y="4437805"/>
            <a:ext cx="540757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j</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our</a:t>
            </a:r>
          </a:p>
        </p:txBody>
      </p:sp>
    </p:spTree>
    <p:extLst>
      <p:ext uri="{BB962C8B-B14F-4D97-AF65-F5344CB8AC3E}">
        <p14:creationId xmlns:p14="http://schemas.microsoft.com/office/powerpoint/2010/main" val="349897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moon with a red cross through it"/>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sp>
        <p:nvSpPr>
          <p:cNvPr id="12" name="Title 11"/>
          <p:cNvSpPr>
            <a:spLocks noGrp="1"/>
          </p:cNvSpPr>
          <p:nvPr>
            <p:ph type="title"/>
          </p:nvPr>
        </p:nvSpPr>
        <p:spPr>
          <a:xfrm>
            <a:off x="870547" y="240283"/>
            <a:ext cx="10515600" cy="1325563"/>
          </a:xfrm>
        </p:spPr>
        <p:txBody>
          <a:bodyPr>
            <a:noAutofit/>
          </a:bodyPr>
          <a:lstStyle/>
          <a:p>
            <a:pPr algn="ctr"/>
            <a:r>
              <a:rPr lang="en-GB" sz="10000" b="1" dirty="0">
                <a:solidFill>
                  <a:srgbClr val="115076"/>
                </a:solidFill>
                <a:cs typeface="Calibri" panose="020F0502020204030204" pitchFamily="34" charset="0"/>
              </a:rPr>
              <a:t>j/soft g</a:t>
            </a:r>
            <a:endParaRPr lang="en-GB" sz="10000"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8" name="Picture 2" descr="the sun"/>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3DC9B6-EFAC-4481-A633-5B5655C6B429}"/>
              </a:ext>
            </a:extLst>
          </p:cNvPr>
          <p:cNvSpPr txBox="1"/>
          <p:nvPr/>
        </p:nvSpPr>
        <p:spPr>
          <a:xfrm>
            <a:off x="6344497" y="1859928"/>
            <a:ext cx="92346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a:ln>
                  <a:noFill/>
                </a:ln>
                <a:solidFill>
                  <a:srgbClr val="E65D00"/>
                </a:solidFill>
                <a:effectLst/>
                <a:uLnTx/>
                <a:uFillTx/>
                <a:latin typeface="Tw Cen MT" panose="020B0602020104020603"/>
                <a:ea typeface="+mn-ea"/>
                <a:cs typeface="+mn-cs"/>
              </a:rPr>
              <a:t>X</a:t>
            </a:r>
          </a:p>
        </p:txBody>
      </p:sp>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 name="Rectangle 1"/>
          <p:cNvSpPr/>
          <p:nvPr/>
        </p:nvSpPr>
        <p:spPr>
          <a:xfrm>
            <a:off x="1348564" y="1362036"/>
            <a:ext cx="189507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1229941" y="4397850"/>
            <a:ext cx="213231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[subject]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5" name="Rectangle 4"/>
          <p:cNvSpPr/>
          <p:nvPr/>
        </p:nvSpPr>
        <p:spPr>
          <a:xfrm>
            <a:off x="5010894" y="5551257"/>
            <a:ext cx="223490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[already]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miling fa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p:cNvSpPr/>
          <p:nvPr/>
        </p:nvSpPr>
        <p:spPr>
          <a:xfrm>
            <a:off x="9013062" y="4397849"/>
            <a:ext cx="178606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84087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4" name="jour.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subTnLst>
                                    <p:audio>
                                      <p:cMediaNode>
                                        <p:cTn display="0" masterRel="sameClick">
                                          <p:stCondLst>
                                            <p:cond evt="begin" delay="0">
                                              <p:tn val="16"/>
                                            </p:cond>
                                          </p:stCondLst>
                                          <p:endCondLst>
                                            <p:cond evt="onStopAudio" delay="0">
                                              <p:tgtEl>
                                                <p:sldTgt/>
                                              </p:tgtEl>
                                            </p:cond>
                                          </p:endCondLst>
                                        </p:cTn>
                                        <p:tgtEl>
                                          <p:sndTgt r:embed="rId4" name="jour.wav"/>
                                        </p:tgtEl>
                                      </p:cMediaNode>
                                    </p:audio>
                                  </p:sub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subTnLst>
                                    <p:audio>
                                      <p:cMediaNode>
                                        <p:cTn display="0" masterRel="sameClick">
                                          <p:stCondLst>
                                            <p:cond evt="begin" delay="0">
                                              <p:tn val="27"/>
                                            </p:cond>
                                          </p:stCondLst>
                                          <p:endCondLst>
                                            <p:cond evt="onStopAudio" delay="0">
                                              <p:tgtEl>
                                                <p:sldTgt/>
                                              </p:tgtEl>
                                            </p:cond>
                                          </p:endCondLst>
                                        </p:cTn>
                                        <p:tgtEl>
                                          <p:sndTgt r:embed="rId5" name="j j'ai.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subTnLst>
                                    <p:audio>
                                      <p:cMediaNode>
                                        <p:cTn display="0" masterRel="sameClick">
                                          <p:stCondLst>
                                            <p:cond evt="begin" delay="0">
                                              <p:tn val="32"/>
                                            </p:cond>
                                          </p:stCondLst>
                                          <p:endCondLst>
                                            <p:cond evt="onStopAudio" delay="0">
                                              <p:tgtEl>
                                                <p:sldTgt/>
                                              </p:tgtEl>
                                            </p:cond>
                                          </p:endCondLst>
                                        </p:cTn>
                                        <p:tgtEl>
                                          <p:sndTgt r:embed="rId5" name="j j'ai.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subTnLst>
                                    <p:audio>
                                      <p:cMediaNode>
                                        <p:cTn display="0" masterRel="sameClick">
                                          <p:stCondLst>
                                            <p:cond evt="begin" delay="0">
                                              <p:tn val="37"/>
                                            </p:cond>
                                          </p:stCondLst>
                                          <p:endCondLst>
                                            <p:cond evt="onStopAudio" delay="0">
                                              <p:tgtEl>
                                                <p:sldTgt/>
                                              </p:tgtEl>
                                            </p:cond>
                                          </p:endCondLst>
                                        </p:cTn>
                                        <p:tgtEl>
                                          <p:sndTgt r:embed="rId6" name="j génial.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subTnLst>
                                    <p:audio>
                                      <p:cMediaNode>
                                        <p:cTn display="0" masterRel="sameClick">
                                          <p:stCondLst>
                                            <p:cond evt="begin" delay="0">
                                              <p:tn val="42"/>
                                            </p:cond>
                                          </p:stCondLst>
                                          <p:endCondLst>
                                            <p:cond evt="onStopAudio" delay="0">
                                              <p:tgtEl>
                                                <p:sldTgt/>
                                              </p:tgtEl>
                                            </p:cond>
                                          </p:endCondLst>
                                        </p:cTn>
                                        <p:tgtEl>
                                          <p:sndTgt r:embed="rId6" name="j génial.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subTnLst>
                                    <p:audio>
                                      <p:cMediaNode>
                                        <p:cTn display="0" masterRel="sameClick">
                                          <p:stCondLst>
                                            <p:cond evt="begin" delay="0">
                                              <p:tn val="47"/>
                                            </p:cond>
                                          </p:stCondLst>
                                          <p:endCondLst>
                                            <p:cond evt="onStopAudio" delay="0">
                                              <p:tgtEl>
                                                <p:sldTgt/>
                                              </p:tgtEl>
                                            </p:cond>
                                          </p:endCondLst>
                                        </p:cTn>
                                        <p:tgtEl>
                                          <p:sndTgt r:embed="rId7" name="j sujet.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500"/>
                                        <p:tgtEl>
                                          <p:spTgt spid="4"/>
                                        </p:tgtEl>
                                      </p:cBhvr>
                                    </p:animEffect>
                                  </p:childTnLst>
                                  <p:subTnLst>
                                    <p:audio>
                                      <p:cMediaNode>
                                        <p:cTn display="0" masterRel="sameClick">
                                          <p:stCondLst>
                                            <p:cond evt="begin" delay="0">
                                              <p:tn val="52"/>
                                            </p:cond>
                                          </p:stCondLst>
                                          <p:endCondLst>
                                            <p:cond evt="onStopAudio" delay="0">
                                              <p:tgtEl>
                                                <p:sldTgt/>
                                              </p:tgtEl>
                                            </p:cond>
                                          </p:endCondLst>
                                        </p:cTn>
                                        <p:tgtEl>
                                          <p:sndTgt r:embed="rId7" name="j sujet.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subTnLst>
                                    <p:audio>
                                      <p:cMediaNode>
                                        <p:cTn display="0" masterRel="sameClick">
                                          <p:stCondLst>
                                            <p:cond evt="begin" delay="0">
                                              <p:tn val="57"/>
                                            </p:cond>
                                          </p:stCondLst>
                                          <p:endCondLst>
                                            <p:cond evt="onStopAudio" delay="0">
                                              <p:tgtEl>
                                                <p:sldTgt/>
                                              </p:tgtEl>
                                            </p:cond>
                                          </p:endCondLst>
                                        </p:cTn>
                                        <p:tgtEl>
                                          <p:sndTgt r:embed="rId8" name="j déjà.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subTnLst>
                                    <p:audio>
                                      <p:cMediaNode>
                                        <p:cTn display="0" masterRel="sameClick">
                                          <p:stCondLst>
                                            <p:cond evt="begin" delay="0">
                                              <p:tn val="62"/>
                                            </p:cond>
                                          </p:stCondLst>
                                          <p:endCondLst>
                                            <p:cond evt="onStopAudio" delay="0">
                                              <p:tgtEl>
                                                <p:sldTgt/>
                                              </p:tgtEl>
                                            </p:cond>
                                          </p:endCondLst>
                                        </p:cTn>
                                        <p:tgtEl>
                                          <p:sndTgt r:embed="rId8" name="j déjà.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subTnLst>
                                    <p:audio>
                                      <p:cMediaNode>
                                        <p:cTn display="0" masterRel="sameClick">
                                          <p:stCondLst>
                                            <p:cond evt="begin" delay="0">
                                              <p:tn val="67"/>
                                            </p:cond>
                                          </p:stCondLst>
                                          <p:endCondLst>
                                            <p:cond evt="onStopAudio" delay="0">
                                              <p:tgtEl>
                                                <p:sldTgt/>
                                              </p:tgtEl>
                                            </p:cond>
                                          </p:endCondLst>
                                        </p:cTn>
                                        <p:tgtEl>
                                          <p:sndTgt r:embed="rId9" name="j jamais.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subTnLst>
                                    <p:audio>
                                      <p:cMediaNode>
                                        <p:cTn display="0" masterRel="sameClick">
                                          <p:stCondLst>
                                            <p:cond evt="begin" delay="0">
                                              <p:tn val="72"/>
                                            </p:cond>
                                          </p:stCondLst>
                                          <p:endCondLst>
                                            <p:cond evt="onStopAudio" delay="0">
                                              <p:tgtEl>
                                                <p:sldTgt/>
                                              </p:tgtEl>
                                            </p:cond>
                                          </p:endCondLst>
                                        </p:cTn>
                                        <p:tgtEl>
                                          <p:sndTgt r:embed="rId9" name="j ja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animBg="1"/>
      <p:bldP spid="17" grpId="0"/>
      <p:bldP spid="7" grpId="0"/>
      <p:bldP spid="6" grpId="0"/>
      <p:bldP spid="2" grpId="0"/>
      <p:bldP spid="10" grpId="0"/>
      <p:bldP spid="4" grpId="0"/>
      <p:bldP spid="14" grpId="0"/>
      <p:bldP spid="5" grpId="0"/>
      <p:bldP spid="8" grpId="0"/>
      <p:bldP spid="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48" y="245402"/>
            <a:ext cx="10515600" cy="1325563"/>
          </a:xfrm>
        </p:spPr>
        <p:txBody>
          <a:bodyPr>
            <a:normAutofit fontScale="90000"/>
          </a:bodyPr>
          <a:lstStyle/>
          <a:p>
            <a:pPr algn="ctr"/>
            <a:r>
              <a:rPr lang="en-GB" sz="11100" b="1" dirty="0">
                <a:solidFill>
                  <a:srgbClr val="115076"/>
                </a:solidFill>
                <a:cs typeface="Calibri" panose="020F0502020204030204" pitchFamily="34" charset="0"/>
              </a:rPr>
              <a:t>j/soft g</a:t>
            </a:r>
            <a:endParaRPr lang="en-GB"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moon with a red cross through it">
            <a:extLst>
              <a:ext uri="{FF2B5EF4-FFF2-40B4-BE49-F238E27FC236}">
                <a16:creationId xmlns:a16="http://schemas.microsoft.com/office/drawing/2014/main" id="{9E0F1D97-F593-8A42-867B-D1584076464E}"/>
              </a:ext>
            </a:extLst>
          </p:cNvPr>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pic>
        <p:nvPicPr>
          <p:cNvPr id="13" name="Picture 2" descr="the sun">
            <a:extLst>
              <a:ext uri="{FF2B5EF4-FFF2-40B4-BE49-F238E27FC236}">
                <a16:creationId xmlns:a16="http://schemas.microsoft.com/office/drawing/2014/main" id="{CBA839B5-4965-6746-8410-660D92A7F5C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85813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j.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4" name="jour.wav"/>
                                        </p:tgtEl>
                                      </p:cMediaNode>
                                    </p:audio>
                                  </p:sub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5" name="j j'ai.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6" name="j génia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7" name="j sujet.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subTnLst>
                                    <p:audio>
                                      <p:cMediaNode>
                                        <p:cTn display="0" masterRel="sameClick">
                                          <p:stCondLst>
                                            <p:cond evt="begin" delay="0">
                                              <p:tn val="39"/>
                                            </p:cond>
                                          </p:stCondLst>
                                          <p:endCondLst>
                                            <p:cond evt="onStopAudio" delay="0">
                                              <p:tgtEl>
                                                <p:sldTgt/>
                                              </p:tgtEl>
                                            </p:cond>
                                          </p:endCondLst>
                                        </p:cTn>
                                        <p:tgtEl>
                                          <p:sndTgt r:embed="rId8" name="j déjà.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9" name="j jama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7" grpId="0"/>
      <p:bldP spid="6" grpId="0"/>
      <p:bldP spid="10" grpId="0"/>
      <p:bldP spid="14"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548" y="245402"/>
            <a:ext cx="10515600" cy="1325563"/>
          </a:xfrm>
        </p:spPr>
        <p:txBody>
          <a:bodyPr>
            <a:normAutofit fontScale="90000"/>
          </a:bodyPr>
          <a:lstStyle/>
          <a:p>
            <a:pPr algn="ctr"/>
            <a:r>
              <a:rPr lang="en-GB" sz="11100" b="1" dirty="0">
                <a:solidFill>
                  <a:srgbClr val="115076"/>
                </a:solidFill>
                <a:cs typeface="Calibri" panose="020F0502020204030204" pitchFamily="34" charset="0"/>
              </a:rPr>
              <a:t>j/soft g</a:t>
            </a:r>
            <a:endParaRPr lang="en-GB" dirty="0"/>
          </a:p>
        </p:txBody>
      </p:sp>
      <p:sp>
        <p:nvSpPr>
          <p:cNvPr id="11" name="Rounded Rectangle 10" descr="rectangle"/>
          <p:cNvSpPr/>
          <p:nvPr/>
        </p:nvSpPr>
        <p:spPr>
          <a:xfrm>
            <a:off x="4760298" y="1967347"/>
            <a:ext cx="2736101" cy="2430503"/>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moon with a red cross through it">
            <a:extLst>
              <a:ext uri="{FF2B5EF4-FFF2-40B4-BE49-F238E27FC236}">
                <a16:creationId xmlns:a16="http://schemas.microsoft.com/office/drawing/2014/main" id="{9E0F1D97-F593-8A42-867B-D1584076464E}"/>
              </a:ext>
            </a:extLst>
          </p:cNvPr>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231541" y="2046617"/>
            <a:ext cx="1196629" cy="1196629"/>
          </a:xfrm>
          <a:prstGeom prst="rect">
            <a:avLst/>
          </a:prstGeom>
        </p:spPr>
      </p:pic>
      <p:pic>
        <p:nvPicPr>
          <p:cNvPr id="13" name="Picture 2" descr="the sun">
            <a:extLst>
              <a:ext uri="{FF2B5EF4-FFF2-40B4-BE49-F238E27FC236}">
                <a16:creationId xmlns:a16="http://schemas.microsoft.com/office/drawing/2014/main" id="{CBA839B5-4965-6746-8410-660D92A7F5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898133" y="2109674"/>
            <a:ext cx="1128603" cy="11331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36352" y="3106763"/>
            <a:ext cx="19452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our</a:t>
            </a:r>
          </a:p>
        </p:txBody>
      </p:sp>
      <p:sp>
        <p:nvSpPr>
          <p:cNvPr id="6" name="TextBox 5"/>
          <p:cNvSpPr txBox="1"/>
          <p:nvPr/>
        </p:nvSpPr>
        <p:spPr>
          <a:xfrm>
            <a:off x="367754" y="495521"/>
            <a:ext cx="37091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’ai</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TextBox 9"/>
          <p:cNvSpPr txBox="1"/>
          <p:nvPr/>
        </p:nvSpPr>
        <p:spPr>
          <a:xfrm>
            <a:off x="238581" y="3520309"/>
            <a:ext cx="40577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4506755" y="4758990"/>
            <a:ext cx="319099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à</a:t>
            </a:r>
          </a:p>
        </p:txBody>
      </p:sp>
      <p:sp>
        <p:nvSpPr>
          <p:cNvPr id="8" name="TextBox 7"/>
          <p:cNvSpPr txBox="1"/>
          <p:nvPr/>
        </p:nvSpPr>
        <p:spPr>
          <a:xfrm>
            <a:off x="8548748" y="495521"/>
            <a:ext cx="281362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énial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9" name="TextBox 8"/>
          <p:cNvSpPr txBox="1"/>
          <p:nvPr/>
        </p:nvSpPr>
        <p:spPr>
          <a:xfrm>
            <a:off x="7960412" y="3572360"/>
            <a:ext cx="39593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amais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94178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7" grpId="0"/>
      <p:bldP spid="6" grpId="0"/>
      <p:bldP spid="10" grpId="0"/>
      <p:bldP spid="14"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ular Callout 6"/>
          <p:cNvSpPr/>
          <p:nvPr/>
        </p:nvSpPr>
        <p:spPr>
          <a:xfrm>
            <a:off x="7018330" y="2514600"/>
            <a:ext cx="3761294" cy="1828800"/>
          </a:xfrm>
          <a:prstGeom prst="wedgeRoundRectCallout">
            <a:avLst>
              <a:gd name="adj1" fmla="val -57885"/>
              <a:gd name="adj2" fmla="val -23805"/>
              <a:gd name="adj3" fmla="val 16667"/>
            </a:avLst>
          </a:prstGeom>
          <a:solidFill>
            <a:schemeClr val="accent1">
              <a:lumMod val="50000"/>
            </a:schemeClr>
          </a:solidFill>
          <a:ln>
            <a:solidFill>
              <a:srgbClr val="EA5F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will meet lots of examples of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soft g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followed by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9A31BB9B-66AD-444F-89D0-63CD6C5A8D62}"/>
              </a:ext>
            </a:extLst>
          </p:cNvPr>
          <p:cNvSpPr txBox="1"/>
          <p:nvPr/>
        </p:nvSpPr>
        <p:spPr>
          <a:xfrm>
            <a:off x="192058" y="1271207"/>
            <a:ext cx="6641879"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can be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soft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hard.</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It is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soft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in front of these sounds: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24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nial</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intelli</a:t>
            </a:r>
            <a:r>
              <a:rPr kumimoji="0" lang="en-GB" sz="24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 rou</a:t>
            </a:r>
            <a:r>
              <a:rPr kumimoji="0" lang="en-GB" sz="24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le ména</a:t>
            </a:r>
            <a:r>
              <a:rPr kumimoji="0" lang="en-GB" sz="24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 </a:t>
            </a:r>
            <a:r>
              <a:rPr kumimoji="0" lang="en-GB" sz="24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i</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rafe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y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 </a:t>
            </a:r>
            <a:r>
              <a:rPr kumimoji="0" lang="en-GB" sz="24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y</a:t>
            </a: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mnastique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It is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hard</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in front of other sounds: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la va</a:t>
            </a:r>
            <a:r>
              <a:rPr kumimoji="0" lang="en-GB" sz="24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 </a:t>
            </a:r>
            <a:r>
              <a:rPr kumimoji="0" lang="en-GB" sz="2400" b="0"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and, le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a:t>
            </a:r>
            <a:r>
              <a:rPr kumimoji="0" lang="en-GB" sz="2400" b="0"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g</a:t>
            </a:r>
            <a:r>
              <a:rPr kumimoji="0" lang="en-GB" sz="24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sin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itle 5">
            <a:extLst>
              <a:ext uri="{FF2B5EF4-FFF2-40B4-BE49-F238E27FC236}">
                <a16:creationId xmlns:a16="http://schemas.microsoft.com/office/drawing/2014/main" id="{09F6604B-BDD1-4901-A265-48C858D0F018}"/>
              </a:ext>
            </a:extLst>
          </p:cNvPr>
          <p:cNvSpPr>
            <a:spLocks noGrp="1"/>
          </p:cNvSpPr>
          <p:nvPr>
            <p:ph type="title"/>
          </p:nvPr>
        </p:nvSpPr>
        <p:spPr>
          <a:xfrm>
            <a:off x="838200" y="443073"/>
            <a:ext cx="4720389" cy="351011"/>
          </a:xfrm>
        </p:spPr>
        <p:txBody>
          <a:bodyPr>
            <a:normAutofit fontScale="90000"/>
          </a:bodyPr>
          <a:lstStyle/>
          <a:p>
            <a:r>
              <a:rPr lang="fr-FR" dirty="0"/>
              <a:t>Soft or hard g- ?</a:t>
            </a:r>
          </a:p>
        </p:txBody>
      </p:sp>
      <p:pic>
        <p:nvPicPr>
          <p:cNvPr id="9" name="Picture 8" descr="background rectangle">
            <a:extLst>
              <a:ext uri="{FF2B5EF4-FFF2-40B4-BE49-F238E27FC236}">
                <a16:creationId xmlns:a16="http://schemas.microsoft.com/office/drawing/2014/main" id="{CE06014A-B9E5-4A53-ADFB-FC24FC63CEC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0" name="Title 3">
            <a:extLst>
              <a:ext uri="{FF2B5EF4-FFF2-40B4-BE49-F238E27FC236}">
                <a16:creationId xmlns:a16="http://schemas.microsoft.com/office/drawing/2014/main" id="{EE04667A-0140-4B9B-B3BB-3937BC5C144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Soft or hard g- ?</a:t>
            </a:r>
          </a:p>
        </p:txBody>
      </p:sp>
      <p:sp>
        <p:nvSpPr>
          <p:cNvPr id="11" name="Rounded Rectangle 46">
            <a:extLst>
              <a:ext uri="{FF2B5EF4-FFF2-40B4-BE49-F238E27FC236}">
                <a16:creationId xmlns:a16="http://schemas.microsoft.com/office/drawing/2014/main" id="{6B3677D4-5A26-4D8D-A4AE-F70849765E09}"/>
              </a:ext>
            </a:extLst>
          </p:cNvPr>
          <p:cNvSpPr/>
          <p:nvPr/>
        </p:nvSpPr>
        <p:spPr>
          <a:xfrm>
            <a:off x="10034337" y="249870"/>
            <a:ext cx="187558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7964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5991</Words>
  <Application>Microsoft Office PowerPoint</Application>
  <PresentationFormat>Widescreen</PresentationFormat>
  <Paragraphs>814</Paragraphs>
  <Slides>33</Slides>
  <Notes>33</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33</vt:i4>
      </vt:variant>
    </vt:vector>
  </HeadingPairs>
  <TitlesOfParts>
    <vt:vector size="45" baseType="lpstr">
      <vt:lpstr>Arial</vt:lpstr>
      <vt:lpstr>Calibri</vt:lpstr>
      <vt:lpstr>Century Gothic</vt:lpstr>
      <vt:lpstr>Tw Cen MT</vt:lpstr>
      <vt:lpstr>1_Office Theme</vt:lpstr>
      <vt:lpstr>NCELP Theme</vt:lpstr>
      <vt:lpstr>2_Office Theme</vt:lpstr>
      <vt:lpstr>1_NCELP Theme</vt:lpstr>
      <vt:lpstr>5_Office Theme</vt:lpstr>
      <vt:lpstr>3_Office Theme</vt:lpstr>
      <vt:lpstr>4_Office Theme</vt:lpstr>
      <vt:lpstr>6_Office Theme</vt:lpstr>
      <vt:lpstr>French Phonics Collection </vt:lpstr>
      <vt:lpstr>SSC [j/soft g]</vt:lpstr>
      <vt:lpstr>j/soft g</vt:lpstr>
      <vt:lpstr>j/soft g</vt:lpstr>
      <vt:lpstr>j/soft g</vt:lpstr>
      <vt:lpstr>j/soft g</vt:lpstr>
      <vt:lpstr>j/soft g</vt:lpstr>
      <vt:lpstr>j/soft g</vt:lpstr>
      <vt:lpstr>Soft or hard g- ?</vt:lpstr>
      <vt:lpstr>Soft or hard g- ?</vt:lpstr>
      <vt:lpstr>SSC [j/soft g]</vt:lpstr>
      <vt:lpstr>j/soft g</vt:lpstr>
      <vt:lpstr>j/soft g</vt:lpstr>
      <vt:lpstr>j/soft g</vt:lpstr>
      <vt:lpstr>j/soft g</vt:lpstr>
      <vt:lpstr>j/soft g</vt:lpstr>
      <vt:lpstr>j/soft g</vt:lpstr>
      <vt:lpstr>Phonétique</vt:lpstr>
      <vt:lpstr>Phonétique</vt:lpstr>
      <vt:lpstr>SSC [j/soft g]</vt:lpstr>
      <vt:lpstr>j/soft g</vt:lpstr>
      <vt:lpstr>j/soft g</vt:lpstr>
      <vt:lpstr>Hard and soft [g]/[j]</vt:lpstr>
      <vt:lpstr>Phonétique  </vt:lpstr>
      <vt:lpstr>Hard and soft [g]/[j]</vt:lpstr>
      <vt:lpstr>Phonétique  </vt:lpstr>
      <vt:lpstr>Phonétique  </vt:lpstr>
      <vt:lpstr>SSC [j/soft g]</vt:lpstr>
      <vt:lpstr>j/soft g</vt:lpstr>
      <vt:lpstr>j/soft g</vt:lpstr>
      <vt:lpstr>Hard [g] and soft [g]/[j]</vt:lpstr>
      <vt:lpstr>La crise des réfugiés*</vt:lpstr>
      <vt:lpstr>C’est hard [g], soft [g/j] ou [gn]?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15</cp:revision>
  <dcterms:created xsi:type="dcterms:W3CDTF">2021-02-16T11:52:59Z</dcterms:created>
  <dcterms:modified xsi:type="dcterms:W3CDTF">2022-08-31T08:33:29Z</dcterms:modified>
</cp:coreProperties>
</file>