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794" r:id="rId7"/>
  </p:sldMasterIdLst>
  <p:notesMasterIdLst>
    <p:notesMasterId r:id="rId29"/>
  </p:notesMasterIdLst>
  <p:sldIdLst>
    <p:sldId id="258" r:id="rId8"/>
    <p:sldId id="313" r:id="rId9"/>
    <p:sldId id="256" r:id="rId10"/>
    <p:sldId id="376" r:id="rId11"/>
    <p:sldId id="374" r:id="rId12"/>
    <p:sldId id="550" r:id="rId13"/>
    <p:sldId id="391" r:id="rId14"/>
    <p:sldId id="392" r:id="rId15"/>
    <p:sldId id="393" r:id="rId16"/>
    <p:sldId id="402" r:id="rId17"/>
    <p:sldId id="403" r:id="rId18"/>
    <p:sldId id="314" r:id="rId19"/>
    <p:sldId id="551" r:id="rId20"/>
    <p:sldId id="628" r:id="rId21"/>
    <p:sldId id="581" r:id="rId22"/>
    <p:sldId id="629" r:id="rId23"/>
    <p:sldId id="516" r:id="rId24"/>
    <p:sldId id="630" r:id="rId25"/>
    <p:sldId id="697" r:id="rId26"/>
    <p:sldId id="514" r:id="rId27"/>
    <p:sldId id="69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29" autoAdjust="0"/>
    <p:restoredTop sz="66784" autoAdjust="0"/>
  </p:normalViewPr>
  <p:slideViewPr>
    <p:cSldViewPr snapToGrid="0">
      <p:cViewPr varScale="1">
        <p:scale>
          <a:sx n="52" d="100"/>
          <a:sy n="52" d="100"/>
        </p:scale>
        <p:origin x="1680" y="4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30/08/2022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previous but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308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previous but with 15 fewer seconds on the timer again.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129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[2 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the </a:t>
            </a:r>
            <a:r>
              <a:rPr lang="en-GB" b="1" baseline="0" dirty="0"/>
              <a:t>[h</a:t>
            </a:r>
            <a:r>
              <a:rPr lang="en-GB" b="1" dirty="0"/>
              <a:t>] </a:t>
            </a:r>
            <a:r>
              <a:rPr lang="en-GB" b="0" dirty="0"/>
              <a:t>first, on its own. As there is no sound, put a finger to your lips instead.</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heure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tap a watch/wrist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[h</a:t>
            </a:r>
            <a:r>
              <a:rPr lang="en-GB" b="1" dirty="0"/>
              <a:t>] </a:t>
            </a:r>
            <a:r>
              <a:rPr lang="en-GB" baseline="0" dirty="0"/>
              <a:t>sound, pronouncing </a:t>
            </a:r>
            <a:r>
              <a:rPr lang="en-GB" b="0" baseline="0" dirty="0"/>
              <a:t>”</a:t>
            </a:r>
            <a:r>
              <a:rPr lang="en-GB" b="1" baseline="0" dirty="0" err="1"/>
              <a:t>heure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heure</a:t>
            </a:r>
            <a:r>
              <a:rPr lang="en-GB" b="1" dirty="0"/>
              <a:t> </a:t>
            </a:r>
            <a:r>
              <a:rPr lang="en-GB" b="0"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31002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a:t>
            </a:r>
            <a:r>
              <a:rPr lang="en-GB" b="1" baseline="0" dirty="0"/>
              <a:t> [h]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[h] </a:t>
            </a:r>
            <a:r>
              <a:rPr lang="en-GB" baseline="0" dirty="0"/>
              <a:t>and then the </a:t>
            </a:r>
            <a:r>
              <a:rPr lang="en-GB" b="1" baseline="0" dirty="0"/>
              <a:t>source</a:t>
            </a:r>
            <a:r>
              <a:rPr lang="en-GB" baseline="0" dirty="0"/>
              <a:t> word again ‘</a:t>
            </a:r>
            <a:r>
              <a:rPr lang="en-GB" b="1" baseline="0" dirty="0" err="1"/>
              <a:t>heure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histoire</a:t>
            </a:r>
            <a:r>
              <a:rPr lang="en-GB" baseline="0" dirty="0"/>
              <a:t> [263]; </a:t>
            </a:r>
            <a:r>
              <a:rPr lang="en-GB" b="1" baseline="0" dirty="0" err="1"/>
              <a:t>huit</a:t>
            </a:r>
            <a:r>
              <a:rPr lang="en-GB" b="1" baseline="0" dirty="0"/>
              <a:t> </a:t>
            </a:r>
            <a:r>
              <a:rPr lang="en-GB" b="0" baseline="0" dirty="0"/>
              <a:t>[877];</a:t>
            </a:r>
            <a:r>
              <a:rPr lang="en-GB" baseline="0" dirty="0"/>
              <a:t> </a:t>
            </a:r>
            <a:r>
              <a:rPr lang="en-GB" b="1" baseline="0" dirty="0" err="1"/>
              <a:t>hôpital</a:t>
            </a:r>
            <a:r>
              <a:rPr lang="en-GB" baseline="0" dirty="0"/>
              <a:t> [1308]; </a:t>
            </a:r>
            <a:r>
              <a:rPr lang="en-GB" b="1" baseline="0" dirty="0" err="1"/>
              <a:t>hôtel</a:t>
            </a:r>
            <a:r>
              <a:rPr lang="en-GB" baseline="0" dirty="0"/>
              <a:t> [1774]; </a:t>
            </a:r>
            <a:r>
              <a:rPr lang="en-GB" b="1" baseline="0" dirty="0"/>
              <a:t>hiver</a:t>
            </a:r>
            <a:r>
              <a:rPr lang="en-GB" baseline="0" dirty="0"/>
              <a:t> [1586]; </a:t>
            </a:r>
            <a:r>
              <a:rPr lang="en-GB" b="1" baseline="0" dirty="0" err="1"/>
              <a:t>heure</a:t>
            </a:r>
            <a:r>
              <a:rPr lang="en-GB" b="1" baseline="0" dirty="0"/>
              <a:t> </a:t>
            </a:r>
            <a:r>
              <a:rPr lang="en-GB" baseline="0" dirty="0"/>
              <a:t>[99].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6666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1" dirty="0"/>
                  <a:t>Timing: 2 minutes</a:t>
                </a:r>
                <a:br>
                  <a:rPr lang="en-US" b="1" dirty="0"/>
                </a:br>
                <a:endParaRPr lang="en-US" b="1" dirty="0"/>
              </a:p>
              <a:p>
                <a:r>
                  <a:rPr lang="en-US" b="1" dirty="0"/>
                  <a:t>Aim: </a:t>
                </a:r>
                <a:r>
                  <a:rPr lang="en-US" b="0" dirty="0"/>
                  <a:t>Oral production of unknown words containing [h] in decreasing amounts of time (teacher to choose appropriately), helping </a:t>
                </a:r>
                <a:r>
                  <a:rPr lang="en-US" b="0" dirty="0" err="1"/>
                  <a:t>automatisation</a:t>
                </a:r>
                <a:r>
                  <a:rPr lang="en-US" b="0" dirty="0"/>
                  <a:t> of SSC production. Awareness raising of cross-linguistic pronunciation differences. </a:t>
                </a:r>
              </a:p>
              <a:p>
                <a:endParaRPr lang="en-US" b="1" dirty="0"/>
              </a:p>
              <a:p>
                <a:r>
                  <a:rPr lang="en-US" b="1" dirty="0"/>
                  <a:t>Procedure:</a:t>
                </a:r>
              </a:p>
              <a:p>
                <a:r>
                  <a:rPr lang="en-US" b="0" dirty="0"/>
                  <a:t>1. Students pair up.</a:t>
                </a:r>
              </a:p>
              <a:p>
                <a:r>
                  <a:rPr lang="en-US" b="0" dirty="0"/>
                  <a:t>2. Teacher starts timing.</a:t>
                </a:r>
              </a:p>
              <a:p>
                <a:r>
                  <a:rPr lang="en-US" b="0" dirty="0"/>
                  <a:t>3. Student A tries to say the words without pronouncing [h].</a:t>
                </a:r>
              </a:p>
              <a:p>
                <a:r>
                  <a:rPr lang="en-US" b="0" dirty="0"/>
                  <a:t>4. Student B listens for English pronunciation of [h] creeping in. Where this occurs, the listener asks the speaker to repeat the words three times.</a:t>
                </a:r>
              </a:p>
              <a:p>
                <a:r>
                  <a:rPr lang="en-US" b="0" dirty="0"/>
                  <a:t>5. Swap roles.</a:t>
                </a:r>
              </a:p>
              <a:p>
                <a:r>
                  <a:rPr lang="en-US" b="0" dirty="0"/>
                  <a:t>6. The student who says the most words correctly is the winner!</a:t>
                </a:r>
              </a:p>
              <a:p>
                <a:r>
                  <a:rPr lang="en-US" b="0" dirty="0"/>
                  <a:t>7. Click on the word to hear pronunciation by a native speaker. Students repeat.</a:t>
                </a:r>
              </a:p>
              <a:p>
                <a:r>
                  <a:rPr lang="en-US" b="0" dirty="0"/>
                  <a:t>8. Check understanding of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and word </a:t>
                </a:r>
                <a:r>
                  <a:rPr lang="en-GB" b="1" baseline="0" dirty="0"/>
                  <a:t>frequency (1 is the most frequent word in French): </a:t>
                </a:r>
                <a:br>
                  <a:rPr lang="en-GB" baseline="0" dirty="0"/>
                </a:br>
                <a:r>
                  <a:rPr lang="en-GB" baseline="0" dirty="0"/>
                  <a:t>horrible [3190], </a:t>
                </a:r>
                <a:r>
                  <a:rPr lang="en-GB" baseline="0" dirty="0" err="1"/>
                  <a:t>hostilité</a:t>
                </a:r>
                <a:r>
                  <a:rPr lang="en-GB" baseline="0" dirty="0"/>
                  <a:t> [3436], </a:t>
                </a:r>
                <a:r>
                  <a:rPr lang="en-GB" baseline="0" dirty="0" err="1"/>
                  <a:t>envahir</a:t>
                </a:r>
                <a:r>
                  <a:rPr lang="en-GB" baseline="0" dirty="0"/>
                  <a:t> [2566], </a:t>
                </a:r>
                <a:r>
                  <a:rPr kumimoji="0" lang="en-GB" sz="1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1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ôte</a:t>
                </a:r>
                <a:r>
                  <a:rPr lang="en-GB" baseline="0" dirty="0"/>
                  <a:t> [3780], </a:t>
                </a:r>
                <a:r>
                  <a:rPr lang="en-GB" sz="1800" b="0" i="0" u="none" strike="noStrike" dirty="0" err="1">
                    <a:solidFill>
                      <a:srgbClr val="000000"/>
                    </a:solidFill>
                    <a:effectLst/>
                    <a:latin typeface="Calibri" panose="020F0502020204030204" pitchFamily="34" charset="0"/>
                  </a:rPr>
                  <a:t>malheureusement</a:t>
                </a:r>
                <a:r>
                  <a:rPr lang="en-GB" dirty="0"/>
                  <a:t> </a:t>
                </a:r>
                <a:r>
                  <a:rPr lang="en-GB" baseline="0" dirty="0"/>
                  <a:t>[1543], </a:t>
                </a:r>
                <a:r>
                  <a:rPr kumimoji="0" lang="en-GB" sz="120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c</a:t>
                </a:r>
                <a:r>
                  <a:rPr kumimoji="0" lang="en-GB" sz="120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ompréhension</a:t>
                </a:r>
                <a:r>
                  <a:rPr lang="en-GB" baseline="0" dirty="0"/>
                  <a:t> [2827], habitation [3616], </a:t>
                </a:r>
                <a:r>
                  <a:rPr lang="en-GB" sz="1800" b="0" i="0" u="none" strike="noStrike" dirty="0" err="1">
                    <a:solidFill>
                      <a:srgbClr val="000000"/>
                    </a:solidFill>
                    <a:effectLst/>
                    <a:latin typeface="Calibri" panose="020F0502020204030204" pitchFamily="34" charset="0"/>
                  </a:rPr>
                  <a:t>cohérent</a:t>
                </a:r>
                <a:r>
                  <a:rPr lang="en-GB" dirty="0"/>
                  <a:t> </a:t>
                </a:r>
                <a:r>
                  <a:rPr lang="en-GB" baseline="0" dirty="0"/>
                  <a:t>[3274], </a:t>
                </a:r>
                <a:r>
                  <a:rPr lang="en-GB" baseline="0" dirty="0" err="1"/>
                  <a:t>hésitation</a:t>
                </a:r>
                <a:r>
                  <a:rPr lang="en-GB" baseline="0" dirty="0"/>
                  <a:t> [4323], </a:t>
                </a:r>
                <a:r>
                  <a:rPr lang="en-GB" baseline="0" dirty="0" err="1"/>
                  <a:t>inhérent</a:t>
                </a:r>
                <a:r>
                  <a:rPr lang="en-GB" baseline="0" dirty="0"/>
                  <a:t> [4672], </a:t>
                </a:r>
                <a:r>
                  <a:rPr kumimoji="0" lang="en-GB" sz="1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sou</a:t>
                </a:r>
                <a:r>
                  <a:rPr kumimoji="0" lang="en-GB" sz="12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1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ait</a:t>
                </a:r>
                <a:r>
                  <a:rPr kumimoji="0" lang="en-GB" sz="1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 [3122]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mc:Choice>
        <mc:Fallback xmlns="">
          <p:sp>
            <p:nvSpPr>
              <p:cNvPr id="3" name="Notes Placeholder 2"/>
              <p:cNvSpPr>
                <a:spLocks noGrp="1"/>
              </p:cNvSpPr>
              <p:nvPr>
                <p:ph type="body" idx="1"/>
              </p:nvPr>
            </p:nvSpPr>
            <p:spPr/>
            <p:txBody>
              <a:bodyPr/>
              <a:lstStyle/>
              <a:p>
                <a:r>
                  <a:rPr lang="en-US" b="1" dirty="0"/>
                  <a:t>Timing: 5 minutes </a:t>
                </a:r>
                <a:r>
                  <a:rPr lang="en-US" b="0" dirty="0"/>
                  <a:t>(for 3 slides)</a:t>
                </a:r>
              </a:p>
              <a:p>
                <a:endParaRPr lang="en-US" b="1" dirty="0"/>
              </a:p>
              <a:p>
                <a:r>
                  <a:rPr lang="en-US" b="1" dirty="0"/>
                  <a:t>Aim: </a:t>
                </a:r>
                <a:r>
                  <a:rPr lang="en-US" b="0" dirty="0"/>
                  <a:t>To correctly pronounce unknown words containing [h] in decreasing amounts of time (teacher to choose appropriately), helping </a:t>
                </a:r>
                <a:r>
                  <a:rPr lang="en-US" b="0" dirty="0" err="1"/>
                  <a:t>automisation</a:t>
                </a:r>
                <a:r>
                  <a:rPr lang="en-US" b="0" dirty="0"/>
                  <a:t> of SSC production. Awareness raising of cross-linguistic pronunciation differences. The words chosen are cognates which otherwise contain sounds that are equivalent (or very similar) to English SSCs, as well as known SSCs, so that students can focus fully on [h] (allowances are made for English pronunciation of [r], which is covered later in year 8).</a:t>
                </a:r>
                <a:endParaRPr lang="en-US" b="1" dirty="0"/>
              </a:p>
              <a:p>
                <a:endParaRPr lang="en-US" b="1" dirty="0"/>
              </a:p>
              <a:p>
                <a:r>
                  <a:rPr lang="en-US" b="1" dirty="0"/>
                  <a:t>Procedure:</a:t>
                </a:r>
              </a:p>
              <a:p>
                <a:r>
                  <a:rPr lang="en-US" b="0" dirty="0"/>
                  <a:t>1. Students pair up.</a:t>
                </a:r>
              </a:p>
              <a:p>
                <a:r>
                  <a:rPr lang="en-US" b="0" dirty="0"/>
                  <a:t>2. Teacher starts timing.</a:t>
                </a:r>
              </a:p>
              <a:p>
                <a:r>
                  <a:rPr lang="en-US" b="0" dirty="0"/>
                  <a:t>3. Student A tries to say the words without pronouncing [h].</a:t>
                </a:r>
              </a:p>
              <a:p>
                <a:r>
                  <a:rPr lang="en-US" b="0" dirty="0"/>
                  <a:t>4. Student B listens and makes speaker pause for 3 seconds every time an </a:t>
                </a:r>
                <a:r>
                  <a:rPr lang="en-US" b="0" i="0">
                    <a:latin typeface="Cambria Math" panose="02040503050406030204" pitchFamily="18" charset="0"/>
                  </a:rPr>
                  <a:t>"Type equation here.</a:t>
                </a:r>
                <a:r>
                  <a:rPr lang="en-GB" b="0" i="0">
                    <a:latin typeface="Cambria Math" panose="02040503050406030204" pitchFamily="18" charset="0"/>
                  </a:rPr>
                  <a:t>"</a:t>
                </a:r>
                <a:r>
                  <a:rPr lang="en-US" b="0" dirty="0"/>
                  <a:t>English pronunciation creeps in!</a:t>
                </a:r>
              </a:p>
              <a:p>
                <a:r>
                  <a:rPr lang="en-US" b="0" dirty="0"/>
                  <a:t>5. Swap roles.</a:t>
                </a:r>
              </a:p>
              <a:p>
                <a:r>
                  <a:rPr lang="en-US" b="0" dirty="0"/>
                  <a:t>6. The student who says the most words correctly is the winner!</a:t>
                </a:r>
              </a:p>
              <a:p>
                <a:r>
                  <a:rPr lang="en-US" b="0" dirty="0"/>
                  <a:t>7. Click on the word to hear pronunciation by a native speaker. Students repeat.</a:t>
                </a:r>
              </a:p>
              <a:p>
                <a:r>
                  <a:rPr lang="en-US" b="0" dirty="0"/>
                  <a:t>8. Check understanding of words.</a:t>
                </a:r>
              </a:p>
              <a:p>
                <a:r>
                  <a:rPr lang="en-US" b="0" dirty="0"/>
                  <a:t>9. Move onto the next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and word </a:t>
                </a:r>
                <a:r>
                  <a:rPr lang="en-GB" b="1" baseline="0" dirty="0"/>
                  <a:t>frequency (1 is the most frequent word in French): </a:t>
                </a:r>
                <a:br>
                  <a:rPr lang="en-GB" baseline="0" dirty="0"/>
                </a:br>
                <a:r>
                  <a:rPr lang="en-GB" baseline="0" dirty="0"/>
                  <a:t>horrible [3190], homologue [3196], </a:t>
                </a:r>
                <a:r>
                  <a:rPr lang="en-GB" baseline="0" dirty="0" err="1"/>
                  <a:t>hostilité</a:t>
                </a:r>
                <a:r>
                  <a:rPr lang="en-GB" baseline="0" dirty="0"/>
                  <a:t> [3436], </a:t>
                </a:r>
                <a:r>
                  <a:rPr lang="en-GB" baseline="0" dirty="0" err="1"/>
                  <a:t>envahir</a:t>
                </a:r>
                <a:r>
                  <a:rPr lang="en-GB" baseline="0" dirty="0"/>
                  <a:t> [2566], </a:t>
                </a:r>
                <a:r>
                  <a:rPr kumimoji="0" lang="en-GB" sz="1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1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ôte</a:t>
                </a:r>
                <a:r>
                  <a:rPr lang="en-GB" baseline="0" dirty="0"/>
                  <a:t> [3780], </a:t>
                </a:r>
                <a:r>
                  <a:rPr lang="en-GB" sz="1800" b="0" i="0" u="none" strike="noStrike" dirty="0" err="1">
                    <a:solidFill>
                      <a:srgbClr val="000000"/>
                    </a:solidFill>
                    <a:effectLst/>
                    <a:latin typeface="Calibri" panose="020F0502020204030204" pitchFamily="34" charset="0"/>
                  </a:rPr>
                  <a:t>malheureusement</a:t>
                </a:r>
                <a:r>
                  <a:rPr lang="en-GB" dirty="0"/>
                  <a:t> </a:t>
                </a:r>
                <a:r>
                  <a:rPr lang="en-GB" baseline="0" dirty="0"/>
                  <a:t>[1543], </a:t>
                </a:r>
                <a:r>
                  <a:rPr kumimoji="0" lang="en-GB" sz="120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c</a:t>
                </a:r>
                <a:r>
                  <a:rPr kumimoji="0" lang="en-GB" sz="1200"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Calibri" panose="020F0502020204030204" pitchFamily="34" charset="0"/>
                  </a:rPr>
                  <a:t>ompréhension</a:t>
                </a:r>
                <a:r>
                  <a:rPr lang="en-GB" baseline="0" dirty="0"/>
                  <a:t> [2827], habitation [3616], </a:t>
                </a:r>
                <a:r>
                  <a:rPr lang="en-GB" sz="1800" b="0" i="0" u="none" strike="noStrike" dirty="0" err="1">
                    <a:solidFill>
                      <a:srgbClr val="000000"/>
                    </a:solidFill>
                    <a:effectLst/>
                    <a:latin typeface="Calibri" panose="020F0502020204030204" pitchFamily="34" charset="0"/>
                  </a:rPr>
                  <a:t>cohérent</a:t>
                </a:r>
                <a:r>
                  <a:rPr lang="en-GB" dirty="0"/>
                  <a:t> </a:t>
                </a:r>
                <a:r>
                  <a:rPr lang="en-GB" baseline="0" dirty="0"/>
                  <a:t>[3274], </a:t>
                </a:r>
                <a:r>
                  <a:rPr lang="en-GB" baseline="0" dirty="0" err="1"/>
                  <a:t>hésitation</a:t>
                </a:r>
                <a:r>
                  <a:rPr lang="en-GB" baseline="0" dirty="0"/>
                  <a:t> [4323], </a:t>
                </a:r>
                <a:r>
                  <a:rPr lang="en-GB" baseline="0" dirty="0" err="1"/>
                  <a:t>inhérent</a:t>
                </a:r>
                <a:r>
                  <a:rPr lang="en-GB" baseline="0" dirty="0"/>
                  <a:t> [4672], </a:t>
                </a:r>
                <a:r>
                  <a:rPr kumimoji="0" lang="en-GB" sz="1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sou</a:t>
                </a:r>
                <a:r>
                  <a:rPr kumimoji="0" lang="en-GB" sz="12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1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ait</a:t>
                </a:r>
                <a:r>
                  <a:rPr kumimoji="0" lang="en-GB" sz="1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 [3122]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mc:Fallback>
      </mc:AlternateContent>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741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the </a:t>
            </a:r>
            <a:r>
              <a:rPr lang="en-GB" b="1" baseline="0" dirty="0"/>
              <a:t>[h</a:t>
            </a:r>
            <a:r>
              <a:rPr lang="en-GB" b="1" dirty="0"/>
              <a:t>] </a:t>
            </a:r>
            <a:r>
              <a:rPr lang="en-GB" b="0" dirty="0"/>
              <a:t>first, on its own. As there is no sound, put a finger to your lips instead.</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heure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tap a watch/wrist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[h</a:t>
            </a:r>
            <a:r>
              <a:rPr lang="en-GB" b="1" dirty="0"/>
              <a:t>] </a:t>
            </a:r>
            <a:r>
              <a:rPr lang="en-GB" baseline="0" dirty="0"/>
              <a:t>sound, pronouncing </a:t>
            </a:r>
            <a:r>
              <a:rPr lang="en-GB" b="0" baseline="0" dirty="0"/>
              <a:t>”</a:t>
            </a:r>
            <a:r>
              <a:rPr lang="en-GB" b="1" baseline="0" dirty="0" err="1"/>
              <a:t>heure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heure</a:t>
            </a:r>
            <a:r>
              <a:rPr lang="en-GB" b="1" dirty="0"/>
              <a:t> </a:t>
            </a:r>
            <a:r>
              <a:rPr lang="en-GB" b="0"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31002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a:t>
            </a:r>
            <a:r>
              <a:rPr lang="en-GB" b="1" baseline="0" dirty="0"/>
              <a:t> [h]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[h] </a:t>
            </a:r>
            <a:r>
              <a:rPr lang="en-GB" baseline="0" dirty="0"/>
              <a:t>and then the </a:t>
            </a:r>
            <a:r>
              <a:rPr lang="en-GB" b="1" baseline="0" dirty="0"/>
              <a:t>source</a:t>
            </a:r>
            <a:r>
              <a:rPr lang="en-GB" baseline="0" dirty="0"/>
              <a:t> word again ‘</a:t>
            </a:r>
            <a:r>
              <a:rPr lang="en-GB" b="1" baseline="0" dirty="0" err="1"/>
              <a:t>heure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histoire</a:t>
            </a:r>
            <a:r>
              <a:rPr lang="en-GB" baseline="0" dirty="0"/>
              <a:t> [263]; </a:t>
            </a:r>
            <a:r>
              <a:rPr lang="en-GB" b="1" baseline="0" dirty="0" err="1"/>
              <a:t>huit</a:t>
            </a:r>
            <a:r>
              <a:rPr lang="en-GB" b="1" baseline="0" dirty="0"/>
              <a:t> </a:t>
            </a:r>
            <a:r>
              <a:rPr lang="en-GB" b="0" baseline="0" dirty="0"/>
              <a:t>[877];</a:t>
            </a:r>
            <a:r>
              <a:rPr lang="en-GB" baseline="0" dirty="0"/>
              <a:t> </a:t>
            </a:r>
            <a:r>
              <a:rPr lang="en-GB" b="1" baseline="0" dirty="0" err="1"/>
              <a:t>hôpital</a:t>
            </a:r>
            <a:r>
              <a:rPr lang="en-GB" baseline="0" dirty="0"/>
              <a:t> [1308]; </a:t>
            </a:r>
            <a:r>
              <a:rPr lang="en-GB" b="1" baseline="0" dirty="0" err="1"/>
              <a:t>hôtel</a:t>
            </a:r>
            <a:r>
              <a:rPr lang="en-GB" baseline="0" dirty="0"/>
              <a:t> [1774]; </a:t>
            </a:r>
            <a:r>
              <a:rPr lang="en-GB" b="1" baseline="0" dirty="0"/>
              <a:t>hiver</a:t>
            </a:r>
            <a:r>
              <a:rPr lang="en-GB" baseline="0" dirty="0"/>
              <a:t> [1586]; </a:t>
            </a:r>
            <a:r>
              <a:rPr lang="en-GB" b="1" baseline="0" dirty="0" err="1"/>
              <a:t>heure</a:t>
            </a:r>
            <a:r>
              <a:rPr lang="en-GB" b="1" baseline="0" dirty="0"/>
              <a:t> </a:t>
            </a:r>
            <a:r>
              <a:rPr lang="en-GB" baseline="0" dirty="0"/>
              <a:t>[99].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6666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practise pronunciation of words beginning with silent [h].</a:t>
            </a:r>
            <a:endParaRPr lang="en-US" b="1" dirty="0"/>
          </a:p>
          <a:p>
            <a:endParaRPr lang="en-US" b="1" dirty="0"/>
          </a:p>
          <a:p>
            <a:r>
              <a:rPr lang="en-US" b="1" dirty="0"/>
              <a:t>Procedure:</a:t>
            </a:r>
          </a:p>
          <a:p>
            <a:r>
              <a:rPr lang="en-US" b="0" dirty="0"/>
              <a:t>1. Elicit pronunciation from students, reminding them of the silent [h].</a:t>
            </a:r>
          </a:p>
          <a:p>
            <a:r>
              <a:rPr lang="en-US" b="0" dirty="0"/>
              <a:t>2. Click on the pictures to hear the words said by a native speaker.</a:t>
            </a:r>
          </a:p>
          <a:p>
            <a:endParaRPr lang="en-US" b="0" dirty="0"/>
          </a:p>
          <a:p>
            <a:r>
              <a:rPr lang="en-US" b="1" dirty="0"/>
              <a:t>Transcript:</a:t>
            </a:r>
          </a:p>
          <a:p>
            <a:pPr marL="228600" indent="-228600">
              <a:buFont typeface="+mj-lt"/>
              <a:buAutoNum type="arabicPeriod"/>
            </a:pPr>
            <a:r>
              <a:rPr lang="fr-FR" b="0" noProof="0" dirty="0"/>
              <a:t>hiver</a:t>
            </a:r>
          </a:p>
          <a:p>
            <a:pPr marL="228600" indent="-228600">
              <a:buFont typeface="+mj-lt"/>
              <a:buAutoNum type="arabicPeriod"/>
            </a:pPr>
            <a:r>
              <a:rPr lang="fr-FR" b="0" noProof="0" dirty="0"/>
              <a:t>herbe</a:t>
            </a:r>
          </a:p>
          <a:p>
            <a:pPr marL="228600" indent="-228600">
              <a:buFont typeface="+mj-lt"/>
              <a:buAutoNum type="arabicPeriod"/>
            </a:pPr>
            <a:r>
              <a:rPr lang="fr-FR" b="0" noProof="0" dirty="0"/>
              <a:t>halloween</a:t>
            </a:r>
          </a:p>
          <a:p>
            <a:pPr marL="228600" indent="-228600">
              <a:buFont typeface="+mj-lt"/>
              <a:buAutoNum type="arabicPeriod"/>
            </a:pPr>
            <a:r>
              <a:rPr lang="fr-FR" b="0" noProof="0" dirty="0"/>
              <a:t>hélicoptère</a:t>
            </a:r>
          </a:p>
          <a:p>
            <a:pPr marL="228600" indent="-228600">
              <a:buFont typeface="+mj-lt"/>
              <a:buAutoNum type="arabicPeriod"/>
            </a:pPr>
            <a:r>
              <a:rPr lang="fr-FR" b="0" noProof="0" dirty="0"/>
              <a:t>histoire</a:t>
            </a:r>
          </a:p>
          <a:p>
            <a:pPr marL="228600" indent="-228600">
              <a:buFont typeface="+mj-lt"/>
              <a:buAutoNum type="arabicPeriod"/>
            </a:pPr>
            <a:r>
              <a:rPr lang="fr-FR" b="0" noProof="0" dirty="0"/>
              <a:t>harmonie</a:t>
            </a:r>
          </a:p>
          <a:p>
            <a:pPr marL="228600" indent="-228600">
              <a:buFont typeface="+mj-lt"/>
              <a:buAutoNum type="arabicPeriod"/>
            </a:pPr>
            <a:r>
              <a:rPr lang="fr-FR" b="0" noProof="0" dirty="0"/>
              <a:t>héroïne</a:t>
            </a:r>
          </a:p>
          <a:p>
            <a:pPr marL="228600" indent="-228600">
              <a:buFont typeface="+mj-lt"/>
              <a:buAutoNum type="arabicPeriod"/>
            </a:pPr>
            <a:r>
              <a:rPr lang="fr-FR" b="0" noProof="0" dirty="0"/>
              <a:t>hôtel</a:t>
            </a:r>
          </a:p>
          <a:p>
            <a:pPr marL="228600" indent="-228600">
              <a:buFont typeface="+mj-lt"/>
              <a:buAutoNum type="arabicPeriod"/>
            </a:pPr>
            <a:r>
              <a:rPr lang="fr-FR" b="0" noProof="0" dirty="0"/>
              <a:t>horizon</a:t>
            </a:r>
          </a:p>
          <a:p>
            <a:pPr marL="228600" indent="-228600">
              <a:buFont typeface="+mj-lt"/>
              <a:buAutoNum type="arabicPeriod"/>
            </a:pPr>
            <a:r>
              <a:rPr lang="fr-FR" b="0" noProof="0" dirty="0"/>
              <a:t>homme</a:t>
            </a:r>
          </a:p>
          <a:p>
            <a:pPr marL="228600" indent="-228600">
              <a:buFont typeface="+mj-lt"/>
              <a:buAutoNum type="arabicPeriod"/>
            </a:pPr>
            <a:r>
              <a:rPr lang="fr-FR" b="0" noProof="0" dirty="0"/>
              <a:t>humidité</a:t>
            </a:r>
          </a:p>
          <a:p>
            <a:pPr marL="228600" indent="-228600">
              <a:buFont typeface="+mj-lt"/>
              <a:buAutoNum type="arabicPeriod"/>
            </a:pPr>
            <a:r>
              <a:rPr lang="fr-FR" b="0" noProof="0" dirty="0"/>
              <a:t>horloge</a:t>
            </a:r>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aseline="0" noProof="0" dirty="0"/>
              <a:t>herbe [3562], horloge [&gt;50000], horreur [2565], histoire [263]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noProof="0" dirty="0"/>
              <a:t>hélicoptère [2978], harmonie [4584], héroïne [3467], horizon [2502], humidité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56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endParaRPr lang="en-US" b="0" dirty="0"/>
          </a:p>
          <a:p>
            <a:endParaRPr lang="en-US" b="0" dirty="0"/>
          </a:p>
          <a:p>
            <a:r>
              <a:rPr lang="en-US" b="1" dirty="0"/>
              <a:t>Aim: </a:t>
            </a:r>
            <a:r>
              <a:rPr lang="en-US" b="0" dirty="0"/>
              <a:t>To practise pronouncing sentences with [h-] </a:t>
            </a:r>
            <a:r>
              <a:rPr lang="en-US" b="0" dirty="0" err="1"/>
              <a:t>muet</a:t>
            </a:r>
            <a:r>
              <a:rPr lang="en-US" b="0" dirty="0"/>
              <a:t> and liaisons.</a:t>
            </a:r>
          </a:p>
          <a:p>
            <a:endParaRPr lang="en-US" b="0" dirty="0"/>
          </a:p>
          <a:p>
            <a:r>
              <a:rPr lang="en-US" b="1" dirty="0"/>
              <a:t>Procedure: </a:t>
            </a:r>
          </a:p>
          <a:p>
            <a:pPr marL="228600" indent="-228600">
              <a:buFont typeface="+mj-lt"/>
              <a:buAutoNum type="arabicPeriod"/>
            </a:pPr>
            <a:r>
              <a:rPr lang="en-US" b="0" dirty="0"/>
              <a:t>Click through the example to hear the native speaker say the two sentences, one with a liaison, one without.</a:t>
            </a:r>
          </a:p>
          <a:p>
            <a:pPr marL="228600" indent="-228600">
              <a:buFont typeface="+mj-lt"/>
              <a:buAutoNum type="arabicPeriod"/>
            </a:pPr>
            <a:r>
              <a:rPr lang="en-US" b="0" dirty="0"/>
              <a:t>Ask students to say the sentences, following the pronunciation rules.</a:t>
            </a:r>
          </a:p>
          <a:p>
            <a:pPr marL="228600" indent="-228600">
              <a:buFont typeface="+mj-lt"/>
              <a:buAutoNum type="arabicPeriod"/>
            </a:pPr>
            <a:r>
              <a:rPr lang="en-US" b="0" dirty="0"/>
              <a:t>Click on the images to hear the native speaker.</a:t>
            </a:r>
          </a:p>
          <a:p>
            <a:endParaRPr lang="en-US" b="0" dirty="0"/>
          </a:p>
          <a:p>
            <a:r>
              <a:rPr lang="en-US" b="1" dirty="0"/>
              <a:t>Transcript:</a:t>
            </a:r>
          </a:p>
          <a:p>
            <a:pPr marL="228600" indent="-228600">
              <a:buFont typeface="+mj-lt"/>
              <a:buAutoNum type="arabicPeriod"/>
            </a:pPr>
            <a:r>
              <a:rPr lang="fr-FR" b="0" noProof="0" dirty="0"/>
              <a:t>C’est triste!</a:t>
            </a:r>
          </a:p>
          <a:p>
            <a:pPr marL="228600" indent="-228600">
              <a:buFont typeface="+mj-lt"/>
              <a:buAutoNum type="arabicPeriod"/>
            </a:pPr>
            <a:r>
              <a:rPr lang="fr-FR" b="0" noProof="0" dirty="0"/>
              <a:t>C’est horrible!</a:t>
            </a:r>
          </a:p>
          <a:p>
            <a:pPr marL="228600" indent="-228600">
              <a:buFont typeface="+mj-lt"/>
              <a:buAutoNum type="arabicPeriod"/>
            </a:pPr>
            <a:r>
              <a:rPr lang="fr-FR" b="0" noProof="0" dirty="0"/>
              <a:t>Tu voyages dans ton hélicoptère.</a:t>
            </a:r>
          </a:p>
          <a:p>
            <a:pPr marL="228600" indent="-228600">
              <a:buFont typeface="+mj-lt"/>
              <a:buAutoNum type="arabicPeriod"/>
            </a:pPr>
            <a:r>
              <a:rPr lang="fr-FR" b="0" noProof="0" dirty="0"/>
              <a:t>Il a acheté mes horloges.</a:t>
            </a:r>
          </a:p>
          <a:p>
            <a:pPr marL="228600" indent="-228600">
              <a:buFont typeface="+mj-lt"/>
              <a:buAutoNum type="arabicPeriod"/>
            </a:pPr>
            <a:r>
              <a:rPr lang="fr-FR" b="0" noProof="0" dirty="0"/>
              <a:t>Elles chantant en harmonie.</a:t>
            </a:r>
          </a:p>
          <a:p>
            <a:pPr marL="228600" indent="-228600">
              <a:buFont typeface="+mj-lt"/>
              <a:buAutoNum type="arabicPeriod"/>
            </a:pPr>
            <a:r>
              <a:rPr lang="fr-FR" b="0" noProof="0" dirty="0"/>
              <a:t>Les enfants sont heureux.</a:t>
            </a:r>
          </a:p>
          <a:p>
            <a:pPr marL="228600" indent="-228600">
              <a:buFont typeface="+mj-lt"/>
              <a:buAutoNum type="arabicPeriod"/>
            </a:pP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046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endParaRPr lang="en-US" b="0" dirty="0"/>
          </a:p>
          <a:p>
            <a:endParaRPr lang="en-US" b="0" dirty="0"/>
          </a:p>
          <a:p>
            <a:r>
              <a:rPr lang="en-US" b="1" dirty="0"/>
              <a:t>Aim: </a:t>
            </a:r>
            <a:r>
              <a:rPr lang="en-US" b="0" dirty="0"/>
              <a:t>To practise pronouncing sentences with [h-] </a:t>
            </a:r>
            <a:r>
              <a:rPr lang="en-US" b="0" dirty="0" err="1"/>
              <a:t>muet</a:t>
            </a:r>
            <a:r>
              <a:rPr lang="en-US" b="0" dirty="0"/>
              <a:t> and elision/liaison</a:t>
            </a:r>
          </a:p>
          <a:p>
            <a:endParaRPr lang="en-US" b="0" dirty="0"/>
          </a:p>
          <a:p>
            <a:r>
              <a:rPr lang="en-US" b="1" dirty="0"/>
              <a:t>Procedure: </a:t>
            </a:r>
          </a:p>
          <a:p>
            <a:pPr marL="228600" indent="-228600">
              <a:buFont typeface="+mj-lt"/>
              <a:buAutoNum type="arabicPeriod"/>
            </a:pPr>
            <a:r>
              <a:rPr lang="en-US" b="0" dirty="0"/>
              <a:t>Click through the example to hear the native speaker say the sentence with an elision and liaison.</a:t>
            </a:r>
          </a:p>
          <a:p>
            <a:pPr marL="228600" indent="-228600">
              <a:buFont typeface="+mj-lt"/>
              <a:buAutoNum type="arabicPeriod"/>
            </a:pPr>
            <a:r>
              <a:rPr lang="en-US" b="0" dirty="0"/>
              <a:t>Ask students to say the sentences, following the pronunciation rules.</a:t>
            </a:r>
          </a:p>
          <a:p>
            <a:pPr marL="228600" indent="-228600">
              <a:buFont typeface="+mj-lt"/>
              <a:buAutoNum type="arabicPeriod"/>
            </a:pPr>
            <a:r>
              <a:rPr lang="en-US" b="0" dirty="0"/>
              <a:t>Click on the images to hear the native speaker.</a:t>
            </a:r>
          </a:p>
          <a:p>
            <a:endParaRPr lang="en-US" b="0" dirty="0"/>
          </a:p>
          <a:p>
            <a:r>
              <a:rPr lang="en-US" b="1" dirty="0"/>
              <a:t>Transcript:</a:t>
            </a:r>
          </a:p>
          <a:p>
            <a:pPr marL="228600" indent="-228600">
              <a:buFont typeface="+mj-lt"/>
              <a:buAutoNum type="arabicPeriod"/>
            </a:pPr>
            <a:r>
              <a:rPr lang="fr-FR" b="0" noProof="0" dirty="0"/>
              <a:t>J’habite à Paris.</a:t>
            </a:r>
          </a:p>
          <a:p>
            <a:pPr marL="228600" indent="-228600">
              <a:buFont typeface="+mj-lt"/>
              <a:buAutoNum type="arabicPeriod"/>
            </a:pPr>
            <a:r>
              <a:rPr lang="fr-FR" b="0" noProof="0" dirty="0"/>
              <a:t>Il n’y a pas d’humains dans l’espace.</a:t>
            </a:r>
          </a:p>
          <a:p>
            <a:pPr marL="228600" indent="-228600">
              <a:buFont typeface="+mj-lt"/>
              <a:buAutoNum type="arabicPeriod"/>
            </a:pPr>
            <a:r>
              <a:rPr lang="fr-FR" b="0" noProof="0" dirty="0"/>
              <a:t>Hugo est plus grand qu’Henri.</a:t>
            </a:r>
          </a:p>
          <a:p>
            <a:pPr marL="228600" indent="-228600">
              <a:buFont typeface="+mj-lt"/>
              <a:buAutoNum type="arabicPeriod"/>
            </a:pPr>
            <a:r>
              <a:rPr lang="fr-FR" b="0" noProof="0" dirty="0"/>
              <a:t>Le soleil est sur l’horizon.</a:t>
            </a:r>
          </a:p>
          <a:p>
            <a:pPr marL="228600" indent="-228600">
              <a:buFont typeface="+mj-lt"/>
              <a:buAutoNum type="arabicPeriod"/>
            </a:pPr>
            <a:r>
              <a:rPr lang="fr-FR" b="0" noProof="0" dirty="0"/>
              <a:t>Je n’habite pas en France.</a:t>
            </a:r>
          </a:p>
          <a:p>
            <a:pPr marL="0" indent="0">
              <a:buFont typeface="+mj-lt"/>
              <a:buNone/>
            </a:pPr>
            <a:endParaRPr lang="fr-FR"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noProof="0" dirty="0"/>
              <a:t>humain [286]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fr-FR" b="0"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767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the </a:t>
            </a:r>
            <a:r>
              <a:rPr lang="en-GB" b="1" baseline="0" dirty="0"/>
              <a:t>[h</a:t>
            </a:r>
            <a:r>
              <a:rPr lang="en-GB" b="1" dirty="0"/>
              <a:t>] </a:t>
            </a:r>
            <a:r>
              <a:rPr lang="en-GB" b="0" dirty="0"/>
              <a:t>first, on its own. As there is no sound, put a finger to your lips instead.</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heure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tap a watch/wrist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[h</a:t>
            </a:r>
            <a:r>
              <a:rPr lang="en-GB" b="1" dirty="0"/>
              <a:t>] </a:t>
            </a:r>
            <a:r>
              <a:rPr lang="en-GB" baseline="0" dirty="0"/>
              <a:t>sound, pronouncing </a:t>
            </a:r>
            <a:r>
              <a:rPr lang="en-GB" b="0" baseline="0" dirty="0"/>
              <a:t>”</a:t>
            </a:r>
            <a:r>
              <a:rPr lang="en-GB" b="1" baseline="0" dirty="0" err="1"/>
              <a:t>heure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heure</a:t>
            </a:r>
            <a:r>
              <a:rPr lang="en-GB" b="1" dirty="0"/>
              <a:t> </a:t>
            </a:r>
            <a:r>
              <a:rPr lang="en-GB" b="0"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31002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4029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37967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a:t>
            </a:r>
            <a:r>
              <a:rPr lang="en-GB" b="1" baseline="0" dirty="0"/>
              <a:t> [h]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[h] </a:t>
            </a:r>
            <a:r>
              <a:rPr lang="en-GB" baseline="0" dirty="0"/>
              <a:t>and then the </a:t>
            </a:r>
            <a:r>
              <a:rPr lang="en-GB" b="1" baseline="0" dirty="0"/>
              <a:t>source</a:t>
            </a:r>
            <a:r>
              <a:rPr lang="en-GB" baseline="0" dirty="0"/>
              <a:t> word again ‘</a:t>
            </a:r>
            <a:r>
              <a:rPr lang="en-GB" b="1" baseline="0" dirty="0" err="1"/>
              <a:t>heure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histoire</a:t>
            </a:r>
            <a:r>
              <a:rPr lang="en-GB" baseline="0" dirty="0"/>
              <a:t> [263]; </a:t>
            </a:r>
            <a:r>
              <a:rPr lang="en-GB" b="1" baseline="0" dirty="0" err="1"/>
              <a:t>huit</a:t>
            </a:r>
            <a:r>
              <a:rPr lang="en-GB" b="1" baseline="0" dirty="0"/>
              <a:t> </a:t>
            </a:r>
            <a:r>
              <a:rPr lang="en-GB" b="0" baseline="0" dirty="0"/>
              <a:t>[877];</a:t>
            </a:r>
            <a:r>
              <a:rPr lang="en-GB" baseline="0" dirty="0"/>
              <a:t> </a:t>
            </a:r>
            <a:r>
              <a:rPr lang="en-GB" b="1" baseline="0" dirty="0" err="1"/>
              <a:t>hôpital</a:t>
            </a:r>
            <a:r>
              <a:rPr lang="en-GB" baseline="0" dirty="0"/>
              <a:t> [1308]; </a:t>
            </a:r>
            <a:r>
              <a:rPr lang="en-GB" b="1" baseline="0" dirty="0" err="1"/>
              <a:t>hôtel</a:t>
            </a:r>
            <a:r>
              <a:rPr lang="en-GB" baseline="0" dirty="0"/>
              <a:t> [1774]; </a:t>
            </a:r>
            <a:r>
              <a:rPr lang="en-GB" b="1" baseline="0" dirty="0"/>
              <a:t>hiver</a:t>
            </a:r>
            <a:r>
              <a:rPr lang="en-GB" baseline="0" dirty="0"/>
              <a:t> [1586]; </a:t>
            </a:r>
            <a:r>
              <a:rPr lang="en-GB" b="1" baseline="0" dirty="0" err="1"/>
              <a:t>heure</a:t>
            </a:r>
            <a:r>
              <a:rPr lang="en-GB" b="1" baseline="0" dirty="0"/>
              <a:t> </a:t>
            </a:r>
            <a:r>
              <a:rPr lang="en-GB" baseline="0" dirty="0"/>
              <a:t>[99].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6666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62117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11587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This is slide </a:t>
            </a:r>
            <a:r>
              <a:rPr lang="en-US" b="1" dirty="0"/>
              <a:t>1/3.</a:t>
            </a:r>
          </a:p>
          <a:p>
            <a:endParaRPr lang="en-US" b="1" dirty="0"/>
          </a:p>
          <a:p>
            <a:r>
              <a:rPr lang="en-US" b="1" dirty="0"/>
              <a:t>Aim: </a:t>
            </a:r>
            <a:r>
              <a:rPr lang="en-US" b="0" dirty="0"/>
              <a:t>To correctly pronounce unknown words containing [h-] in decreasing amounts of time, helping </a:t>
            </a:r>
            <a:r>
              <a:rPr lang="en-US" b="0" dirty="0" err="1"/>
              <a:t>automisation</a:t>
            </a:r>
            <a:r>
              <a:rPr lang="en-US" b="0" dirty="0"/>
              <a:t> of SSC production. Awareness raising of cross-linguistic pronunciation differences. The words chosen are cognates which otherwise contain sounds that are equivalent (or very similar) to English SSCs, as well as known SSCs, so that students can focus fully on [h-] (allowances are made for English pronunciation of [r], which is covered later in year 8).</a:t>
            </a:r>
            <a:endParaRPr lang="en-US" b="1" dirty="0"/>
          </a:p>
          <a:p>
            <a:endParaRPr lang="en-US" b="1" dirty="0"/>
          </a:p>
          <a:p>
            <a:r>
              <a:rPr lang="en-US" b="1" dirty="0"/>
              <a:t>Procedure:</a:t>
            </a:r>
          </a:p>
          <a:p>
            <a:r>
              <a:rPr lang="en-US" b="0" dirty="0"/>
              <a:t>1. Students pair up.</a:t>
            </a:r>
          </a:p>
          <a:p>
            <a:r>
              <a:rPr lang="en-US" b="0" dirty="0"/>
              <a:t>2. Teacher starts timer.</a:t>
            </a:r>
          </a:p>
          <a:p>
            <a:r>
              <a:rPr lang="en-US" b="0" dirty="0"/>
              <a:t>3. Student A tries to say the words without pronouncing [h-].</a:t>
            </a:r>
          </a:p>
          <a:p>
            <a:r>
              <a:rPr lang="en-US" b="0" dirty="0"/>
              <a:t>4. Student B listens and makes speaker pause for 3 seconds every time an English pronunciation creeps in!</a:t>
            </a:r>
          </a:p>
          <a:p>
            <a:r>
              <a:rPr lang="en-US" b="0" dirty="0"/>
              <a:t>5. Swap roles.</a:t>
            </a:r>
          </a:p>
          <a:p>
            <a:r>
              <a:rPr lang="en-US" b="0" dirty="0"/>
              <a:t>6. The student who says the most words correctly is the winner!</a:t>
            </a:r>
          </a:p>
          <a:p>
            <a:r>
              <a:rPr lang="en-US" b="0" dirty="0"/>
              <a:t>7. Click on the word to hear pronunciation by a native speaker. Students repeat.</a:t>
            </a:r>
          </a:p>
          <a:p>
            <a:r>
              <a:rPr lang="en-US" b="0" dirty="0"/>
              <a:t>8. Check understanding of words.</a:t>
            </a:r>
          </a:p>
          <a:p>
            <a:r>
              <a:rPr lang="en-US" b="0" dirty="0"/>
              <a:t>9. Move onto the next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and word </a:t>
            </a:r>
            <a:r>
              <a:rPr lang="en-GB" b="1" baseline="0" dirty="0"/>
              <a:t>frequency (1 is the most frequent word in French): </a:t>
            </a:r>
            <a:br>
              <a:rPr lang="en-GB" baseline="0" dirty="0"/>
            </a:br>
            <a:r>
              <a:rPr lang="en-GB" baseline="0" dirty="0" err="1"/>
              <a:t>horreur</a:t>
            </a:r>
            <a:r>
              <a:rPr lang="en-GB" baseline="0" dirty="0"/>
              <a:t> [2565], </a:t>
            </a:r>
            <a:r>
              <a:rPr lang="en-GB" baseline="0" dirty="0" err="1"/>
              <a:t>herbe</a:t>
            </a:r>
            <a:r>
              <a:rPr lang="en-GB" baseline="0" dirty="0"/>
              <a:t> [3562],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umanité</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[1525],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onnête</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[2405], </a:t>
            </a:r>
            <a:r>
              <a:rPr lang="en-GB" sz="1200" dirty="0">
                <a:solidFill>
                  <a:srgbClr val="E65D00"/>
                </a:solidFill>
                <a:latin typeface="Century Gothic" panose="020B0502020202020204" pitchFamily="34" charset="0"/>
                <a:cs typeface="Calibri" panose="020F0502020204030204" pitchFamily="34" charset="0"/>
              </a:rPr>
              <a:t>h</a:t>
            </a:r>
            <a:r>
              <a:rPr lang="en-GB" sz="1200" dirty="0">
                <a:solidFill>
                  <a:schemeClr val="accent5">
                    <a:lumMod val="50000"/>
                  </a:schemeClr>
                </a:solidFill>
                <a:latin typeface="Century Gothic" panose="020B0502020202020204" pitchFamily="34" charset="0"/>
                <a:cs typeface="Calibri" panose="020F0502020204030204" pitchFamily="34" charset="0"/>
              </a:rPr>
              <a:t>a</a:t>
            </a:r>
            <a:r>
              <a:rPr lang="en-GB" sz="1200" dirty="0">
                <a:solidFill>
                  <a:srgbClr val="E65D00"/>
                </a:solidFill>
                <a:latin typeface="Century Gothic" panose="020B0502020202020204" pitchFamily="34" charset="0"/>
                <a:cs typeface="Calibri" panose="020F0502020204030204" pitchFamily="34" charset="0"/>
              </a:rPr>
              <a:t>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a</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[&gt;5000], </a:t>
            </a:r>
            <a:r>
              <a:rPr lang="en-GB" sz="1200" dirty="0">
                <a:solidFill>
                  <a:srgbClr val="E65D00"/>
                </a:solidFill>
                <a:latin typeface="Century Gothic" panose="020B0502020202020204" pitchFamily="34" charset="0"/>
                <a:cs typeface="Calibri" panose="020F0502020204030204" pitchFamily="34" charset="0"/>
              </a:rPr>
              <a:t>h</a:t>
            </a:r>
            <a:r>
              <a:rPr lang="en-GB" sz="1200" dirty="0">
                <a:solidFill>
                  <a:schemeClr val="accent5">
                    <a:lumMod val="50000"/>
                  </a:schemeClr>
                </a:solidFill>
                <a:latin typeface="Century Gothic" panose="020B0502020202020204" pitchFamily="34" charset="0"/>
                <a:cs typeface="Calibri" panose="020F0502020204030204" pitchFamily="34" charset="0"/>
              </a:rPr>
              <a:t>orizon</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[2502],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éros</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[1883],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istorique</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[902], </a:t>
            </a:r>
            <a:r>
              <a:rPr lang="en-GB" sz="1200" dirty="0">
                <a:solidFill>
                  <a:srgbClr val="E65D00"/>
                </a:solidFill>
                <a:latin typeface="Century Gothic" panose="020B0502020202020204" pitchFamily="34" charset="0"/>
                <a:cs typeface="Calibri" panose="020F0502020204030204" pitchFamily="34" charset="0"/>
              </a:rPr>
              <a:t>h</a:t>
            </a:r>
            <a:r>
              <a:rPr lang="en-GB" sz="1200" dirty="0">
                <a:solidFill>
                  <a:schemeClr val="accent5">
                    <a:lumMod val="50000"/>
                  </a:schemeClr>
                </a:solidFill>
                <a:latin typeface="Century Gothic" panose="020B0502020202020204" pitchFamily="34" charset="0"/>
                <a:cs typeface="Calibri" panose="020F0502020204030204" pitchFamily="34" charset="0"/>
              </a:rPr>
              <a:t>ostile</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[3091],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onorable</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[893],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élicoptère</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[2978]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473946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9756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653671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56660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01145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17503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89369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913671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994038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209051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30/08/2022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701067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147977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98728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30220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82541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74617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309120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2027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977583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15660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0094296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8240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3.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86797569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028644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5.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10.xml"/><Relationship Id="rId1" Type="http://schemas.openxmlformats.org/officeDocument/2006/relationships/slideLayout" Target="../slideLayouts/slideLayout68.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0" Type="http://schemas.openxmlformats.org/officeDocument/2006/relationships/audio" Target="../media/audio13.wav"/><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audio" Target="../media/audio17.wav"/></Relationships>
</file>

<file path=ppt/slides/_rels/slide11.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5.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0" Type="http://schemas.openxmlformats.org/officeDocument/2006/relationships/audio" Target="../media/audio13.wav"/><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audio" Target="../media/audio17.wav"/></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3" Type="http://schemas.openxmlformats.org/officeDocument/2006/relationships/image" Target="../media/image5.png"/><Relationship Id="rId7" Type="http://schemas.openxmlformats.org/officeDocument/2006/relationships/audio" Target="../media/audio21.wav"/><Relationship Id="rId12" Type="http://schemas.openxmlformats.org/officeDocument/2006/relationships/audio" Target="../media/audio26.wav"/><Relationship Id="rId17" Type="http://schemas.openxmlformats.org/officeDocument/2006/relationships/image" Target="../media/image13.png"/><Relationship Id="rId2" Type="http://schemas.openxmlformats.org/officeDocument/2006/relationships/notesSlide" Target="../notesSlides/notesSlide15.xml"/><Relationship Id="rId16" Type="http://schemas.openxmlformats.org/officeDocument/2006/relationships/image" Target="../media/image12.png"/><Relationship Id="rId1" Type="http://schemas.openxmlformats.org/officeDocument/2006/relationships/slideLayout" Target="../slideLayouts/slideLayout68.xml"/><Relationship Id="rId6" Type="http://schemas.openxmlformats.org/officeDocument/2006/relationships/audio" Target="../media/audio20.wav"/><Relationship Id="rId11" Type="http://schemas.openxmlformats.org/officeDocument/2006/relationships/audio" Target="../media/audio25.wav"/><Relationship Id="rId5" Type="http://schemas.openxmlformats.org/officeDocument/2006/relationships/audio" Target="../media/audio19.wav"/><Relationship Id="rId15" Type="http://schemas.openxmlformats.org/officeDocument/2006/relationships/image" Target="../media/image11.png"/><Relationship Id="rId10" Type="http://schemas.openxmlformats.org/officeDocument/2006/relationships/audio" Target="../media/audio24.wav"/><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audio" Target="../media/audio28.wav"/></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18.jpeg"/><Relationship Id="rId18" Type="http://schemas.openxmlformats.org/officeDocument/2006/relationships/audio" Target="../media/audio36.wav"/><Relationship Id="rId26" Type="http://schemas.openxmlformats.org/officeDocument/2006/relationships/audio" Target="../media/audio40.wav"/><Relationship Id="rId3" Type="http://schemas.openxmlformats.org/officeDocument/2006/relationships/image" Target="../media/image5.png"/><Relationship Id="rId21" Type="http://schemas.openxmlformats.org/officeDocument/2006/relationships/image" Target="../media/image22.jpeg"/><Relationship Id="rId7" Type="http://schemas.openxmlformats.org/officeDocument/2006/relationships/image" Target="../media/image15.jpeg"/><Relationship Id="rId12" Type="http://schemas.openxmlformats.org/officeDocument/2006/relationships/audio" Target="../media/audio33.wav"/><Relationship Id="rId17" Type="http://schemas.openxmlformats.org/officeDocument/2006/relationships/image" Target="../media/image20.jpeg"/><Relationship Id="rId25" Type="http://schemas.openxmlformats.org/officeDocument/2006/relationships/image" Target="../media/image24.jpeg"/><Relationship Id="rId2" Type="http://schemas.openxmlformats.org/officeDocument/2006/relationships/notesSlide" Target="../notesSlides/notesSlide19.xml"/><Relationship Id="rId16" Type="http://schemas.openxmlformats.org/officeDocument/2006/relationships/audio" Target="../media/audio35.wav"/><Relationship Id="rId20" Type="http://schemas.openxmlformats.org/officeDocument/2006/relationships/audio" Target="../media/audio37.wav"/><Relationship Id="rId1" Type="http://schemas.openxmlformats.org/officeDocument/2006/relationships/slideLayout" Target="../slideLayouts/slideLayout68.xml"/><Relationship Id="rId6" Type="http://schemas.openxmlformats.org/officeDocument/2006/relationships/audio" Target="../media/audio30.wav"/><Relationship Id="rId11" Type="http://schemas.openxmlformats.org/officeDocument/2006/relationships/image" Target="../media/image17.jpeg"/><Relationship Id="rId24" Type="http://schemas.openxmlformats.org/officeDocument/2006/relationships/audio" Target="../media/audio39.wav"/><Relationship Id="rId5" Type="http://schemas.openxmlformats.org/officeDocument/2006/relationships/image" Target="../media/image14.jpeg"/><Relationship Id="rId15" Type="http://schemas.openxmlformats.org/officeDocument/2006/relationships/image" Target="../media/image19.jpeg"/><Relationship Id="rId23" Type="http://schemas.openxmlformats.org/officeDocument/2006/relationships/image" Target="../media/image23.jpeg"/><Relationship Id="rId10" Type="http://schemas.openxmlformats.org/officeDocument/2006/relationships/audio" Target="../media/audio32.wav"/><Relationship Id="rId19" Type="http://schemas.openxmlformats.org/officeDocument/2006/relationships/image" Target="../media/image21.jpeg"/><Relationship Id="rId4" Type="http://schemas.openxmlformats.org/officeDocument/2006/relationships/audio" Target="../media/audio29.wav"/><Relationship Id="rId9" Type="http://schemas.openxmlformats.org/officeDocument/2006/relationships/image" Target="../media/image16.jpeg"/><Relationship Id="rId14" Type="http://schemas.openxmlformats.org/officeDocument/2006/relationships/audio" Target="../media/audio34.wav"/><Relationship Id="rId22" Type="http://schemas.openxmlformats.org/officeDocument/2006/relationships/audio" Target="../media/audio38.wav"/><Relationship Id="rId27"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30.png"/><Relationship Id="rId3" Type="http://schemas.openxmlformats.org/officeDocument/2006/relationships/audio" Target="../media/audio41.wav"/><Relationship Id="rId7" Type="http://schemas.openxmlformats.org/officeDocument/2006/relationships/image" Target="../media/image27.png"/><Relationship Id="rId12" Type="http://schemas.openxmlformats.org/officeDocument/2006/relationships/audio" Target="../media/audio45.wav"/><Relationship Id="rId2" Type="http://schemas.openxmlformats.org/officeDocument/2006/relationships/notesSlide" Target="../notesSlides/notesSlide20.xml"/><Relationship Id="rId1" Type="http://schemas.openxmlformats.org/officeDocument/2006/relationships/slideLayout" Target="../slideLayouts/slideLayout68.xml"/><Relationship Id="rId6" Type="http://schemas.openxmlformats.org/officeDocument/2006/relationships/audio" Target="../media/audio42.wav"/><Relationship Id="rId11" Type="http://schemas.openxmlformats.org/officeDocument/2006/relationships/image" Target="../media/image29.png"/><Relationship Id="rId5" Type="http://schemas.openxmlformats.org/officeDocument/2006/relationships/image" Target="../media/image26.png"/><Relationship Id="rId10" Type="http://schemas.openxmlformats.org/officeDocument/2006/relationships/audio" Target="../media/audio44.wav"/><Relationship Id="rId4" Type="http://schemas.openxmlformats.org/officeDocument/2006/relationships/image" Target="../media/image5.png"/><Relationship Id="rId9" Type="http://schemas.openxmlformats.org/officeDocument/2006/relationships/image" Target="../media/image28.png"/><Relationship Id="rId1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image" Target="../media/image35.png"/><Relationship Id="rId3" Type="http://schemas.openxmlformats.org/officeDocument/2006/relationships/audio" Target="../media/audio46.wav"/><Relationship Id="rId7" Type="http://schemas.openxmlformats.org/officeDocument/2006/relationships/image" Target="../media/image32.png"/><Relationship Id="rId12" Type="http://schemas.openxmlformats.org/officeDocument/2006/relationships/audio" Target="../media/audio50.wav"/><Relationship Id="rId2" Type="http://schemas.openxmlformats.org/officeDocument/2006/relationships/notesSlide" Target="../notesSlides/notesSlide21.xml"/><Relationship Id="rId1" Type="http://schemas.openxmlformats.org/officeDocument/2006/relationships/slideLayout" Target="../slideLayouts/slideLayout68.xml"/><Relationship Id="rId6" Type="http://schemas.openxmlformats.org/officeDocument/2006/relationships/audio" Target="../media/audio47.wav"/><Relationship Id="rId11" Type="http://schemas.openxmlformats.org/officeDocument/2006/relationships/image" Target="../media/image34.png"/><Relationship Id="rId5" Type="http://schemas.openxmlformats.org/officeDocument/2006/relationships/image" Target="../media/image26.png"/><Relationship Id="rId10" Type="http://schemas.openxmlformats.org/officeDocument/2006/relationships/audio" Target="../media/audio49.wav"/><Relationship Id="rId4" Type="http://schemas.openxmlformats.org/officeDocument/2006/relationships/image" Target="../media/image5.png"/><Relationship Id="rId9" Type="http://schemas.openxmlformats.org/officeDocument/2006/relationships/image" Target="../media/image33.png"/><Relationship Id="rId1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1.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3.wav"/><Relationship Id="rId10" Type="http://schemas.openxmlformats.org/officeDocument/2006/relationships/image" Target="../media/image8.png"/><Relationship Id="rId4" Type="http://schemas.openxmlformats.org/officeDocument/2006/relationships/audio" Target="../media/audio2.wav"/><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audio" Target="../media/audio6.wav"/><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openxmlformats.org/officeDocument/2006/relationships/audio" Target="../media/audio5.wav"/><Relationship Id="rId5" Type="http://schemas.openxmlformats.org/officeDocument/2006/relationships/audio" Target="../media/audio3.wav"/><Relationship Id="rId4" Type="http://schemas.openxmlformats.org/officeDocument/2006/relationships/audio" Target="../media/audio4.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5.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9.xml"/><Relationship Id="rId1" Type="http://schemas.openxmlformats.org/officeDocument/2006/relationships/slideLayout" Target="../slideLayouts/slideLayout68.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0" Type="http://schemas.openxmlformats.org/officeDocument/2006/relationships/audio" Target="../media/audio13.wav"/><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audio" Target="../media/audio17.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[h]</a:t>
            </a:r>
          </a:p>
          <a:p>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03815" y="1382623"/>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 name="TextBox 1">
            <a:extLst>
              <a:ext uri="{FF2B5EF4-FFF2-40B4-BE49-F238E27FC236}">
                <a16:creationId xmlns:a16="http://schemas.microsoft.com/office/drawing/2014/main" id="{04524CD9-5714-48D2-9EA5-9FC9615F01F7}"/>
              </a:ext>
            </a:extLst>
          </p:cNvPr>
          <p:cNvSpPr txBox="1"/>
          <p:nvPr/>
        </p:nvSpPr>
        <p:spPr>
          <a:xfrm>
            <a:off x="180000" y="1296000"/>
            <a:ext cx="97723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Although you will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recognise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these words from English, the h- is silent in French! </a:t>
            </a:r>
          </a:p>
        </p:txBody>
      </p:sp>
      <p:sp>
        <p:nvSpPr>
          <p:cNvPr id="3" name="Rectangle 2">
            <a:hlinkClick r:id="" action="ppaction://noaction">
              <a:snd r:embed="rId4" name="honnete.wav"/>
            </a:hlinkClick>
            <a:extLst>
              <a:ext uri="{FF2B5EF4-FFF2-40B4-BE49-F238E27FC236}">
                <a16:creationId xmlns:a16="http://schemas.microsoft.com/office/drawing/2014/main" id="{17229C72-4178-4E0B-8AF6-5DAAAFF88248}"/>
              </a:ext>
            </a:extLst>
          </p:cNvPr>
          <p:cNvSpPr/>
          <p:nvPr/>
        </p:nvSpPr>
        <p:spPr>
          <a:xfrm>
            <a:off x="1284228" y="3431734"/>
            <a:ext cx="247545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onnête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7" name="Rectangle 16">
            <a:hlinkClick r:id="" action="ppaction://noaction">
              <a:snd r:embed="rId5" name="historique.wav"/>
            </a:hlinkClick>
            <a:extLst>
              <a:ext uri="{FF2B5EF4-FFF2-40B4-BE49-F238E27FC236}">
                <a16:creationId xmlns:a16="http://schemas.microsoft.com/office/drawing/2014/main" id="{AE039A53-6182-4C65-865A-9071EA42C2AF}"/>
              </a:ext>
            </a:extLst>
          </p:cNvPr>
          <p:cNvSpPr/>
          <p:nvPr/>
        </p:nvSpPr>
        <p:spPr>
          <a:xfrm>
            <a:off x="3229114" y="4575878"/>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istorique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8" name="Rectangle 27">
            <a:hlinkClick r:id="" action="ppaction://noaction">
              <a:snd r:embed="rId6" name="horreur.wav"/>
            </a:hlinkClick>
            <a:extLst>
              <a:ext uri="{FF2B5EF4-FFF2-40B4-BE49-F238E27FC236}">
                <a16:creationId xmlns:a16="http://schemas.microsoft.com/office/drawing/2014/main" id="{B02E3321-06E3-4E0D-A42E-86DEB649E8DA}"/>
              </a:ext>
            </a:extLst>
          </p:cNvPr>
          <p:cNvSpPr/>
          <p:nvPr/>
        </p:nvSpPr>
        <p:spPr>
          <a:xfrm>
            <a:off x="130356" y="2304182"/>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orreur</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0" name="Rectangle 29">
            <a:hlinkClick r:id="" action="ppaction://noaction">
              <a:snd r:embed="rId7" name="humanité.wav"/>
            </a:hlinkClick>
            <a:extLst>
              <a:ext uri="{FF2B5EF4-FFF2-40B4-BE49-F238E27FC236}">
                <a16:creationId xmlns:a16="http://schemas.microsoft.com/office/drawing/2014/main" id="{631F0A6C-F90A-4E55-A5F0-57E030C6427C}"/>
              </a:ext>
            </a:extLst>
          </p:cNvPr>
          <p:cNvSpPr/>
          <p:nvPr/>
        </p:nvSpPr>
        <p:spPr>
          <a:xfrm>
            <a:off x="6044548" y="1897591"/>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umanité</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4" name="Rectangle 33">
            <a:hlinkClick r:id="" action="ppaction://noaction">
              <a:snd r:embed="rId8" name="haha.wav"/>
            </a:hlinkClick>
            <a:extLst>
              <a:ext uri="{FF2B5EF4-FFF2-40B4-BE49-F238E27FC236}">
                <a16:creationId xmlns:a16="http://schemas.microsoft.com/office/drawing/2014/main" id="{4DA42003-710D-4D54-9FFD-CC50AE78D2C9}"/>
              </a:ext>
            </a:extLst>
          </p:cNvPr>
          <p:cNvSpPr/>
          <p:nvPr/>
        </p:nvSpPr>
        <p:spPr>
          <a:xfrm>
            <a:off x="5279241" y="3552581"/>
            <a:ext cx="192817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a:t>
            </a: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6" name="Rectangle 35">
            <a:hlinkClick r:id="" action="ppaction://noaction">
              <a:snd r:embed="rId9" name="honorable.wav"/>
            </a:hlinkClick>
            <a:extLst>
              <a:ext uri="{FF2B5EF4-FFF2-40B4-BE49-F238E27FC236}">
                <a16:creationId xmlns:a16="http://schemas.microsoft.com/office/drawing/2014/main" id="{6AC8C7F0-F3A7-46F3-81C6-30BD18CC7FE3}"/>
              </a:ext>
            </a:extLst>
          </p:cNvPr>
          <p:cNvSpPr/>
          <p:nvPr/>
        </p:nvSpPr>
        <p:spPr>
          <a:xfrm>
            <a:off x="1955991" y="5538883"/>
            <a:ext cx="2980910"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onorable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8" name="Rectangle 37">
            <a:hlinkClick r:id="" action="ppaction://noaction">
              <a:snd r:embed="rId10" name="helicoptere.wav"/>
            </a:hlinkClick>
            <a:extLst>
              <a:ext uri="{FF2B5EF4-FFF2-40B4-BE49-F238E27FC236}">
                <a16:creationId xmlns:a16="http://schemas.microsoft.com/office/drawing/2014/main" id="{D75C78A6-9BD8-43C0-99E5-CFF11D564E5A}"/>
              </a:ext>
            </a:extLst>
          </p:cNvPr>
          <p:cNvSpPr/>
          <p:nvPr/>
        </p:nvSpPr>
        <p:spPr>
          <a:xfrm>
            <a:off x="6317675" y="5495856"/>
            <a:ext cx="3271717"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élicoptère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0" name="Rectangle 39">
            <a:hlinkClick r:id="" action="ppaction://noaction">
              <a:snd r:embed="rId11" name="hostile.wav"/>
            </a:hlinkClick>
            <a:extLst>
              <a:ext uri="{FF2B5EF4-FFF2-40B4-BE49-F238E27FC236}">
                <a16:creationId xmlns:a16="http://schemas.microsoft.com/office/drawing/2014/main" id="{CEE436D9-CA86-4B31-8B00-D9FD01114F8D}"/>
              </a:ext>
            </a:extLst>
          </p:cNvPr>
          <p:cNvSpPr/>
          <p:nvPr/>
        </p:nvSpPr>
        <p:spPr>
          <a:xfrm>
            <a:off x="7340732" y="4347583"/>
            <a:ext cx="202723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ostile</a:t>
            </a:r>
          </a:p>
        </p:txBody>
      </p:sp>
      <p:sp>
        <p:nvSpPr>
          <p:cNvPr id="42" name="Rectangle 41">
            <a:hlinkClick r:id="" action="ppaction://noaction">
              <a:snd r:embed="rId12" name="horizon.wav"/>
            </a:hlinkClick>
            <a:extLst>
              <a:ext uri="{FF2B5EF4-FFF2-40B4-BE49-F238E27FC236}">
                <a16:creationId xmlns:a16="http://schemas.microsoft.com/office/drawing/2014/main" id="{3459DBA3-711A-4851-964E-86351B9250ED}"/>
              </a:ext>
            </a:extLst>
          </p:cNvPr>
          <p:cNvSpPr/>
          <p:nvPr/>
        </p:nvSpPr>
        <p:spPr>
          <a:xfrm>
            <a:off x="7458850" y="2932014"/>
            <a:ext cx="247545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orizon</a:t>
            </a:r>
          </a:p>
        </p:txBody>
      </p:sp>
      <p:grpSp>
        <p:nvGrpSpPr>
          <p:cNvPr id="49" name="Group 48">
            <a:extLst>
              <a:ext uri="{FF2B5EF4-FFF2-40B4-BE49-F238E27FC236}">
                <a16:creationId xmlns:a16="http://schemas.microsoft.com/office/drawing/2014/main" id="{8B5684BF-484F-4535-94F0-F8D0768150FD}"/>
              </a:ext>
            </a:extLst>
          </p:cNvPr>
          <p:cNvGrpSpPr/>
          <p:nvPr/>
        </p:nvGrpSpPr>
        <p:grpSpPr>
          <a:xfrm>
            <a:off x="316465" y="4347583"/>
            <a:ext cx="1585690" cy="1010772"/>
            <a:chOff x="316465" y="4347583"/>
            <a:chExt cx="1585690" cy="1010772"/>
          </a:xfrm>
        </p:grpSpPr>
        <p:sp>
          <p:nvSpPr>
            <p:cNvPr id="21" name="Rectangle 20">
              <a:hlinkClick r:id="" action="ppaction://noaction">
                <a:snd r:embed="rId13" name="heros.wav"/>
              </a:hlinkClick>
              <a:extLst>
                <a:ext uri="{FF2B5EF4-FFF2-40B4-BE49-F238E27FC236}">
                  <a16:creationId xmlns:a16="http://schemas.microsoft.com/office/drawing/2014/main" id="{A764A08D-8160-4282-BDE7-AB995E91FBC8}"/>
                </a:ext>
              </a:extLst>
            </p:cNvPr>
            <p:cNvSpPr/>
            <p:nvPr/>
          </p:nvSpPr>
          <p:spPr>
            <a:xfrm>
              <a:off x="316465" y="4347583"/>
              <a:ext cx="1585690"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éros</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3" name="TextBox 42">
              <a:extLst>
                <a:ext uri="{FF2B5EF4-FFF2-40B4-BE49-F238E27FC236}">
                  <a16:creationId xmlns:a16="http://schemas.microsoft.com/office/drawing/2014/main" id="{DE0589B4-62A9-4353-A465-324E6D663E63}"/>
                </a:ext>
              </a:extLst>
            </p:cNvPr>
            <p:cNvSpPr txBox="1"/>
            <p:nvPr/>
          </p:nvSpPr>
          <p:spPr>
            <a:xfrm>
              <a:off x="448984" y="4958245"/>
              <a:ext cx="13161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[hero]</a:t>
              </a:r>
            </a:p>
          </p:txBody>
        </p:sp>
      </p:grpSp>
      <p:grpSp>
        <p:nvGrpSpPr>
          <p:cNvPr id="48" name="Group 47">
            <a:extLst>
              <a:ext uri="{FF2B5EF4-FFF2-40B4-BE49-F238E27FC236}">
                <a16:creationId xmlns:a16="http://schemas.microsoft.com/office/drawing/2014/main" id="{BE8877F2-A41E-4657-A359-698E9B3557A3}"/>
              </a:ext>
            </a:extLst>
          </p:cNvPr>
          <p:cNvGrpSpPr/>
          <p:nvPr/>
        </p:nvGrpSpPr>
        <p:grpSpPr>
          <a:xfrm>
            <a:off x="3837884" y="2504115"/>
            <a:ext cx="1741182" cy="996895"/>
            <a:chOff x="3837884" y="2504115"/>
            <a:chExt cx="1741182" cy="996895"/>
          </a:xfrm>
        </p:grpSpPr>
        <p:sp>
          <p:nvSpPr>
            <p:cNvPr id="32" name="Rectangle 31">
              <a:hlinkClick r:id="" action="ppaction://noaction">
                <a:snd r:embed="rId14" name="herbe.wav"/>
              </a:hlinkClick>
              <a:extLst>
                <a:ext uri="{FF2B5EF4-FFF2-40B4-BE49-F238E27FC236}">
                  <a16:creationId xmlns:a16="http://schemas.microsoft.com/office/drawing/2014/main" id="{5CC2D647-EDE7-4992-BB26-758133B00C7B}"/>
                </a:ext>
              </a:extLst>
            </p:cNvPr>
            <p:cNvSpPr/>
            <p:nvPr/>
          </p:nvSpPr>
          <p:spPr>
            <a:xfrm>
              <a:off x="3837884" y="2504115"/>
              <a:ext cx="1741182"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erbe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5" name="TextBox 44">
              <a:extLst>
                <a:ext uri="{FF2B5EF4-FFF2-40B4-BE49-F238E27FC236}">
                  <a16:creationId xmlns:a16="http://schemas.microsoft.com/office/drawing/2014/main" id="{0766739F-7D88-4375-9857-A2295DE3134D}"/>
                </a:ext>
              </a:extLst>
            </p:cNvPr>
            <p:cNvSpPr txBox="1"/>
            <p:nvPr/>
          </p:nvSpPr>
          <p:spPr>
            <a:xfrm>
              <a:off x="4045780" y="3100900"/>
              <a:ext cx="13161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[grass]</a:t>
              </a:r>
            </a:p>
          </p:txBody>
        </p:sp>
      </p:grpSp>
      <p:sp>
        <p:nvSpPr>
          <p:cNvPr id="47" name="Rounded Rectangle 46">
            <a:extLst>
              <a:ext uri="{FF2B5EF4-FFF2-40B4-BE49-F238E27FC236}">
                <a16:creationId xmlns:a16="http://schemas.microsoft.com/office/drawing/2014/main" id="{3C571985-3C57-48D2-B080-61B4779C3B0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4256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6"/>
                                        </p:tgtEl>
                                      </p:cBhvr>
                                    </p:animEffect>
                                    <p:set>
                                      <p:cBhvr>
                                        <p:cTn id="7" dur="1" fill="hold">
                                          <p:stCondLst>
                                            <p:cond delay="44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03815"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 name="TextBox 1">
            <a:extLst>
              <a:ext uri="{FF2B5EF4-FFF2-40B4-BE49-F238E27FC236}">
                <a16:creationId xmlns:a16="http://schemas.microsoft.com/office/drawing/2014/main" id="{04524CD9-5714-48D2-9EA5-9FC9615F01F7}"/>
              </a:ext>
            </a:extLst>
          </p:cNvPr>
          <p:cNvSpPr txBox="1"/>
          <p:nvPr/>
        </p:nvSpPr>
        <p:spPr>
          <a:xfrm>
            <a:off x="180000" y="1296000"/>
            <a:ext cx="97723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Although you will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recognise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these words from English, the h- is silent in French! </a:t>
            </a:r>
          </a:p>
        </p:txBody>
      </p:sp>
      <p:sp>
        <p:nvSpPr>
          <p:cNvPr id="3" name="Rectangle 2">
            <a:hlinkClick r:id="" action="ppaction://noaction">
              <a:snd r:embed="rId4" name="honnete.wav"/>
            </a:hlinkClick>
            <a:extLst>
              <a:ext uri="{FF2B5EF4-FFF2-40B4-BE49-F238E27FC236}">
                <a16:creationId xmlns:a16="http://schemas.microsoft.com/office/drawing/2014/main" id="{17229C72-4178-4E0B-8AF6-5DAAAFF88248}"/>
              </a:ext>
            </a:extLst>
          </p:cNvPr>
          <p:cNvSpPr/>
          <p:nvPr/>
        </p:nvSpPr>
        <p:spPr>
          <a:xfrm>
            <a:off x="1284228" y="3431734"/>
            <a:ext cx="247545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onnête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7" name="Rectangle 16">
            <a:hlinkClick r:id="" action="ppaction://noaction">
              <a:snd r:embed="rId5" name="historique.wav"/>
            </a:hlinkClick>
            <a:extLst>
              <a:ext uri="{FF2B5EF4-FFF2-40B4-BE49-F238E27FC236}">
                <a16:creationId xmlns:a16="http://schemas.microsoft.com/office/drawing/2014/main" id="{AE039A53-6182-4C65-865A-9071EA42C2AF}"/>
              </a:ext>
            </a:extLst>
          </p:cNvPr>
          <p:cNvSpPr/>
          <p:nvPr/>
        </p:nvSpPr>
        <p:spPr>
          <a:xfrm>
            <a:off x="3229114" y="4575878"/>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istorique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8" name="Rectangle 27">
            <a:hlinkClick r:id="" action="ppaction://noaction">
              <a:snd r:embed="rId6" name="horreur.wav"/>
            </a:hlinkClick>
            <a:extLst>
              <a:ext uri="{FF2B5EF4-FFF2-40B4-BE49-F238E27FC236}">
                <a16:creationId xmlns:a16="http://schemas.microsoft.com/office/drawing/2014/main" id="{B02E3321-06E3-4E0D-A42E-86DEB649E8DA}"/>
              </a:ext>
            </a:extLst>
          </p:cNvPr>
          <p:cNvSpPr/>
          <p:nvPr/>
        </p:nvSpPr>
        <p:spPr>
          <a:xfrm>
            <a:off x="130356" y="2304182"/>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orreur</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0" name="Rectangle 29">
            <a:hlinkClick r:id="" action="ppaction://noaction">
              <a:snd r:embed="rId7" name="humanité.wav"/>
            </a:hlinkClick>
            <a:extLst>
              <a:ext uri="{FF2B5EF4-FFF2-40B4-BE49-F238E27FC236}">
                <a16:creationId xmlns:a16="http://schemas.microsoft.com/office/drawing/2014/main" id="{631F0A6C-F90A-4E55-A5F0-57E030C6427C}"/>
              </a:ext>
            </a:extLst>
          </p:cNvPr>
          <p:cNvSpPr/>
          <p:nvPr/>
        </p:nvSpPr>
        <p:spPr>
          <a:xfrm>
            <a:off x="6044548" y="1897591"/>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umanité</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4" name="Rectangle 33">
            <a:hlinkClick r:id="" action="ppaction://noaction">
              <a:snd r:embed="rId8" name="haha.wav"/>
            </a:hlinkClick>
            <a:extLst>
              <a:ext uri="{FF2B5EF4-FFF2-40B4-BE49-F238E27FC236}">
                <a16:creationId xmlns:a16="http://schemas.microsoft.com/office/drawing/2014/main" id="{4DA42003-710D-4D54-9FFD-CC50AE78D2C9}"/>
              </a:ext>
            </a:extLst>
          </p:cNvPr>
          <p:cNvSpPr/>
          <p:nvPr/>
        </p:nvSpPr>
        <p:spPr>
          <a:xfrm>
            <a:off x="5279241" y="3552581"/>
            <a:ext cx="192817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a:t>
            </a: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6" name="Rectangle 35">
            <a:hlinkClick r:id="" action="ppaction://noaction">
              <a:snd r:embed="rId9" name="honorable.wav"/>
            </a:hlinkClick>
            <a:extLst>
              <a:ext uri="{FF2B5EF4-FFF2-40B4-BE49-F238E27FC236}">
                <a16:creationId xmlns:a16="http://schemas.microsoft.com/office/drawing/2014/main" id="{6AC8C7F0-F3A7-46F3-81C6-30BD18CC7FE3}"/>
              </a:ext>
            </a:extLst>
          </p:cNvPr>
          <p:cNvSpPr/>
          <p:nvPr/>
        </p:nvSpPr>
        <p:spPr>
          <a:xfrm>
            <a:off x="1955991" y="5538883"/>
            <a:ext cx="2980910"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onorable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8" name="Rectangle 37">
            <a:hlinkClick r:id="" action="ppaction://noaction">
              <a:snd r:embed="rId10" name="helicoptere.wav"/>
            </a:hlinkClick>
            <a:extLst>
              <a:ext uri="{FF2B5EF4-FFF2-40B4-BE49-F238E27FC236}">
                <a16:creationId xmlns:a16="http://schemas.microsoft.com/office/drawing/2014/main" id="{D75C78A6-9BD8-43C0-99E5-CFF11D564E5A}"/>
              </a:ext>
            </a:extLst>
          </p:cNvPr>
          <p:cNvSpPr/>
          <p:nvPr/>
        </p:nvSpPr>
        <p:spPr>
          <a:xfrm>
            <a:off x="6317675" y="5495856"/>
            <a:ext cx="3271717"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élicoptère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0" name="Rectangle 39">
            <a:hlinkClick r:id="" action="ppaction://noaction">
              <a:snd r:embed="rId11" name="hostile.wav"/>
            </a:hlinkClick>
            <a:extLst>
              <a:ext uri="{FF2B5EF4-FFF2-40B4-BE49-F238E27FC236}">
                <a16:creationId xmlns:a16="http://schemas.microsoft.com/office/drawing/2014/main" id="{CEE436D9-CA86-4B31-8B00-D9FD01114F8D}"/>
              </a:ext>
            </a:extLst>
          </p:cNvPr>
          <p:cNvSpPr/>
          <p:nvPr/>
        </p:nvSpPr>
        <p:spPr>
          <a:xfrm>
            <a:off x="7340732" y="4347583"/>
            <a:ext cx="202723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ostile</a:t>
            </a:r>
          </a:p>
        </p:txBody>
      </p:sp>
      <p:sp>
        <p:nvSpPr>
          <p:cNvPr id="42" name="Rectangle 41">
            <a:hlinkClick r:id="" action="ppaction://noaction">
              <a:snd r:embed="rId12" name="horizon.wav"/>
            </a:hlinkClick>
            <a:extLst>
              <a:ext uri="{FF2B5EF4-FFF2-40B4-BE49-F238E27FC236}">
                <a16:creationId xmlns:a16="http://schemas.microsoft.com/office/drawing/2014/main" id="{3459DBA3-711A-4851-964E-86351B9250ED}"/>
              </a:ext>
            </a:extLst>
          </p:cNvPr>
          <p:cNvSpPr/>
          <p:nvPr/>
        </p:nvSpPr>
        <p:spPr>
          <a:xfrm>
            <a:off x="7458850" y="2932014"/>
            <a:ext cx="247545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orizon</a:t>
            </a:r>
          </a:p>
        </p:txBody>
      </p:sp>
      <p:grpSp>
        <p:nvGrpSpPr>
          <p:cNvPr id="49" name="Group 48">
            <a:extLst>
              <a:ext uri="{FF2B5EF4-FFF2-40B4-BE49-F238E27FC236}">
                <a16:creationId xmlns:a16="http://schemas.microsoft.com/office/drawing/2014/main" id="{8B5684BF-484F-4535-94F0-F8D0768150FD}"/>
              </a:ext>
            </a:extLst>
          </p:cNvPr>
          <p:cNvGrpSpPr/>
          <p:nvPr/>
        </p:nvGrpSpPr>
        <p:grpSpPr>
          <a:xfrm>
            <a:off x="316465" y="4347583"/>
            <a:ext cx="1585690" cy="1010772"/>
            <a:chOff x="316465" y="4347583"/>
            <a:chExt cx="1585690" cy="1010772"/>
          </a:xfrm>
        </p:grpSpPr>
        <p:sp>
          <p:nvSpPr>
            <p:cNvPr id="21" name="Rectangle 20">
              <a:hlinkClick r:id="" action="ppaction://noaction">
                <a:snd r:embed="rId13" name="heros.wav"/>
              </a:hlinkClick>
              <a:extLst>
                <a:ext uri="{FF2B5EF4-FFF2-40B4-BE49-F238E27FC236}">
                  <a16:creationId xmlns:a16="http://schemas.microsoft.com/office/drawing/2014/main" id="{A764A08D-8160-4282-BDE7-AB995E91FBC8}"/>
                </a:ext>
              </a:extLst>
            </p:cNvPr>
            <p:cNvSpPr/>
            <p:nvPr/>
          </p:nvSpPr>
          <p:spPr>
            <a:xfrm>
              <a:off x="316465" y="4347583"/>
              <a:ext cx="1585690"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éros</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3" name="TextBox 42">
              <a:extLst>
                <a:ext uri="{FF2B5EF4-FFF2-40B4-BE49-F238E27FC236}">
                  <a16:creationId xmlns:a16="http://schemas.microsoft.com/office/drawing/2014/main" id="{DE0589B4-62A9-4353-A465-324E6D663E63}"/>
                </a:ext>
              </a:extLst>
            </p:cNvPr>
            <p:cNvSpPr txBox="1"/>
            <p:nvPr/>
          </p:nvSpPr>
          <p:spPr>
            <a:xfrm>
              <a:off x="448984" y="4958245"/>
              <a:ext cx="13161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[hero]</a:t>
              </a:r>
            </a:p>
          </p:txBody>
        </p:sp>
      </p:grpSp>
      <p:grpSp>
        <p:nvGrpSpPr>
          <p:cNvPr id="48" name="Group 47">
            <a:extLst>
              <a:ext uri="{FF2B5EF4-FFF2-40B4-BE49-F238E27FC236}">
                <a16:creationId xmlns:a16="http://schemas.microsoft.com/office/drawing/2014/main" id="{BE8877F2-A41E-4657-A359-698E9B3557A3}"/>
              </a:ext>
            </a:extLst>
          </p:cNvPr>
          <p:cNvGrpSpPr/>
          <p:nvPr/>
        </p:nvGrpSpPr>
        <p:grpSpPr>
          <a:xfrm>
            <a:off x="3837884" y="2504115"/>
            <a:ext cx="1741182" cy="996895"/>
            <a:chOff x="3837884" y="2504115"/>
            <a:chExt cx="1741182" cy="996895"/>
          </a:xfrm>
        </p:grpSpPr>
        <p:sp>
          <p:nvSpPr>
            <p:cNvPr id="32" name="Rectangle 31">
              <a:hlinkClick r:id="" action="ppaction://noaction">
                <a:snd r:embed="rId14" name="herbe.wav"/>
              </a:hlinkClick>
              <a:extLst>
                <a:ext uri="{FF2B5EF4-FFF2-40B4-BE49-F238E27FC236}">
                  <a16:creationId xmlns:a16="http://schemas.microsoft.com/office/drawing/2014/main" id="{5CC2D647-EDE7-4992-BB26-758133B00C7B}"/>
                </a:ext>
              </a:extLst>
            </p:cNvPr>
            <p:cNvSpPr/>
            <p:nvPr/>
          </p:nvSpPr>
          <p:spPr>
            <a:xfrm>
              <a:off x="3837884" y="2504115"/>
              <a:ext cx="1741182"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erbe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5" name="TextBox 44">
              <a:extLst>
                <a:ext uri="{FF2B5EF4-FFF2-40B4-BE49-F238E27FC236}">
                  <a16:creationId xmlns:a16="http://schemas.microsoft.com/office/drawing/2014/main" id="{0766739F-7D88-4375-9857-A2295DE3134D}"/>
                </a:ext>
              </a:extLst>
            </p:cNvPr>
            <p:cNvSpPr txBox="1"/>
            <p:nvPr/>
          </p:nvSpPr>
          <p:spPr>
            <a:xfrm>
              <a:off x="4045780" y="3100900"/>
              <a:ext cx="13161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[grass]</a:t>
              </a:r>
            </a:p>
          </p:txBody>
        </p:sp>
      </p:grpSp>
      <p:sp>
        <p:nvSpPr>
          <p:cNvPr id="47" name="Rounded Rectangle 46">
            <a:extLst>
              <a:ext uri="{FF2B5EF4-FFF2-40B4-BE49-F238E27FC236}">
                <a16:creationId xmlns:a16="http://schemas.microsoft.com/office/drawing/2014/main" id="{3C571985-3C57-48D2-B080-61B4779C3B0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84598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6"/>
                                        </p:tgtEl>
                                      </p:cBhvr>
                                    </p:animEffect>
                                    <p:set>
                                      <p:cBhvr>
                                        <p:cTn id="7" dur="1" fill="hold">
                                          <p:stCondLst>
                                            <p:cond delay="29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[h]</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91383" y="0"/>
            <a:ext cx="6096661" cy="2152807"/>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h</a:t>
            </a:r>
            <a:endParaRPr lang="en-US" sz="16600" dirty="0"/>
          </a:p>
        </p:txBody>
      </p:sp>
      <p:sp>
        <p:nvSpPr>
          <p:cNvPr id="4" name="TextBox 3"/>
          <p:cNvSpPr txBox="1"/>
          <p:nvPr/>
        </p:nvSpPr>
        <p:spPr>
          <a:xfrm>
            <a:off x="4034061" y="4406005"/>
            <a:ext cx="45079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eure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2" descr="hourglass">
            <a:extLst>
              <a:ext uri="{FF2B5EF4-FFF2-40B4-BE49-F238E27FC236}">
                <a16:creationId xmlns:a16="http://schemas.microsoft.com/office/drawing/2014/main" id="{60A9B632-08EC-4C45-8EF1-9DF9B1C55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192" y="893851"/>
            <a:ext cx="2195616" cy="3693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25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h heu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h heu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0A55426-29DB-E24E-9AE9-0BE30E4C7E6A}"/>
              </a:ext>
            </a:extLst>
          </p:cNvPr>
          <p:cNvSpPr>
            <a:spLocks noGrp="1"/>
          </p:cNvSpPr>
          <p:nvPr>
            <p:ph type="title"/>
          </p:nvPr>
        </p:nvSpPr>
        <p:spPr>
          <a:xfrm>
            <a:off x="4981224" y="253273"/>
            <a:ext cx="2354953" cy="1741436"/>
          </a:xfrm>
        </p:spPr>
        <p:txBody>
          <a:bodyPr>
            <a:noAutofit/>
          </a:bodyPr>
          <a:lstStyle/>
          <a:p>
            <a:pPr algn="ctr"/>
            <a:r>
              <a:rPr lang="en-GB" sz="12000" b="1" dirty="0">
                <a:solidFill>
                  <a:srgbClr val="1F4E79"/>
                </a:solidFill>
              </a:rPr>
              <a:t>h</a:t>
            </a:r>
            <a:endParaRPr lang="en-US" sz="12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2" descr="hourglass">
            <a:extLst>
              <a:ext uri="{FF2B5EF4-FFF2-40B4-BE49-F238E27FC236}">
                <a16:creationId xmlns:a16="http://schemas.microsoft.com/office/drawing/2014/main" id="{3FC8F668-5418-4766-A93B-1D7CD5E314F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8748" y="2393879"/>
            <a:ext cx="814503" cy="13701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19232" y="3594940"/>
            <a:ext cx="235352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4412" y="459480"/>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ôtel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2" name="Picture 21" descr="hotel"/>
          <p:cNvPicPr>
            <a:picLocks noChangeAspect="1"/>
          </p:cNvPicPr>
          <p:nvPr/>
        </p:nvPicPr>
        <p:blipFill rotWithShape="1">
          <a:blip r:embed="rId10" cstate="print">
            <a:extLst>
              <a:ext uri="{28A0092B-C50C-407E-A947-70E740481C1C}">
                <a14:useLocalDpi xmlns:a14="http://schemas.microsoft.com/office/drawing/2010/main" val="0"/>
              </a:ext>
            </a:extLst>
          </a:blip>
          <a:srcRect r="70595"/>
          <a:stretch/>
        </p:blipFill>
        <p:spPr>
          <a:xfrm>
            <a:off x="1376904" y="1475235"/>
            <a:ext cx="1092505" cy="2027991"/>
          </a:xfrm>
          <a:prstGeom prst="rect">
            <a:avLst/>
          </a:prstGeom>
        </p:spPr>
      </p:pic>
      <p:sp>
        <p:nvSpPr>
          <p:cNvPr id="15" name="TextBox 14"/>
          <p:cNvSpPr txBox="1"/>
          <p:nvPr/>
        </p:nvSpPr>
        <p:spPr>
          <a:xfrm>
            <a:off x="533931" y="3184283"/>
            <a:ext cx="30748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ôpital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4" name="Picture 13" descr="hospital"/>
          <p:cNvPicPr>
            <a:picLocks noChangeAspect="1"/>
          </p:cNvPicPr>
          <p:nvPr/>
        </p:nvPicPr>
        <p:blipFill rotWithShape="1">
          <a:blip r:embed="rId11" cstate="print">
            <a:extLst>
              <a:ext uri="{28A0092B-C50C-407E-A947-70E740481C1C}">
                <a14:useLocalDpi xmlns:a14="http://schemas.microsoft.com/office/drawing/2010/main" val="0"/>
              </a:ext>
            </a:extLst>
          </a:blip>
          <a:srcRect b="24762"/>
          <a:stretch/>
        </p:blipFill>
        <p:spPr>
          <a:xfrm>
            <a:off x="770990" y="4200667"/>
            <a:ext cx="2732415" cy="2055817"/>
          </a:xfrm>
          <a:prstGeom prst="rect">
            <a:avLst/>
          </a:prstGeom>
        </p:spPr>
      </p:pic>
      <p:sp>
        <p:nvSpPr>
          <p:cNvPr id="4" name="Rectangle 3"/>
          <p:cNvSpPr/>
          <p:nvPr/>
        </p:nvSpPr>
        <p:spPr>
          <a:xfrm>
            <a:off x="4758554" y="4646016"/>
            <a:ext cx="27558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istoire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DF55CC76-FF9C-224F-97DB-596F6EA4100B}"/>
              </a:ext>
            </a:extLst>
          </p:cNvPr>
          <p:cNvSpPr/>
          <p:nvPr/>
        </p:nvSpPr>
        <p:spPr>
          <a:xfrm>
            <a:off x="4540545" y="5615185"/>
            <a:ext cx="319189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[history, story]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uit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6" name="Rectangle 5" descr="the number 8"/>
          <p:cNvSpPr/>
          <p:nvPr/>
        </p:nvSpPr>
        <p:spPr>
          <a:xfrm>
            <a:off x="7992881" y="1309175"/>
            <a:ext cx="3723153" cy="221599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w Cen MT" panose="020B0602020104020603"/>
                <a:ea typeface="+mn-ea"/>
                <a:cs typeface="+mn-cs"/>
              </a:rPr>
              <a:t>8</a:t>
            </a:r>
            <a:endParaRPr kumimoji="0" lang="en-US" sz="5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w Cen MT" panose="020B0602020104020603"/>
              <a:ea typeface="+mn-ea"/>
              <a:cs typeface="+mn-cs"/>
            </a:endParaRPr>
          </a:p>
        </p:txBody>
      </p:sp>
      <p:sp>
        <p:nvSpPr>
          <p:cNvPr id="10" name="Rectangle 9"/>
          <p:cNvSpPr/>
          <p:nvPr/>
        </p:nvSpPr>
        <p:spPr>
          <a:xfrm>
            <a:off x="8871655" y="3429000"/>
            <a:ext cx="196560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iver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2DA9B437-9595-4652-BEB9-37D08073F2C5}"/>
              </a:ext>
            </a:extLst>
          </p:cNvPr>
          <p:cNvSpPr/>
          <p:nvPr/>
        </p:nvSpPr>
        <p:spPr>
          <a:xfrm>
            <a:off x="8415913" y="4287437"/>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[winter]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9" name="Picture 18" descr="snowflake">
            <a:extLst>
              <a:ext uri="{FF2B5EF4-FFF2-40B4-BE49-F238E27FC236}">
                <a16:creationId xmlns:a16="http://schemas.microsoft.com/office/drawing/2014/main" id="{A3F3E44D-F269-064A-80D1-996673ED20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1633" y="5029882"/>
            <a:ext cx="1019401" cy="1170606"/>
          </a:xfrm>
          <a:prstGeom prst="rect">
            <a:avLst/>
          </a:prstGeom>
        </p:spPr>
      </p:pic>
    </p:spTree>
    <p:extLst>
      <p:ext uri="{BB962C8B-B14F-4D97-AF65-F5344CB8AC3E}">
        <p14:creationId xmlns:p14="http://schemas.microsoft.com/office/powerpoint/2010/main" val="4061170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h heur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4" name="h hote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4" name="h hote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5" name="h hu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5" name="h hu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6" name="h hopit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6" name="h hopit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7" name="h histoir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7" name="h histoi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8" name="h hiv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8" name="h hiver.wav"/>
                                        </p:tgtEl>
                                      </p:cMediaNode>
                                    </p:audio>
                                  </p:sub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5" grpId="0"/>
      <p:bldP spid="7" grpId="0"/>
      <p:bldP spid="15" grpId="0"/>
      <p:bldP spid="4" grpId="0"/>
      <p:bldP spid="16" grpId="0"/>
      <p:bldP spid="8" grpId="0"/>
      <p:bldP spid="6" grpId="0"/>
      <p:bldP spid="10"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2" name="TextBox 1">
            <a:extLst>
              <a:ext uri="{FF2B5EF4-FFF2-40B4-BE49-F238E27FC236}">
                <a16:creationId xmlns:a16="http://schemas.microsoft.com/office/drawing/2014/main" id="{04524CD9-5714-48D2-9EA5-9FC9615F01F7}"/>
              </a:ext>
            </a:extLst>
          </p:cNvPr>
          <p:cNvSpPr txBox="1"/>
          <p:nvPr/>
        </p:nvSpPr>
        <p:spPr>
          <a:xfrm>
            <a:off x="179999" y="1296000"/>
            <a:ext cx="1162864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Although some of these words look like English, the [h] is </a:t>
            </a:r>
            <a:r>
              <a:rPr kumimoji="0" lang="en-US" sz="21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silent</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 name="Rectangle 2">
            <a:hlinkClick r:id="" action="ppaction://noaction">
              <a:snd r:embed="rId4" name="envahir.wav"/>
            </a:hlinkClick>
            <a:extLst>
              <a:ext uri="{FF2B5EF4-FFF2-40B4-BE49-F238E27FC236}">
                <a16:creationId xmlns:a16="http://schemas.microsoft.com/office/drawing/2014/main" id="{17229C72-4178-4E0B-8AF6-5DAAAFF88248}"/>
              </a:ext>
            </a:extLst>
          </p:cNvPr>
          <p:cNvSpPr/>
          <p:nvPr/>
        </p:nvSpPr>
        <p:spPr>
          <a:xfrm>
            <a:off x="76308" y="4054508"/>
            <a:ext cx="2409822"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enva</a:t>
            </a:r>
            <a:r>
              <a:rPr kumimoji="0" lang="en-GB" sz="42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ir</a:t>
            </a:r>
            <a:endParaRPr kumimoji="0" lang="en-GB" sz="4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7" name="Rectangle 16">
            <a:hlinkClick r:id="" action="ppaction://noaction">
              <a:snd r:embed="rId5" name="hostilite.wav"/>
            </a:hlinkClick>
            <a:extLst>
              <a:ext uri="{FF2B5EF4-FFF2-40B4-BE49-F238E27FC236}">
                <a16:creationId xmlns:a16="http://schemas.microsoft.com/office/drawing/2014/main" id="{AE039A53-6182-4C65-865A-9071EA42C2AF}"/>
              </a:ext>
            </a:extLst>
          </p:cNvPr>
          <p:cNvSpPr/>
          <p:nvPr/>
        </p:nvSpPr>
        <p:spPr>
          <a:xfrm>
            <a:off x="6921614" y="2817573"/>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ostilité</a:t>
            </a:r>
            <a:endParaRPr kumimoji="0" lang="en-GB" sz="4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8" name="Rectangle 27">
            <a:hlinkClick r:id="" action="ppaction://noaction">
              <a:snd r:embed="rId6" name="8.2.1.6-horrible.wav"/>
            </a:hlinkClick>
            <a:extLst>
              <a:ext uri="{FF2B5EF4-FFF2-40B4-BE49-F238E27FC236}">
                <a16:creationId xmlns:a16="http://schemas.microsoft.com/office/drawing/2014/main" id="{B02E3321-06E3-4E0D-A42E-86DEB649E8DA}"/>
              </a:ext>
            </a:extLst>
          </p:cNvPr>
          <p:cNvSpPr/>
          <p:nvPr/>
        </p:nvSpPr>
        <p:spPr>
          <a:xfrm>
            <a:off x="695625" y="1993405"/>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orrible</a:t>
            </a:r>
          </a:p>
        </p:txBody>
      </p:sp>
      <p:sp>
        <p:nvSpPr>
          <p:cNvPr id="30" name="Rectangle 29">
            <a:hlinkClick r:id="" action="ppaction://noaction">
              <a:snd r:embed="rId7" name="hote.wav"/>
            </a:hlinkClick>
            <a:extLst>
              <a:ext uri="{FF2B5EF4-FFF2-40B4-BE49-F238E27FC236}">
                <a16:creationId xmlns:a16="http://schemas.microsoft.com/office/drawing/2014/main" id="{631F0A6C-F90A-4E55-A5F0-57E030C6427C}"/>
              </a:ext>
            </a:extLst>
          </p:cNvPr>
          <p:cNvSpPr/>
          <p:nvPr/>
        </p:nvSpPr>
        <p:spPr>
          <a:xfrm>
            <a:off x="3932946" y="5105806"/>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ôte</a:t>
            </a:r>
            <a:endParaRPr kumimoji="0" lang="en-GB" sz="4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34" name="Rectangle 33">
            <a:hlinkClick r:id="" action="ppaction://noaction">
              <a:snd r:embed="rId8" name="malheureusement.wav"/>
            </a:hlinkClick>
            <a:extLst>
              <a:ext uri="{FF2B5EF4-FFF2-40B4-BE49-F238E27FC236}">
                <a16:creationId xmlns:a16="http://schemas.microsoft.com/office/drawing/2014/main" id="{4DA42003-710D-4D54-9FFD-CC50AE78D2C9}"/>
              </a:ext>
            </a:extLst>
          </p:cNvPr>
          <p:cNvSpPr/>
          <p:nvPr/>
        </p:nvSpPr>
        <p:spPr>
          <a:xfrm>
            <a:off x="171652" y="2908630"/>
            <a:ext cx="5609222"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mal</a:t>
            </a:r>
            <a:r>
              <a:rPr kumimoji="0" lang="en-GB" sz="42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eureusement</a:t>
            </a:r>
            <a:endParaRPr kumimoji="0" lang="en-GB" sz="4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8" name="Rectangle 37">
            <a:hlinkClick r:id="" action="ppaction://noaction">
              <a:snd r:embed="rId9" name="souhait.wav"/>
            </a:hlinkClick>
            <a:extLst>
              <a:ext uri="{FF2B5EF4-FFF2-40B4-BE49-F238E27FC236}">
                <a16:creationId xmlns:a16="http://schemas.microsoft.com/office/drawing/2014/main" id="{D75C78A6-9BD8-43C0-99E5-CFF11D564E5A}"/>
              </a:ext>
            </a:extLst>
          </p:cNvPr>
          <p:cNvSpPr/>
          <p:nvPr/>
        </p:nvSpPr>
        <p:spPr>
          <a:xfrm>
            <a:off x="5798076" y="4980869"/>
            <a:ext cx="3271717"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sou</a:t>
            </a:r>
            <a:r>
              <a:rPr kumimoji="0" lang="en-GB" sz="42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ait</a:t>
            </a:r>
            <a:endParaRPr kumimoji="0" lang="en-GB" sz="42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40" name="Rectangle 39">
            <a:hlinkClick r:id="" action="ppaction://noaction">
              <a:snd r:embed="rId10" name="habitation.wav"/>
            </a:hlinkClick>
            <a:extLst>
              <a:ext uri="{FF2B5EF4-FFF2-40B4-BE49-F238E27FC236}">
                <a16:creationId xmlns:a16="http://schemas.microsoft.com/office/drawing/2014/main" id="{CEE436D9-CA86-4B31-8B00-D9FD01114F8D}"/>
              </a:ext>
            </a:extLst>
          </p:cNvPr>
          <p:cNvSpPr/>
          <p:nvPr/>
        </p:nvSpPr>
        <p:spPr>
          <a:xfrm>
            <a:off x="3638446" y="4085623"/>
            <a:ext cx="316605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abitation</a:t>
            </a:r>
            <a:endParaRPr kumimoji="0" lang="en-GB" sz="4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2" name="Rectangle 41">
            <a:hlinkClick r:id="" action="ppaction://noaction">
              <a:snd r:embed="rId11" name="hesitation.wav"/>
            </a:hlinkClick>
            <a:extLst>
              <a:ext uri="{FF2B5EF4-FFF2-40B4-BE49-F238E27FC236}">
                <a16:creationId xmlns:a16="http://schemas.microsoft.com/office/drawing/2014/main" id="{3459DBA3-711A-4851-964E-86351B9250ED}"/>
              </a:ext>
            </a:extLst>
          </p:cNvPr>
          <p:cNvSpPr/>
          <p:nvPr/>
        </p:nvSpPr>
        <p:spPr>
          <a:xfrm>
            <a:off x="6895607" y="4033476"/>
            <a:ext cx="3477064"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ésitation</a:t>
            </a:r>
            <a:endParaRPr kumimoji="0" lang="en-GB" sz="4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1" name="Rectangle 20">
            <a:hlinkClick r:id="" action="ppaction://noaction">
              <a:snd r:embed="rId12" name="comprehension.wav"/>
            </a:hlinkClick>
            <a:extLst>
              <a:ext uri="{FF2B5EF4-FFF2-40B4-BE49-F238E27FC236}">
                <a16:creationId xmlns:a16="http://schemas.microsoft.com/office/drawing/2014/main" id="{A764A08D-8160-4282-BDE7-AB995E91FBC8}"/>
              </a:ext>
            </a:extLst>
          </p:cNvPr>
          <p:cNvSpPr/>
          <p:nvPr/>
        </p:nvSpPr>
        <p:spPr>
          <a:xfrm>
            <a:off x="-117594" y="5226372"/>
            <a:ext cx="4488802"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c</a:t>
            </a: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ompréhension</a:t>
            </a:r>
            <a:endParaRPr kumimoji="0" lang="en-GB" sz="4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2" name="Rectangle 31">
            <a:hlinkClick r:id="" action="ppaction://noaction">
              <a:snd r:embed="rId13" name="inherent.wav"/>
            </a:hlinkClick>
            <a:extLst>
              <a:ext uri="{FF2B5EF4-FFF2-40B4-BE49-F238E27FC236}">
                <a16:creationId xmlns:a16="http://schemas.microsoft.com/office/drawing/2014/main" id="{5CC2D647-EDE7-4992-BB26-758133B00C7B}"/>
              </a:ext>
            </a:extLst>
          </p:cNvPr>
          <p:cNvSpPr/>
          <p:nvPr/>
        </p:nvSpPr>
        <p:spPr>
          <a:xfrm>
            <a:off x="4110640" y="1843506"/>
            <a:ext cx="2368571"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Calibri" panose="020F0502020204030204" pitchFamily="34" charset="0"/>
              </a:rPr>
              <a:t>in</a:t>
            </a:r>
            <a:r>
              <a:rPr kumimoji="0" lang="en-GB" sz="42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érent</a:t>
            </a:r>
          </a:p>
        </p:txBody>
      </p:sp>
      <p:sp>
        <p:nvSpPr>
          <p:cNvPr id="47" name="Rounded Rectangle 46">
            <a:extLst>
              <a:ext uri="{FF2B5EF4-FFF2-40B4-BE49-F238E27FC236}">
                <a16:creationId xmlns:a16="http://schemas.microsoft.com/office/drawing/2014/main" id="{3C571985-3C57-48D2-B080-61B4779C3B0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ectangle 30">
            <a:hlinkClick r:id="" action="ppaction://noaction">
              <a:snd r:embed="rId14" name="coherent.wav"/>
            </a:hlinkClick>
            <a:extLst>
              <a:ext uri="{FF2B5EF4-FFF2-40B4-BE49-F238E27FC236}">
                <a16:creationId xmlns:a16="http://schemas.microsoft.com/office/drawing/2014/main" id="{AE039A53-6182-4C65-865A-9071EA42C2AF}"/>
              </a:ext>
            </a:extLst>
          </p:cNvPr>
          <p:cNvSpPr/>
          <p:nvPr/>
        </p:nvSpPr>
        <p:spPr>
          <a:xfrm>
            <a:off x="6719616" y="1726928"/>
            <a:ext cx="3402561"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co</a:t>
            </a:r>
            <a:r>
              <a:rPr kumimoji="0" lang="en-GB" sz="42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érent</a:t>
            </a:r>
            <a:endParaRPr kumimoji="0" lang="en-GB" sz="4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1026" name="Picture 2" descr="Kekestory Clip Art">
            <a:extLst>
              <a:ext uri="{FF2B5EF4-FFF2-40B4-BE49-F238E27FC236}">
                <a16:creationId xmlns:a16="http://schemas.microsoft.com/office/drawing/2014/main" id="{F8ED041B-3B5E-4D0C-92B0-D0259C4669A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4803" y="1928548"/>
            <a:ext cx="702722" cy="830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adin Lamp Clip Art">
            <a:extLst>
              <a:ext uri="{FF2B5EF4-FFF2-40B4-BE49-F238E27FC236}">
                <a16:creationId xmlns:a16="http://schemas.microsoft.com/office/drawing/2014/main" id="{AE225982-3E38-45A5-AC8D-F75A9EAF025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351724" y="5254194"/>
            <a:ext cx="1142265" cy="7386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1BD8046-5309-4E91-9A52-7FBAD1AA42BB}"/>
              </a:ext>
            </a:extLst>
          </p:cNvPr>
          <p:cNvSpPr txBox="1"/>
          <p:nvPr/>
        </p:nvSpPr>
        <p:spPr>
          <a:xfrm>
            <a:off x="642735" y="4592706"/>
            <a:ext cx="19667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[to </a:t>
            </a:r>
            <a:r>
              <a:rPr kumimoji="0" lang="fr-FR" sz="2200" b="0" i="0" u="none" strike="noStrike" kern="1200" cap="none" spc="0" normalizeH="0" baseline="0" noProof="0" dirty="0" err="1">
                <a:ln>
                  <a:noFill/>
                </a:ln>
                <a:solidFill>
                  <a:srgbClr val="104F75"/>
                </a:solidFill>
                <a:effectLst/>
                <a:uLnTx/>
                <a:uFillTx/>
                <a:latin typeface="Century Gothic" panose="020F0302020204030204"/>
                <a:ea typeface="+mn-ea"/>
                <a:cs typeface="+mn-cs"/>
              </a:rPr>
              <a:t>invade</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7" name="TextBox 6">
            <a:extLst>
              <a:ext uri="{FF2B5EF4-FFF2-40B4-BE49-F238E27FC236}">
                <a16:creationId xmlns:a16="http://schemas.microsoft.com/office/drawing/2014/main" id="{B9235202-5127-4980-B967-023A1872DDA9}"/>
              </a:ext>
            </a:extLst>
          </p:cNvPr>
          <p:cNvSpPr txBox="1"/>
          <p:nvPr/>
        </p:nvSpPr>
        <p:spPr>
          <a:xfrm>
            <a:off x="5134877" y="5669159"/>
            <a:ext cx="10443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[host]</a:t>
            </a:r>
          </a:p>
        </p:txBody>
      </p:sp>
      <p:sp>
        <p:nvSpPr>
          <p:cNvPr id="9" name="TextBox 8">
            <a:extLst>
              <a:ext uri="{FF2B5EF4-FFF2-40B4-BE49-F238E27FC236}">
                <a16:creationId xmlns:a16="http://schemas.microsoft.com/office/drawing/2014/main" id="{8D713337-FA7F-4D7E-A6D0-89E3665FE5A8}"/>
              </a:ext>
            </a:extLst>
          </p:cNvPr>
          <p:cNvSpPr txBox="1"/>
          <p:nvPr/>
        </p:nvSpPr>
        <p:spPr>
          <a:xfrm>
            <a:off x="3089625" y="3447059"/>
            <a:ext cx="224287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200" b="0" i="0" u="none" strike="noStrike" kern="1200" cap="none" spc="0" normalizeH="0" baseline="0" noProof="0" dirty="0" err="1">
                <a:ln>
                  <a:noFill/>
                </a:ln>
                <a:solidFill>
                  <a:srgbClr val="104F75"/>
                </a:solidFill>
                <a:effectLst/>
                <a:uLnTx/>
                <a:uFillTx/>
                <a:latin typeface="Century Gothic" panose="020F0302020204030204"/>
                <a:ea typeface="+mn-ea"/>
                <a:cs typeface="+mn-cs"/>
              </a:rPr>
              <a:t>unfortunately</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pic>
        <p:nvPicPr>
          <p:cNvPr id="1030" name="Picture 6" descr="House Toe Move Clip Art">
            <a:extLst>
              <a:ext uri="{FF2B5EF4-FFF2-40B4-BE49-F238E27FC236}">
                <a16:creationId xmlns:a16="http://schemas.microsoft.com/office/drawing/2014/main" id="{C938883F-BCEE-426C-BA1D-FF948FCF8AD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865184" y="3429000"/>
            <a:ext cx="829473" cy="8643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8D1DB53-48C2-4D95-8882-4511420AC25C}"/>
              </a:ext>
            </a:extLst>
          </p:cNvPr>
          <p:cNvSpPr txBox="1"/>
          <p:nvPr/>
        </p:nvSpPr>
        <p:spPr>
          <a:xfrm>
            <a:off x="1737404" y="5768250"/>
            <a:ext cx="274602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200" b="0" i="0" u="none" strike="noStrike" kern="1200" cap="none" spc="0" normalizeH="0" baseline="0" noProof="0" dirty="0" err="1">
                <a:ln>
                  <a:noFill/>
                </a:ln>
                <a:solidFill>
                  <a:srgbClr val="104F75"/>
                </a:solidFill>
                <a:effectLst/>
                <a:uLnTx/>
                <a:uFillTx/>
                <a:latin typeface="Century Gothic" panose="020F0302020204030204"/>
                <a:ea typeface="+mn-ea"/>
                <a:cs typeface="+mn-cs"/>
              </a:rPr>
              <a:t>understanding</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252903EB-D3AE-4DB3-A6E5-9C36D487B2A0}"/>
              </a:ext>
            </a:extLst>
          </p:cNvPr>
          <p:cNvSpPr txBox="1"/>
          <p:nvPr/>
        </p:nvSpPr>
        <p:spPr>
          <a:xfrm>
            <a:off x="7944700" y="3370870"/>
            <a:ext cx="19667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200" b="0" i="0" u="none" strike="noStrike" kern="1200" cap="none" spc="0" normalizeH="0" baseline="0" noProof="0" dirty="0" err="1">
                <a:ln>
                  <a:noFill/>
                </a:ln>
                <a:solidFill>
                  <a:srgbClr val="104F75"/>
                </a:solidFill>
                <a:effectLst/>
                <a:uLnTx/>
                <a:uFillTx/>
                <a:latin typeface="Century Gothic" panose="020F0302020204030204"/>
                <a:ea typeface="+mn-ea"/>
                <a:cs typeface="+mn-cs"/>
              </a:rPr>
              <a:t>hostility</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DFAD77F0-F6DC-40D7-9918-36A8B8400E72}"/>
              </a:ext>
            </a:extLst>
          </p:cNvPr>
          <p:cNvSpPr txBox="1"/>
          <p:nvPr/>
        </p:nvSpPr>
        <p:spPr>
          <a:xfrm>
            <a:off x="7227906" y="5623527"/>
            <a:ext cx="10443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200" b="0" i="0" u="none" strike="noStrike" kern="1200" cap="none" spc="0" normalizeH="0" baseline="0" noProof="0" dirty="0" err="1">
                <a:ln>
                  <a:noFill/>
                </a:ln>
                <a:solidFill>
                  <a:srgbClr val="104F75"/>
                </a:solidFill>
                <a:effectLst/>
                <a:uLnTx/>
                <a:uFillTx/>
                <a:latin typeface="Century Gothic" panose="020F0302020204030204"/>
                <a:ea typeface="+mn-ea"/>
                <a:cs typeface="+mn-cs"/>
              </a:rPr>
              <a:t>wish</a:t>
            </a:r>
            <a:r>
              <a:rPr kumimoji="0" lang="fr-FR" sz="22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33" name="Rectangle 2" descr="rectangle for the timer">
            <a:extLst>
              <a:ext uri="{FF2B5EF4-FFF2-40B4-BE49-F238E27FC236}">
                <a16:creationId xmlns:a16="http://schemas.microsoft.com/office/drawing/2014/main" id="{D0BE6E68-4214-46A4-8373-5CB483023E8C}"/>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Rectangle 3" descr="rectangle for the timer, it moves down the screen as the time passes">
            <a:extLst>
              <a:ext uri="{FF2B5EF4-FFF2-40B4-BE49-F238E27FC236}">
                <a16:creationId xmlns:a16="http://schemas.microsoft.com/office/drawing/2014/main" id="{0775AA20-EDD1-41C0-BF08-271185240149}"/>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7" name="Line 7" descr="line to denote the top of the timer, 60 seconds">
            <a:extLst>
              <a:ext uri="{FF2B5EF4-FFF2-40B4-BE49-F238E27FC236}">
                <a16:creationId xmlns:a16="http://schemas.microsoft.com/office/drawing/2014/main" id="{FC0E123C-916E-4D6D-8077-6DC39CE8AB53}"/>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9" name="Text Box 12">
            <a:extLst>
              <a:ext uri="{FF2B5EF4-FFF2-40B4-BE49-F238E27FC236}">
                <a16:creationId xmlns:a16="http://schemas.microsoft.com/office/drawing/2014/main" id="{872A339D-CEA4-4F17-ADC6-1A44978A064E}"/>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41" name="Text Box 10">
            <a:extLst>
              <a:ext uri="{FF2B5EF4-FFF2-40B4-BE49-F238E27FC236}">
                <a16:creationId xmlns:a16="http://schemas.microsoft.com/office/drawing/2014/main" id="{365913A3-7A1F-4CEB-B92F-69C586AD2A05}"/>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43" name="Line 4" descr="line for the timer, 60 to 0 seconds">
            <a:extLst>
              <a:ext uri="{FF2B5EF4-FFF2-40B4-BE49-F238E27FC236}">
                <a16:creationId xmlns:a16="http://schemas.microsoft.com/office/drawing/2014/main" id="{B2E0105F-373A-480E-9360-DB320ED225C9}"/>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4" name="Line 9" descr="line to denote the end of the timer (i.e. zero seconds)">
            <a:extLst>
              <a:ext uri="{FF2B5EF4-FFF2-40B4-BE49-F238E27FC236}">
                <a16:creationId xmlns:a16="http://schemas.microsoft.com/office/drawing/2014/main" id="{A16CA5D8-11CA-4A20-BF88-279AD0ED0FF9}"/>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5" name="Text Box 14">
            <a:extLst>
              <a:ext uri="{FF2B5EF4-FFF2-40B4-BE49-F238E27FC236}">
                <a16:creationId xmlns:a16="http://schemas.microsoft.com/office/drawing/2014/main" id="{00AC64B4-ECC7-417F-91A7-516063AE3112}"/>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46" name="AutoShape 11">
            <a:hlinkClick r:id="" action="ppaction://noaction" highlightClick="1"/>
            <a:extLst>
              <a:ext uri="{FF2B5EF4-FFF2-40B4-BE49-F238E27FC236}">
                <a16:creationId xmlns:a16="http://schemas.microsoft.com/office/drawing/2014/main" id="{8A96A46C-16C0-4A6E-8D09-EDA7342DB672}"/>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Tree>
    <p:extLst>
      <p:ext uri="{BB962C8B-B14F-4D97-AF65-F5344CB8AC3E}">
        <p14:creationId xmlns:p14="http://schemas.microsoft.com/office/powerpoint/2010/main" val="1937215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35"/>
                                        </p:tgtEl>
                                      </p:cBhvr>
                                    </p:animEffect>
                                    <p:set>
                                      <p:cBhvr>
                                        <p:cTn id="7" dur="1" fill="hold">
                                          <p:stCondLst>
                                            <p:cond delay="58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[h]</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729510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91383" y="0"/>
            <a:ext cx="6096661" cy="2152807"/>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h</a:t>
            </a:r>
            <a:endParaRPr lang="en-US" sz="16600" dirty="0"/>
          </a:p>
        </p:txBody>
      </p:sp>
      <p:sp>
        <p:nvSpPr>
          <p:cNvPr id="4" name="TextBox 3"/>
          <p:cNvSpPr txBox="1"/>
          <p:nvPr/>
        </p:nvSpPr>
        <p:spPr>
          <a:xfrm>
            <a:off x="4034061" y="4406005"/>
            <a:ext cx="45079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1" i="0" u="none" strike="noStrike" kern="1200" cap="none" spc="0" normalizeH="0" baseline="0" noProof="0" dirty="0">
                <a:ln>
                  <a:noFill/>
                </a:ln>
                <a:solidFill>
                  <a:srgbClr val="E87D1E"/>
                </a:solidFill>
                <a:effectLst/>
                <a:uLnTx/>
                <a:uFillTx/>
                <a:latin typeface="Century Gothic" panose="020F0302020204030204"/>
                <a:ea typeface="+mn-ea"/>
                <a:cs typeface="Calibri" panose="020F0502020204030204" pitchFamily="34" charset="0"/>
              </a:rPr>
              <a:t>h</a:t>
            </a:r>
            <a:r>
              <a:rPr kumimoji="0" lang="fr-FR"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eure</a:t>
            </a:r>
            <a:endParaRPr kumimoji="0" lang="fr-FR"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2" descr="hourglass">
            <a:extLst>
              <a:ext uri="{FF2B5EF4-FFF2-40B4-BE49-F238E27FC236}">
                <a16:creationId xmlns:a16="http://schemas.microsoft.com/office/drawing/2014/main" id="{60A9B632-08EC-4C45-8EF1-9DF9B1C55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192" y="893851"/>
            <a:ext cx="2195616" cy="3693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89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h heu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h heu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0A55426-29DB-E24E-9AE9-0BE30E4C7E6A}"/>
              </a:ext>
            </a:extLst>
          </p:cNvPr>
          <p:cNvSpPr>
            <a:spLocks noGrp="1"/>
          </p:cNvSpPr>
          <p:nvPr>
            <p:ph type="title"/>
          </p:nvPr>
        </p:nvSpPr>
        <p:spPr>
          <a:xfrm>
            <a:off x="4981224" y="253273"/>
            <a:ext cx="2354953" cy="1741436"/>
          </a:xfrm>
        </p:spPr>
        <p:txBody>
          <a:bodyPr>
            <a:noAutofit/>
          </a:bodyPr>
          <a:lstStyle/>
          <a:p>
            <a:pPr algn="ctr"/>
            <a:r>
              <a:rPr lang="en-GB" sz="12000" b="1" dirty="0">
                <a:solidFill>
                  <a:srgbClr val="1F4E79"/>
                </a:solidFill>
              </a:rPr>
              <a:t>h</a:t>
            </a:r>
            <a:endParaRPr lang="en-US" sz="12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2" descr="hourglass">
            <a:extLst>
              <a:ext uri="{FF2B5EF4-FFF2-40B4-BE49-F238E27FC236}">
                <a16:creationId xmlns:a16="http://schemas.microsoft.com/office/drawing/2014/main" id="{3FC8F668-5418-4766-A93B-1D7CD5E314F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8748" y="2393879"/>
            <a:ext cx="814503" cy="13701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19232" y="3594940"/>
            <a:ext cx="235352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eure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4412" y="459480"/>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ôtel</a:t>
            </a:r>
          </a:p>
        </p:txBody>
      </p:sp>
      <p:pic>
        <p:nvPicPr>
          <p:cNvPr id="22" name="Picture 21" descr="hotel"/>
          <p:cNvPicPr>
            <a:picLocks noChangeAspect="1"/>
          </p:cNvPicPr>
          <p:nvPr/>
        </p:nvPicPr>
        <p:blipFill rotWithShape="1">
          <a:blip r:embed="rId10" cstate="print">
            <a:extLst>
              <a:ext uri="{28A0092B-C50C-407E-A947-70E740481C1C}">
                <a14:useLocalDpi xmlns:a14="http://schemas.microsoft.com/office/drawing/2010/main" val="0"/>
              </a:ext>
            </a:extLst>
          </a:blip>
          <a:srcRect r="70595"/>
          <a:stretch/>
        </p:blipFill>
        <p:spPr>
          <a:xfrm>
            <a:off x="1376904" y="1475235"/>
            <a:ext cx="1092505" cy="2027991"/>
          </a:xfrm>
          <a:prstGeom prst="rect">
            <a:avLst/>
          </a:prstGeom>
        </p:spPr>
      </p:pic>
      <p:sp>
        <p:nvSpPr>
          <p:cNvPr id="15" name="TextBox 14"/>
          <p:cNvSpPr txBox="1"/>
          <p:nvPr/>
        </p:nvSpPr>
        <p:spPr>
          <a:xfrm>
            <a:off x="533931" y="3184283"/>
            <a:ext cx="30748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ôpital</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4" name="Picture 13" descr="hospital"/>
          <p:cNvPicPr>
            <a:picLocks noChangeAspect="1"/>
          </p:cNvPicPr>
          <p:nvPr/>
        </p:nvPicPr>
        <p:blipFill rotWithShape="1">
          <a:blip r:embed="rId11" cstate="print">
            <a:extLst>
              <a:ext uri="{28A0092B-C50C-407E-A947-70E740481C1C}">
                <a14:useLocalDpi xmlns:a14="http://schemas.microsoft.com/office/drawing/2010/main" val="0"/>
              </a:ext>
            </a:extLst>
          </a:blip>
          <a:srcRect b="24762"/>
          <a:stretch/>
        </p:blipFill>
        <p:spPr>
          <a:xfrm>
            <a:off x="770990" y="4200667"/>
            <a:ext cx="2732415" cy="2055817"/>
          </a:xfrm>
          <a:prstGeom prst="rect">
            <a:avLst/>
          </a:prstGeom>
        </p:spPr>
      </p:pic>
      <p:sp>
        <p:nvSpPr>
          <p:cNvPr id="4" name="Rectangle 3"/>
          <p:cNvSpPr/>
          <p:nvPr/>
        </p:nvSpPr>
        <p:spPr>
          <a:xfrm>
            <a:off x="4758554" y="4646016"/>
            <a:ext cx="27558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istoire</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DF55CC76-FF9C-224F-97DB-596F6EA4100B}"/>
              </a:ext>
            </a:extLst>
          </p:cNvPr>
          <p:cNvSpPr/>
          <p:nvPr/>
        </p:nvSpPr>
        <p:spPr>
          <a:xfrm>
            <a:off x="4540545" y="5615185"/>
            <a:ext cx="319189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[history, story]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uit</a:t>
            </a:r>
            <a:endParaRPr kumimoji="0" lang="fr-FR"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6" name="Rectangle 5" descr="the number 8"/>
          <p:cNvSpPr/>
          <p:nvPr/>
        </p:nvSpPr>
        <p:spPr>
          <a:xfrm>
            <a:off x="7992881" y="1309175"/>
            <a:ext cx="3723153" cy="221599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w Cen MT" panose="020B0602020104020603"/>
                <a:ea typeface="+mn-ea"/>
                <a:cs typeface="+mn-cs"/>
              </a:rPr>
              <a:t>8</a:t>
            </a:r>
            <a:endParaRPr kumimoji="0" lang="en-US" sz="5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w Cen MT" panose="020B0602020104020603"/>
              <a:ea typeface="+mn-ea"/>
              <a:cs typeface="+mn-cs"/>
            </a:endParaRPr>
          </a:p>
        </p:txBody>
      </p:sp>
      <p:sp>
        <p:nvSpPr>
          <p:cNvPr id="10" name="Rectangle 9"/>
          <p:cNvSpPr/>
          <p:nvPr/>
        </p:nvSpPr>
        <p:spPr>
          <a:xfrm>
            <a:off x="8871655" y="3429000"/>
            <a:ext cx="196560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h</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iver</a:t>
            </a:r>
            <a:endParaRPr kumimoji="0" lang="fr-FR"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2DA9B437-9595-4652-BEB9-37D08073F2C5}"/>
              </a:ext>
            </a:extLst>
          </p:cNvPr>
          <p:cNvSpPr/>
          <p:nvPr/>
        </p:nvSpPr>
        <p:spPr>
          <a:xfrm>
            <a:off x="8415913" y="4287437"/>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[winter]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9" name="Picture 18" descr="snowflake">
            <a:extLst>
              <a:ext uri="{FF2B5EF4-FFF2-40B4-BE49-F238E27FC236}">
                <a16:creationId xmlns:a16="http://schemas.microsoft.com/office/drawing/2014/main" id="{A3F3E44D-F269-064A-80D1-996673ED20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1633" y="5029882"/>
            <a:ext cx="1019401" cy="1170606"/>
          </a:xfrm>
          <a:prstGeom prst="rect">
            <a:avLst/>
          </a:prstGeom>
        </p:spPr>
      </p:pic>
    </p:spTree>
    <p:extLst>
      <p:ext uri="{BB962C8B-B14F-4D97-AF65-F5344CB8AC3E}">
        <p14:creationId xmlns:p14="http://schemas.microsoft.com/office/powerpoint/2010/main" val="307415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h heur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4" name="h hote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4" name="h hote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5" name="h hu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5" name="h hu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6" name="h hopit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6" name="h hopit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7" name="h histoir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7" name="h histoi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8" name="h hiv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8" name="h hiver.wav"/>
                                        </p:tgtEl>
                                      </p:cMediaNode>
                                    </p:audio>
                                  </p:sub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5" grpId="0"/>
      <p:bldP spid="7" grpId="0"/>
      <p:bldP spid="15" grpId="0"/>
      <p:bldP spid="4" grpId="0"/>
      <p:bldP spid="16" grpId="0"/>
      <p:bldP spid="8" grpId="0"/>
      <p:bldP spid="6" grpId="0"/>
      <p:bldP spid="10"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9981"/>
            <a:ext cx="5551402" cy="867128"/>
          </a:xfrm>
          <a:prstGeom prst="rect">
            <a:avLst/>
          </a:prstGeom>
        </p:spPr>
      </p:pic>
      <p:sp>
        <p:nvSpPr>
          <p:cNvPr id="4" name="Title 3"/>
          <p:cNvSpPr>
            <a:spLocks noGrp="1"/>
          </p:cNvSpPr>
          <p:nvPr>
            <p:ph type="title"/>
          </p:nvPr>
        </p:nvSpPr>
        <p:spPr>
          <a:xfrm>
            <a:off x="0" y="169981"/>
            <a:ext cx="5265384" cy="707849"/>
          </a:xfrm>
        </p:spPr>
        <p:txBody>
          <a:bodyPr>
            <a:normAutofit/>
          </a:bodyPr>
          <a:lstStyle/>
          <a:p>
            <a:r>
              <a:rPr lang="fr-FR" sz="3600" b="1" dirty="0">
                <a:solidFill>
                  <a:schemeClr val="bg1"/>
                </a:solidFill>
              </a:rPr>
              <a:t>Phonétique [h-] muet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3" name="TextBox 2">
            <a:extLst>
              <a:ext uri="{FF2B5EF4-FFF2-40B4-BE49-F238E27FC236}">
                <a16:creationId xmlns:a16="http://schemas.microsoft.com/office/drawing/2014/main" id="{ACFBCF3E-6C76-4C39-BD67-0C61FDF03FFD}"/>
              </a:ext>
            </a:extLst>
          </p:cNvPr>
          <p:cNvSpPr txBox="1"/>
          <p:nvPr/>
        </p:nvSpPr>
        <p:spPr>
          <a:xfrm>
            <a:off x="2425597" y="1158797"/>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i</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ver</a:t>
            </a:r>
          </a:p>
        </p:txBody>
      </p:sp>
      <p:sp>
        <p:nvSpPr>
          <p:cNvPr id="9" name="TextBox 8">
            <a:extLst>
              <a:ext uri="{FF2B5EF4-FFF2-40B4-BE49-F238E27FC236}">
                <a16:creationId xmlns:a16="http://schemas.microsoft.com/office/drawing/2014/main" id="{43BB193A-FDD5-4CFA-8087-143A461685D6}"/>
              </a:ext>
            </a:extLst>
          </p:cNvPr>
          <p:cNvSpPr txBox="1"/>
          <p:nvPr/>
        </p:nvSpPr>
        <p:spPr>
          <a:xfrm>
            <a:off x="2425597" y="2838661"/>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i</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stoire</a:t>
            </a:r>
          </a:p>
        </p:txBody>
      </p:sp>
      <p:sp>
        <p:nvSpPr>
          <p:cNvPr id="10" name="TextBox 9">
            <a:extLst>
              <a:ext uri="{FF2B5EF4-FFF2-40B4-BE49-F238E27FC236}">
                <a16:creationId xmlns:a16="http://schemas.microsoft.com/office/drawing/2014/main" id="{836F6C62-FD85-40F0-B006-F9D59DF31F43}"/>
              </a:ext>
            </a:extLst>
          </p:cNvPr>
          <p:cNvSpPr txBox="1"/>
          <p:nvPr/>
        </p:nvSpPr>
        <p:spPr>
          <a:xfrm>
            <a:off x="4813076" y="1158797"/>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rbe</a:t>
            </a:r>
          </a:p>
        </p:txBody>
      </p:sp>
      <p:sp>
        <p:nvSpPr>
          <p:cNvPr id="12" name="TextBox 11">
            <a:extLst>
              <a:ext uri="{FF2B5EF4-FFF2-40B4-BE49-F238E27FC236}">
                <a16:creationId xmlns:a16="http://schemas.microsoft.com/office/drawing/2014/main" id="{CDB3964B-6F81-4C9E-92F2-06449CBA2CA6}"/>
              </a:ext>
            </a:extLst>
          </p:cNvPr>
          <p:cNvSpPr txBox="1"/>
          <p:nvPr/>
        </p:nvSpPr>
        <p:spPr>
          <a:xfrm>
            <a:off x="4813076" y="2838661"/>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rmonie</a:t>
            </a:r>
          </a:p>
        </p:txBody>
      </p:sp>
      <p:sp>
        <p:nvSpPr>
          <p:cNvPr id="13" name="TextBox 12">
            <a:extLst>
              <a:ext uri="{FF2B5EF4-FFF2-40B4-BE49-F238E27FC236}">
                <a16:creationId xmlns:a16="http://schemas.microsoft.com/office/drawing/2014/main" id="{17978481-0F0B-461F-8C75-44053B3F3B7E}"/>
              </a:ext>
            </a:extLst>
          </p:cNvPr>
          <p:cNvSpPr txBox="1"/>
          <p:nvPr/>
        </p:nvSpPr>
        <p:spPr>
          <a:xfrm>
            <a:off x="7203542" y="1158797"/>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lloween</a:t>
            </a:r>
          </a:p>
        </p:txBody>
      </p:sp>
      <p:sp>
        <p:nvSpPr>
          <p:cNvPr id="14" name="TextBox 13">
            <a:extLst>
              <a:ext uri="{FF2B5EF4-FFF2-40B4-BE49-F238E27FC236}">
                <a16:creationId xmlns:a16="http://schemas.microsoft.com/office/drawing/2014/main" id="{9E2E7CFC-14C4-454A-9406-4FB7211C8F3F}"/>
              </a:ext>
            </a:extLst>
          </p:cNvPr>
          <p:cNvSpPr txBox="1"/>
          <p:nvPr/>
        </p:nvSpPr>
        <p:spPr>
          <a:xfrm>
            <a:off x="2425597" y="4539909"/>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rizon</a:t>
            </a:r>
          </a:p>
        </p:txBody>
      </p:sp>
      <p:sp>
        <p:nvSpPr>
          <p:cNvPr id="15" name="TextBox 14">
            <a:extLst>
              <a:ext uri="{FF2B5EF4-FFF2-40B4-BE49-F238E27FC236}">
                <a16:creationId xmlns:a16="http://schemas.microsoft.com/office/drawing/2014/main" id="{7CDD3BB1-F1DD-457C-BFF4-5E10E3354FD2}"/>
              </a:ext>
            </a:extLst>
          </p:cNvPr>
          <p:cNvSpPr txBox="1"/>
          <p:nvPr/>
        </p:nvSpPr>
        <p:spPr>
          <a:xfrm>
            <a:off x="9594008" y="2838661"/>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ô</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tel</a:t>
            </a:r>
          </a:p>
        </p:txBody>
      </p:sp>
      <p:sp>
        <p:nvSpPr>
          <p:cNvPr id="17" name="TextBox 16">
            <a:extLst>
              <a:ext uri="{FF2B5EF4-FFF2-40B4-BE49-F238E27FC236}">
                <a16:creationId xmlns:a16="http://schemas.microsoft.com/office/drawing/2014/main" id="{DF4790A5-1C60-456E-8227-0B60B553E7B4}"/>
              </a:ext>
            </a:extLst>
          </p:cNvPr>
          <p:cNvSpPr txBox="1"/>
          <p:nvPr/>
        </p:nvSpPr>
        <p:spPr>
          <a:xfrm>
            <a:off x="4813076" y="4539909"/>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mme</a:t>
            </a:r>
          </a:p>
        </p:txBody>
      </p:sp>
      <p:sp>
        <p:nvSpPr>
          <p:cNvPr id="18" name="TextBox 17">
            <a:extLst>
              <a:ext uri="{FF2B5EF4-FFF2-40B4-BE49-F238E27FC236}">
                <a16:creationId xmlns:a16="http://schemas.microsoft.com/office/drawing/2014/main" id="{DB40B301-9952-47B3-A09A-E186E1A4A6C7}"/>
              </a:ext>
            </a:extLst>
          </p:cNvPr>
          <p:cNvSpPr txBox="1"/>
          <p:nvPr/>
        </p:nvSpPr>
        <p:spPr>
          <a:xfrm>
            <a:off x="7203542" y="4539909"/>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u</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midité</a:t>
            </a:r>
          </a:p>
        </p:txBody>
      </p:sp>
      <p:sp>
        <p:nvSpPr>
          <p:cNvPr id="19" name="TextBox 18">
            <a:extLst>
              <a:ext uri="{FF2B5EF4-FFF2-40B4-BE49-F238E27FC236}">
                <a16:creationId xmlns:a16="http://schemas.microsoft.com/office/drawing/2014/main" id="{90C17F2C-CAB1-43EF-8F5B-4C36BCCC6A19}"/>
              </a:ext>
            </a:extLst>
          </p:cNvPr>
          <p:cNvSpPr txBox="1"/>
          <p:nvPr/>
        </p:nvSpPr>
        <p:spPr>
          <a:xfrm>
            <a:off x="7203542" y="2838661"/>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é</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roïne</a:t>
            </a:r>
          </a:p>
        </p:txBody>
      </p:sp>
      <p:sp>
        <p:nvSpPr>
          <p:cNvPr id="20" name="TextBox 19">
            <a:extLst>
              <a:ext uri="{FF2B5EF4-FFF2-40B4-BE49-F238E27FC236}">
                <a16:creationId xmlns:a16="http://schemas.microsoft.com/office/drawing/2014/main" id="{942C2404-570A-41D9-964F-1CD9681AE0F9}"/>
              </a:ext>
            </a:extLst>
          </p:cNvPr>
          <p:cNvSpPr txBox="1"/>
          <p:nvPr/>
        </p:nvSpPr>
        <p:spPr>
          <a:xfrm>
            <a:off x="9594008" y="4539909"/>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rloge</a:t>
            </a:r>
          </a:p>
        </p:txBody>
      </p:sp>
      <p:sp>
        <p:nvSpPr>
          <p:cNvPr id="21" name="TextBox 20">
            <a:extLst>
              <a:ext uri="{FF2B5EF4-FFF2-40B4-BE49-F238E27FC236}">
                <a16:creationId xmlns:a16="http://schemas.microsoft.com/office/drawing/2014/main" id="{A4F17648-2370-4335-84D8-23C17F0FEA1B}"/>
              </a:ext>
            </a:extLst>
          </p:cNvPr>
          <p:cNvSpPr txBox="1"/>
          <p:nvPr/>
        </p:nvSpPr>
        <p:spPr>
          <a:xfrm>
            <a:off x="9594008" y="1158797"/>
            <a:ext cx="27540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é</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licoptère</a:t>
            </a:r>
          </a:p>
        </p:txBody>
      </p:sp>
      <p:pic>
        <p:nvPicPr>
          <p:cNvPr id="7" name="Picture 6" descr="A picture containing indoor, watch&#10;&#10;Description automatically generated">
            <a:hlinkClick r:id="" action="ppaction://noaction">
              <a:snd r:embed="rId4" name="horloge.wav"/>
            </a:hlinkClick>
            <a:extLst>
              <a:ext uri="{FF2B5EF4-FFF2-40B4-BE49-F238E27FC236}">
                <a16:creationId xmlns:a16="http://schemas.microsoft.com/office/drawing/2014/main" id="{A0A81836-8A6F-4013-A4AA-36CF0F67EC34}"/>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9957629" y="5030573"/>
            <a:ext cx="2026845" cy="1152000"/>
          </a:xfrm>
          <a:prstGeom prst="rect">
            <a:avLst/>
          </a:prstGeom>
          <a:ln w="22225">
            <a:solidFill>
              <a:srgbClr val="104F75"/>
            </a:solidFill>
          </a:ln>
        </p:spPr>
      </p:pic>
      <p:pic>
        <p:nvPicPr>
          <p:cNvPr id="23" name="Picture 22" descr="A building with blue shutters&#10;&#10;Description automatically generated with low confidence">
            <a:hlinkClick r:id="" action="ppaction://noaction">
              <a:snd r:embed="rId6" name="hotel.wav"/>
            </a:hlinkClick>
            <a:extLst>
              <a:ext uri="{FF2B5EF4-FFF2-40B4-BE49-F238E27FC236}">
                <a16:creationId xmlns:a16="http://schemas.microsoft.com/office/drawing/2014/main" id="{479195D2-18D9-40ED-B431-24322F6AF0B7}"/>
              </a:ext>
            </a:extLst>
          </p:cNvPr>
          <p:cNvPicPr>
            <a:picLocks/>
          </p:cNvPicPr>
          <p:nvPr/>
        </p:nvPicPr>
        <p:blipFill rotWithShape="1">
          <a:blip r:embed="rId7" cstate="print">
            <a:extLst>
              <a:ext uri="{28A0092B-C50C-407E-A947-70E740481C1C}">
                <a14:useLocalDpi xmlns:a14="http://schemas.microsoft.com/office/drawing/2010/main" val="0"/>
              </a:ext>
            </a:extLst>
          </a:blip>
          <a:srcRect t="31037"/>
          <a:stretch/>
        </p:blipFill>
        <p:spPr>
          <a:xfrm>
            <a:off x="9957628" y="3292617"/>
            <a:ext cx="2026846" cy="1152000"/>
          </a:xfrm>
          <a:prstGeom prst="rect">
            <a:avLst/>
          </a:prstGeom>
          <a:ln w="22225">
            <a:solidFill>
              <a:srgbClr val="104F75"/>
            </a:solidFill>
          </a:ln>
        </p:spPr>
      </p:pic>
      <p:pic>
        <p:nvPicPr>
          <p:cNvPr id="25" name="Picture 24" descr="A red helicopter in the air&#10;&#10;Description automatically generated with low confidence">
            <a:hlinkClick r:id="" action="ppaction://noaction">
              <a:snd r:embed="rId8" name="helicoptere.wav"/>
            </a:hlinkClick>
            <a:extLst>
              <a:ext uri="{FF2B5EF4-FFF2-40B4-BE49-F238E27FC236}">
                <a16:creationId xmlns:a16="http://schemas.microsoft.com/office/drawing/2014/main" id="{93DB5EF7-4FAA-42E8-9B99-C6BFB57827D8}"/>
              </a:ext>
            </a:extLst>
          </p:cNvPr>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9957628" y="1625311"/>
            <a:ext cx="2026847" cy="1152000"/>
          </a:xfrm>
          <a:prstGeom prst="rect">
            <a:avLst/>
          </a:prstGeom>
          <a:ln w="22225">
            <a:solidFill>
              <a:srgbClr val="104F75"/>
            </a:solidFill>
          </a:ln>
        </p:spPr>
      </p:pic>
      <p:pic>
        <p:nvPicPr>
          <p:cNvPr id="27" name="Picture 26" descr="A picture containing water, outdoor, plant, owl&#10;&#10;Description automatically generated">
            <a:hlinkClick r:id="" action="ppaction://noaction">
              <a:snd r:embed="rId10" name="humidite.wav"/>
            </a:hlinkClick>
            <a:extLst>
              <a:ext uri="{FF2B5EF4-FFF2-40B4-BE49-F238E27FC236}">
                <a16:creationId xmlns:a16="http://schemas.microsoft.com/office/drawing/2014/main" id="{73AA39C7-0933-4AE6-A92E-F180E9A28252}"/>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7567162" y="5030573"/>
            <a:ext cx="2026846" cy="1152000"/>
          </a:xfrm>
          <a:prstGeom prst="rect">
            <a:avLst/>
          </a:prstGeom>
          <a:ln w="22225">
            <a:solidFill>
              <a:srgbClr val="104F75"/>
            </a:solidFill>
          </a:ln>
        </p:spPr>
      </p:pic>
      <p:pic>
        <p:nvPicPr>
          <p:cNvPr id="29" name="Picture 28" descr="A statue of a person holding a sword and a child on a horse&#10;&#10;Description automatically generated with low confidence">
            <a:hlinkClick r:id="" action="ppaction://noaction">
              <a:snd r:embed="rId12" name="heroine.wav"/>
            </a:hlinkClick>
            <a:extLst>
              <a:ext uri="{FF2B5EF4-FFF2-40B4-BE49-F238E27FC236}">
                <a16:creationId xmlns:a16="http://schemas.microsoft.com/office/drawing/2014/main" id="{B5D793D1-5E5B-4305-A524-1CD91E4F934E}"/>
              </a:ext>
            </a:extLst>
          </p:cNvPr>
          <p:cNvPicPr>
            <a:picLocks/>
          </p:cNvPicPr>
          <p:nvPr/>
        </p:nvPicPr>
        <p:blipFill rotWithShape="1">
          <a:blip r:embed="rId13" cstate="print">
            <a:extLst>
              <a:ext uri="{28A0092B-C50C-407E-A947-70E740481C1C}">
                <a14:useLocalDpi xmlns:a14="http://schemas.microsoft.com/office/drawing/2010/main" val="0"/>
              </a:ext>
            </a:extLst>
          </a:blip>
          <a:srcRect t="5431" b="11207"/>
          <a:stretch/>
        </p:blipFill>
        <p:spPr>
          <a:xfrm>
            <a:off x="7567162" y="3292617"/>
            <a:ext cx="2026847" cy="1152000"/>
          </a:xfrm>
          <a:prstGeom prst="rect">
            <a:avLst/>
          </a:prstGeom>
          <a:ln w="22225">
            <a:solidFill>
              <a:srgbClr val="104F75"/>
            </a:solidFill>
          </a:ln>
        </p:spPr>
      </p:pic>
      <p:pic>
        <p:nvPicPr>
          <p:cNvPr id="31" name="Picture 30" descr="A picture containing close&#10;&#10;Description automatically generated">
            <a:hlinkClick r:id="" action="ppaction://noaction">
              <a:snd r:embed="rId14" name="halloween.wav"/>
            </a:hlinkClick>
            <a:extLst>
              <a:ext uri="{FF2B5EF4-FFF2-40B4-BE49-F238E27FC236}">
                <a16:creationId xmlns:a16="http://schemas.microsoft.com/office/drawing/2014/main" id="{B0AF845C-2031-4345-99F1-52F4F818CB4D}"/>
              </a:ext>
            </a:extLst>
          </p:cNvPr>
          <p:cNvPicPr>
            <a:picLocks/>
          </p:cNvPicPr>
          <p:nvPr/>
        </p:nvPicPr>
        <p:blipFill>
          <a:blip r:embed="rId15" cstate="print">
            <a:extLst>
              <a:ext uri="{28A0092B-C50C-407E-A947-70E740481C1C}">
                <a14:useLocalDpi xmlns:a14="http://schemas.microsoft.com/office/drawing/2010/main" val="0"/>
              </a:ext>
            </a:extLst>
          </a:blip>
          <a:stretch>
            <a:fillRect/>
          </a:stretch>
        </p:blipFill>
        <p:spPr>
          <a:xfrm>
            <a:off x="7567161" y="1625311"/>
            <a:ext cx="2026848" cy="1152000"/>
          </a:xfrm>
          <a:prstGeom prst="rect">
            <a:avLst/>
          </a:prstGeom>
          <a:ln w="22225">
            <a:solidFill>
              <a:srgbClr val="104F75"/>
            </a:solidFill>
          </a:ln>
        </p:spPr>
      </p:pic>
      <p:pic>
        <p:nvPicPr>
          <p:cNvPr id="33" name="Picture 32" descr="A person with a beard&#10;&#10;Description automatically generated with medium confidence">
            <a:hlinkClick r:id="" action="ppaction://noaction">
              <a:snd r:embed="rId16" name="homme.wav"/>
            </a:hlinkClick>
            <a:extLst>
              <a:ext uri="{FF2B5EF4-FFF2-40B4-BE49-F238E27FC236}">
                <a16:creationId xmlns:a16="http://schemas.microsoft.com/office/drawing/2014/main" id="{686CD2AE-7DC3-4129-8502-1CCA15F07F30}"/>
              </a:ext>
            </a:extLst>
          </p:cNvPr>
          <p:cNvPicPr>
            <a:picLocks/>
          </p:cNvPicPr>
          <p:nvPr/>
        </p:nvPicPr>
        <p:blipFill>
          <a:blip r:embed="rId17" cstate="print">
            <a:extLst>
              <a:ext uri="{28A0092B-C50C-407E-A947-70E740481C1C}">
                <a14:useLocalDpi xmlns:a14="http://schemas.microsoft.com/office/drawing/2010/main" val="0"/>
              </a:ext>
            </a:extLst>
          </a:blip>
          <a:stretch>
            <a:fillRect/>
          </a:stretch>
        </p:blipFill>
        <p:spPr>
          <a:xfrm>
            <a:off x="5176696" y="5030573"/>
            <a:ext cx="2026846" cy="1152000"/>
          </a:xfrm>
          <a:prstGeom prst="rect">
            <a:avLst/>
          </a:prstGeom>
          <a:ln w="22225">
            <a:solidFill>
              <a:srgbClr val="104F75"/>
            </a:solidFill>
          </a:ln>
        </p:spPr>
      </p:pic>
      <p:pic>
        <p:nvPicPr>
          <p:cNvPr id="35" name="Picture 34" descr="A group of small figurines on a log&#10;&#10;Description automatically generated with low confidence">
            <a:hlinkClick r:id="" action="ppaction://noaction">
              <a:snd r:embed="rId18" name="harmonie.wav"/>
            </a:hlinkClick>
            <a:extLst>
              <a:ext uri="{FF2B5EF4-FFF2-40B4-BE49-F238E27FC236}">
                <a16:creationId xmlns:a16="http://schemas.microsoft.com/office/drawing/2014/main" id="{AB7084F0-F740-4ECC-8215-34B66314DCEC}"/>
              </a:ext>
            </a:extLst>
          </p:cNvPr>
          <p:cNvPicPr>
            <a:picLocks/>
          </p:cNvPicPr>
          <p:nvPr/>
        </p:nvPicPr>
        <p:blipFill>
          <a:blip r:embed="rId19" cstate="print">
            <a:extLst>
              <a:ext uri="{28A0092B-C50C-407E-A947-70E740481C1C}">
                <a14:useLocalDpi xmlns:a14="http://schemas.microsoft.com/office/drawing/2010/main" val="0"/>
              </a:ext>
            </a:extLst>
          </a:blip>
          <a:stretch>
            <a:fillRect/>
          </a:stretch>
        </p:blipFill>
        <p:spPr>
          <a:xfrm>
            <a:off x="5176696" y="3292617"/>
            <a:ext cx="2026847" cy="1152000"/>
          </a:xfrm>
          <a:prstGeom prst="rect">
            <a:avLst/>
          </a:prstGeom>
          <a:ln w="22225">
            <a:solidFill>
              <a:srgbClr val="104F75"/>
            </a:solidFill>
          </a:ln>
        </p:spPr>
      </p:pic>
      <p:pic>
        <p:nvPicPr>
          <p:cNvPr id="37" name="Picture 36" descr="A close-up of some grass&#10;&#10;Description automatically generated with medium confidence">
            <a:hlinkClick r:id="" action="ppaction://noaction">
              <a:snd r:embed="rId20" name="herbe.wav"/>
            </a:hlinkClick>
            <a:extLst>
              <a:ext uri="{FF2B5EF4-FFF2-40B4-BE49-F238E27FC236}">
                <a16:creationId xmlns:a16="http://schemas.microsoft.com/office/drawing/2014/main" id="{EB0D61E2-E6F3-4007-8370-3D81ADD7B33A}"/>
              </a:ext>
            </a:extLst>
          </p:cNvPr>
          <p:cNvPicPr>
            <a:picLocks/>
          </p:cNvPicPr>
          <p:nvPr/>
        </p:nvPicPr>
        <p:blipFill>
          <a:blip r:embed="rId21" cstate="print">
            <a:extLst>
              <a:ext uri="{28A0092B-C50C-407E-A947-70E740481C1C}">
                <a14:useLocalDpi xmlns:a14="http://schemas.microsoft.com/office/drawing/2010/main" val="0"/>
              </a:ext>
            </a:extLst>
          </a:blip>
          <a:stretch>
            <a:fillRect/>
          </a:stretch>
        </p:blipFill>
        <p:spPr>
          <a:xfrm>
            <a:off x="5176695" y="1625311"/>
            <a:ext cx="2026848" cy="1152000"/>
          </a:xfrm>
          <a:prstGeom prst="rect">
            <a:avLst/>
          </a:prstGeom>
          <a:ln w="22225">
            <a:solidFill>
              <a:srgbClr val="104F75"/>
            </a:solidFill>
          </a:ln>
        </p:spPr>
      </p:pic>
      <p:pic>
        <p:nvPicPr>
          <p:cNvPr id="39" name="Picture 38" descr="A road with grass on the side&#10;&#10;Description automatically generated with low confidence">
            <a:hlinkClick r:id="" action="ppaction://noaction">
              <a:snd r:embed="rId22" name="horizon.wav"/>
            </a:hlinkClick>
            <a:extLst>
              <a:ext uri="{FF2B5EF4-FFF2-40B4-BE49-F238E27FC236}">
                <a16:creationId xmlns:a16="http://schemas.microsoft.com/office/drawing/2014/main" id="{D54FFF8A-C1E7-436D-8861-BB5A2B1B2326}"/>
              </a:ext>
            </a:extLst>
          </p:cNvPr>
          <p:cNvPicPr>
            <a:picLocks/>
          </p:cNvPicPr>
          <p:nvPr/>
        </p:nvPicPr>
        <p:blipFill>
          <a:blip r:embed="rId23" cstate="print">
            <a:extLst>
              <a:ext uri="{28A0092B-C50C-407E-A947-70E740481C1C}">
                <a14:useLocalDpi xmlns:a14="http://schemas.microsoft.com/office/drawing/2010/main" val="0"/>
              </a:ext>
            </a:extLst>
          </a:blip>
          <a:stretch>
            <a:fillRect/>
          </a:stretch>
        </p:blipFill>
        <p:spPr>
          <a:xfrm>
            <a:off x="2789216" y="5030573"/>
            <a:ext cx="2026848" cy="1152000"/>
          </a:xfrm>
          <a:prstGeom prst="rect">
            <a:avLst/>
          </a:prstGeom>
          <a:ln w="22225">
            <a:solidFill>
              <a:srgbClr val="104F75"/>
            </a:solidFill>
          </a:ln>
        </p:spPr>
      </p:pic>
      <p:pic>
        <p:nvPicPr>
          <p:cNvPr id="41" name="Picture 40" descr="A group of people wearing clothing&#10;&#10;Description automatically generated with low confidence">
            <a:hlinkClick r:id="" action="ppaction://noaction">
              <a:snd r:embed="rId24" name="histoire.wav"/>
            </a:hlinkClick>
            <a:extLst>
              <a:ext uri="{FF2B5EF4-FFF2-40B4-BE49-F238E27FC236}">
                <a16:creationId xmlns:a16="http://schemas.microsoft.com/office/drawing/2014/main" id="{81C04C37-47FC-4A5C-AAF8-AA76C53510B5}"/>
              </a:ext>
            </a:extLst>
          </p:cNvPr>
          <p:cNvPicPr>
            <a:picLocks/>
          </p:cNvPicPr>
          <p:nvPr/>
        </p:nvPicPr>
        <p:blipFill>
          <a:blip r:embed="rId25" cstate="print">
            <a:extLst>
              <a:ext uri="{28A0092B-C50C-407E-A947-70E740481C1C}">
                <a14:useLocalDpi xmlns:a14="http://schemas.microsoft.com/office/drawing/2010/main" val="0"/>
              </a:ext>
            </a:extLst>
          </a:blip>
          <a:stretch>
            <a:fillRect/>
          </a:stretch>
        </p:blipFill>
        <p:spPr>
          <a:xfrm>
            <a:off x="2789216" y="3292617"/>
            <a:ext cx="2026848" cy="1152000"/>
          </a:xfrm>
          <a:prstGeom prst="rect">
            <a:avLst/>
          </a:prstGeom>
          <a:ln w="22225">
            <a:solidFill>
              <a:srgbClr val="104F75"/>
            </a:solidFill>
          </a:ln>
        </p:spPr>
      </p:pic>
      <p:pic>
        <p:nvPicPr>
          <p:cNvPr id="43" name="Picture 42" descr="A snowman in the snow&#10;&#10;Description automatically generated">
            <a:hlinkClick r:id="" action="ppaction://noaction">
              <a:snd r:embed="rId26" name="hiver.wav"/>
            </a:hlinkClick>
            <a:extLst>
              <a:ext uri="{FF2B5EF4-FFF2-40B4-BE49-F238E27FC236}">
                <a16:creationId xmlns:a16="http://schemas.microsoft.com/office/drawing/2014/main" id="{F7912E23-8FB7-4EF7-AA3A-2994243BB434}"/>
              </a:ext>
            </a:extLst>
          </p:cNvPr>
          <p:cNvPicPr>
            <a:picLocks/>
          </p:cNvPicPr>
          <p:nvPr/>
        </p:nvPicPr>
        <p:blipFill>
          <a:blip r:embed="rId27" cstate="print">
            <a:extLst>
              <a:ext uri="{28A0092B-C50C-407E-A947-70E740481C1C}">
                <a14:useLocalDpi xmlns:a14="http://schemas.microsoft.com/office/drawing/2010/main" val="0"/>
              </a:ext>
            </a:extLst>
          </a:blip>
          <a:stretch>
            <a:fillRect/>
          </a:stretch>
        </p:blipFill>
        <p:spPr>
          <a:xfrm>
            <a:off x="2789216" y="1625311"/>
            <a:ext cx="2026849" cy="1152000"/>
          </a:xfrm>
          <a:prstGeom prst="rect">
            <a:avLst/>
          </a:prstGeom>
          <a:ln w="22225">
            <a:solidFill>
              <a:srgbClr val="104F75"/>
            </a:solidFill>
          </a:ln>
        </p:spPr>
      </p:pic>
      <p:sp>
        <p:nvSpPr>
          <p:cNvPr id="44" name="TextBox 43">
            <a:extLst>
              <a:ext uri="{FF2B5EF4-FFF2-40B4-BE49-F238E27FC236}">
                <a16:creationId xmlns:a16="http://schemas.microsoft.com/office/drawing/2014/main" id="{D3B97CE5-951C-4193-8170-254DB5614B4D}"/>
              </a:ext>
            </a:extLst>
          </p:cNvPr>
          <p:cNvSpPr txBox="1"/>
          <p:nvPr/>
        </p:nvSpPr>
        <p:spPr>
          <a:xfrm>
            <a:off x="61478" y="1040075"/>
            <a:ext cx="2555669" cy="5262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Remember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[h-] </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is normally silent.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This means it follows the pronunciation rules of the </a:t>
            </a: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vowel that comes after it.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Practise this rule by saying these words.</a:t>
            </a:r>
          </a:p>
        </p:txBody>
      </p:sp>
    </p:spTree>
    <p:extLst>
      <p:ext uri="{BB962C8B-B14F-4D97-AF65-F5344CB8AC3E}">
        <p14:creationId xmlns:p14="http://schemas.microsoft.com/office/powerpoint/2010/main" val="2814912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[h]</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peech Bubble: Rectangle with Corners Rounded 19">
            <a:extLst>
              <a:ext uri="{FF2B5EF4-FFF2-40B4-BE49-F238E27FC236}">
                <a16:creationId xmlns:a16="http://schemas.microsoft.com/office/drawing/2014/main" id="{BE555FA5-B51B-4394-A72D-41829E153ADA}"/>
              </a:ext>
            </a:extLst>
          </p:cNvPr>
          <p:cNvSpPr/>
          <p:nvPr/>
        </p:nvSpPr>
        <p:spPr>
          <a:xfrm>
            <a:off x="378596" y="2773526"/>
            <a:ext cx="2603463" cy="1131093"/>
          </a:xfrm>
          <a:prstGeom prst="wedgeRoundRectCallout">
            <a:avLst>
              <a:gd name="adj1" fmla="val -26775"/>
              <a:gd name="adj2" fmla="val 89424"/>
              <a:gd name="adj3" fmla="val 16667"/>
            </a:avLst>
          </a:prstGeom>
          <a:solidFill>
            <a:srgbClr val="E87D1E"/>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triste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C’est horrible ! </a:t>
            </a:r>
          </a:p>
        </p:txBody>
      </p:sp>
      <p:sp>
        <p:nvSpPr>
          <p:cNvPr id="21" name="Speech Bubble: Rectangle with Corners Rounded 20">
            <a:extLst>
              <a:ext uri="{FF2B5EF4-FFF2-40B4-BE49-F238E27FC236}">
                <a16:creationId xmlns:a16="http://schemas.microsoft.com/office/drawing/2014/main" id="{2DD90584-0A81-42FD-8564-748A69E3C5AC}"/>
              </a:ext>
            </a:extLst>
          </p:cNvPr>
          <p:cNvSpPr/>
          <p:nvPr/>
        </p:nvSpPr>
        <p:spPr>
          <a:xfrm>
            <a:off x="370114" y="2773526"/>
            <a:ext cx="2620427" cy="1131093"/>
          </a:xfrm>
          <a:prstGeom prst="wedgeRoundRectCallout">
            <a:avLst>
              <a:gd name="adj1" fmla="val -26774"/>
              <a:gd name="adj2" fmla="val 89651"/>
              <a:gd name="adj3" fmla="val 16667"/>
            </a:avLst>
          </a:prstGeom>
          <a:solidFill>
            <a:srgbClr val="E3EAFD"/>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triste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C’es</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t</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 h</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en-GB" sz="2400" b="0" i="0" u="none" strike="noStrike" kern="1200" cap="none" spc="0" normalizeH="0" baseline="0" noProof="0" dirty="0">
                <a:ln>
                  <a:noFill/>
                </a:ln>
                <a:solidFill>
                  <a:srgbClr val="104F75"/>
                </a:solidFill>
                <a:effectLst/>
                <a:uLnTx/>
                <a:uFillTx/>
                <a:latin typeface="Century Gothic" panose="020F0302020204030204"/>
                <a:ea typeface="+mn-ea"/>
                <a:cs typeface="+mn-cs"/>
              </a:rPr>
              <a:t>rrible ! </a:t>
            </a:r>
          </a:p>
        </p:txBody>
      </p:sp>
      <p:sp>
        <p:nvSpPr>
          <p:cNvPr id="22" name="Arc 21">
            <a:extLst>
              <a:ext uri="{FF2B5EF4-FFF2-40B4-BE49-F238E27FC236}">
                <a16:creationId xmlns:a16="http://schemas.microsoft.com/office/drawing/2014/main" id="{A98C60E4-317B-4C06-8315-107CE4410C40}"/>
              </a:ext>
            </a:extLst>
          </p:cNvPr>
          <p:cNvSpPr/>
          <p:nvPr/>
        </p:nvSpPr>
        <p:spPr>
          <a:xfrm rot="8131890">
            <a:off x="1302301" y="3250135"/>
            <a:ext cx="544148" cy="541412"/>
          </a:xfrm>
          <a:prstGeom prst="arc">
            <a:avLst>
              <a:gd name="adj1" fmla="val 16313772"/>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03800" y="1250719"/>
            <a:ext cx="100090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Remember that when a word with a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Silent Final Consonant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comes before a word beginning with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[h-]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muet</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there is a </a:t>
            </a:r>
            <a:r>
              <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rPr>
              <a:t>liaison</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a:t>
            </a:r>
            <a:endParaRPr kumimoji="0" lang="en-US" sz="24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651172" cy="867128"/>
          </a:xfrm>
          <a:prstGeom prst="rect">
            <a:avLst/>
          </a:prstGeom>
        </p:spPr>
      </p:pic>
      <p:sp>
        <p:nvSpPr>
          <p:cNvPr id="4" name="Title 3"/>
          <p:cNvSpPr>
            <a:spLocks noGrp="1"/>
          </p:cNvSpPr>
          <p:nvPr>
            <p:ph type="title"/>
          </p:nvPr>
        </p:nvSpPr>
        <p:spPr>
          <a:xfrm>
            <a:off x="-1" y="296864"/>
            <a:ext cx="5758543" cy="707849"/>
          </a:xfrm>
        </p:spPr>
        <p:txBody>
          <a:bodyPr>
            <a:normAutofit fontScale="90000"/>
          </a:bodyPr>
          <a:lstStyle/>
          <a:p>
            <a:r>
              <a:rPr lang="fr-FR" sz="3600" b="1" dirty="0">
                <a:solidFill>
                  <a:schemeClr val="bg1"/>
                </a:solidFill>
              </a:rPr>
              <a:t>La liaison avec le [h-] muet</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17" name="TextBox 16">
            <a:extLst>
              <a:ext uri="{FF2B5EF4-FFF2-40B4-BE49-F238E27FC236}">
                <a16:creationId xmlns:a16="http://schemas.microsoft.com/office/drawing/2014/main" id="{ABBB93A0-BE05-4BA3-9C24-07F021677EB1}"/>
              </a:ext>
            </a:extLst>
          </p:cNvPr>
          <p:cNvSpPr txBox="1"/>
          <p:nvPr/>
        </p:nvSpPr>
        <p:spPr>
          <a:xfrm>
            <a:off x="103800" y="2033534"/>
            <a:ext cx="1024851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Look at the example. How is the last letter in </a:t>
            </a:r>
            <a:r>
              <a:rPr kumimoji="0" lang="fr-FR" sz="2400" b="1" i="0" u="none" strike="noStrike" kern="1200" cap="none" spc="0" normalizeH="0" baseline="0" noProof="0" dirty="0">
                <a:ln>
                  <a:noFill/>
                </a:ln>
                <a:solidFill>
                  <a:srgbClr val="104F75"/>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pronounced?</a:t>
            </a:r>
          </a:p>
        </p:txBody>
      </p:sp>
      <p:pic>
        <p:nvPicPr>
          <p:cNvPr id="16" name="Picture 15">
            <a:extLst>
              <a:ext uri="{FF2B5EF4-FFF2-40B4-BE49-F238E27FC236}">
                <a16:creationId xmlns:a16="http://schemas.microsoft.com/office/drawing/2014/main" id="{E55036CB-4BA2-49A1-B4A9-5AA5FCC9D1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408" t="20041" r="12462"/>
          <a:stretch/>
        </p:blipFill>
        <p:spPr>
          <a:xfrm>
            <a:off x="115689" y="4336454"/>
            <a:ext cx="1458686" cy="1687164"/>
          </a:xfrm>
          <a:prstGeom prst="rect">
            <a:avLst/>
          </a:prstGeom>
        </p:spPr>
      </p:pic>
      <p:sp>
        <p:nvSpPr>
          <p:cNvPr id="2" name="Rectangle: Rounded Corners 1">
            <a:extLst>
              <a:ext uri="{FF2B5EF4-FFF2-40B4-BE49-F238E27FC236}">
                <a16:creationId xmlns:a16="http://schemas.microsoft.com/office/drawing/2014/main" id="{D1FE80DF-2A40-483F-BADF-9025499C8F0E}"/>
              </a:ext>
            </a:extLst>
          </p:cNvPr>
          <p:cNvSpPr/>
          <p:nvPr/>
        </p:nvSpPr>
        <p:spPr>
          <a:xfrm>
            <a:off x="8112391" y="2773527"/>
            <a:ext cx="2849513" cy="150318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Il a acheté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rloges.</a:t>
            </a:r>
          </a:p>
        </p:txBody>
      </p:sp>
      <p:sp>
        <p:nvSpPr>
          <p:cNvPr id="27" name="Rectangle: Rounded Corners 26">
            <a:extLst>
              <a:ext uri="{FF2B5EF4-FFF2-40B4-BE49-F238E27FC236}">
                <a16:creationId xmlns:a16="http://schemas.microsoft.com/office/drawing/2014/main" id="{B37BE63E-9FBC-41F7-8CAF-46CF08E6875A}"/>
              </a:ext>
            </a:extLst>
          </p:cNvPr>
          <p:cNvSpPr/>
          <p:nvPr/>
        </p:nvSpPr>
        <p:spPr>
          <a:xfrm>
            <a:off x="3828408" y="2773527"/>
            <a:ext cx="2849513" cy="150318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Tu voyages dans to</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é</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licoptère.</a:t>
            </a:r>
          </a:p>
        </p:txBody>
      </p:sp>
      <p:sp>
        <p:nvSpPr>
          <p:cNvPr id="28" name="Rectangle: Rounded Corners 27">
            <a:extLst>
              <a:ext uri="{FF2B5EF4-FFF2-40B4-BE49-F238E27FC236}">
                <a16:creationId xmlns:a16="http://schemas.microsoft.com/office/drawing/2014/main" id="{DF673A26-9054-4B66-8A3E-C2C26D3E12E8}"/>
              </a:ext>
            </a:extLst>
          </p:cNvPr>
          <p:cNvSpPr/>
          <p:nvPr/>
        </p:nvSpPr>
        <p:spPr>
          <a:xfrm>
            <a:off x="3819926" y="4439641"/>
            <a:ext cx="2849513" cy="150318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Elles chantent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rmonie.</a:t>
            </a:r>
          </a:p>
        </p:txBody>
      </p:sp>
      <p:sp>
        <p:nvSpPr>
          <p:cNvPr id="29" name="Rectangle: Rounded Corners 28">
            <a:extLst>
              <a:ext uri="{FF2B5EF4-FFF2-40B4-BE49-F238E27FC236}">
                <a16:creationId xmlns:a16="http://schemas.microsoft.com/office/drawing/2014/main" id="{3E522F5F-D9F7-4053-8424-540ABA8E5A55}"/>
              </a:ext>
            </a:extLst>
          </p:cNvPr>
          <p:cNvSpPr/>
          <p:nvPr/>
        </p:nvSpPr>
        <p:spPr>
          <a:xfrm>
            <a:off x="8112391" y="4452981"/>
            <a:ext cx="2849513" cy="150318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Les enfants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son</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ureux.</a:t>
            </a:r>
          </a:p>
        </p:txBody>
      </p:sp>
      <p:sp>
        <p:nvSpPr>
          <p:cNvPr id="33" name="Arc 32">
            <a:extLst>
              <a:ext uri="{FF2B5EF4-FFF2-40B4-BE49-F238E27FC236}">
                <a16:creationId xmlns:a16="http://schemas.microsoft.com/office/drawing/2014/main" id="{8B8B2776-ECBD-4705-B9DA-18BF984F954D}"/>
              </a:ext>
            </a:extLst>
          </p:cNvPr>
          <p:cNvSpPr/>
          <p:nvPr/>
        </p:nvSpPr>
        <p:spPr>
          <a:xfrm rot="8131890">
            <a:off x="8911550" y="3317600"/>
            <a:ext cx="659847" cy="652653"/>
          </a:xfrm>
          <a:prstGeom prst="arc">
            <a:avLst>
              <a:gd name="adj1" fmla="val 16313772"/>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4" name="Arc 33">
            <a:extLst>
              <a:ext uri="{FF2B5EF4-FFF2-40B4-BE49-F238E27FC236}">
                <a16:creationId xmlns:a16="http://schemas.microsoft.com/office/drawing/2014/main" id="{764B83F9-F8AD-4ACD-B044-FD078410237A}"/>
              </a:ext>
            </a:extLst>
          </p:cNvPr>
          <p:cNvSpPr/>
          <p:nvPr/>
        </p:nvSpPr>
        <p:spPr>
          <a:xfrm rot="8161806">
            <a:off x="8997276" y="5002869"/>
            <a:ext cx="659847" cy="652653"/>
          </a:xfrm>
          <a:prstGeom prst="arc">
            <a:avLst>
              <a:gd name="adj1" fmla="val 16313772"/>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5" name="Arc 34">
            <a:extLst>
              <a:ext uri="{FF2B5EF4-FFF2-40B4-BE49-F238E27FC236}">
                <a16:creationId xmlns:a16="http://schemas.microsoft.com/office/drawing/2014/main" id="{8A595636-130F-4BD8-ACA2-EEFFDFC8E566}"/>
              </a:ext>
            </a:extLst>
          </p:cNvPr>
          <p:cNvSpPr/>
          <p:nvPr/>
        </p:nvSpPr>
        <p:spPr>
          <a:xfrm rot="8131890">
            <a:off x="4509216" y="4989606"/>
            <a:ext cx="659847" cy="652653"/>
          </a:xfrm>
          <a:prstGeom prst="arc">
            <a:avLst>
              <a:gd name="adj1" fmla="val 16313772"/>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6" name="Arc 35">
            <a:extLst>
              <a:ext uri="{FF2B5EF4-FFF2-40B4-BE49-F238E27FC236}">
                <a16:creationId xmlns:a16="http://schemas.microsoft.com/office/drawing/2014/main" id="{83A6A092-EF92-4220-BDCC-49224FCC2DCE}"/>
              </a:ext>
            </a:extLst>
          </p:cNvPr>
          <p:cNvSpPr/>
          <p:nvPr/>
        </p:nvSpPr>
        <p:spPr>
          <a:xfrm rot="8131890">
            <a:off x="4355438" y="3317600"/>
            <a:ext cx="659847" cy="652653"/>
          </a:xfrm>
          <a:prstGeom prst="arc">
            <a:avLst>
              <a:gd name="adj1" fmla="val 16313772"/>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03F38340-A6B9-4B65-AEF1-A7553D3A5263}"/>
              </a:ext>
            </a:extLst>
          </p:cNvPr>
          <p:cNvSpPr/>
          <p:nvPr/>
        </p:nvSpPr>
        <p:spPr>
          <a:xfrm>
            <a:off x="3819926" y="2773526"/>
            <a:ext cx="2849513" cy="150318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Tu voyages dans ton hélicoptère.</a:t>
            </a:r>
          </a:p>
        </p:txBody>
      </p:sp>
      <p:sp>
        <p:nvSpPr>
          <p:cNvPr id="38" name="Rectangle: Rounded Corners 37">
            <a:extLst>
              <a:ext uri="{FF2B5EF4-FFF2-40B4-BE49-F238E27FC236}">
                <a16:creationId xmlns:a16="http://schemas.microsoft.com/office/drawing/2014/main" id="{9F50CB1D-9101-4FE5-BEF2-A280358FDA33}"/>
              </a:ext>
            </a:extLst>
          </p:cNvPr>
          <p:cNvSpPr/>
          <p:nvPr/>
        </p:nvSpPr>
        <p:spPr>
          <a:xfrm>
            <a:off x="8112391" y="2773526"/>
            <a:ext cx="2849513" cy="150318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Il a acheté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mes horloges.</a:t>
            </a:r>
          </a:p>
        </p:txBody>
      </p:sp>
      <p:sp>
        <p:nvSpPr>
          <p:cNvPr id="39" name="Rectangle: Rounded Corners 38">
            <a:extLst>
              <a:ext uri="{FF2B5EF4-FFF2-40B4-BE49-F238E27FC236}">
                <a16:creationId xmlns:a16="http://schemas.microsoft.com/office/drawing/2014/main" id="{C6E16EA0-634D-4183-B718-C29B03B83363}"/>
              </a:ext>
            </a:extLst>
          </p:cNvPr>
          <p:cNvSpPr/>
          <p:nvPr/>
        </p:nvSpPr>
        <p:spPr>
          <a:xfrm>
            <a:off x="3821043" y="4439638"/>
            <a:ext cx="2849513" cy="150318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Elles chantent en harmonie.</a:t>
            </a:r>
          </a:p>
        </p:txBody>
      </p:sp>
      <p:sp>
        <p:nvSpPr>
          <p:cNvPr id="40" name="Rectangle: Rounded Corners 39">
            <a:extLst>
              <a:ext uri="{FF2B5EF4-FFF2-40B4-BE49-F238E27FC236}">
                <a16:creationId xmlns:a16="http://schemas.microsoft.com/office/drawing/2014/main" id="{327D9B8F-CE25-431A-A1E9-A3541BADA0F7}"/>
              </a:ext>
            </a:extLst>
          </p:cNvPr>
          <p:cNvSpPr/>
          <p:nvPr/>
        </p:nvSpPr>
        <p:spPr>
          <a:xfrm>
            <a:off x="8098026" y="4439639"/>
            <a:ext cx="2849513" cy="150318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Les enfants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sont heureux.</a:t>
            </a:r>
          </a:p>
        </p:txBody>
      </p:sp>
      <p:pic>
        <p:nvPicPr>
          <p:cNvPr id="10" name="Picture 9" descr="A picture containing text, clock&#10;&#10;Description automatically generated">
            <a:hlinkClick r:id="" action="ppaction://noaction">
              <a:snd r:embed="rId6" name="il a achete mes horloges.wav"/>
            </a:hlinkClick>
            <a:extLst>
              <a:ext uri="{FF2B5EF4-FFF2-40B4-BE49-F238E27FC236}">
                <a16:creationId xmlns:a16="http://schemas.microsoft.com/office/drawing/2014/main" id="{5D117D06-DA0A-4F4D-804E-A8D096C14B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79325" y="2548453"/>
            <a:ext cx="657595" cy="852808"/>
          </a:xfrm>
          <a:prstGeom prst="rect">
            <a:avLst/>
          </a:prstGeom>
        </p:spPr>
      </p:pic>
      <p:pic>
        <p:nvPicPr>
          <p:cNvPr id="42" name="Picture 41" descr="A picture containing toy, doll, vector graphics&#10;&#10;Description automatically generated">
            <a:hlinkClick r:id="" action="ppaction://noaction">
              <a:snd r:embed="rId8" name="elles chantent en harmonie.wav"/>
            </a:hlinkClick>
            <a:extLst>
              <a:ext uri="{FF2B5EF4-FFF2-40B4-BE49-F238E27FC236}">
                <a16:creationId xmlns:a16="http://schemas.microsoft.com/office/drawing/2014/main" id="{BE616FDF-B52D-4B8E-A3EC-25F459BAEDF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8508" t="57713" r="36203"/>
          <a:stretch/>
        </p:blipFill>
        <p:spPr>
          <a:xfrm>
            <a:off x="6378403" y="5075627"/>
            <a:ext cx="1301660" cy="1021208"/>
          </a:xfrm>
          <a:prstGeom prst="rect">
            <a:avLst/>
          </a:prstGeom>
        </p:spPr>
      </p:pic>
      <p:pic>
        <p:nvPicPr>
          <p:cNvPr id="44" name="Picture 43" descr="A picture containing diagram&#10;&#10;Description automatically generated">
            <a:hlinkClick r:id="" action="ppaction://noaction">
              <a:snd r:embed="rId10" name="les enfants sont heureux.wav"/>
            </a:hlinkClick>
            <a:extLst>
              <a:ext uri="{FF2B5EF4-FFF2-40B4-BE49-F238E27FC236}">
                <a16:creationId xmlns:a16="http://schemas.microsoft.com/office/drawing/2014/main" id="{79E94E65-7CA4-4839-95F7-0445ADE631A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666545" y="4931909"/>
            <a:ext cx="1390957" cy="1208236"/>
          </a:xfrm>
          <a:prstGeom prst="rect">
            <a:avLst/>
          </a:prstGeom>
        </p:spPr>
      </p:pic>
      <p:pic>
        <p:nvPicPr>
          <p:cNvPr id="46" name="Picture 45" descr="A picture containing text, device&#10;&#10;Description automatically generated">
            <a:hlinkClick r:id="" action="ppaction://noaction">
              <a:snd r:embed="rId12" name="tu voyages dans ton helicoptere.wav"/>
            </a:hlinkClick>
            <a:extLst>
              <a:ext uri="{FF2B5EF4-FFF2-40B4-BE49-F238E27FC236}">
                <a16:creationId xmlns:a16="http://schemas.microsoft.com/office/drawing/2014/main" id="{A6E5F9AD-2AA5-4DE2-A31C-77B8D49BA9D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13006" y="2665486"/>
            <a:ext cx="1889783" cy="1202248"/>
          </a:xfrm>
          <a:prstGeom prst="rect">
            <a:avLst/>
          </a:prstGeom>
        </p:spPr>
      </p:pic>
      <p:pic>
        <p:nvPicPr>
          <p:cNvPr id="5" name="Picture 4" descr="Icon&#10;&#10;Description automatically generated">
            <a:hlinkClick r:id="" action="ppaction://noaction">
              <a:snd r:embed="rId6" name="il a achete mes horloges.wav"/>
            </a:hlinkClick>
            <a:extLst>
              <a:ext uri="{FF2B5EF4-FFF2-40B4-BE49-F238E27FC236}">
                <a16:creationId xmlns:a16="http://schemas.microsoft.com/office/drawing/2014/main" id="{A209A493-6C80-471B-8344-4BD04EAD41E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86350" y="3214321"/>
            <a:ext cx="805509" cy="859210"/>
          </a:xfrm>
          <a:prstGeom prst="rect">
            <a:avLst/>
          </a:prstGeom>
        </p:spPr>
      </p:pic>
      <p:sp>
        <p:nvSpPr>
          <p:cNvPr id="48" name="Speech Bubble: Rectangle with Corners Rounded 47">
            <a:extLst>
              <a:ext uri="{FF2B5EF4-FFF2-40B4-BE49-F238E27FC236}">
                <a16:creationId xmlns:a16="http://schemas.microsoft.com/office/drawing/2014/main" id="{016EAD2A-2454-4BD7-8979-14936E926900}"/>
              </a:ext>
            </a:extLst>
          </p:cNvPr>
          <p:cNvSpPr/>
          <p:nvPr/>
        </p:nvSpPr>
        <p:spPr>
          <a:xfrm>
            <a:off x="1421519" y="4202085"/>
            <a:ext cx="2039477" cy="1424335"/>
          </a:xfrm>
          <a:prstGeom prst="wedgeRoundRectCallout">
            <a:avLst>
              <a:gd name="adj1" fmla="val -59859"/>
              <a:gd name="adj2" fmla="val 21320"/>
              <a:gd name="adj3" fmla="val 16667"/>
            </a:avLst>
          </a:prstGeom>
          <a:solidFill>
            <a:srgbClr val="104F7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Now try saying these sentences…</a:t>
            </a:r>
          </a:p>
        </p:txBody>
      </p:sp>
    </p:spTree>
    <p:extLst>
      <p:ext uri="{BB962C8B-B14F-4D97-AF65-F5344CB8AC3E}">
        <p14:creationId xmlns:p14="http://schemas.microsoft.com/office/powerpoint/2010/main" val="107605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cest triste cest horrible.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par>
                          <p:cTn id="37" fill="hold">
                            <p:stCondLst>
                              <p:cond delay="0"/>
                            </p:stCondLst>
                            <p:childTnLst>
                              <p:par>
                                <p:cTn id="38" presetID="1" presetClass="exit" presetSubtype="0" fill="hold" grpId="1" nodeType="afterEffect">
                                  <p:stCondLst>
                                    <p:cond delay="0"/>
                                  </p:stCondLst>
                                  <p:childTnLst>
                                    <p:set>
                                      <p:cBhvr>
                                        <p:cTn id="39" dur="1" fill="hold">
                                          <p:stCondLst>
                                            <p:cond delay="0"/>
                                          </p:stCondLst>
                                        </p:cTn>
                                        <p:tgtEl>
                                          <p:spTgt spid="3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childTnLst>
                                </p:cTn>
                              </p:par>
                            </p:childTnLst>
                          </p:cTn>
                        </p:par>
                        <p:par>
                          <p:cTn id="54" fill="hold">
                            <p:stCondLst>
                              <p:cond delay="0"/>
                            </p:stCondLst>
                            <p:childTnLst>
                              <p:par>
                                <p:cTn id="55" presetID="1" presetClass="exit" presetSubtype="0" fill="hold" grpId="1" nodeType="afterEffect">
                                  <p:stCondLst>
                                    <p:cond delay="0"/>
                                  </p:stCondLst>
                                  <p:childTnLst>
                                    <p:set>
                                      <p:cBhvr>
                                        <p:cTn id="56" dur="1" fill="hold">
                                          <p:stCondLst>
                                            <p:cond delay="0"/>
                                          </p:stCondLst>
                                        </p:cTn>
                                        <p:tgtEl>
                                          <p:spTgt spid="3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childTnLst>
                                </p:cTn>
                              </p:par>
                            </p:childTnLst>
                          </p:cTn>
                        </p:par>
                        <p:par>
                          <p:cTn id="69" fill="hold">
                            <p:stCondLst>
                              <p:cond delay="0"/>
                            </p:stCondLst>
                            <p:childTnLst>
                              <p:par>
                                <p:cTn id="70" presetID="1" presetClass="exit" presetSubtype="0" fill="hold" grpId="1" nodeType="afterEffect">
                                  <p:stCondLst>
                                    <p:cond delay="0"/>
                                  </p:stCondLst>
                                  <p:childTnLst>
                                    <p:set>
                                      <p:cBhvr>
                                        <p:cTn id="71" dur="1" fill="hold">
                                          <p:stCondLst>
                                            <p:cond delay="0"/>
                                          </p:stCondLst>
                                        </p:cTn>
                                        <p:tgtEl>
                                          <p:spTgt spid="3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40"/>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4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9"/>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childTnLst>
                          </p:cTn>
                        </p:par>
                        <p:par>
                          <p:cTn id="84" fill="hold">
                            <p:stCondLst>
                              <p:cond delay="0"/>
                            </p:stCondLst>
                            <p:childTnLst>
                              <p:par>
                                <p:cTn id="85" presetID="1" presetClass="exit" presetSubtype="0" fill="hold" grpId="1" nodeType="afterEffect">
                                  <p:stCondLst>
                                    <p:cond delay="0"/>
                                  </p:stCondLst>
                                  <p:childTnLst>
                                    <p:set>
                                      <p:cBhvr>
                                        <p:cTn id="86"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17" grpId="0"/>
      <p:bldP spid="2" grpId="0" animBg="1"/>
      <p:bldP spid="27" grpId="0" animBg="1"/>
      <p:bldP spid="28" grpId="0" animBg="1"/>
      <p:bldP spid="29" grpId="0" animBg="1"/>
      <p:bldP spid="33" grpId="0" animBg="1"/>
      <p:bldP spid="34" grpId="0" animBg="1"/>
      <p:bldP spid="35" grpId="0" animBg="1"/>
      <p:bldP spid="36" grpId="0" animBg="1"/>
      <p:bldP spid="37" grpId="0" animBg="1"/>
      <p:bldP spid="37" grpId="1" animBg="1"/>
      <p:bldP spid="38" grpId="0" animBg="1"/>
      <p:bldP spid="38" grpId="1" animBg="1"/>
      <p:bldP spid="39" grpId="0" animBg="1"/>
      <p:bldP spid="39" grpId="1" animBg="1"/>
      <p:bldP spid="40" grpId="0" animBg="1"/>
      <p:bldP spid="40" grpId="1" animBg="1"/>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peech Bubble: Rectangle with Corners Rounded 20">
            <a:extLst>
              <a:ext uri="{FF2B5EF4-FFF2-40B4-BE49-F238E27FC236}">
                <a16:creationId xmlns:a16="http://schemas.microsoft.com/office/drawing/2014/main" id="{2DD90584-0A81-42FD-8564-748A69E3C5AC}"/>
              </a:ext>
            </a:extLst>
          </p:cNvPr>
          <p:cNvSpPr/>
          <p:nvPr/>
        </p:nvSpPr>
        <p:spPr>
          <a:xfrm>
            <a:off x="496982" y="2722609"/>
            <a:ext cx="2039477" cy="1131093"/>
          </a:xfrm>
          <a:prstGeom prst="wedgeRoundRectCallout">
            <a:avLst>
              <a:gd name="adj1" fmla="val -26774"/>
              <a:gd name="adj2" fmla="val 89651"/>
              <a:gd name="adj3" fmla="val 16667"/>
            </a:avLst>
          </a:prstGeom>
          <a:solidFill>
            <a:srgbClr val="E3EAFD"/>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J</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bite à Paris.</a:t>
            </a:r>
          </a:p>
        </p:txBody>
      </p:sp>
      <p:sp>
        <p:nvSpPr>
          <p:cNvPr id="6" name="TextBox 5">
            <a:extLst>
              <a:ext uri="{FF2B5EF4-FFF2-40B4-BE49-F238E27FC236}">
                <a16:creationId xmlns:a16="http://schemas.microsoft.com/office/drawing/2014/main" id="{28084BE4-A4AF-364C-B8E5-ED6D583A6685}"/>
              </a:ext>
            </a:extLst>
          </p:cNvPr>
          <p:cNvSpPr txBox="1"/>
          <p:nvPr/>
        </p:nvSpPr>
        <p:spPr>
          <a:xfrm>
            <a:off x="115689" y="1230705"/>
            <a:ext cx="117942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Remember that words like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le</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la</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je, de</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ne</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and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que</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replace their final letter with an apostrophe before a word beginning with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This is called </a:t>
            </a:r>
            <a:r>
              <a:rPr kumimoji="0" lang="en-US" sz="2400" b="1" i="0" u="none" strike="noStrike" kern="1200" cap="none" spc="0" normalizeH="0" baseline="0" noProof="0" dirty="0">
                <a:ln>
                  <a:noFill/>
                </a:ln>
                <a:solidFill>
                  <a:srgbClr val="104F75"/>
                </a:solidFill>
                <a:effectLst/>
                <a:uLnTx/>
                <a:uFillTx/>
                <a:latin typeface="Century Gothic" panose="020F0302020204030204"/>
                <a:ea typeface="+mn-ea"/>
                <a:cs typeface="+mn-cs"/>
              </a:rPr>
              <a:t>elision</a:t>
            </a:r>
            <a:r>
              <a:rPr kumimoji="0" lang="en-US" sz="2400" b="0" i="0" u="none" strike="noStrike" kern="1200" cap="none" spc="0" normalizeH="0" baseline="0" noProof="0" dirty="0">
                <a:ln>
                  <a:noFill/>
                </a:ln>
                <a:solidFill>
                  <a:srgbClr val="104F75"/>
                </a:solidFill>
                <a:effectLst/>
                <a:uLnTx/>
                <a:uFillTx/>
                <a:latin typeface="Century Gothic" panose="020F0302020204030204"/>
                <a:ea typeface="+mn-ea"/>
                <a:cs typeface="+mn-cs"/>
              </a:rPr>
              <a:t>.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651172" cy="867128"/>
          </a:xfrm>
          <a:prstGeom prst="rect">
            <a:avLst/>
          </a:prstGeom>
        </p:spPr>
      </p:pic>
      <p:sp>
        <p:nvSpPr>
          <p:cNvPr id="4" name="Title 3"/>
          <p:cNvSpPr>
            <a:spLocks noGrp="1"/>
          </p:cNvSpPr>
          <p:nvPr>
            <p:ph type="title"/>
          </p:nvPr>
        </p:nvSpPr>
        <p:spPr>
          <a:xfrm>
            <a:off x="-1" y="296864"/>
            <a:ext cx="5758543" cy="707849"/>
          </a:xfrm>
        </p:spPr>
        <p:txBody>
          <a:bodyPr>
            <a:normAutofit fontScale="90000"/>
          </a:bodyPr>
          <a:lstStyle/>
          <a:p>
            <a:r>
              <a:rPr lang="fr-FR" sz="3600" b="1" dirty="0">
                <a:solidFill>
                  <a:schemeClr val="bg1"/>
                </a:solidFill>
              </a:rPr>
              <a:t>La liaison avec le [h-] muet</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pic>
        <p:nvPicPr>
          <p:cNvPr id="16" name="Picture 15">
            <a:extLst>
              <a:ext uri="{FF2B5EF4-FFF2-40B4-BE49-F238E27FC236}">
                <a16:creationId xmlns:a16="http://schemas.microsoft.com/office/drawing/2014/main" id="{E55036CB-4BA2-49A1-B4A9-5AA5FCC9D1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408" t="20041" r="12462"/>
          <a:stretch/>
        </p:blipFill>
        <p:spPr>
          <a:xfrm>
            <a:off x="115689" y="4336454"/>
            <a:ext cx="1458686" cy="1687164"/>
          </a:xfrm>
          <a:prstGeom prst="rect">
            <a:avLst/>
          </a:prstGeom>
        </p:spPr>
      </p:pic>
      <p:sp>
        <p:nvSpPr>
          <p:cNvPr id="2" name="Rectangle: Rounded Corners 1">
            <a:extLst>
              <a:ext uri="{FF2B5EF4-FFF2-40B4-BE49-F238E27FC236}">
                <a16:creationId xmlns:a16="http://schemas.microsoft.com/office/drawing/2014/main" id="{D1FE80DF-2A40-483F-BADF-9025499C8F0E}"/>
              </a:ext>
            </a:extLst>
          </p:cNvPr>
          <p:cNvSpPr/>
          <p:nvPr/>
        </p:nvSpPr>
        <p:spPr>
          <a:xfrm>
            <a:off x="8112391" y="2773527"/>
            <a:ext cx="2849513" cy="150318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Hugo est plus grand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qu</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e</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nri.</a:t>
            </a:r>
          </a:p>
        </p:txBody>
      </p:sp>
      <p:sp>
        <p:nvSpPr>
          <p:cNvPr id="27" name="Rectangle: Rounded Corners 26">
            <a:extLst>
              <a:ext uri="{FF2B5EF4-FFF2-40B4-BE49-F238E27FC236}">
                <a16:creationId xmlns:a16="http://schemas.microsoft.com/office/drawing/2014/main" id="{B37BE63E-9FBC-41F7-8CAF-46CF08E6875A}"/>
              </a:ext>
            </a:extLst>
          </p:cNvPr>
          <p:cNvSpPr/>
          <p:nvPr/>
        </p:nvSpPr>
        <p:spPr>
          <a:xfrm>
            <a:off x="3828408" y="2773527"/>
            <a:ext cx="2849513" cy="150318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Il n’y a pas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d</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u</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mains dans l’espace.</a:t>
            </a:r>
          </a:p>
        </p:txBody>
      </p:sp>
      <p:sp>
        <p:nvSpPr>
          <p:cNvPr id="28" name="Rectangle: Rounded Corners 27">
            <a:extLst>
              <a:ext uri="{FF2B5EF4-FFF2-40B4-BE49-F238E27FC236}">
                <a16:creationId xmlns:a16="http://schemas.microsoft.com/office/drawing/2014/main" id="{DF673A26-9054-4B66-8A3E-C2C26D3E12E8}"/>
              </a:ext>
            </a:extLst>
          </p:cNvPr>
          <p:cNvSpPr/>
          <p:nvPr/>
        </p:nvSpPr>
        <p:spPr>
          <a:xfrm>
            <a:off x="3819926" y="4439641"/>
            <a:ext cx="2849513" cy="150318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Le soleil est sur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l</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o</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rizon.</a:t>
            </a:r>
          </a:p>
        </p:txBody>
      </p:sp>
      <p:sp>
        <p:nvSpPr>
          <p:cNvPr id="29" name="Rectangle: Rounded Corners 28">
            <a:extLst>
              <a:ext uri="{FF2B5EF4-FFF2-40B4-BE49-F238E27FC236}">
                <a16:creationId xmlns:a16="http://schemas.microsoft.com/office/drawing/2014/main" id="{3E522F5F-D9F7-4053-8424-540ABA8E5A55}"/>
              </a:ext>
            </a:extLst>
          </p:cNvPr>
          <p:cNvSpPr/>
          <p:nvPr/>
        </p:nvSpPr>
        <p:spPr>
          <a:xfrm>
            <a:off x="8112391" y="4452981"/>
            <a:ext cx="2849513" cy="1503185"/>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Je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n</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’h</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400" b="0" i="0" u="none" strike="noStrike" kern="1200" cap="none" spc="0" normalizeH="0" baseline="0" noProof="0" dirty="0">
                <a:ln>
                  <a:noFill/>
                </a:ln>
                <a:solidFill>
                  <a:srgbClr val="104F75"/>
                </a:solidFill>
                <a:effectLst/>
                <a:uLnTx/>
                <a:uFillTx/>
                <a:latin typeface="Century Gothic" panose="020F0302020204030204"/>
                <a:ea typeface="+mn-ea"/>
                <a:cs typeface="+mn-cs"/>
              </a:rPr>
              <a:t>bite pas en France.</a:t>
            </a:r>
          </a:p>
        </p:txBody>
      </p:sp>
      <p:sp>
        <p:nvSpPr>
          <p:cNvPr id="37" name="Rectangle: Rounded Corners 36">
            <a:extLst>
              <a:ext uri="{FF2B5EF4-FFF2-40B4-BE49-F238E27FC236}">
                <a16:creationId xmlns:a16="http://schemas.microsoft.com/office/drawing/2014/main" id="{03F38340-A6B9-4B65-AEF1-A7553D3A5263}"/>
              </a:ext>
            </a:extLst>
          </p:cNvPr>
          <p:cNvSpPr/>
          <p:nvPr/>
        </p:nvSpPr>
        <p:spPr>
          <a:xfrm>
            <a:off x="3828407" y="2774460"/>
            <a:ext cx="2849513" cy="150318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Il n’y a pas d’humains dans l’espace.</a:t>
            </a:r>
          </a:p>
        </p:txBody>
      </p:sp>
      <p:sp>
        <p:nvSpPr>
          <p:cNvPr id="38" name="Rectangle: Rounded Corners 37">
            <a:extLst>
              <a:ext uri="{FF2B5EF4-FFF2-40B4-BE49-F238E27FC236}">
                <a16:creationId xmlns:a16="http://schemas.microsoft.com/office/drawing/2014/main" id="{9F50CB1D-9101-4FE5-BEF2-A280358FDA33}"/>
              </a:ext>
            </a:extLst>
          </p:cNvPr>
          <p:cNvSpPr/>
          <p:nvPr/>
        </p:nvSpPr>
        <p:spPr>
          <a:xfrm>
            <a:off x="8112391" y="2759954"/>
            <a:ext cx="2849513" cy="150318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Hugo est plus grand qu’Henri.</a:t>
            </a:r>
          </a:p>
        </p:txBody>
      </p:sp>
      <p:sp>
        <p:nvSpPr>
          <p:cNvPr id="39" name="Rectangle: Rounded Corners 38">
            <a:extLst>
              <a:ext uri="{FF2B5EF4-FFF2-40B4-BE49-F238E27FC236}">
                <a16:creationId xmlns:a16="http://schemas.microsoft.com/office/drawing/2014/main" id="{C6E16EA0-634D-4183-B718-C29B03B83363}"/>
              </a:ext>
            </a:extLst>
          </p:cNvPr>
          <p:cNvSpPr/>
          <p:nvPr/>
        </p:nvSpPr>
        <p:spPr>
          <a:xfrm>
            <a:off x="3819925" y="4439640"/>
            <a:ext cx="2849513" cy="150318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Le soleil est sur l’horizon.</a:t>
            </a:r>
          </a:p>
        </p:txBody>
      </p:sp>
      <p:sp>
        <p:nvSpPr>
          <p:cNvPr id="40" name="Rectangle: Rounded Corners 39">
            <a:extLst>
              <a:ext uri="{FF2B5EF4-FFF2-40B4-BE49-F238E27FC236}">
                <a16:creationId xmlns:a16="http://schemas.microsoft.com/office/drawing/2014/main" id="{327D9B8F-CE25-431A-A1E9-A3541BADA0F7}"/>
              </a:ext>
            </a:extLst>
          </p:cNvPr>
          <p:cNvSpPr/>
          <p:nvPr/>
        </p:nvSpPr>
        <p:spPr>
          <a:xfrm>
            <a:off x="8112391" y="4449126"/>
            <a:ext cx="2849513" cy="1503185"/>
          </a:xfrm>
          <a:prstGeom prst="roundRect">
            <a:avLst/>
          </a:prstGeom>
          <a:solidFill>
            <a:srgbClr val="E87D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rPr>
              <a:t>Je n’habite pas en France.</a:t>
            </a:r>
          </a:p>
        </p:txBody>
      </p:sp>
      <p:pic>
        <p:nvPicPr>
          <p:cNvPr id="42" name="Picture 41">
            <a:hlinkClick r:id="" action="ppaction://noaction">
              <a:snd r:embed="rId6" name="le soleil est sur lhorizon.wav"/>
            </a:hlinkClick>
            <a:extLst>
              <a:ext uri="{FF2B5EF4-FFF2-40B4-BE49-F238E27FC236}">
                <a16:creationId xmlns:a16="http://schemas.microsoft.com/office/drawing/2014/main" id="{BE616FDF-B52D-4B8E-A3EC-25F459BAEDF8}"/>
              </a:ext>
            </a:extLst>
          </p:cNvPr>
          <p:cNvPicPr>
            <a:picLocks noChangeAspect="1"/>
          </p:cNvPicPr>
          <p:nvPr/>
        </p:nvPicPr>
        <p:blipFill>
          <a:blip r:embed="rId7" cstate="print">
            <a:extLst>
              <a:ext uri="{28A0092B-C50C-407E-A947-70E740481C1C}">
                <a14:useLocalDpi xmlns:a14="http://schemas.microsoft.com/office/drawing/2010/main" val="0"/>
              </a:ext>
            </a:extLst>
          </a:blip>
          <a:srcRect t="3893" b="3893"/>
          <a:stretch/>
        </p:blipFill>
        <p:spPr>
          <a:xfrm>
            <a:off x="6227009" y="4823540"/>
            <a:ext cx="1598318" cy="1253949"/>
          </a:xfrm>
          <a:prstGeom prst="rect">
            <a:avLst/>
          </a:prstGeom>
        </p:spPr>
      </p:pic>
      <p:pic>
        <p:nvPicPr>
          <p:cNvPr id="44" name="Picture 43">
            <a:hlinkClick r:id="" action="ppaction://noaction">
              <a:snd r:embed="rId8" name="je nhabite pas en france.wav"/>
            </a:hlinkClick>
            <a:extLst>
              <a:ext uri="{FF2B5EF4-FFF2-40B4-BE49-F238E27FC236}">
                <a16:creationId xmlns:a16="http://schemas.microsoft.com/office/drawing/2014/main" id="{79E94E65-7CA4-4839-95F7-0445ADE631A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0857"/>
          <a:stretch/>
        </p:blipFill>
        <p:spPr>
          <a:xfrm>
            <a:off x="10563775" y="4961391"/>
            <a:ext cx="1276659" cy="1220411"/>
          </a:xfrm>
          <a:prstGeom prst="rect">
            <a:avLst/>
          </a:prstGeom>
        </p:spPr>
      </p:pic>
      <p:pic>
        <p:nvPicPr>
          <p:cNvPr id="46" name="Picture 45">
            <a:hlinkClick r:id="" action="ppaction://noaction">
              <a:snd r:embed="rId10" name="il n y a pas dhumains dans lespace.wav"/>
            </a:hlinkClick>
            <a:extLst>
              <a:ext uri="{FF2B5EF4-FFF2-40B4-BE49-F238E27FC236}">
                <a16:creationId xmlns:a16="http://schemas.microsoft.com/office/drawing/2014/main" id="{A6E5F9AD-2AA5-4DE2-A31C-77B8D49BA9D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6170498" y="2608530"/>
            <a:ext cx="1598318" cy="927991"/>
          </a:xfrm>
          <a:prstGeom prst="rect">
            <a:avLst/>
          </a:prstGeom>
        </p:spPr>
      </p:pic>
      <p:pic>
        <p:nvPicPr>
          <p:cNvPr id="5" name="Picture 4">
            <a:hlinkClick r:id="" action="ppaction://noaction">
              <a:snd r:embed="rId12" name="hugo est plus grand quhenri.wav"/>
            </a:hlinkClick>
            <a:extLst>
              <a:ext uri="{FF2B5EF4-FFF2-40B4-BE49-F238E27FC236}">
                <a16:creationId xmlns:a16="http://schemas.microsoft.com/office/drawing/2014/main" id="{A209A493-6C80-471B-8344-4BD04EAD41EE}"/>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4656" r="-2446" b="44515"/>
          <a:stretch/>
        </p:blipFill>
        <p:spPr>
          <a:xfrm>
            <a:off x="10618241" y="2061702"/>
            <a:ext cx="875005" cy="1842098"/>
          </a:xfrm>
          <a:prstGeom prst="rect">
            <a:avLst/>
          </a:prstGeom>
        </p:spPr>
      </p:pic>
      <p:pic>
        <p:nvPicPr>
          <p:cNvPr id="10" name="Picture 9">
            <a:hlinkClick r:id="" action="ppaction://noaction">
              <a:snd r:embed="rId12" name="hugo est plus grand quhenri.wav"/>
            </a:hlinkClick>
            <a:extLst>
              <a:ext uri="{FF2B5EF4-FFF2-40B4-BE49-F238E27FC236}">
                <a16:creationId xmlns:a16="http://schemas.microsoft.com/office/drawing/2014/main" id="{5D117D06-DA0A-4F4D-804E-A8D096C14B5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 t="47913" r="64252"/>
          <a:stretch/>
        </p:blipFill>
        <p:spPr>
          <a:xfrm>
            <a:off x="11202105" y="2545761"/>
            <a:ext cx="846946" cy="1301113"/>
          </a:xfrm>
          <a:prstGeom prst="rect">
            <a:avLst/>
          </a:prstGeom>
        </p:spPr>
      </p:pic>
      <p:sp>
        <p:nvSpPr>
          <p:cNvPr id="32" name="Arc 31">
            <a:extLst>
              <a:ext uri="{FF2B5EF4-FFF2-40B4-BE49-F238E27FC236}">
                <a16:creationId xmlns:a16="http://schemas.microsoft.com/office/drawing/2014/main" id="{28AC8BF6-DAE1-4EFA-A7CF-BF10E23FB5C0}"/>
              </a:ext>
            </a:extLst>
          </p:cNvPr>
          <p:cNvSpPr/>
          <p:nvPr/>
        </p:nvSpPr>
        <p:spPr>
          <a:xfrm rot="8131890">
            <a:off x="4178031" y="3227824"/>
            <a:ext cx="544148" cy="541412"/>
          </a:xfrm>
          <a:prstGeom prst="arc">
            <a:avLst>
              <a:gd name="adj1" fmla="val 16313772"/>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Arc 40">
            <a:extLst>
              <a:ext uri="{FF2B5EF4-FFF2-40B4-BE49-F238E27FC236}">
                <a16:creationId xmlns:a16="http://schemas.microsoft.com/office/drawing/2014/main" id="{529AFBB5-D320-42E1-9699-52610CE897DF}"/>
              </a:ext>
            </a:extLst>
          </p:cNvPr>
          <p:cNvSpPr/>
          <p:nvPr/>
        </p:nvSpPr>
        <p:spPr>
          <a:xfrm rot="8131890">
            <a:off x="811827" y="2774516"/>
            <a:ext cx="544148" cy="541412"/>
          </a:xfrm>
          <a:prstGeom prst="arc">
            <a:avLst>
              <a:gd name="adj1" fmla="val 16371000"/>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3" name="Arc 42">
            <a:extLst>
              <a:ext uri="{FF2B5EF4-FFF2-40B4-BE49-F238E27FC236}">
                <a16:creationId xmlns:a16="http://schemas.microsoft.com/office/drawing/2014/main" id="{8D2EF452-022C-47AB-94D7-967C44382F29}"/>
              </a:ext>
            </a:extLst>
          </p:cNvPr>
          <p:cNvSpPr/>
          <p:nvPr/>
        </p:nvSpPr>
        <p:spPr>
          <a:xfrm rot="8131890">
            <a:off x="9618797" y="3401227"/>
            <a:ext cx="544148" cy="541412"/>
          </a:xfrm>
          <a:prstGeom prst="arc">
            <a:avLst>
              <a:gd name="adj1" fmla="val 16313772"/>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5" name="Arc 44">
            <a:extLst>
              <a:ext uri="{FF2B5EF4-FFF2-40B4-BE49-F238E27FC236}">
                <a16:creationId xmlns:a16="http://schemas.microsoft.com/office/drawing/2014/main" id="{1EED9254-D2C8-440D-AAF1-41C8A9D2E553}"/>
              </a:ext>
            </a:extLst>
          </p:cNvPr>
          <p:cNvSpPr/>
          <p:nvPr/>
        </p:nvSpPr>
        <p:spPr>
          <a:xfrm rot="8131890">
            <a:off x="4599811" y="5097716"/>
            <a:ext cx="544148" cy="541412"/>
          </a:xfrm>
          <a:prstGeom prst="arc">
            <a:avLst>
              <a:gd name="adj1" fmla="val 16313772"/>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7" name="Arc 46">
            <a:extLst>
              <a:ext uri="{FF2B5EF4-FFF2-40B4-BE49-F238E27FC236}">
                <a16:creationId xmlns:a16="http://schemas.microsoft.com/office/drawing/2014/main" id="{B3B6640F-F85A-40DA-BE9B-4CF32514D87F}"/>
              </a:ext>
            </a:extLst>
          </p:cNvPr>
          <p:cNvSpPr/>
          <p:nvPr/>
        </p:nvSpPr>
        <p:spPr>
          <a:xfrm rot="8131890">
            <a:off x="8866242" y="4721595"/>
            <a:ext cx="544148" cy="541412"/>
          </a:xfrm>
          <a:prstGeom prst="arc">
            <a:avLst>
              <a:gd name="adj1" fmla="val 16313772"/>
              <a:gd name="adj2" fmla="val 0"/>
            </a:avLst>
          </a:prstGeom>
          <a:ln w="28575">
            <a:solidFill>
              <a:srgbClr val="E87D1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Speech Bubble: Rectangle with Corners Rounded 48">
            <a:extLst>
              <a:ext uri="{FF2B5EF4-FFF2-40B4-BE49-F238E27FC236}">
                <a16:creationId xmlns:a16="http://schemas.microsoft.com/office/drawing/2014/main" id="{BECD165A-47AE-4D42-9627-584FB1BFBF14}"/>
              </a:ext>
            </a:extLst>
          </p:cNvPr>
          <p:cNvSpPr/>
          <p:nvPr/>
        </p:nvSpPr>
        <p:spPr>
          <a:xfrm>
            <a:off x="1421519" y="4202085"/>
            <a:ext cx="2039477" cy="1424335"/>
          </a:xfrm>
          <a:prstGeom prst="wedgeRoundRectCallout">
            <a:avLst>
              <a:gd name="adj1" fmla="val -59859"/>
              <a:gd name="adj2" fmla="val 21320"/>
              <a:gd name="adj3" fmla="val 16667"/>
            </a:avLst>
          </a:prstGeom>
          <a:solidFill>
            <a:srgbClr val="104F7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Now try saying these sentences…</a:t>
            </a:r>
          </a:p>
        </p:txBody>
      </p:sp>
    </p:spTree>
    <p:extLst>
      <p:ext uri="{BB962C8B-B14F-4D97-AF65-F5344CB8AC3E}">
        <p14:creationId xmlns:p14="http://schemas.microsoft.com/office/powerpoint/2010/main" val="103841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habite a paris.wav"/>
                                        </p:tgtEl>
                                      </p:cMediaNode>
                                    </p:audio>
                                  </p:sub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par>
                          <p:cTn id="27" fill="hold">
                            <p:stCondLst>
                              <p:cond delay="0"/>
                            </p:stCondLst>
                            <p:childTnLst>
                              <p:par>
                                <p:cTn id="28" presetID="1" presetClass="exit" presetSubtype="0" fill="hold" grpId="1" nodeType="afterEffect">
                                  <p:stCondLst>
                                    <p:cond delay="0"/>
                                  </p:stCondLst>
                                  <p:childTnLst>
                                    <p:set>
                                      <p:cBhvr>
                                        <p:cTn id="29" dur="1" fill="hold">
                                          <p:stCondLst>
                                            <p:cond delay="0"/>
                                          </p:stCondLst>
                                        </p:cTn>
                                        <p:tgtEl>
                                          <p:spTgt spid="37"/>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childTnLst>
                                </p:cTn>
                              </p:par>
                            </p:childTnLst>
                          </p:cTn>
                        </p:par>
                        <p:par>
                          <p:cTn id="44" fill="hold">
                            <p:stCondLst>
                              <p:cond delay="0"/>
                            </p:stCondLst>
                            <p:childTnLst>
                              <p:par>
                                <p:cTn id="45" presetID="1" presetClass="exit" presetSubtype="0" fill="hold" grpId="1" nodeType="afterEffect">
                                  <p:stCondLst>
                                    <p:cond delay="0"/>
                                  </p:stCondLst>
                                  <p:childTnLst>
                                    <p:set>
                                      <p:cBhvr>
                                        <p:cTn id="46" dur="1" fill="hold">
                                          <p:stCondLst>
                                            <p:cond delay="0"/>
                                          </p:stCondLst>
                                        </p:cTn>
                                        <p:tgtEl>
                                          <p:spTgt spid="38"/>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par>
                          <p:cTn id="59" fill="hold">
                            <p:stCondLst>
                              <p:cond delay="0"/>
                            </p:stCondLst>
                            <p:childTnLst>
                              <p:par>
                                <p:cTn id="60" presetID="1" presetClass="exit" presetSubtype="0" fill="hold" grpId="1" nodeType="afterEffect">
                                  <p:stCondLst>
                                    <p:cond delay="0"/>
                                  </p:stCondLst>
                                  <p:childTnLst>
                                    <p:set>
                                      <p:cBhvr>
                                        <p:cTn id="61" dur="1" fill="hold">
                                          <p:stCondLst>
                                            <p:cond delay="0"/>
                                          </p:stCondLst>
                                        </p:cTn>
                                        <p:tgtEl>
                                          <p:spTgt spid="39"/>
                                        </p:tgtEl>
                                        <p:attrNameLst>
                                          <p:attrName>style.visibility</p:attrName>
                                        </p:attrNameLst>
                                      </p:cBhvr>
                                      <p:to>
                                        <p:strVal val="hidden"/>
                                      </p:to>
                                    </p:set>
                                  </p:childTnLst>
                                </p:cTn>
                              </p:par>
                              <p:par>
                                <p:cTn id="62" presetID="1" presetClass="entr" presetSubtype="0"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0"/>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par>
                          <p:cTn id="74" fill="hold">
                            <p:stCondLst>
                              <p:cond delay="0"/>
                            </p:stCondLst>
                            <p:childTnLst>
                              <p:par>
                                <p:cTn id="75" presetID="1" presetClass="exit" presetSubtype="0" fill="hold" grpId="1" nodeType="afterEffect">
                                  <p:stCondLst>
                                    <p:cond delay="0"/>
                                  </p:stCondLst>
                                  <p:childTnLst>
                                    <p:set>
                                      <p:cBhvr>
                                        <p:cTn id="76" dur="1" fill="hold">
                                          <p:stCondLst>
                                            <p:cond delay="0"/>
                                          </p:stCondLst>
                                        </p:cTn>
                                        <p:tgtEl>
                                          <p:spTgt spid="40"/>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P spid="27" grpId="0" animBg="1"/>
      <p:bldP spid="28" grpId="0" animBg="1"/>
      <p:bldP spid="29" grpId="0" animBg="1"/>
      <p:bldP spid="37" grpId="0" animBg="1"/>
      <p:bldP spid="37" grpId="1" animBg="1"/>
      <p:bldP spid="38" grpId="0" animBg="1"/>
      <p:bldP spid="38" grpId="1" animBg="1"/>
      <p:bldP spid="39" grpId="0" animBg="1"/>
      <p:bldP spid="39" grpId="1" animBg="1"/>
      <p:bldP spid="40" grpId="0" animBg="1"/>
      <p:bldP spid="40" grpId="1" animBg="1"/>
      <p:bldP spid="32" grpId="0" animBg="1"/>
      <p:bldP spid="41" grpId="0" animBg="1"/>
      <p:bldP spid="43" grpId="0" animBg="1"/>
      <p:bldP spid="45" grpId="0" animBg="1"/>
      <p:bldP spid="47" grpId="0" animBg="1"/>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91383" y="0"/>
            <a:ext cx="6096661" cy="2152807"/>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h</a:t>
            </a:r>
            <a:endParaRPr lang="en-US" sz="16600" dirty="0"/>
          </a:p>
        </p:txBody>
      </p:sp>
      <p:sp>
        <p:nvSpPr>
          <p:cNvPr id="4" name="TextBox 3"/>
          <p:cNvSpPr txBox="1"/>
          <p:nvPr/>
        </p:nvSpPr>
        <p:spPr>
          <a:xfrm>
            <a:off x="4034061" y="4406005"/>
            <a:ext cx="45079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eure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2" descr="hourglass">
            <a:extLst>
              <a:ext uri="{FF2B5EF4-FFF2-40B4-BE49-F238E27FC236}">
                <a16:creationId xmlns:a16="http://schemas.microsoft.com/office/drawing/2014/main" id="{60A9B632-08EC-4C45-8EF1-9DF9B1C55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192" y="893851"/>
            <a:ext cx="2195616" cy="3693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89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h heu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h heu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91384" y="0"/>
            <a:ext cx="6096661" cy="2152807"/>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h</a:t>
            </a:r>
            <a:endParaRPr lang="en-US" sz="16600" dirty="0"/>
          </a:p>
        </p:txBody>
      </p:sp>
      <p:sp>
        <p:nvSpPr>
          <p:cNvPr id="4" name="TextBox 3"/>
          <p:cNvSpPr txBox="1"/>
          <p:nvPr/>
        </p:nvSpPr>
        <p:spPr>
          <a:xfrm>
            <a:off x="4034062" y="2152807"/>
            <a:ext cx="45079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eure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2206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h heu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91384" y="0"/>
            <a:ext cx="6096661" cy="2152807"/>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h</a:t>
            </a:r>
            <a:endParaRPr lang="en-US" sz="16600" dirty="0"/>
          </a:p>
        </p:txBody>
      </p:sp>
      <p:sp>
        <p:nvSpPr>
          <p:cNvPr id="4" name="TextBox 3"/>
          <p:cNvSpPr txBox="1"/>
          <p:nvPr/>
        </p:nvSpPr>
        <p:spPr>
          <a:xfrm>
            <a:off x="4034061" y="4410175"/>
            <a:ext cx="45079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eure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5" name="Picture 2" descr="hourglass">
            <a:extLst>
              <a:ext uri="{FF2B5EF4-FFF2-40B4-BE49-F238E27FC236}">
                <a16:creationId xmlns:a16="http://schemas.microsoft.com/office/drawing/2014/main" id="{00892B20-3CC6-4587-94AC-F3490E7CB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8192" y="893851"/>
            <a:ext cx="2195616" cy="3693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21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0A55426-29DB-E24E-9AE9-0BE30E4C7E6A}"/>
              </a:ext>
            </a:extLst>
          </p:cNvPr>
          <p:cNvSpPr>
            <a:spLocks noGrp="1"/>
          </p:cNvSpPr>
          <p:nvPr>
            <p:ph type="title"/>
          </p:nvPr>
        </p:nvSpPr>
        <p:spPr>
          <a:xfrm>
            <a:off x="4981224" y="253273"/>
            <a:ext cx="2354953" cy="1741436"/>
          </a:xfrm>
        </p:spPr>
        <p:txBody>
          <a:bodyPr>
            <a:noAutofit/>
          </a:bodyPr>
          <a:lstStyle/>
          <a:p>
            <a:pPr algn="ctr"/>
            <a:r>
              <a:rPr lang="en-GB" sz="12000" b="1" dirty="0">
                <a:solidFill>
                  <a:srgbClr val="1F4E79"/>
                </a:solidFill>
              </a:rPr>
              <a:t>h</a:t>
            </a:r>
            <a:endParaRPr lang="en-US" sz="12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2" descr="hourglass">
            <a:extLst>
              <a:ext uri="{FF2B5EF4-FFF2-40B4-BE49-F238E27FC236}">
                <a16:creationId xmlns:a16="http://schemas.microsoft.com/office/drawing/2014/main" id="{3FC8F668-5418-4766-A93B-1D7CD5E314F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8748" y="2393879"/>
            <a:ext cx="814503" cy="13701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19232" y="3594940"/>
            <a:ext cx="235352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4412" y="459480"/>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ôtel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2" name="Picture 21" descr="hotel"/>
          <p:cNvPicPr>
            <a:picLocks noChangeAspect="1"/>
          </p:cNvPicPr>
          <p:nvPr/>
        </p:nvPicPr>
        <p:blipFill rotWithShape="1">
          <a:blip r:embed="rId10" cstate="print">
            <a:extLst>
              <a:ext uri="{28A0092B-C50C-407E-A947-70E740481C1C}">
                <a14:useLocalDpi xmlns:a14="http://schemas.microsoft.com/office/drawing/2010/main" val="0"/>
              </a:ext>
            </a:extLst>
          </a:blip>
          <a:srcRect r="70595"/>
          <a:stretch/>
        </p:blipFill>
        <p:spPr>
          <a:xfrm>
            <a:off x="1376904" y="1475235"/>
            <a:ext cx="1092505" cy="2027991"/>
          </a:xfrm>
          <a:prstGeom prst="rect">
            <a:avLst/>
          </a:prstGeom>
        </p:spPr>
      </p:pic>
      <p:sp>
        <p:nvSpPr>
          <p:cNvPr id="15" name="TextBox 14"/>
          <p:cNvSpPr txBox="1"/>
          <p:nvPr/>
        </p:nvSpPr>
        <p:spPr>
          <a:xfrm>
            <a:off x="533931" y="3184283"/>
            <a:ext cx="30748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ôpital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4" name="Picture 13" descr="hospital"/>
          <p:cNvPicPr>
            <a:picLocks noChangeAspect="1"/>
          </p:cNvPicPr>
          <p:nvPr/>
        </p:nvPicPr>
        <p:blipFill rotWithShape="1">
          <a:blip r:embed="rId11" cstate="print">
            <a:extLst>
              <a:ext uri="{28A0092B-C50C-407E-A947-70E740481C1C}">
                <a14:useLocalDpi xmlns:a14="http://schemas.microsoft.com/office/drawing/2010/main" val="0"/>
              </a:ext>
            </a:extLst>
          </a:blip>
          <a:srcRect b="24762"/>
          <a:stretch/>
        </p:blipFill>
        <p:spPr>
          <a:xfrm>
            <a:off x="770990" y="4200667"/>
            <a:ext cx="2732415" cy="2055817"/>
          </a:xfrm>
          <a:prstGeom prst="rect">
            <a:avLst/>
          </a:prstGeom>
        </p:spPr>
      </p:pic>
      <p:sp>
        <p:nvSpPr>
          <p:cNvPr id="4" name="Rectangle 3"/>
          <p:cNvSpPr/>
          <p:nvPr/>
        </p:nvSpPr>
        <p:spPr>
          <a:xfrm>
            <a:off x="4758554" y="4646016"/>
            <a:ext cx="27558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istoire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DF55CC76-FF9C-224F-97DB-596F6EA4100B}"/>
              </a:ext>
            </a:extLst>
          </p:cNvPr>
          <p:cNvSpPr/>
          <p:nvPr/>
        </p:nvSpPr>
        <p:spPr>
          <a:xfrm>
            <a:off x="4540545" y="5615185"/>
            <a:ext cx="319189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[history, story]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uit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6" name="Rectangle 5" descr="the number 8"/>
          <p:cNvSpPr/>
          <p:nvPr/>
        </p:nvSpPr>
        <p:spPr>
          <a:xfrm>
            <a:off x="7992881" y="1309175"/>
            <a:ext cx="3723153" cy="221599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w Cen MT" panose="020B0602020104020603"/>
                <a:ea typeface="+mn-ea"/>
                <a:cs typeface="+mn-cs"/>
              </a:rPr>
              <a:t>8</a:t>
            </a:r>
            <a:endParaRPr kumimoji="0" lang="en-US" sz="5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w Cen MT" panose="020B0602020104020603"/>
              <a:ea typeface="+mn-ea"/>
              <a:cs typeface="+mn-cs"/>
            </a:endParaRPr>
          </a:p>
        </p:txBody>
      </p:sp>
      <p:sp>
        <p:nvSpPr>
          <p:cNvPr id="10" name="Rectangle 9"/>
          <p:cNvSpPr/>
          <p:nvPr/>
        </p:nvSpPr>
        <p:spPr>
          <a:xfrm>
            <a:off x="8871655" y="3429000"/>
            <a:ext cx="196560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iver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2DA9B437-9595-4652-BEB9-37D08073F2C5}"/>
              </a:ext>
            </a:extLst>
          </p:cNvPr>
          <p:cNvSpPr/>
          <p:nvPr/>
        </p:nvSpPr>
        <p:spPr>
          <a:xfrm>
            <a:off x="8415913" y="4287437"/>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[winter]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9" name="Picture 18" descr="snowflake">
            <a:extLst>
              <a:ext uri="{FF2B5EF4-FFF2-40B4-BE49-F238E27FC236}">
                <a16:creationId xmlns:a16="http://schemas.microsoft.com/office/drawing/2014/main" id="{A3F3E44D-F269-064A-80D1-996673ED20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1633" y="5029882"/>
            <a:ext cx="1019401" cy="1170606"/>
          </a:xfrm>
          <a:prstGeom prst="rect">
            <a:avLst/>
          </a:prstGeom>
        </p:spPr>
      </p:pic>
    </p:spTree>
    <p:extLst>
      <p:ext uri="{BB962C8B-B14F-4D97-AF65-F5344CB8AC3E}">
        <p14:creationId xmlns:p14="http://schemas.microsoft.com/office/powerpoint/2010/main" val="254007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h heur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4" name="h hote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4" name="h hote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5" name="h hu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5" name="h hu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6" name="h hopit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6" name="h hopit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7" name="h histoir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7" name="h histoi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8" name="h hiv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8" name="h hiver.wav"/>
                                        </p:tgtEl>
                                      </p:cMediaNode>
                                    </p:audio>
                                  </p:sub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5" grpId="0"/>
      <p:bldP spid="7" grpId="0"/>
      <p:bldP spid="15" grpId="0"/>
      <p:bldP spid="4" grpId="0"/>
      <p:bldP spid="16" grpId="0"/>
      <p:bldP spid="8" grpId="0"/>
      <p:bldP spid="6" grpId="0"/>
      <p:bldP spid="10"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575A2C-714C-D440-B87A-AC804F096596}"/>
              </a:ext>
            </a:extLst>
          </p:cNvPr>
          <p:cNvSpPr>
            <a:spLocks noGrp="1"/>
          </p:cNvSpPr>
          <p:nvPr>
            <p:ph type="title"/>
          </p:nvPr>
        </p:nvSpPr>
        <p:spPr>
          <a:xfrm>
            <a:off x="5274760" y="181542"/>
            <a:ext cx="2151189" cy="1882292"/>
          </a:xfrm>
        </p:spPr>
        <p:txBody>
          <a:bodyPr>
            <a:noAutofit/>
          </a:bodyPr>
          <a:lstStyle/>
          <a:p>
            <a:pPr algn="ctr"/>
            <a:r>
              <a:rPr lang="en-GB" sz="12000" b="1" dirty="0">
                <a:solidFill>
                  <a:srgbClr val="1F4E79"/>
                </a:solidFill>
              </a:rPr>
              <a:t>h</a:t>
            </a:r>
            <a:endParaRPr lang="en-US" sz="12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4758554" y="4646016"/>
            <a:ext cx="27558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istoire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533931" y="3184283"/>
            <a:ext cx="30748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ôpital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4412" y="459480"/>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ôtel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uit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871657" y="3348534"/>
            <a:ext cx="196560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iver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989E5E50-8A87-4E4B-90D2-4BD72A399A37}"/>
              </a:ext>
            </a:extLst>
          </p:cNvPr>
          <p:cNvSpPr txBox="1"/>
          <p:nvPr/>
        </p:nvSpPr>
        <p:spPr>
          <a:xfrm>
            <a:off x="4919232" y="3594940"/>
            <a:ext cx="235352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2" descr="hourglass">
            <a:extLst>
              <a:ext uri="{FF2B5EF4-FFF2-40B4-BE49-F238E27FC236}">
                <a16:creationId xmlns:a16="http://schemas.microsoft.com/office/drawing/2014/main" id="{4DA68A9D-10C1-49C8-84DE-9A91C38B9D5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88748" y="2393879"/>
            <a:ext cx="814503" cy="13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01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h heur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4" name="h hopital.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5" name="h huit.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subTnLst>
                                    <p:audio>
                                      <p:cMediaNode>
                                        <p:cTn display="0" masterRel="sameClick">
                                          <p:stCondLst>
                                            <p:cond evt="begin" delay="0">
                                              <p:tn val="33"/>
                                            </p:cond>
                                          </p:stCondLst>
                                          <p:endCondLst>
                                            <p:cond evt="onStopAudio" delay="0">
                                              <p:tgtEl>
                                                <p:sldTgt/>
                                              </p:tgtEl>
                                            </p:cond>
                                          </p:endCondLst>
                                        </p:cTn>
                                        <p:tgtEl>
                                          <p:sndTgt r:embed="rId4" name="h hopital.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subTnLst>
                                    <p:audio>
                                      <p:cMediaNode>
                                        <p:cTn display="0" masterRel="sameClick">
                                          <p:stCondLst>
                                            <p:cond evt="begin" delay="0">
                                              <p:tn val="38"/>
                                            </p:cond>
                                          </p:stCondLst>
                                          <p:endCondLst>
                                            <p:cond evt="onStopAudio" delay="0">
                                              <p:tgtEl>
                                                <p:sldTgt/>
                                              </p:tgtEl>
                                            </p:cond>
                                          </p:endCondLst>
                                        </p:cTn>
                                        <p:tgtEl>
                                          <p:sndTgt r:embed="rId6" name="h histoire.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7" name="h hiv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4" grpId="0"/>
      <p:bldP spid="15" grpId="0"/>
      <p:bldP spid="7" grpId="0"/>
      <p:bldP spid="8"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919232" y="3594940"/>
            <a:ext cx="235352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758554" y="4646016"/>
            <a:ext cx="27558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istoire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533931" y="3184283"/>
            <a:ext cx="30748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ôpital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4412" y="459480"/>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ôtel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uit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871657" y="3348534"/>
            <a:ext cx="196560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iver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3" name="Title 2">
            <a:extLst>
              <a:ext uri="{FF2B5EF4-FFF2-40B4-BE49-F238E27FC236}">
                <a16:creationId xmlns:a16="http://schemas.microsoft.com/office/drawing/2014/main" id="{FCA8D437-B8D7-7343-93FF-6204091BF3C1}"/>
              </a:ext>
            </a:extLst>
          </p:cNvPr>
          <p:cNvSpPr>
            <a:spLocks noGrp="1"/>
          </p:cNvSpPr>
          <p:nvPr>
            <p:ph type="title"/>
          </p:nvPr>
        </p:nvSpPr>
        <p:spPr>
          <a:xfrm>
            <a:off x="4968289" y="459326"/>
            <a:ext cx="2770536" cy="1325563"/>
          </a:xfrm>
        </p:spPr>
        <p:txBody>
          <a:bodyPr>
            <a:noAutofit/>
          </a:bodyPr>
          <a:lstStyle/>
          <a:p>
            <a:pPr algn="ctr"/>
            <a:r>
              <a:rPr lang="en-GB" sz="12000" b="1" dirty="0">
                <a:solidFill>
                  <a:srgbClr val="1F4E79"/>
                </a:solidFill>
              </a:rPr>
              <a:t>h</a:t>
            </a:r>
            <a:endParaRPr lang="en-US" sz="12000" dirty="0"/>
          </a:p>
        </p:txBody>
      </p:sp>
      <p:pic>
        <p:nvPicPr>
          <p:cNvPr id="12" name="Picture 2" descr="hourglass">
            <a:extLst>
              <a:ext uri="{FF2B5EF4-FFF2-40B4-BE49-F238E27FC236}">
                <a16:creationId xmlns:a16="http://schemas.microsoft.com/office/drawing/2014/main" id="{833B4897-99F0-4C6D-9EFB-E08895E05D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8748" y="2393879"/>
            <a:ext cx="814503" cy="13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08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4" grpId="0"/>
      <p:bldP spid="15" grpId="0"/>
      <p:bldP spid="7" grpId="0"/>
      <p:bldP spid="8" grpId="0"/>
      <p:bldP spid="10"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 name="TextBox 1">
            <a:extLst>
              <a:ext uri="{FF2B5EF4-FFF2-40B4-BE49-F238E27FC236}">
                <a16:creationId xmlns:a16="http://schemas.microsoft.com/office/drawing/2014/main" id="{04524CD9-5714-48D2-9EA5-9FC9615F01F7}"/>
              </a:ext>
            </a:extLst>
          </p:cNvPr>
          <p:cNvSpPr txBox="1"/>
          <p:nvPr/>
        </p:nvSpPr>
        <p:spPr>
          <a:xfrm>
            <a:off x="180000" y="1296000"/>
            <a:ext cx="97723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Although you will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recognise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these words from English, the h- is silent in French! </a:t>
            </a:r>
          </a:p>
        </p:txBody>
      </p:sp>
      <p:sp>
        <p:nvSpPr>
          <p:cNvPr id="3" name="Rectangle 2">
            <a:hlinkClick r:id="" action="ppaction://noaction">
              <a:snd r:embed="rId4" name="honnete.wav"/>
            </a:hlinkClick>
            <a:extLst>
              <a:ext uri="{FF2B5EF4-FFF2-40B4-BE49-F238E27FC236}">
                <a16:creationId xmlns:a16="http://schemas.microsoft.com/office/drawing/2014/main" id="{17229C72-4178-4E0B-8AF6-5DAAAFF88248}"/>
              </a:ext>
            </a:extLst>
          </p:cNvPr>
          <p:cNvSpPr/>
          <p:nvPr/>
        </p:nvSpPr>
        <p:spPr>
          <a:xfrm>
            <a:off x="1284228" y="3431734"/>
            <a:ext cx="247545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onnête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7" name="Rectangle 16">
            <a:hlinkClick r:id="" action="ppaction://noaction">
              <a:snd r:embed="rId5" name="historique.wav"/>
            </a:hlinkClick>
            <a:extLst>
              <a:ext uri="{FF2B5EF4-FFF2-40B4-BE49-F238E27FC236}">
                <a16:creationId xmlns:a16="http://schemas.microsoft.com/office/drawing/2014/main" id="{AE039A53-6182-4C65-865A-9071EA42C2AF}"/>
              </a:ext>
            </a:extLst>
          </p:cNvPr>
          <p:cNvSpPr/>
          <p:nvPr/>
        </p:nvSpPr>
        <p:spPr>
          <a:xfrm>
            <a:off x="3229114" y="4575878"/>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istorique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8" name="Rectangle 27">
            <a:hlinkClick r:id="" action="ppaction://noaction">
              <a:snd r:embed="rId6" name="horreur.wav"/>
            </a:hlinkClick>
            <a:extLst>
              <a:ext uri="{FF2B5EF4-FFF2-40B4-BE49-F238E27FC236}">
                <a16:creationId xmlns:a16="http://schemas.microsoft.com/office/drawing/2014/main" id="{B02E3321-06E3-4E0D-A42E-86DEB649E8DA}"/>
              </a:ext>
            </a:extLst>
          </p:cNvPr>
          <p:cNvSpPr/>
          <p:nvPr/>
        </p:nvSpPr>
        <p:spPr>
          <a:xfrm>
            <a:off x="130356" y="2304182"/>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orreur</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0" name="Rectangle 29">
            <a:hlinkClick r:id="" action="ppaction://noaction">
              <a:snd r:embed="rId7" name="humanité.wav"/>
            </a:hlinkClick>
            <a:extLst>
              <a:ext uri="{FF2B5EF4-FFF2-40B4-BE49-F238E27FC236}">
                <a16:creationId xmlns:a16="http://schemas.microsoft.com/office/drawing/2014/main" id="{631F0A6C-F90A-4E55-A5F0-57E030C6427C}"/>
              </a:ext>
            </a:extLst>
          </p:cNvPr>
          <p:cNvSpPr/>
          <p:nvPr/>
        </p:nvSpPr>
        <p:spPr>
          <a:xfrm>
            <a:off x="6044548" y="1897591"/>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umanité</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4" name="Rectangle 33">
            <a:hlinkClick r:id="" action="ppaction://noaction">
              <a:snd r:embed="rId8" name="haha.wav"/>
            </a:hlinkClick>
            <a:extLst>
              <a:ext uri="{FF2B5EF4-FFF2-40B4-BE49-F238E27FC236}">
                <a16:creationId xmlns:a16="http://schemas.microsoft.com/office/drawing/2014/main" id="{4DA42003-710D-4D54-9FFD-CC50AE78D2C9}"/>
              </a:ext>
            </a:extLst>
          </p:cNvPr>
          <p:cNvSpPr/>
          <p:nvPr/>
        </p:nvSpPr>
        <p:spPr>
          <a:xfrm>
            <a:off x="5279241" y="3552581"/>
            <a:ext cx="192817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a:t>
            </a: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6" name="Rectangle 35">
            <a:hlinkClick r:id="" action="ppaction://noaction">
              <a:snd r:embed="rId9" name="honorable.wav"/>
            </a:hlinkClick>
            <a:extLst>
              <a:ext uri="{FF2B5EF4-FFF2-40B4-BE49-F238E27FC236}">
                <a16:creationId xmlns:a16="http://schemas.microsoft.com/office/drawing/2014/main" id="{6AC8C7F0-F3A7-46F3-81C6-30BD18CC7FE3}"/>
              </a:ext>
            </a:extLst>
          </p:cNvPr>
          <p:cNvSpPr/>
          <p:nvPr/>
        </p:nvSpPr>
        <p:spPr>
          <a:xfrm>
            <a:off x="1955991" y="5538883"/>
            <a:ext cx="2980910"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onorable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8" name="Rectangle 37">
            <a:hlinkClick r:id="" action="ppaction://noaction">
              <a:snd r:embed="rId10" name="helicoptere.wav"/>
            </a:hlinkClick>
            <a:extLst>
              <a:ext uri="{FF2B5EF4-FFF2-40B4-BE49-F238E27FC236}">
                <a16:creationId xmlns:a16="http://schemas.microsoft.com/office/drawing/2014/main" id="{D75C78A6-9BD8-43C0-99E5-CFF11D564E5A}"/>
              </a:ext>
            </a:extLst>
          </p:cNvPr>
          <p:cNvSpPr/>
          <p:nvPr/>
        </p:nvSpPr>
        <p:spPr>
          <a:xfrm>
            <a:off x="6317675" y="5495856"/>
            <a:ext cx="3271717"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élicoptère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0" name="Rectangle 39">
            <a:hlinkClick r:id="" action="ppaction://noaction">
              <a:snd r:embed="rId11" name="hostile.wav"/>
            </a:hlinkClick>
            <a:extLst>
              <a:ext uri="{FF2B5EF4-FFF2-40B4-BE49-F238E27FC236}">
                <a16:creationId xmlns:a16="http://schemas.microsoft.com/office/drawing/2014/main" id="{CEE436D9-CA86-4B31-8B00-D9FD01114F8D}"/>
              </a:ext>
            </a:extLst>
          </p:cNvPr>
          <p:cNvSpPr/>
          <p:nvPr/>
        </p:nvSpPr>
        <p:spPr>
          <a:xfrm>
            <a:off x="7340732" y="4347583"/>
            <a:ext cx="202723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ostile</a:t>
            </a:r>
          </a:p>
        </p:txBody>
      </p:sp>
      <p:sp>
        <p:nvSpPr>
          <p:cNvPr id="42" name="Rectangle 41">
            <a:hlinkClick r:id="" action="ppaction://noaction">
              <a:snd r:embed="rId12" name="horizon.wav"/>
            </a:hlinkClick>
            <a:extLst>
              <a:ext uri="{FF2B5EF4-FFF2-40B4-BE49-F238E27FC236}">
                <a16:creationId xmlns:a16="http://schemas.microsoft.com/office/drawing/2014/main" id="{3459DBA3-711A-4851-964E-86351B9250ED}"/>
              </a:ext>
            </a:extLst>
          </p:cNvPr>
          <p:cNvSpPr/>
          <p:nvPr/>
        </p:nvSpPr>
        <p:spPr>
          <a:xfrm>
            <a:off x="7458850" y="2932014"/>
            <a:ext cx="247545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orizon</a:t>
            </a:r>
          </a:p>
        </p:txBody>
      </p:sp>
      <p:grpSp>
        <p:nvGrpSpPr>
          <p:cNvPr id="49" name="Group 48">
            <a:extLst>
              <a:ext uri="{FF2B5EF4-FFF2-40B4-BE49-F238E27FC236}">
                <a16:creationId xmlns:a16="http://schemas.microsoft.com/office/drawing/2014/main" id="{8B5684BF-484F-4535-94F0-F8D0768150FD}"/>
              </a:ext>
            </a:extLst>
          </p:cNvPr>
          <p:cNvGrpSpPr/>
          <p:nvPr/>
        </p:nvGrpSpPr>
        <p:grpSpPr>
          <a:xfrm>
            <a:off x="316465" y="4347583"/>
            <a:ext cx="1585690" cy="1010772"/>
            <a:chOff x="316465" y="4347583"/>
            <a:chExt cx="1585690" cy="1010772"/>
          </a:xfrm>
        </p:grpSpPr>
        <p:sp>
          <p:nvSpPr>
            <p:cNvPr id="21" name="Rectangle 20">
              <a:hlinkClick r:id="" action="ppaction://noaction">
                <a:snd r:embed="rId13" name="heros.wav"/>
              </a:hlinkClick>
              <a:extLst>
                <a:ext uri="{FF2B5EF4-FFF2-40B4-BE49-F238E27FC236}">
                  <a16:creationId xmlns:a16="http://schemas.microsoft.com/office/drawing/2014/main" id="{A764A08D-8160-4282-BDE7-AB995E91FBC8}"/>
                </a:ext>
              </a:extLst>
            </p:cNvPr>
            <p:cNvSpPr/>
            <p:nvPr/>
          </p:nvSpPr>
          <p:spPr>
            <a:xfrm>
              <a:off x="316465" y="4347583"/>
              <a:ext cx="1585690"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éros</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3" name="TextBox 42">
              <a:extLst>
                <a:ext uri="{FF2B5EF4-FFF2-40B4-BE49-F238E27FC236}">
                  <a16:creationId xmlns:a16="http://schemas.microsoft.com/office/drawing/2014/main" id="{DE0589B4-62A9-4353-A465-324E6D663E63}"/>
                </a:ext>
              </a:extLst>
            </p:cNvPr>
            <p:cNvSpPr txBox="1"/>
            <p:nvPr/>
          </p:nvSpPr>
          <p:spPr>
            <a:xfrm>
              <a:off x="448984" y="4958245"/>
              <a:ext cx="13161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[hero]</a:t>
              </a:r>
            </a:p>
          </p:txBody>
        </p:sp>
      </p:grpSp>
      <p:grpSp>
        <p:nvGrpSpPr>
          <p:cNvPr id="48" name="Group 47">
            <a:extLst>
              <a:ext uri="{FF2B5EF4-FFF2-40B4-BE49-F238E27FC236}">
                <a16:creationId xmlns:a16="http://schemas.microsoft.com/office/drawing/2014/main" id="{BE8877F2-A41E-4657-A359-698E9B3557A3}"/>
              </a:ext>
            </a:extLst>
          </p:cNvPr>
          <p:cNvGrpSpPr/>
          <p:nvPr/>
        </p:nvGrpSpPr>
        <p:grpSpPr>
          <a:xfrm>
            <a:off x="3837884" y="2504115"/>
            <a:ext cx="1741182" cy="996895"/>
            <a:chOff x="3837884" y="2504115"/>
            <a:chExt cx="1741182" cy="996895"/>
          </a:xfrm>
        </p:grpSpPr>
        <p:sp>
          <p:nvSpPr>
            <p:cNvPr id="32" name="Rectangle 31">
              <a:hlinkClick r:id="" action="ppaction://noaction">
                <a:snd r:embed="rId14" name="herbe.wav"/>
              </a:hlinkClick>
              <a:extLst>
                <a:ext uri="{FF2B5EF4-FFF2-40B4-BE49-F238E27FC236}">
                  <a16:creationId xmlns:a16="http://schemas.microsoft.com/office/drawing/2014/main" id="{5CC2D647-EDE7-4992-BB26-758133B00C7B}"/>
                </a:ext>
              </a:extLst>
            </p:cNvPr>
            <p:cNvSpPr/>
            <p:nvPr/>
          </p:nvSpPr>
          <p:spPr>
            <a:xfrm>
              <a:off x="3837884" y="2504115"/>
              <a:ext cx="1741182"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erbe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5" name="TextBox 44">
              <a:extLst>
                <a:ext uri="{FF2B5EF4-FFF2-40B4-BE49-F238E27FC236}">
                  <a16:creationId xmlns:a16="http://schemas.microsoft.com/office/drawing/2014/main" id="{0766739F-7D88-4375-9857-A2295DE3134D}"/>
                </a:ext>
              </a:extLst>
            </p:cNvPr>
            <p:cNvSpPr txBox="1"/>
            <p:nvPr/>
          </p:nvSpPr>
          <p:spPr>
            <a:xfrm>
              <a:off x="4045780" y="3100900"/>
              <a:ext cx="13161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[grass]</a:t>
              </a:r>
            </a:p>
          </p:txBody>
        </p:sp>
      </p:grpSp>
      <p:sp>
        <p:nvSpPr>
          <p:cNvPr id="47" name="Rounded Rectangle 46">
            <a:extLst>
              <a:ext uri="{FF2B5EF4-FFF2-40B4-BE49-F238E27FC236}">
                <a16:creationId xmlns:a16="http://schemas.microsoft.com/office/drawing/2014/main" id="{3C571985-3C57-48D2-B080-61B4779C3B0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208033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2895</Words>
  <Application>Microsoft Office PowerPoint</Application>
  <PresentationFormat>Widescreen</PresentationFormat>
  <Paragraphs>386</Paragraphs>
  <Slides>21</Slides>
  <Notes>21</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21</vt:i4>
      </vt:variant>
    </vt:vector>
  </HeadingPairs>
  <TitlesOfParts>
    <vt:vector size="32" baseType="lpstr">
      <vt:lpstr>Arial</vt:lpstr>
      <vt:lpstr>Calibri</vt:lpstr>
      <vt:lpstr>Century Gothic</vt:lpstr>
      <vt:lpstr>Tw Cen MT</vt:lpstr>
      <vt:lpstr>1_Office Theme</vt:lpstr>
      <vt:lpstr>NCELP Theme</vt:lpstr>
      <vt:lpstr>2_Office Theme</vt:lpstr>
      <vt:lpstr>1_NCELP Theme</vt:lpstr>
      <vt:lpstr>5_Office Theme</vt:lpstr>
      <vt:lpstr>6_Office Theme</vt:lpstr>
      <vt:lpstr>3_Office Theme</vt:lpstr>
      <vt:lpstr>French Phonics Collection </vt:lpstr>
      <vt:lpstr>SSC [h]</vt:lpstr>
      <vt:lpstr>h</vt:lpstr>
      <vt:lpstr>h</vt:lpstr>
      <vt:lpstr>h</vt:lpstr>
      <vt:lpstr>h</vt:lpstr>
      <vt:lpstr>h</vt:lpstr>
      <vt:lpstr>h</vt:lpstr>
      <vt:lpstr>Phonétique  </vt:lpstr>
      <vt:lpstr>Phonétique  </vt:lpstr>
      <vt:lpstr>Phonétique  </vt:lpstr>
      <vt:lpstr>SSC [h]</vt:lpstr>
      <vt:lpstr>h</vt:lpstr>
      <vt:lpstr>h</vt:lpstr>
      <vt:lpstr>Phonétique  </vt:lpstr>
      <vt:lpstr>SSC [h]</vt:lpstr>
      <vt:lpstr>h</vt:lpstr>
      <vt:lpstr>h</vt:lpstr>
      <vt:lpstr>Phonétique [h-] muet </vt:lpstr>
      <vt:lpstr>La liaison avec le [h-] muet</vt:lpstr>
      <vt:lpstr>La liaison avec le [h-] muet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15</cp:revision>
  <dcterms:created xsi:type="dcterms:W3CDTF">2021-02-16T11:52:59Z</dcterms:created>
  <dcterms:modified xsi:type="dcterms:W3CDTF">2022-08-30T10:03:35Z</dcterms:modified>
</cp:coreProperties>
</file>