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3" r:id="rId4"/>
    <p:sldMasterId id="2147483747" r:id="rId5"/>
    <p:sldMasterId id="2147483759" r:id="rId6"/>
    <p:sldMasterId id="2147483783" r:id="rId7"/>
    <p:sldMasterId id="2147483807" r:id="rId8"/>
    <p:sldMasterId id="2147483819" r:id="rId9"/>
  </p:sldMasterIdLst>
  <p:notesMasterIdLst>
    <p:notesMasterId r:id="rId51"/>
  </p:notesMasterIdLst>
  <p:sldIdLst>
    <p:sldId id="258" r:id="rId10"/>
    <p:sldId id="313" r:id="rId11"/>
    <p:sldId id="337" r:id="rId12"/>
    <p:sldId id="338" r:id="rId13"/>
    <p:sldId id="366" r:id="rId14"/>
    <p:sldId id="279" r:id="rId15"/>
    <p:sldId id="303" r:id="rId16"/>
    <p:sldId id="394" r:id="rId17"/>
    <p:sldId id="404" r:id="rId18"/>
    <p:sldId id="403" r:id="rId19"/>
    <p:sldId id="314" r:id="rId20"/>
    <p:sldId id="735" r:id="rId21"/>
    <p:sldId id="736" r:id="rId22"/>
    <p:sldId id="737" r:id="rId23"/>
    <p:sldId id="738" r:id="rId24"/>
    <p:sldId id="739" r:id="rId25"/>
    <p:sldId id="740" r:id="rId26"/>
    <p:sldId id="331" r:id="rId27"/>
    <p:sldId id="345" r:id="rId28"/>
    <p:sldId id="631" r:id="rId29"/>
    <p:sldId id="632" r:id="rId30"/>
    <p:sldId id="637" r:id="rId31"/>
    <p:sldId id="741" r:id="rId32"/>
    <p:sldId id="742" r:id="rId33"/>
    <p:sldId id="643" r:id="rId34"/>
    <p:sldId id="646" r:id="rId35"/>
    <p:sldId id="647" r:id="rId36"/>
    <p:sldId id="743" r:id="rId37"/>
    <p:sldId id="744" r:id="rId38"/>
    <p:sldId id="650" r:id="rId39"/>
    <p:sldId id="745" r:id="rId40"/>
    <p:sldId id="504" r:id="rId41"/>
    <p:sldId id="507" r:id="rId42"/>
    <p:sldId id="724" r:id="rId43"/>
    <p:sldId id="726" r:id="rId44"/>
    <p:sldId id="725" r:id="rId45"/>
    <p:sldId id="734" r:id="rId46"/>
    <p:sldId id="728" r:id="rId47"/>
    <p:sldId id="731" r:id="rId48"/>
    <p:sldId id="732" r:id="rId49"/>
    <p:sldId id="73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9" autoAdjust="0"/>
    <p:restoredTop sz="94737" autoAdjust="0"/>
  </p:normalViewPr>
  <p:slideViewPr>
    <p:cSldViewPr snapToGrid="0">
      <p:cViewPr varScale="1">
        <p:scale>
          <a:sx n="74" d="100"/>
          <a:sy n="74" d="100"/>
        </p:scale>
        <p:origin x="850"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5 minutes</a:t>
            </a:r>
          </a:p>
          <a:p>
            <a:endParaRPr lang="en-US" b="1" dirty="0"/>
          </a:p>
          <a:p>
            <a:r>
              <a:rPr lang="en-US" b="1" dirty="0"/>
              <a:t>Aim: </a:t>
            </a:r>
            <a:r>
              <a:rPr lang="en-US" b="0" dirty="0"/>
              <a:t>To </a:t>
            </a:r>
            <a:r>
              <a:rPr lang="en-US" b="0" dirty="0" err="1"/>
              <a:t>recognise</a:t>
            </a:r>
            <a:r>
              <a:rPr lang="en-US" b="0" dirty="0"/>
              <a:t> and correctly pronounce unknown words containing [</a:t>
            </a:r>
            <a:r>
              <a:rPr lang="fr-FR" sz="1200" dirty="0">
                <a:solidFill>
                  <a:srgbClr val="115076"/>
                </a:solidFill>
                <a:latin typeface="Century Gothic" panose="020B0502020202020204" pitchFamily="34" charset="0"/>
              </a:rPr>
              <a:t>è/ê</a:t>
            </a:r>
            <a:r>
              <a:rPr lang="en-US" b="0" dirty="0"/>
              <a:t>]. Awareness-raising of the difference in pronunciation between various accents on the letter ‘e’. Awareness raising of cross-linguistic pronunciation differences in near-cognate words. The words chosen contain sounds that are equivalent (or very similar) to English SSCs, as well as known SSCs, so that students can focus fully on [</a:t>
            </a:r>
            <a:r>
              <a:rPr lang="fr-FR" sz="1200" dirty="0">
                <a:solidFill>
                  <a:srgbClr val="115076"/>
                </a:solidFill>
                <a:latin typeface="Century Gothic" panose="020B0502020202020204" pitchFamily="34" charset="0"/>
              </a:rPr>
              <a:t>è/ê</a:t>
            </a:r>
            <a:r>
              <a:rPr lang="en-US" b="0" dirty="0"/>
              <a:t>] (allowances are made for English pronunciation of [r], which is covered in year 8).</a:t>
            </a:r>
            <a:endParaRPr lang="en-US" b="1" dirty="0"/>
          </a:p>
          <a:p>
            <a:endParaRPr lang="en-US" b="1" dirty="0"/>
          </a:p>
          <a:p>
            <a:r>
              <a:rPr lang="en-US" b="1" dirty="0"/>
              <a:t>Procedure:</a:t>
            </a:r>
          </a:p>
          <a:p>
            <a:r>
              <a:rPr lang="en-US" b="0" dirty="0"/>
              <a:t>1. Students partner up and label themselves A and B.</a:t>
            </a:r>
          </a:p>
          <a:p>
            <a:r>
              <a:rPr lang="en-US" b="0" dirty="0"/>
              <a:t>2. They then treat the table as a script, but have to make sure they only pronounce the words containing SSC [è/ê]. By skipping over the words containing an [</a:t>
            </a:r>
            <a:r>
              <a:rPr lang="fr-FR" sz="1200" b="0" dirty="0">
                <a:solidFill>
                  <a:srgbClr val="115076"/>
                </a:solidFill>
                <a:latin typeface="Century Gothic" panose="020B0502020202020204" pitchFamily="34" charset="0"/>
              </a:rPr>
              <a:t>é], </a:t>
            </a:r>
            <a:r>
              <a:rPr lang="fr-FR" sz="1200" b="0" dirty="0" err="1">
                <a:solidFill>
                  <a:srgbClr val="115076"/>
                </a:solidFill>
                <a:latin typeface="Century Gothic" panose="020B0502020202020204" pitchFamily="34" charset="0"/>
              </a:rPr>
              <a:t>students</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learn</a:t>
            </a:r>
            <a:r>
              <a:rPr lang="fr-FR" sz="1200" b="0" dirty="0">
                <a:solidFill>
                  <a:srgbClr val="115076"/>
                </a:solidFill>
                <a:latin typeface="Century Gothic" panose="020B0502020202020204" pitchFamily="34" charset="0"/>
              </a:rPr>
              <a:t> to </a:t>
            </a:r>
            <a:r>
              <a:rPr lang="fr-FR" sz="1200" b="0" dirty="0" err="1">
                <a:solidFill>
                  <a:srgbClr val="115076"/>
                </a:solidFill>
                <a:latin typeface="Century Gothic" panose="020B0502020202020204" pitchFamily="34" charset="0"/>
              </a:rPr>
              <a:t>associate</a:t>
            </a:r>
            <a:r>
              <a:rPr lang="fr-FR" sz="1200" b="0" dirty="0">
                <a:solidFill>
                  <a:srgbClr val="115076"/>
                </a:solidFill>
                <a:latin typeface="Century Gothic" panose="020B0502020202020204" pitchFamily="34" charset="0"/>
              </a:rPr>
              <a:t> the grave accent and </a:t>
            </a:r>
            <a:r>
              <a:rPr lang="fr-FR" sz="1200" b="0" dirty="0" err="1">
                <a:solidFill>
                  <a:srgbClr val="115076"/>
                </a:solidFill>
                <a:latin typeface="Century Gothic" panose="020B0502020202020204" pitchFamily="34" charset="0"/>
              </a:rPr>
              <a:t>circumflex</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with</a:t>
            </a:r>
            <a:r>
              <a:rPr lang="fr-FR" sz="1200" b="0" dirty="0">
                <a:solidFill>
                  <a:srgbClr val="115076"/>
                </a:solidFill>
                <a:latin typeface="Century Gothic" panose="020B0502020202020204" pitchFamily="34" charset="0"/>
              </a:rPr>
              <a:t> a </a:t>
            </a:r>
            <a:r>
              <a:rPr lang="fr-FR" sz="1200" b="0" dirty="0" err="1">
                <a:solidFill>
                  <a:srgbClr val="115076"/>
                </a:solidFill>
                <a:latin typeface="Century Gothic" panose="020B0502020202020204" pitchFamily="34" charset="0"/>
              </a:rPr>
              <a:t>different</a:t>
            </a:r>
            <a:r>
              <a:rPr lang="fr-FR" sz="1200" b="0" dirty="0">
                <a:solidFill>
                  <a:srgbClr val="115076"/>
                </a:solidFill>
                <a:latin typeface="Century Gothic" panose="020B0502020202020204" pitchFamily="34" charset="0"/>
              </a:rPr>
              <a:t> set of </a:t>
            </a:r>
            <a:r>
              <a:rPr lang="fr-FR" sz="1200" b="0" dirty="0" err="1">
                <a:solidFill>
                  <a:srgbClr val="115076"/>
                </a:solidFill>
                <a:latin typeface="Century Gothic" panose="020B0502020202020204" pitchFamily="34" charset="0"/>
              </a:rPr>
              <a:t>sounds</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from</a:t>
            </a:r>
            <a:r>
              <a:rPr lang="fr-FR" sz="1200" b="0" dirty="0">
                <a:solidFill>
                  <a:srgbClr val="115076"/>
                </a:solidFill>
                <a:latin typeface="Century Gothic" panose="020B0502020202020204" pitchFamily="34" charset="0"/>
              </a:rPr>
              <a:t> the acute accent.</a:t>
            </a:r>
            <a:endParaRPr lang="en-US" b="0" dirty="0"/>
          </a:p>
          <a:p>
            <a:r>
              <a:rPr lang="en-US" b="0" dirty="0"/>
              <a:t>3. A challenge could be to get through the table as fast as possible without making a mistake.</a:t>
            </a:r>
          </a:p>
          <a:p>
            <a:r>
              <a:rPr lang="en-US" b="0" dirty="0"/>
              <a:t>4. Click to reveal the words students should have said in bold.</a:t>
            </a:r>
          </a:p>
          <a:p>
            <a:r>
              <a:rPr lang="en-US" b="0" dirty="0"/>
              <a:t>5. Click on the words with an </a:t>
            </a:r>
            <a:r>
              <a:rPr lang="fr-FR" sz="1200" dirty="0">
                <a:solidFill>
                  <a:srgbClr val="115076"/>
                </a:solidFill>
                <a:latin typeface="Century Gothic" panose="020B0502020202020204" pitchFamily="34" charset="0"/>
              </a:rPr>
              <a:t>[è/ê] to </a:t>
            </a:r>
            <a:r>
              <a:rPr lang="fr-FR" sz="1200" dirty="0" err="1">
                <a:solidFill>
                  <a:srgbClr val="115076"/>
                </a:solidFill>
                <a:latin typeface="Century Gothic" panose="020B0502020202020204" pitchFamily="34" charset="0"/>
              </a:rPr>
              <a:t>hear</a:t>
            </a:r>
            <a:r>
              <a:rPr lang="fr-FR" sz="1200" dirty="0">
                <a:solidFill>
                  <a:srgbClr val="115076"/>
                </a:solidFill>
                <a:latin typeface="Century Gothic" panose="020B0502020202020204" pitchFamily="34" charset="0"/>
              </a:rPr>
              <a:t> </a:t>
            </a:r>
            <a:r>
              <a:rPr lang="fr-FR" sz="1200" dirty="0" err="1">
                <a:solidFill>
                  <a:srgbClr val="115076"/>
                </a:solidFill>
                <a:latin typeface="Century Gothic" panose="020B0502020202020204" pitchFamily="34" charset="0"/>
              </a:rPr>
              <a:t>them</a:t>
            </a:r>
            <a:r>
              <a:rPr lang="fr-FR" sz="1200" dirty="0">
                <a:solidFill>
                  <a:srgbClr val="115076"/>
                </a:solidFill>
                <a:latin typeface="Century Gothic" panose="020B0502020202020204" pitchFamily="34" charset="0"/>
              </a:rPr>
              <a:t> </a:t>
            </a:r>
            <a:r>
              <a:rPr lang="fr-FR" sz="1200" dirty="0" err="1">
                <a:solidFill>
                  <a:srgbClr val="115076"/>
                </a:solidFill>
                <a:latin typeface="Century Gothic" panose="020B0502020202020204" pitchFamily="34" charset="0"/>
              </a:rPr>
              <a:t>pronounced</a:t>
            </a:r>
            <a:r>
              <a:rPr lang="fr-FR" sz="1200" dirty="0">
                <a:solidFill>
                  <a:srgbClr val="115076"/>
                </a:solidFill>
                <a:latin typeface="Century Gothic" panose="020B0502020202020204" pitchFamily="34" charset="0"/>
              </a:rPr>
              <a:t> by a native speaker. </a:t>
            </a:r>
            <a:r>
              <a:rPr lang="fr-FR" sz="1200" dirty="0" err="1">
                <a:solidFill>
                  <a:srgbClr val="115076"/>
                </a:solidFill>
                <a:latin typeface="Century Gothic" panose="020B0502020202020204" pitchFamily="34" charset="0"/>
              </a:rPr>
              <a:t>Students</a:t>
            </a:r>
            <a:r>
              <a:rPr lang="fr-FR" sz="1200" dirty="0">
                <a:solidFill>
                  <a:srgbClr val="115076"/>
                </a:solidFill>
                <a:latin typeface="Century Gothic" panose="020B0502020202020204" pitchFamily="34" charset="0"/>
              </a:rPr>
              <a:t> </a:t>
            </a:r>
            <a:r>
              <a:rPr lang="fr-FR" sz="1200" dirty="0" err="1">
                <a:solidFill>
                  <a:srgbClr val="115076"/>
                </a:solidFill>
                <a:latin typeface="Century Gothic" panose="020B0502020202020204" pitchFamily="34" charset="0"/>
              </a:rPr>
              <a:t>repeat</a:t>
            </a:r>
            <a:r>
              <a:rPr lang="fr-FR" sz="1200" dirty="0">
                <a:solidFill>
                  <a:srgbClr val="115076"/>
                </a:solidFill>
                <a:latin typeface="Century Gothic" panose="020B0502020202020204" pitchFamily="34" charset="0"/>
              </a:rPr>
              <a:t>.</a:t>
            </a:r>
          </a:p>
          <a:p>
            <a:r>
              <a:rPr lang="fr-FR" sz="1200" b="0" dirty="0">
                <a:solidFill>
                  <a:srgbClr val="115076"/>
                </a:solidFill>
                <a:latin typeface="Century Gothic" panose="020B0502020202020204" pitchFamily="34" charset="0"/>
              </a:rPr>
              <a:t>6. </a:t>
            </a:r>
            <a:r>
              <a:rPr lang="fr-FR" sz="1200" b="0" dirty="0" err="1">
                <a:solidFill>
                  <a:srgbClr val="115076"/>
                </a:solidFill>
                <a:latin typeface="Century Gothic" panose="020B0502020202020204" pitchFamily="34" charset="0"/>
              </a:rPr>
              <a:t>Clarify</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meanings</a:t>
            </a:r>
            <a:r>
              <a:rPr lang="fr-FR" sz="1200" b="0" dirty="0">
                <a:solidFill>
                  <a:srgbClr val="115076"/>
                </a:solidFill>
                <a:latin typeface="Century Gothic" panose="020B0502020202020204" pitchFamily="34" charset="0"/>
              </a:rPr>
              <a:t>.</a:t>
            </a:r>
            <a:endParaRPr lang="en-US" b="0" dirty="0"/>
          </a:p>
          <a:p>
            <a:endParaRPr lang="en-US" b="0" dirty="0"/>
          </a:p>
          <a:p>
            <a:r>
              <a:rPr lang="en-US" b="1" dirty="0"/>
              <a:t>Transcript and w</a:t>
            </a:r>
            <a:r>
              <a:rPr lang="en-GB" b="1" baseline="0" dirty="0" err="1"/>
              <a:t>ord</a:t>
            </a:r>
            <a:r>
              <a:rPr lang="en-GB" b="1" baseline="0" dirty="0"/>
              <a:t> frequency (1 is the most frequent word in French): </a:t>
            </a:r>
            <a:br>
              <a:rPr lang="en-GB" baseline="0" dirty="0"/>
            </a:br>
            <a:r>
              <a:rPr lang="en-GB" baseline="0" dirty="0" err="1"/>
              <a:t>honnête</a:t>
            </a:r>
            <a:r>
              <a:rPr lang="en-GB" baseline="0" dirty="0"/>
              <a:t> [2405], </a:t>
            </a:r>
            <a:r>
              <a:rPr lang="en-GB" baseline="0" dirty="0" err="1"/>
              <a:t>théorie</a:t>
            </a:r>
            <a:r>
              <a:rPr lang="en-GB" baseline="0" dirty="0"/>
              <a:t> [1773], </a:t>
            </a:r>
            <a:r>
              <a:rPr lang="en-GB" baseline="0" dirty="0" err="1"/>
              <a:t>système</a:t>
            </a:r>
            <a:r>
              <a:rPr lang="en-GB" baseline="0" dirty="0"/>
              <a:t> [289], </a:t>
            </a:r>
            <a:r>
              <a:rPr lang="en-GB" baseline="0" dirty="0" err="1"/>
              <a:t>émotion</a:t>
            </a:r>
            <a:r>
              <a:rPr lang="en-GB" baseline="0" dirty="0"/>
              <a:t> [1854], </a:t>
            </a:r>
            <a:r>
              <a:rPr lang="en-GB" baseline="0" dirty="0" err="1"/>
              <a:t>créature</a:t>
            </a:r>
            <a:r>
              <a:rPr lang="en-GB" baseline="0" dirty="0"/>
              <a:t> [4407], </a:t>
            </a:r>
            <a:r>
              <a:rPr lang="en-GB" baseline="0" dirty="0" err="1"/>
              <a:t>céréale</a:t>
            </a:r>
            <a:r>
              <a:rPr lang="en-GB" baseline="0" dirty="0"/>
              <a:t> [4983], </a:t>
            </a:r>
            <a:r>
              <a:rPr lang="en-GB" baseline="0" dirty="0" err="1"/>
              <a:t>extrême</a:t>
            </a:r>
            <a:r>
              <a:rPr lang="en-GB" baseline="0" dirty="0"/>
              <a:t> [1270], </a:t>
            </a:r>
            <a:r>
              <a:rPr lang="en-GB" baseline="0" dirty="0" err="1"/>
              <a:t>sincère</a:t>
            </a:r>
            <a:r>
              <a:rPr lang="en-GB" baseline="0" dirty="0"/>
              <a:t> [3180], </a:t>
            </a:r>
            <a:r>
              <a:rPr lang="en-GB" baseline="0" dirty="0" err="1"/>
              <a:t>helicoptère</a:t>
            </a:r>
            <a:r>
              <a:rPr lang="en-GB" baseline="0" dirty="0"/>
              <a:t> [n/a], </a:t>
            </a:r>
            <a:r>
              <a:rPr lang="en-GB" baseline="0" dirty="0" err="1"/>
              <a:t>poète</a:t>
            </a:r>
            <a:r>
              <a:rPr lang="en-GB" baseline="0" dirty="0"/>
              <a:t> [2307], </a:t>
            </a:r>
            <a:r>
              <a:rPr lang="en-GB" baseline="0" dirty="0" err="1"/>
              <a:t>égyptien</a:t>
            </a:r>
            <a:r>
              <a:rPr lang="en-GB" baseline="0" dirty="0"/>
              <a:t> [4137], </a:t>
            </a:r>
            <a:r>
              <a:rPr lang="en-GB" baseline="0" dirty="0" err="1"/>
              <a:t>thé</a:t>
            </a:r>
            <a:r>
              <a:rPr lang="en-GB" baseline="0" dirty="0"/>
              <a:t> [3517], </a:t>
            </a:r>
            <a:r>
              <a:rPr lang="en-GB" baseline="0" dirty="0" err="1"/>
              <a:t>mystère</a:t>
            </a:r>
            <a:r>
              <a:rPr lang="en-GB" baseline="0" dirty="0"/>
              <a:t> [2777], </a:t>
            </a:r>
            <a:r>
              <a:rPr lang="en-GB" baseline="0" dirty="0" err="1"/>
              <a:t>épidémie</a:t>
            </a:r>
            <a:r>
              <a:rPr lang="en-GB" baseline="0" dirty="0"/>
              <a:t> [4203], </a:t>
            </a:r>
            <a:r>
              <a:rPr lang="en-GB" baseline="0" dirty="0" err="1"/>
              <a:t>caractère</a:t>
            </a:r>
            <a:r>
              <a:rPr lang="en-GB" baseline="0" dirty="0"/>
              <a:t> [927], </a:t>
            </a:r>
            <a:r>
              <a:rPr lang="en-GB" baseline="0" dirty="0" err="1"/>
              <a:t>planète</a:t>
            </a:r>
            <a:r>
              <a:rPr lang="en-GB" baseline="0" dirty="0"/>
              <a:t> [1875], </a:t>
            </a:r>
            <a:r>
              <a:rPr lang="en-GB" baseline="0" dirty="0" err="1"/>
              <a:t>barrière</a:t>
            </a:r>
            <a:r>
              <a:rPr lang="en-GB" baseline="0" dirty="0"/>
              <a:t> [2438], crème [4748], </a:t>
            </a:r>
            <a:r>
              <a:rPr lang="en-GB" baseline="0" dirty="0" err="1"/>
              <a:t>kilomètre</a:t>
            </a:r>
            <a:r>
              <a:rPr lang="en-GB" baseline="0" dirty="0"/>
              <a:t> [1435], </a:t>
            </a:r>
            <a:r>
              <a:rPr lang="en-GB" baseline="0" dirty="0" err="1"/>
              <a:t>carrière</a:t>
            </a:r>
            <a:r>
              <a:rPr lang="en-GB" baseline="0" dirty="0"/>
              <a:t> [1247], sphere [4209], </a:t>
            </a:r>
            <a:r>
              <a:rPr lang="en-GB" baseline="0" dirty="0" err="1"/>
              <a:t>atmosphère</a:t>
            </a:r>
            <a:r>
              <a:rPr lang="en-GB" baseline="0" dirty="0"/>
              <a:t> [2493]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750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ê</a:t>
            </a:r>
            <a:r>
              <a:rPr lang="en-GB" b="1" baseline="0" dirty="0"/>
              <a:t>/</a:t>
            </a:r>
            <a:r>
              <a:rPr lang="en-GB" b="1" baseline="0" dirty="0" err="1"/>
              <a:t>è</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ê</a:t>
            </a:r>
            <a:r>
              <a:rPr lang="en-GB" b="1" baseline="0" dirty="0"/>
              <a:t>/</a:t>
            </a:r>
            <a:r>
              <a:rPr lang="en-GB" b="1" baseline="0" dirty="0" err="1"/>
              <a:t>è</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tête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 to one’s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ê</a:t>
            </a:r>
            <a:r>
              <a:rPr lang="en-GB" b="1" baseline="0" dirty="0"/>
              <a:t>/</a:t>
            </a:r>
            <a:r>
              <a:rPr lang="en-GB" b="1" baseline="0" dirty="0" err="1"/>
              <a:t>è</a:t>
            </a:r>
            <a:r>
              <a:rPr lang="en-GB" b="1" dirty="0"/>
              <a:t>] </a:t>
            </a:r>
            <a:r>
              <a:rPr lang="en-GB" baseline="0" dirty="0"/>
              <a:t>sound, pronouncing </a:t>
            </a:r>
            <a:r>
              <a:rPr lang="en-GB" b="0" baseline="0" dirty="0"/>
              <a:t>”</a:t>
            </a:r>
            <a:r>
              <a:rPr lang="en-GB" sz="1200" b="1" baseline="0" dirty="0">
                <a:solidFill>
                  <a:srgbClr val="002060"/>
                </a:solidFill>
                <a:latin typeface="Century Gothic" panose="020B0502020202020204" pitchFamily="34" charset="0"/>
              </a:rPr>
              <a:t> tête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289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9700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5991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ê</a:t>
            </a:r>
            <a:r>
              <a:rPr lang="en-GB" b="1" baseline="0" dirty="0"/>
              <a:t>/</a:t>
            </a:r>
            <a:r>
              <a:rPr lang="en-GB" b="1" baseline="0" dirty="0" err="1"/>
              <a:t>è</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ê</a:t>
            </a:r>
            <a:r>
              <a:rPr lang="en-GB" b="1" baseline="0" dirty="0"/>
              <a:t>/</a:t>
            </a:r>
            <a:r>
              <a:rPr lang="en-GB" b="1" baseline="0" dirty="0" err="1"/>
              <a:t>è</a:t>
            </a:r>
            <a:r>
              <a:rPr lang="en-GB" b="1" baseline="0" dirty="0"/>
              <a:t>] </a:t>
            </a:r>
            <a:r>
              <a:rPr lang="en-GB" baseline="0" dirty="0"/>
              <a:t>and then the </a:t>
            </a:r>
            <a:r>
              <a:rPr lang="en-GB" b="1" baseline="0" dirty="0"/>
              <a:t>source</a:t>
            </a:r>
            <a:r>
              <a:rPr lang="en-GB" baseline="0" dirty="0"/>
              <a:t> word again ‘</a:t>
            </a:r>
            <a:r>
              <a:rPr lang="en-GB" sz="1200" b="1" baseline="0" dirty="0">
                <a:solidFill>
                  <a:srgbClr val="002060"/>
                </a:solidFill>
                <a:latin typeface="Century Gothic" panose="020B0502020202020204" pitchFamily="34" charset="0"/>
              </a:rPr>
              <a:t>tête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fête</a:t>
            </a:r>
            <a:r>
              <a:rPr lang="en-GB" baseline="0" dirty="0"/>
              <a:t> [1490]; </a:t>
            </a:r>
            <a:r>
              <a:rPr lang="en-GB" b="1" baseline="0" dirty="0"/>
              <a:t>frère </a:t>
            </a:r>
            <a:r>
              <a:rPr lang="en-GB" b="0" baseline="0" dirty="0"/>
              <a:t>[1043]</a:t>
            </a:r>
            <a:r>
              <a:rPr lang="en-GB" baseline="0" dirty="0"/>
              <a:t> </a:t>
            </a:r>
            <a:r>
              <a:rPr lang="en-GB" b="1" baseline="0" dirty="0" err="1"/>
              <a:t>collège</a:t>
            </a:r>
            <a:r>
              <a:rPr lang="en-GB" baseline="0" dirty="0"/>
              <a:t> [2116]; </a:t>
            </a:r>
            <a:r>
              <a:rPr lang="en-GB" b="1" baseline="0" dirty="0" err="1"/>
              <a:t>problème</a:t>
            </a:r>
            <a:r>
              <a:rPr lang="en-GB" baseline="0" dirty="0"/>
              <a:t> [188]; </a:t>
            </a:r>
            <a:r>
              <a:rPr lang="en-GB" b="1" baseline="0" dirty="0" err="1"/>
              <a:t>être</a:t>
            </a:r>
            <a:r>
              <a:rPr lang="en-GB" baseline="0" dirty="0"/>
              <a:t>[5]; </a:t>
            </a: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508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6395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53200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5 minutes</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Aural distinction between SSCs [</a:t>
            </a:r>
            <a:r>
              <a:rPr lang="en-GB" sz="1200" b="0" dirty="0">
                <a:solidFill>
                  <a:schemeClr val="bg1"/>
                </a:solidFill>
              </a:rPr>
              <a:t>ê/è</a:t>
            </a:r>
            <a:r>
              <a:rPr lang="en-GB" b="0" baseline="0" dirty="0"/>
              <a:t>] and [</a:t>
            </a:r>
            <a:r>
              <a:rPr lang="en-GB" sz="1200" b="0" dirty="0">
                <a:solidFill>
                  <a:schemeClr val="bg1"/>
                </a:solidFill>
              </a:rPr>
              <a:t>é]. Connecting different types of accent on letter e with sound.</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write 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on the numbers to hear the words said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tick the column containing the missing letter.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show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Play audio again. Students repeat.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t>crème</a:t>
            </a:r>
            <a:endParaRPr lang="en-US" dirty="0"/>
          </a:p>
          <a:p>
            <a:pPr marL="228600" indent="-228600">
              <a:buFont typeface="+mj-lt"/>
              <a:buAutoNum type="arabicPeriod"/>
            </a:pPr>
            <a:r>
              <a:rPr lang="en-US" dirty="0"/>
              <a:t>café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dirty="0"/>
              <a:t>idéal</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err="1"/>
              <a:t>élève</a:t>
            </a:r>
            <a:r>
              <a:rPr lang="en-US" baseline="0" dirty="0"/>
              <a:t> </a:t>
            </a:r>
            <a:r>
              <a:rPr lang="en-US" dirty="0"/>
              <a:t>	NB: é + </a:t>
            </a:r>
            <a:r>
              <a:rPr lang="en-GB" dirty="0"/>
              <a:t>è</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err="1"/>
              <a:t>énorme</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derrière	**first [e] doesn’t accent due to double-consonant although sounds like [é]</a:t>
            </a:r>
          </a:p>
          <a:p>
            <a:pPr marL="228600" indent="-228600">
              <a:buFont typeface="+mj-lt"/>
              <a:buAutoNum type="arabicPeriod"/>
            </a:pPr>
            <a:r>
              <a:rPr lang="fr-FR" dirty="0"/>
              <a:t>vêtements </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dirty="0"/>
              <a:t>différent </a:t>
            </a:r>
          </a:p>
          <a:p>
            <a:pPr marL="228600" indent="-228600">
              <a:buFont typeface="+mj-lt"/>
              <a:buAutoNum type="arabicPeriod"/>
            </a:pPr>
            <a:r>
              <a:rPr lang="fr-FR" dirty="0"/>
              <a:t>agréable </a:t>
            </a:r>
          </a:p>
          <a:p>
            <a:pPr marL="228600" indent="-228600">
              <a:buFont typeface="+mj-lt"/>
              <a:buAutoNum type="arabicPeriod"/>
            </a:pPr>
            <a:r>
              <a:rPr lang="en-US" dirty="0"/>
              <a:t>célèbre 	NB: é + </a:t>
            </a:r>
            <a:r>
              <a:rPr lang="en-GB" dirty="0"/>
              <a:t>è</a:t>
            </a:r>
            <a:endParaRPr lang="en-US" dirty="0"/>
          </a:p>
          <a:p>
            <a:pPr marL="0" indent="0">
              <a:buFont typeface="Arial" panose="020B0604020202020204" pitchFamily="34" charset="0"/>
              <a:buNone/>
            </a:pPr>
            <a:endParaRPr lang="en-GB" baseline="0" dirty="0"/>
          </a:p>
          <a:p>
            <a:pPr marL="0" indent="0">
              <a:buFont typeface="Arial" panose="020B0604020202020204" pitchFamily="34" charset="0"/>
              <a:buNone/>
            </a:pPr>
            <a:r>
              <a:rPr lang="en-GB" b="1" baseline="0" dirty="0"/>
              <a:t>Word frequency (1 is the most frequent word in French):</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aseline="0" dirty="0"/>
              <a:t>crème </a:t>
            </a:r>
            <a:r>
              <a:rPr lang="en-US" dirty="0"/>
              <a:t>[4748], café [1886], </a:t>
            </a:r>
            <a:r>
              <a:rPr lang="fr-FR" dirty="0"/>
              <a:t>idéal [1429], </a:t>
            </a:r>
            <a:r>
              <a:rPr lang="en-US" baseline="0" dirty="0" err="1"/>
              <a:t>élève</a:t>
            </a:r>
            <a:r>
              <a:rPr lang="en-US" baseline="0" dirty="0"/>
              <a:t> </a:t>
            </a:r>
            <a:r>
              <a:rPr lang="en-US" dirty="0"/>
              <a:t>[1068], </a:t>
            </a:r>
            <a:r>
              <a:rPr lang="en-GB" dirty="0" err="1"/>
              <a:t>énorme</a:t>
            </a:r>
            <a:r>
              <a:rPr lang="en-GB" dirty="0"/>
              <a:t> [663], </a:t>
            </a:r>
            <a:r>
              <a:rPr lang="en-US" dirty="0"/>
              <a:t>derrière [805], </a:t>
            </a:r>
            <a:r>
              <a:rPr lang="fr-FR" dirty="0"/>
              <a:t>vêtements [2383], différent [350], agréable [2841],</a:t>
            </a:r>
            <a:r>
              <a:rPr lang="en-US" dirty="0"/>
              <a:t> célèbre [1689]</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baseline="0" dirty="0"/>
          </a:p>
          <a:p>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051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 4 minutes </a:t>
            </a:r>
            <a:r>
              <a:rPr lang="en-GB" sz="1200" b="0" kern="1200" dirty="0">
                <a:solidFill>
                  <a:schemeClr val="tx1"/>
                </a:solidFill>
                <a:effectLst/>
                <a:latin typeface="+mn-lt"/>
                <a:ea typeface="+mn-ea"/>
                <a:cs typeface="+mn-cs"/>
              </a:rPr>
              <a:t>for 3 slides.</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Aim: </a:t>
            </a:r>
            <a:r>
              <a:rPr lang="en-GB" b="0" baseline="0" dirty="0"/>
              <a:t>Oral production of SSCs [</a:t>
            </a:r>
            <a:r>
              <a:rPr lang="en-GB" sz="1200" b="0" dirty="0">
                <a:solidFill>
                  <a:schemeClr val="bg1"/>
                </a:solidFill>
              </a:rPr>
              <a:t>ê/è</a:t>
            </a:r>
            <a:r>
              <a:rPr lang="en-GB" b="0" baseline="0" dirty="0"/>
              <a:t>] and [</a:t>
            </a:r>
            <a:r>
              <a:rPr lang="en-GB" sz="1200" b="0" dirty="0">
                <a:solidFill>
                  <a:schemeClr val="bg1"/>
                </a:solidFill>
              </a:rPr>
              <a:t>é]. Connecting different types of accent on letter e with sound.</a:t>
            </a:r>
          </a:p>
          <a:p>
            <a:endParaRPr lang="en-GB" sz="1200" b="0" dirty="0">
              <a:solidFill>
                <a:schemeClr val="bg1"/>
              </a:solidFill>
            </a:endParaRPr>
          </a:p>
          <a:p>
            <a:r>
              <a:rPr lang="en-GB" sz="1200" b="1" kern="1200" dirty="0">
                <a:solidFill>
                  <a:schemeClr val="tx1"/>
                </a:solidFill>
                <a:effectLst/>
                <a:latin typeface="+mn-lt"/>
                <a:ea typeface="+mn-ea"/>
                <a:cs typeface="+mn-cs"/>
              </a:rPr>
              <a:t>Procedure:</a:t>
            </a:r>
            <a:endParaRPr lang="en-GB"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1. Prepare students for the task by giving them the pronunciation tips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baseline="0" dirty="0">
                <a:solidFill>
                  <a:schemeClr val="tx1"/>
                </a:solidFill>
                <a:effectLst/>
                <a:latin typeface="+mn-lt"/>
                <a:ea typeface="+mn-ea"/>
                <a:cs typeface="+mn-cs"/>
              </a:rPr>
              <a:t>for </a:t>
            </a:r>
            <a:r>
              <a:rPr lang="en-GB" b="0" baseline="0" dirty="0"/>
              <a:t>[</a:t>
            </a:r>
            <a:r>
              <a:rPr lang="en-GB" sz="1200" b="0" dirty="0">
                <a:solidFill>
                  <a:schemeClr val="bg1"/>
                </a:solidFill>
              </a:rPr>
              <a:t>ê/è</a:t>
            </a:r>
            <a:r>
              <a:rPr lang="en-GB" b="0" baseline="0" dirty="0"/>
              <a:t>]: </a:t>
            </a:r>
            <a:r>
              <a:rPr lang="en-GB" sz="1200" b="0" kern="1200" baseline="0" dirty="0">
                <a:solidFill>
                  <a:schemeClr val="tx1"/>
                </a:solidFill>
                <a:effectLst/>
                <a:latin typeface="+mn-lt"/>
                <a:ea typeface="+mn-ea"/>
                <a:cs typeface="+mn-cs"/>
              </a:rPr>
              <a:t>c</a:t>
            </a:r>
            <a:r>
              <a:rPr lang="en-GB" sz="1200" kern="1200" dirty="0">
                <a:solidFill>
                  <a:schemeClr val="tx1"/>
                </a:solidFill>
                <a:effectLst/>
                <a:latin typeface="+mn-lt"/>
                <a:ea typeface="+mn-ea"/>
                <a:cs typeface="+mn-cs"/>
              </a:rPr>
              <a:t>heck mouth open/lip 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for </a:t>
            </a:r>
            <a:r>
              <a:rPr lang="en-GB" b="0" baseline="0" dirty="0"/>
              <a:t>[é]: bottom jaw down/mouth open, smiley lips/more closed than for [</a:t>
            </a:r>
            <a:r>
              <a:rPr lang="en-GB" sz="1200" b="0" dirty="0">
                <a:solidFill>
                  <a:schemeClr val="bg1"/>
                </a:solidFill>
              </a:rPr>
              <a:t>ê/è</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2. Working in pairs, students take it in turns to try to read out the words in alphabetical order in thirty seconds. The listening student makes sure that their partner’s pronunciation is consistent with the accent. If a mistake is noticed, the speaking partner must repeat the word correctly three times before moving 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Teacher circulates to monitor their SSC 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4. The student who has said the most words in 30 seconds is the winner!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Click on words to hear them pronounced by a native speaker. Students repeat.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rankings (1 is the most frequent word in French): </a:t>
            </a:r>
            <a:br>
              <a:rPr lang="en-GB" baseline="0" dirty="0"/>
            </a:br>
            <a:r>
              <a:rPr lang="en-GB" b="0" baseline="0" dirty="0"/>
              <a:t>fête [1490], </a:t>
            </a:r>
            <a:r>
              <a:rPr lang="en-GB" b="0" baseline="0" dirty="0" err="1"/>
              <a:t>collège</a:t>
            </a:r>
            <a:r>
              <a:rPr lang="en-GB" b="0" baseline="0" dirty="0"/>
              <a:t> [2116], </a:t>
            </a:r>
            <a:r>
              <a:rPr lang="en-GB" b="0" baseline="0" dirty="0" err="1"/>
              <a:t>problème</a:t>
            </a:r>
            <a:r>
              <a:rPr lang="en-GB" b="0" baseline="0" dirty="0"/>
              <a:t> [188], tête [343], </a:t>
            </a:r>
            <a:r>
              <a:rPr lang="en-GB" sz="1200" dirty="0" err="1">
                <a:solidFill>
                  <a:srgbClr val="115076"/>
                </a:solidFill>
                <a:latin typeface="Century Gothic" panose="020B0502020202020204" pitchFamily="34" charset="0"/>
                <a:cs typeface="Calibri" panose="020F0502020204030204" pitchFamily="34" charset="0"/>
              </a:rPr>
              <a:t>pêche</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cs typeface="Calibri" panose="020F0502020204030204" pitchFamily="34" charset="0"/>
              </a:rPr>
              <a:t> [1790], </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a:t>
            </a:r>
            <a:r>
              <a:rPr kumimoji="0" lang="en-GB" sz="1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orie</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[1773], </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1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r>
              <a:rPr kumimoji="0" lang="en-GB" sz="1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[1678], </a:t>
            </a:r>
            <a:r>
              <a:rPr kumimoji="0" lang="en-GB" sz="12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oile [2776], </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1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12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1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1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[1733], </a:t>
            </a:r>
            <a:r>
              <a:rPr lang="en-GB" sz="1200" dirty="0" err="1">
                <a:solidFill>
                  <a:schemeClr val="accent1">
                    <a:lumMod val="50000"/>
                  </a:schemeClr>
                </a:solidFill>
              </a:rPr>
              <a:t>d</a:t>
            </a:r>
            <a:r>
              <a:rPr lang="en-GB" sz="1200" dirty="0" err="1">
                <a:solidFill>
                  <a:srgbClr val="EE6000"/>
                </a:solidFill>
              </a:rPr>
              <a:t>é</a:t>
            </a:r>
            <a:r>
              <a:rPr lang="en-GB" sz="1200" dirty="0" err="1">
                <a:solidFill>
                  <a:schemeClr val="accent1">
                    <a:lumMod val="50000"/>
                  </a:schemeClr>
                </a:solidFill>
              </a:rPr>
              <a:t>sert</a:t>
            </a:r>
            <a:r>
              <a:rPr lang="en-GB" sz="1200" dirty="0">
                <a:solidFill>
                  <a:schemeClr val="accent1">
                    <a:lumMod val="50000"/>
                  </a:schemeClr>
                </a:solidFill>
              </a:rPr>
              <a:t> </a:t>
            </a:r>
            <a:r>
              <a:rPr lang="en-GB" sz="1200" baseline="0" dirty="0">
                <a:solidFill>
                  <a:srgbClr val="EE6000"/>
                </a:solidFill>
              </a:rPr>
              <a:t>[2382],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12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12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bre</a:t>
            </a:r>
            <a:r>
              <a:rPr kumimoji="0" lang="en-GB" sz="12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1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[1689]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644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025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 but with 15 fewer seconds on the timer still.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18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819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ê</a:t>
            </a:r>
            <a:r>
              <a:rPr lang="en-GB" b="1" baseline="0" dirty="0"/>
              <a:t>/</a:t>
            </a:r>
            <a:r>
              <a:rPr lang="en-GB" b="1" baseline="0" dirty="0" err="1"/>
              <a:t>è</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ê</a:t>
            </a:r>
            <a:r>
              <a:rPr lang="en-GB" b="1" baseline="0" dirty="0"/>
              <a:t>/</a:t>
            </a:r>
            <a:r>
              <a:rPr lang="en-GB" b="1" baseline="0" dirty="0" err="1"/>
              <a:t>è</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tête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 to one’s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ê</a:t>
            </a:r>
            <a:r>
              <a:rPr lang="en-GB" b="1" baseline="0" dirty="0"/>
              <a:t>/</a:t>
            </a:r>
            <a:r>
              <a:rPr lang="en-GB" b="1" baseline="0" dirty="0" err="1"/>
              <a:t>è</a:t>
            </a:r>
            <a:r>
              <a:rPr lang="en-GB" b="1" dirty="0"/>
              <a:t>] </a:t>
            </a:r>
            <a:r>
              <a:rPr lang="en-GB" baseline="0" dirty="0"/>
              <a:t>sound, pronouncing </a:t>
            </a:r>
            <a:r>
              <a:rPr lang="en-GB" b="0" baseline="0" dirty="0"/>
              <a:t>”</a:t>
            </a:r>
            <a:r>
              <a:rPr lang="en-GB" sz="1200" b="1" baseline="0" dirty="0">
                <a:solidFill>
                  <a:srgbClr val="002060"/>
                </a:solidFill>
                <a:latin typeface="Century Gothic" panose="020B0502020202020204" pitchFamily="34" charset="0"/>
              </a:rPr>
              <a:t> tête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2464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ê</a:t>
            </a:r>
            <a:r>
              <a:rPr lang="en-GB" b="1" baseline="0" dirty="0"/>
              <a:t>/</a:t>
            </a:r>
            <a:r>
              <a:rPr lang="en-GB" b="1" baseline="0" dirty="0" err="1"/>
              <a:t>è</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ê</a:t>
            </a:r>
            <a:r>
              <a:rPr lang="en-GB" b="1" baseline="0" dirty="0"/>
              <a:t>/</a:t>
            </a:r>
            <a:r>
              <a:rPr lang="en-GB" b="1" baseline="0" dirty="0" err="1"/>
              <a:t>è</a:t>
            </a:r>
            <a:r>
              <a:rPr lang="en-GB" b="1" baseline="0" dirty="0"/>
              <a:t>] </a:t>
            </a:r>
            <a:r>
              <a:rPr lang="en-GB" baseline="0" dirty="0"/>
              <a:t>and then the </a:t>
            </a:r>
            <a:r>
              <a:rPr lang="en-GB" b="1" baseline="0" dirty="0"/>
              <a:t>source</a:t>
            </a:r>
            <a:r>
              <a:rPr lang="en-GB" baseline="0" dirty="0"/>
              <a:t> word again ‘</a:t>
            </a:r>
            <a:r>
              <a:rPr lang="en-GB" sz="1200" b="1" baseline="0" dirty="0">
                <a:solidFill>
                  <a:srgbClr val="002060"/>
                </a:solidFill>
                <a:latin typeface="Century Gothic" panose="020B0502020202020204" pitchFamily="34" charset="0"/>
              </a:rPr>
              <a:t>tête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fête</a:t>
            </a:r>
            <a:r>
              <a:rPr lang="en-GB" baseline="0" dirty="0"/>
              <a:t> [1490]; </a:t>
            </a:r>
            <a:r>
              <a:rPr lang="en-GB" b="1" baseline="0" dirty="0"/>
              <a:t>frère </a:t>
            </a:r>
            <a:r>
              <a:rPr lang="en-GB" b="0" baseline="0" dirty="0"/>
              <a:t>[1043]</a:t>
            </a:r>
            <a:r>
              <a:rPr lang="en-GB" baseline="0" dirty="0"/>
              <a:t> </a:t>
            </a:r>
            <a:r>
              <a:rPr lang="en-GB" b="1" baseline="0" dirty="0" err="1"/>
              <a:t>collège</a:t>
            </a:r>
            <a:r>
              <a:rPr lang="en-GB" baseline="0" dirty="0"/>
              <a:t> [2116]; </a:t>
            </a:r>
            <a:r>
              <a:rPr lang="en-GB" b="1" baseline="0" dirty="0" err="1"/>
              <a:t>problème</a:t>
            </a:r>
            <a:r>
              <a:rPr lang="en-GB" baseline="0" dirty="0"/>
              <a:t> [188]; </a:t>
            </a:r>
            <a:r>
              <a:rPr lang="en-GB" b="1" baseline="0" dirty="0" err="1"/>
              <a:t>être</a:t>
            </a:r>
            <a:r>
              <a:rPr lang="en-GB" baseline="0" dirty="0"/>
              <a:t>[5]; </a:t>
            </a: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9785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minutes</a:t>
            </a:r>
          </a:p>
          <a:p>
            <a:endParaRPr lang="en-US" b="1" dirty="0"/>
          </a:p>
          <a:p>
            <a:r>
              <a:rPr lang="en-US" b="1" dirty="0"/>
              <a:t>Aim: </a:t>
            </a:r>
            <a:r>
              <a:rPr lang="en-US" b="0" dirty="0"/>
              <a:t>Raising awareness of the identical sound in SSCs [ai] and [</a:t>
            </a:r>
            <a:r>
              <a:rPr lang="en-GB" sz="1200" b="0" dirty="0">
                <a:solidFill>
                  <a:schemeClr val="bg1"/>
                </a:solidFill>
              </a:rPr>
              <a:t>ê/è</a:t>
            </a:r>
            <a:r>
              <a:rPr lang="en-US" b="0" dirty="0"/>
              <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For a reminder of [</a:t>
            </a:r>
            <a:r>
              <a:rPr lang="en-GB" sz="1200" b="0" dirty="0">
                <a:solidFill>
                  <a:schemeClr val="bg1"/>
                </a:solidFill>
              </a:rPr>
              <a:t>ê/è</a:t>
            </a:r>
            <a:r>
              <a:rPr lang="en-US" b="0" dirty="0"/>
              <a:t>],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production of SSCs [ai] and [ê/è]. Cognates are chosen to also practise ‘unlearning’ English pronunciation.</a:t>
            </a:r>
          </a:p>
          <a:p>
            <a:endParaRPr lang="en-US" b="1" dirty="0"/>
          </a:p>
          <a:p>
            <a:r>
              <a:rPr lang="en-US" b="1" dirty="0"/>
              <a:t>Procedure:</a:t>
            </a:r>
          </a:p>
          <a:p>
            <a:r>
              <a:rPr lang="en-US" b="0" dirty="0"/>
              <a:t>1. Students partner up and label themselves A and B.</a:t>
            </a:r>
          </a:p>
          <a:p>
            <a:r>
              <a:rPr lang="en-US" b="0" dirty="0"/>
              <a:t>2. They then treat the table as a script, but have to make sure they only pronounce the words containing SSCs [ai] and [è/ê].</a:t>
            </a:r>
          </a:p>
          <a:p>
            <a:r>
              <a:rPr lang="en-US" b="0" dirty="0"/>
              <a:t>3. The listening student notes any errors (illegal word said or SSC pronounced incorrectly) and gives their partner a score out of 5 for each round.</a:t>
            </a:r>
          </a:p>
          <a:p>
            <a:r>
              <a:rPr lang="en-US" b="0" dirty="0"/>
              <a:t>4. The student with the most points at the end is the winner!</a:t>
            </a:r>
          </a:p>
          <a:p>
            <a:r>
              <a:rPr lang="en-US" b="0" dirty="0"/>
              <a:t>5. ‘Legal’ words revealed on clicks.</a:t>
            </a:r>
          </a:p>
          <a:p>
            <a:r>
              <a:rPr lang="en-US" b="0" dirty="0"/>
              <a:t>6. Clarify meaning of the cognate words.</a:t>
            </a:r>
          </a:p>
          <a:p>
            <a:r>
              <a:rPr lang="en-US" b="0" dirty="0"/>
              <a:t>7. A challenge could be to get through the table as fast as possible without making a mistake.</a:t>
            </a:r>
          </a:p>
          <a:p>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Word frequency (1 is the most frequent word in French): </a:t>
            </a:r>
            <a:br>
              <a:rPr lang="en-GB" baseline="0" dirty="0"/>
            </a:br>
            <a:r>
              <a:rPr lang="en-GB" dirty="0" err="1"/>
              <a:t>clair</a:t>
            </a:r>
            <a:r>
              <a:rPr lang="en-GB" dirty="0"/>
              <a:t> [335], </a:t>
            </a:r>
            <a:r>
              <a:rPr lang="en-GB" dirty="0" err="1"/>
              <a:t>raisonnable</a:t>
            </a:r>
            <a:r>
              <a:rPr lang="en-GB" dirty="0"/>
              <a:t> [2021], </a:t>
            </a:r>
            <a:r>
              <a:rPr kumimoji="0" lang="fr-FR"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secondaire [2027], japonais [2097], capitaine [2518], portrait [2666], air [761], secrétaire [920], pétition [2920], défense [938], économiste [2943], réaction [947], péril [2969], réunion [971], majorité [988], procédure [933], armée [1011], collègue [1099], </a:t>
            </a:r>
            <a:r>
              <a:rPr lang="en-GB" sz="1800" b="0" i="0" u="none" strike="noStrike" dirty="0" err="1">
                <a:solidFill>
                  <a:srgbClr val="000000"/>
                </a:solidFill>
                <a:effectLst/>
                <a:latin typeface="Calibri" panose="020F0502020204030204" pitchFamily="34" charset="0"/>
              </a:rPr>
              <a:t>sincère</a:t>
            </a:r>
            <a:r>
              <a:rPr lang="en-GB" dirty="0"/>
              <a:t> [3910], </a:t>
            </a:r>
            <a:r>
              <a:rPr lang="en-GB" dirty="0" err="1"/>
              <a:t>kilomètre</a:t>
            </a:r>
            <a:r>
              <a:rPr lang="en-GB" dirty="0"/>
              <a:t> [1435], sphere [4209], </a:t>
            </a:r>
            <a:r>
              <a:rPr lang="en-GB" dirty="0" err="1"/>
              <a:t>parallèle</a:t>
            </a:r>
            <a:r>
              <a:rPr lang="en-GB" dirty="0"/>
              <a:t> [2196], </a:t>
            </a:r>
            <a:r>
              <a:rPr lang="en-GB" sz="1800" b="0" i="0" u="none" strike="noStrike" dirty="0" err="1">
                <a:solidFill>
                  <a:srgbClr val="000000"/>
                </a:solidFill>
                <a:effectLst/>
                <a:latin typeface="Calibri" panose="020F0502020204030204" pitchFamily="34" charset="0"/>
              </a:rPr>
              <a:t>honnête</a:t>
            </a:r>
            <a:r>
              <a:rPr lang="en-GB" dirty="0"/>
              <a:t> [2405], </a:t>
            </a:r>
            <a:r>
              <a:rPr lang="en-GB" sz="1800" b="0" i="0" u="none" strike="noStrike" dirty="0" err="1">
                <a:solidFill>
                  <a:srgbClr val="000000"/>
                </a:solidFill>
                <a:effectLst/>
                <a:latin typeface="Calibri" panose="020F0502020204030204" pitchFamily="34" charset="0"/>
              </a:rPr>
              <a:t>ancêtre</a:t>
            </a:r>
            <a:r>
              <a:rPr lang="en-GB" dirty="0"/>
              <a:t> [3067], </a:t>
            </a:r>
            <a:r>
              <a:rPr lang="en-GB" dirty="0" err="1"/>
              <a:t>forêt</a:t>
            </a:r>
            <a:r>
              <a:rPr lang="en-GB" dirty="0"/>
              <a:t> [1724], </a:t>
            </a:r>
            <a:r>
              <a:rPr lang="en-GB" sz="1800" b="0" i="0" u="none" strike="noStrike" dirty="0" err="1">
                <a:solidFill>
                  <a:srgbClr val="000000"/>
                </a:solidFill>
                <a:effectLst/>
                <a:latin typeface="Calibri" panose="020F0502020204030204" pitchFamily="34" charset="0"/>
              </a:rPr>
              <a:t>suprême</a:t>
            </a:r>
            <a:r>
              <a:rPr lang="en-GB" dirty="0"/>
              <a:t> [2022], </a:t>
            </a:r>
            <a:r>
              <a:rPr lang="en-GB" sz="1800" b="0" i="0" u="none" strike="noStrike" dirty="0">
                <a:solidFill>
                  <a:srgbClr val="000000"/>
                </a:solidFill>
                <a:effectLst/>
                <a:latin typeface="Calibri" panose="020F0502020204030204" pitchFamily="34" charset="0"/>
              </a:rPr>
              <a:t>plastique</a:t>
            </a:r>
            <a:r>
              <a:rPr lang="en-GB" dirty="0"/>
              <a:t> [2191], signature [2187], </a:t>
            </a:r>
            <a:r>
              <a:rPr lang="en-GB" sz="1800" b="0" i="0" u="none" strike="noStrike" dirty="0" err="1">
                <a:solidFill>
                  <a:srgbClr val="000000"/>
                </a:solidFill>
                <a:effectLst/>
                <a:latin typeface="Calibri" panose="020F0502020204030204" pitchFamily="34" charset="0"/>
              </a:rPr>
              <a:t>courageux</a:t>
            </a:r>
            <a:r>
              <a:rPr lang="en-GB" dirty="0"/>
              <a:t> [2198], satellite [2200], legal [2247]</a:t>
            </a:r>
            <a:endParaRPr kumimoji="0" lang="fr-FR"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a:p>
            <a:pPr marL="0" indent="0">
              <a:buFont typeface="+mj-lt"/>
              <a:buNone/>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750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755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ê</a:t>
            </a:r>
            <a:r>
              <a:rPr lang="en-GB" b="1" baseline="0" dirty="0"/>
              <a:t>/</a:t>
            </a:r>
            <a:r>
              <a:rPr lang="en-GB" b="1" baseline="0" dirty="0" err="1"/>
              <a:t>è</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ê</a:t>
            </a:r>
            <a:r>
              <a:rPr lang="en-GB" b="1" baseline="0" dirty="0"/>
              <a:t>/</a:t>
            </a:r>
            <a:r>
              <a:rPr lang="en-GB" b="1" baseline="0" dirty="0" err="1"/>
              <a:t>è</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tête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 to one’s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ê</a:t>
            </a:r>
            <a:r>
              <a:rPr lang="en-GB" b="1" baseline="0" dirty="0"/>
              <a:t>/</a:t>
            </a:r>
            <a:r>
              <a:rPr lang="en-GB" b="1" baseline="0" dirty="0" err="1"/>
              <a:t>è</a:t>
            </a:r>
            <a:r>
              <a:rPr lang="en-GB" b="1" dirty="0"/>
              <a:t>] </a:t>
            </a:r>
            <a:r>
              <a:rPr lang="en-GB" baseline="0" dirty="0"/>
              <a:t>sound, pronouncing </a:t>
            </a:r>
            <a:r>
              <a:rPr lang="en-GB" b="0" baseline="0" dirty="0"/>
              <a:t>”</a:t>
            </a:r>
            <a:r>
              <a:rPr lang="en-GB" sz="1200" b="1" baseline="0" dirty="0">
                <a:solidFill>
                  <a:srgbClr val="002060"/>
                </a:solidFill>
                <a:latin typeface="Century Gothic" panose="020B0502020202020204" pitchFamily="34" charset="0"/>
              </a:rPr>
              <a:t> tête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7726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ê</a:t>
            </a:r>
            <a:r>
              <a:rPr lang="en-GB" b="1" baseline="0" dirty="0"/>
              <a:t>/</a:t>
            </a:r>
            <a:r>
              <a:rPr lang="en-GB" b="1" baseline="0" dirty="0" err="1"/>
              <a:t>è</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ê</a:t>
            </a:r>
            <a:r>
              <a:rPr lang="en-GB" b="1" baseline="0" dirty="0"/>
              <a:t>/</a:t>
            </a:r>
            <a:r>
              <a:rPr lang="en-GB" b="1" baseline="0" dirty="0" err="1"/>
              <a:t>è</a:t>
            </a:r>
            <a:r>
              <a:rPr lang="en-GB" b="1" baseline="0" dirty="0"/>
              <a:t>] </a:t>
            </a:r>
            <a:r>
              <a:rPr lang="en-GB" baseline="0" dirty="0"/>
              <a:t>and then the </a:t>
            </a:r>
            <a:r>
              <a:rPr lang="en-GB" b="1" baseline="0" dirty="0"/>
              <a:t>source</a:t>
            </a:r>
            <a:r>
              <a:rPr lang="en-GB" baseline="0" dirty="0"/>
              <a:t> word again ‘</a:t>
            </a:r>
            <a:r>
              <a:rPr lang="en-GB" sz="1200" b="1" baseline="0" dirty="0">
                <a:solidFill>
                  <a:srgbClr val="002060"/>
                </a:solidFill>
                <a:latin typeface="Century Gothic" panose="020B0502020202020204" pitchFamily="34" charset="0"/>
              </a:rPr>
              <a:t>tête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fête</a:t>
            </a:r>
            <a:r>
              <a:rPr lang="en-GB" baseline="0" dirty="0"/>
              <a:t> [1490]; </a:t>
            </a:r>
            <a:r>
              <a:rPr lang="en-GB" b="1" baseline="0" dirty="0"/>
              <a:t>frère </a:t>
            </a:r>
            <a:r>
              <a:rPr lang="en-GB" b="0" baseline="0" dirty="0"/>
              <a:t>[1043]</a:t>
            </a:r>
            <a:r>
              <a:rPr lang="en-GB" baseline="0" dirty="0"/>
              <a:t> </a:t>
            </a:r>
            <a:r>
              <a:rPr lang="en-GB" b="1" baseline="0" dirty="0" err="1"/>
              <a:t>collège</a:t>
            </a:r>
            <a:r>
              <a:rPr lang="en-GB" baseline="0" dirty="0"/>
              <a:t> [2116]; </a:t>
            </a:r>
            <a:r>
              <a:rPr lang="en-GB" b="1" baseline="0" dirty="0" err="1"/>
              <a:t>problème</a:t>
            </a:r>
            <a:r>
              <a:rPr lang="en-GB" baseline="0" dirty="0"/>
              <a:t> [188]; </a:t>
            </a:r>
            <a:r>
              <a:rPr lang="en-GB" b="1" baseline="0" dirty="0" err="1"/>
              <a:t>être</a:t>
            </a:r>
            <a:r>
              <a:rPr lang="en-GB" baseline="0" dirty="0"/>
              <a:t>[5]; </a:t>
            </a: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42714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ê</a:t>
            </a:r>
            <a:r>
              <a:rPr lang="en-GB" b="1" baseline="0" dirty="0"/>
              <a:t>/</a:t>
            </a:r>
            <a:r>
              <a:rPr lang="en-GB" b="1" baseline="0" dirty="0" err="1"/>
              <a:t>è</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ê</a:t>
            </a:r>
            <a:r>
              <a:rPr lang="en-GB" b="1" baseline="0" dirty="0"/>
              <a:t>/</a:t>
            </a:r>
            <a:r>
              <a:rPr lang="en-GB" b="1" baseline="0" dirty="0" err="1"/>
              <a:t>è</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tête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 to one’s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ê</a:t>
            </a:r>
            <a:r>
              <a:rPr lang="en-GB" b="1" baseline="0" dirty="0"/>
              <a:t>/</a:t>
            </a:r>
            <a:r>
              <a:rPr lang="en-GB" b="1" baseline="0" dirty="0" err="1"/>
              <a:t>è</a:t>
            </a:r>
            <a:r>
              <a:rPr lang="en-GB" b="1" dirty="0"/>
              <a:t>] </a:t>
            </a:r>
            <a:r>
              <a:rPr lang="en-GB" baseline="0" dirty="0"/>
              <a:t>sound, pronouncing </a:t>
            </a:r>
            <a:r>
              <a:rPr lang="en-GB" b="0" baseline="0" dirty="0"/>
              <a:t>”</a:t>
            </a:r>
            <a:r>
              <a:rPr lang="en-GB" sz="1200" b="1" baseline="0" dirty="0">
                <a:solidFill>
                  <a:srgbClr val="002060"/>
                </a:solidFill>
                <a:latin typeface="Century Gothic" panose="020B0502020202020204" pitchFamily="34" charset="0"/>
              </a:rPr>
              <a:t> tête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289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992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ê</a:t>
            </a:r>
            <a:r>
              <a:rPr lang="en-GB" b="1" baseline="0" dirty="0"/>
              <a:t>/</a:t>
            </a:r>
            <a:r>
              <a:rPr lang="en-GB" b="1" baseline="0" dirty="0" err="1"/>
              <a:t>è</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ê</a:t>
            </a:r>
            <a:r>
              <a:rPr lang="en-GB" b="1" baseline="0" dirty="0"/>
              <a:t>/</a:t>
            </a:r>
            <a:r>
              <a:rPr lang="en-GB" b="1" baseline="0" dirty="0" err="1"/>
              <a:t>è</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tête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 to one’s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ê</a:t>
            </a:r>
            <a:r>
              <a:rPr lang="en-GB" b="1" baseline="0" dirty="0"/>
              <a:t>/</a:t>
            </a:r>
            <a:r>
              <a:rPr lang="en-GB" b="1" baseline="0" dirty="0" err="1"/>
              <a:t>è</a:t>
            </a:r>
            <a:r>
              <a:rPr lang="en-GB" b="1" dirty="0"/>
              <a:t>] </a:t>
            </a:r>
            <a:r>
              <a:rPr lang="en-GB" baseline="0" dirty="0"/>
              <a:t>sound, pronouncing </a:t>
            </a:r>
            <a:r>
              <a:rPr lang="en-GB" b="0" baseline="0" dirty="0"/>
              <a:t>”</a:t>
            </a:r>
            <a:r>
              <a:rPr lang="en-GB" sz="1200" b="1" baseline="0" dirty="0">
                <a:solidFill>
                  <a:srgbClr val="002060"/>
                </a:solidFill>
                <a:latin typeface="Century Gothic" panose="020B0502020202020204" pitchFamily="34" charset="0"/>
              </a:rPr>
              <a:t> tête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2168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Raising awareness of different sounds represented by the SSC [e].</a:t>
            </a:r>
            <a:endParaRPr lang="en-US" b="1" dirty="0"/>
          </a:p>
          <a:p>
            <a:endParaRPr lang="en-US" b="1" dirty="0"/>
          </a:p>
          <a:p>
            <a:r>
              <a:rPr lang="en-US" b="1" dirty="0"/>
              <a:t>Procedure:</a:t>
            </a:r>
          </a:p>
          <a:p>
            <a:pPr marL="228600" indent="-228600">
              <a:buAutoNum type="arabicPeriod"/>
            </a:pPr>
            <a:r>
              <a:rPr lang="en-US" b="0" dirty="0"/>
              <a:t>Explain that an e without an accent is not always pronounced like je, giving the example of avec.</a:t>
            </a:r>
          </a:p>
          <a:p>
            <a:pPr marL="228600" indent="-228600">
              <a:buAutoNum type="arabicPeriod"/>
            </a:pPr>
            <a:r>
              <a:rPr lang="en-US" b="0" dirty="0"/>
              <a:t>Listen to the audio, and students repeat the sentence, emphasizing the pronunciation of je and avec.</a:t>
            </a:r>
          </a:p>
          <a:p>
            <a:endParaRPr lang="en-US" b="0" dirty="0"/>
          </a:p>
          <a:p>
            <a:r>
              <a:rPr lang="en-US" b="1" dirty="0"/>
              <a:t>Transcript:</a:t>
            </a:r>
          </a:p>
          <a:p>
            <a:pPr marL="228600" indent="-228600">
              <a:buAutoNum type="arabicPeriod"/>
            </a:pPr>
            <a:r>
              <a:rPr lang="en-US" b="0" dirty="0"/>
              <a:t>Je </a:t>
            </a:r>
            <a:r>
              <a:rPr lang="en-US" b="0" dirty="0" err="1"/>
              <a:t>suis</a:t>
            </a:r>
            <a:r>
              <a:rPr lang="en-US" b="0" dirty="0"/>
              <a:t> avec </a:t>
            </a:r>
            <a:r>
              <a:rPr lang="en-US" b="0" dirty="0" err="1"/>
              <a:t>mon</a:t>
            </a:r>
            <a:r>
              <a:rPr lang="en-US" b="0" dirty="0"/>
              <a:t> chat, Pacha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110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 Slide 1/3.</a:t>
            </a:r>
          </a:p>
          <a:p>
            <a:endParaRPr lang="en-US" b="1" dirty="0"/>
          </a:p>
          <a:p>
            <a:r>
              <a:rPr lang="en-US" b="1" dirty="0"/>
              <a:t>Aim: </a:t>
            </a:r>
            <a:r>
              <a:rPr lang="en-US" b="0" dirty="0"/>
              <a:t>to </a:t>
            </a:r>
            <a:r>
              <a:rPr lang="en-US" b="0" dirty="0" err="1"/>
              <a:t>practise</a:t>
            </a:r>
            <a:r>
              <a:rPr lang="en-US" b="0" dirty="0"/>
              <a:t> aural recognition of SSCs [e/ê/è].</a:t>
            </a:r>
          </a:p>
          <a:p>
            <a:r>
              <a:rPr lang="en-US" b="1" dirty="0"/>
              <a:t>NB: </a:t>
            </a:r>
            <a:r>
              <a:rPr lang="en-US" b="0" dirty="0"/>
              <a:t>unknown words</a:t>
            </a:r>
            <a:endParaRPr lang="en-US" b="1" dirty="0"/>
          </a:p>
          <a:p>
            <a:endParaRPr lang="en-US" b="1" dirty="0"/>
          </a:p>
          <a:p>
            <a:r>
              <a:rPr lang="en-US" b="1" dirty="0"/>
              <a:t>Procedure:</a:t>
            </a:r>
          </a:p>
          <a:p>
            <a:r>
              <a:rPr lang="en-US" b="0" dirty="0"/>
              <a:t>1. Click numbers to hear a word.</a:t>
            </a:r>
          </a:p>
          <a:p>
            <a:r>
              <a:rPr lang="en-US" b="0" dirty="0"/>
              <a:t>2. Students tick whether they hear the [e] or [ê/è] sound</a:t>
            </a:r>
            <a:r>
              <a:rPr lang="en-US" b="0" i="0" dirty="0"/>
              <a:t>.</a:t>
            </a:r>
            <a:endParaRPr lang="en-US" b="0" dirty="0"/>
          </a:p>
          <a:p>
            <a:r>
              <a:rPr lang="en-US" b="0" dirty="0"/>
              <a:t>3. Click to reveal answers.</a:t>
            </a:r>
          </a:p>
          <a:p>
            <a:r>
              <a:rPr lang="en-US" b="0" dirty="0"/>
              <a:t>4. Listen again, this time drawing attention to the e sounds. Students repeat.</a:t>
            </a:r>
          </a:p>
          <a:p>
            <a:r>
              <a:rPr lang="en-US" b="0" dirty="0"/>
              <a:t>5. Students say the words one more time, emphasizing the correct e sound.</a:t>
            </a:r>
          </a:p>
          <a:p>
            <a:endParaRPr lang="en-US" b="0" dirty="0"/>
          </a:p>
          <a:p>
            <a:r>
              <a:rPr lang="en-US" b="1" dirty="0"/>
              <a:t>Transcript:</a:t>
            </a:r>
          </a:p>
          <a:p>
            <a:pPr marL="228600" indent="-228600">
              <a:buAutoNum type="arabicPeriod"/>
            </a:pPr>
            <a:r>
              <a:rPr lang="en-US" b="0" dirty="0"/>
              <a:t>tunnel</a:t>
            </a:r>
          </a:p>
          <a:p>
            <a:pPr marL="228600" indent="-228600">
              <a:buAutoNum type="arabicPeriod"/>
            </a:pPr>
            <a:r>
              <a:rPr lang="en-US" b="0" dirty="0"/>
              <a:t>chenille</a:t>
            </a:r>
          </a:p>
          <a:p>
            <a:pPr marL="228600" indent="-228600">
              <a:buAutoNum type="arabicPeriod"/>
            </a:pPr>
            <a:r>
              <a:rPr lang="en-US" b="0" dirty="0"/>
              <a:t>melon</a:t>
            </a:r>
          </a:p>
          <a:p>
            <a:pPr marL="228600" indent="-228600">
              <a:buAutoNum type="arabicPeriod"/>
            </a:pPr>
            <a:r>
              <a:rPr lang="en-US" b="0" dirty="0" err="1"/>
              <a:t>échecs</a:t>
            </a:r>
            <a:r>
              <a:rPr lang="en-US" b="0" dirty="0"/>
              <a:t> </a:t>
            </a:r>
          </a:p>
          <a:p>
            <a:endParaRPr lang="en-US" b="1" dirty="0"/>
          </a:p>
          <a:p>
            <a:pPr marL="228600" indent="-228600">
              <a:buAutoNum type="arabicPeriod"/>
            </a:pPr>
            <a:r>
              <a:rPr lang="en-GB" b="1" baseline="0" dirty="0">
                <a:solidFill>
                  <a:srgbClr val="C00000"/>
                </a:solidFill>
              </a:rPr>
              <a:t>Word frequency of unknown words used (1 is the most frequent word in French): </a:t>
            </a:r>
          </a:p>
          <a:p>
            <a:pPr marL="0" indent="0">
              <a:buFontTx/>
              <a:buNone/>
            </a:pPr>
            <a:r>
              <a:rPr lang="en-US" b="0" dirty="0"/>
              <a:t>chenille </a:t>
            </a:r>
            <a:r>
              <a:rPr lang="en-GB" b="0" baseline="0" dirty="0">
                <a:latin typeface="Century Gothic" panose="020B0502020202020204" pitchFamily="34" charset="0"/>
              </a:rPr>
              <a:t>[&gt;5000], </a:t>
            </a:r>
            <a:r>
              <a:rPr lang="en-US" b="0" dirty="0" err="1"/>
              <a:t>échecs</a:t>
            </a:r>
            <a:r>
              <a:rPr lang="en-US" b="0" dirty="0"/>
              <a:t> </a:t>
            </a:r>
            <a:r>
              <a:rPr lang="en-GB" b="0" baseline="0" dirty="0">
                <a:latin typeface="Century Gothic" panose="020B0502020202020204" pitchFamily="34" charset="0"/>
              </a:rPr>
              <a:t>[&gt;5000]</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rgbClr val="C0000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C00000"/>
                </a:solidFill>
              </a:rPr>
              <a:t>Word frequency of cognates used (1 is the most frequent word in French): </a:t>
            </a:r>
            <a:br>
              <a:rPr lang="en-GB" baseline="0" dirty="0">
                <a:solidFill>
                  <a:srgbClr val="C00000"/>
                </a:solidFill>
              </a:rPr>
            </a:br>
            <a:r>
              <a:rPr lang="en-US" b="0" dirty="0"/>
              <a:t>tunnel [3386], </a:t>
            </a:r>
            <a:r>
              <a:rPr lang="en-GB" b="0" baseline="0" dirty="0">
                <a:latin typeface="Century Gothic" panose="020B0502020202020204" pitchFamily="34" charset="0"/>
              </a:rPr>
              <a:t>m</a:t>
            </a:r>
            <a:r>
              <a:rPr lang="en-US" b="0" dirty="0" err="1"/>
              <a:t>elon</a:t>
            </a:r>
            <a:r>
              <a:rPr lang="en-US" b="0" dirty="0"/>
              <a:t> </a:t>
            </a:r>
            <a:r>
              <a:rPr lang="en-GB" b="0" baseline="0" dirty="0">
                <a:latin typeface="Century Gothic" panose="020B0502020202020204" pitchFamily="34" charset="0"/>
              </a:rPr>
              <a:t>[&gt;5000]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848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2/3</a:t>
            </a:r>
          </a:p>
          <a:p>
            <a:endParaRPr lang="en-US" b="1" dirty="0"/>
          </a:p>
          <a:p>
            <a:r>
              <a:rPr lang="en-US" b="1" dirty="0"/>
              <a:t>Transcript:</a:t>
            </a:r>
          </a:p>
          <a:p>
            <a:pPr marL="228600" indent="-228600">
              <a:buAutoNum type="arabicPeriod"/>
            </a:pPr>
            <a:r>
              <a:rPr lang="en-US" b="0" dirty="0" err="1"/>
              <a:t>renard</a:t>
            </a:r>
            <a:endParaRPr lang="en-US" b="0" dirty="0"/>
          </a:p>
          <a:p>
            <a:pPr marL="228600" indent="-228600">
              <a:buAutoNum type="arabicPeriod"/>
            </a:pPr>
            <a:r>
              <a:rPr lang="en-US" b="0" dirty="0"/>
              <a:t>cheval</a:t>
            </a:r>
          </a:p>
          <a:p>
            <a:pPr marL="228600" indent="-228600">
              <a:buAutoNum type="arabicPeriod"/>
            </a:pPr>
            <a:r>
              <a:rPr lang="en-US" b="0" dirty="0" err="1"/>
              <a:t>bec</a:t>
            </a:r>
            <a:endParaRPr lang="en-US" b="0" dirty="0"/>
          </a:p>
          <a:p>
            <a:pPr marL="228600" indent="-228600">
              <a:buAutoNum type="arabicPeriod"/>
            </a:pPr>
            <a:r>
              <a:rPr lang="en-US" b="0" dirty="0"/>
              <a:t>carrousel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C00000"/>
                </a:solidFill>
              </a:rPr>
              <a:t>Word frequency of unknown words used (1 is the most frequent word in French): </a:t>
            </a:r>
            <a:br>
              <a:rPr lang="en-GB" baseline="0" dirty="0">
                <a:solidFill>
                  <a:srgbClr val="C00000"/>
                </a:solidFill>
              </a:rPr>
            </a:br>
            <a:r>
              <a:rPr lang="en-GB" baseline="0" dirty="0" err="1">
                <a:solidFill>
                  <a:srgbClr val="C00000"/>
                </a:solidFill>
              </a:rPr>
              <a:t>renard</a:t>
            </a:r>
            <a:r>
              <a:rPr lang="en-GB" baseline="0" dirty="0">
                <a:solidFill>
                  <a:srgbClr val="C00000"/>
                </a:solidFill>
              </a:rPr>
              <a:t> </a:t>
            </a:r>
            <a:r>
              <a:rPr lang="en-GB" b="0" baseline="0" dirty="0">
                <a:latin typeface="Century Gothic" panose="020B0502020202020204" pitchFamily="34" charset="0"/>
              </a:rPr>
              <a:t>[&gt;5000], </a:t>
            </a:r>
            <a:r>
              <a:rPr lang="en-GB" baseline="0" dirty="0">
                <a:solidFill>
                  <a:srgbClr val="C00000"/>
                </a:solidFill>
              </a:rPr>
              <a:t>cheval [2220], </a:t>
            </a:r>
            <a:r>
              <a:rPr lang="en-GB" baseline="0" dirty="0" err="1">
                <a:solidFill>
                  <a:srgbClr val="C00000"/>
                </a:solidFill>
              </a:rPr>
              <a:t>bec</a:t>
            </a:r>
            <a:r>
              <a:rPr lang="en-GB" baseline="0" dirty="0">
                <a:solidFill>
                  <a:srgbClr val="C00000"/>
                </a:solidFill>
              </a:rPr>
              <a:t> </a:t>
            </a:r>
            <a:r>
              <a:rPr lang="en-GB" b="0" baseline="0" dirty="0">
                <a:latin typeface="Century Gothic" panose="020B0502020202020204" pitchFamily="34" charset="0"/>
              </a:rPr>
              <a:t>[&gt;5000]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rgbClr val="C0000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C00000"/>
                </a:solidFill>
              </a:rPr>
              <a:t>Word frequency of cognates used (1 is the most frequent word in French): </a:t>
            </a:r>
            <a:br>
              <a:rPr lang="en-GB" baseline="0" dirty="0">
                <a:solidFill>
                  <a:srgbClr val="C00000"/>
                </a:solidFill>
              </a:rPr>
            </a:br>
            <a:r>
              <a:rPr lang="en-GB" b="0" baseline="0" dirty="0">
                <a:latin typeface="Century Gothic" panose="020B0502020202020204" pitchFamily="34" charset="0"/>
              </a:rPr>
              <a:t>carrousel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24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3/3</a:t>
            </a:r>
          </a:p>
          <a:p>
            <a:endParaRPr lang="en-US" b="0" dirty="0"/>
          </a:p>
          <a:p>
            <a:r>
              <a:rPr lang="en-US" b="0" dirty="0"/>
              <a:t>Do you notice any patterns emerging for words containing an e which is not pronounced like </a:t>
            </a:r>
            <a:r>
              <a:rPr lang="en-US" b="0" i="1" dirty="0"/>
              <a:t>je</a:t>
            </a:r>
            <a:r>
              <a:rPr lang="en-US" b="0" dirty="0"/>
              <a:t>?</a:t>
            </a:r>
          </a:p>
          <a:p>
            <a:r>
              <a:rPr lang="en-US" b="0" dirty="0"/>
              <a:t>Point out there is a rule in French for this: This pronunciation comes before double consonants e.g. –</a:t>
            </a:r>
            <a:r>
              <a:rPr lang="en-US" b="0" dirty="0" err="1"/>
              <a:t>ette</a:t>
            </a:r>
            <a:r>
              <a:rPr lang="en-US" b="0" dirty="0"/>
              <a:t>, and when it is a closed syllable (a syllable ending in a consonant sound), e.g. </a:t>
            </a:r>
            <a:r>
              <a:rPr lang="en-US" b="0" i="1" dirty="0"/>
              <a:t>caramel</a:t>
            </a:r>
            <a:r>
              <a:rPr lang="en-US" b="0" dirty="0"/>
              <a:t>,</a:t>
            </a:r>
            <a:r>
              <a:rPr lang="en-US" b="0" i="1" dirty="0"/>
              <a:t> </a:t>
            </a:r>
            <a:r>
              <a:rPr lang="en-US" b="0" i="1" dirty="0" err="1"/>
              <a:t>bec</a:t>
            </a:r>
            <a:r>
              <a:rPr lang="en-US" b="0" dirty="0"/>
              <a:t>. Teachers can use following slide for add-on activity.</a:t>
            </a:r>
          </a:p>
          <a:p>
            <a:endParaRPr lang="en-US" b="0" dirty="0"/>
          </a:p>
          <a:p>
            <a:r>
              <a:rPr lang="en-US" b="1" dirty="0"/>
              <a:t>Transcript:</a:t>
            </a:r>
          </a:p>
          <a:p>
            <a:pPr marL="228600" indent="-228600">
              <a:buAutoNum type="arabicPeriod"/>
            </a:pPr>
            <a:r>
              <a:rPr lang="en-US" b="0" dirty="0"/>
              <a:t>caramel</a:t>
            </a:r>
          </a:p>
          <a:p>
            <a:pPr marL="228600" indent="-228600">
              <a:buAutoNum type="arabicPeriod"/>
            </a:pPr>
            <a:r>
              <a:rPr lang="en-US" b="0" dirty="0" err="1"/>
              <a:t>chaussette</a:t>
            </a:r>
            <a:endParaRPr lang="en-US" b="0" dirty="0"/>
          </a:p>
          <a:p>
            <a:pPr marL="228600" indent="-228600">
              <a:buAutoNum type="arabicPeriod"/>
            </a:pPr>
            <a:r>
              <a:rPr lang="en-US" b="0" dirty="0" err="1"/>
              <a:t>vitesse</a:t>
            </a:r>
            <a:endParaRPr lang="en-US" b="0" dirty="0"/>
          </a:p>
          <a:p>
            <a:pPr marL="228600" indent="-228600">
              <a:buAutoNum type="arabicPeriod"/>
            </a:pPr>
            <a:r>
              <a:rPr lang="en-US" b="0" dirty="0" err="1"/>
              <a:t>peluche</a:t>
            </a:r>
            <a:r>
              <a:rPr lang="en-US" b="0" dirty="0"/>
              <a: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C00000"/>
                </a:solidFill>
              </a:rPr>
              <a:t>Word frequency of unknown words used (1 is the most frequent word in French): </a:t>
            </a:r>
            <a:br>
              <a:rPr lang="en-GB" baseline="0" dirty="0">
                <a:solidFill>
                  <a:srgbClr val="C00000"/>
                </a:solidFill>
              </a:rPr>
            </a:br>
            <a:r>
              <a:rPr lang="en-GB" b="0" baseline="0" dirty="0" err="1">
                <a:latin typeface="Century Gothic" panose="020B0502020202020204" pitchFamily="34" charset="0"/>
              </a:rPr>
              <a:t>chaussette</a:t>
            </a:r>
            <a:r>
              <a:rPr lang="en-GB" b="0" baseline="0" dirty="0">
                <a:latin typeface="Century Gothic" panose="020B0502020202020204" pitchFamily="34" charset="0"/>
              </a:rPr>
              <a:t> [&gt;5000], </a:t>
            </a:r>
            <a:r>
              <a:rPr lang="en-GB" b="0" baseline="0" dirty="0" err="1">
                <a:latin typeface="Century Gothic" panose="020B0502020202020204" pitchFamily="34" charset="0"/>
              </a:rPr>
              <a:t>vitesse</a:t>
            </a:r>
            <a:r>
              <a:rPr lang="en-GB" b="0" baseline="0" dirty="0">
                <a:latin typeface="Century Gothic" panose="020B0502020202020204" pitchFamily="34" charset="0"/>
              </a:rPr>
              <a:t> [1065], </a:t>
            </a:r>
            <a:r>
              <a:rPr lang="en-GB" b="0" baseline="0" dirty="0" err="1">
                <a:latin typeface="Century Gothic" panose="020B0502020202020204" pitchFamily="34" charset="0"/>
              </a:rPr>
              <a:t>peluche</a:t>
            </a:r>
            <a:r>
              <a:rPr lang="en-GB" b="0" baseline="0" dirty="0">
                <a:latin typeface="Century Gothic" panose="020B0502020202020204" pitchFamily="34" charset="0"/>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rgbClr val="C0000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C00000"/>
                </a:solidFill>
              </a:rPr>
              <a:t>Word frequency of cognates used (1 is the most frequent word in French): </a:t>
            </a:r>
            <a:br>
              <a:rPr lang="en-GB" baseline="0" dirty="0">
                <a:solidFill>
                  <a:srgbClr val="C00000"/>
                </a:solidFill>
              </a:rPr>
            </a:br>
            <a:r>
              <a:rPr lang="en-GB" b="0" baseline="0" dirty="0">
                <a:latin typeface="Century Gothic" panose="020B0502020202020204" pitchFamily="34" charset="0"/>
              </a:rPr>
              <a:t>caramel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535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Timing: 3 minutes</a:t>
            </a:r>
          </a:p>
          <a:p>
            <a:endParaRPr lang="en-US" b="1" dirty="0"/>
          </a:p>
          <a:p>
            <a:r>
              <a:rPr lang="en-US" b="1" dirty="0"/>
              <a:t>Aim: </a:t>
            </a:r>
            <a:r>
              <a:rPr lang="en-US" b="0" dirty="0"/>
              <a:t>Raising awareness of differences between different ‘e’ sounds.</a:t>
            </a:r>
            <a:endParaRPr lang="en-US" b="1" dirty="0"/>
          </a:p>
          <a:p>
            <a:endParaRPr lang="en-US" b="1" dirty="0"/>
          </a:p>
          <a:p>
            <a:r>
              <a:rPr lang="en-US" b="1" dirty="0"/>
              <a:t>Procedure:</a:t>
            </a:r>
          </a:p>
          <a:p>
            <a:pPr lvl="0">
              <a:defRPr/>
            </a:pPr>
            <a:r>
              <a:rPr lang="en-US" sz="1200" dirty="0">
                <a:solidFill>
                  <a:srgbClr val="4472C4">
                    <a:lumMod val="50000"/>
                  </a:srgbClr>
                </a:solidFill>
              </a:rPr>
              <a:t>In French, the </a:t>
            </a:r>
            <a:r>
              <a:rPr lang="en-US" sz="1200" b="1" dirty="0">
                <a:solidFill>
                  <a:srgbClr val="EE6000"/>
                </a:solidFill>
              </a:rPr>
              <a:t>e</a:t>
            </a:r>
            <a:r>
              <a:rPr lang="en-US" sz="1200" dirty="0">
                <a:solidFill>
                  <a:srgbClr val="4472C4">
                    <a:lumMod val="50000"/>
                  </a:srgbClr>
                </a:solidFill>
              </a:rPr>
              <a:t> is </a:t>
            </a:r>
            <a:r>
              <a:rPr lang="en-US" sz="1200" b="1" dirty="0">
                <a:solidFill>
                  <a:srgbClr val="4472C4">
                    <a:lumMod val="50000"/>
                  </a:srgbClr>
                </a:solidFill>
              </a:rPr>
              <a:t>usually</a:t>
            </a:r>
            <a:r>
              <a:rPr lang="en-US" sz="1200" dirty="0">
                <a:solidFill>
                  <a:srgbClr val="4472C4">
                    <a:lumMod val="50000"/>
                  </a:srgbClr>
                </a:solidFill>
              </a:rPr>
              <a:t> pronounced as in av</a:t>
            </a:r>
            <a:r>
              <a:rPr lang="en-US" sz="1200" b="1" dirty="0">
                <a:solidFill>
                  <a:srgbClr val="EE6000"/>
                </a:solidFill>
              </a:rPr>
              <a:t>e</a:t>
            </a:r>
            <a:r>
              <a:rPr lang="en-US" sz="1200" dirty="0">
                <a:solidFill>
                  <a:srgbClr val="4472C4">
                    <a:lumMod val="50000"/>
                  </a:srgbClr>
                </a:solidFill>
              </a:rPr>
              <a:t>c </a:t>
            </a:r>
            <a:r>
              <a:rPr lang="en-US" sz="1200" b="1" dirty="0">
                <a:solidFill>
                  <a:srgbClr val="EE6000"/>
                </a:solidFill>
              </a:rPr>
              <a:t>[ê/è]</a:t>
            </a:r>
            <a:r>
              <a:rPr lang="en-US" sz="1200" dirty="0">
                <a:solidFill>
                  <a:srgbClr val="4472C4">
                    <a:lumMod val="50000"/>
                  </a:srgbClr>
                </a:solidFill>
              </a:rPr>
              <a:t> when:</a:t>
            </a:r>
          </a:p>
          <a:p>
            <a:pPr marL="914400" lvl="1" indent="-457200">
              <a:buAutoNum type="arabicPeriod"/>
              <a:defRPr/>
            </a:pPr>
            <a:r>
              <a:rPr lang="en-US" sz="1200" dirty="0">
                <a:solidFill>
                  <a:srgbClr val="4472C4">
                    <a:lumMod val="50000"/>
                  </a:srgbClr>
                </a:solidFill>
              </a:rPr>
              <a:t>It comes before a </a:t>
            </a:r>
            <a:r>
              <a:rPr lang="en-US" sz="1200" b="1" dirty="0">
                <a:solidFill>
                  <a:srgbClr val="4472C4">
                    <a:lumMod val="50000"/>
                  </a:srgbClr>
                </a:solidFill>
              </a:rPr>
              <a:t>double consonant</a:t>
            </a:r>
            <a:r>
              <a:rPr lang="en-US" sz="1200" dirty="0">
                <a:solidFill>
                  <a:srgbClr val="4472C4">
                    <a:lumMod val="50000"/>
                  </a:srgbClr>
                </a:solidFill>
              </a:rPr>
              <a:t>, such as </a:t>
            </a:r>
            <a:r>
              <a:rPr lang="fr-FR" sz="1200" dirty="0">
                <a:solidFill>
                  <a:srgbClr val="4472C4">
                    <a:lumMod val="50000"/>
                  </a:srgbClr>
                </a:solidFill>
              </a:rPr>
              <a:t>vit</a:t>
            </a:r>
            <a:r>
              <a:rPr lang="fr-FR" sz="1200" b="1" dirty="0">
                <a:solidFill>
                  <a:srgbClr val="EE6000"/>
                </a:solidFill>
              </a:rPr>
              <a:t>e</a:t>
            </a:r>
            <a:r>
              <a:rPr lang="fr-FR" sz="1200" dirty="0">
                <a:solidFill>
                  <a:srgbClr val="4472C4">
                    <a:lumMod val="50000"/>
                  </a:srgbClr>
                </a:solidFill>
              </a:rPr>
              <a:t>sse [speed]</a:t>
            </a:r>
          </a:p>
          <a:p>
            <a:pPr marL="914400" lvl="1" indent="-457200">
              <a:buAutoNum type="arabicPeriod"/>
              <a:defRPr/>
            </a:pPr>
            <a:r>
              <a:rPr lang="en-US" sz="1200" dirty="0">
                <a:solidFill>
                  <a:srgbClr val="4472C4">
                    <a:lumMod val="50000"/>
                  </a:srgbClr>
                </a:solidFill>
              </a:rPr>
              <a:t>It comes before a ‘</a:t>
            </a:r>
            <a:r>
              <a:rPr lang="en-US" sz="1200" b="1" dirty="0">
                <a:solidFill>
                  <a:srgbClr val="4472C4">
                    <a:lumMod val="50000"/>
                  </a:srgbClr>
                </a:solidFill>
              </a:rPr>
              <a:t>c</a:t>
            </a:r>
            <a:r>
              <a:rPr lang="en-US" sz="1200" dirty="0">
                <a:solidFill>
                  <a:srgbClr val="4472C4">
                    <a:lumMod val="50000"/>
                  </a:srgbClr>
                </a:solidFill>
              </a:rPr>
              <a:t>’ or ‘</a:t>
            </a:r>
            <a:r>
              <a:rPr lang="en-US" sz="1200" b="1" dirty="0">
                <a:solidFill>
                  <a:srgbClr val="4472C4">
                    <a:lumMod val="50000"/>
                  </a:srgbClr>
                </a:solidFill>
              </a:rPr>
              <a:t>l</a:t>
            </a:r>
            <a:r>
              <a:rPr lang="en-US" sz="1200" dirty="0">
                <a:solidFill>
                  <a:srgbClr val="4472C4">
                    <a:lumMod val="50000"/>
                  </a:srgbClr>
                </a:solidFill>
              </a:rPr>
              <a:t>’ in the </a:t>
            </a:r>
            <a:r>
              <a:rPr lang="en-US" sz="1200" b="1" dirty="0">
                <a:solidFill>
                  <a:srgbClr val="4472C4">
                    <a:lumMod val="50000"/>
                  </a:srgbClr>
                </a:solidFill>
              </a:rPr>
              <a:t>last syllable</a:t>
            </a:r>
            <a:r>
              <a:rPr lang="en-US" sz="1200" dirty="0">
                <a:solidFill>
                  <a:srgbClr val="4472C4">
                    <a:lumMod val="50000"/>
                  </a:srgbClr>
                </a:solidFill>
              </a:rPr>
              <a:t>, such as </a:t>
            </a:r>
            <a:r>
              <a:rPr lang="fr-FR" sz="1200" dirty="0">
                <a:solidFill>
                  <a:srgbClr val="4472C4">
                    <a:lumMod val="50000"/>
                  </a:srgbClr>
                </a:solidFill>
              </a:rPr>
              <a:t>b</a:t>
            </a:r>
            <a:r>
              <a:rPr lang="fr-FR" sz="1200" b="1" dirty="0">
                <a:solidFill>
                  <a:srgbClr val="EE6000"/>
                </a:solidFill>
              </a:rPr>
              <a:t>e</a:t>
            </a:r>
            <a:r>
              <a:rPr lang="fr-FR" sz="1200" dirty="0">
                <a:solidFill>
                  <a:srgbClr val="4472C4">
                    <a:lumMod val="50000"/>
                  </a:srgbClr>
                </a:solidFill>
              </a:rPr>
              <a:t>c [</a:t>
            </a:r>
            <a:r>
              <a:rPr lang="en-GB" sz="1200" dirty="0">
                <a:solidFill>
                  <a:srgbClr val="4472C4">
                    <a:lumMod val="50000"/>
                  </a:srgbClr>
                </a:solidFill>
              </a:rPr>
              <a:t>beak</a:t>
            </a:r>
            <a:r>
              <a:rPr lang="fr-FR" sz="1200" dirty="0">
                <a:solidFill>
                  <a:srgbClr val="4472C4">
                    <a:lumMod val="50000"/>
                  </a:srgbClr>
                </a:solidFill>
              </a:rPr>
              <a:t>]</a:t>
            </a:r>
          </a:p>
          <a:p>
            <a:pPr marL="228600" indent="-228600">
              <a:buAutoNum type="arabicPeriod"/>
            </a:pPr>
            <a:r>
              <a:rPr lang="en-US" b="0" dirty="0"/>
              <a:t>Students say the words, applying the rule.</a:t>
            </a:r>
          </a:p>
          <a:p>
            <a:pPr marL="228600" indent="-228600">
              <a:buAutoNum type="arabicPeriod"/>
            </a:pPr>
            <a:r>
              <a:rPr lang="en-US" b="0" dirty="0"/>
              <a:t>Listen to the native speaker to check. </a:t>
            </a:r>
          </a:p>
          <a:p>
            <a:endParaRPr lang="en-US" b="0" dirty="0"/>
          </a:p>
          <a:p>
            <a:r>
              <a:rPr lang="en-US" b="1" dirty="0"/>
              <a:t>Transcript:</a:t>
            </a:r>
          </a:p>
          <a:p>
            <a:pPr marL="228600" indent="-228600">
              <a:buAutoNum type="arabicPeriod"/>
            </a:pPr>
            <a:r>
              <a:rPr lang="en-US" b="0" dirty="0"/>
              <a:t>assiette</a:t>
            </a:r>
          </a:p>
          <a:p>
            <a:pPr marL="228600" indent="-228600">
              <a:buAutoNum type="arabicPeriod"/>
            </a:pPr>
            <a:r>
              <a:rPr lang="en-US" b="0" dirty="0" err="1"/>
              <a:t>verre</a:t>
            </a:r>
            <a:endParaRPr lang="en-US" b="0" dirty="0"/>
          </a:p>
          <a:p>
            <a:pPr marL="228600" indent="-228600">
              <a:buAutoNum type="arabicPeriod"/>
            </a:pPr>
            <a:r>
              <a:rPr lang="en-US" b="0" dirty="0"/>
              <a:t>repos</a:t>
            </a:r>
          </a:p>
          <a:p>
            <a:pPr marL="228600" indent="-228600">
              <a:buAutoNum type="arabicPeriod"/>
            </a:pPr>
            <a:r>
              <a:rPr lang="en-US" b="0" dirty="0" err="1"/>
              <a:t>culturel</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vaisselle</a:t>
            </a:r>
            <a:endParaRPr lang="en-US" b="0" dirty="0"/>
          </a:p>
          <a:p>
            <a:pPr marL="228600" indent="-228600">
              <a:buAutoNum type="arabicPeriod"/>
            </a:pPr>
            <a:r>
              <a:rPr lang="en-US" b="0" dirty="0"/>
              <a:t>première</a:t>
            </a:r>
          </a:p>
          <a:p>
            <a:pPr marL="0" indent="0">
              <a:buNone/>
            </a:pPr>
            <a:endParaRPr lang="en-US" b="0" baseline="0" dirty="0"/>
          </a:p>
          <a:p>
            <a:pPr marL="0" indent="0">
              <a:buNone/>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assiette [3756], </a:t>
            </a:r>
            <a:r>
              <a:rPr lang="en-US" b="0" dirty="0" err="1"/>
              <a:t>verre</a:t>
            </a:r>
            <a:r>
              <a:rPr lang="en-US" b="0" dirty="0"/>
              <a:t> [2174], repos [2731], </a:t>
            </a:r>
            <a:r>
              <a:rPr lang="en-US" b="0" dirty="0" err="1"/>
              <a:t>vaisselle</a:t>
            </a:r>
            <a:r>
              <a:rPr lang="en-US" b="0" dirty="0"/>
              <a:t> [</a:t>
            </a:r>
            <a:r>
              <a:rPr lang="en-GB" b="0" baseline="0" dirty="0">
                <a:latin typeface="Century Gothic" panose="020B0502020202020204" pitchFamily="34" charset="0"/>
              </a:rPr>
              <a:t>&gt;5000], </a:t>
            </a:r>
            <a:r>
              <a:rPr lang="en-US" b="0" dirty="0"/>
              <a:t>première [56]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culturel</a:t>
            </a:r>
            <a:r>
              <a:rPr lang="en-GB" baseline="0" dirty="0"/>
              <a:t> [1495]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479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differentiate between the </a:t>
            </a:r>
            <a:r>
              <a:rPr lang="en-US" sz="1200" b="1" dirty="0">
                <a:solidFill>
                  <a:srgbClr val="EE6000"/>
                </a:solidFill>
                <a:latin typeface="Century Gothic" panose="020F0302020204030204"/>
              </a:rPr>
              <a:t>[a]</a:t>
            </a:r>
            <a:r>
              <a:rPr lang="en-US" sz="1200" dirty="0">
                <a:solidFill>
                  <a:srgbClr val="4472C4">
                    <a:lumMod val="50000"/>
                  </a:srgbClr>
                </a:solidFill>
                <a:latin typeface="Century Gothic" panose="020F0302020204030204"/>
              </a:rPr>
              <a:t> or </a:t>
            </a:r>
            <a:r>
              <a:rPr lang="en-US" sz="1200" b="1" dirty="0">
                <a:solidFill>
                  <a:srgbClr val="EE6000"/>
                </a:solidFill>
                <a:latin typeface="Century Gothic" panose="020F0302020204030204"/>
              </a:rPr>
              <a:t>[ê/è]</a:t>
            </a:r>
            <a:r>
              <a:rPr lang="en-US" sz="1200" dirty="0">
                <a:solidFill>
                  <a:srgbClr val="4472C4">
                    <a:lumMod val="50000"/>
                  </a:srgbClr>
                </a:solidFill>
                <a:latin typeface="Century Gothic" panose="020F0302020204030204"/>
              </a:rPr>
              <a:t> sounds</a:t>
            </a:r>
            <a:endParaRPr lang="en-US" b="0" dirty="0"/>
          </a:p>
          <a:p>
            <a:endParaRPr lang="en-US" b="1" dirty="0"/>
          </a:p>
          <a:p>
            <a:r>
              <a:rPr lang="en-US" b="1" dirty="0"/>
              <a:t>Procedure:</a:t>
            </a:r>
          </a:p>
          <a:p>
            <a:pPr marL="228600" indent="-228600">
              <a:buAutoNum type="arabicPeriod"/>
            </a:pPr>
            <a:r>
              <a:rPr lang="en-US" b="0" dirty="0"/>
              <a:t>Click on the numbers to hear the native speaker, then students repeat.</a:t>
            </a:r>
          </a:p>
          <a:p>
            <a:pPr marL="228600" indent="-228600">
              <a:buAutoNum type="arabicPeriod"/>
            </a:pPr>
            <a:endParaRPr lang="en-US" b="0" dirty="0"/>
          </a:p>
          <a:p>
            <a:r>
              <a:rPr lang="en-US" b="1" dirty="0"/>
              <a:t>Transcript:</a:t>
            </a:r>
          </a:p>
          <a:p>
            <a:pPr marL="228600" indent="-228600">
              <a:buAutoNum type="arabicPeriod"/>
            </a:pPr>
            <a:r>
              <a:rPr lang="en-US" b="0" dirty="0"/>
              <a:t>Tu as</a:t>
            </a:r>
          </a:p>
          <a:p>
            <a:pPr marL="228600" indent="-228600">
              <a:buAutoNum type="arabicPeriod"/>
            </a:pPr>
            <a:r>
              <a:rPr lang="en-US" b="0" dirty="0"/>
              <a:t>Il/</a:t>
            </a:r>
            <a:r>
              <a:rPr lang="en-US" b="0" dirty="0" err="1"/>
              <a:t>elle</a:t>
            </a:r>
            <a:r>
              <a:rPr lang="en-US" b="0" dirty="0"/>
              <a:t>/on a</a:t>
            </a:r>
          </a:p>
          <a:p>
            <a:pPr marL="228600" indent="-228600">
              <a:buAutoNum type="arabicPeriod"/>
            </a:pPr>
            <a:r>
              <a:rPr lang="en-US" b="0" dirty="0"/>
              <a:t>Tu es</a:t>
            </a:r>
          </a:p>
          <a:p>
            <a:pPr marL="228600" indent="-228600">
              <a:buAutoNum type="arabicPeriod"/>
            </a:pPr>
            <a:r>
              <a:rPr lang="en-US" b="0" dirty="0"/>
              <a:t>Il/</a:t>
            </a:r>
            <a:r>
              <a:rPr lang="en-US" b="0" dirty="0" err="1"/>
              <a:t>elle</a:t>
            </a:r>
            <a:r>
              <a:rPr lang="en-US" b="0" dirty="0"/>
              <a:t>/on </a:t>
            </a:r>
            <a:r>
              <a:rPr lang="en-US" b="0" dirty="0" err="1"/>
              <a:t>est</a:t>
            </a:r>
            <a:endParaRPr lang="en-GB" b="1" dirty="0"/>
          </a:p>
          <a:p>
            <a:pPr marL="228600" indent="-228600">
              <a:buAutoNum type="arabicPeriod"/>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235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 Slide 1/4</a:t>
            </a:r>
          </a:p>
          <a:p>
            <a:endParaRPr lang="en-US" b="1" dirty="0"/>
          </a:p>
          <a:p>
            <a:r>
              <a:rPr lang="en-US" b="1" dirty="0"/>
              <a:t>Aim: </a:t>
            </a:r>
            <a:r>
              <a:rPr lang="en-US" b="0" dirty="0"/>
              <a:t>To differentiate between the </a:t>
            </a:r>
            <a:r>
              <a:rPr lang="en-US" sz="1200" b="1" dirty="0">
                <a:solidFill>
                  <a:srgbClr val="EE6000"/>
                </a:solidFill>
                <a:latin typeface="Century Gothic" panose="020F0302020204030204"/>
              </a:rPr>
              <a:t>[a]</a:t>
            </a:r>
            <a:r>
              <a:rPr lang="en-US" sz="1200" dirty="0">
                <a:solidFill>
                  <a:srgbClr val="4472C4">
                    <a:lumMod val="50000"/>
                  </a:srgbClr>
                </a:solidFill>
                <a:latin typeface="Century Gothic" panose="020F0302020204030204"/>
              </a:rPr>
              <a:t> or </a:t>
            </a:r>
            <a:r>
              <a:rPr lang="en-US" sz="1200" b="1" dirty="0">
                <a:solidFill>
                  <a:srgbClr val="EE6000"/>
                </a:solidFill>
                <a:latin typeface="Century Gothic" panose="020F0302020204030204"/>
              </a:rPr>
              <a:t>[ê/è]</a:t>
            </a:r>
            <a:r>
              <a:rPr lang="en-US" sz="1200" dirty="0">
                <a:solidFill>
                  <a:srgbClr val="4472C4">
                    <a:lumMod val="50000"/>
                  </a:srgbClr>
                </a:solidFill>
                <a:latin typeface="Century Gothic" panose="020F0302020204030204"/>
              </a:rPr>
              <a:t> sounds</a:t>
            </a:r>
            <a:endParaRPr lang="en-US" b="0" dirty="0"/>
          </a:p>
          <a:p>
            <a:endParaRPr lang="en-US" b="1" dirty="0"/>
          </a:p>
          <a:p>
            <a:r>
              <a:rPr lang="en-US" b="1" dirty="0"/>
              <a:t>Procedure:</a:t>
            </a:r>
          </a:p>
          <a:p>
            <a:pPr marL="228600" indent="-228600">
              <a:buAutoNum type="arabicPeriod"/>
            </a:pPr>
            <a:r>
              <a:rPr lang="en-US" b="0" dirty="0"/>
              <a:t>Explain that students will hear complete sentences, which include either </a:t>
            </a:r>
            <a:r>
              <a:rPr lang="en-US" b="0" i="1" dirty="0"/>
              <a:t>a</a:t>
            </a:r>
            <a:r>
              <a:rPr lang="en-US" b="0" dirty="0"/>
              <a:t>, </a:t>
            </a:r>
            <a:r>
              <a:rPr lang="en-US" b="0" i="1" dirty="0"/>
              <a:t>as</a:t>
            </a:r>
            <a:r>
              <a:rPr lang="en-US" b="0" dirty="0"/>
              <a:t>, </a:t>
            </a:r>
            <a:r>
              <a:rPr lang="en-US" b="0" i="1" dirty="0"/>
              <a:t>es</a:t>
            </a:r>
            <a:r>
              <a:rPr lang="en-US" b="0" dirty="0"/>
              <a:t> or </a:t>
            </a:r>
            <a:r>
              <a:rPr lang="en-US" b="0" i="1" dirty="0" err="1"/>
              <a:t>est</a:t>
            </a:r>
            <a:r>
              <a:rPr lang="en-US" b="0" dirty="0"/>
              <a:t>, and that the final part of each sentence is beeped out.</a:t>
            </a:r>
          </a:p>
          <a:p>
            <a:pPr marL="228600" indent="-228600">
              <a:buAutoNum type="arabicPeriod"/>
            </a:pPr>
            <a:r>
              <a:rPr lang="en-US" b="0" dirty="0"/>
              <a:t>Click on the numbers above the images to hear the beeped out sentences.</a:t>
            </a:r>
          </a:p>
          <a:p>
            <a:pPr marL="228600" indent="-228600">
              <a:buAutoNum type="arabicPeriod"/>
            </a:pPr>
            <a:r>
              <a:rPr lang="en-US" b="0" dirty="0"/>
              <a:t>Students decide whether they hear the </a:t>
            </a:r>
            <a:r>
              <a:rPr lang="en-US" sz="1200" b="1" dirty="0">
                <a:solidFill>
                  <a:srgbClr val="EE6000"/>
                </a:solidFill>
                <a:latin typeface="Century Gothic" panose="020F0302020204030204"/>
              </a:rPr>
              <a:t>[a]</a:t>
            </a:r>
            <a:r>
              <a:rPr lang="en-US" sz="1200" dirty="0">
                <a:solidFill>
                  <a:srgbClr val="4472C4">
                    <a:lumMod val="50000"/>
                  </a:srgbClr>
                </a:solidFill>
                <a:latin typeface="Century Gothic" panose="020F0302020204030204"/>
              </a:rPr>
              <a:t> or </a:t>
            </a:r>
            <a:r>
              <a:rPr lang="en-US" sz="1200" b="1" dirty="0">
                <a:solidFill>
                  <a:srgbClr val="EE6000"/>
                </a:solidFill>
                <a:latin typeface="Century Gothic" panose="020F0302020204030204"/>
              </a:rPr>
              <a:t>[ê/è]</a:t>
            </a:r>
            <a:r>
              <a:rPr lang="en-US" sz="1200" dirty="0">
                <a:solidFill>
                  <a:srgbClr val="4472C4">
                    <a:lumMod val="50000"/>
                  </a:srgbClr>
                </a:solidFill>
                <a:latin typeface="Century Gothic" panose="020F0302020204030204"/>
              </a:rPr>
              <a:t> sound for each one.</a:t>
            </a:r>
          </a:p>
          <a:p>
            <a:pPr marL="228600" indent="-228600">
              <a:buAutoNum type="arabicPeriod"/>
            </a:pPr>
            <a:r>
              <a:rPr lang="en-US" sz="1200" dirty="0">
                <a:solidFill>
                  <a:srgbClr val="4472C4">
                    <a:lumMod val="50000"/>
                  </a:srgbClr>
                </a:solidFill>
                <a:latin typeface="Century Gothic" panose="020F0302020204030204"/>
              </a:rPr>
              <a:t>Students then decide which sentence ending best fits with the </a:t>
            </a:r>
            <a:r>
              <a:rPr lang="en-US" sz="1200" b="1" dirty="0">
                <a:solidFill>
                  <a:srgbClr val="EE6000"/>
                </a:solidFill>
                <a:latin typeface="Century Gothic" panose="020F0302020204030204"/>
              </a:rPr>
              <a:t>[a]</a:t>
            </a:r>
            <a:r>
              <a:rPr lang="en-US" sz="1200" dirty="0">
                <a:solidFill>
                  <a:srgbClr val="4472C4">
                    <a:lumMod val="50000"/>
                  </a:srgbClr>
                </a:solidFill>
                <a:latin typeface="Century Gothic" panose="020F0302020204030204"/>
              </a:rPr>
              <a:t> or </a:t>
            </a:r>
            <a:r>
              <a:rPr lang="en-US" sz="1200" b="1" dirty="0">
                <a:solidFill>
                  <a:srgbClr val="EE6000"/>
                </a:solidFill>
                <a:latin typeface="Century Gothic" panose="020F0302020204030204"/>
              </a:rPr>
              <a:t>[ê/è]</a:t>
            </a:r>
            <a:r>
              <a:rPr lang="en-US" sz="1200" dirty="0">
                <a:solidFill>
                  <a:srgbClr val="4472C4">
                    <a:lumMod val="50000"/>
                  </a:srgbClr>
                </a:solidFill>
                <a:latin typeface="Century Gothic" panose="020F0302020204030204"/>
              </a:rPr>
              <a:t> sound that they heard.</a:t>
            </a:r>
          </a:p>
          <a:p>
            <a:pPr marL="228600" indent="-228600">
              <a:buAutoNum type="arabicPeriod"/>
            </a:pPr>
            <a:r>
              <a:rPr lang="en-US" sz="1200" b="0" dirty="0">
                <a:solidFill>
                  <a:srgbClr val="4472C4">
                    <a:lumMod val="50000"/>
                  </a:srgbClr>
                </a:solidFill>
                <a:latin typeface="Century Gothic" panose="020F0302020204030204"/>
              </a:rPr>
              <a:t>Click to reveal if their answer is correct</a:t>
            </a:r>
          </a:p>
          <a:p>
            <a:pPr marL="228600" indent="-228600">
              <a:buAutoNum type="arabicPeriod"/>
            </a:pPr>
            <a:r>
              <a:rPr lang="en-US" sz="1200" b="0" dirty="0">
                <a:solidFill>
                  <a:srgbClr val="4472C4">
                    <a:lumMod val="50000"/>
                  </a:srgbClr>
                </a:solidFill>
                <a:latin typeface="Century Gothic" panose="020F0302020204030204"/>
              </a:rPr>
              <a:t>Click on the number next to the option boxes to hear the complete sentences, asking students to repeat what they hear.</a:t>
            </a:r>
          </a:p>
          <a:p>
            <a:pPr marL="228600" indent="-228600">
              <a:buAutoNum type="arabicPeriod"/>
            </a:pPr>
            <a:endParaRPr lang="en-US" sz="1200" b="0" dirty="0">
              <a:solidFill>
                <a:srgbClr val="4472C4">
                  <a:lumMod val="50000"/>
                </a:srgbClr>
              </a:solidFill>
              <a:latin typeface="Century Gothic" panose="020F0302020204030204"/>
            </a:endParaRPr>
          </a:p>
          <a:p>
            <a:r>
              <a:rPr lang="en-US" b="1" dirty="0"/>
              <a:t>Transcript:</a:t>
            </a:r>
          </a:p>
          <a:p>
            <a:pPr marL="228600" indent="-228600">
              <a:buAutoNum type="arabicPeriod"/>
            </a:pPr>
            <a:r>
              <a:rPr lang="en-US" b="0" dirty="0"/>
              <a:t>Tu es belle.</a:t>
            </a:r>
          </a:p>
          <a:p>
            <a:pPr marL="228600" indent="-228600">
              <a:buAutoNum type="arabicPeriod"/>
            </a:pPr>
            <a:r>
              <a:rPr lang="en-US" b="0" dirty="0"/>
              <a:t>Il </a:t>
            </a:r>
            <a:r>
              <a:rPr lang="en-US" b="0" dirty="0" err="1"/>
              <a:t>est</a:t>
            </a:r>
            <a:r>
              <a:rPr lang="en-US" b="0" dirty="0"/>
              <a:t> </a:t>
            </a:r>
            <a:r>
              <a:rPr lang="en-US" b="0" dirty="0" err="1"/>
              <a:t>ennuyeux</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latin typeface="Century Gothic" panose="020B0502020202020204" pitchFamily="34" charset="0"/>
              </a:rPr>
              <a:t>ennuyer</a:t>
            </a:r>
            <a:r>
              <a:rPr lang="en-GB" b="0" baseline="0" dirty="0"/>
              <a:t> [3480],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228600" indent="-228600">
              <a:buAutoNum type="arabicPeriod"/>
            </a:pPr>
            <a:endParaRPr lang="en-US" b="0" dirty="0"/>
          </a:p>
          <a:p>
            <a:pPr marL="228600" indent="-228600">
              <a:buAutoNum type="arabicPeriod"/>
            </a:pPr>
            <a:endParaRPr lang="en-US" sz="1200" b="0" dirty="0">
              <a:solidFill>
                <a:srgbClr val="4472C4">
                  <a:lumMod val="50000"/>
                </a:srgbClr>
              </a:solidFill>
              <a:latin typeface="Century Gothic" panose="020F03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531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2/4</a:t>
            </a:r>
          </a:p>
          <a:p>
            <a:endParaRPr lang="en-US" b="1" dirty="0"/>
          </a:p>
          <a:p>
            <a:r>
              <a:rPr lang="en-US" b="1" dirty="0"/>
              <a:t>Transcript:</a:t>
            </a:r>
          </a:p>
          <a:p>
            <a:pPr marL="228600" indent="-228600">
              <a:buAutoNum type="arabicPeriod"/>
            </a:pPr>
            <a:r>
              <a:rPr lang="en-US" b="0" dirty="0"/>
              <a:t>Elle a un chat.</a:t>
            </a:r>
          </a:p>
          <a:p>
            <a:pPr marL="228600" indent="-228600">
              <a:buAutoNum type="arabicPeriod"/>
            </a:pPr>
            <a:r>
              <a:rPr lang="en-US" b="0" dirty="0"/>
              <a:t>Mon chat </a:t>
            </a:r>
            <a:r>
              <a:rPr lang="en-US" b="0" dirty="0" err="1"/>
              <a:t>est</a:t>
            </a:r>
            <a:r>
              <a:rPr lang="en-US" b="0" dirty="0"/>
              <a:t> </a:t>
            </a:r>
            <a:r>
              <a:rPr lang="en-US" b="0" dirty="0" err="1"/>
              <a:t>gentil</a:t>
            </a:r>
            <a:r>
              <a:rPr lang="en-US" b="0" dirty="0"/>
              <a:t>.</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latin typeface="Century Gothic" panose="020B0502020202020204" pitchFamily="34" charset="0"/>
              </a:rPr>
              <a:t>souris</a:t>
            </a:r>
            <a:r>
              <a:rPr lang="en-GB" b="0" baseline="0" dirty="0"/>
              <a:t> [4328],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47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9700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indent="-228600">
              <a:buAutoNum type="arabicPeriod"/>
            </a:pPr>
            <a:r>
              <a:rPr lang="en-US" b="0" dirty="0"/>
              <a:t>Tu as un </a:t>
            </a:r>
            <a:r>
              <a:rPr lang="en-US" b="0" dirty="0" err="1"/>
              <a:t>chien</a:t>
            </a:r>
            <a:r>
              <a:rPr lang="en-US" b="0" dirty="0"/>
              <a:t>?</a:t>
            </a:r>
          </a:p>
          <a:p>
            <a:pPr marL="228600" indent="-228600">
              <a:buAutoNum type="arabicPeriod"/>
            </a:pPr>
            <a:r>
              <a:rPr lang="en-US" b="0" dirty="0" err="1"/>
              <a:t>Oui</a:t>
            </a:r>
            <a:r>
              <a:rPr lang="en-US" b="0" dirty="0"/>
              <a:t>, il </a:t>
            </a:r>
            <a:r>
              <a:rPr lang="en-US" b="0" dirty="0" err="1"/>
              <a:t>est</a:t>
            </a:r>
            <a:r>
              <a:rPr lang="en-US" b="0" dirty="0"/>
              <a:t> </a:t>
            </a:r>
            <a:r>
              <a:rPr lang="en-US" b="0" dirty="0" err="1"/>
              <a:t>amusant</a:t>
            </a:r>
            <a:r>
              <a:rPr lang="en-US" b="0" dirty="0"/>
              <a:t>.</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C00000"/>
                </a:solidFill>
              </a:rPr>
              <a:t>Word frequency of unknown words used (1 is the most frequent word in French): </a:t>
            </a:r>
            <a:br>
              <a:rPr lang="en-GB" baseline="0" dirty="0">
                <a:solidFill>
                  <a:srgbClr val="C00000"/>
                </a:solidFill>
              </a:rPr>
            </a:br>
            <a:r>
              <a:rPr lang="en-GB" b="0" baseline="0" dirty="0" err="1">
                <a:latin typeface="Century Gothic" panose="020B0502020202020204" pitchFamily="34" charset="0"/>
              </a:rPr>
              <a:t>nez</a:t>
            </a:r>
            <a:r>
              <a:rPr lang="en-GB" b="0" baseline="0" dirty="0">
                <a:latin typeface="Century Gothic" panose="020B0502020202020204" pitchFamily="34" charset="0"/>
              </a:rPr>
              <a:t> [2661]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rgbClr val="C0000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C00000"/>
                </a:solidFill>
              </a:rPr>
              <a:t>Word frequency of cognates used (1 is the most frequent word in French): </a:t>
            </a:r>
            <a:br>
              <a:rPr lang="en-GB" baseline="0" dirty="0">
                <a:solidFill>
                  <a:srgbClr val="C00000"/>
                </a:solidFill>
              </a:rPr>
            </a:br>
            <a:r>
              <a:rPr lang="en-GB" b="0" baseline="0" dirty="0">
                <a:latin typeface="Century Gothic" panose="020B0502020202020204" pitchFamily="34" charset="0"/>
              </a:rPr>
              <a:t>amuser [2538]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Lonsdale,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228600" indent="-228600">
              <a:buAutoNum type="arabicPeriod"/>
            </a:pP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90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4/4</a:t>
            </a:r>
          </a:p>
          <a:p>
            <a:endParaRPr lang="en-US" b="1" dirty="0"/>
          </a:p>
          <a:p>
            <a:r>
              <a:rPr lang="en-US" b="1" dirty="0"/>
              <a:t>Transcript:</a:t>
            </a:r>
          </a:p>
          <a:p>
            <a:pPr marL="228600" indent="-228600">
              <a:buAutoNum type="arabicPeriod"/>
            </a:pPr>
            <a:r>
              <a:rPr lang="en-US" b="0" dirty="0"/>
              <a:t>On </a:t>
            </a:r>
            <a:r>
              <a:rPr lang="en-US" b="0" dirty="0" err="1"/>
              <a:t>est</a:t>
            </a:r>
            <a:r>
              <a:rPr lang="en-US" b="0" dirty="0"/>
              <a:t> ensemble</a:t>
            </a:r>
          </a:p>
          <a:p>
            <a:pPr marL="228600" indent="-228600">
              <a:buAutoNum type="arabicPeriod"/>
            </a:pPr>
            <a:r>
              <a:rPr lang="en-US" b="0" dirty="0"/>
              <a:t>Non, on </a:t>
            </a:r>
            <a:r>
              <a:rPr lang="en-US" b="0" dirty="0" err="1"/>
              <a:t>n’est</a:t>
            </a:r>
            <a:r>
              <a:rPr lang="en-US" b="0" dirty="0"/>
              <a:t> pas ensemble!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602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5991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ê</a:t>
            </a:r>
            <a:r>
              <a:rPr lang="en-GB" b="1" baseline="0" dirty="0"/>
              <a:t>/</a:t>
            </a:r>
            <a:r>
              <a:rPr lang="en-GB" b="1" baseline="0" dirty="0" err="1"/>
              <a:t>è</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ê</a:t>
            </a:r>
            <a:r>
              <a:rPr lang="en-GB" b="1" baseline="0" dirty="0"/>
              <a:t>/</a:t>
            </a:r>
            <a:r>
              <a:rPr lang="en-GB" b="1" baseline="0" dirty="0" err="1"/>
              <a:t>è</a:t>
            </a:r>
            <a:r>
              <a:rPr lang="en-GB" b="1" baseline="0" dirty="0"/>
              <a:t>] </a:t>
            </a:r>
            <a:r>
              <a:rPr lang="en-GB" baseline="0" dirty="0"/>
              <a:t>and then the </a:t>
            </a:r>
            <a:r>
              <a:rPr lang="en-GB" b="1" baseline="0" dirty="0"/>
              <a:t>source</a:t>
            </a:r>
            <a:r>
              <a:rPr lang="en-GB" baseline="0" dirty="0"/>
              <a:t> word again ‘</a:t>
            </a:r>
            <a:r>
              <a:rPr lang="en-GB" sz="1200" b="1" baseline="0" dirty="0">
                <a:solidFill>
                  <a:srgbClr val="002060"/>
                </a:solidFill>
                <a:latin typeface="Century Gothic" panose="020B0502020202020204" pitchFamily="34" charset="0"/>
              </a:rPr>
              <a:t>tête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fête</a:t>
            </a:r>
            <a:r>
              <a:rPr lang="en-GB" baseline="0" dirty="0"/>
              <a:t> [1490]; </a:t>
            </a:r>
            <a:r>
              <a:rPr lang="en-GB" b="1" baseline="0" dirty="0"/>
              <a:t>frère </a:t>
            </a:r>
            <a:r>
              <a:rPr lang="en-GB" b="0" baseline="0" dirty="0"/>
              <a:t>[1043]</a:t>
            </a:r>
            <a:r>
              <a:rPr lang="en-GB" baseline="0" dirty="0"/>
              <a:t> </a:t>
            </a:r>
            <a:r>
              <a:rPr lang="en-GB" b="1" baseline="0" dirty="0" err="1"/>
              <a:t>collège</a:t>
            </a:r>
            <a:r>
              <a:rPr lang="en-GB" baseline="0" dirty="0"/>
              <a:t> [2116]; </a:t>
            </a:r>
            <a:r>
              <a:rPr lang="en-GB" b="1" baseline="0" dirty="0" err="1"/>
              <a:t>problème</a:t>
            </a:r>
            <a:r>
              <a:rPr lang="en-GB" baseline="0" dirty="0"/>
              <a:t> [188]; </a:t>
            </a:r>
            <a:r>
              <a:rPr lang="en-GB" b="1" baseline="0" dirty="0" err="1"/>
              <a:t>être</a:t>
            </a:r>
            <a:r>
              <a:rPr lang="en-GB" baseline="0" dirty="0"/>
              <a:t>[5]; </a:t>
            </a: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50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6395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53200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a:t>
            </a:r>
            <a:r>
              <a:rPr lang="fr-FR" sz="1200" dirty="0">
                <a:solidFill>
                  <a:srgbClr val="115076"/>
                </a:solidFill>
                <a:latin typeface="Century Gothic" panose="020B0502020202020204" pitchFamily="34" charset="0"/>
              </a:rPr>
              <a:t>[è/ê]. </a:t>
            </a:r>
            <a:r>
              <a:rPr lang="fr-FR" sz="1200" dirty="0" err="1">
                <a:solidFill>
                  <a:srgbClr val="115076"/>
                </a:solidFill>
                <a:latin typeface="Century Gothic" panose="020B0502020202020204" pitchFamily="34" charset="0"/>
              </a:rPr>
              <a:t>Contrast</a:t>
            </a:r>
            <a:r>
              <a:rPr lang="fr-FR" sz="1200" dirty="0">
                <a:solidFill>
                  <a:srgbClr val="115076"/>
                </a:solidFill>
                <a:latin typeface="Century Gothic" panose="020B0502020202020204" pitchFamily="34" charset="0"/>
              </a:rPr>
              <a:t> </a:t>
            </a:r>
            <a:r>
              <a:rPr lang="fr-FR" sz="1200" dirty="0" err="1">
                <a:solidFill>
                  <a:srgbClr val="115076"/>
                </a:solidFill>
                <a:latin typeface="Century Gothic" panose="020B0502020202020204" pitchFamily="34" charset="0"/>
              </a:rPr>
              <a:t>with</a:t>
            </a:r>
            <a:r>
              <a:rPr lang="fr-FR" sz="1200" dirty="0">
                <a:solidFill>
                  <a:srgbClr val="115076"/>
                </a:solidFill>
                <a:latin typeface="Century Gothic" panose="020B0502020202020204" pitchFamily="34" charset="0"/>
              </a:rPr>
              <a:t> [é] </a:t>
            </a:r>
            <a:r>
              <a:rPr lang="fr-FR" sz="1200" dirty="0" err="1">
                <a:solidFill>
                  <a:srgbClr val="115076"/>
                </a:solidFill>
                <a:latin typeface="Century Gothic" panose="020B0502020202020204" pitchFamily="34" charset="0"/>
              </a:rPr>
              <a:t>introduced</a:t>
            </a:r>
            <a:r>
              <a:rPr lang="fr-FR" sz="1200" dirty="0">
                <a:solidFill>
                  <a:srgbClr val="115076"/>
                </a:solidFill>
                <a:latin typeface="Century Gothic" panose="020B0502020202020204" pitchFamily="34" charset="0"/>
              </a:rPr>
              <a:t> in 1.1.5. </a:t>
            </a:r>
            <a:r>
              <a:rPr lang="en-US" b="0" dirty="0"/>
              <a:t>Awareness-raising of the difference in pronunciation between various accents on the letter ‘e’. </a:t>
            </a:r>
            <a:endParaRPr lang="en-US" b="1" dirty="0"/>
          </a:p>
          <a:p>
            <a:endParaRPr lang="en-US" b="1" dirty="0"/>
          </a:p>
          <a:p>
            <a:r>
              <a:rPr lang="en-US" b="1" dirty="0"/>
              <a:t>Procedure:</a:t>
            </a:r>
          </a:p>
          <a:p>
            <a:pPr marL="228600" indent="-228600">
              <a:buAutoNum type="arabicPeriod"/>
            </a:pPr>
            <a:r>
              <a:rPr lang="en-US" b="0" dirty="0"/>
              <a:t>Click on a number to hear the full word.</a:t>
            </a:r>
          </a:p>
          <a:p>
            <a:pPr marL="228600" indent="-228600">
              <a:buAutoNum type="arabicPeriod"/>
            </a:pPr>
            <a:r>
              <a:rPr lang="en-US" b="0" dirty="0"/>
              <a:t>Students write 1-10 and </a:t>
            </a:r>
            <a:r>
              <a:rPr lang="fr-FR" sz="1200" dirty="0">
                <a:solidFill>
                  <a:srgbClr val="115076"/>
                </a:solidFill>
                <a:latin typeface="Century Gothic" panose="020B0502020202020204" pitchFamily="34" charset="0"/>
              </a:rPr>
              <a:t>[è/ê] or [é].</a:t>
            </a:r>
            <a:endParaRPr lang="en-US" sz="1200" b="0" dirty="0">
              <a:solidFill>
                <a:srgbClr val="115076"/>
              </a:solidFill>
              <a:latin typeface="Century Gothic" panose="020B0502020202020204" pitchFamily="34" charset="0"/>
            </a:endParaRPr>
          </a:p>
          <a:p>
            <a:pPr marL="228600" indent="-228600">
              <a:buAutoNum type="arabicPeriod"/>
            </a:pPr>
            <a:r>
              <a:rPr lang="en-US" b="0" dirty="0"/>
              <a:t>Answers revealed on clicks (first tick, then the gap in the word is filled).</a:t>
            </a:r>
          </a:p>
          <a:p>
            <a:pPr marL="228600" indent="-228600">
              <a:buAutoNum type="arabicPeriod"/>
            </a:pPr>
            <a:r>
              <a:rPr lang="en-US" b="0" dirty="0"/>
              <a:t>Check meaning of the words. It might be interesting for students to guess which English letter is often replaced with the French letter </a:t>
            </a:r>
            <a:r>
              <a:rPr lang="fr-FR" sz="1200" b="0" dirty="0">
                <a:solidFill>
                  <a:srgbClr val="115076"/>
                </a:solidFill>
                <a:latin typeface="Century Gothic" panose="020B0502020202020204" pitchFamily="34" charset="0"/>
              </a:rPr>
              <a:t>ê in </a:t>
            </a:r>
            <a:r>
              <a:rPr lang="fr-FR" sz="1200" b="0" dirty="0" err="1">
                <a:solidFill>
                  <a:srgbClr val="115076"/>
                </a:solidFill>
                <a:latin typeface="Century Gothic" panose="020B0502020202020204" pitchFamily="34" charset="0"/>
              </a:rPr>
              <a:t>cognate</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words</a:t>
            </a:r>
            <a:r>
              <a:rPr lang="fr-FR" sz="1200" b="0" dirty="0">
                <a:solidFill>
                  <a:srgbClr val="115076"/>
                </a:solidFill>
                <a:latin typeface="Century Gothic" panose="020B0502020202020204" pitchFamily="34" charset="0"/>
              </a:rPr>
              <a:t> (s)</a:t>
            </a:r>
            <a:endParaRPr lang="en-US" b="0" dirty="0"/>
          </a:p>
          <a:p>
            <a:endParaRPr lang="en-US" b="0" dirty="0"/>
          </a:p>
          <a:p>
            <a:r>
              <a:rPr lang="en-US" b="1" dirty="0"/>
              <a:t>Transcript:</a:t>
            </a:r>
          </a:p>
          <a:p>
            <a:pPr marL="228600" indent="-228600">
              <a:buAutoNum type="arabicPeriod"/>
            </a:pPr>
            <a:r>
              <a:rPr lang="en-US" b="0" dirty="0" err="1"/>
              <a:t>suprême</a:t>
            </a:r>
            <a:endParaRPr lang="en-US" b="0" dirty="0"/>
          </a:p>
          <a:p>
            <a:pPr marL="228600" indent="-228600">
              <a:buAutoNum type="arabicPeriod"/>
            </a:pPr>
            <a:r>
              <a:rPr lang="en-US" b="0" dirty="0" err="1"/>
              <a:t>poète</a:t>
            </a:r>
            <a:endParaRPr lang="en-US" b="0" dirty="0"/>
          </a:p>
          <a:p>
            <a:pPr marL="228600" indent="-228600">
              <a:buAutoNum type="arabicPeriod"/>
            </a:pPr>
            <a:r>
              <a:rPr lang="en-US" b="0" dirty="0" err="1"/>
              <a:t>thé</a:t>
            </a:r>
            <a:endParaRPr lang="en-US" b="0" dirty="0"/>
          </a:p>
          <a:p>
            <a:pPr marL="228600" indent="-228600">
              <a:buAutoNum type="arabicPeriod"/>
            </a:pPr>
            <a:r>
              <a:rPr lang="en-US" b="0" dirty="0" err="1"/>
              <a:t>forêt</a:t>
            </a:r>
            <a:endParaRPr lang="en-US" b="0" dirty="0"/>
          </a:p>
          <a:p>
            <a:pPr marL="228600" indent="-228600">
              <a:buAutoNum type="arabicPeriod"/>
            </a:pPr>
            <a:r>
              <a:rPr lang="en-US" b="0" dirty="0" err="1"/>
              <a:t>héros</a:t>
            </a:r>
            <a:endParaRPr lang="en-US" b="0" dirty="0"/>
          </a:p>
          <a:p>
            <a:pPr marL="228600" indent="-228600">
              <a:buAutoNum type="arabicPeriod"/>
            </a:pPr>
            <a:r>
              <a:rPr lang="en-US" b="0" dirty="0" err="1"/>
              <a:t>conquête</a:t>
            </a:r>
            <a:endParaRPr lang="en-US" b="0" dirty="0"/>
          </a:p>
          <a:p>
            <a:pPr marL="228600" indent="-228600">
              <a:buAutoNum type="arabicPeriod"/>
            </a:pPr>
            <a:r>
              <a:rPr lang="en-US" b="0" dirty="0" err="1"/>
              <a:t>égyptien</a:t>
            </a:r>
            <a:endParaRPr lang="en-US" b="0" dirty="0"/>
          </a:p>
          <a:p>
            <a:pPr marL="228600" indent="-228600">
              <a:buAutoNum type="arabicPeriod"/>
            </a:pPr>
            <a:r>
              <a:rPr lang="en-US" b="0" dirty="0" err="1"/>
              <a:t>ministère</a:t>
            </a:r>
            <a:endParaRPr lang="en-US" b="0" dirty="0"/>
          </a:p>
          <a:p>
            <a:pPr marL="228600" indent="-228600">
              <a:buAutoNum type="arabicPeriod"/>
            </a:pPr>
            <a:r>
              <a:rPr lang="en-US" b="0" dirty="0"/>
              <a:t>scène</a:t>
            </a:r>
          </a:p>
          <a:p>
            <a:pPr marL="228600" indent="-228600">
              <a:buAutoNum type="arabicPeriod"/>
            </a:pPr>
            <a:r>
              <a:rPr lang="en-US" b="0" dirty="0" err="1"/>
              <a:t>intérêt</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baseline="0" dirty="0" err="1"/>
              <a:t>s</a:t>
            </a:r>
            <a:r>
              <a:rPr lang="en-US" b="0" dirty="0" err="1"/>
              <a:t>uprême</a:t>
            </a:r>
            <a:r>
              <a:rPr lang="en-US" b="0" dirty="0"/>
              <a:t> [2022], </a:t>
            </a:r>
            <a:r>
              <a:rPr lang="en-US" b="0" dirty="0" err="1"/>
              <a:t>poète</a:t>
            </a:r>
            <a:r>
              <a:rPr lang="en-US" b="0" dirty="0"/>
              <a:t> [2307], </a:t>
            </a:r>
            <a:r>
              <a:rPr lang="en-US" b="0" dirty="0" err="1"/>
              <a:t>thé</a:t>
            </a:r>
            <a:r>
              <a:rPr lang="en-US" b="0" dirty="0"/>
              <a:t> [3517], </a:t>
            </a:r>
            <a:r>
              <a:rPr lang="en-US" b="0" dirty="0" err="1"/>
              <a:t>forêt</a:t>
            </a:r>
            <a:r>
              <a:rPr lang="en-US" b="0" dirty="0"/>
              <a:t> [1724], </a:t>
            </a:r>
            <a:r>
              <a:rPr lang="en-US" b="0" dirty="0" err="1"/>
              <a:t>héros</a:t>
            </a:r>
            <a:r>
              <a:rPr lang="en-US" b="0" dirty="0"/>
              <a:t> [1883], </a:t>
            </a:r>
            <a:r>
              <a:rPr lang="en-US" b="0" dirty="0" err="1"/>
              <a:t>conquête</a:t>
            </a:r>
            <a:r>
              <a:rPr lang="en-US" b="0" dirty="0"/>
              <a:t> [3177], </a:t>
            </a:r>
            <a:r>
              <a:rPr lang="en-US" b="0" dirty="0" err="1"/>
              <a:t>égyptien</a:t>
            </a:r>
            <a:r>
              <a:rPr lang="en-US" b="0" dirty="0"/>
              <a:t> [4137], </a:t>
            </a:r>
            <a:r>
              <a:rPr lang="en-US" b="0" dirty="0" err="1"/>
              <a:t>ministère</a:t>
            </a:r>
            <a:r>
              <a:rPr lang="en-US" b="0" dirty="0"/>
              <a:t> [910], scène [794], </a:t>
            </a:r>
            <a:r>
              <a:rPr lang="en-US" b="0" dirty="0" err="1"/>
              <a:t>intérêt</a:t>
            </a:r>
            <a:r>
              <a:rPr lang="en-US" b="0" dirty="0"/>
              <a:t> [315]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4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53574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626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2941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608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253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6799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710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241530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09353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944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24294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46041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572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69255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77363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3212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9727584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3132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06930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977153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513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86693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378915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32966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948010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409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271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87258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33909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50827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778665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454998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049446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013395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59674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92422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75464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4699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654612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3649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620049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33035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048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6038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582459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5252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48933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92898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16481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278603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9283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009346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911388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06286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49420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17934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20220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788715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41104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28953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269272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9556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40950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950710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3141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1094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5899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31207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42409557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251148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297894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56678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7.wav"/><Relationship Id="rId18" Type="http://schemas.openxmlformats.org/officeDocument/2006/relationships/audio" Target="../media/audio32.wav"/><Relationship Id="rId3" Type="http://schemas.openxmlformats.org/officeDocument/2006/relationships/image" Target="../media/image5.png"/><Relationship Id="rId7" Type="http://schemas.openxmlformats.org/officeDocument/2006/relationships/audio" Target="../media/audio22.wav"/><Relationship Id="rId12" Type="http://schemas.openxmlformats.org/officeDocument/2006/relationships/audio" Target="../media/audio26.wav"/><Relationship Id="rId17" Type="http://schemas.openxmlformats.org/officeDocument/2006/relationships/audio" Target="../media/audio31.wav"/><Relationship Id="rId2" Type="http://schemas.openxmlformats.org/officeDocument/2006/relationships/notesSlide" Target="../notesSlides/notesSlide10.xml"/><Relationship Id="rId16" Type="http://schemas.openxmlformats.org/officeDocument/2006/relationships/audio" Target="../media/audio30.wav"/><Relationship Id="rId1" Type="http://schemas.openxmlformats.org/officeDocument/2006/relationships/slideLayout" Target="../slideLayouts/slideLayout61.xml"/><Relationship Id="rId6" Type="http://schemas.openxmlformats.org/officeDocument/2006/relationships/audio" Target="../media/audio21.wav"/><Relationship Id="rId11" Type="http://schemas.openxmlformats.org/officeDocument/2006/relationships/audio" Target="../media/audio25.wav"/><Relationship Id="rId5" Type="http://schemas.openxmlformats.org/officeDocument/2006/relationships/audio" Target="../media/audio20.wav"/><Relationship Id="rId15" Type="http://schemas.openxmlformats.org/officeDocument/2006/relationships/audio" Target="../media/audio29.wav"/><Relationship Id="rId10" Type="http://schemas.openxmlformats.org/officeDocument/2006/relationships/audio" Target="../media/audio24.wav"/><Relationship Id="rId4" Type="http://schemas.openxmlformats.org/officeDocument/2006/relationships/audio" Target="../media/audio19.wav"/><Relationship Id="rId9" Type="http://schemas.openxmlformats.org/officeDocument/2006/relationships/audio" Target="../media/audio10.wav"/><Relationship Id="rId14" Type="http://schemas.openxmlformats.org/officeDocument/2006/relationships/audio" Target="../media/audio28.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notesSlide" Target="../notesSlides/notesSlide18.xml"/><Relationship Id="rId1" Type="http://schemas.openxmlformats.org/officeDocument/2006/relationships/slideLayout" Target="../slideLayouts/slideLayout79.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audio" Target="../media/audio35.wav"/><Relationship Id="rId10" Type="http://schemas.openxmlformats.org/officeDocument/2006/relationships/audio" Target="../media/audio40.wav"/><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51.wav"/><Relationship Id="rId18" Type="http://schemas.openxmlformats.org/officeDocument/2006/relationships/audio" Target="../media/audio54.wav"/><Relationship Id="rId3" Type="http://schemas.openxmlformats.org/officeDocument/2006/relationships/image" Target="../media/image11.png"/><Relationship Id="rId7" Type="http://schemas.openxmlformats.org/officeDocument/2006/relationships/audio" Target="../media/audio47.wav"/><Relationship Id="rId12" Type="http://schemas.openxmlformats.org/officeDocument/2006/relationships/audio" Target="../media/audio50.wav"/><Relationship Id="rId17" Type="http://schemas.openxmlformats.org/officeDocument/2006/relationships/image" Target="../media/image14.png"/><Relationship Id="rId2" Type="http://schemas.openxmlformats.org/officeDocument/2006/relationships/notesSlide" Target="../notesSlides/notesSlide19.xml"/><Relationship Id="rId16" Type="http://schemas.openxmlformats.org/officeDocument/2006/relationships/image" Target="../media/image13.png"/><Relationship Id="rId1" Type="http://schemas.openxmlformats.org/officeDocument/2006/relationships/slideLayout" Target="../slideLayouts/slideLayout79.xml"/><Relationship Id="rId6" Type="http://schemas.openxmlformats.org/officeDocument/2006/relationships/audio" Target="../media/audio46.wav"/><Relationship Id="rId11" Type="http://schemas.openxmlformats.org/officeDocument/2006/relationships/audio" Target="../media/audio49.wav"/><Relationship Id="rId5" Type="http://schemas.openxmlformats.org/officeDocument/2006/relationships/audio" Target="../media/audio45.wav"/><Relationship Id="rId15" Type="http://schemas.openxmlformats.org/officeDocument/2006/relationships/audio" Target="../media/audio53.wav"/><Relationship Id="rId10" Type="http://schemas.openxmlformats.org/officeDocument/2006/relationships/image" Target="../media/image5.png"/><Relationship Id="rId4" Type="http://schemas.openxmlformats.org/officeDocument/2006/relationships/audio" Target="../media/audio44.wav"/><Relationship Id="rId9" Type="http://schemas.openxmlformats.org/officeDocument/2006/relationships/audio" Target="../media/audio48.wav"/><Relationship Id="rId14" Type="http://schemas.openxmlformats.org/officeDocument/2006/relationships/audio" Target="../media/audio52.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18" Type="http://schemas.openxmlformats.org/officeDocument/2006/relationships/audio" Target="../media/audio54.wav"/><Relationship Id="rId3" Type="http://schemas.openxmlformats.org/officeDocument/2006/relationships/image" Target="../media/image12.png"/><Relationship Id="rId7" Type="http://schemas.openxmlformats.org/officeDocument/2006/relationships/audio" Target="../media/audio45.wav"/><Relationship Id="rId12" Type="http://schemas.openxmlformats.org/officeDocument/2006/relationships/audio" Target="../media/audio50.wav"/><Relationship Id="rId17" Type="http://schemas.openxmlformats.org/officeDocument/2006/relationships/image" Target="../media/image14.png"/><Relationship Id="rId2" Type="http://schemas.openxmlformats.org/officeDocument/2006/relationships/notesSlide" Target="../notesSlides/notesSlide20.xml"/><Relationship Id="rId16" Type="http://schemas.openxmlformats.org/officeDocument/2006/relationships/image" Target="../media/image13.png"/><Relationship Id="rId1" Type="http://schemas.openxmlformats.org/officeDocument/2006/relationships/slideLayout" Target="../slideLayouts/slideLayout79.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image" Target="../media/image11.png"/><Relationship Id="rId15" Type="http://schemas.openxmlformats.org/officeDocument/2006/relationships/audio" Target="../media/audio53.wav"/><Relationship Id="rId10" Type="http://schemas.openxmlformats.org/officeDocument/2006/relationships/audio" Target="../media/audio48.wav"/><Relationship Id="rId4" Type="http://schemas.openxmlformats.org/officeDocument/2006/relationships/image" Target="../media/image5.png"/><Relationship Id="rId9" Type="http://schemas.openxmlformats.org/officeDocument/2006/relationships/audio" Target="../media/audio47.wav"/><Relationship Id="rId14" Type="http://schemas.openxmlformats.org/officeDocument/2006/relationships/audio" Target="../media/audio52.wav"/></Relationships>
</file>

<file path=ppt/slides/_rels/slide21.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18" Type="http://schemas.openxmlformats.org/officeDocument/2006/relationships/audio" Target="../media/audio54.wav"/><Relationship Id="rId3" Type="http://schemas.openxmlformats.org/officeDocument/2006/relationships/image" Target="../media/image12.png"/><Relationship Id="rId7" Type="http://schemas.openxmlformats.org/officeDocument/2006/relationships/audio" Target="../media/audio45.wav"/><Relationship Id="rId12" Type="http://schemas.openxmlformats.org/officeDocument/2006/relationships/audio" Target="../media/audio50.wav"/><Relationship Id="rId17" Type="http://schemas.openxmlformats.org/officeDocument/2006/relationships/image" Target="../media/image14.png"/><Relationship Id="rId2" Type="http://schemas.openxmlformats.org/officeDocument/2006/relationships/notesSlide" Target="../notesSlides/notesSlide21.xml"/><Relationship Id="rId16" Type="http://schemas.openxmlformats.org/officeDocument/2006/relationships/image" Target="../media/image13.png"/><Relationship Id="rId1" Type="http://schemas.openxmlformats.org/officeDocument/2006/relationships/slideLayout" Target="../slideLayouts/slideLayout79.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image" Target="../media/image11.png"/><Relationship Id="rId15" Type="http://schemas.openxmlformats.org/officeDocument/2006/relationships/audio" Target="../media/audio53.wav"/><Relationship Id="rId10" Type="http://schemas.openxmlformats.org/officeDocument/2006/relationships/audio" Target="../media/audio48.wav"/><Relationship Id="rId4" Type="http://schemas.openxmlformats.org/officeDocument/2006/relationships/image" Target="../media/image5.png"/><Relationship Id="rId9" Type="http://schemas.openxmlformats.org/officeDocument/2006/relationships/audio" Target="../media/audio47.wav"/><Relationship Id="rId14" Type="http://schemas.openxmlformats.org/officeDocument/2006/relationships/audio" Target="../media/audio52.wav"/></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audio" Target="../media/audio55.wav"/><Relationship Id="rId7"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90.xml"/><Relationship Id="rId6" Type="http://schemas.openxmlformats.org/officeDocument/2006/relationships/image" Target="../media/image15.png"/><Relationship Id="rId5" Type="http://schemas.openxmlformats.org/officeDocument/2006/relationships/audio" Target="../media/audio56.wav"/><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90.xml"/><Relationship Id="rId5" Type="http://schemas.openxmlformats.org/officeDocument/2006/relationships/audio" Target="../media/audio57.wav"/><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image" Target="../media/image5.png"/><Relationship Id="rId7" Type="http://schemas.openxmlformats.org/officeDocument/2006/relationships/audio" Target="../media/audio58.wav"/><Relationship Id="rId12"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90.xml"/><Relationship Id="rId6" Type="http://schemas.openxmlformats.org/officeDocument/2006/relationships/image" Target="../media/image20.png"/><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audio" Target="../media/audio61.wav"/><Relationship Id="rId4" Type="http://schemas.openxmlformats.org/officeDocument/2006/relationships/image" Target="../media/image18.png"/><Relationship Id="rId9" Type="http://schemas.openxmlformats.org/officeDocument/2006/relationships/audio" Target="../media/audio60.wav"/></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audio" Target="../media/audio65.wav"/><Relationship Id="rId12"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90.xml"/><Relationship Id="rId6" Type="http://schemas.openxmlformats.org/officeDocument/2006/relationships/audio" Target="../media/audio64.wav"/><Relationship Id="rId11" Type="http://schemas.openxmlformats.org/officeDocument/2006/relationships/image" Target="../media/image25.png"/><Relationship Id="rId5" Type="http://schemas.openxmlformats.org/officeDocument/2006/relationships/audio" Target="../media/audio63.wav"/><Relationship Id="rId10" Type="http://schemas.openxmlformats.org/officeDocument/2006/relationships/image" Target="../media/image24.png"/><Relationship Id="rId4" Type="http://schemas.openxmlformats.org/officeDocument/2006/relationships/audio" Target="../media/audio62.wav"/><Relationship Id="rId9"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audio" Target="../media/audio69.wav"/><Relationship Id="rId12"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90.xml"/><Relationship Id="rId6" Type="http://schemas.openxmlformats.org/officeDocument/2006/relationships/audio" Target="../media/audio68.wav"/><Relationship Id="rId11" Type="http://schemas.openxmlformats.org/officeDocument/2006/relationships/image" Target="../media/image29.png"/><Relationship Id="rId5" Type="http://schemas.openxmlformats.org/officeDocument/2006/relationships/audio" Target="../media/audio67.wav"/><Relationship Id="rId10" Type="http://schemas.openxmlformats.org/officeDocument/2006/relationships/image" Target="../media/image28.png"/><Relationship Id="rId4" Type="http://schemas.openxmlformats.org/officeDocument/2006/relationships/audio" Target="../media/audio66.wav"/><Relationship Id="rId9"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openxmlformats.org/officeDocument/2006/relationships/audio" Target="../media/audio74.wav"/><Relationship Id="rId3" Type="http://schemas.openxmlformats.org/officeDocument/2006/relationships/image" Target="../media/image5.png"/><Relationship Id="rId7" Type="http://schemas.openxmlformats.org/officeDocument/2006/relationships/audio" Target="../media/audio73.wav"/><Relationship Id="rId2" Type="http://schemas.openxmlformats.org/officeDocument/2006/relationships/notesSlide" Target="../notesSlides/notesSlide36.xml"/><Relationship Id="rId1" Type="http://schemas.openxmlformats.org/officeDocument/2006/relationships/slideLayout" Target="../slideLayouts/slideLayout90.xml"/><Relationship Id="rId6" Type="http://schemas.openxmlformats.org/officeDocument/2006/relationships/audio" Target="../media/audio72.wav"/><Relationship Id="rId5" Type="http://schemas.openxmlformats.org/officeDocument/2006/relationships/audio" Target="../media/audio71.wav"/><Relationship Id="rId4" Type="http://schemas.openxmlformats.org/officeDocument/2006/relationships/audio" Target="../media/audio70.wav"/><Relationship Id="rId9" Type="http://schemas.openxmlformats.org/officeDocument/2006/relationships/audio" Target="../media/audio75.wav"/></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audio" Target="../media/audio79.wav"/><Relationship Id="rId2" Type="http://schemas.openxmlformats.org/officeDocument/2006/relationships/notesSlide" Target="../notesSlides/notesSlide37.xml"/><Relationship Id="rId1" Type="http://schemas.openxmlformats.org/officeDocument/2006/relationships/slideLayout" Target="../slideLayouts/slideLayout90.xml"/><Relationship Id="rId6" Type="http://schemas.openxmlformats.org/officeDocument/2006/relationships/audio" Target="../media/audio78.wav"/><Relationship Id="rId5" Type="http://schemas.openxmlformats.org/officeDocument/2006/relationships/audio" Target="../media/audio77.wav"/><Relationship Id="rId4" Type="http://schemas.openxmlformats.org/officeDocument/2006/relationships/audio" Target="../media/audio76.wav"/></Relationships>
</file>

<file path=ppt/slides/_rels/slide38.xml.rels><?xml version="1.0" encoding="UTF-8" standalone="yes"?>
<Relationships xmlns="http://schemas.openxmlformats.org/package/2006/relationships"><Relationship Id="rId8" Type="http://schemas.openxmlformats.org/officeDocument/2006/relationships/audio" Target="../media/audio82.wav"/><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90.xml"/><Relationship Id="rId6" Type="http://schemas.openxmlformats.org/officeDocument/2006/relationships/audio" Target="../media/audio81.wav"/><Relationship Id="rId5" Type="http://schemas.openxmlformats.org/officeDocument/2006/relationships/audio" Target="../media/audio80.wav"/><Relationship Id="rId10"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audio" Target="../media/audio83.wav"/></Relationships>
</file>

<file path=ppt/slides/_rels/slide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audio" Target="../media/audio85.wav"/><Relationship Id="rId2" Type="http://schemas.openxmlformats.org/officeDocument/2006/relationships/notesSlide" Target="../notesSlides/notesSlide39.xml"/><Relationship Id="rId1" Type="http://schemas.openxmlformats.org/officeDocument/2006/relationships/slideLayout" Target="../slideLayouts/slideLayout90.xml"/><Relationship Id="rId6" Type="http://schemas.openxmlformats.org/officeDocument/2006/relationships/audio" Target="../media/audio84.wav"/><Relationship Id="rId11" Type="http://schemas.openxmlformats.org/officeDocument/2006/relationships/image" Target="../media/image33.png"/><Relationship Id="rId5" Type="http://schemas.openxmlformats.org/officeDocument/2006/relationships/image" Target="../media/image34.png"/><Relationship Id="rId10" Type="http://schemas.openxmlformats.org/officeDocument/2006/relationships/audio" Target="../media/audio87.wav"/><Relationship Id="rId4" Type="http://schemas.openxmlformats.org/officeDocument/2006/relationships/image" Target="../media/image32.png"/><Relationship Id="rId9" Type="http://schemas.openxmlformats.org/officeDocument/2006/relationships/audio" Target="../media/audio86.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90.xml"/><Relationship Id="rId6" Type="http://schemas.openxmlformats.org/officeDocument/2006/relationships/audio" Target="../media/audio89.wav"/><Relationship Id="rId11" Type="http://schemas.openxmlformats.org/officeDocument/2006/relationships/image" Target="../media/image33.png"/><Relationship Id="rId5" Type="http://schemas.openxmlformats.org/officeDocument/2006/relationships/audio" Target="../media/audio88.wav"/><Relationship Id="rId10" Type="http://schemas.openxmlformats.org/officeDocument/2006/relationships/audio" Target="../media/audio91.wav"/><Relationship Id="rId4" Type="http://schemas.openxmlformats.org/officeDocument/2006/relationships/image" Target="../media/image32.png"/><Relationship Id="rId9" Type="http://schemas.openxmlformats.org/officeDocument/2006/relationships/audio" Target="../media/audio90.wav"/></Relationships>
</file>

<file path=ppt/slides/_rels/slide41.xml.rels><?xml version="1.0" encoding="UTF-8" standalone="yes"?>
<Relationships xmlns="http://schemas.openxmlformats.org/package/2006/relationships"><Relationship Id="rId8" Type="http://schemas.openxmlformats.org/officeDocument/2006/relationships/audio" Target="../media/audio94.wav"/><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90.xml"/><Relationship Id="rId6" Type="http://schemas.openxmlformats.org/officeDocument/2006/relationships/image" Target="../media/image36.png"/><Relationship Id="rId5" Type="http://schemas.openxmlformats.org/officeDocument/2006/relationships/audio" Target="../media/audio93.wav"/><Relationship Id="rId10" Type="http://schemas.openxmlformats.org/officeDocument/2006/relationships/image" Target="../media/image33.png"/><Relationship Id="rId4" Type="http://schemas.openxmlformats.org/officeDocument/2006/relationships/audio" Target="../media/audio92.wav"/><Relationship Id="rId9" Type="http://schemas.openxmlformats.org/officeDocument/2006/relationships/audio" Target="../media/audio95.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3" Type="http://schemas.openxmlformats.org/officeDocument/2006/relationships/image" Target="../media/image5.png"/><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[ê/è]</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31/08/2022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EF7C-D0AE-49DC-AB9E-A7C177F42E06}"/>
              </a:ext>
            </a:extLst>
          </p:cNvPr>
          <p:cNvSpPr>
            <a:spLocks noGrp="1"/>
          </p:cNvSpPr>
          <p:nvPr>
            <p:ph type="title"/>
          </p:nvPr>
        </p:nvSpPr>
        <p:spPr>
          <a:xfrm>
            <a:off x="838200" y="443074"/>
            <a:ext cx="4427184" cy="561640"/>
          </a:xfrm>
        </p:spPr>
        <p:txBody>
          <a:bodyPr>
            <a:normAutofit fontScale="90000"/>
          </a:bodyPr>
          <a:lstStyle/>
          <a:p>
            <a:r>
              <a:rPr lang="fr-FR" dirty="0"/>
              <a:t>Phonétique</a:t>
            </a:r>
          </a:p>
        </p:txBody>
      </p:sp>
      <p:pic>
        <p:nvPicPr>
          <p:cNvPr id="9" name="Picture 8" descr="background rectangle">
            <a:extLst>
              <a:ext uri="{FF2B5EF4-FFF2-40B4-BE49-F238E27FC236}">
                <a16:creationId xmlns:a16="http://schemas.microsoft.com/office/drawing/2014/main" id="{E74B343E-8466-4E46-8243-0336B101523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7E19C0E7-7D66-4DB2-A760-698EE0193A1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1" name="Rounded Rectangle 46">
            <a:extLst>
              <a:ext uri="{FF2B5EF4-FFF2-40B4-BE49-F238E27FC236}">
                <a16:creationId xmlns:a16="http://schemas.microsoft.com/office/drawing/2014/main" id="{71E5E853-349D-4365-944A-0C986325CA1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12">
            <a:extLst>
              <a:ext uri="{FF2B5EF4-FFF2-40B4-BE49-F238E27FC236}">
                <a16:creationId xmlns:a16="http://schemas.microsoft.com/office/drawing/2014/main" id="{75A5470E-082E-47B1-AB83-B9021E70537C}"/>
              </a:ext>
            </a:extLst>
          </p:cNvPr>
          <p:cNvGraphicFramePr>
            <a:graphicFrameLocks noGrp="1"/>
          </p:cNvGraphicFramePr>
          <p:nvPr/>
        </p:nvGraphicFramePr>
        <p:xfrm>
          <a:off x="232884" y="2035792"/>
          <a:ext cx="11677036" cy="4141854"/>
        </p:xfrm>
        <a:graphic>
          <a:graphicData uri="http://schemas.openxmlformats.org/drawingml/2006/table">
            <a:tbl>
              <a:tblPr firstRow="1" bandRow="1">
                <a:tableStyleId>{5C22544A-7EE6-4342-B048-85BDC9FD1C3A}</a:tableStyleId>
              </a:tblPr>
              <a:tblGrid>
                <a:gridCol w="629618">
                  <a:extLst>
                    <a:ext uri="{9D8B030D-6E8A-4147-A177-3AD203B41FA5}">
                      <a16:colId xmlns:a16="http://schemas.microsoft.com/office/drawing/2014/main" val="3958364067"/>
                    </a:ext>
                  </a:extLst>
                </a:gridCol>
                <a:gridCol w="2371725">
                  <a:extLst>
                    <a:ext uri="{9D8B030D-6E8A-4147-A177-3AD203B41FA5}">
                      <a16:colId xmlns:a16="http://schemas.microsoft.com/office/drawing/2014/main" val="4129120699"/>
                    </a:ext>
                  </a:extLst>
                </a:gridCol>
                <a:gridCol w="1800225">
                  <a:extLst>
                    <a:ext uri="{9D8B030D-6E8A-4147-A177-3AD203B41FA5}">
                      <a16:colId xmlns:a16="http://schemas.microsoft.com/office/drawing/2014/main" val="1627519550"/>
                    </a:ext>
                  </a:extLst>
                </a:gridCol>
                <a:gridCol w="1914525">
                  <a:extLst>
                    <a:ext uri="{9D8B030D-6E8A-4147-A177-3AD203B41FA5}">
                      <a16:colId xmlns:a16="http://schemas.microsoft.com/office/drawing/2014/main" val="1725869596"/>
                    </a:ext>
                  </a:extLst>
                </a:gridCol>
                <a:gridCol w="2413318">
                  <a:extLst>
                    <a:ext uri="{9D8B030D-6E8A-4147-A177-3AD203B41FA5}">
                      <a16:colId xmlns:a16="http://schemas.microsoft.com/office/drawing/2014/main" val="2638422259"/>
                    </a:ext>
                  </a:extLst>
                </a:gridCol>
                <a:gridCol w="2547625">
                  <a:extLst>
                    <a:ext uri="{9D8B030D-6E8A-4147-A177-3AD203B41FA5}">
                      <a16:colId xmlns:a16="http://schemas.microsoft.com/office/drawing/2014/main" val="619953617"/>
                    </a:ext>
                  </a:extLst>
                </a:gridCol>
              </a:tblGrid>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honnête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théorie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système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créature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0333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céréale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extrême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sincère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err="1">
                          <a:solidFill>
                            <a:srgbClr val="115076"/>
                          </a:solidFill>
                          <a:latin typeface="Century Gothic" panose="020B0502020202020204" pitchFamily="34" charset="0"/>
                        </a:rPr>
                        <a:t>helicoptère</a:t>
                      </a: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poète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9548240"/>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égyptien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thé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mystère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épidémie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caractère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9900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planète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créature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barrière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crème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2167104"/>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err="1">
                          <a:solidFill>
                            <a:srgbClr val="115076"/>
                          </a:solidFill>
                          <a:latin typeface="Century Gothic" panose="020B0502020202020204" pitchFamily="34" charset="0"/>
                        </a:rPr>
                        <a:t>helicoptère</a:t>
                      </a: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sincère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kilomètre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carrière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céréale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8973553"/>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épidémie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sphère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carrière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atmosphère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4332025"/>
                  </a:ext>
                </a:extLst>
              </a:tr>
            </a:tbl>
          </a:graphicData>
        </a:graphic>
      </p:graphicFrame>
      <p:sp>
        <p:nvSpPr>
          <p:cNvPr id="8" name="TextBox 7">
            <a:extLst>
              <a:ext uri="{FF2B5EF4-FFF2-40B4-BE49-F238E27FC236}">
                <a16:creationId xmlns:a16="http://schemas.microsoft.com/office/drawing/2014/main" id="{AFE4B7DF-3B8E-4367-887C-B9C43F0F6A73}"/>
              </a:ext>
            </a:extLst>
          </p:cNvPr>
          <p:cNvSpPr txBox="1"/>
          <p:nvPr/>
        </p:nvSpPr>
        <p:spPr>
          <a:xfrm>
            <a:off x="125405" y="1310202"/>
            <a:ext cx="117845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Say </a:t>
            </a:r>
            <a:r>
              <a:rPr kumimoji="0" lang="fr-FR"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only</a:t>
            </a:r>
            <a:r>
              <a:rPr kumimoji="0" lang="fr-FR"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the </a:t>
            </a:r>
            <a:r>
              <a:rPr kumimoji="0" lang="fr-FR"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words</a:t>
            </a:r>
            <a:r>
              <a:rPr kumimoji="0" lang="fr-FR"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containing</a:t>
            </a:r>
            <a:r>
              <a:rPr kumimoji="0" lang="fr-FR"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SSC [è/ê].</a:t>
            </a:r>
          </a:p>
        </p:txBody>
      </p:sp>
      <p:graphicFrame>
        <p:nvGraphicFramePr>
          <p:cNvPr id="13" name="Table 12">
            <a:extLst>
              <a:ext uri="{FF2B5EF4-FFF2-40B4-BE49-F238E27FC236}">
                <a16:creationId xmlns:a16="http://schemas.microsoft.com/office/drawing/2014/main" id="{5F1AAD1C-BF5B-4C86-9D32-87AF8BA5D267}"/>
              </a:ext>
            </a:extLst>
          </p:cNvPr>
          <p:cNvGraphicFramePr>
            <a:graphicFrameLocks noGrp="1"/>
          </p:cNvGraphicFramePr>
          <p:nvPr/>
        </p:nvGraphicFramePr>
        <p:xfrm>
          <a:off x="232884" y="2035792"/>
          <a:ext cx="11677036" cy="4141854"/>
        </p:xfrm>
        <a:graphic>
          <a:graphicData uri="http://schemas.openxmlformats.org/drawingml/2006/table">
            <a:tbl>
              <a:tblPr firstRow="1" bandRow="1">
                <a:tableStyleId>{5C22544A-7EE6-4342-B048-85BDC9FD1C3A}</a:tableStyleId>
              </a:tblPr>
              <a:tblGrid>
                <a:gridCol w="629618">
                  <a:extLst>
                    <a:ext uri="{9D8B030D-6E8A-4147-A177-3AD203B41FA5}">
                      <a16:colId xmlns:a16="http://schemas.microsoft.com/office/drawing/2014/main" val="3958364067"/>
                    </a:ext>
                  </a:extLst>
                </a:gridCol>
                <a:gridCol w="2371725">
                  <a:extLst>
                    <a:ext uri="{9D8B030D-6E8A-4147-A177-3AD203B41FA5}">
                      <a16:colId xmlns:a16="http://schemas.microsoft.com/office/drawing/2014/main" val="4129120699"/>
                    </a:ext>
                  </a:extLst>
                </a:gridCol>
                <a:gridCol w="1800225">
                  <a:extLst>
                    <a:ext uri="{9D8B030D-6E8A-4147-A177-3AD203B41FA5}">
                      <a16:colId xmlns:a16="http://schemas.microsoft.com/office/drawing/2014/main" val="1627519550"/>
                    </a:ext>
                  </a:extLst>
                </a:gridCol>
                <a:gridCol w="1991381">
                  <a:extLst>
                    <a:ext uri="{9D8B030D-6E8A-4147-A177-3AD203B41FA5}">
                      <a16:colId xmlns:a16="http://schemas.microsoft.com/office/drawing/2014/main" val="1725869596"/>
                    </a:ext>
                  </a:extLst>
                </a:gridCol>
                <a:gridCol w="2336462">
                  <a:extLst>
                    <a:ext uri="{9D8B030D-6E8A-4147-A177-3AD203B41FA5}">
                      <a16:colId xmlns:a16="http://schemas.microsoft.com/office/drawing/2014/main" val="2638422259"/>
                    </a:ext>
                  </a:extLst>
                </a:gridCol>
                <a:gridCol w="2547625">
                  <a:extLst>
                    <a:ext uri="{9D8B030D-6E8A-4147-A177-3AD203B41FA5}">
                      <a16:colId xmlns:a16="http://schemas.microsoft.com/office/drawing/2014/main" val="619953617"/>
                    </a:ext>
                  </a:extLst>
                </a:gridCol>
              </a:tblGrid>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4" name="honnete.wav"/>
                            <a:extLst>
                              <a:ext uri="{A12FA001-AC4F-418D-AE19-62706E023703}">
                                <ahyp:hlinkClr xmlns:ahyp="http://schemas.microsoft.com/office/drawing/2018/hyperlinkcolor" val="tx"/>
                              </a:ext>
                            </a:extLst>
                          </a:hlinkClick>
                        </a:rPr>
                        <a:t>honnête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théorie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5" name="systeme.wav"/>
                            <a:extLst>
                              <a:ext uri="{A12FA001-AC4F-418D-AE19-62706E023703}">
                                <ahyp:hlinkClr xmlns:ahyp="http://schemas.microsoft.com/office/drawing/2018/hyperlinkcolor" val="tx"/>
                              </a:ext>
                            </a:extLst>
                          </a:hlinkClick>
                        </a:rPr>
                        <a:t>système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créature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50333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céréale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6" name="extreme.wav"/>
                            <a:extLst>
                              <a:ext uri="{A12FA001-AC4F-418D-AE19-62706E023703}">
                                <ahyp:hlinkClr xmlns:ahyp="http://schemas.microsoft.com/office/drawing/2018/hyperlinkcolor" val="tx"/>
                              </a:ext>
                            </a:extLst>
                          </a:hlinkClick>
                        </a:rPr>
                        <a:t>extrême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7" name="sincere.wav"/>
                            <a:extLst>
                              <a:ext uri="{A12FA001-AC4F-418D-AE19-62706E023703}">
                                <ahyp:hlinkClr xmlns:ahyp="http://schemas.microsoft.com/office/drawing/2018/hyperlinkcolor" val="tx"/>
                              </a:ext>
                            </a:extLst>
                          </a:hlinkClick>
                        </a:rPr>
                        <a:t>sincère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8" name="helicoptere.wav"/>
                            <a:extLst>
                              <a:ext uri="{A12FA001-AC4F-418D-AE19-62706E023703}">
                                <ahyp:hlinkClr xmlns:ahyp="http://schemas.microsoft.com/office/drawing/2018/hyperlinkcolor" val="tx"/>
                              </a:ext>
                            </a:extLst>
                          </a:hlinkClick>
                        </a:rPr>
                        <a:t>hélicoptère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9" name="poete.wav"/>
                            <a:extLst>
                              <a:ext uri="{A12FA001-AC4F-418D-AE19-62706E023703}">
                                <ahyp:hlinkClr xmlns:ahyp="http://schemas.microsoft.com/office/drawing/2018/hyperlinkcolor" val="tx"/>
                              </a:ext>
                            </a:extLst>
                          </a:hlinkClick>
                        </a:rPr>
                        <a:t>poète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9548240"/>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égyptien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thé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0" name="mystere.wav"/>
                            <a:extLst>
                              <a:ext uri="{A12FA001-AC4F-418D-AE19-62706E023703}">
                                <ahyp:hlinkClr xmlns:ahyp="http://schemas.microsoft.com/office/drawing/2018/hyperlinkcolor" val="tx"/>
                              </a:ext>
                            </a:extLst>
                          </a:hlinkClick>
                        </a:rPr>
                        <a:t>mystère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épidémie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1" name="caractere.wav"/>
                            <a:extLst>
                              <a:ext uri="{A12FA001-AC4F-418D-AE19-62706E023703}">
                                <ahyp:hlinkClr xmlns:ahyp="http://schemas.microsoft.com/office/drawing/2018/hyperlinkcolor" val="tx"/>
                              </a:ext>
                            </a:extLst>
                          </a:hlinkClick>
                        </a:rPr>
                        <a:t>caractère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99900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2" name="planete.wav"/>
                            <a:extLst>
                              <a:ext uri="{A12FA001-AC4F-418D-AE19-62706E023703}">
                                <ahyp:hlinkClr xmlns:ahyp="http://schemas.microsoft.com/office/drawing/2018/hyperlinkcolor" val="tx"/>
                              </a:ext>
                            </a:extLst>
                          </a:hlinkClick>
                        </a:rPr>
                        <a:t>planète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créature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3" name="barriere.wav"/>
                            <a:extLst>
                              <a:ext uri="{A12FA001-AC4F-418D-AE19-62706E023703}">
                                <ahyp:hlinkClr xmlns:ahyp="http://schemas.microsoft.com/office/drawing/2018/hyperlinkcolor" val="tx"/>
                              </a:ext>
                            </a:extLst>
                          </a:hlinkClick>
                        </a:rPr>
                        <a:t>barrière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4" name="creme.wav"/>
                            <a:extLst>
                              <a:ext uri="{A12FA001-AC4F-418D-AE19-62706E023703}">
                                <ahyp:hlinkClr xmlns:ahyp="http://schemas.microsoft.com/office/drawing/2018/hyperlinkcolor" val="tx"/>
                              </a:ext>
                            </a:extLst>
                          </a:hlinkClick>
                        </a:rPr>
                        <a:t>crème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2167104"/>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8" name="helicoptere.wav"/>
                            <a:extLst>
                              <a:ext uri="{A12FA001-AC4F-418D-AE19-62706E023703}">
                                <ahyp:hlinkClr xmlns:ahyp="http://schemas.microsoft.com/office/drawing/2018/hyperlinkcolor" val="tx"/>
                              </a:ext>
                            </a:extLst>
                          </a:hlinkClick>
                        </a:rPr>
                        <a:t>hélicoptère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7" name="sincere.wav"/>
                            <a:extLst>
                              <a:ext uri="{A12FA001-AC4F-418D-AE19-62706E023703}">
                                <ahyp:hlinkClr xmlns:ahyp="http://schemas.microsoft.com/office/drawing/2018/hyperlinkcolor" val="tx"/>
                              </a:ext>
                            </a:extLst>
                          </a:hlinkClick>
                        </a:rPr>
                        <a:t>sincère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5" name="kilometre.wav"/>
                            <a:extLst>
                              <a:ext uri="{A12FA001-AC4F-418D-AE19-62706E023703}">
                                <ahyp:hlinkClr xmlns:ahyp="http://schemas.microsoft.com/office/drawing/2018/hyperlinkcolor" val="tx"/>
                              </a:ext>
                            </a:extLst>
                          </a:hlinkClick>
                        </a:rPr>
                        <a:t>kilomètre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6" name="carriere.wav"/>
                            <a:extLst>
                              <a:ext uri="{A12FA001-AC4F-418D-AE19-62706E023703}">
                                <ahyp:hlinkClr xmlns:ahyp="http://schemas.microsoft.com/office/drawing/2018/hyperlinkcolor" val="tx"/>
                              </a:ext>
                            </a:extLst>
                          </a:hlinkClick>
                        </a:rPr>
                        <a:t>carrière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céréale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973553"/>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épidémie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7" name="sphere.wav"/>
                            <a:extLst>
                              <a:ext uri="{A12FA001-AC4F-418D-AE19-62706E023703}">
                                <ahyp:hlinkClr xmlns:ahyp="http://schemas.microsoft.com/office/drawing/2018/hyperlinkcolor" val="tx"/>
                              </a:ext>
                            </a:extLst>
                          </a:hlinkClick>
                        </a:rPr>
                        <a:t>sphère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6" name="carriere.wav"/>
                            <a:extLst>
                              <a:ext uri="{A12FA001-AC4F-418D-AE19-62706E023703}">
                                <ahyp:hlinkClr xmlns:ahyp="http://schemas.microsoft.com/office/drawing/2018/hyperlinkcolor" val="tx"/>
                              </a:ext>
                            </a:extLst>
                          </a:hlinkClick>
                        </a:rPr>
                        <a:t>carrière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8" name="atmosphere.wav"/>
                            <a:extLst>
                              <a:ext uri="{A12FA001-AC4F-418D-AE19-62706E023703}">
                                <ahyp:hlinkClr xmlns:ahyp="http://schemas.microsoft.com/office/drawing/2018/hyperlinkcolor" val="tx"/>
                              </a:ext>
                            </a:extLst>
                          </a:hlinkClick>
                        </a:rPr>
                        <a:t>atmosphère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4332025"/>
                  </a:ext>
                </a:extLst>
              </a:tr>
            </a:tbl>
          </a:graphicData>
        </a:graphic>
      </p:graphicFrame>
    </p:spTree>
    <p:extLst>
      <p:ext uri="{BB962C8B-B14F-4D97-AF65-F5344CB8AC3E}">
        <p14:creationId xmlns:p14="http://schemas.microsoft.com/office/powerpoint/2010/main" val="209393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[ê/è]</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4" name="Picture 3" descr="the head of a bo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5" name="TextBox 4">
            <a:extLst>
              <a:ext uri="{FF2B5EF4-FFF2-40B4-BE49-F238E27FC236}">
                <a16:creationId xmlns:a16="http://schemas.microsoft.com/office/drawing/2014/main" id="{AE781CC5-208E-44E5-A78D-2A4B648F7765}"/>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91567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è tê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è tête.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852DC-F560-4344-BD72-32C1A9126019}"/>
              </a:ext>
            </a:extLst>
          </p:cNvPr>
          <p:cNvSpPr>
            <a:spLocks noGrp="1"/>
          </p:cNvSpPr>
          <p:nvPr>
            <p:ph type="title"/>
          </p:nvPr>
        </p:nvSpPr>
        <p:spPr>
          <a:xfrm>
            <a:off x="116022" y="-241225"/>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sp>
        <p:nvSpPr>
          <p:cNvPr id="3" name="TextBox 2"/>
          <p:cNvSpPr txBox="1"/>
          <p:nvPr/>
        </p:nvSpPr>
        <p:spPr>
          <a:xfrm>
            <a:off x="4482417" y="193070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419400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è tê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7" name="Picture 6" descr="the head of a boy">
            <a:extLst>
              <a:ext uri="{FF2B5EF4-FFF2-40B4-BE49-F238E27FC236}">
                <a16:creationId xmlns:a16="http://schemas.microsoft.com/office/drawing/2014/main" id="{4D64B71D-61A9-429C-B731-D89800A0C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8" name="TextBox 7">
            <a:extLst>
              <a:ext uri="{FF2B5EF4-FFF2-40B4-BE49-F238E27FC236}">
                <a16:creationId xmlns:a16="http://schemas.microsoft.com/office/drawing/2014/main" id="{628E9CA1-A85E-4B90-BB12-7B64F2A9E0E6}"/>
              </a:ext>
            </a:extLst>
          </p:cNvPr>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
        <p:nvSpPr>
          <p:cNvPr id="9" name="TextBox 8">
            <a:extLst>
              <a:ext uri="{FF2B5EF4-FFF2-40B4-BE49-F238E27FC236}">
                <a16:creationId xmlns:a16="http://schemas.microsoft.com/office/drawing/2014/main" id="{A99D97EC-6AB3-4490-A2AE-768774A3D5D6}"/>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Tree>
    <p:extLst>
      <p:ext uri="{BB962C8B-B14F-4D97-AF65-F5344CB8AC3E}">
        <p14:creationId xmlns:p14="http://schemas.microsoft.com/office/powerpoint/2010/main" val="312896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00471"/>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descr="man's hea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3108" y="1770729"/>
            <a:ext cx="1105781" cy="1218407"/>
          </a:xfrm>
          <a:prstGeom prst="rect">
            <a:avLst/>
          </a:prstGeom>
        </p:spPr>
      </p:pic>
      <p:sp>
        <p:nvSpPr>
          <p:cNvPr id="17" name="TextBox 16">
            <a:extLst>
              <a:ext uri="{FF2B5EF4-FFF2-40B4-BE49-F238E27FC236}">
                <a16:creationId xmlns:a16="http://schemas.microsoft.com/office/drawing/2014/main" id="{B2908BBD-05B3-435F-A8C3-29793C33F79C}"/>
              </a:ext>
            </a:extLst>
          </p:cNvPr>
          <p:cNvSpPr txBox="1"/>
          <p:nvPr/>
        </p:nvSpPr>
        <p:spPr>
          <a:xfrm>
            <a:off x="5208053" y="2891502"/>
            <a:ext cx="17814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5242238" y="3402495"/>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pic>
        <p:nvPicPr>
          <p:cNvPr id="19" name="Picture 18" descr="dancing party against a night sk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3156" y="1525528"/>
            <a:ext cx="2082312" cy="1860199"/>
          </a:xfrm>
          <a:prstGeom prst="rect">
            <a:avLst/>
          </a:prstGeom>
        </p:spPr>
      </p:pic>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8" descr="school buildi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1724" y="4625552"/>
            <a:ext cx="2254096" cy="1153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grpSp>
        <p:nvGrpSpPr>
          <p:cNvPr id="16" name="Group 15" descr="a little boy holding the hand of a smaller girl "/>
          <p:cNvGrpSpPr/>
          <p:nvPr/>
        </p:nvGrpSpPr>
        <p:grpSpPr>
          <a:xfrm>
            <a:off x="9257975" y="1747632"/>
            <a:ext cx="1465110" cy="1378307"/>
            <a:chOff x="8994668" y="1759672"/>
            <a:chExt cx="1465110" cy="1378307"/>
          </a:xfrm>
        </p:grpSpPr>
        <p:pic>
          <p:nvPicPr>
            <p:cNvPr id="11" name="Picture 4" descr="a little boy holding the hand of a smaller girl "/>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8994668" y="1933659"/>
              <a:ext cx="1465110" cy="1204320"/>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p:cNvSpPr/>
            <p:nvPr/>
          </p:nvSpPr>
          <p:spPr>
            <a:xfrm rot="4202952">
              <a:off x="9871894" y="1644415"/>
              <a:ext cx="258397" cy="488912"/>
            </a:xfrm>
            <a:prstGeom prst="downArrow">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208467" y="4399332"/>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39841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tet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è têt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è fê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subTnLst>
                                    <p:audio>
                                      <p:cMediaNode>
                                        <p:cTn display="0" masterRel="sameClick">
                                          <p:stCondLst>
                                            <p:cond evt="begin" delay="0">
                                              <p:tn val="29"/>
                                            </p:cond>
                                          </p:stCondLst>
                                          <p:endCondLst>
                                            <p:cond evt="onStopAudio" delay="0">
                                              <p:tgtEl>
                                                <p:sldTgt/>
                                              </p:tgtEl>
                                            </p:cond>
                                          </p:endCondLst>
                                        </p:cTn>
                                        <p:tgtEl>
                                          <p:sndTgt r:embed="rId6" name="è fê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7" name="è frèr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7" name="è frèr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8" name="è collèg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8" name="è collèg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9" name="è problèm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10" name="è êt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è ê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7" grpId="0"/>
      <p:bldP spid="3" grpId="0"/>
      <p:bldP spid="7" grpId="0"/>
      <p:bldP spid="9" grpId="0"/>
      <p:bldP spid="14" grpId="0"/>
      <p:bldP spid="6" grpId="0"/>
      <p:bldP spid="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11269"/>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42239" y="3402179"/>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man's head">
            <a:extLst>
              <a:ext uri="{FF2B5EF4-FFF2-40B4-BE49-F238E27FC236}">
                <a16:creationId xmlns:a16="http://schemas.microsoft.com/office/drawing/2014/main" id="{CDED9505-5D50-F84B-9BC0-26E3609F43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Tree>
    <p:extLst>
      <p:ext uri="{BB962C8B-B14F-4D97-AF65-F5344CB8AC3E}">
        <p14:creationId xmlns:p14="http://schemas.microsoft.com/office/powerpoint/2010/main" val="40149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tet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è tête.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è fêt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7" name="è frè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8" name="è collèg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9" name="è problèm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0" name="è ê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p:bldP spid="7" grpId="0"/>
      <p:bldP spid="9" grpId="0"/>
      <p:bldP spid="14" grpId="0"/>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11269"/>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42239" y="3402178"/>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man's head">
            <a:extLst>
              <a:ext uri="{FF2B5EF4-FFF2-40B4-BE49-F238E27FC236}">
                <a16:creationId xmlns:a16="http://schemas.microsoft.com/office/drawing/2014/main" id="{CDED9505-5D50-F84B-9BC0-26E3609F43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Tree>
    <p:extLst>
      <p:ext uri="{BB962C8B-B14F-4D97-AF65-F5344CB8AC3E}">
        <p14:creationId xmlns:p14="http://schemas.microsoft.com/office/powerpoint/2010/main" val="38583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p:bldP spid="7" grpId="0"/>
      <p:bldP spid="9" grpId="0"/>
      <p:bldP spid="14"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 43" descr="Table for exercises">
            <a:extLst>
              <a:ext uri="{FF2B5EF4-FFF2-40B4-BE49-F238E27FC236}">
                <a16:creationId xmlns:a16="http://schemas.microsoft.com/office/drawing/2014/main" id="{65106916-909D-4F18-8008-2978CB1FD967}"/>
              </a:ext>
            </a:extLst>
          </p:cNvPr>
          <p:cNvGraphicFramePr>
            <a:graphicFrameLocks noGrp="1"/>
          </p:cNvGraphicFramePr>
          <p:nvPr/>
        </p:nvGraphicFramePr>
        <p:xfrm>
          <a:off x="5460630" y="1374499"/>
          <a:ext cx="6307460" cy="4967210"/>
        </p:xfrm>
        <a:graphic>
          <a:graphicData uri="http://schemas.openxmlformats.org/drawingml/2006/table">
            <a:tbl>
              <a:tblPr firstRow="1" bandRow="1">
                <a:tableStyleId>{5940675A-B579-460E-94D1-54222C63F5DA}</a:tableStyleId>
              </a:tblPr>
              <a:tblGrid>
                <a:gridCol w="1066753">
                  <a:extLst>
                    <a:ext uri="{9D8B030D-6E8A-4147-A177-3AD203B41FA5}">
                      <a16:colId xmlns:a16="http://schemas.microsoft.com/office/drawing/2014/main" val="20000"/>
                    </a:ext>
                  </a:extLst>
                </a:gridCol>
                <a:gridCol w="2826614">
                  <a:extLst>
                    <a:ext uri="{9D8B030D-6E8A-4147-A177-3AD203B41FA5}">
                      <a16:colId xmlns:a16="http://schemas.microsoft.com/office/drawing/2014/main" val="2718503455"/>
                    </a:ext>
                  </a:extLst>
                </a:gridCol>
                <a:gridCol w="2414093">
                  <a:extLst>
                    <a:ext uri="{9D8B030D-6E8A-4147-A177-3AD203B41FA5}">
                      <a16:colId xmlns:a16="http://schemas.microsoft.com/office/drawing/2014/main" val="20001"/>
                    </a:ext>
                  </a:extLst>
                </a:gridCol>
              </a:tblGrid>
              <a:tr h="496721">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bl>
          </a:graphicData>
        </a:graphic>
      </p:graphicFrame>
      <p:sp>
        <p:nvSpPr>
          <p:cNvPr id="23" name="Action Button: Custom 2">
            <a:hlinkClick r:id="" action="ppaction://noaction" highlightClick="1">
              <a:snd r:embed="rId3" name="faux.wav"/>
            </a:hlinkClick>
            <a:extLst>
              <a:ext uri="{FF2B5EF4-FFF2-40B4-BE49-F238E27FC236}">
                <a16:creationId xmlns:a16="http://schemas.microsoft.com/office/drawing/2014/main" id="{1D1A6526-6F5C-4674-B460-A5BBE91CDCAF}"/>
              </a:ext>
            </a:extLst>
          </p:cNvPr>
          <p:cNvSpPr/>
          <p:nvPr/>
        </p:nvSpPr>
        <p:spPr>
          <a:xfrm>
            <a:off x="7472634" y="825438"/>
            <a:ext cx="889853" cy="417219"/>
          </a:xfrm>
          <a:prstGeom prst="actionButtonBlank">
            <a:avLst/>
          </a:prstGeom>
          <a:solidFill>
            <a:schemeClr val="accent2"/>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è, ê</a:t>
            </a:r>
          </a:p>
        </p:txBody>
      </p:sp>
      <p:sp>
        <p:nvSpPr>
          <p:cNvPr id="24" name="Action Button: Custom 2">
            <a:hlinkClick r:id="" action="ppaction://noaction" highlightClick="1">
              <a:snd r:embed="rId3" name="faux.wav"/>
            </a:hlinkClick>
            <a:extLst>
              <a:ext uri="{FF2B5EF4-FFF2-40B4-BE49-F238E27FC236}">
                <a16:creationId xmlns:a16="http://schemas.microsoft.com/office/drawing/2014/main" id="{88703F03-2375-47C5-98A8-DA15597B1811}"/>
              </a:ext>
            </a:extLst>
          </p:cNvPr>
          <p:cNvSpPr/>
          <p:nvPr/>
        </p:nvSpPr>
        <p:spPr>
          <a:xfrm>
            <a:off x="10163796" y="825439"/>
            <a:ext cx="889853" cy="417219"/>
          </a:xfrm>
          <a:prstGeom prst="actionButtonBlank">
            <a:avLst/>
          </a:prstGeom>
          <a:solidFill>
            <a:schemeClr val="accent2"/>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p>
        </p:txBody>
      </p:sp>
      <p:sp>
        <p:nvSpPr>
          <p:cNvPr id="43" name="TextBox 42">
            <a:extLst>
              <a:ext uri="{FF2B5EF4-FFF2-40B4-BE49-F238E27FC236}">
                <a16:creationId xmlns:a16="http://schemas.microsoft.com/office/drawing/2014/main" id="{4B25A6A0-BC21-4026-BA11-6F823534A1BF}"/>
              </a:ext>
            </a:extLst>
          </p:cNvPr>
          <p:cNvSpPr txBox="1"/>
          <p:nvPr/>
        </p:nvSpPr>
        <p:spPr>
          <a:xfrm>
            <a:off x="6748366" y="1348424"/>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46" name="Action Button: Custom 66" descr="number 1">
            <a:hlinkClick r:id="" action="ppaction://noaction" highlightClick="1">
              <a:snd r:embed="rId4" name="Slide_17_2._cafe.wav"/>
            </a:hlinkClick>
            <a:extLst>
              <a:ext uri="{FF2B5EF4-FFF2-40B4-BE49-F238E27FC236}">
                <a16:creationId xmlns:a16="http://schemas.microsoft.com/office/drawing/2014/main" id="{94CE0C1F-D9A7-4E4D-B892-4AB317223B46}"/>
              </a:ext>
            </a:extLst>
          </p:cNvPr>
          <p:cNvSpPr/>
          <p:nvPr/>
        </p:nvSpPr>
        <p:spPr>
          <a:xfrm>
            <a:off x="5766714" y="1900515"/>
            <a:ext cx="501695" cy="402445"/>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7" name="TextBox 46" descr="table content ">
            <a:extLst>
              <a:ext uri="{FF2B5EF4-FFF2-40B4-BE49-F238E27FC236}">
                <a16:creationId xmlns:a16="http://schemas.microsoft.com/office/drawing/2014/main" id="{5339157A-9901-40C8-9054-529EF776AD07}"/>
              </a:ext>
            </a:extLst>
          </p:cNvPr>
          <p:cNvSpPr txBox="1"/>
          <p:nvPr/>
        </p:nvSpPr>
        <p:spPr>
          <a:xfrm>
            <a:off x="-7239007" y="2015598"/>
            <a:ext cx="4758717" cy="399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8" name="Action Button: Custom 66" descr="number 1">
            <a:hlinkClick r:id="" action="ppaction://noaction" highlightClick="1">
              <a:snd r:embed="rId5" name="creme.wav"/>
            </a:hlinkClick>
            <a:extLst>
              <a:ext uri="{FF2B5EF4-FFF2-40B4-BE49-F238E27FC236}">
                <a16:creationId xmlns:a16="http://schemas.microsoft.com/office/drawing/2014/main" id="{028EF83D-0407-4908-8CA1-E548EC38F4C5}"/>
              </a:ext>
            </a:extLst>
          </p:cNvPr>
          <p:cNvSpPr/>
          <p:nvPr/>
        </p:nvSpPr>
        <p:spPr>
          <a:xfrm>
            <a:off x="5766716" y="1401224"/>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9" name="Action Button: Custom 66" descr="number 1">
            <a:hlinkClick r:id="" action="ppaction://noaction" highlightClick="1">
              <a:snd r:embed="rId6" name="Slide_17_3._ideal.wav"/>
            </a:hlinkClick>
            <a:extLst>
              <a:ext uri="{FF2B5EF4-FFF2-40B4-BE49-F238E27FC236}">
                <a16:creationId xmlns:a16="http://schemas.microsoft.com/office/drawing/2014/main" id="{34225BA1-1AC9-4A16-BEE8-86434655F63C}"/>
              </a:ext>
            </a:extLst>
          </p:cNvPr>
          <p:cNvSpPr/>
          <p:nvPr/>
        </p:nvSpPr>
        <p:spPr>
          <a:xfrm>
            <a:off x="5766715" y="2378015"/>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0" name="Action Button: Custom 66" descr="number 1">
            <a:hlinkClick r:id="" action="ppaction://noaction" highlightClick="1">
              <a:snd r:embed="rId7" name="Slide_17_4._eleve.wav"/>
            </a:hlinkClick>
            <a:extLst>
              <a:ext uri="{FF2B5EF4-FFF2-40B4-BE49-F238E27FC236}">
                <a16:creationId xmlns:a16="http://schemas.microsoft.com/office/drawing/2014/main" id="{DC4D8679-15D2-4A0A-8FBF-4DED70388421}"/>
              </a:ext>
            </a:extLst>
          </p:cNvPr>
          <p:cNvSpPr/>
          <p:nvPr/>
        </p:nvSpPr>
        <p:spPr>
          <a:xfrm>
            <a:off x="5766714" y="2877306"/>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51" name="Action Button: Custom 66" descr="number 1">
            <a:hlinkClick r:id="" action="ppaction://noaction" highlightClick="1">
              <a:snd r:embed="rId8" name="Slide_17_5._enorme.wav"/>
            </a:hlinkClick>
            <a:extLst>
              <a:ext uri="{FF2B5EF4-FFF2-40B4-BE49-F238E27FC236}">
                <a16:creationId xmlns:a16="http://schemas.microsoft.com/office/drawing/2014/main" id="{91B36323-E8F0-4EDA-91D8-27926731D45D}"/>
              </a:ext>
            </a:extLst>
          </p:cNvPr>
          <p:cNvSpPr/>
          <p:nvPr/>
        </p:nvSpPr>
        <p:spPr>
          <a:xfrm>
            <a:off x="5769404" y="3376597"/>
            <a:ext cx="499006"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52" name="Action Button: Custom 66" descr="number 1">
            <a:hlinkClick r:id="" action="ppaction://noaction" highlightClick="1">
              <a:snd r:embed="rId9" name="Slide_17_6._derriere.wav"/>
            </a:hlinkClick>
            <a:extLst>
              <a:ext uri="{FF2B5EF4-FFF2-40B4-BE49-F238E27FC236}">
                <a16:creationId xmlns:a16="http://schemas.microsoft.com/office/drawing/2014/main" id="{C3FBB104-121F-42CD-8D2D-588B9508468C}"/>
              </a:ext>
            </a:extLst>
          </p:cNvPr>
          <p:cNvSpPr/>
          <p:nvPr/>
        </p:nvSpPr>
        <p:spPr>
          <a:xfrm>
            <a:off x="5744575" y="3875888"/>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53" name="Action Button: Custom 66" descr="number 1">
            <a:hlinkClick r:id="" action="ppaction://noaction" highlightClick="1">
              <a:snd r:embed="rId10" name="Slide_17_7._vetements.wav"/>
            </a:hlinkClick>
            <a:extLst>
              <a:ext uri="{FF2B5EF4-FFF2-40B4-BE49-F238E27FC236}">
                <a16:creationId xmlns:a16="http://schemas.microsoft.com/office/drawing/2014/main" id="{00EBFCE6-78A5-4AE6-8592-D63A5C161F2E}"/>
              </a:ext>
            </a:extLst>
          </p:cNvPr>
          <p:cNvSpPr/>
          <p:nvPr/>
        </p:nvSpPr>
        <p:spPr>
          <a:xfrm>
            <a:off x="5744574" y="4375179"/>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54" name="Action Button: Custom 66" descr="number 1">
            <a:hlinkClick r:id="" action="ppaction://noaction" highlightClick="1">
              <a:snd r:embed="rId11" name="Slide_17_8._different.wav"/>
            </a:hlinkClick>
            <a:extLst>
              <a:ext uri="{FF2B5EF4-FFF2-40B4-BE49-F238E27FC236}">
                <a16:creationId xmlns:a16="http://schemas.microsoft.com/office/drawing/2014/main" id="{491655B7-1024-4788-A45A-8013F041F6A1}"/>
              </a:ext>
            </a:extLst>
          </p:cNvPr>
          <p:cNvSpPr/>
          <p:nvPr/>
        </p:nvSpPr>
        <p:spPr>
          <a:xfrm>
            <a:off x="5744115" y="4874470"/>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55" name="Action Button: Custom 66" descr="number 1">
            <a:hlinkClick r:id="" action="ppaction://noaction" highlightClick="1">
              <a:snd r:embed="rId12" name="Slide_17_9._agreable.wav"/>
            </a:hlinkClick>
            <a:extLst>
              <a:ext uri="{FF2B5EF4-FFF2-40B4-BE49-F238E27FC236}">
                <a16:creationId xmlns:a16="http://schemas.microsoft.com/office/drawing/2014/main" id="{A6FEE8DA-2FA3-439B-80F3-A65C5173EDFD}"/>
              </a:ext>
            </a:extLst>
          </p:cNvPr>
          <p:cNvSpPr/>
          <p:nvPr/>
        </p:nvSpPr>
        <p:spPr>
          <a:xfrm>
            <a:off x="5739316" y="537376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56" name="Action Button: Custom 66" descr="number 1">
            <a:hlinkClick r:id="" action="ppaction://noaction" highlightClick="1">
              <a:snd r:embed="rId13" name="Slide_17_10._celebre.wav"/>
            </a:hlinkClick>
            <a:extLst>
              <a:ext uri="{FF2B5EF4-FFF2-40B4-BE49-F238E27FC236}">
                <a16:creationId xmlns:a16="http://schemas.microsoft.com/office/drawing/2014/main" id="{49AE477A-9018-4527-B27E-3EB9C726A296}"/>
              </a:ext>
            </a:extLst>
          </p:cNvPr>
          <p:cNvSpPr/>
          <p:nvPr/>
        </p:nvSpPr>
        <p:spPr>
          <a:xfrm>
            <a:off x="5722435" y="5873053"/>
            <a:ext cx="545976" cy="410145"/>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58" name="TextBox 57">
            <a:extLst>
              <a:ext uri="{FF2B5EF4-FFF2-40B4-BE49-F238E27FC236}">
                <a16:creationId xmlns:a16="http://schemas.microsoft.com/office/drawing/2014/main" id="{9905750A-EF23-4FE5-A87A-4A0679D90E05}"/>
              </a:ext>
            </a:extLst>
          </p:cNvPr>
          <p:cNvSpPr txBox="1"/>
          <p:nvPr/>
        </p:nvSpPr>
        <p:spPr>
          <a:xfrm>
            <a:off x="11001590" y="1837531"/>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0" name="TextBox 59">
            <a:extLst>
              <a:ext uri="{FF2B5EF4-FFF2-40B4-BE49-F238E27FC236}">
                <a16:creationId xmlns:a16="http://schemas.microsoft.com/office/drawing/2014/main" id="{823CE342-4269-4D40-B953-92E82442F0EC}"/>
              </a:ext>
            </a:extLst>
          </p:cNvPr>
          <p:cNvSpPr txBox="1"/>
          <p:nvPr/>
        </p:nvSpPr>
        <p:spPr>
          <a:xfrm>
            <a:off x="11002667" y="2354166"/>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1" name="TextBox 60">
            <a:extLst>
              <a:ext uri="{FF2B5EF4-FFF2-40B4-BE49-F238E27FC236}">
                <a16:creationId xmlns:a16="http://schemas.microsoft.com/office/drawing/2014/main" id="{B54FAFE4-74AC-4C12-8EB5-219E0EFBC4FE}"/>
              </a:ext>
            </a:extLst>
          </p:cNvPr>
          <p:cNvSpPr txBox="1"/>
          <p:nvPr/>
        </p:nvSpPr>
        <p:spPr>
          <a:xfrm>
            <a:off x="11004476" y="3350967"/>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2" name="TextBox 61">
            <a:extLst>
              <a:ext uri="{FF2B5EF4-FFF2-40B4-BE49-F238E27FC236}">
                <a16:creationId xmlns:a16="http://schemas.microsoft.com/office/drawing/2014/main" id="{227D04B0-8448-41BC-A2E1-3F945ECFE916}"/>
              </a:ext>
            </a:extLst>
          </p:cNvPr>
          <p:cNvSpPr txBox="1"/>
          <p:nvPr/>
        </p:nvSpPr>
        <p:spPr>
          <a:xfrm>
            <a:off x="6777503" y="2893234"/>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3" name="TextBox 62">
            <a:extLst>
              <a:ext uri="{FF2B5EF4-FFF2-40B4-BE49-F238E27FC236}">
                <a16:creationId xmlns:a16="http://schemas.microsoft.com/office/drawing/2014/main" id="{FA5D5998-C963-48B5-8632-A5CBA4C8AF1D}"/>
              </a:ext>
            </a:extLst>
          </p:cNvPr>
          <p:cNvSpPr txBox="1"/>
          <p:nvPr/>
        </p:nvSpPr>
        <p:spPr>
          <a:xfrm>
            <a:off x="6785814" y="3826508"/>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4" name="TextBox 63">
            <a:extLst>
              <a:ext uri="{FF2B5EF4-FFF2-40B4-BE49-F238E27FC236}">
                <a16:creationId xmlns:a16="http://schemas.microsoft.com/office/drawing/2014/main" id="{D0C07D22-BDE3-419B-9682-B5E0497DDA84}"/>
              </a:ext>
            </a:extLst>
          </p:cNvPr>
          <p:cNvSpPr txBox="1"/>
          <p:nvPr/>
        </p:nvSpPr>
        <p:spPr>
          <a:xfrm>
            <a:off x="6803304" y="4303419"/>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nvGrpSpPr>
          <p:cNvPr id="3" name="Group 2">
            <a:extLst>
              <a:ext uri="{FF2B5EF4-FFF2-40B4-BE49-F238E27FC236}">
                <a16:creationId xmlns:a16="http://schemas.microsoft.com/office/drawing/2014/main" id="{AA7BCFE0-7A85-4AF3-BE16-45E88A17E02F}"/>
              </a:ext>
            </a:extLst>
          </p:cNvPr>
          <p:cNvGrpSpPr/>
          <p:nvPr/>
        </p:nvGrpSpPr>
        <p:grpSpPr>
          <a:xfrm>
            <a:off x="10976333" y="4816490"/>
            <a:ext cx="387802" cy="541638"/>
            <a:chOff x="9286678" y="4435564"/>
            <a:chExt cx="387802" cy="541638"/>
          </a:xfrm>
        </p:grpSpPr>
        <p:sp>
          <p:nvSpPr>
            <p:cNvPr id="65" name="TextBox 64">
              <a:extLst>
                <a:ext uri="{FF2B5EF4-FFF2-40B4-BE49-F238E27FC236}">
                  <a16:creationId xmlns:a16="http://schemas.microsoft.com/office/drawing/2014/main" id="{6B466230-F627-49A7-B1B9-DBB2D7DEC75F}"/>
                </a:ext>
              </a:extLst>
            </p:cNvPr>
            <p:cNvSpPr txBox="1"/>
            <p:nvPr/>
          </p:nvSpPr>
          <p:spPr>
            <a:xfrm flipH="1">
              <a:off x="9370981" y="4453982"/>
              <a:ext cx="1694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6" name="TextBox 65">
              <a:extLst>
                <a:ext uri="{FF2B5EF4-FFF2-40B4-BE49-F238E27FC236}">
                  <a16:creationId xmlns:a16="http://schemas.microsoft.com/office/drawing/2014/main" id="{6FC699BB-D150-4258-9782-B68381A51DD3}"/>
                </a:ext>
              </a:extLst>
            </p:cNvPr>
            <p:cNvSpPr txBox="1"/>
            <p:nvPr/>
          </p:nvSpPr>
          <p:spPr>
            <a:xfrm>
              <a:off x="9286678" y="4435564"/>
              <a:ext cx="3878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67" name="TextBox 66">
            <a:extLst>
              <a:ext uri="{FF2B5EF4-FFF2-40B4-BE49-F238E27FC236}">
                <a16:creationId xmlns:a16="http://schemas.microsoft.com/office/drawing/2014/main" id="{A139465E-9B8E-48E7-B193-0C049173BA09}"/>
              </a:ext>
            </a:extLst>
          </p:cNvPr>
          <p:cNvSpPr txBox="1"/>
          <p:nvPr/>
        </p:nvSpPr>
        <p:spPr>
          <a:xfrm>
            <a:off x="11045376" y="5363629"/>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8" name="TextBox 67">
            <a:extLst>
              <a:ext uri="{FF2B5EF4-FFF2-40B4-BE49-F238E27FC236}">
                <a16:creationId xmlns:a16="http://schemas.microsoft.com/office/drawing/2014/main" id="{9C35D5C6-1446-447D-B9D6-6D6D35B171AF}"/>
              </a:ext>
            </a:extLst>
          </p:cNvPr>
          <p:cNvSpPr txBox="1"/>
          <p:nvPr/>
        </p:nvSpPr>
        <p:spPr>
          <a:xfrm>
            <a:off x="6768198" y="5844564"/>
            <a:ext cx="3878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9" name="TextBox 68">
            <a:extLst>
              <a:ext uri="{FF2B5EF4-FFF2-40B4-BE49-F238E27FC236}">
                <a16:creationId xmlns:a16="http://schemas.microsoft.com/office/drawing/2014/main" id="{1CFC41CC-1890-4103-AB33-7177D3729810}"/>
              </a:ext>
            </a:extLst>
          </p:cNvPr>
          <p:cNvSpPr txBox="1"/>
          <p:nvPr/>
        </p:nvSpPr>
        <p:spPr>
          <a:xfrm>
            <a:off x="11045376" y="5837210"/>
            <a:ext cx="3878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70" name="TextBox 69">
            <a:extLst>
              <a:ext uri="{FF2B5EF4-FFF2-40B4-BE49-F238E27FC236}">
                <a16:creationId xmlns:a16="http://schemas.microsoft.com/office/drawing/2014/main" id="{FB09EF18-F073-411D-A078-E8BB726A5794}"/>
              </a:ext>
            </a:extLst>
          </p:cNvPr>
          <p:cNvSpPr txBox="1"/>
          <p:nvPr/>
        </p:nvSpPr>
        <p:spPr>
          <a:xfrm>
            <a:off x="8888910" y="1902652"/>
            <a:ext cx="1015586"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caf</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p>
        </p:txBody>
      </p:sp>
      <p:sp>
        <p:nvSpPr>
          <p:cNvPr id="73" name="TextBox 72">
            <a:extLst>
              <a:ext uri="{FF2B5EF4-FFF2-40B4-BE49-F238E27FC236}">
                <a16:creationId xmlns:a16="http://schemas.microsoft.com/office/drawing/2014/main" id="{7DC0B096-5870-46B3-BBC4-2AFA8AECCF99}"/>
              </a:ext>
            </a:extLst>
          </p:cNvPr>
          <p:cNvSpPr txBox="1"/>
          <p:nvPr/>
        </p:nvSpPr>
        <p:spPr>
          <a:xfrm>
            <a:off x="8988078" y="2911906"/>
            <a:ext cx="1164485"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è</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a:t>
            </a:r>
          </a:p>
        </p:txBody>
      </p:sp>
      <p:sp>
        <p:nvSpPr>
          <p:cNvPr id="76" name="TextBox 75">
            <a:extLst>
              <a:ext uri="{FF2B5EF4-FFF2-40B4-BE49-F238E27FC236}">
                <a16:creationId xmlns:a16="http://schemas.microsoft.com/office/drawing/2014/main" id="{82388A02-25C7-43F5-86F7-7F2BB0D805FB}"/>
              </a:ext>
            </a:extLst>
          </p:cNvPr>
          <p:cNvSpPr txBox="1"/>
          <p:nvPr/>
        </p:nvSpPr>
        <p:spPr>
          <a:xfrm>
            <a:off x="8536179" y="4882568"/>
            <a:ext cx="1661778" cy="430887"/>
          </a:xfrm>
          <a:prstGeom prst="rect">
            <a:avLst/>
          </a:prstGeom>
          <a:solidFill>
            <a:schemeClr val="bg1"/>
          </a:solidFill>
          <a:ln w="38100">
            <a:solidFill>
              <a:srgbClr val="115076"/>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diff</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rent</a:t>
            </a:r>
          </a:p>
        </p:txBody>
      </p:sp>
      <p:sp>
        <p:nvSpPr>
          <p:cNvPr id="77" name="TextBox 76">
            <a:extLst>
              <a:ext uri="{FF2B5EF4-FFF2-40B4-BE49-F238E27FC236}">
                <a16:creationId xmlns:a16="http://schemas.microsoft.com/office/drawing/2014/main" id="{0F53E89A-B7BF-48E0-9964-A756641E6D1E}"/>
              </a:ext>
            </a:extLst>
          </p:cNvPr>
          <p:cNvSpPr txBox="1"/>
          <p:nvPr/>
        </p:nvSpPr>
        <p:spPr>
          <a:xfrm>
            <a:off x="8401301" y="4391602"/>
            <a:ext cx="1990807"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ê</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tements</a:t>
            </a:r>
          </a:p>
        </p:txBody>
      </p:sp>
      <p:sp>
        <p:nvSpPr>
          <p:cNvPr id="78" name="TextBox 77">
            <a:extLst>
              <a:ext uri="{FF2B5EF4-FFF2-40B4-BE49-F238E27FC236}">
                <a16:creationId xmlns:a16="http://schemas.microsoft.com/office/drawing/2014/main" id="{7B4B2227-98F8-499C-B30E-A3906A614D57}"/>
              </a:ext>
            </a:extLst>
          </p:cNvPr>
          <p:cNvSpPr txBox="1"/>
          <p:nvPr/>
        </p:nvSpPr>
        <p:spPr>
          <a:xfrm>
            <a:off x="8776456" y="5886705"/>
            <a:ext cx="1541424"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è</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bre</a:t>
            </a:r>
          </a:p>
        </p:txBody>
      </p:sp>
      <p:sp>
        <p:nvSpPr>
          <p:cNvPr id="4" name="Title 3"/>
          <p:cNvSpPr>
            <a:spLocks noGrp="1"/>
          </p:cNvSpPr>
          <p:nvPr>
            <p:ph type="title"/>
          </p:nvPr>
        </p:nvSpPr>
        <p:spPr>
          <a:xfrm>
            <a:off x="61898" y="315580"/>
            <a:ext cx="5678458" cy="707849"/>
          </a:xfrm>
        </p:spPr>
        <p:txBody>
          <a:bodyPr>
            <a:normAutofit/>
          </a:bodyPr>
          <a:lstStyle/>
          <a:p>
            <a:r>
              <a:rPr lang="fr-FR" sz="3600" b="1" dirty="0">
                <a:solidFill>
                  <a:schemeClr val="bg1"/>
                </a:solidFill>
                <a:latin typeface="Century Gothic" panose="020B0502020202020204" pitchFamily="34" charset="0"/>
              </a:rPr>
              <a:t>[è</a:t>
            </a:r>
            <a:r>
              <a:rPr lang="fr-FR" sz="3600" b="1" dirty="0">
                <a:solidFill>
                  <a:schemeClr val="bg1"/>
                </a:solidFill>
              </a:rPr>
              <a:t>], [ê] </a:t>
            </a:r>
            <a:r>
              <a:rPr lang="fr-FR" sz="3600" b="1" dirty="0">
                <a:solidFill>
                  <a:schemeClr val="bg1"/>
                </a:solidFill>
                <a:latin typeface="Century Gothic" panose="020B0502020202020204" pitchFamily="34" charset="0"/>
              </a:rPr>
              <a:t>ou [é]?</a:t>
            </a:r>
          </a:p>
        </p:txBody>
      </p:sp>
      <p:sp>
        <p:nvSpPr>
          <p:cNvPr id="81" name="TextBox 80">
            <a:extLst>
              <a:ext uri="{FF2B5EF4-FFF2-40B4-BE49-F238E27FC236}">
                <a16:creationId xmlns:a16="http://schemas.microsoft.com/office/drawing/2014/main" id="{4F25EA03-DB2B-40FC-8530-82F8BDC57FE6}"/>
              </a:ext>
            </a:extLst>
          </p:cNvPr>
          <p:cNvSpPr txBox="1"/>
          <p:nvPr/>
        </p:nvSpPr>
        <p:spPr>
          <a:xfrm>
            <a:off x="160193" y="2474893"/>
            <a:ext cx="275438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Écoute et coche (</a:t>
            </a:r>
            <a:r>
              <a:rPr kumimoji="0" lang="fr-FR"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4AB5DB8A-4C36-4A8A-BB0A-A96DB4FBF8AF}"/>
              </a:ext>
            </a:extLst>
          </p:cNvPr>
          <p:cNvSpPr txBox="1"/>
          <p:nvPr/>
        </p:nvSpPr>
        <p:spPr>
          <a:xfrm>
            <a:off x="10993793" y="2870801"/>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80" name="TextBox 79">
            <a:extLst>
              <a:ext uri="{FF2B5EF4-FFF2-40B4-BE49-F238E27FC236}">
                <a16:creationId xmlns:a16="http://schemas.microsoft.com/office/drawing/2014/main" id="{86C1DEC6-4A9D-49D5-8974-2ABACCB66A63}"/>
              </a:ext>
            </a:extLst>
          </p:cNvPr>
          <p:cNvSpPr txBox="1"/>
          <p:nvPr/>
        </p:nvSpPr>
        <p:spPr>
          <a:xfrm>
            <a:off x="8824841" y="2399038"/>
            <a:ext cx="1122388"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id</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t>
            </a:r>
          </a:p>
        </p:txBody>
      </p:sp>
      <p:sp>
        <p:nvSpPr>
          <p:cNvPr id="82" name="TextBox 81">
            <a:extLst>
              <a:ext uri="{FF2B5EF4-FFF2-40B4-BE49-F238E27FC236}">
                <a16:creationId xmlns:a16="http://schemas.microsoft.com/office/drawing/2014/main" id="{82F87406-E094-4466-9595-7A05C75C03B3}"/>
              </a:ext>
            </a:extLst>
          </p:cNvPr>
          <p:cNvSpPr txBox="1"/>
          <p:nvPr/>
        </p:nvSpPr>
        <p:spPr>
          <a:xfrm>
            <a:off x="8444183" y="5378905"/>
            <a:ext cx="1788350"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agr</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able</a:t>
            </a:r>
          </a:p>
        </p:txBody>
      </p:sp>
      <p:sp>
        <p:nvSpPr>
          <p:cNvPr id="83" name="TextBox 82">
            <a:extLst>
              <a:ext uri="{FF2B5EF4-FFF2-40B4-BE49-F238E27FC236}">
                <a16:creationId xmlns:a16="http://schemas.microsoft.com/office/drawing/2014/main" id="{022275B1-8076-4F3C-848C-64BBB4DB30B7}"/>
              </a:ext>
            </a:extLst>
          </p:cNvPr>
          <p:cNvSpPr txBox="1"/>
          <p:nvPr/>
        </p:nvSpPr>
        <p:spPr>
          <a:xfrm>
            <a:off x="8603129" y="3888009"/>
            <a:ext cx="1527877"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derri</a:t>
            </a: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è</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a:t>
            </a:r>
          </a:p>
        </p:txBody>
      </p:sp>
      <p:sp>
        <p:nvSpPr>
          <p:cNvPr id="84" name="TextBox 83">
            <a:extLst>
              <a:ext uri="{FF2B5EF4-FFF2-40B4-BE49-F238E27FC236}">
                <a16:creationId xmlns:a16="http://schemas.microsoft.com/office/drawing/2014/main" id="{5F9DEE93-B57F-4922-A79D-DA260C617076}"/>
              </a:ext>
            </a:extLst>
          </p:cNvPr>
          <p:cNvSpPr txBox="1"/>
          <p:nvPr/>
        </p:nvSpPr>
        <p:spPr>
          <a:xfrm>
            <a:off x="8575144" y="3394358"/>
            <a:ext cx="1609916"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9933"/>
                </a:solidFill>
                <a:effectLst/>
                <a:uLnTx/>
                <a:uFillTx/>
                <a:latin typeface="Century Gothic" panose="020F0302020204030204"/>
                <a:ea typeface="+mn-ea"/>
                <a:cs typeface="+mn-cs"/>
              </a:rPr>
              <a:t>é</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norme</a:t>
            </a:r>
          </a:p>
        </p:txBody>
      </p:sp>
      <p:grpSp>
        <p:nvGrpSpPr>
          <p:cNvPr id="6" name="Group 5">
            <a:extLst>
              <a:ext uri="{FF2B5EF4-FFF2-40B4-BE49-F238E27FC236}">
                <a16:creationId xmlns:a16="http://schemas.microsoft.com/office/drawing/2014/main" id="{1614EA13-20D8-44E8-88CF-C86D0DB3D1F3}"/>
              </a:ext>
            </a:extLst>
          </p:cNvPr>
          <p:cNvGrpSpPr/>
          <p:nvPr/>
        </p:nvGrpSpPr>
        <p:grpSpPr>
          <a:xfrm>
            <a:off x="139685" y="4118050"/>
            <a:ext cx="3683862" cy="2093172"/>
            <a:chOff x="852181" y="3649443"/>
            <a:chExt cx="4208912" cy="2093172"/>
          </a:xfrm>
        </p:grpSpPr>
        <p:sp>
          <p:nvSpPr>
            <p:cNvPr id="86" name="TextBox 85">
              <a:extLst>
                <a:ext uri="{FF2B5EF4-FFF2-40B4-BE49-F238E27FC236}">
                  <a16:creationId xmlns:a16="http://schemas.microsoft.com/office/drawing/2014/main" id="{2FFAA006-E9BE-441B-BF7D-59396D22F7E0}"/>
                </a:ext>
              </a:extLst>
            </p:cNvPr>
            <p:cNvSpPr txBox="1"/>
            <p:nvPr/>
          </p:nvSpPr>
          <p:spPr>
            <a:xfrm>
              <a:off x="852181" y="3649443"/>
              <a:ext cx="420891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Some</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words</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may</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contain</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both</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[é] and [ê/è]</a:t>
              </a:r>
              <a:endPar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5" name="TextBox 84">
              <a:extLst>
                <a:ext uri="{FF2B5EF4-FFF2-40B4-BE49-F238E27FC236}">
                  <a16:creationId xmlns:a16="http://schemas.microsoft.com/office/drawing/2014/main" id="{D08C1886-25AB-43D9-B169-24D40A6992B7}"/>
                </a:ext>
              </a:extLst>
            </p:cNvPr>
            <p:cNvSpPr txBox="1"/>
            <p:nvPr/>
          </p:nvSpPr>
          <p:spPr>
            <a:xfrm>
              <a:off x="2767406" y="4419176"/>
              <a:ext cx="74061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a:t>
              </a:r>
              <a:endParaRPr kumimoji="0" lang="en-GB" sz="8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45" name="TextBox 44">
            <a:extLst>
              <a:ext uri="{FF2B5EF4-FFF2-40B4-BE49-F238E27FC236}">
                <a16:creationId xmlns:a16="http://schemas.microsoft.com/office/drawing/2014/main" id="{3562B333-8360-4A57-9687-695F7A119C34}"/>
              </a:ext>
            </a:extLst>
          </p:cNvPr>
          <p:cNvSpPr txBox="1"/>
          <p:nvPr/>
        </p:nvSpPr>
        <p:spPr>
          <a:xfrm>
            <a:off x="8739695" y="1406644"/>
            <a:ext cx="1314015" cy="430887"/>
          </a:xfrm>
          <a:prstGeom prst="rect">
            <a:avLst/>
          </a:prstGeom>
          <a:solidFill>
            <a:schemeClr val="bg1"/>
          </a:solidFill>
          <a:ln w="38100">
            <a:solidFill>
              <a:schemeClr val="accent1">
                <a:lumMod val="50000"/>
              </a:schemeClr>
            </a:solidFill>
          </a:ln>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t>
            </a:r>
            <a:r>
              <a:rPr kumimoji="0" lang="fr-FR" sz="2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t>
            </a:r>
            <a:r>
              <a:rPr kumimoji="0" lang="fr-FR" sz="2800" b="1" i="0" u="none" strike="noStrike" kern="1200" cap="none" spc="0" normalizeH="0" baseline="0" noProof="0" dirty="0" err="1">
                <a:ln>
                  <a:noFill/>
                </a:ln>
                <a:solidFill>
                  <a:srgbClr val="FF9933"/>
                </a:solidFill>
                <a:effectLst/>
                <a:uLnTx/>
                <a:uFillTx/>
                <a:latin typeface="Century Gothic" panose="020F0302020204030204"/>
                <a:ea typeface="+mn-ea"/>
                <a:cs typeface="+mn-cs"/>
              </a:rPr>
              <a:t>è</a:t>
            </a: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a:t>
            </a:r>
          </a:p>
        </p:txBody>
      </p:sp>
      <p:sp>
        <p:nvSpPr>
          <p:cNvPr id="2" name="TextBox 1">
            <a:extLst>
              <a:ext uri="{FF2B5EF4-FFF2-40B4-BE49-F238E27FC236}">
                <a16:creationId xmlns:a16="http://schemas.microsoft.com/office/drawing/2014/main" id="{E23A4044-A4D5-4EEE-B919-5DCC1E80FF28}"/>
              </a:ext>
            </a:extLst>
          </p:cNvPr>
          <p:cNvSpPr txBox="1"/>
          <p:nvPr/>
        </p:nvSpPr>
        <p:spPr>
          <a:xfrm>
            <a:off x="9185275" y="1441645"/>
            <a:ext cx="222250"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9" name="TextBox 58">
            <a:extLst>
              <a:ext uri="{FF2B5EF4-FFF2-40B4-BE49-F238E27FC236}">
                <a16:creationId xmlns:a16="http://schemas.microsoft.com/office/drawing/2014/main" id="{34EC9A0D-2BD9-4A06-8088-35C1740FEA2A}"/>
              </a:ext>
            </a:extLst>
          </p:cNvPr>
          <p:cNvSpPr txBox="1"/>
          <p:nvPr/>
        </p:nvSpPr>
        <p:spPr>
          <a:xfrm>
            <a:off x="9557481" y="1939303"/>
            <a:ext cx="206375"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71" name="TextBox 70">
            <a:extLst>
              <a:ext uri="{FF2B5EF4-FFF2-40B4-BE49-F238E27FC236}">
                <a16:creationId xmlns:a16="http://schemas.microsoft.com/office/drawing/2014/main" id="{A6C6A393-B899-4340-A2DD-7751E7EEF0EF}"/>
              </a:ext>
            </a:extLst>
          </p:cNvPr>
          <p:cNvSpPr txBox="1"/>
          <p:nvPr/>
        </p:nvSpPr>
        <p:spPr>
          <a:xfrm>
            <a:off x="9235328" y="2431343"/>
            <a:ext cx="235697"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72" name="TextBox 71">
            <a:extLst>
              <a:ext uri="{FF2B5EF4-FFF2-40B4-BE49-F238E27FC236}">
                <a16:creationId xmlns:a16="http://schemas.microsoft.com/office/drawing/2014/main" id="{B71742B6-EF6B-4DE0-8315-DFCD82F60177}"/>
              </a:ext>
            </a:extLst>
          </p:cNvPr>
          <p:cNvSpPr txBox="1"/>
          <p:nvPr/>
        </p:nvSpPr>
        <p:spPr>
          <a:xfrm>
            <a:off x="9068614" y="2947719"/>
            <a:ext cx="231470"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74" name="TextBox 73">
            <a:extLst>
              <a:ext uri="{FF2B5EF4-FFF2-40B4-BE49-F238E27FC236}">
                <a16:creationId xmlns:a16="http://schemas.microsoft.com/office/drawing/2014/main" id="{4736C3C4-834F-489F-B1AC-4D99D6DC9A9D}"/>
              </a:ext>
            </a:extLst>
          </p:cNvPr>
          <p:cNvSpPr txBox="1"/>
          <p:nvPr/>
        </p:nvSpPr>
        <p:spPr>
          <a:xfrm>
            <a:off x="9395405" y="2944487"/>
            <a:ext cx="217487"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75" name="TextBox 74">
            <a:extLst>
              <a:ext uri="{FF2B5EF4-FFF2-40B4-BE49-F238E27FC236}">
                <a16:creationId xmlns:a16="http://schemas.microsoft.com/office/drawing/2014/main" id="{76ABB309-7F7F-4AB2-BB20-A80E3DD1BD79}"/>
              </a:ext>
            </a:extLst>
          </p:cNvPr>
          <p:cNvSpPr txBox="1"/>
          <p:nvPr/>
        </p:nvSpPr>
        <p:spPr>
          <a:xfrm>
            <a:off x="8668174" y="3421498"/>
            <a:ext cx="231470"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87" name="TextBox 86">
            <a:extLst>
              <a:ext uri="{FF2B5EF4-FFF2-40B4-BE49-F238E27FC236}">
                <a16:creationId xmlns:a16="http://schemas.microsoft.com/office/drawing/2014/main" id="{A36122D2-E5C0-43FF-AACA-C1CE29DA4E46}"/>
              </a:ext>
            </a:extLst>
          </p:cNvPr>
          <p:cNvSpPr txBox="1"/>
          <p:nvPr/>
        </p:nvSpPr>
        <p:spPr>
          <a:xfrm>
            <a:off x="9479789" y="3929391"/>
            <a:ext cx="231470"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88" name="TextBox 87">
            <a:extLst>
              <a:ext uri="{FF2B5EF4-FFF2-40B4-BE49-F238E27FC236}">
                <a16:creationId xmlns:a16="http://schemas.microsoft.com/office/drawing/2014/main" id="{A677CC42-B02C-404A-ACC1-AD7981A693BE}"/>
              </a:ext>
            </a:extLst>
          </p:cNvPr>
          <p:cNvSpPr txBox="1"/>
          <p:nvPr/>
        </p:nvSpPr>
        <p:spPr>
          <a:xfrm>
            <a:off x="8677513" y="4427051"/>
            <a:ext cx="247412"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89" name="TextBox 88">
            <a:extLst>
              <a:ext uri="{FF2B5EF4-FFF2-40B4-BE49-F238E27FC236}">
                <a16:creationId xmlns:a16="http://schemas.microsoft.com/office/drawing/2014/main" id="{72CD1793-79DF-4353-BFED-C45AC6F123E8}"/>
              </a:ext>
            </a:extLst>
          </p:cNvPr>
          <p:cNvSpPr txBox="1"/>
          <p:nvPr/>
        </p:nvSpPr>
        <p:spPr>
          <a:xfrm>
            <a:off x="9150683" y="4918280"/>
            <a:ext cx="231441"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90" name="TextBox 89">
            <a:extLst>
              <a:ext uri="{FF2B5EF4-FFF2-40B4-BE49-F238E27FC236}">
                <a16:creationId xmlns:a16="http://schemas.microsoft.com/office/drawing/2014/main" id="{130B4B4F-9E40-4686-81F2-E1BD41BD89C8}"/>
              </a:ext>
            </a:extLst>
          </p:cNvPr>
          <p:cNvSpPr txBox="1"/>
          <p:nvPr/>
        </p:nvSpPr>
        <p:spPr>
          <a:xfrm>
            <a:off x="9111622" y="5422368"/>
            <a:ext cx="247412"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91" name="TextBox 90">
            <a:extLst>
              <a:ext uri="{FF2B5EF4-FFF2-40B4-BE49-F238E27FC236}">
                <a16:creationId xmlns:a16="http://schemas.microsoft.com/office/drawing/2014/main" id="{C392F2E2-516A-4E61-945D-9AD0A8BBDB50}"/>
              </a:ext>
            </a:extLst>
          </p:cNvPr>
          <p:cNvSpPr txBox="1"/>
          <p:nvPr/>
        </p:nvSpPr>
        <p:spPr>
          <a:xfrm>
            <a:off x="9076005" y="5913293"/>
            <a:ext cx="247412"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92" name="TextBox 91">
            <a:extLst>
              <a:ext uri="{FF2B5EF4-FFF2-40B4-BE49-F238E27FC236}">
                <a16:creationId xmlns:a16="http://schemas.microsoft.com/office/drawing/2014/main" id="{6AEE0C33-223B-488C-A558-3338CCB22A48}"/>
              </a:ext>
            </a:extLst>
          </p:cNvPr>
          <p:cNvSpPr txBox="1"/>
          <p:nvPr/>
        </p:nvSpPr>
        <p:spPr>
          <a:xfrm>
            <a:off x="9405458" y="5924631"/>
            <a:ext cx="247412" cy="355034"/>
          </a:xfrm>
          <a:prstGeom prst="rect">
            <a:avLst/>
          </a:prstGeom>
          <a:solidFill>
            <a:schemeClr val="bg1"/>
          </a:solidFill>
        </p:spPr>
        <p:txBody>
          <a:bodyPr wrap="square" tIns="468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7" name="TextBox 6">
            <a:extLst>
              <a:ext uri="{FF2B5EF4-FFF2-40B4-BE49-F238E27FC236}">
                <a16:creationId xmlns:a16="http://schemas.microsoft.com/office/drawing/2014/main" id="{2A8D7F8A-91F7-4B1F-949C-6FC1088B5499}"/>
              </a:ext>
            </a:extLst>
          </p:cNvPr>
          <p:cNvSpPr txBox="1"/>
          <p:nvPr/>
        </p:nvSpPr>
        <p:spPr>
          <a:xfrm>
            <a:off x="3781340" y="1396253"/>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cream</a:t>
            </a:r>
          </a:p>
        </p:txBody>
      </p:sp>
      <p:sp>
        <p:nvSpPr>
          <p:cNvPr id="103" name="TextBox 102">
            <a:extLst>
              <a:ext uri="{FF2B5EF4-FFF2-40B4-BE49-F238E27FC236}">
                <a16:creationId xmlns:a16="http://schemas.microsoft.com/office/drawing/2014/main" id="{BBED4B81-08DD-4D8C-B0FF-7313B2FB2364}"/>
              </a:ext>
            </a:extLst>
          </p:cNvPr>
          <p:cNvSpPr txBox="1"/>
          <p:nvPr/>
        </p:nvSpPr>
        <p:spPr>
          <a:xfrm>
            <a:off x="3781339" y="1895192"/>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café</a:t>
            </a:r>
          </a:p>
        </p:txBody>
      </p:sp>
      <p:sp>
        <p:nvSpPr>
          <p:cNvPr id="104" name="TextBox 103">
            <a:extLst>
              <a:ext uri="{FF2B5EF4-FFF2-40B4-BE49-F238E27FC236}">
                <a16:creationId xmlns:a16="http://schemas.microsoft.com/office/drawing/2014/main" id="{56A1F494-7E59-44B6-B997-1EA844FC4A51}"/>
              </a:ext>
            </a:extLst>
          </p:cNvPr>
          <p:cNvSpPr txBox="1"/>
          <p:nvPr/>
        </p:nvSpPr>
        <p:spPr>
          <a:xfrm>
            <a:off x="3781339" y="2394131"/>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ideal</a:t>
            </a:r>
          </a:p>
        </p:txBody>
      </p:sp>
      <p:sp>
        <p:nvSpPr>
          <p:cNvPr id="105" name="TextBox 104">
            <a:extLst>
              <a:ext uri="{FF2B5EF4-FFF2-40B4-BE49-F238E27FC236}">
                <a16:creationId xmlns:a16="http://schemas.microsoft.com/office/drawing/2014/main" id="{717F6FAD-6959-49DF-8FC2-518AFEBCD9C3}"/>
              </a:ext>
            </a:extLst>
          </p:cNvPr>
          <p:cNvSpPr txBox="1"/>
          <p:nvPr/>
        </p:nvSpPr>
        <p:spPr>
          <a:xfrm>
            <a:off x="3767178" y="2893070"/>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pupil</a:t>
            </a:r>
          </a:p>
        </p:txBody>
      </p:sp>
      <p:sp>
        <p:nvSpPr>
          <p:cNvPr id="106" name="TextBox 105">
            <a:extLst>
              <a:ext uri="{FF2B5EF4-FFF2-40B4-BE49-F238E27FC236}">
                <a16:creationId xmlns:a16="http://schemas.microsoft.com/office/drawing/2014/main" id="{CAF57D2C-D668-48EA-9DB8-CA4C9AC7519A}"/>
              </a:ext>
            </a:extLst>
          </p:cNvPr>
          <p:cNvSpPr txBox="1"/>
          <p:nvPr/>
        </p:nvSpPr>
        <p:spPr>
          <a:xfrm>
            <a:off x="3767178" y="3392009"/>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huge</a:t>
            </a:r>
          </a:p>
        </p:txBody>
      </p:sp>
      <p:sp>
        <p:nvSpPr>
          <p:cNvPr id="107" name="TextBox 106">
            <a:extLst>
              <a:ext uri="{FF2B5EF4-FFF2-40B4-BE49-F238E27FC236}">
                <a16:creationId xmlns:a16="http://schemas.microsoft.com/office/drawing/2014/main" id="{81956F56-E67F-4B67-AC92-E92C5D464CFB}"/>
              </a:ext>
            </a:extLst>
          </p:cNvPr>
          <p:cNvSpPr txBox="1"/>
          <p:nvPr/>
        </p:nvSpPr>
        <p:spPr>
          <a:xfrm>
            <a:off x="3781338" y="3890948"/>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behind</a:t>
            </a:r>
          </a:p>
        </p:txBody>
      </p:sp>
      <p:sp>
        <p:nvSpPr>
          <p:cNvPr id="108" name="TextBox 107">
            <a:extLst>
              <a:ext uri="{FF2B5EF4-FFF2-40B4-BE49-F238E27FC236}">
                <a16:creationId xmlns:a16="http://schemas.microsoft.com/office/drawing/2014/main" id="{BD9B839F-AF1F-4325-9136-1EF16140AA3D}"/>
              </a:ext>
            </a:extLst>
          </p:cNvPr>
          <p:cNvSpPr txBox="1"/>
          <p:nvPr/>
        </p:nvSpPr>
        <p:spPr>
          <a:xfrm>
            <a:off x="3781337" y="4389887"/>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clothes</a:t>
            </a:r>
          </a:p>
        </p:txBody>
      </p:sp>
      <p:sp>
        <p:nvSpPr>
          <p:cNvPr id="109" name="TextBox 108">
            <a:extLst>
              <a:ext uri="{FF2B5EF4-FFF2-40B4-BE49-F238E27FC236}">
                <a16:creationId xmlns:a16="http://schemas.microsoft.com/office/drawing/2014/main" id="{618F1804-6EA3-4608-AB53-A8BEEFF2AD7A}"/>
              </a:ext>
            </a:extLst>
          </p:cNvPr>
          <p:cNvSpPr txBox="1"/>
          <p:nvPr/>
        </p:nvSpPr>
        <p:spPr>
          <a:xfrm>
            <a:off x="3781337" y="4888826"/>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different</a:t>
            </a:r>
          </a:p>
        </p:txBody>
      </p:sp>
      <p:sp>
        <p:nvSpPr>
          <p:cNvPr id="110" name="TextBox 109">
            <a:extLst>
              <a:ext uri="{FF2B5EF4-FFF2-40B4-BE49-F238E27FC236}">
                <a16:creationId xmlns:a16="http://schemas.microsoft.com/office/drawing/2014/main" id="{97F321E5-8C46-46AC-B3A0-2DBAA4B4FBBA}"/>
              </a:ext>
            </a:extLst>
          </p:cNvPr>
          <p:cNvSpPr txBox="1"/>
          <p:nvPr/>
        </p:nvSpPr>
        <p:spPr>
          <a:xfrm>
            <a:off x="3779347" y="5387765"/>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pleasant</a:t>
            </a:r>
          </a:p>
        </p:txBody>
      </p:sp>
      <p:sp>
        <p:nvSpPr>
          <p:cNvPr id="111" name="TextBox 110">
            <a:extLst>
              <a:ext uri="{FF2B5EF4-FFF2-40B4-BE49-F238E27FC236}">
                <a16:creationId xmlns:a16="http://schemas.microsoft.com/office/drawing/2014/main" id="{7EF7DBAC-EAE6-4256-B549-904D0406B5BD}"/>
              </a:ext>
            </a:extLst>
          </p:cNvPr>
          <p:cNvSpPr txBox="1"/>
          <p:nvPr/>
        </p:nvSpPr>
        <p:spPr>
          <a:xfrm>
            <a:off x="3777186" y="5886705"/>
            <a:ext cx="159813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D7D31"/>
                </a:solidFill>
                <a:effectLst/>
                <a:uLnTx/>
                <a:uFillTx/>
                <a:latin typeface="Century Gothic" panose="020F0302020204030204"/>
                <a:ea typeface="+mn-ea"/>
                <a:cs typeface="+mn-cs"/>
              </a:rPr>
              <a:t>famous</a:t>
            </a:r>
          </a:p>
        </p:txBody>
      </p:sp>
      <p:pic>
        <p:nvPicPr>
          <p:cNvPr id="93" name="Picture 92" descr="background rectangle">
            <a:extLst>
              <a:ext uri="{FF2B5EF4-FFF2-40B4-BE49-F238E27FC236}">
                <a16:creationId xmlns:a16="http://schemas.microsoft.com/office/drawing/2014/main" id="{193DAC6B-0C01-462F-868A-01CD6C74E272}"/>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4" name="Title 3">
            <a:extLst>
              <a:ext uri="{FF2B5EF4-FFF2-40B4-BE49-F238E27FC236}">
                <a16:creationId xmlns:a16="http://schemas.microsoft.com/office/drawing/2014/main" id="{C4630658-E83F-43EF-A9AB-5DC78D62D69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[ê/è]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ou</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[é] ?</a:t>
            </a:r>
          </a:p>
        </p:txBody>
      </p:sp>
      <p:sp>
        <p:nvSpPr>
          <p:cNvPr id="95" name="Rounded Rectangle 46">
            <a:extLst>
              <a:ext uri="{FF2B5EF4-FFF2-40B4-BE49-F238E27FC236}">
                <a16:creationId xmlns:a16="http://schemas.microsoft.com/office/drawing/2014/main" id="{703B5FC3-21A5-4AA3-9182-3A5BE611FB9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58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3.125E-6 -2.59259E-6 L -0.1138 -2.59259E-6 " pathEditMode="relative" rAng="0" ptsTypes="AA">
                                      <p:cBhvr>
                                        <p:cTn id="8" dur="2000" fill="hold"/>
                                        <p:tgtEl>
                                          <p:spTgt spid="45"/>
                                        </p:tgtEl>
                                        <p:attrNameLst>
                                          <p:attrName>ppt_x</p:attrName>
                                          <p:attrName>ppt_y</p:attrName>
                                        </p:attrNameLst>
                                      </p:cBhvr>
                                      <p:rCtr x="-5690" y="0"/>
                                    </p:animMotion>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125E-6 3.7037E-6 L 0.10144 -0.00024 " pathEditMode="relative" rAng="0" ptsTypes="AA">
                                      <p:cBhvr>
                                        <p:cTn id="16" dur="2000" fill="hold"/>
                                        <p:tgtEl>
                                          <p:spTgt spid="70"/>
                                        </p:tgtEl>
                                        <p:attrNameLst>
                                          <p:attrName>ppt_x</p:attrName>
                                          <p:attrName>ppt_y</p:attrName>
                                        </p:attrNameLst>
                                      </p:cBhvr>
                                      <p:rCtr x="5065" y="-23"/>
                                    </p:animMotion>
                                  </p:childTnLst>
                                </p:cTn>
                              </p:par>
                              <p:par>
                                <p:cTn id="17" presetID="1" presetClass="exit"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66667E-6 0 L 0.09557 -0.00069 " pathEditMode="relative" rAng="0" ptsTypes="AA">
                                      <p:cBhvr>
                                        <p:cTn id="26" dur="2000" fill="hold"/>
                                        <p:tgtEl>
                                          <p:spTgt spid="80"/>
                                        </p:tgtEl>
                                        <p:attrNameLst>
                                          <p:attrName>ppt_x</p:attrName>
                                          <p:attrName>ppt_y</p:attrName>
                                        </p:attrNameLst>
                                      </p:cBhvr>
                                      <p:rCtr x="4779" y="-46"/>
                                    </p:animMotion>
                                  </p:childTnLst>
                                </p:cTn>
                              </p:par>
                              <p:par>
                                <p:cTn id="27" presetID="1" presetClass="entr" presetSubtype="0" fill="hold" grpId="0" nodeType="withEffect">
                                  <p:stCondLst>
                                    <p:cond delay="0"/>
                                  </p:stCondLst>
                                  <p:childTnLst>
                                    <p:set>
                                      <p:cBhvr>
                                        <p:cTn id="28" dur="1" fill="hold">
                                          <p:stCondLst>
                                            <p:cond delay="0"/>
                                          </p:stCondLst>
                                        </p:cTn>
                                        <p:tgtEl>
                                          <p:spTgt spid="104"/>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1.04167E-6 1.11111E-6 L 0.08008 0.00069 " pathEditMode="relative" rAng="0" ptsTypes="AA">
                                      <p:cBhvr>
                                        <p:cTn id="48" dur="2000" fill="hold"/>
                                        <p:tgtEl>
                                          <p:spTgt spid="84"/>
                                        </p:tgtEl>
                                        <p:attrNameLst>
                                          <p:attrName>ppt_x</p:attrName>
                                          <p:attrName>ppt_y</p:attrName>
                                        </p:attrNameLst>
                                      </p:cBhvr>
                                      <p:rCtr x="3997" y="23"/>
                                    </p:animMotion>
                                  </p:childTnLst>
                                </p:cTn>
                              </p:par>
                              <p:par>
                                <p:cTn id="49" presetID="1" presetClass="entr" presetSubtype="0"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75">
                                            <p:txEl>
                                              <p:pRg st="0" end="0"/>
                                            </p:txEl>
                                          </p:spTgt>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0" nodeType="clickEffect">
                                  <p:stCondLst>
                                    <p:cond delay="0"/>
                                  </p:stCondLst>
                                  <p:childTnLst>
                                    <p:animMotion origin="layout" path="M 8.33333E-7 3.7037E-7 L -0.09388 3.7037E-7 " pathEditMode="relative" rAng="0" ptsTypes="AA">
                                      <p:cBhvr>
                                        <p:cTn id="58" dur="2000" fill="hold"/>
                                        <p:tgtEl>
                                          <p:spTgt spid="83"/>
                                        </p:tgtEl>
                                        <p:attrNameLst>
                                          <p:attrName>ppt_x</p:attrName>
                                          <p:attrName>ppt_y</p:attrName>
                                        </p:attrNameLst>
                                      </p:cBhvr>
                                      <p:rCtr x="-4701" y="0"/>
                                    </p:animMotion>
                                  </p:childTnLst>
                                </p:cTn>
                              </p:par>
                              <p:par>
                                <p:cTn id="59" presetID="1" presetClass="exit" presetSubtype="0" fill="hold" nodeType="withEffect">
                                  <p:stCondLst>
                                    <p:cond delay="0"/>
                                  </p:stCondLst>
                                  <p:childTnLst>
                                    <p:set>
                                      <p:cBhvr>
                                        <p:cTn id="60" dur="1" fill="hold">
                                          <p:stCondLst>
                                            <p:cond delay="0"/>
                                          </p:stCondLst>
                                        </p:cTn>
                                        <p:tgtEl>
                                          <p:spTgt spid="87">
                                            <p:txEl>
                                              <p:pRg st="0" end="0"/>
                                            </p:txEl>
                                          </p:spTgt>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0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0" nodeType="clickEffect">
                                  <p:stCondLst>
                                    <p:cond delay="0"/>
                                  </p:stCondLst>
                                  <p:childTnLst>
                                    <p:animMotion origin="layout" path="M -3.125E-6 7.40741E-7 L -0.10078 -0.00023 " pathEditMode="relative" rAng="0" ptsTypes="AA">
                                      <p:cBhvr>
                                        <p:cTn id="68" dur="2000" fill="hold"/>
                                        <p:tgtEl>
                                          <p:spTgt spid="77"/>
                                        </p:tgtEl>
                                        <p:attrNameLst>
                                          <p:attrName>ppt_x</p:attrName>
                                          <p:attrName>ppt_y</p:attrName>
                                        </p:attrNameLst>
                                      </p:cBhvr>
                                      <p:rCtr x="-5039" y="-23"/>
                                    </p:animMotion>
                                  </p:childTnLst>
                                </p:cTn>
                              </p:par>
                              <p:par>
                                <p:cTn id="69" presetID="1" presetClass="exit" presetSubtype="0" fill="hold" grpId="0" nodeType="withEffect">
                                  <p:stCondLst>
                                    <p:cond delay="0"/>
                                  </p:stCondLst>
                                  <p:childTnLst>
                                    <p:set>
                                      <p:cBhvr>
                                        <p:cTn id="70" dur="1" fill="hold">
                                          <p:stCondLst>
                                            <p:cond delay="0"/>
                                          </p:stCondLst>
                                        </p:cTn>
                                        <p:tgtEl>
                                          <p:spTgt spid="88"/>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10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0" nodeType="clickEffect">
                                  <p:stCondLst>
                                    <p:cond delay="0"/>
                                  </p:stCondLst>
                                  <p:childTnLst>
                                    <p:animMotion origin="layout" path="M 8.33333E-7 2.96296E-6 L 0.08398 0.0044 " pathEditMode="relative" rAng="0" ptsTypes="AA">
                                      <p:cBhvr>
                                        <p:cTn id="78" dur="2000" fill="hold"/>
                                        <p:tgtEl>
                                          <p:spTgt spid="76"/>
                                        </p:tgtEl>
                                        <p:attrNameLst>
                                          <p:attrName>ppt_x</p:attrName>
                                          <p:attrName>ppt_y</p:attrName>
                                        </p:attrNameLst>
                                      </p:cBhvr>
                                      <p:rCtr x="4193" y="208"/>
                                    </p:animMotion>
                                  </p:childTnLst>
                                </p:cTn>
                              </p:par>
                              <p:par>
                                <p:cTn id="79" presetID="1" presetClass="exit" presetSubtype="0" fill="hold" grpId="0" nodeType="withEffect">
                                  <p:stCondLst>
                                    <p:cond delay="0"/>
                                  </p:stCondLst>
                                  <p:childTnLst>
                                    <p:set>
                                      <p:cBhvr>
                                        <p:cTn id="80" dur="1" fill="hold">
                                          <p:stCondLst>
                                            <p:cond delay="0"/>
                                          </p:stCondLst>
                                        </p:cTn>
                                        <p:tgtEl>
                                          <p:spTgt spid="89"/>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10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grpId="0" nodeType="clickEffect">
                                  <p:stCondLst>
                                    <p:cond delay="0"/>
                                  </p:stCondLst>
                                  <p:childTnLst>
                                    <p:animMotion origin="layout" path="M 4.58333E-6 -7.40741E-7 L 0.06953 0.00417 " pathEditMode="relative" rAng="0" ptsTypes="AA">
                                      <p:cBhvr>
                                        <p:cTn id="88" dur="2000" fill="hold"/>
                                        <p:tgtEl>
                                          <p:spTgt spid="82"/>
                                        </p:tgtEl>
                                        <p:attrNameLst>
                                          <p:attrName>ppt_x</p:attrName>
                                          <p:attrName>ppt_y</p:attrName>
                                        </p:attrNameLst>
                                      </p:cBhvr>
                                      <p:rCtr x="3477" y="208"/>
                                    </p:animMotion>
                                  </p:childTnLst>
                                </p:cTn>
                              </p:par>
                              <p:par>
                                <p:cTn id="89" presetID="1" presetClass="exit" presetSubtype="0" fill="hold" grpId="0" nodeType="withEffect">
                                  <p:stCondLst>
                                    <p:cond delay="0"/>
                                  </p:stCondLst>
                                  <p:childTnLst>
                                    <p:set>
                                      <p:cBhvr>
                                        <p:cTn id="90" dur="1" fill="hold">
                                          <p:stCondLst>
                                            <p:cond delay="0"/>
                                          </p:stCondLst>
                                        </p:cTn>
                                        <p:tgtEl>
                                          <p:spTgt spid="90"/>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11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91"/>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92"/>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11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8" grpId="0"/>
      <p:bldP spid="60" grpId="0"/>
      <p:bldP spid="61" grpId="0"/>
      <p:bldP spid="62" grpId="0"/>
      <p:bldP spid="63" grpId="0"/>
      <p:bldP spid="64" grpId="0"/>
      <p:bldP spid="67" grpId="0"/>
      <p:bldP spid="68" grpId="0"/>
      <p:bldP spid="69" grpId="0"/>
      <p:bldP spid="70" grpId="0" animBg="1"/>
      <p:bldP spid="76" grpId="0" animBg="1"/>
      <p:bldP spid="77" grpId="0" animBg="1"/>
      <p:bldP spid="79" grpId="0"/>
      <p:bldP spid="80" grpId="0" animBg="1"/>
      <p:bldP spid="82" grpId="0" animBg="1"/>
      <p:bldP spid="83" grpId="0" animBg="1"/>
      <p:bldP spid="84" grpId="0" animBg="1"/>
      <p:bldP spid="45" grpId="0" animBg="1"/>
      <p:bldP spid="2" grpId="0" animBg="1"/>
      <p:bldP spid="59" grpId="0" animBg="1"/>
      <p:bldP spid="71" grpId="0" animBg="1"/>
      <p:bldP spid="72" grpId="0" animBg="1"/>
      <p:bldP spid="74" grpId="0" animBg="1"/>
      <p:bldP spid="88" grpId="0" animBg="1"/>
      <p:bldP spid="89" grpId="0" animBg="1"/>
      <p:bldP spid="90" grpId="0" animBg="1"/>
      <p:bldP spid="91" grpId="0" animBg="1"/>
      <p:bldP spid="92" grpId="0" animBg="1"/>
      <p:bldP spid="7" grpId="0"/>
      <p:bldP spid="103" grpId="0"/>
      <p:bldP spid="104" grpId="0"/>
      <p:bldP spid="105" grpId="0"/>
      <p:bldP spid="106" grpId="0"/>
      <p:bldP spid="107" grpId="0"/>
      <p:bldP spid="108" grpId="0"/>
      <p:bldP spid="109" grpId="0"/>
      <p:bldP spid="110" grpId="0"/>
      <p:bldP spid="1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7B28AB5-EEF3-43D4-A6B4-C3672EAD6043}"/>
              </a:ext>
            </a:extLst>
          </p:cNvPr>
          <p:cNvPicPr>
            <a:picLocks noChangeAspect="1"/>
          </p:cNvPicPr>
          <p:nvPr/>
        </p:nvPicPr>
        <p:blipFill>
          <a:blip r:embed="rId3"/>
          <a:stretch>
            <a:fillRect/>
          </a:stretch>
        </p:blipFill>
        <p:spPr>
          <a:xfrm>
            <a:off x="7804905" y="2288444"/>
            <a:ext cx="2105025" cy="1190625"/>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ysClr val="window" lastClr="FFFFFF"/>
                </a:solidFill>
                <a:latin typeface="Century Gothic" panose="020B0502020202020204" pitchFamily="34" charset="0"/>
              </a:rPr>
              <a:t>Phonétique</a:t>
            </a:r>
            <a:endParaRPr lang="fr-FR" sz="3600" b="1" dirty="0">
              <a:solidFill>
                <a:schemeClr val="bg1"/>
              </a:solidFill>
              <a:latin typeface="Century Gothic" panose="020B0502020202020204" pitchFamily="34" charset="0"/>
            </a:endParaRPr>
          </a:p>
        </p:txBody>
      </p:sp>
      <p:sp>
        <p:nvSpPr>
          <p:cNvPr id="5" name="TextBox 4">
            <a:hlinkClick r:id="" action="ppaction://noaction">
              <a:snd r:embed="rId4" name="tete.wav"/>
            </a:hlinkClick>
            <a:extLst>
              <a:ext uri="{FF2B5EF4-FFF2-40B4-BE49-F238E27FC236}">
                <a16:creationId xmlns:a16="http://schemas.microsoft.com/office/drawing/2014/main" id="{67F4D82C-8162-4EBE-8DE1-F9BF6C3084DD}"/>
              </a:ext>
            </a:extLst>
          </p:cNvPr>
          <p:cNvSpPr txBox="1"/>
          <p:nvPr/>
        </p:nvSpPr>
        <p:spPr>
          <a:xfrm>
            <a:off x="128842" y="4610518"/>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TextBox 5">
            <a:hlinkClick r:id="" action="ppaction://noaction">
              <a:snd r:embed="rId5" name="celebre.wav"/>
            </a:hlinkClick>
            <a:extLst>
              <a:ext uri="{FF2B5EF4-FFF2-40B4-BE49-F238E27FC236}">
                <a16:creationId xmlns:a16="http://schemas.microsoft.com/office/drawing/2014/main" id="{B89800DD-EFCB-48CD-98CE-F20B08CBB05B}"/>
              </a:ext>
            </a:extLst>
          </p:cNvPr>
          <p:cNvSpPr txBox="1"/>
          <p:nvPr/>
        </p:nvSpPr>
        <p:spPr>
          <a:xfrm flipH="1">
            <a:off x="5483196" y="3772132"/>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a:hlinkClick r:id="" action="ppaction://noaction">
              <a:snd r:embed="rId6" name="fete.wav"/>
            </a:hlinkClick>
            <a:extLst>
              <a:ext uri="{FF2B5EF4-FFF2-40B4-BE49-F238E27FC236}">
                <a16:creationId xmlns:a16="http://schemas.microsoft.com/office/drawing/2014/main" id="{424AFBFB-96F1-49D2-A682-A8469B0C05D6}"/>
              </a:ext>
            </a:extLst>
          </p:cNvPr>
          <p:cNvSpPr txBox="1"/>
          <p:nvPr/>
        </p:nvSpPr>
        <p:spPr>
          <a:xfrm>
            <a:off x="2130315" y="1493894"/>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a:hlinkClick r:id="" action="ppaction://noaction">
              <a:snd r:embed="rId7" name="peche.wav"/>
            </a:hlinkClick>
            <a:extLst>
              <a:ext uri="{FF2B5EF4-FFF2-40B4-BE49-F238E27FC236}">
                <a16:creationId xmlns:a16="http://schemas.microsoft.com/office/drawing/2014/main" id="{9279700C-0182-43EC-BEB7-58ED5434CCFD}"/>
              </a:ext>
            </a:extLst>
          </p:cNvPr>
          <p:cNvSpPr txBox="1"/>
          <p:nvPr/>
        </p:nvSpPr>
        <p:spPr>
          <a:xfrm>
            <a:off x="2438400" y="5190656"/>
            <a:ext cx="34198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sng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6D7E05DD-81CC-41E1-811C-823B19A11A9E}"/>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7553" y="1784152"/>
            <a:ext cx="923697" cy="1021198"/>
          </a:xfrm>
          <a:prstGeom prst="rect">
            <a:avLst/>
          </a:prstGeom>
        </p:spPr>
      </p:pic>
      <p:sp>
        <p:nvSpPr>
          <p:cNvPr id="10" name="TextBox 9">
            <a:hlinkClick r:id="" action="ppaction://noaction">
              <a:snd r:embed="rId9" name="college.wav"/>
            </a:hlinkClick>
            <a:extLst>
              <a:ext uri="{FF2B5EF4-FFF2-40B4-BE49-F238E27FC236}">
                <a16:creationId xmlns:a16="http://schemas.microsoft.com/office/drawing/2014/main" id="{174F4A84-79FB-4439-8B3F-C6974FEA9FD7}"/>
              </a:ext>
            </a:extLst>
          </p:cNvPr>
          <p:cNvSpPr txBox="1"/>
          <p:nvPr/>
        </p:nvSpPr>
        <p:spPr>
          <a:xfrm>
            <a:off x="7139366" y="112869"/>
            <a:ext cx="32186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grpSp>
        <p:nvGrpSpPr>
          <p:cNvPr id="11" name="Group 10">
            <a:extLst>
              <a:ext uri="{FF2B5EF4-FFF2-40B4-BE49-F238E27FC236}">
                <a16:creationId xmlns:a16="http://schemas.microsoft.com/office/drawing/2014/main" id="{22801505-38EE-4820-B44B-8477C30A40C1}"/>
              </a:ext>
            </a:extLst>
          </p:cNvPr>
          <p:cNvGrpSpPr/>
          <p:nvPr/>
        </p:nvGrpSpPr>
        <p:grpSpPr>
          <a:xfrm>
            <a:off x="10618146" y="1163992"/>
            <a:ext cx="1439862" cy="4462189"/>
            <a:chOff x="10618146" y="1163992"/>
            <a:chExt cx="1439862" cy="4462189"/>
          </a:xfrm>
        </p:grpSpPr>
        <p:sp>
          <p:nvSpPr>
            <p:cNvPr id="12" name="Line 4">
              <a:extLst>
                <a:ext uri="{FF2B5EF4-FFF2-40B4-BE49-F238E27FC236}">
                  <a16:creationId xmlns:a16="http://schemas.microsoft.com/office/drawing/2014/main" id="{237CB0DD-869B-4069-96FC-1993555A0F26}"/>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a:extLst>
                <a:ext uri="{FF2B5EF4-FFF2-40B4-BE49-F238E27FC236}">
                  <a16:creationId xmlns:a16="http://schemas.microsoft.com/office/drawing/2014/main" id="{6D23540D-04D0-4C57-8A6D-054E23232C1B}"/>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a:extLst>
                <a:ext uri="{FF2B5EF4-FFF2-40B4-BE49-F238E27FC236}">
                  <a16:creationId xmlns:a16="http://schemas.microsoft.com/office/drawing/2014/main" id="{F028BB23-0C8D-47D9-AFB8-8C0091B26828}"/>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a:extLst>
                <a:ext uri="{FF2B5EF4-FFF2-40B4-BE49-F238E27FC236}">
                  <a16:creationId xmlns:a16="http://schemas.microsoft.com/office/drawing/2014/main" id="{D5C6EEA2-550B-43F7-BD1A-6BC5CF5D3602}"/>
                </a:ext>
              </a:extLst>
            </p:cNvPr>
            <p:cNvSpPr txBox="1">
              <a:spLocks noChangeArrowheads="1"/>
            </p:cNvSpPr>
            <p:nvPr/>
          </p:nvSpPr>
          <p:spPr bwMode="auto">
            <a:xfrm>
              <a:off x="10618146" y="280511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16" name="Text Box 12">
              <a:extLst>
                <a:ext uri="{FF2B5EF4-FFF2-40B4-BE49-F238E27FC236}">
                  <a16:creationId xmlns:a16="http://schemas.microsoft.com/office/drawing/2014/main" id="{E6C96A2D-C3A9-4546-AB5D-A087A6F7CF22}"/>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7" name="Text Box 14">
              <a:extLst>
                <a:ext uri="{FF2B5EF4-FFF2-40B4-BE49-F238E27FC236}">
                  <a16:creationId xmlns:a16="http://schemas.microsoft.com/office/drawing/2014/main" id="{7EED2039-BC38-4AFF-A887-7CB83D8FB0B5}"/>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18" name="Rectangle 3">
            <a:extLst>
              <a:ext uri="{FF2B5EF4-FFF2-40B4-BE49-F238E27FC236}">
                <a16:creationId xmlns:a16="http://schemas.microsoft.com/office/drawing/2014/main" id="{1602E7B2-DF2A-453D-8354-DCCA33C16C9E}"/>
              </a:ext>
            </a:extLst>
          </p:cNvPr>
          <p:cNvSpPr>
            <a:spLocks noChangeArrowheads="1"/>
          </p:cNvSpPr>
          <p:nvPr/>
        </p:nvSpPr>
        <p:spPr bwMode="auto">
          <a:xfrm>
            <a:off x="9963390" y="1333269"/>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AutoShape 11">
            <a:hlinkClick r:id="" action="ppaction://noaction" highlightClick="1"/>
            <a:extLst>
              <a:ext uri="{FF2B5EF4-FFF2-40B4-BE49-F238E27FC236}">
                <a16:creationId xmlns:a16="http://schemas.microsoft.com/office/drawing/2014/main" id="{3E3FDFE6-96BD-46F0-AD0C-36CBD4FA5A42}"/>
              </a:ext>
            </a:extLst>
          </p:cNvPr>
          <p:cNvSpPr>
            <a:spLocks noChangeArrowheads="1"/>
          </p:cNvSpPr>
          <p:nvPr/>
        </p:nvSpPr>
        <p:spPr bwMode="auto">
          <a:xfrm>
            <a:off x="9702492" y="57085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0" name="Rectangle 2">
            <a:extLst>
              <a:ext uri="{FF2B5EF4-FFF2-40B4-BE49-F238E27FC236}">
                <a16:creationId xmlns:a16="http://schemas.microsoft.com/office/drawing/2014/main" id="{6BBD056F-3029-490F-B216-82EF6C402D26}"/>
              </a:ext>
            </a:extLst>
          </p:cNvPr>
          <p:cNvSpPr>
            <a:spLocks noChangeArrowheads="1"/>
          </p:cNvSpPr>
          <p:nvPr/>
        </p:nvSpPr>
        <p:spPr bwMode="auto">
          <a:xfrm>
            <a:off x="9965756" y="1333271"/>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1" name="Picture 20" descr="background rectangle">
            <a:extLst>
              <a:ext uri="{FF2B5EF4-FFF2-40B4-BE49-F238E27FC236}">
                <a16:creationId xmlns:a16="http://schemas.microsoft.com/office/drawing/2014/main" id="{DEA0464A-BEE4-4442-B9B3-57DCB1A9A402}"/>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9C13057B-AE1C-44FD-AD4E-C5D434C113C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46">
            <a:extLst>
              <a:ext uri="{FF2B5EF4-FFF2-40B4-BE49-F238E27FC236}">
                <a16:creationId xmlns:a16="http://schemas.microsoft.com/office/drawing/2014/main" id="{EA206575-A5C1-47A8-B07E-4BCFF097B8C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11" name="rever.wav"/>
            </a:hlinkClick>
            <a:extLst>
              <a:ext uri="{FF2B5EF4-FFF2-40B4-BE49-F238E27FC236}">
                <a16:creationId xmlns:a16="http://schemas.microsoft.com/office/drawing/2014/main" id="{9BE6AA04-C818-4DAF-831D-98E571E54E06}"/>
              </a:ext>
            </a:extLst>
          </p:cNvPr>
          <p:cNvSpPr txBox="1"/>
          <p:nvPr/>
        </p:nvSpPr>
        <p:spPr>
          <a:xfrm>
            <a:off x="6902376" y="5033309"/>
            <a:ext cx="20963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TextBox 3">
            <a:hlinkClick r:id="" action="ppaction://noaction">
              <a:snd r:embed="rId12" name="probleme.wav"/>
            </a:hlinkClick>
            <a:extLst>
              <a:ext uri="{FF2B5EF4-FFF2-40B4-BE49-F238E27FC236}">
                <a16:creationId xmlns:a16="http://schemas.microsoft.com/office/drawing/2014/main" id="{1B11C529-FE44-4889-8ABD-44BED6967EBC}"/>
              </a:ext>
            </a:extLst>
          </p:cNvPr>
          <p:cNvSpPr txBox="1"/>
          <p:nvPr/>
        </p:nvSpPr>
        <p:spPr>
          <a:xfrm flipH="1">
            <a:off x="4931330" y="1228124"/>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13" name="severe.wav"/>
            </a:hlinkClick>
            <a:extLst>
              <a:ext uri="{FF2B5EF4-FFF2-40B4-BE49-F238E27FC236}">
                <a16:creationId xmlns:a16="http://schemas.microsoft.com/office/drawing/2014/main" id="{8CABC172-13BA-4D55-8192-358125AA45E3}"/>
              </a:ext>
            </a:extLst>
          </p:cNvPr>
          <p:cNvSpPr txBox="1"/>
          <p:nvPr/>
        </p:nvSpPr>
        <p:spPr>
          <a:xfrm flipH="1">
            <a:off x="2430060" y="3977976"/>
            <a:ext cx="28288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1" name="TextBox 30">
            <a:hlinkClick r:id="" action="ppaction://noaction">
              <a:snd r:embed="rId14" name="theorie.wav"/>
            </a:hlinkClick>
            <a:extLst>
              <a:ext uri="{FF2B5EF4-FFF2-40B4-BE49-F238E27FC236}">
                <a16:creationId xmlns:a16="http://schemas.microsoft.com/office/drawing/2014/main" id="{9F1EF40F-DA5B-4BE5-A599-3ACCA70BB84E}"/>
              </a:ext>
            </a:extLst>
          </p:cNvPr>
          <p:cNvSpPr txBox="1"/>
          <p:nvPr/>
        </p:nvSpPr>
        <p:spPr>
          <a:xfrm flipH="1">
            <a:off x="3629281" y="2474036"/>
            <a:ext cx="27984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orie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3" name="TextBox 32">
            <a:hlinkClick r:id="" action="ppaction://noaction">
              <a:snd r:embed="rId15" name="etoile.wav"/>
            </a:hlinkClick>
            <a:extLst>
              <a:ext uri="{FF2B5EF4-FFF2-40B4-BE49-F238E27FC236}">
                <a16:creationId xmlns:a16="http://schemas.microsoft.com/office/drawing/2014/main" id="{F798B32D-80DA-4234-8BFC-4FAF883688B2}"/>
              </a:ext>
            </a:extLst>
          </p:cNvPr>
          <p:cNvSpPr txBox="1"/>
          <p:nvPr/>
        </p:nvSpPr>
        <p:spPr>
          <a:xfrm>
            <a:off x="188942" y="3138611"/>
            <a:ext cx="31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oile</a:t>
            </a:r>
            <a:endParaRPr kumimoji="0" lang="en-GB" sz="6000" b="1"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46ED1A2E-6D6C-4949-B998-05A5992B8886}"/>
              </a:ext>
            </a:extLst>
          </p:cNvPr>
          <p:cNvSpPr txBox="1"/>
          <p:nvPr/>
        </p:nvSpPr>
        <p:spPr>
          <a:xfrm>
            <a:off x="6444989" y="4607575"/>
            <a:ext cx="13744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[famous]</a:t>
            </a:r>
          </a:p>
        </p:txBody>
      </p:sp>
      <p:pic>
        <p:nvPicPr>
          <p:cNvPr id="1026" name="Picture 2" descr="Shiny Star Clip Art">
            <a:extLst>
              <a:ext uri="{FF2B5EF4-FFF2-40B4-BE49-F238E27FC236}">
                <a16:creationId xmlns:a16="http://schemas.microsoft.com/office/drawing/2014/main" id="{9B7A1B5F-24DA-4E56-B66A-EE074A9CBFA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70810" y="2729447"/>
            <a:ext cx="806465" cy="84566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FD2F1EB-5D45-452B-9949-79E8076A52AF}"/>
              </a:ext>
            </a:extLst>
          </p:cNvPr>
          <p:cNvSpPr txBox="1"/>
          <p:nvPr/>
        </p:nvSpPr>
        <p:spPr>
          <a:xfrm>
            <a:off x="636271" y="5384185"/>
            <a:ext cx="13744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[head]</a:t>
            </a:r>
          </a:p>
        </p:txBody>
      </p:sp>
      <p:sp>
        <p:nvSpPr>
          <p:cNvPr id="26" name="TextBox 25">
            <a:extLst>
              <a:ext uri="{FF2B5EF4-FFF2-40B4-BE49-F238E27FC236}">
                <a16:creationId xmlns:a16="http://schemas.microsoft.com/office/drawing/2014/main" id="{FB4F48D9-C554-4770-B0C1-37F2C206526D}"/>
              </a:ext>
            </a:extLst>
          </p:cNvPr>
          <p:cNvSpPr txBox="1"/>
          <p:nvPr/>
        </p:nvSpPr>
        <p:spPr>
          <a:xfrm>
            <a:off x="6341202" y="5877760"/>
            <a:ext cx="32186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dream, dreaming]</a:t>
            </a:r>
          </a:p>
        </p:txBody>
      </p:sp>
      <p:pic>
        <p:nvPicPr>
          <p:cNvPr id="1028" name="Picture 4" descr="Coredump Peach Clip Art">
            <a:extLst>
              <a:ext uri="{FF2B5EF4-FFF2-40B4-BE49-F238E27FC236}">
                <a16:creationId xmlns:a16="http://schemas.microsoft.com/office/drawing/2014/main" id="{5CD46BC6-FC46-401F-A038-51FA6B6DCE1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20219" y="5336828"/>
            <a:ext cx="926699" cy="75371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hlinkClick r:id="" action="ppaction://noaction">
              <a:snd r:embed="rId18" name="desert.wav"/>
            </a:hlinkClick>
            <a:extLst>
              <a:ext uri="{FF2B5EF4-FFF2-40B4-BE49-F238E27FC236}">
                <a16:creationId xmlns:a16="http://schemas.microsoft.com/office/drawing/2014/main" id="{BBA76099-EFEA-46E6-A146-7EED3E831728}"/>
              </a:ext>
            </a:extLst>
          </p:cNvPr>
          <p:cNvSpPr txBox="1"/>
          <p:nvPr/>
        </p:nvSpPr>
        <p:spPr>
          <a:xfrm>
            <a:off x="6960795" y="2719550"/>
            <a:ext cx="28743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t>
            </a:r>
            <a:r>
              <a:rPr kumimoji="0" lang="en-GB" sz="6000" b="0" i="0" u="none" strike="noStrike" kern="1200" cap="none" spc="0" normalizeH="0" baseline="0" noProof="0" dirty="0" err="1">
                <a:ln>
                  <a:noFill/>
                </a:ln>
                <a:solidFill>
                  <a:srgbClr val="EE6000"/>
                </a:solidFill>
                <a:effectLst/>
                <a:uLnTx/>
                <a:uFillTx/>
                <a:latin typeface="Century Gothic" panose="020F0302020204030204"/>
                <a:ea typeface="+mn-ea"/>
                <a:cs typeface="+mn-cs"/>
              </a:rPr>
              <a:t>é</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sert</a:t>
            </a:r>
            <a:endParaRPr kumimoji="0" lang="en-GB" sz="6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84032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45000"/>
                                        <p:tgtEl>
                                          <p:spTgt spid="18"/>
                                        </p:tgtEl>
                                      </p:cBhvr>
                                    </p:animEffect>
                                    <p:set>
                                      <p:cBhvr>
                                        <p:cTn id="7" dur="1" fill="hold">
                                          <p:stCondLst>
                                            <p:cond delay="44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[ê/è]</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ysClr val="window" lastClr="FFFFFF"/>
                </a:solidFill>
                <a:latin typeface="Century Gothic" panose="020B0502020202020204" pitchFamily="34" charset="0"/>
              </a:rPr>
              <a:t>Phonétique</a:t>
            </a:r>
            <a:endParaRPr lang="fr-FR" sz="3600" b="1" dirty="0">
              <a:solidFill>
                <a:schemeClr val="bg1"/>
              </a:solidFill>
              <a:latin typeface="Century Gothic" panose="020B0502020202020204" pitchFamily="34" charset="0"/>
            </a:endParaRPr>
          </a:p>
        </p:txBody>
      </p:sp>
      <p:pic>
        <p:nvPicPr>
          <p:cNvPr id="9" name="Picture 8">
            <a:extLst>
              <a:ext uri="{FF2B5EF4-FFF2-40B4-BE49-F238E27FC236}">
                <a16:creationId xmlns:a16="http://schemas.microsoft.com/office/drawing/2014/main" id="{6D7E05DD-81CC-41E1-811C-823B19A11A9E}"/>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7553" y="1784152"/>
            <a:ext cx="923697" cy="1021198"/>
          </a:xfrm>
          <a:prstGeom prst="rect">
            <a:avLst/>
          </a:prstGeom>
        </p:spPr>
      </p:pic>
      <p:grpSp>
        <p:nvGrpSpPr>
          <p:cNvPr id="11" name="Group 10">
            <a:extLst>
              <a:ext uri="{FF2B5EF4-FFF2-40B4-BE49-F238E27FC236}">
                <a16:creationId xmlns:a16="http://schemas.microsoft.com/office/drawing/2014/main" id="{22801505-38EE-4820-B44B-8477C30A40C1}"/>
              </a:ext>
            </a:extLst>
          </p:cNvPr>
          <p:cNvGrpSpPr/>
          <p:nvPr/>
        </p:nvGrpSpPr>
        <p:grpSpPr>
          <a:xfrm>
            <a:off x="10618146" y="1163992"/>
            <a:ext cx="1439862" cy="4462189"/>
            <a:chOff x="10618146" y="1163992"/>
            <a:chExt cx="1439862" cy="4462189"/>
          </a:xfrm>
        </p:grpSpPr>
        <p:sp>
          <p:nvSpPr>
            <p:cNvPr id="12" name="Line 4">
              <a:extLst>
                <a:ext uri="{FF2B5EF4-FFF2-40B4-BE49-F238E27FC236}">
                  <a16:creationId xmlns:a16="http://schemas.microsoft.com/office/drawing/2014/main" id="{237CB0DD-869B-4069-96FC-1993555A0F26}"/>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a:extLst>
                <a:ext uri="{FF2B5EF4-FFF2-40B4-BE49-F238E27FC236}">
                  <a16:creationId xmlns:a16="http://schemas.microsoft.com/office/drawing/2014/main" id="{6D23540D-04D0-4C57-8A6D-054E23232C1B}"/>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a:extLst>
                <a:ext uri="{FF2B5EF4-FFF2-40B4-BE49-F238E27FC236}">
                  <a16:creationId xmlns:a16="http://schemas.microsoft.com/office/drawing/2014/main" id="{F028BB23-0C8D-47D9-AFB8-8C0091B26828}"/>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a:extLst>
                <a:ext uri="{FF2B5EF4-FFF2-40B4-BE49-F238E27FC236}">
                  <a16:creationId xmlns:a16="http://schemas.microsoft.com/office/drawing/2014/main" id="{D5C6EEA2-550B-43F7-BD1A-6BC5CF5D3602}"/>
                </a:ext>
              </a:extLst>
            </p:cNvPr>
            <p:cNvSpPr txBox="1">
              <a:spLocks noChangeArrowheads="1"/>
            </p:cNvSpPr>
            <p:nvPr/>
          </p:nvSpPr>
          <p:spPr bwMode="auto">
            <a:xfrm>
              <a:off x="10618146" y="280511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16" name="Text Box 12">
              <a:extLst>
                <a:ext uri="{FF2B5EF4-FFF2-40B4-BE49-F238E27FC236}">
                  <a16:creationId xmlns:a16="http://schemas.microsoft.com/office/drawing/2014/main" id="{E6C96A2D-C3A9-4546-AB5D-A087A6F7CF22}"/>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7" name="Text Box 14">
              <a:extLst>
                <a:ext uri="{FF2B5EF4-FFF2-40B4-BE49-F238E27FC236}">
                  <a16:creationId xmlns:a16="http://schemas.microsoft.com/office/drawing/2014/main" id="{7EED2039-BC38-4AFF-A887-7CB83D8FB0B5}"/>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18" name="Rectangle 3">
            <a:extLst>
              <a:ext uri="{FF2B5EF4-FFF2-40B4-BE49-F238E27FC236}">
                <a16:creationId xmlns:a16="http://schemas.microsoft.com/office/drawing/2014/main" id="{1602E7B2-DF2A-453D-8354-DCCA33C16C9E}"/>
              </a:ext>
            </a:extLst>
          </p:cNvPr>
          <p:cNvSpPr>
            <a:spLocks noChangeArrowheads="1"/>
          </p:cNvSpPr>
          <p:nvPr/>
        </p:nvSpPr>
        <p:spPr bwMode="auto">
          <a:xfrm>
            <a:off x="9963390" y="1333269"/>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AutoShape 11">
            <a:hlinkClick r:id="" action="ppaction://noaction" highlightClick="1"/>
            <a:extLst>
              <a:ext uri="{FF2B5EF4-FFF2-40B4-BE49-F238E27FC236}">
                <a16:creationId xmlns:a16="http://schemas.microsoft.com/office/drawing/2014/main" id="{3E3FDFE6-96BD-46F0-AD0C-36CBD4FA5A42}"/>
              </a:ext>
            </a:extLst>
          </p:cNvPr>
          <p:cNvSpPr>
            <a:spLocks noChangeArrowheads="1"/>
          </p:cNvSpPr>
          <p:nvPr/>
        </p:nvSpPr>
        <p:spPr bwMode="auto">
          <a:xfrm>
            <a:off x="9702492" y="57085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0" name="Rectangle 2">
            <a:extLst>
              <a:ext uri="{FF2B5EF4-FFF2-40B4-BE49-F238E27FC236}">
                <a16:creationId xmlns:a16="http://schemas.microsoft.com/office/drawing/2014/main" id="{6BBD056F-3029-490F-B216-82EF6C402D26}"/>
              </a:ext>
            </a:extLst>
          </p:cNvPr>
          <p:cNvSpPr>
            <a:spLocks noChangeArrowheads="1"/>
          </p:cNvSpPr>
          <p:nvPr/>
        </p:nvSpPr>
        <p:spPr bwMode="auto">
          <a:xfrm>
            <a:off x="9965756" y="1333271"/>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1" name="Picture 20" descr="background rectangle">
            <a:extLst>
              <a:ext uri="{FF2B5EF4-FFF2-40B4-BE49-F238E27FC236}">
                <a16:creationId xmlns:a16="http://schemas.microsoft.com/office/drawing/2014/main" id="{DEA0464A-BEE4-4442-B9B3-57DCB1A9A40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9C13057B-AE1C-44FD-AD4E-C5D434C113C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46">
            <a:extLst>
              <a:ext uri="{FF2B5EF4-FFF2-40B4-BE49-F238E27FC236}">
                <a16:creationId xmlns:a16="http://schemas.microsoft.com/office/drawing/2014/main" id="{EA206575-A5C1-47A8-B07E-4BCFF097B8C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4C126DDD-709B-4858-9CCA-99BA7D9E1A34}"/>
              </a:ext>
            </a:extLst>
          </p:cNvPr>
          <p:cNvPicPr>
            <a:picLocks noChangeAspect="1"/>
          </p:cNvPicPr>
          <p:nvPr/>
        </p:nvPicPr>
        <p:blipFill>
          <a:blip r:embed="rId5"/>
          <a:stretch>
            <a:fillRect/>
          </a:stretch>
        </p:blipFill>
        <p:spPr>
          <a:xfrm>
            <a:off x="7804905" y="2288444"/>
            <a:ext cx="2105025" cy="1190625"/>
          </a:xfrm>
          <a:prstGeom prst="rect">
            <a:avLst/>
          </a:prstGeom>
        </p:spPr>
      </p:pic>
      <p:sp>
        <p:nvSpPr>
          <p:cNvPr id="25" name="TextBox 24">
            <a:hlinkClick r:id="" action="ppaction://noaction">
              <a:snd r:embed="rId6" name="tete.wav"/>
            </a:hlinkClick>
            <a:extLst>
              <a:ext uri="{FF2B5EF4-FFF2-40B4-BE49-F238E27FC236}">
                <a16:creationId xmlns:a16="http://schemas.microsoft.com/office/drawing/2014/main" id="{708D6023-29B0-43A6-836D-1A5047257710}"/>
              </a:ext>
            </a:extLst>
          </p:cNvPr>
          <p:cNvSpPr txBox="1"/>
          <p:nvPr/>
        </p:nvSpPr>
        <p:spPr>
          <a:xfrm>
            <a:off x="128842" y="4610518"/>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TextBox 25">
            <a:hlinkClick r:id="" action="ppaction://noaction">
              <a:snd r:embed="rId7" name="celebre.wav"/>
            </a:hlinkClick>
            <a:extLst>
              <a:ext uri="{FF2B5EF4-FFF2-40B4-BE49-F238E27FC236}">
                <a16:creationId xmlns:a16="http://schemas.microsoft.com/office/drawing/2014/main" id="{16E522F1-0016-4D85-92AF-A97A420C21A8}"/>
              </a:ext>
            </a:extLst>
          </p:cNvPr>
          <p:cNvSpPr txBox="1"/>
          <p:nvPr/>
        </p:nvSpPr>
        <p:spPr>
          <a:xfrm flipH="1">
            <a:off x="5483196" y="3772132"/>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9" name="TextBox 28">
            <a:hlinkClick r:id="" action="ppaction://noaction">
              <a:snd r:embed="rId8" name="fete.wav"/>
            </a:hlinkClick>
            <a:extLst>
              <a:ext uri="{FF2B5EF4-FFF2-40B4-BE49-F238E27FC236}">
                <a16:creationId xmlns:a16="http://schemas.microsoft.com/office/drawing/2014/main" id="{71FBDA50-9D3C-409F-8C25-0F83FDB68582}"/>
              </a:ext>
            </a:extLst>
          </p:cNvPr>
          <p:cNvSpPr txBox="1"/>
          <p:nvPr/>
        </p:nvSpPr>
        <p:spPr>
          <a:xfrm>
            <a:off x="2130315" y="1493894"/>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5" name="TextBox 34">
            <a:hlinkClick r:id="" action="ppaction://noaction">
              <a:snd r:embed="rId9" name="peche.wav"/>
            </a:hlinkClick>
            <a:extLst>
              <a:ext uri="{FF2B5EF4-FFF2-40B4-BE49-F238E27FC236}">
                <a16:creationId xmlns:a16="http://schemas.microsoft.com/office/drawing/2014/main" id="{2BAC09B8-E460-4E4B-9A13-9787E557CF64}"/>
              </a:ext>
            </a:extLst>
          </p:cNvPr>
          <p:cNvSpPr txBox="1"/>
          <p:nvPr/>
        </p:nvSpPr>
        <p:spPr>
          <a:xfrm>
            <a:off x="2438400" y="5190656"/>
            <a:ext cx="34198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sng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7" name="TextBox 36">
            <a:hlinkClick r:id="" action="ppaction://noaction">
              <a:snd r:embed="rId10" name="college.wav"/>
            </a:hlinkClick>
            <a:extLst>
              <a:ext uri="{FF2B5EF4-FFF2-40B4-BE49-F238E27FC236}">
                <a16:creationId xmlns:a16="http://schemas.microsoft.com/office/drawing/2014/main" id="{9DFEF29D-60ED-474F-B7C9-D780155EF341}"/>
              </a:ext>
            </a:extLst>
          </p:cNvPr>
          <p:cNvSpPr txBox="1"/>
          <p:nvPr/>
        </p:nvSpPr>
        <p:spPr>
          <a:xfrm>
            <a:off x="7139366" y="112869"/>
            <a:ext cx="32186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1" name="TextBox 40">
            <a:hlinkClick r:id="" action="ppaction://noaction">
              <a:snd r:embed="rId11" name="rever.wav"/>
            </a:hlinkClick>
            <a:extLst>
              <a:ext uri="{FF2B5EF4-FFF2-40B4-BE49-F238E27FC236}">
                <a16:creationId xmlns:a16="http://schemas.microsoft.com/office/drawing/2014/main" id="{E96F1257-DC57-43C7-8C76-AFF5A931A59D}"/>
              </a:ext>
            </a:extLst>
          </p:cNvPr>
          <p:cNvSpPr txBox="1"/>
          <p:nvPr/>
        </p:nvSpPr>
        <p:spPr>
          <a:xfrm>
            <a:off x="6902376" y="5033309"/>
            <a:ext cx="20963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3" name="TextBox 42">
            <a:hlinkClick r:id="" action="ppaction://noaction">
              <a:snd r:embed="rId12" name="probleme.wav"/>
            </a:hlinkClick>
            <a:extLst>
              <a:ext uri="{FF2B5EF4-FFF2-40B4-BE49-F238E27FC236}">
                <a16:creationId xmlns:a16="http://schemas.microsoft.com/office/drawing/2014/main" id="{A01E2455-7315-4D63-A65D-148FED828A80}"/>
              </a:ext>
            </a:extLst>
          </p:cNvPr>
          <p:cNvSpPr txBox="1"/>
          <p:nvPr/>
        </p:nvSpPr>
        <p:spPr>
          <a:xfrm flipH="1">
            <a:off x="4931330" y="1228124"/>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44">
            <a:hlinkClick r:id="" action="ppaction://noaction">
              <a:snd r:embed="rId13" name="severe.wav"/>
            </a:hlinkClick>
            <a:extLst>
              <a:ext uri="{FF2B5EF4-FFF2-40B4-BE49-F238E27FC236}">
                <a16:creationId xmlns:a16="http://schemas.microsoft.com/office/drawing/2014/main" id="{EF3C9B8B-B587-452F-9949-E9F181113529}"/>
              </a:ext>
            </a:extLst>
          </p:cNvPr>
          <p:cNvSpPr txBox="1"/>
          <p:nvPr/>
        </p:nvSpPr>
        <p:spPr>
          <a:xfrm flipH="1">
            <a:off x="2430060" y="3977976"/>
            <a:ext cx="28288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7" name="TextBox 46">
            <a:hlinkClick r:id="" action="ppaction://noaction">
              <a:snd r:embed="rId14" name="theorie.wav"/>
            </a:hlinkClick>
            <a:extLst>
              <a:ext uri="{FF2B5EF4-FFF2-40B4-BE49-F238E27FC236}">
                <a16:creationId xmlns:a16="http://schemas.microsoft.com/office/drawing/2014/main" id="{11A97615-47ED-41EC-9BB0-F02A9B1A6641}"/>
              </a:ext>
            </a:extLst>
          </p:cNvPr>
          <p:cNvSpPr txBox="1"/>
          <p:nvPr/>
        </p:nvSpPr>
        <p:spPr>
          <a:xfrm flipH="1">
            <a:off x="3629281" y="2474036"/>
            <a:ext cx="27984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orie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9" name="TextBox 48">
            <a:hlinkClick r:id="" action="ppaction://noaction">
              <a:snd r:embed="rId15" name="etoile.wav"/>
            </a:hlinkClick>
            <a:extLst>
              <a:ext uri="{FF2B5EF4-FFF2-40B4-BE49-F238E27FC236}">
                <a16:creationId xmlns:a16="http://schemas.microsoft.com/office/drawing/2014/main" id="{417B0F52-D184-487D-8F42-45CC4FD5E6A2}"/>
              </a:ext>
            </a:extLst>
          </p:cNvPr>
          <p:cNvSpPr txBox="1"/>
          <p:nvPr/>
        </p:nvSpPr>
        <p:spPr>
          <a:xfrm>
            <a:off x="188942" y="3138611"/>
            <a:ext cx="31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oile</a:t>
            </a:r>
            <a:endParaRPr kumimoji="0" lang="en-GB" sz="6000" b="1"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51" name="TextBox 50">
            <a:extLst>
              <a:ext uri="{FF2B5EF4-FFF2-40B4-BE49-F238E27FC236}">
                <a16:creationId xmlns:a16="http://schemas.microsoft.com/office/drawing/2014/main" id="{587ADEFD-1721-4598-870D-E8E2F536F43E}"/>
              </a:ext>
            </a:extLst>
          </p:cNvPr>
          <p:cNvSpPr txBox="1"/>
          <p:nvPr/>
        </p:nvSpPr>
        <p:spPr>
          <a:xfrm>
            <a:off x="6444989" y="4607575"/>
            <a:ext cx="13744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[famous]</a:t>
            </a:r>
          </a:p>
        </p:txBody>
      </p:sp>
      <p:pic>
        <p:nvPicPr>
          <p:cNvPr id="53" name="Picture 2" descr="Shiny Star Clip Art">
            <a:extLst>
              <a:ext uri="{FF2B5EF4-FFF2-40B4-BE49-F238E27FC236}">
                <a16:creationId xmlns:a16="http://schemas.microsoft.com/office/drawing/2014/main" id="{49F96AF7-699B-4E47-A958-6FCF30A1F5E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70810" y="2729447"/>
            <a:ext cx="806465" cy="84566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0D777F24-7C9B-458D-A480-DC4020D4774B}"/>
              </a:ext>
            </a:extLst>
          </p:cNvPr>
          <p:cNvSpPr txBox="1"/>
          <p:nvPr/>
        </p:nvSpPr>
        <p:spPr>
          <a:xfrm>
            <a:off x="636271" y="5384185"/>
            <a:ext cx="13744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[head]</a:t>
            </a:r>
          </a:p>
        </p:txBody>
      </p:sp>
      <p:sp>
        <p:nvSpPr>
          <p:cNvPr id="57" name="TextBox 56">
            <a:extLst>
              <a:ext uri="{FF2B5EF4-FFF2-40B4-BE49-F238E27FC236}">
                <a16:creationId xmlns:a16="http://schemas.microsoft.com/office/drawing/2014/main" id="{358ECAD1-861E-4937-972A-303CBB265D67}"/>
              </a:ext>
            </a:extLst>
          </p:cNvPr>
          <p:cNvSpPr txBox="1"/>
          <p:nvPr/>
        </p:nvSpPr>
        <p:spPr>
          <a:xfrm>
            <a:off x="6341202" y="5877760"/>
            <a:ext cx="32186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dream, dreaming]</a:t>
            </a:r>
          </a:p>
        </p:txBody>
      </p:sp>
      <p:pic>
        <p:nvPicPr>
          <p:cNvPr id="59" name="Picture 4" descr="Coredump Peach Clip Art">
            <a:extLst>
              <a:ext uri="{FF2B5EF4-FFF2-40B4-BE49-F238E27FC236}">
                <a16:creationId xmlns:a16="http://schemas.microsoft.com/office/drawing/2014/main" id="{3F523B22-97F9-4488-8CF4-CD1A46816F6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20219" y="5336828"/>
            <a:ext cx="926699" cy="75371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hlinkClick r:id="" action="ppaction://noaction">
              <a:snd r:embed="rId18" name="desert.wav"/>
            </a:hlinkClick>
            <a:extLst>
              <a:ext uri="{FF2B5EF4-FFF2-40B4-BE49-F238E27FC236}">
                <a16:creationId xmlns:a16="http://schemas.microsoft.com/office/drawing/2014/main" id="{C8EC55EC-D3BE-4BE5-BC4C-4A83419ACFF2}"/>
              </a:ext>
            </a:extLst>
          </p:cNvPr>
          <p:cNvSpPr txBox="1"/>
          <p:nvPr/>
        </p:nvSpPr>
        <p:spPr>
          <a:xfrm>
            <a:off x="6960795" y="2719550"/>
            <a:ext cx="28743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t>
            </a:r>
            <a:r>
              <a:rPr kumimoji="0" lang="en-GB" sz="6000" b="0" i="0" u="none" strike="noStrike" kern="1200" cap="none" spc="0" normalizeH="0" baseline="0" noProof="0" dirty="0" err="1">
                <a:ln>
                  <a:noFill/>
                </a:ln>
                <a:solidFill>
                  <a:srgbClr val="EE6000"/>
                </a:solidFill>
                <a:effectLst/>
                <a:uLnTx/>
                <a:uFillTx/>
                <a:latin typeface="Century Gothic" panose="020F0302020204030204"/>
                <a:ea typeface="+mn-ea"/>
                <a:cs typeface="+mn-cs"/>
              </a:rPr>
              <a:t>é</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sert</a:t>
            </a:r>
            <a:endParaRPr kumimoji="0" lang="en-GB" sz="6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26378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30000"/>
                                        <p:tgtEl>
                                          <p:spTgt spid="18"/>
                                        </p:tgtEl>
                                      </p:cBhvr>
                                    </p:animEffect>
                                    <p:set>
                                      <p:cBhvr>
                                        <p:cTn id="7" dur="1" fill="hold">
                                          <p:stCondLst>
                                            <p:cond delay="29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ysClr val="window" lastClr="FFFFFF"/>
                </a:solidFill>
                <a:latin typeface="Century Gothic" panose="020B0502020202020204" pitchFamily="34" charset="0"/>
              </a:rPr>
              <a:t>Phonétique</a:t>
            </a:r>
            <a:endParaRPr lang="fr-FR" sz="3600" b="1" dirty="0">
              <a:solidFill>
                <a:schemeClr val="bg1"/>
              </a:solidFill>
              <a:latin typeface="Century Gothic" panose="020B0502020202020204" pitchFamily="34" charset="0"/>
            </a:endParaRPr>
          </a:p>
        </p:txBody>
      </p:sp>
      <p:pic>
        <p:nvPicPr>
          <p:cNvPr id="9" name="Picture 8">
            <a:extLst>
              <a:ext uri="{FF2B5EF4-FFF2-40B4-BE49-F238E27FC236}">
                <a16:creationId xmlns:a16="http://schemas.microsoft.com/office/drawing/2014/main" id="{6D7E05DD-81CC-41E1-811C-823B19A11A9E}"/>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7553" y="1784152"/>
            <a:ext cx="923697" cy="1021198"/>
          </a:xfrm>
          <a:prstGeom prst="rect">
            <a:avLst/>
          </a:prstGeom>
        </p:spPr>
      </p:pic>
      <p:grpSp>
        <p:nvGrpSpPr>
          <p:cNvPr id="11" name="Group 10">
            <a:extLst>
              <a:ext uri="{FF2B5EF4-FFF2-40B4-BE49-F238E27FC236}">
                <a16:creationId xmlns:a16="http://schemas.microsoft.com/office/drawing/2014/main" id="{22801505-38EE-4820-B44B-8477C30A40C1}"/>
              </a:ext>
            </a:extLst>
          </p:cNvPr>
          <p:cNvGrpSpPr/>
          <p:nvPr/>
        </p:nvGrpSpPr>
        <p:grpSpPr>
          <a:xfrm>
            <a:off x="10618146" y="1163992"/>
            <a:ext cx="1439862" cy="4462189"/>
            <a:chOff x="10618146" y="1163992"/>
            <a:chExt cx="1439862" cy="4462189"/>
          </a:xfrm>
        </p:grpSpPr>
        <p:sp>
          <p:nvSpPr>
            <p:cNvPr id="12" name="Line 4">
              <a:extLst>
                <a:ext uri="{FF2B5EF4-FFF2-40B4-BE49-F238E27FC236}">
                  <a16:creationId xmlns:a16="http://schemas.microsoft.com/office/drawing/2014/main" id="{237CB0DD-869B-4069-96FC-1993555A0F26}"/>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a:extLst>
                <a:ext uri="{FF2B5EF4-FFF2-40B4-BE49-F238E27FC236}">
                  <a16:creationId xmlns:a16="http://schemas.microsoft.com/office/drawing/2014/main" id="{6D23540D-04D0-4C57-8A6D-054E23232C1B}"/>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a:extLst>
                <a:ext uri="{FF2B5EF4-FFF2-40B4-BE49-F238E27FC236}">
                  <a16:creationId xmlns:a16="http://schemas.microsoft.com/office/drawing/2014/main" id="{F028BB23-0C8D-47D9-AFB8-8C0091B26828}"/>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a:extLst>
                <a:ext uri="{FF2B5EF4-FFF2-40B4-BE49-F238E27FC236}">
                  <a16:creationId xmlns:a16="http://schemas.microsoft.com/office/drawing/2014/main" id="{D5C6EEA2-550B-43F7-BD1A-6BC5CF5D3602}"/>
                </a:ext>
              </a:extLst>
            </p:cNvPr>
            <p:cNvSpPr txBox="1">
              <a:spLocks noChangeArrowheads="1"/>
            </p:cNvSpPr>
            <p:nvPr/>
          </p:nvSpPr>
          <p:spPr bwMode="auto">
            <a:xfrm>
              <a:off x="10618146" y="280511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16" name="Text Box 12">
              <a:extLst>
                <a:ext uri="{FF2B5EF4-FFF2-40B4-BE49-F238E27FC236}">
                  <a16:creationId xmlns:a16="http://schemas.microsoft.com/office/drawing/2014/main" id="{E6C96A2D-C3A9-4546-AB5D-A087A6F7CF22}"/>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17" name="Text Box 14">
              <a:extLst>
                <a:ext uri="{FF2B5EF4-FFF2-40B4-BE49-F238E27FC236}">
                  <a16:creationId xmlns:a16="http://schemas.microsoft.com/office/drawing/2014/main" id="{7EED2039-BC38-4AFF-A887-7CB83D8FB0B5}"/>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18" name="Rectangle 3">
            <a:extLst>
              <a:ext uri="{FF2B5EF4-FFF2-40B4-BE49-F238E27FC236}">
                <a16:creationId xmlns:a16="http://schemas.microsoft.com/office/drawing/2014/main" id="{1602E7B2-DF2A-453D-8354-DCCA33C16C9E}"/>
              </a:ext>
            </a:extLst>
          </p:cNvPr>
          <p:cNvSpPr>
            <a:spLocks noChangeArrowheads="1"/>
          </p:cNvSpPr>
          <p:nvPr/>
        </p:nvSpPr>
        <p:spPr bwMode="auto">
          <a:xfrm>
            <a:off x="9963390" y="1333269"/>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AutoShape 11">
            <a:hlinkClick r:id="" action="ppaction://noaction" highlightClick="1"/>
            <a:extLst>
              <a:ext uri="{FF2B5EF4-FFF2-40B4-BE49-F238E27FC236}">
                <a16:creationId xmlns:a16="http://schemas.microsoft.com/office/drawing/2014/main" id="{3E3FDFE6-96BD-46F0-AD0C-36CBD4FA5A42}"/>
              </a:ext>
            </a:extLst>
          </p:cNvPr>
          <p:cNvSpPr>
            <a:spLocks noChangeArrowheads="1"/>
          </p:cNvSpPr>
          <p:nvPr/>
        </p:nvSpPr>
        <p:spPr bwMode="auto">
          <a:xfrm>
            <a:off x="9702492" y="570852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0" name="Rectangle 2">
            <a:extLst>
              <a:ext uri="{FF2B5EF4-FFF2-40B4-BE49-F238E27FC236}">
                <a16:creationId xmlns:a16="http://schemas.microsoft.com/office/drawing/2014/main" id="{6BBD056F-3029-490F-B216-82EF6C402D26}"/>
              </a:ext>
            </a:extLst>
          </p:cNvPr>
          <p:cNvSpPr>
            <a:spLocks noChangeArrowheads="1"/>
          </p:cNvSpPr>
          <p:nvPr/>
        </p:nvSpPr>
        <p:spPr bwMode="auto">
          <a:xfrm>
            <a:off x="9965756" y="1333271"/>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1" name="Picture 20" descr="background rectangle">
            <a:extLst>
              <a:ext uri="{FF2B5EF4-FFF2-40B4-BE49-F238E27FC236}">
                <a16:creationId xmlns:a16="http://schemas.microsoft.com/office/drawing/2014/main" id="{DEA0464A-BEE4-4442-B9B3-57DCB1A9A40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9C13057B-AE1C-44FD-AD4E-C5D434C113C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46">
            <a:extLst>
              <a:ext uri="{FF2B5EF4-FFF2-40B4-BE49-F238E27FC236}">
                <a16:creationId xmlns:a16="http://schemas.microsoft.com/office/drawing/2014/main" id="{EA206575-A5C1-47A8-B07E-4BCFF097B8C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A134DE1F-1792-4EEE-AB22-89997F883158}"/>
              </a:ext>
            </a:extLst>
          </p:cNvPr>
          <p:cNvPicPr>
            <a:picLocks noChangeAspect="1"/>
          </p:cNvPicPr>
          <p:nvPr/>
        </p:nvPicPr>
        <p:blipFill>
          <a:blip r:embed="rId5"/>
          <a:stretch>
            <a:fillRect/>
          </a:stretch>
        </p:blipFill>
        <p:spPr>
          <a:xfrm>
            <a:off x="7804905" y="2288444"/>
            <a:ext cx="2105025" cy="1190625"/>
          </a:xfrm>
          <a:prstGeom prst="rect">
            <a:avLst/>
          </a:prstGeom>
        </p:spPr>
      </p:pic>
      <p:sp>
        <p:nvSpPr>
          <p:cNvPr id="25" name="TextBox 24">
            <a:hlinkClick r:id="" action="ppaction://noaction">
              <a:snd r:embed="rId6" name="tete.wav"/>
            </a:hlinkClick>
            <a:extLst>
              <a:ext uri="{FF2B5EF4-FFF2-40B4-BE49-F238E27FC236}">
                <a16:creationId xmlns:a16="http://schemas.microsoft.com/office/drawing/2014/main" id="{B00B099A-D4A0-4239-A430-DE1F6484372D}"/>
              </a:ext>
            </a:extLst>
          </p:cNvPr>
          <p:cNvSpPr txBox="1"/>
          <p:nvPr/>
        </p:nvSpPr>
        <p:spPr>
          <a:xfrm>
            <a:off x="128842" y="4610518"/>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TextBox 25">
            <a:hlinkClick r:id="" action="ppaction://noaction">
              <a:snd r:embed="rId7" name="celebre.wav"/>
            </a:hlinkClick>
            <a:extLst>
              <a:ext uri="{FF2B5EF4-FFF2-40B4-BE49-F238E27FC236}">
                <a16:creationId xmlns:a16="http://schemas.microsoft.com/office/drawing/2014/main" id="{19F3F0BE-F08E-4247-8258-A5161D2BBD27}"/>
              </a:ext>
            </a:extLst>
          </p:cNvPr>
          <p:cNvSpPr txBox="1"/>
          <p:nvPr/>
        </p:nvSpPr>
        <p:spPr>
          <a:xfrm flipH="1">
            <a:off x="5483196" y="3772132"/>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9" name="TextBox 28">
            <a:hlinkClick r:id="" action="ppaction://noaction">
              <a:snd r:embed="rId8" name="fete.wav"/>
            </a:hlinkClick>
            <a:extLst>
              <a:ext uri="{FF2B5EF4-FFF2-40B4-BE49-F238E27FC236}">
                <a16:creationId xmlns:a16="http://schemas.microsoft.com/office/drawing/2014/main" id="{346E1A99-B1FA-4269-BC93-789CBE977CA7}"/>
              </a:ext>
            </a:extLst>
          </p:cNvPr>
          <p:cNvSpPr txBox="1"/>
          <p:nvPr/>
        </p:nvSpPr>
        <p:spPr>
          <a:xfrm>
            <a:off x="2130315" y="1493894"/>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5" name="TextBox 34">
            <a:hlinkClick r:id="" action="ppaction://noaction">
              <a:snd r:embed="rId9" name="peche.wav"/>
            </a:hlinkClick>
            <a:extLst>
              <a:ext uri="{FF2B5EF4-FFF2-40B4-BE49-F238E27FC236}">
                <a16:creationId xmlns:a16="http://schemas.microsoft.com/office/drawing/2014/main" id="{37A48D53-A3D1-40BA-9501-1E8876E030AC}"/>
              </a:ext>
            </a:extLst>
          </p:cNvPr>
          <p:cNvSpPr txBox="1"/>
          <p:nvPr/>
        </p:nvSpPr>
        <p:spPr>
          <a:xfrm>
            <a:off x="2438400" y="5190656"/>
            <a:ext cx="34198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sng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7" name="TextBox 36">
            <a:hlinkClick r:id="" action="ppaction://noaction">
              <a:snd r:embed="rId10" name="college.wav"/>
            </a:hlinkClick>
            <a:extLst>
              <a:ext uri="{FF2B5EF4-FFF2-40B4-BE49-F238E27FC236}">
                <a16:creationId xmlns:a16="http://schemas.microsoft.com/office/drawing/2014/main" id="{300C4924-2276-4427-9FC3-3363086482EA}"/>
              </a:ext>
            </a:extLst>
          </p:cNvPr>
          <p:cNvSpPr txBox="1"/>
          <p:nvPr/>
        </p:nvSpPr>
        <p:spPr>
          <a:xfrm>
            <a:off x="7139366" y="112869"/>
            <a:ext cx="32186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1" name="TextBox 40">
            <a:hlinkClick r:id="" action="ppaction://noaction">
              <a:snd r:embed="rId11" name="rever.wav"/>
            </a:hlinkClick>
            <a:extLst>
              <a:ext uri="{FF2B5EF4-FFF2-40B4-BE49-F238E27FC236}">
                <a16:creationId xmlns:a16="http://schemas.microsoft.com/office/drawing/2014/main" id="{D6A87DE1-44C6-42EF-95F2-BB20D6CE89CF}"/>
              </a:ext>
            </a:extLst>
          </p:cNvPr>
          <p:cNvSpPr txBox="1"/>
          <p:nvPr/>
        </p:nvSpPr>
        <p:spPr>
          <a:xfrm>
            <a:off x="6902376" y="5033309"/>
            <a:ext cx="20963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3" name="TextBox 42">
            <a:hlinkClick r:id="" action="ppaction://noaction">
              <a:snd r:embed="rId12" name="probleme.wav"/>
            </a:hlinkClick>
            <a:extLst>
              <a:ext uri="{FF2B5EF4-FFF2-40B4-BE49-F238E27FC236}">
                <a16:creationId xmlns:a16="http://schemas.microsoft.com/office/drawing/2014/main" id="{0C9AFFF8-D73A-4E09-A2F4-B555DFBEE25C}"/>
              </a:ext>
            </a:extLst>
          </p:cNvPr>
          <p:cNvSpPr txBox="1"/>
          <p:nvPr/>
        </p:nvSpPr>
        <p:spPr>
          <a:xfrm flipH="1">
            <a:off x="4931330" y="1228124"/>
            <a:ext cx="39135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44">
            <a:hlinkClick r:id="" action="ppaction://noaction">
              <a:snd r:embed="rId13" name="severe.wav"/>
            </a:hlinkClick>
            <a:extLst>
              <a:ext uri="{FF2B5EF4-FFF2-40B4-BE49-F238E27FC236}">
                <a16:creationId xmlns:a16="http://schemas.microsoft.com/office/drawing/2014/main" id="{C90D2ACF-326D-43E8-BFD1-280780E5BDD6}"/>
              </a:ext>
            </a:extLst>
          </p:cNvPr>
          <p:cNvSpPr txBox="1"/>
          <p:nvPr/>
        </p:nvSpPr>
        <p:spPr>
          <a:xfrm flipH="1">
            <a:off x="2430060" y="3977976"/>
            <a:ext cx="28288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7" name="TextBox 46">
            <a:hlinkClick r:id="" action="ppaction://noaction">
              <a:snd r:embed="rId14" name="theorie.wav"/>
            </a:hlinkClick>
            <a:extLst>
              <a:ext uri="{FF2B5EF4-FFF2-40B4-BE49-F238E27FC236}">
                <a16:creationId xmlns:a16="http://schemas.microsoft.com/office/drawing/2014/main" id="{D2307B97-55B5-4E4A-82D3-5B0A479C46DB}"/>
              </a:ext>
            </a:extLst>
          </p:cNvPr>
          <p:cNvSpPr txBox="1"/>
          <p:nvPr/>
        </p:nvSpPr>
        <p:spPr>
          <a:xfrm flipH="1">
            <a:off x="3629281" y="2474036"/>
            <a:ext cx="27984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th</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orie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9" name="TextBox 48">
            <a:hlinkClick r:id="" action="ppaction://noaction">
              <a:snd r:embed="rId15" name="etoile.wav"/>
            </a:hlinkClick>
            <a:extLst>
              <a:ext uri="{FF2B5EF4-FFF2-40B4-BE49-F238E27FC236}">
                <a16:creationId xmlns:a16="http://schemas.microsoft.com/office/drawing/2014/main" id="{D828ED19-546F-46B2-9830-C149D137086C}"/>
              </a:ext>
            </a:extLst>
          </p:cNvPr>
          <p:cNvSpPr txBox="1"/>
          <p:nvPr/>
        </p:nvSpPr>
        <p:spPr>
          <a:xfrm>
            <a:off x="188942" y="3138611"/>
            <a:ext cx="31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oile</a:t>
            </a:r>
            <a:endParaRPr kumimoji="0" lang="en-GB" sz="6000" b="1" i="0" u="none" strike="sng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51" name="TextBox 50">
            <a:extLst>
              <a:ext uri="{FF2B5EF4-FFF2-40B4-BE49-F238E27FC236}">
                <a16:creationId xmlns:a16="http://schemas.microsoft.com/office/drawing/2014/main" id="{A173D52E-5115-4A25-A6C5-6EC792884A2D}"/>
              </a:ext>
            </a:extLst>
          </p:cNvPr>
          <p:cNvSpPr txBox="1"/>
          <p:nvPr/>
        </p:nvSpPr>
        <p:spPr>
          <a:xfrm>
            <a:off x="6444989" y="4607575"/>
            <a:ext cx="13744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[famous]</a:t>
            </a:r>
          </a:p>
        </p:txBody>
      </p:sp>
      <p:pic>
        <p:nvPicPr>
          <p:cNvPr id="53" name="Picture 2" descr="Shiny Star Clip Art">
            <a:extLst>
              <a:ext uri="{FF2B5EF4-FFF2-40B4-BE49-F238E27FC236}">
                <a16:creationId xmlns:a16="http://schemas.microsoft.com/office/drawing/2014/main" id="{CA7191FF-BCCD-497D-8981-58D7E955AC8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70810" y="2729447"/>
            <a:ext cx="806465" cy="84566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58D5C2D6-199F-4B5F-AC6E-B413F60F9759}"/>
              </a:ext>
            </a:extLst>
          </p:cNvPr>
          <p:cNvSpPr txBox="1"/>
          <p:nvPr/>
        </p:nvSpPr>
        <p:spPr>
          <a:xfrm>
            <a:off x="636271" y="5384185"/>
            <a:ext cx="13744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[head]</a:t>
            </a:r>
          </a:p>
        </p:txBody>
      </p:sp>
      <p:sp>
        <p:nvSpPr>
          <p:cNvPr id="57" name="TextBox 56">
            <a:extLst>
              <a:ext uri="{FF2B5EF4-FFF2-40B4-BE49-F238E27FC236}">
                <a16:creationId xmlns:a16="http://schemas.microsoft.com/office/drawing/2014/main" id="{A50A46F6-AB5B-4F4D-97BD-E7889924F766}"/>
              </a:ext>
            </a:extLst>
          </p:cNvPr>
          <p:cNvSpPr txBox="1"/>
          <p:nvPr/>
        </p:nvSpPr>
        <p:spPr>
          <a:xfrm>
            <a:off x="6341202" y="5877760"/>
            <a:ext cx="32186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dream, dreaming]</a:t>
            </a:r>
          </a:p>
        </p:txBody>
      </p:sp>
      <p:pic>
        <p:nvPicPr>
          <p:cNvPr id="59" name="Picture 4" descr="Coredump Peach Clip Art">
            <a:extLst>
              <a:ext uri="{FF2B5EF4-FFF2-40B4-BE49-F238E27FC236}">
                <a16:creationId xmlns:a16="http://schemas.microsoft.com/office/drawing/2014/main" id="{5EB375E6-3419-4938-8FA1-D8D06F32E45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20219" y="5336828"/>
            <a:ext cx="926699" cy="75371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hlinkClick r:id="" action="ppaction://noaction">
              <a:snd r:embed="rId18" name="desert.wav"/>
            </a:hlinkClick>
            <a:extLst>
              <a:ext uri="{FF2B5EF4-FFF2-40B4-BE49-F238E27FC236}">
                <a16:creationId xmlns:a16="http://schemas.microsoft.com/office/drawing/2014/main" id="{B3286B8A-B9A7-4C2C-B45A-E053851D6B9C}"/>
              </a:ext>
            </a:extLst>
          </p:cNvPr>
          <p:cNvSpPr txBox="1"/>
          <p:nvPr/>
        </p:nvSpPr>
        <p:spPr>
          <a:xfrm>
            <a:off x="6960795" y="2719550"/>
            <a:ext cx="28743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t>
            </a:r>
            <a:r>
              <a:rPr kumimoji="0" lang="en-GB" sz="6000" b="0" i="0" u="none" strike="noStrike" kern="1200" cap="none" spc="0" normalizeH="0" baseline="0" noProof="0" dirty="0" err="1">
                <a:ln>
                  <a:noFill/>
                </a:ln>
                <a:solidFill>
                  <a:srgbClr val="EE6000"/>
                </a:solidFill>
                <a:effectLst/>
                <a:uLnTx/>
                <a:uFillTx/>
                <a:latin typeface="Century Gothic" panose="020F0302020204030204"/>
                <a:ea typeface="+mn-ea"/>
                <a:cs typeface="+mn-cs"/>
              </a:rPr>
              <a:t>é</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sert</a:t>
            </a:r>
            <a:endParaRPr kumimoji="0" lang="en-GB" sz="60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4111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15000"/>
                                        <p:tgtEl>
                                          <p:spTgt spid="18"/>
                                        </p:tgtEl>
                                      </p:cBhvr>
                                    </p:animEffect>
                                    <p:set>
                                      <p:cBhvr>
                                        <p:cTn id="7" dur="1" fill="hold">
                                          <p:stCondLst>
                                            <p:cond delay="14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[ê/è]</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Consolidation [2]</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25340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4" name="Picture 3" descr="the head of a bo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5" name="TextBox 4">
            <a:extLst>
              <a:ext uri="{FF2B5EF4-FFF2-40B4-BE49-F238E27FC236}">
                <a16:creationId xmlns:a16="http://schemas.microsoft.com/office/drawing/2014/main" id="{AE781CC5-208E-44E5-A78D-2A4B648F7765}"/>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37107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è tê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è tête.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00471"/>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descr="man's hea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3108" y="1770729"/>
            <a:ext cx="1105781" cy="1218407"/>
          </a:xfrm>
          <a:prstGeom prst="rect">
            <a:avLst/>
          </a:prstGeom>
        </p:spPr>
      </p:pic>
      <p:sp>
        <p:nvSpPr>
          <p:cNvPr id="17" name="TextBox 16">
            <a:extLst>
              <a:ext uri="{FF2B5EF4-FFF2-40B4-BE49-F238E27FC236}">
                <a16:creationId xmlns:a16="http://schemas.microsoft.com/office/drawing/2014/main" id="{B2908BBD-05B3-435F-A8C3-29793C33F79C}"/>
              </a:ext>
            </a:extLst>
          </p:cNvPr>
          <p:cNvSpPr txBox="1"/>
          <p:nvPr/>
        </p:nvSpPr>
        <p:spPr>
          <a:xfrm>
            <a:off x="5208053" y="2891502"/>
            <a:ext cx="17814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5242238" y="3402495"/>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pic>
        <p:nvPicPr>
          <p:cNvPr id="19" name="Picture 18" descr="dancing party against a night sk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3156" y="1525528"/>
            <a:ext cx="2082312" cy="1860199"/>
          </a:xfrm>
          <a:prstGeom prst="rect">
            <a:avLst/>
          </a:prstGeom>
        </p:spPr>
      </p:pic>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8" descr="school buildi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1724" y="4625552"/>
            <a:ext cx="2254096" cy="1153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grpSp>
        <p:nvGrpSpPr>
          <p:cNvPr id="16" name="Group 15" descr="a little boy holding the hand of a smaller girl "/>
          <p:cNvGrpSpPr/>
          <p:nvPr/>
        </p:nvGrpSpPr>
        <p:grpSpPr>
          <a:xfrm>
            <a:off x="9257975" y="1747632"/>
            <a:ext cx="1465110" cy="1378307"/>
            <a:chOff x="8994668" y="1759672"/>
            <a:chExt cx="1465110" cy="1378307"/>
          </a:xfrm>
        </p:grpSpPr>
        <p:pic>
          <p:nvPicPr>
            <p:cNvPr id="11" name="Picture 4" descr="a little boy holding the hand of a smaller girl "/>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8994668" y="1933659"/>
              <a:ext cx="1465110" cy="1204320"/>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p:cNvSpPr/>
            <p:nvPr/>
          </p:nvSpPr>
          <p:spPr>
            <a:xfrm rot="4202952">
              <a:off x="9871894" y="1644415"/>
              <a:ext cx="258397" cy="488912"/>
            </a:xfrm>
            <a:prstGeom prst="downArrow">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208467" y="4399332"/>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1407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tet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è têt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è fê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subTnLst>
                                    <p:audio>
                                      <p:cMediaNode>
                                        <p:cTn display="0" masterRel="sameClick">
                                          <p:stCondLst>
                                            <p:cond evt="begin" delay="0">
                                              <p:tn val="29"/>
                                            </p:cond>
                                          </p:stCondLst>
                                          <p:endCondLst>
                                            <p:cond evt="onStopAudio" delay="0">
                                              <p:tgtEl>
                                                <p:sldTgt/>
                                              </p:tgtEl>
                                            </p:cond>
                                          </p:endCondLst>
                                        </p:cTn>
                                        <p:tgtEl>
                                          <p:sndTgt r:embed="rId6" name="è fê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7" name="è frèr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7" name="è frèr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8" name="è collèg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8" name="è collèg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9" name="è problèm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10" name="è êt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è ê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7" grpId="0"/>
      <p:bldP spid="3" grpId="0"/>
      <p:bldP spid="7" grpId="0"/>
      <p:bldP spid="9" grpId="0"/>
      <p:bldP spid="14" grpId="0"/>
      <p:bldP spid="6" grpId="0"/>
      <p:bldP spid="8"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[ai] et [ê/è]</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[ai] is the same sound as SSC [ê/è], which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Speech Bubble: Rectangle with Corners Rounded 4">
            <a:extLst>
              <a:ext uri="{FF2B5EF4-FFF2-40B4-BE49-F238E27FC236}">
                <a16:creationId xmlns:a16="http://schemas.microsoft.com/office/drawing/2014/main" id="{732FEEC2-23F7-44C8-AB86-A37234B8A796}"/>
              </a:ext>
            </a:extLst>
          </p:cNvPr>
          <p:cNvSpPr/>
          <p:nvPr/>
        </p:nvSpPr>
        <p:spPr>
          <a:xfrm>
            <a:off x="8779194" y="2648948"/>
            <a:ext cx="2625583" cy="1752600"/>
          </a:xfrm>
          <a:prstGeom prst="wedgeRoundRectCallout">
            <a:avLst>
              <a:gd name="adj1" fmla="val -59529"/>
              <a:gd name="adj2" fmla="val 2088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Even though these words are spelled differently, they sound exactly the same!</a:t>
            </a:r>
          </a:p>
        </p:txBody>
      </p:sp>
      <p:grpSp>
        <p:nvGrpSpPr>
          <p:cNvPr id="10" name="Group 9">
            <a:extLst>
              <a:ext uri="{FF2B5EF4-FFF2-40B4-BE49-F238E27FC236}">
                <a16:creationId xmlns:a16="http://schemas.microsoft.com/office/drawing/2014/main" id="{74958C21-0407-45B1-BA8A-38FAA44127C6}"/>
              </a:ext>
            </a:extLst>
          </p:cNvPr>
          <p:cNvGrpSpPr/>
          <p:nvPr/>
        </p:nvGrpSpPr>
        <p:grpSpPr>
          <a:xfrm>
            <a:off x="3018871" y="2265337"/>
            <a:ext cx="2246513" cy="2742767"/>
            <a:chOff x="3018871" y="2265337"/>
            <a:chExt cx="2246513" cy="2742767"/>
          </a:xfrm>
        </p:grpSpPr>
        <p:sp>
          <p:nvSpPr>
            <p:cNvPr id="32" name="TextBox 31">
              <a:hlinkClick r:id="" action="ppaction://noaction">
                <a:snd r:embed="rId5" name="faim or fin.wav"/>
              </a:hlinkClick>
              <a:extLst>
                <a:ext uri="{FF2B5EF4-FFF2-40B4-BE49-F238E27FC236}">
                  <a16:creationId xmlns:a16="http://schemas.microsoft.com/office/drawing/2014/main" id="{456E7790-71CC-47F2-9408-24000EB56996}"/>
                </a:ext>
              </a:extLst>
            </p:cNvPr>
            <p:cNvSpPr txBox="1"/>
            <p:nvPr/>
          </p:nvSpPr>
          <p:spPr>
            <a:xfrm rot="10800000" flipV="1">
              <a:off x="3018871" y="4115552"/>
              <a:ext cx="224651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5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5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re</a:t>
              </a:r>
              <a:endParaRPr kumimoji="0" lang="en-GB" sz="5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A picture containing shirt&#10;&#10;Description automatically generated">
              <a:hlinkClick r:id="" action="ppaction://noaction">
                <a:snd r:embed="rId3" name="pere_paire.wav"/>
              </a:hlinkClick>
              <a:extLst>
                <a:ext uri="{FF2B5EF4-FFF2-40B4-BE49-F238E27FC236}">
                  <a16:creationId xmlns:a16="http://schemas.microsoft.com/office/drawing/2014/main" id="{1A78E726-5426-4163-9166-7A430CE06C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4146" y="2265337"/>
              <a:ext cx="1850215" cy="1850215"/>
            </a:xfrm>
            <a:prstGeom prst="rect">
              <a:avLst/>
            </a:prstGeom>
          </p:spPr>
        </p:pic>
      </p:grpSp>
      <p:grpSp>
        <p:nvGrpSpPr>
          <p:cNvPr id="11" name="Group 10">
            <a:extLst>
              <a:ext uri="{FF2B5EF4-FFF2-40B4-BE49-F238E27FC236}">
                <a16:creationId xmlns:a16="http://schemas.microsoft.com/office/drawing/2014/main" id="{2E38E0E0-1CD1-4E83-8052-076A80BB56EF}"/>
              </a:ext>
            </a:extLst>
          </p:cNvPr>
          <p:cNvGrpSpPr/>
          <p:nvPr/>
        </p:nvGrpSpPr>
        <p:grpSpPr>
          <a:xfrm>
            <a:off x="6240839" y="2481391"/>
            <a:ext cx="1861408" cy="2526713"/>
            <a:chOff x="6240839" y="2481391"/>
            <a:chExt cx="1861408" cy="2526713"/>
          </a:xfrm>
        </p:grpSpPr>
        <p:sp>
          <p:nvSpPr>
            <p:cNvPr id="34" name="TextBox 33">
              <a:hlinkClick r:id="" action="ppaction://noaction">
                <a:snd r:embed="rId5" name="faim or fin.wav"/>
              </a:hlinkClick>
              <a:extLst>
                <a:ext uri="{FF2B5EF4-FFF2-40B4-BE49-F238E27FC236}">
                  <a16:creationId xmlns:a16="http://schemas.microsoft.com/office/drawing/2014/main" id="{065AB104-5EB5-4916-951A-ADBD973C4353}"/>
                </a:ext>
              </a:extLst>
            </p:cNvPr>
            <p:cNvSpPr txBox="1"/>
            <p:nvPr/>
          </p:nvSpPr>
          <p:spPr>
            <a:xfrm>
              <a:off x="6240839" y="4115552"/>
              <a:ext cx="1861408"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5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5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endParaRPr kumimoji="0" lang="en-GB" sz="5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Clothing Pair Of Haning Socks Clip Art">
              <a:hlinkClick r:id="" action="ppaction://noaction">
                <a:snd r:embed="rId3" name="pere_paire.wav"/>
              </a:hlinkClick>
              <a:extLst>
                <a:ext uri="{FF2B5EF4-FFF2-40B4-BE49-F238E27FC236}">
                  <a16:creationId xmlns:a16="http://schemas.microsoft.com/office/drawing/2014/main" id="{A1CB60A6-E823-4039-9FB9-F7B0C1C3C9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7612" y="2481391"/>
              <a:ext cx="1707861" cy="15370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629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ere_pair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pere_pair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EF7C-D0AE-49DC-AB9E-A7C177F42E06}"/>
              </a:ext>
            </a:extLst>
          </p:cNvPr>
          <p:cNvSpPr>
            <a:spLocks noGrp="1"/>
          </p:cNvSpPr>
          <p:nvPr>
            <p:ph type="title"/>
          </p:nvPr>
        </p:nvSpPr>
        <p:spPr>
          <a:xfrm>
            <a:off x="838200" y="443074"/>
            <a:ext cx="4427184" cy="561640"/>
          </a:xfrm>
        </p:spPr>
        <p:txBody>
          <a:bodyPr>
            <a:normAutofit fontScale="90000"/>
          </a:bodyPr>
          <a:lstStyle/>
          <a:p>
            <a:r>
              <a:rPr lang="fr-FR" dirty="0"/>
              <a:t>Phonétique</a:t>
            </a:r>
          </a:p>
        </p:txBody>
      </p:sp>
      <p:pic>
        <p:nvPicPr>
          <p:cNvPr id="9" name="Picture 8" descr="background rectangle">
            <a:extLst>
              <a:ext uri="{FF2B5EF4-FFF2-40B4-BE49-F238E27FC236}">
                <a16:creationId xmlns:a16="http://schemas.microsoft.com/office/drawing/2014/main" id="{E74B343E-8466-4E46-8243-0336B101523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7E19C0E7-7D66-4DB2-A760-698EE0193A1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1" name="Rounded Rectangle 46">
            <a:extLst>
              <a:ext uri="{FF2B5EF4-FFF2-40B4-BE49-F238E27FC236}">
                <a16:creationId xmlns:a16="http://schemas.microsoft.com/office/drawing/2014/main" id="{71E5E853-349D-4365-944A-0C986325CA1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12">
            <a:extLst>
              <a:ext uri="{FF2B5EF4-FFF2-40B4-BE49-F238E27FC236}">
                <a16:creationId xmlns:a16="http://schemas.microsoft.com/office/drawing/2014/main" id="{75A5470E-082E-47B1-AB83-B9021E70537C}"/>
              </a:ext>
            </a:extLst>
          </p:cNvPr>
          <p:cNvGraphicFramePr>
            <a:graphicFrameLocks noGrp="1"/>
          </p:cNvGraphicFramePr>
          <p:nvPr/>
        </p:nvGraphicFramePr>
        <p:xfrm>
          <a:off x="232884" y="1938852"/>
          <a:ext cx="11677036" cy="4141854"/>
        </p:xfrm>
        <a:graphic>
          <a:graphicData uri="http://schemas.openxmlformats.org/drawingml/2006/table">
            <a:tbl>
              <a:tblPr firstRow="1" bandRow="1">
                <a:tableStyleId>{5C22544A-7EE6-4342-B048-85BDC9FD1C3A}</a:tableStyleId>
              </a:tblPr>
              <a:tblGrid>
                <a:gridCol w="629618">
                  <a:extLst>
                    <a:ext uri="{9D8B030D-6E8A-4147-A177-3AD203B41FA5}">
                      <a16:colId xmlns:a16="http://schemas.microsoft.com/office/drawing/2014/main" val="3958364067"/>
                    </a:ext>
                  </a:extLst>
                </a:gridCol>
                <a:gridCol w="2371725">
                  <a:extLst>
                    <a:ext uri="{9D8B030D-6E8A-4147-A177-3AD203B41FA5}">
                      <a16:colId xmlns:a16="http://schemas.microsoft.com/office/drawing/2014/main" val="4129120699"/>
                    </a:ext>
                  </a:extLst>
                </a:gridCol>
                <a:gridCol w="1800225">
                  <a:extLst>
                    <a:ext uri="{9D8B030D-6E8A-4147-A177-3AD203B41FA5}">
                      <a16:colId xmlns:a16="http://schemas.microsoft.com/office/drawing/2014/main" val="1627519550"/>
                    </a:ext>
                  </a:extLst>
                </a:gridCol>
                <a:gridCol w="1914525">
                  <a:extLst>
                    <a:ext uri="{9D8B030D-6E8A-4147-A177-3AD203B41FA5}">
                      <a16:colId xmlns:a16="http://schemas.microsoft.com/office/drawing/2014/main" val="1725869596"/>
                    </a:ext>
                  </a:extLst>
                </a:gridCol>
                <a:gridCol w="2413318">
                  <a:extLst>
                    <a:ext uri="{9D8B030D-6E8A-4147-A177-3AD203B41FA5}">
                      <a16:colId xmlns:a16="http://schemas.microsoft.com/office/drawing/2014/main" val="2638422259"/>
                    </a:ext>
                  </a:extLst>
                </a:gridCol>
                <a:gridCol w="2547625">
                  <a:extLst>
                    <a:ext uri="{9D8B030D-6E8A-4147-A177-3AD203B41FA5}">
                      <a16:colId xmlns:a16="http://schemas.microsoft.com/office/drawing/2014/main" val="619953617"/>
                    </a:ext>
                  </a:extLst>
                </a:gridCol>
              </a:tblGrid>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clair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honnête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pétition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collègue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a:solidFill>
                            <a:srgbClr val="115076"/>
                          </a:solidFill>
                          <a:latin typeface="Century Gothic" panose="020B0502020202020204" pitchFamily="34" charset="0"/>
                        </a:rPr>
                        <a:t>plastique</a:t>
                      </a: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0333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défense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ancêtre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signature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raisonnable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légal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9548240"/>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secondaire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sincère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économiste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sphère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9900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armée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portrait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barrière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forêt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péril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2167104"/>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kilomètre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sincère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japonais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000" b="0" dirty="0">
                          <a:solidFill>
                            <a:srgbClr val="115076"/>
                          </a:solidFill>
                          <a:latin typeface="Century Gothic" panose="020B0502020202020204" pitchFamily="34" charset="0"/>
                        </a:rPr>
                        <a:t>réunion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000" b="0" dirty="0">
                          <a:solidFill>
                            <a:srgbClr val="115076"/>
                          </a:solidFill>
                          <a:latin typeface="Century Gothic" panose="020B0502020202020204" pitchFamily="34" charset="0"/>
                        </a:rPr>
                        <a:t>parallèle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8973553"/>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secrétaire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satellite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000" b="0" dirty="0">
                          <a:solidFill>
                            <a:srgbClr val="115076"/>
                          </a:solidFill>
                          <a:latin typeface="Century Gothic" panose="020B0502020202020204" pitchFamily="34" charset="0"/>
                        </a:rPr>
                        <a:t>suprême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capitaine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000" b="0">
                          <a:solidFill>
                            <a:srgbClr val="115076"/>
                          </a:solidFill>
                          <a:latin typeface="Century Gothic" panose="020B0502020202020204" pitchFamily="34" charset="0"/>
                        </a:rPr>
                        <a:t>courageux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4332025"/>
                  </a:ext>
                </a:extLst>
              </a:tr>
            </a:tbl>
          </a:graphicData>
        </a:graphic>
      </p:graphicFrame>
      <p:sp>
        <p:nvSpPr>
          <p:cNvPr id="14" name="TextBox 13">
            <a:extLst>
              <a:ext uri="{FF2B5EF4-FFF2-40B4-BE49-F238E27FC236}">
                <a16:creationId xmlns:a16="http://schemas.microsoft.com/office/drawing/2014/main" id="{42F9258E-7874-4904-9D71-478C7919E8BC}"/>
              </a:ext>
            </a:extLst>
          </p:cNvPr>
          <p:cNvSpPr txBox="1"/>
          <p:nvPr/>
        </p:nvSpPr>
        <p:spPr>
          <a:xfrm>
            <a:off x="0" y="1172660"/>
            <a:ext cx="1219200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Say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only</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the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words</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containing</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this</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week</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target</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sound</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cxnSp>
        <p:nvCxnSpPr>
          <p:cNvPr id="4" name="Straight Connector 3">
            <a:extLst>
              <a:ext uri="{FF2B5EF4-FFF2-40B4-BE49-F238E27FC236}">
                <a16:creationId xmlns:a16="http://schemas.microsoft.com/office/drawing/2014/main" id="{059724BB-505D-4ACD-AC58-C0915C63F5D7}"/>
              </a:ext>
            </a:extLst>
          </p:cNvPr>
          <p:cNvCxnSpPr>
            <a:cxnSpLocks/>
          </p:cNvCxnSpPr>
          <p:nvPr/>
        </p:nvCxnSpPr>
        <p:spPr>
          <a:xfrm>
            <a:off x="2012950" y="255905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2C97194-5AFB-4DC1-A21A-0CF260D15775}"/>
              </a:ext>
            </a:extLst>
          </p:cNvPr>
          <p:cNvCxnSpPr>
            <a:cxnSpLocks/>
          </p:cNvCxnSpPr>
          <p:nvPr/>
        </p:nvCxnSpPr>
        <p:spPr>
          <a:xfrm>
            <a:off x="4311650" y="25590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1912AF9-D50E-4CF0-846B-6E3878DED702}"/>
              </a:ext>
            </a:extLst>
          </p:cNvPr>
          <p:cNvCxnSpPr>
            <a:cxnSpLocks/>
          </p:cNvCxnSpPr>
          <p:nvPr/>
        </p:nvCxnSpPr>
        <p:spPr>
          <a:xfrm>
            <a:off x="8001000" y="25590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FF710CD-21CF-4FD4-8C94-8ABC3EDE0384}"/>
              </a:ext>
            </a:extLst>
          </p:cNvPr>
          <p:cNvCxnSpPr>
            <a:cxnSpLocks/>
          </p:cNvCxnSpPr>
          <p:nvPr/>
        </p:nvCxnSpPr>
        <p:spPr>
          <a:xfrm>
            <a:off x="4146550" y="32385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F90D0F2-B98B-4E16-A437-21883D284A73}"/>
              </a:ext>
            </a:extLst>
          </p:cNvPr>
          <p:cNvCxnSpPr>
            <a:cxnSpLocks/>
          </p:cNvCxnSpPr>
          <p:nvPr/>
        </p:nvCxnSpPr>
        <p:spPr>
          <a:xfrm>
            <a:off x="7232650" y="323850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BABD98-28F0-49BC-A75D-D40C2BCBFADE}"/>
              </a:ext>
            </a:extLst>
          </p:cNvPr>
          <p:cNvCxnSpPr>
            <a:cxnSpLocks/>
          </p:cNvCxnSpPr>
          <p:nvPr/>
        </p:nvCxnSpPr>
        <p:spPr>
          <a:xfrm>
            <a:off x="6051550" y="39433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68143-1CE1-454D-B813-FE8DF28BC488}"/>
              </a:ext>
            </a:extLst>
          </p:cNvPr>
          <p:cNvCxnSpPr>
            <a:cxnSpLocks/>
          </p:cNvCxnSpPr>
          <p:nvPr/>
        </p:nvCxnSpPr>
        <p:spPr>
          <a:xfrm>
            <a:off x="2419350" y="394335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2AEEB3-C5E5-4324-AEBB-29CC319B3937}"/>
              </a:ext>
            </a:extLst>
          </p:cNvPr>
          <p:cNvCxnSpPr>
            <a:cxnSpLocks/>
          </p:cNvCxnSpPr>
          <p:nvPr/>
        </p:nvCxnSpPr>
        <p:spPr>
          <a:xfrm>
            <a:off x="3981450" y="394335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223A08-94FF-43DE-AEAA-435522F2827B}"/>
              </a:ext>
            </a:extLst>
          </p:cNvPr>
          <p:cNvCxnSpPr>
            <a:cxnSpLocks/>
          </p:cNvCxnSpPr>
          <p:nvPr/>
        </p:nvCxnSpPr>
        <p:spPr>
          <a:xfrm>
            <a:off x="10687050" y="39433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FDDF02-7145-4F04-97D9-AE5582ECD589}"/>
              </a:ext>
            </a:extLst>
          </p:cNvPr>
          <p:cNvCxnSpPr>
            <a:cxnSpLocks/>
          </p:cNvCxnSpPr>
          <p:nvPr/>
        </p:nvCxnSpPr>
        <p:spPr>
          <a:xfrm>
            <a:off x="4368800" y="462915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BD85A9E-1A38-4B4C-A165-023AF5E7F0D7}"/>
              </a:ext>
            </a:extLst>
          </p:cNvPr>
          <p:cNvCxnSpPr>
            <a:cxnSpLocks/>
          </p:cNvCxnSpPr>
          <p:nvPr/>
        </p:nvCxnSpPr>
        <p:spPr>
          <a:xfrm>
            <a:off x="6134100" y="46291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7BA9-9B49-4444-BD8E-50D5F6C51F66}"/>
              </a:ext>
            </a:extLst>
          </p:cNvPr>
          <p:cNvCxnSpPr>
            <a:cxnSpLocks/>
          </p:cNvCxnSpPr>
          <p:nvPr/>
        </p:nvCxnSpPr>
        <p:spPr>
          <a:xfrm>
            <a:off x="8223250" y="46291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B6D2D18-E832-4BB3-8872-7B289BED4868}"/>
              </a:ext>
            </a:extLst>
          </p:cNvPr>
          <p:cNvCxnSpPr>
            <a:cxnSpLocks/>
          </p:cNvCxnSpPr>
          <p:nvPr/>
        </p:nvCxnSpPr>
        <p:spPr>
          <a:xfrm>
            <a:off x="2168525" y="53340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044E0A-C163-46A7-974D-9A213246A11E}"/>
              </a:ext>
            </a:extLst>
          </p:cNvPr>
          <p:cNvCxnSpPr>
            <a:cxnSpLocks/>
          </p:cNvCxnSpPr>
          <p:nvPr/>
        </p:nvCxnSpPr>
        <p:spPr>
          <a:xfrm>
            <a:off x="4200525" y="53340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776D6B5-7CB7-4ABC-BC12-7E7ED435FC69}"/>
              </a:ext>
            </a:extLst>
          </p:cNvPr>
          <p:cNvCxnSpPr>
            <a:cxnSpLocks/>
          </p:cNvCxnSpPr>
          <p:nvPr/>
        </p:nvCxnSpPr>
        <p:spPr>
          <a:xfrm>
            <a:off x="6356350" y="533400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6DAB08E-80C8-46CB-BC59-9F58B46F3670}"/>
              </a:ext>
            </a:extLst>
          </p:cNvPr>
          <p:cNvCxnSpPr>
            <a:cxnSpLocks/>
          </p:cNvCxnSpPr>
          <p:nvPr/>
        </p:nvCxnSpPr>
        <p:spPr>
          <a:xfrm>
            <a:off x="10909300" y="53340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397BBA7-8485-493E-B6BD-6E06E7671D82}"/>
              </a:ext>
            </a:extLst>
          </p:cNvPr>
          <p:cNvCxnSpPr>
            <a:cxnSpLocks/>
          </p:cNvCxnSpPr>
          <p:nvPr/>
        </p:nvCxnSpPr>
        <p:spPr>
          <a:xfrm>
            <a:off x="1901825" y="60071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0168EC6-CD72-419F-82F8-43E9A8AB2D98}"/>
              </a:ext>
            </a:extLst>
          </p:cNvPr>
          <p:cNvCxnSpPr>
            <a:cxnSpLocks/>
          </p:cNvCxnSpPr>
          <p:nvPr/>
        </p:nvCxnSpPr>
        <p:spPr>
          <a:xfrm>
            <a:off x="2305050" y="600710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FEA7CD-67D8-48F6-87A9-4AA68D128BD3}"/>
              </a:ext>
            </a:extLst>
          </p:cNvPr>
          <p:cNvCxnSpPr>
            <a:cxnSpLocks/>
          </p:cNvCxnSpPr>
          <p:nvPr/>
        </p:nvCxnSpPr>
        <p:spPr>
          <a:xfrm>
            <a:off x="8299450" y="600710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EA02A2B-0996-42AD-B021-F7FA285E163F}"/>
              </a:ext>
            </a:extLst>
          </p:cNvPr>
          <p:cNvCxnSpPr>
            <a:cxnSpLocks/>
          </p:cNvCxnSpPr>
          <p:nvPr/>
        </p:nvCxnSpPr>
        <p:spPr>
          <a:xfrm>
            <a:off x="5981700" y="60071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10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[ê/è]</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1870573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4" name="Picture 3" descr="the head of a bo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5" name="TextBox 4">
            <a:extLst>
              <a:ext uri="{FF2B5EF4-FFF2-40B4-BE49-F238E27FC236}">
                <a16:creationId xmlns:a16="http://schemas.microsoft.com/office/drawing/2014/main" id="{AE781CC5-208E-44E5-A78D-2A4B648F7765}"/>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184745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è tê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è tête.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00471"/>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descr="man's hea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3108" y="1770729"/>
            <a:ext cx="1105781" cy="1218407"/>
          </a:xfrm>
          <a:prstGeom prst="rect">
            <a:avLst/>
          </a:prstGeom>
        </p:spPr>
      </p:pic>
      <p:sp>
        <p:nvSpPr>
          <p:cNvPr id="17" name="TextBox 16">
            <a:extLst>
              <a:ext uri="{FF2B5EF4-FFF2-40B4-BE49-F238E27FC236}">
                <a16:creationId xmlns:a16="http://schemas.microsoft.com/office/drawing/2014/main" id="{B2908BBD-05B3-435F-A8C3-29793C33F79C}"/>
              </a:ext>
            </a:extLst>
          </p:cNvPr>
          <p:cNvSpPr txBox="1"/>
          <p:nvPr/>
        </p:nvSpPr>
        <p:spPr>
          <a:xfrm>
            <a:off x="5208053" y="2891502"/>
            <a:ext cx="17814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5242238" y="3402495"/>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pic>
        <p:nvPicPr>
          <p:cNvPr id="19" name="Picture 18" descr="dancing party against a night sk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3156" y="1525528"/>
            <a:ext cx="2082312" cy="1860199"/>
          </a:xfrm>
          <a:prstGeom prst="rect">
            <a:avLst/>
          </a:prstGeom>
        </p:spPr>
      </p:pic>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8" descr="school buildi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1724" y="4625552"/>
            <a:ext cx="2254096" cy="1153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grpSp>
        <p:nvGrpSpPr>
          <p:cNvPr id="16" name="Group 15" descr="a little boy holding the hand of a smaller girl "/>
          <p:cNvGrpSpPr/>
          <p:nvPr/>
        </p:nvGrpSpPr>
        <p:grpSpPr>
          <a:xfrm>
            <a:off x="9257975" y="1747632"/>
            <a:ext cx="1465110" cy="1378307"/>
            <a:chOff x="8994668" y="1759672"/>
            <a:chExt cx="1465110" cy="1378307"/>
          </a:xfrm>
        </p:grpSpPr>
        <p:pic>
          <p:nvPicPr>
            <p:cNvPr id="11" name="Picture 4" descr="a little boy holding the hand of a smaller girl "/>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8994668" y="1933659"/>
              <a:ext cx="1465110" cy="1204320"/>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p:cNvSpPr/>
            <p:nvPr/>
          </p:nvSpPr>
          <p:spPr>
            <a:xfrm rot="4202952">
              <a:off x="9871894" y="1644415"/>
              <a:ext cx="258397" cy="488912"/>
            </a:xfrm>
            <a:prstGeom prst="downArrow">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208467" y="4399332"/>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73811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tet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è têt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è fê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subTnLst>
                                    <p:audio>
                                      <p:cMediaNode>
                                        <p:cTn display="0" masterRel="sameClick">
                                          <p:stCondLst>
                                            <p:cond evt="begin" delay="0">
                                              <p:tn val="29"/>
                                            </p:cond>
                                          </p:stCondLst>
                                          <p:endCondLst>
                                            <p:cond evt="onStopAudio" delay="0">
                                              <p:tgtEl>
                                                <p:sldTgt/>
                                              </p:tgtEl>
                                            </p:cond>
                                          </p:endCondLst>
                                        </p:cTn>
                                        <p:tgtEl>
                                          <p:sndTgt r:embed="rId6" name="è fê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7" name="è frèr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7" name="è frèr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8" name="è collèg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8" name="è collèg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9" name="è problèm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10" name="è êt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è ê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7" grpId="0"/>
      <p:bldP spid="3" grpId="0"/>
      <p:bldP spid="7" grpId="0"/>
      <p:bldP spid="9" grpId="0"/>
      <p:bldP spid="14" grpId="0"/>
      <p:bldP spid="6" grpId="0"/>
      <p:bldP spid="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4" name="Picture 3" descr="the head of a bo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5" name="TextBox 4">
            <a:extLst>
              <a:ext uri="{FF2B5EF4-FFF2-40B4-BE49-F238E27FC236}">
                <a16:creationId xmlns:a16="http://schemas.microsoft.com/office/drawing/2014/main" id="{AE781CC5-208E-44E5-A78D-2A4B648F7765}"/>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378723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è tê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è tête.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[ê/è]</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p:txBody>
      </p:sp>
    </p:spTree>
    <p:extLst>
      <p:ext uri="{BB962C8B-B14F-4D97-AF65-F5344CB8AC3E}">
        <p14:creationId xmlns:p14="http://schemas.microsoft.com/office/powerpoint/2010/main" val="160875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4" name="Picture 3" descr="the head of a bo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5" name="TextBox 4">
            <a:extLst>
              <a:ext uri="{FF2B5EF4-FFF2-40B4-BE49-F238E27FC236}">
                <a16:creationId xmlns:a16="http://schemas.microsoft.com/office/drawing/2014/main" id="{AE781CC5-208E-44E5-A78D-2A4B648F7765}"/>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315609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è tê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è tête.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80387" y="296864"/>
            <a:ext cx="5265384" cy="707849"/>
          </a:xfrm>
        </p:spPr>
        <p:txBody>
          <a:bodyPr>
            <a:normAutofit/>
          </a:bodyPr>
          <a:lstStyle/>
          <a:p>
            <a:r>
              <a:rPr lang="en-GB" sz="3600" b="1" dirty="0">
                <a:solidFill>
                  <a:schemeClr val="bg1"/>
                </a:solidFill>
              </a:rPr>
              <a:t>SSC [e] </a:t>
            </a:r>
            <a:r>
              <a:rPr lang="fr-FR" sz="3600" b="1" dirty="0">
                <a:solidFill>
                  <a:schemeClr val="bg1"/>
                </a:solidFill>
              </a:rPr>
              <a:t>ou</a:t>
            </a:r>
            <a:r>
              <a:rPr lang="en-GB" sz="3600" b="1" dirty="0">
                <a:solidFill>
                  <a:schemeClr val="bg1"/>
                </a:solidFill>
              </a:rPr>
              <a:t> [ê/è] ? </a:t>
            </a:r>
          </a:p>
        </p:txBody>
      </p:sp>
      <p:sp>
        <p:nvSpPr>
          <p:cNvPr id="7" name="Rounded Rectangle 46">
            <a:extLst>
              <a:ext uri="{FF2B5EF4-FFF2-40B4-BE49-F238E27FC236}">
                <a16:creationId xmlns:a16="http://schemas.microsoft.com/office/drawing/2014/main" id="{D8FD21BC-390A-4670-B25B-FCC84EA9D543}"/>
              </a:ext>
            </a:extLst>
          </p:cNvPr>
          <p:cNvSpPr/>
          <p:nvPr/>
        </p:nvSpPr>
        <p:spPr>
          <a:xfrm>
            <a:off x="10070123" y="249870"/>
            <a:ext cx="18397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phonétique</a:t>
            </a:r>
          </a:p>
        </p:txBody>
      </p:sp>
      <p:sp>
        <p:nvSpPr>
          <p:cNvPr id="3" name="TextBox 2">
            <a:extLst>
              <a:ext uri="{FF2B5EF4-FFF2-40B4-BE49-F238E27FC236}">
                <a16:creationId xmlns:a16="http://schemas.microsoft.com/office/drawing/2014/main" id="{2D2D2C66-11CF-4A9F-B8B4-CBCB61B2BD47}"/>
              </a:ext>
            </a:extLst>
          </p:cNvPr>
          <p:cNvSpPr txBox="1"/>
          <p:nvPr/>
        </p:nvSpPr>
        <p:spPr>
          <a:xfrm>
            <a:off x="297385" y="1982902"/>
            <a:ext cx="701829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As you have already learned, some French words containing an unaccented ‘e’ are not pronounced like j</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Some sound like </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ê/è</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such as in av</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 [with].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Listen to the difference here between the ‘e’ in j</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and the ‘e’ in av</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pic>
        <p:nvPicPr>
          <p:cNvPr id="5" name="Picture 4" descr="A picture containing text, vector graphics&#10;&#10;Description automatically generated">
            <a:extLst>
              <a:ext uri="{FF2B5EF4-FFF2-40B4-BE49-F238E27FC236}">
                <a16:creationId xmlns:a16="http://schemas.microsoft.com/office/drawing/2014/main" id="{23CB8177-ABD7-439B-9EA4-2EF36EF80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5466" y="3429000"/>
            <a:ext cx="2600122" cy="2425502"/>
          </a:xfrm>
          <a:prstGeom prst="rect">
            <a:avLst/>
          </a:prstGeom>
        </p:spPr>
      </p:pic>
      <p:sp>
        <p:nvSpPr>
          <p:cNvPr id="10" name="Speech Bubble: Rectangle with Corners Rounded 9">
            <a:hlinkClick r:id="" action="ppaction://noaction">
              <a:snd r:embed="rId5" name="je suis avec mon chat pacha.wav"/>
            </a:hlinkClick>
            <a:extLst>
              <a:ext uri="{FF2B5EF4-FFF2-40B4-BE49-F238E27FC236}">
                <a16:creationId xmlns:a16="http://schemas.microsoft.com/office/drawing/2014/main" id="{9710D978-9DAF-4B7D-8814-DFC43000B4EE}"/>
              </a:ext>
            </a:extLst>
          </p:cNvPr>
          <p:cNvSpPr/>
          <p:nvPr/>
        </p:nvSpPr>
        <p:spPr>
          <a:xfrm>
            <a:off x="8152070" y="1163991"/>
            <a:ext cx="3066915" cy="1637823"/>
          </a:xfrm>
          <a:prstGeom prst="wedgeRoundRectCallout">
            <a:avLst>
              <a:gd name="adj1" fmla="val -14354"/>
              <a:gd name="adj2" fmla="val 87785"/>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J</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 suis av</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3200" b="0" i="0" u="none" strike="noStrike" kern="1200" cap="none" spc="0" normalizeH="0" baseline="0" noProof="0" dirty="0">
                <a:ln>
                  <a:noFill/>
                </a:ln>
                <a:solidFill>
                  <a:prstClr val="white"/>
                </a:solidFill>
                <a:effectLst/>
                <a:uLnTx/>
                <a:uFillTx/>
                <a:latin typeface="Century Gothic" panose="020F0302020204030204"/>
                <a:ea typeface="+mn-ea"/>
                <a:cs typeface="+mn-cs"/>
              </a:rPr>
              <a:t>c mon chat, Pacha</a:t>
            </a:r>
            <a:endPar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8051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[e] </a:t>
            </a:r>
            <a:r>
              <a:rPr lang="fr-FR" sz="3600" b="1" dirty="0">
                <a:solidFill>
                  <a:schemeClr val="bg1"/>
                </a:solidFill>
              </a:rPr>
              <a:t>ou</a:t>
            </a:r>
            <a:r>
              <a:rPr lang="en-GB" sz="3600" b="1" dirty="0">
                <a:solidFill>
                  <a:schemeClr val="bg1"/>
                </a:solidFill>
              </a:rPr>
              <a:t> [ê/è]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écouter</a:t>
            </a:r>
          </a:p>
        </p:txBody>
      </p:sp>
      <p:sp>
        <p:nvSpPr>
          <p:cNvPr id="23" name="TextBox 22">
            <a:extLst>
              <a:ext uri="{FF2B5EF4-FFF2-40B4-BE49-F238E27FC236}">
                <a16:creationId xmlns:a16="http://schemas.microsoft.com/office/drawing/2014/main" id="{97DEECC4-737A-4B15-829A-00138F8AA9CF}"/>
              </a:ext>
            </a:extLst>
          </p:cNvPr>
          <p:cNvSpPr txBox="1"/>
          <p:nvPr/>
        </p:nvSpPr>
        <p:spPr>
          <a:xfrm>
            <a:off x="6502196" y="277288"/>
            <a:ext cx="37065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carefully to the pronunciation. Do you hear [e] or [ê/è]? </a:t>
            </a:r>
          </a:p>
        </p:txBody>
      </p:sp>
      <p:pic>
        <p:nvPicPr>
          <p:cNvPr id="32" name="Picture 31" descr="A picture containing text, sign, vector graphics&#10;&#10;Description automatically generated">
            <a:extLst>
              <a:ext uri="{FF2B5EF4-FFF2-40B4-BE49-F238E27FC236}">
                <a16:creationId xmlns:a16="http://schemas.microsoft.com/office/drawing/2014/main" id="{6C67E555-C5B3-42A9-A013-9E4274508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69" y="1801136"/>
            <a:ext cx="1530423" cy="1341671"/>
          </a:xfrm>
          <a:prstGeom prst="rect">
            <a:avLst/>
          </a:prstGeom>
        </p:spPr>
      </p:pic>
      <p:pic>
        <p:nvPicPr>
          <p:cNvPr id="34" name="Picture 33" descr="Diagram&#10;&#10;Description automatically generated">
            <a:extLst>
              <a:ext uri="{FF2B5EF4-FFF2-40B4-BE49-F238E27FC236}">
                <a16:creationId xmlns:a16="http://schemas.microsoft.com/office/drawing/2014/main" id="{7D66C2D7-CCAE-47B5-A73D-8454997D8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403" y="1848281"/>
            <a:ext cx="1527282" cy="1247377"/>
          </a:xfrm>
          <a:prstGeom prst="rect">
            <a:avLst/>
          </a:prstGeom>
        </p:spPr>
      </p:pic>
      <p:pic>
        <p:nvPicPr>
          <p:cNvPr id="36" name="Picture 35" descr="A picture containing aircraft, balloon, transport&#10;&#10;Description automatically generated">
            <a:extLst>
              <a:ext uri="{FF2B5EF4-FFF2-40B4-BE49-F238E27FC236}">
                <a16:creationId xmlns:a16="http://schemas.microsoft.com/office/drawing/2014/main" id="{62C8A0C8-2183-4C31-AC94-D60041AFB1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855" y="4256227"/>
            <a:ext cx="1569046" cy="1347160"/>
          </a:xfrm>
          <a:prstGeom prst="rect">
            <a:avLst/>
          </a:prstGeom>
        </p:spPr>
      </p:pic>
      <p:sp>
        <p:nvSpPr>
          <p:cNvPr id="48" name="TextBox 47">
            <a:extLst>
              <a:ext uri="{FF2B5EF4-FFF2-40B4-BE49-F238E27FC236}">
                <a16:creationId xmlns:a16="http://schemas.microsoft.com/office/drawing/2014/main" id="{FB90F391-1FC5-47CE-A43D-F1432587FB84}"/>
              </a:ext>
            </a:extLst>
          </p:cNvPr>
          <p:cNvSpPr txBox="1"/>
          <p:nvPr/>
        </p:nvSpPr>
        <p:spPr>
          <a:xfrm>
            <a:off x="2506599" y="1871806"/>
            <a:ext cx="322716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tunn</a:t>
            </a:r>
            <a:r>
              <a:rPr kumimoji="0" lang="fr-FR"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p>
        </p:txBody>
      </p:sp>
      <p:sp>
        <p:nvSpPr>
          <p:cNvPr id="49" name="TextBox 48">
            <a:extLst>
              <a:ext uri="{FF2B5EF4-FFF2-40B4-BE49-F238E27FC236}">
                <a16:creationId xmlns:a16="http://schemas.microsoft.com/office/drawing/2014/main" id="{A28656A0-9C55-4CAE-BF51-A3CB7BC2FC48}"/>
              </a:ext>
            </a:extLst>
          </p:cNvPr>
          <p:cNvSpPr txBox="1"/>
          <p:nvPr/>
        </p:nvSpPr>
        <p:spPr>
          <a:xfrm>
            <a:off x="8513671" y="4256227"/>
            <a:ext cx="360506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éch</a:t>
            </a:r>
            <a:r>
              <a:rPr kumimoji="0" lang="fr-FR"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cs</a:t>
            </a:r>
          </a:p>
        </p:txBody>
      </p:sp>
      <p:sp>
        <p:nvSpPr>
          <p:cNvPr id="50" name="TextBox 49">
            <a:extLst>
              <a:ext uri="{FF2B5EF4-FFF2-40B4-BE49-F238E27FC236}">
                <a16:creationId xmlns:a16="http://schemas.microsoft.com/office/drawing/2014/main" id="{BC8A71F3-24DC-4CBA-8F12-FB64BBB54245}"/>
              </a:ext>
            </a:extLst>
          </p:cNvPr>
          <p:cNvSpPr txBox="1"/>
          <p:nvPr/>
        </p:nvSpPr>
        <p:spPr>
          <a:xfrm>
            <a:off x="8367359" y="1821149"/>
            <a:ext cx="37065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ch</a:t>
            </a:r>
            <a:r>
              <a:rPr kumimoji="0" lang="en-GB"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nille</a:t>
            </a:r>
          </a:p>
        </p:txBody>
      </p:sp>
      <p:sp>
        <p:nvSpPr>
          <p:cNvPr id="51" name="TextBox 50">
            <a:extLst>
              <a:ext uri="{FF2B5EF4-FFF2-40B4-BE49-F238E27FC236}">
                <a16:creationId xmlns:a16="http://schemas.microsoft.com/office/drawing/2014/main" id="{D5F83297-ED4E-4CFE-B2FC-3DF870FBD2D6}"/>
              </a:ext>
            </a:extLst>
          </p:cNvPr>
          <p:cNvSpPr txBox="1"/>
          <p:nvPr/>
        </p:nvSpPr>
        <p:spPr>
          <a:xfrm>
            <a:off x="2506599" y="4256227"/>
            <a:ext cx="322716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lon</a:t>
            </a:r>
          </a:p>
        </p:txBody>
      </p:sp>
      <p:graphicFrame>
        <p:nvGraphicFramePr>
          <p:cNvPr id="39" name="Table 38">
            <a:extLst>
              <a:ext uri="{FF2B5EF4-FFF2-40B4-BE49-F238E27FC236}">
                <a16:creationId xmlns:a16="http://schemas.microsoft.com/office/drawing/2014/main" id="{6FB414FC-9F0B-46B2-9F83-F7D2512F7C42}"/>
              </a:ext>
            </a:extLst>
          </p:cNvPr>
          <p:cNvGraphicFramePr>
            <a:graphicFrameLocks noGrp="1"/>
          </p:cNvGraphicFramePr>
          <p:nvPr/>
        </p:nvGraphicFramePr>
        <p:xfrm>
          <a:off x="2579664" y="3021479"/>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sp>
        <p:nvSpPr>
          <p:cNvPr id="54" name="Rectangle 53">
            <a:hlinkClick r:id="" action="ppaction://noaction">
              <a:snd r:embed="rId7" name="tunnel.wav"/>
            </a:hlinkClick>
            <a:extLst>
              <a:ext uri="{FF2B5EF4-FFF2-40B4-BE49-F238E27FC236}">
                <a16:creationId xmlns:a16="http://schemas.microsoft.com/office/drawing/2014/main" id="{8680F2EB-8D21-431F-B4BD-A0EAE04BF876}"/>
              </a:ext>
            </a:extLst>
          </p:cNvPr>
          <p:cNvSpPr/>
          <p:nvPr/>
        </p:nvSpPr>
        <p:spPr>
          <a:xfrm>
            <a:off x="447669" y="187180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5" name="Rectangle 54">
            <a:hlinkClick r:id="" action="ppaction://noaction">
              <a:snd r:embed="rId8" name="chenille.wav"/>
            </a:hlinkClick>
            <a:extLst>
              <a:ext uri="{FF2B5EF4-FFF2-40B4-BE49-F238E27FC236}">
                <a16:creationId xmlns:a16="http://schemas.microsoft.com/office/drawing/2014/main" id="{120C40E8-AE1B-467C-A865-C1E5B3D9C5EC}"/>
              </a:ext>
            </a:extLst>
          </p:cNvPr>
          <p:cNvSpPr/>
          <p:nvPr/>
        </p:nvSpPr>
        <p:spPr>
          <a:xfrm>
            <a:off x="6070196" y="180033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6" name="Rectangle 55">
            <a:hlinkClick r:id="" action="ppaction://noaction">
              <a:snd r:embed="rId9" name="melon.wav"/>
            </a:hlinkClick>
            <a:extLst>
              <a:ext uri="{FF2B5EF4-FFF2-40B4-BE49-F238E27FC236}">
                <a16:creationId xmlns:a16="http://schemas.microsoft.com/office/drawing/2014/main" id="{B66BAE4B-9518-4623-82E7-16CEB0AEEA68}"/>
              </a:ext>
            </a:extLst>
          </p:cNvPr>
          <p:cNvSpPr/>
          <p:nvPr/>
        </p:nvSpPr>
        <p:spPr>
          <a:xfrm>
            <a:off x="447669" y="42562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7" name="Rectangle 56">
            <a:hlinkClick r:id="" action="ppaction://noaction">
              <a:snd r:embed="rId10" name="echecs.wav"/>
            </a:hlinkClick>
            <a:extLst>
              <a:ext uri="{FF2B5EF4-FFF2-40B4-BE49-F238E27FC236}">
                <a16:creationId xmlns:a16="http://schemas.microsoft.com/office/drawing/2014/main" id="{4EA3C632-7DDD-4A8D-97CD-353953F7CD80}"/>
              </a:ext>
            </a:extLst>
          </p:cNvPr>
          <p:cNvSpPr/>
          <p:nvPr/>
        </p:nvSpPr>
        <p:spPr>
          <a:xfrm>
            <a:off x="6096000" y="42562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pic>
        <p:nvPicPr>
          <p:cNvPr id="52" name="Picture 2" descr="Tick, Mark, Ok, Perfect, Check, Done, Sign, Good, Green">
            <a:extLst>
              <a:ext uri="{FF2B5EF4-FFF2-40B4-BE49-F238E27FC236}">
                <a16:creationId xmlns:a16="http://schemas.microsoft.com/office/drawing/2014/main" id="{9BEF0B07-DA2F-4646-9EDC-6AD018FD3C7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32176" y="2946522"/>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8" name="Table 57">
            <a:extLst>
              <a:ext uri="{FF2B5EF4-FFF2-40B4-BE49-F238E27FC236}">
                <a16:creationId xmlns:a16="http://schemas.microsoft.com/office/drawing/2014/main" id="{B4959155-C255-42EC-951A-414D605E1560}"/>
              </a:ext>
            </a:extLst>
          </p:cNvPr>
          <p:cNvGraphicFramePr>
            <a:graphicFrameLocks noGrp="1"/>
          </p:cNvGraphicFramePr>
          <p:nvPr/>
        </p:nvGraphicFramePr>
        <p:xfrm>
          <a:off x="8501344" y="3021479"/>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59" name="Picture 2" descr="Tick, Mark, Ok, Perfect, Check, Done, Sign, Good, Green">
            <a:extLst>
              <a:ext uri="{FF2B5EF4-FFF2-40B4-BE49-F238E27FC236}">
                <a16:creationId xmlns:a16="http://schemas.microsoft.com/office/drawing/2014/main" id="{AE903229-0FE6-4449-BAB1-33E7C740C1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68243" y="2963113"/>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0" name="Table 59">
            <a:extLst>
              <a:ext uri="{FF2B5EF4-FFF2-40B4-BE49-F238E27FC236}">
                <a16:creationId xmlns:a16="http://schemas.microsoft.com/office/drawing/2014/main" id="{FFEE40CB-F0D6-460A-A991-35F86DFFD7B3}"/>
              </a:ext>
            </a:extLst>
          </p:cNvPr>
          <p:cNvGraphicFramePr>
            <a:graphicFrameLocks noGrp="1"/>
          </p:cNvGraphicFramePr>
          <p:nvPr/>
        </p:nvGraphicFramePr>
        <p:xfrm>
          <a:off x="2539583" y="5414783"/>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1" name="Picture 2" descr="Tick, Mark, Ok, Perfect, Check, Done, Sign, Good, Green">
            <a:extLst>
              <a:ext uri="{FF2B5EF4-FFF2-40B4-BE49-F238E27FC236}">
                <a16:creationId xmlns:a16="http://schemas.microsoft.com/office/drawing/2014/main" id="{E20F0A62-21F3-4ECE-9670-D7AA28D781E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01588" y="5339826"/>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2" name="Table 61">
            <a:extLst>
              <a:ext uri="{FF2B5EF4-FFF2-40B4-BE49-F238E27FC236}">
                <a16:creationId xmlns:a16="http://schemas.microsoft.com/office/drawing/2014/main" id="{F5D725D8-66F4-458F-85C5-3B683975BFA4}"/>
              </a:ext>
            </a:extLst>
          </p:cNvPr>
          <p:cNvGraphicFramePr>
            <a:graphicFrameLocks noGrp="1"/>
          </p:cNvGraphicFramePr>
          <p:nvPr/>
        </p:nvGraphicFramePr>
        <p:xfrm>
          <a:off x="8501344" y="5414783"/>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3" name="Picture 2" descr="Tick, Mark, Ok, Perfect, Check, Done, Sign, Good, Green">
            <a:extLst>
              <a:ext uri="{FF2B5EF4-FFF2-40B4-BE49-F238E27FC236}">
                <a16:creationId xmlns:a16="http://schemas.microsoft.com/office/drawing/2014/main" id="{D19B1BD7-0345-4CE3-9CD1-65AF1CE177F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53856" y="5339826"/>
            <a:ext cx="701588" cy="6501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background pattern&#10;&#10;Description automatically generated">
            <a:extLst>
              <a:ext uri="{FF2B5EF4-FFF2-40B4-BE49-F238E27FC236}">
                <a16:creationId xmlns:a16="http://schemas.microsoft.com/office/drawing/2014/main" id="{1ADE44C1-5B59-432D-8362-DD6B9E77A1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57746" y="4215794"/>
            <a:ext cx="1569046" cy="1569046"/>
          </a:xfrm>
          <a:prstGeom prst="rect">
            <a:avLst/>
          </a:prstGeom>
        </p:spPr>
      </p:pic>
      <p:sp>
        <p:nvSpPr>
          <p:cNvPr id="33" name="TextBox 36">
            <a:extLst>
              <a:ext uri="{FF2B5EF4-FFF2-40B4-BE49-F238E27FC236}">
                <a16:creationId xmlns:a16="http://schemas.microsoft.com/office/drawing/2014/main" id="{679E29CB-4D1A-4A95-8109-B63285BDABFF}"/>
              </a:ext>
            </a:extLst>
          </p:cNvPr>
          <p:cNvSpPr txBox="1"/>
          <p:nvPr/>
        </p:nvSpPr>
        <p:spPr>
          <a:xfrm>
            <a:off x="73262" y="5882937"/>
            <a:ext cx="2279442" cy="442674"/>
          </a:xfrm>
          <a:prstGeom prst="wedgeRoundRectCallout">
            <a:avLst>
              <a:gd name="adj1" fmla="val -24911"/>
              <a:gd name="adj2" fmla="val -42274"/>
              <a:gd name="adj3" fmla="val 16667"/>
            </a:avLst>
          </a:prstGeom>
          <a:solidFill>
            <a:srgbClr val="115076"/>
          </a:solidFill>
          <a:ln>
            <a:solidFill>
              <a:srgbClr val="E65D00"/>
            </a:solidFill>
          </a:ln>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échecs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chess</a:t>
            </a:r>
          </a:p>
        </p:txBody>
      </p:sp>
    </p:spTree>
    <p:extLst>
      <p:ext uri="{BB962C8B-B14F-4D97-AF65-F5344CB8AC3E}">
        <p14:creationId xmlns:p14="http://schemas.microsoft.com/office/powerpoint/2010/main" val="32464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[e] </a:t>
            </a:r>
            <a:r>
              <a:rPr lang="fr-FR" sz="3600" b="1" dirty="0">
                <a:solidFill>
                  <a:schemeClr val="bg1"/>
                </a:solidFill>
              </a:rPr>
              <a:t>ou</a:t>
            </a:r>
            <a:r>
              <a:rPr lang="en-GB" sz="3600" b="1" dirty="0">
                <a:solidFill>
                  <a:schemeClr val="bg1"/>
                </a:solidFill>
              </a:rPr>
              <a:t> [ê/è]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écouter</a:t>
            </a:r>
          </a:p>
        </p:txBody>
      </p:sp>
      <p:sp>
        <p:nvSpPr>
          <p:cNvPr id="23" name="TextBox 22">
            <a:extLst>
              <a:ext uri="{FF2B5EF4-FFF2-40B4-BE49-F238E27FC236}">
                <a16:creationId xmlns:a16="http://schemas.microsoft.com/office/drawing/2014/main" id="{97DEECC4-737A-4B15-829A-00138F8AA9CF}"/>
              </a:ext>
            </a:extLst>
          </p:cNvPr>
          <p:cNvSpPr txBox="1"/>
          <p:nvPr/>
        </p:nvSpPr>
        <p:spPr>
          <a:xfrm>
            <a:off x="6607465" y="263959"/>
            <a:ext cx="35197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carefully to the pronunciation. Do you hear [e] or [ê/è]? </a:t>
            </a:r>
          </a:p>
        </p:txBody>
      </p:sp>
      <p:sp>
        <p:nvSpPr>
          <p:cNvPr id="48" name="TextBox 47">
            <a:extLst>
              <a:ext uri="{FF2B5EF4-FFF2-40B4-BE49-F238E27FC236}">
                <a16:creationId xmlns:a16="http://schemas.microsoft.com/office/drawing/2014/main" id="{FB90F391-1FC5-47CE-A43D-F1432587FB84}"/>
              </a:ext>
            </a:extLst>
          </p:cNvPr>
          <p:cNvSpPr txBox="1"/>
          <p:nvPr/>
        </p:nvSpPr>
        <p:spPr>
          <a:xfrm>
            <a:off x="2380051" y="1871806"/>
            <a:ext cx="322716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a:t>
            </a:r>
            <a:r>
              <a:rPr kumimoji="0" lang="fr-FR"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nard</a:t>
            </a:r>
          </a:p>
        </p:txBody>
      </p:sp>
      <p:sp>
        <p:nvSpPr>
          <p:cNvPr id="49" name="TextBox 48">
            <a:extLst>
              <a:ext uri="{FF2B5EF4-FFF2-40B4-BE49-F238E27FC236}">
                <a16:creationId xmlns:a16="http://schemas.microsoft.com/office/drawing/2014/main" id="{A28656A0-9C55-4CAE-BF51-A3CB7BC2FC48}"/>
              </a:ext>
            </a:extLst>
          </p:cNvPr>
          <p:cNvSpPr txBox="1"/>
          <p:nvPr/>
        </p:nvSpPr>
        <p:spPr>
          <a:xfrm>
            <a:off x="7879644" y="4205276"/>
            <a:ext cx="431235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1">
                <a:ln>
                  <a:noFill/>
                </a:ln>
                <a:solidFill>
                  <a:srgbClr val="1F4E79"/>
                </a:solidFill>
                <a:effectLst/>
                <a:uLnTx/>
                <a:uFillTx/>
                <a:latin typeface="Century Gothic" panose="020B0502020202020204" pitchFamily="34" charset="0"/>
                <a:ea typeface="+mn-ea"/>
                <a:cs typeface="Calibri" panose="020F0502020204030204" pitchFamily="34" charset="0"/>
              </a:rPr>
              <a:t>carrous</a:t>
            </a:r>
            <a:r>
              <a:rPr kumimoji="0" lang="fr-FR"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p>
        </p:txBody>
      </p:sp>
      <p:sp>
        <p:nvSpPr>
          <p:cNvPr id="50" name="TextBox 49">
            <a:extLst>
              <a:ext uri="{FF2B5EF4-FFF2-40B4-BE49-F238E27FC236}">
                <a16:creationId xmlns:a16="http://schemas.microsoft.com/office/drawing/2014/main" id="{BC8A71F3-24DC-4CBA-8F12-FB64BBB54245}"/>
              </a:ext>
            </a:extLst>
          </p:cNvPr>
          <p:cNvSpPr txBox="1"/>
          <p:nvPr/>
        </p:nvSpPr>
        <p:spPr>
          <a:xfrm>
            <a:off x="8367359" y="1821149"/>
            <a:ext cx="37065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ch</a:t>
            </a:r>
            <a:r>
              <a:rPr kumimoji="0" lang="en-GB"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val</a:t>
            </a:r>
          </a:p>
        </p:txBody>
      </p:sp>
      <p:sp>
        <p:nvSpPr>
          <p:cNvPr id="51" name="TextBox 50">
            <a:extLst>
              <a:ext uri="{FF2B5EF4-FFF2-40B4-BE49-F238E27FC236}">
                <a16:creationId xmlns:a16="http://schemas.microsoft.com/office/drawing/2014/main" id="{D5F83297-ED4E-4CFE-B2FC-3DF870FBD2D6}"/>
              </a:ext>
            </a:extLst>
          </p:cNvPr>
          <p:cNvSpPr txBox="1"/>
          <p:nvPr/>
        </p:nvSpPr>
        <p:spPr>
          <a:xfrm>
            <a:off x="2506599" y="4256227"/>
            <a:ext cx="267001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fr-FR"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a:t>
            </a:r>
          </a:p>
        </p:txBody>
      </p:sp>
      <p:graphicFrame>
        <p:nvGraphicFramePr>
          <p:cNvPr id="39" name="Table 38">
            <a:extLst>
              <a:ext uri="{FF2B5EF4-FFF2-40B4-BE49-F238E27FC236}">
                <a16:creationId xmlns:a16="http://schemas.microsoft.com/office/drawing/2014/main" id="{6FB414FC-9F0B-46B2-9F83-F7D2512F7C42}"/>
              </a:ext>
            </a:extLst>
          </p:cNvPr>
          <p:cNvGraphicFramePr>
            <a:graphicFrameLocks noGrp="1"/>
          </p:cNvGraphicFramePr>
          <p:nvPr/>
        </p:nvGraphicFramePr>
        <p:xfrm>
          <a:off x="2453116" y="3021479"/>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sp>
        <p:nvSpPr>
          <p:cNvPr id="54" name="Rectangle 53">
            <a:hlinkClick r:id="" action="ppaction://noaction">
              <a:snd r:embed="rId4" name="renard.wav"/>
            </a:hlinkClick>
            <a:extLst>
              <a:ext uri="{FF2B5EF4-FFF2-40B4-BE49-F238E27FC236}">
                <a16:creationId xmlns:a16="http://schemas.microsoft.com/office/drawing/2014/main" id="{8680F2EB-8D21-431F-B4BD-A0EAE04BF876}"/>
              </a:ext>
            </a:extLst>
          </p:cNvPr>
          <p:cNvSpPr/>
          <p:nvPr/>
        </p:nvSpPr>
        <p:spPr>
          <a:xfrm>
            <a:off x="447669" y="187180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5" name="Rectangle 54">
            <a:hlinkClick r:id="" action="ppaction://noaction">
              <a:snd r:embed="rId5" name="cheval.wav"/>
            </a:hlinkClick>
            <a:extLst>
              <a:ext uri="{FF2B5EF4-FFF2-40B4-BE49-F238E27FC236}">
                <a16:creationId xmlns:a16="http://schemas.microsoft.com/office/drawing/2014/main" id="{120C40E8-AE1B-467C-A865-C1E5B3D9C5EC}"/>
              </a:ext>
            </a:extLst>
          </p:cNvPr>
          <p:cNvSpPr/>
          <p:nvPr/>
        </p:nvSpPr>
        <p:spPr>
          <a:xfrm>
            <a:off x="5757106" y="187180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6" name="Rectangle 55">
            <a:hlinkClick r:id="" action="ppaction://noaction">
              <a:snd r:embed="rId6" name="bec.wav"/>
            </a:hlinkClick>
            <a:extLst>
              <a:ext uri="{FF2B5EF4-FFF2-40B4-BE49-F238E27FC236}">
                <a16:creationId xmlns:a16="http://schemas.microsoft.com/office/drawing/2014/main" id="{B66BAE4B-9518-4623-82E7-16CEB0AEEA68}"/>
              </a:ext>
            </a:extLst>
          </p:cNvPr>
          <p:cNvSpPr/>
          <p:nvPr/>
        </p:nvSpPr>
        <p:spPr>
          <a:xfrm>
            <a:off x="457391" y="42562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7" name="Rectangle 56">
            <a:hlinkClick r:id="" action="ppaction://noaction">
              <a:snd r:embed="rId7" name="carousel.wav"/>
            </a:hlinkClick>
            <a:extLst>
              <a:ext uri="{FF2B5EF4-FFF2-40B4-BE49-F238E27FC236}">
                <a16:creationId xmlns:a16="http://schemas.microsoft.com/office/drawing/2014/main" id="{4EA3C632-7DDD-4A8D-97CD-353953F7CD80}"/>
              </a:ext>
            </a:extLst>
          </p:cNvPr>
          <p:cNvSpPr/>
          <p:nvPr/>
        </p:nvSpPr>
        <p:spPr>
          <a:xfrm>
            <a:off x="5746694" y="420590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pic>
        <p:nvPicPr>
          <p:cNvPr id="52" name="Picture 2" descr="Tick, Mark, Ok, Perfect, Check, Done, Sign, Good, Green">
            <a:extLst>
              <a:ext uri="{FF2B5EF4-FFF2-40B4-BE49-F238E27FC236}">
                <a16:creationId xmlns:a16="http://schemas.microsoft.com/office/drawing/2014/main" id="{9BEF0B07-DA2F-4646-9EDC-6AD018FD3C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7350" y="2963112"/>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8" name="Table 57">
            <a:extLst>
              <a:ext uri="{FF2B5EF4-FFF2-40B4-BE49-F238E27FC236}">
                <a16:creationId xmlns:a16="http://schemas.microsoft.com/office/drawing/2014/main" id="{B4959155-C255-42EC-951A-414D605E1560}"/>
              </a:ext>
            </a:extLst>
          </p:cNvPr>
          <p:cNvGraphicFramePr>
            <a:graphicFrameLocks noGrp="1"/>
          </p:cNvGraphicFramePr>
          <p:nvPr/>
        </p:nvGraphicFramePr>
        <p:xfrm>
          <a:off x="8501344" y="3021479"/>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59" name="Picture 2" descr="Tick, Mark, Ok, Perfect, Check, Done, Sign, Good, Green">
            <a:extLst>
              <a:ext uri="{FF2B5EF4-FFF2-40B4-BE49-F238E27FC236}">
                <a16:creationId xmlns:a16="http://schemas.microsoft.com/office/drawing/2014/main" id="{AE903229-0FE6-4449-BAB1-33E7C740C1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8243" y="2963113"/>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0" name="Table 59">
            <a:extLst>
              <a:ext uri="{FF2B5EF4-FFF2-40B4-BE49-F238E27FC236}">
                <a16:creationId xmlns:a16="http://schemas.microsoft.com/office/drawing/2014/main" id="{FFEE40CB-F0D6-460A-A991-35F86DFFD7B3}"/>
              </a:ext>
            </a:extLst>
          </p:cNvPr>
          <p:cNvGraphicFramePr>
            <a:graphicFrameLocks noGrp="1"/>
          </p:cNvGraphicFramePr>
          <p:nvPr/>
        </p:nvGraphicFramePr>
        <p:xfrm>
          <a:off x="2539583" y="5414783"/>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1" name="Picture 2" descr="Tick, Mark, Ok, Perfect, Check, Done, Sign, Good, Green">
            <a:extLst>
              <a:ext uri="{FF2B5EF4-FFF2-40B4-BE49-F238E27FC236}">
                <a16:creationId xmlns:a16="http://schemas.microsoft.com/office/drawing/2014/main" id="{E20F0A62-21F3-4ECE-9670-D7AA28D781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8196" y="5350049"/>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2" name="Table 61">
            <a:extLst>
              <a:ext uri="{FF2B5EF4-FFF2-40B4-BE49-F238E27FC236}">
                <a16:creationId xmlns:a16="http://schemas.microsoft.com/office/drawing/2014/main" id="{F5D725D8-66F4-458F-85C5-3B683975BFA4}"/>
              </a:ext>
            </a:extLst>
          </p:cNvPr>
          <p:cNvGraphicFramePr>
            <a:graphicFrameLocks noGrp="1"/>
          </p:cNvGraphicFramePr>
          <p:nvPr/>
        </p:nvGraphicFramePr>
        <p:xfrm>
          <a:off x="8499694" y="5377304"/>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3" name="Picture 2" descr="Tick, Mark, Ok, Perfect, Check, Done, Sign, Good, Green">
            <a:extLst>
              <a:ext uri="{FF2B5EF4-FFF2-40B4-BE49-F238E27FC236}">
                <a16:creationId xmlns:a16="http://schemas.microsoft.com/office/drawing/2014/main" id="{D19B1BD7-0345-4CE3-9CD1-65AF1CE177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31398" y="5290431"/>
            <a:ext cx="701588" cy="6501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6D438508-1E4C-4C27-AE03-DF27858D6D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5914" y="1839989"/>
            <a:ext cx="1645954" cy="1872982"/>
          </a:xfrm>
          <a:prstGeom prst="rect">
            <a:avLst/>
          </a:prstGeom>
        </p:spPr>
      </p:pic>
      <p:pic>
        <p:nvPicPr>
          <p:cNvPr id="10" name="Picture 9" descr="Icon&#10;&#10;Description automatically generated">
            <a:extLst>
              <a:ext uri="{FF2B5EF4-FFF2-40B4-BE49-F238E27FC236}">
                <a16:creationId xmlns:a16="http://schemas.microsoft.com/office/drawing/2014/main" id="{A9F57D13-151B-4FBA-BB7B-327BFFD0C2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253" y="1619657"/>
            <a:ext cx="1685471" cy="1892459"/>
          </a:xfrm>
          <a:prstGeom prst="rect">
            <a:avLst/>
          </a:prstGeom>
        </p:spPr>
      </p:pic>
      <p:pic>
        <p:nvPicPr>
          <p:cNvPr id="12" name="Picture 11" descr="Logo&#10;&#10;Description automatically generated">
            <a:extLst>
              <a:ext uri="{FF2B5EF4-FFF2-40B4-BE49-F238E27FC236}">
                <a16:creationId xmlns:a16="http://schemas.microsoft.com/office/drawing/2014/main" id="{99351546-06C7-4F13-BC1D-4E305BAC48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6910" y="4111875"/>
            <a:ext cx="1406206" cy="1615106"/>
          </a:xfrm>
          <a:prstGeom prst="rect">
            <a:avLst/>
          </a:prstGeom>
        </p:spPr>
      </p:pic>
      <p:pic>
        <p:nvPicPr>
          <p:cNvPr id="5" name="Picture 4" descr="Chart&#10;&#10;Description automatically generated">
            <a:extLst>
              <a:ext uri="{FF2B5EF4-FFF2-40B4-BE49-F238E27FC236}">
                <a16:creationId xmlns:a16="http://schemas.microsoft.com/office/drawing/2014/main" id="{318BCFE8-784F-406B-9E75-57273A9AA4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1005" y="4176549"/>
            <a:ext cx="1778613" cy="1778613"/>
          </a:xfrm>
          <a:prstGeom prst="rect">
            <a:avLst/>
          </a:prstGeom>
        </p:spPr>
      </p:pic>
      <p:sp>
        <p:nvSpPr>
          <p:cNvPr id="33" name="TextBox 36">
            <a:extLst>
              <a:ext uri="{FF2B5EF4-FFF2-40B4-BE49-F238E27FC236}">
                <a16:creationId xmlns:a16="http://schemas.microsoft.com/office/drawing/2014/main" id="{971B367F-2126-4A36-8036-9C1ACC8B454C}"/>
              </a:ext>
            </a:extLst>
          </p:cNvPr>
          <p:cNvSpPr txBox="1"/>
          <p:nvPr/>
        </p:nvSpPr>
        <p:spPr>
          <a:xfrm>
            <a:off x="73262" y="5882937"/>
            <a:ext cx="1907308" cy="442674"/>
          </a:xfrm>
          <a:prstGeom prst="wedgeRoundRectCallout">
            <a:avLst>
              <a:gd name="adj1" fmla="val -1768"/>
              <a:gd name="adj2" fmla="val -251485"/>
              <a:gd name="adj3" fmla="val 16667"/>
            </a:avLst>
          </a:prstGeom>
          <a:solidFill>
            <a:srgbClr val="115076"/>
          </a:solidFill>
          <a:ln>
            <a:solidFill>
              <a:srgbClr val="E65D00"/>
            </a:solidFill>
          </a:ln>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bec</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beak</a:t>
            </a:r>
          </a:p>
        </p:txBody>
      </p:sp>
    </p:spTree>
    <p:extLst>
      <p:ext uri="{BB962C8B-B14F-4D97-AF65-F5344CB8AC3E}">
        <p14:creationId xmlns:p14="http://schemas.microsoft.com/office/powerpoint/2010/main" val="405687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[e] </a:t>
            </a:r>
            <a:r>
              <a:rPr lang="fr-FR" sz="3600" b="1" dirty="0">
                <a:solidFill>
                  <a:schemeClr val="bg1"/>
                </a:solidFill>
              </a:rPr>
              <a:t>ou</a:t>
            </a:r>
            <a:r>
              <a:rPr lang="en-GB" sz="3600" b="1" dirty="0">
                <a:solidFill>
                  <a:schemeClr val="bg1"/>
                </a:solidFill>
              </a:rPr>
              <a:t> [ê/è]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écouter</a:t>
            </a:r>
          </a:p>
        </p:txBody>
      </p:sp>
      <p:sp>
        <p:nvSpPr>
          <p:cNvPr id="23" name="TextBox 22">
            <a:extLst>
              <a:ext uri="{FF2B5EF4-FFF2-40B4-BE49-F238E27FC236}">
                <a16:creationId xmlns:a16="http://schemas.microsoft.com/office/drawing/2014/main" id="{97DEECC4-737A-4B15-829A-00138F8AA9CF}"/>
              </a:ext>
            </a:extLst>
          </p:cNvPr>
          <p:cNvSpPr txBox="1"/>
          <p:nvPr/>
        </p:nvSpPr>
        <p:spPr>
          <a:xfrm>
            <a:off x="6607465" y="263959"/>
            <a:ext cx="35197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carefully to the pronunciation. Do you hear [e] or [ê/è]? </a:t>
            </a:r>
          </a:p>
        </p:txBody>
      </p:sp>
      <p:sp>
        <p:nvSpPr>
          <p:cNvPr id="48" name="TextBox 47">
            <a:extLst>
              <a:ext uri="{FF2B5EF4-FFF2-40B4-BE49-F238E27FC236}">
                <a16:creationId xmlns:a16="http://schemas.microsoft.com/office/drawing/2014/main" id="{FB90F391-1FC5-47CE-A43D-F1432587FB84}"/>
              </a:ext>
            </a:extLst>
          </p:cNvPr>
          <p:cNvSpPr txBox="1"/>
          <p:nvPr/>
        </p:nvSpPr>
        <p:spPr>
          <a:xfrm>
            <a:off x="7497081" y="1608441"/>
            <a:ext cx="47655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chauss</a:t>
            </a:r>
            <a:r>
              <a:rPr kumimoji="0" lang="fr-FR"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tte</a:t>
            </a:r>
          </a:p>
        </p:txBody>
      </p:sp>
      <p:sp>
        <p:nvSpPr>
          <p:cNvPr id="49" name="TextBox 48">
            <a:extLst>
              <a:ext uri="{FF2B5EF4-FFF2-40B4-BE49-F238E27FC236}">
                <a16:creationId xmlns:a16="http://schemas.microsoft.com/office/drawing/2014/main" id="{A28656A0-9C55-4CAE-BF51-A3CB7BC2FC48}"/>
              </a:ext>
            </a:extLst>
          </p:cNvPr>
          <p:cNvSpPr txBox="1"/>
          <p:nvPr/>
        </p:nvSpPr>
        <p:spPr>
          <a:xfrm>
            <a:off x="8082295" y="3981561"/>
            <a:ext cx="408991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a:t>
            </a:r>
            <a:r>
              <a:rPr kumimoji="0" lang="en-GB"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luche</a:t>
            </a:r>
          </a:p>
        </p:txBody>
      </p:sp>
      <p:sp>
        <p:nvSpPr>
          <p:cNvPr id="50" name="TextBox 49">
            <a:extLst>
              <a:ext uri="{FF2B5EF4-FFF2-40B4-BE49-F238E27FC236}">
                <a16:creationId xmlns:a16="http://schemas.microsoft.com/office/drawing/2014/main" id="{BC8A71F3-24DC-4CBA-8F12-FB64BBB54245}"/>
              </a:ext>
            </a:extLst>
          </p:cNvPr>
          <p:cNvSpPr txBox="1"/>
          <p:nvPr/>
        </p:nvSpPr>
        <p:spPr>
          <a:xfrm>
            <a:off x="2197391" y="1634349"/>
            <a:ext cx="37065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caram</a:t>
            </a:r>
            <a:r>
              <a:rPr kumimoji="0" lang="en-GB"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en-GB"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p>
        </p:txBody>
      </p:sp>
      <p:sp>
        <p:nvSpPr>
          <p:cNvPr id="51" name="TextBox 50">
            <a:extLst>
              <a:ext uri="{FF2B5EF4-FFF2-40B4-BE49-F238E27FC236}">
                <a16:creationId xmlns:a16="http://schemas.microsoft.com/office/drawing/2014/main" id="{D5F83297-ED4E-4CFE-B2FC-3DF870FBD2D6}"/>
              </a:ext>
            </a:extLst>
          </p:cNvPr>
          <p:cNvSpPr txBox="1"/>
          <p:nvPr/>
        </p:nvSpPr>
        <p:spPr>
          <a:xfrm>
            <a:off x="2285727" y="4130345"/>
            <a:ext cx="323580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vit</a:t>
            </a:r>
            <a:r>
              <a:rPr kumimoji="0" lang="fr-FR" sz="66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t>
            </a:r>
            <a:r>
              <a:rPr kumimoji="0" lang="fr-FR" sz="6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sse</a:t>
            </a:r>
          </a:p>
        </p:txBody>
      </p:sp>
      <p:graphicFrame>
        <p:nvGraphicFramePr>
          <p:cNvPr id="39" name="Table 38">
            <a:extLst>
              <a:ext uri="{FF2B5EF4-FFF2-40B4-BE49-F238E27FC236}">
                <a16:creationId xmlns:a16="http://schemas.microsoft.com/office/drawing/2014/main" id="{6FB414FC-9F0B-46B2-9F83-F7D2512F7C42}"/>
              </a:ext>
            </a:extLst>
          </p:cNvPr>
          <p:cNvGraphicFramePr>
            <a:graphicFrameLocks noGrp="1"/>
          </p:cNvGraphicFramePr>
          <p:nvPr/>
        </p:nvGraphicFramePr>
        <p:xfrm>
          <a:off x="2470485" y="2893272"/>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sp>
        <p:nvSpPr>
          <p:cNvPr id="54" name="Rectangle 53">
            <a:hlinkClick r:id="" action="ppaction://noaction">
              <a:snd r:embed="rId4" name="caramel.wav"/>
            </a:hlinkClick>
            <a:extLst>
              <a:ext uri="{FF2B5EF4-FFF2-40B4-BE49-F238E27FC236}">
                <a16:creationId xmlns:a16="http://schemas.microsoft.com/office/drawing/2014/main" id="{8680F2EB-8D21-431F-B4BD-A0EAE04BF876}"/>
              </a:ext>
            </a:extLst>
          </p:cNvPr>
          <p:cNvSpPr/>
          <p:nvPr/>
        </p:nvSpPr>
        <p:spPr>
          <a:xfrm>
            <a:off x="447669" y="187180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5" name="Rectangle 54">
            <a:hlinkClick r:id="" action="ppaction://noaction">
              <a:snd r:embed="rId5" name="chaussettes.wav"/>
            </a:hlinkClick>
            <a:extLst>
              <a:ext uri="{FF2B5EF4-FFF2-40B4-BE49-F238E27FC236}">
                <a16:creationId xmlns:a16="http://schemas.microsoft.com/office/drawing/2014/main" id="{120C40E8-AE1B-467C-A865-C1E5B3D9C5EC}"/>
              </a:ext>
            </a:extLst>
          </p:cNvPr>
          <p:cNvSpPr/>
          <p:nvPr/>
        </p:nvSpPr>
        <p:spPr>
          <a:xfrm>
            <a:off x="6116199" y="18415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6" name="Rectangle 55">
            <a:hlinkClick r:id="" action="ppaction://noaction">
              <a:snd r:embed="rId6" name="vitesse.wav"/>
            </a:hlinkClick>
            <a:extLst>
              <a:ext uri="{FF2B5EF4-FFF2-40B4-BE49-F238E27FC236}">
                <a16:creationId xmlns:a16="http://schemas.microsoft.com/office/drawing/2014/main" id="{B66BAE4B-9518-4623-82E7-16CEB0AEEA68}"/>
              </a:ext>
            </a:extLst>
          </p:cNvPr>
          <p:cNvSpPr/>
          <p:nvPr/>
        </p:nvSpPr>
        <p:spPr>
          <a:xfrm>
            <a:off x="459830" y="417293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7" name="Rectangle 56">
            <a:hlinkClick r:id="" action="ppaction://noaction">
              <a:snd r:embed="rId7" name="peluche.wav"/>
            </a:hlinkClick>
            <a:extLst>
              <a:ext uri="{FF2B5EF4-FFF2-40B4-BE49-F238E27FC236}">
                <a16:creationId xmlns:a16="http://schemas.microsoft.com/office/drawing/2014/main" id="{4EA3C632-7DDD-4A8D-97CD-353953F7CD80}"/>
              </a:ext>
            </a:extLst>
          </p:cNvPr>
          <p:cNvSpPr/>
          <p:nvPr/>
        </p:nvSpPr>
        <p:spPr>
          <a:xfrm>
            <a:off x="6116199" y="422722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pic>
        <p:nvPicPr>
          <p:cNvPr id="52" name="Picture 2" descr="Tick, Mark, Ok, Perfect, Check, Done, Sign, Good, Green">
            <a:extLst>
              <a:ext uri="{FF2B5EF4-FFF2-40B4-BE49-F238E27FC236}">
                <a16:creationId xmlns:a16="http://schemas.microsoft.com/office/drawing/2014/main" id="{9BEF0B07-DA2F-4646-9EDC-6AD018FD3C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3557" y="2819420"/>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8" name="Table 57">
            <a:extLst>
              <a:ext uri="{FF2B5EF4-FFF2-40B4-BE49-F238E27FC236}">
                <a16:creationId xmlns:a16="http://schemas.microsoft.com/office/drawing/2014/main" id="{B4959155-C255-42EC-951A-414D605E1560}"/>
              </a:ext>
            </a:extLst>
          </p:cNvPr>
          <p:cNvGraphicFramePr>
            <a:graphicFrameLocks noGrp="1"/>
          </p:cNvGraphicFramePr>
          <p:nvPr/>
        </p:nvGraphicFramePr>
        <p:xfrm>
          <a:off x="8203068" y="2856898"/>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59" name="Picture 2" descr="Tick, Mark, Ok, Perfect, Check, Done, Sign, Good, Green">
            <a:extLst>
              <a:ext uri="{FF2B5EF4-FFF2-40B4-BE49-F238E27FC236}">
                <a16:creationId xmlns:a16="http://schemas.microsoft.com/office/drawing/2014/main" id="{AE903229-0FE6-4449-BAB1-33E7C740C1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16459" y="2755012"/>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0" name="Table 59">
            <a:extLst>
              <a:ext uri="{FF2B5EF4-FFF2-40B4-BE49-F238E27FC236}">
                <a16:creationId xmlns:a16="http://schemas.microsoft.com/office/drawing/2014/main" id="{FFEE40CB-F0D6-460A-A991-35F86DFFD7B3}"/>
              </a:ext>
            </a:extLst>
          </p:cNvPr>
          <p:cNvGraphicFramePr>
            <a:graphicFrameLocks noGrp="1"/>
          </p:cNvGraphicFramePr>
          <p:nvPr/>
        </p:nvGraphicFramePr>
        <p:xfrm>
          <a:off x="2539583" y="5414783"/>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1" name="Picture 2" descr="Tick, Mark, Ok, Perfect, Check, Done, Sign, Good, Green">
            <a:extLst>
              <a:ext uri="{FF2B5EF4-FFF2-40B4-BE49-F238E27FC236}">
                <a16:creationId xmlns:a16="http://schemas.microsoft.com/office/drawing/2014/main" id="{E20F0A62-21F3-4ECE-9670-D7AA28D781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6970" y="5302347"/>
            <a:ext cx="701588" cy="6501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2" name="Table 61">
            <a:extLst>
              <a:ext uri="{FF2B5EF4-FFF2-40B4-BE49-F238E27FC236}">
                <a16:creationId xmlns:a16="http://schemas.microsoft.com/office/drawing/2014/main" id="{F5D725D8-66F4-458F-85C5-3B683975BFA4}"/>
              </a:ext>
            </a:extLst>
          </p:cNvPr>
          <p:cNvGraphicFramePr>
            <a:graphicFrameLocks noGrp="1"/>
          </p:cNvGraphicFramePr>
          <p:nvPr/>
        </p:nvGraphicFramePr>
        <p:xfrm>
          <a:off x="8226514" y="5342516"/>
          <a:ext cx="2851806" cy="575162"/>
        </p:xfrm>
        <a:graphic>
          <a:graphicData uri="http://schemas.openxmlformats.org/drawingml/2006/table">
            <a:tbl>
              <a:tblPr firstRow="1" bandRow="1">
                <a:tableStyleId>{5C22544A-7EE6-4342-B048-85BDC9FD1C3A}</a:tableStyleId>
              </a:tblPr>
              <a:tblGrid>
                <a:gridCol w="1443696">
                  <a:extLst>
                    <a:ext uri="{9D8B030D-6E8A-4147-A177-3AD203B41FA5}">
                      <a16:colId xmlns:a16="http://schemas.microsoft.com/office/drawing/2014/main" val="430136452"/>
                    </a:ext>
                  </a:extLst>
                </a:gridCol>
                <a:gridCol w="1408110">
                  <a:extLst>
                    <a:ext uri="{9D8B030D-6E8A-4147-A177-3AD203B41FA5}">
                      <a16:colId xmlns:a16="http://schemas.microsoft.com/office/drawing/2014/main" val="1801338594"/>
                    </a:ext>
                  </a:extLst>
                </a:gridCol>
              </a:tblGrid>
              <a:tr h="575162">
                <a:tc>
                  <a:txBody>
                    <a:bodyPr/>
                    <a:lstStyle/>
                    <a:p>
                      <a:pPr algn="l"/>
                      <a:r>
                        <a:rPr lang="fr-FR" sz="2800" dirty="0">
                          <a:solidFill>
                            <a:srgbClr val="115076"/>
                          </a:solidFill>
                        </a:rPr>
                        <a:t>[e]</a:t>
                      </a:r>
                    </a:p>
                  </a:txBody>
                  <a:tcPr anchor="ctr">
                    <a:solidFill>
                      <a:schemeClr val="accent1">
                        <a:lumMod val="20000"/>
                        <a:lumOff val="80000"/>
                      </a:schemeClr>
                    </a:solidFill>
                  </a:tcPr>
                </a:tc>
                <a:tc>
                  <a:txBody>
                    <a:bodyPr/>
                    <a:lstStyle/>
                    <a:p>
                      <a:pPr algn="l"/>
                      <a:r>
                        <a:rPr lang="fr-FR" sz="2800" dirty="0">
                          <a:solidFill>
                            <a:srgbClr val="115076"/>
                          </a:solidFill>
                        </a:rPr>
                        <a:t>[ê/è]</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63" name="Picture 2" descr="Tick, Mark, Ok, Perfect, Check, Done, Sign, Good, Green">
            <a:extLst>
              <a:ext uri="{FF2B5EF4-FFF2-40B4-BE49-F238E27FC236}">
                <a16:creationId xmlns:a16="http://schemas.microsoft.com/office/drawing/2014/main" id="{D19B1BD7-0345-4CE3-9CD1-65AF1CE177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27383" y="5233668"/>
            <a:ext cx="701588" cy="6501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a:extLst>
              <a:ext uri="{FF2B5EF4-FFF2-40B4-BE49-F238E27FC236}">
                <a16:creationId xmlns:a16="http://schemas.microsoft.com/office/drawing/2014/main" id="{7CE32203-9206-4A4F-9C16-E2E2F58E73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69873" y="4284860"/>
            <a:ext cx="1400403" cy="1598927"/>
          </a:xfrm>
          <a:prstGeom prst="rect">
            <a:avLst/>
          </a:prstGeom>
        </p:spPr>
      </p:pic>
      <p:pic>
        <p:nvPicPr>
          <p:cNvPr id="11" name="Picture 10" descr="Icon&#10;&#10;Description automatically generated">
            <a:extLst>
              <a:ext uri="{FF2B5EF4-FFF2-40B4-BE49-F238E27FC236}">
                <a16:creationId xmlns:a16="http://schemas.microsoft.com/office/drawing/2014/main" id="{B8B9DBA1-70D2-419D-A0ED-253D2B2D9E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230" y="4598476"/>
            <a:ext cx="1746491" cy="1168528"/>
          </a:xfrm>
          <a:prstGeom prst="rect">
            <a:avLst/>
          </a:prstGeom>
        </p:spPr>
      </p:pic>
      <p:pic>
        <p:nvPicPr>
          <p:cNvPr id="17" name="Picture 16" descr="A picture containing text, vector graphics&#10;&#10;Description automatically generated">
            <a:extLst>
              <a:ext uri="{FF2B5EF4-FFF2-40B4-BE49-F238E27FC236}">
                <a16:creationId xmlns:a16="http://schemas.microsoft.com/office/drawing/2014/main" id="{E6165B9B-ED1B-4E7C-8532-3E700635051C}"/>
              </a:ext>
            </a:extLst>
          </p:cNvPr>
          <p:cNvPicPr>
            <a:picLocks noChangeAspect="1"/>
          </p:cNvPicPr>
          <p:nvPr/>
        </p:nvPicPr>
        <p:blipFill rotWithShape="1">
          <a:blip r:embed="rId11">
            <a:extLst>
              <a:ext uri="{28A0092B-C50C-407E-A947-70E740481C1C}">
                <a14:useLocalDpi xmlns:a14="http://schemas.microsoft.com/office/drawing/2010/main" val="0"/>
              </a:ext>
            </a:extLst>
          </a:blip>
          <a:srcRect r="51671"/>
          <a:stretch/>
        </p:blipFill>
        <p:spPr>
          <a:xfrm>
            <a:off x="6710292" y="1842266"/>
            <a:ext cx="877101" cy="1633364"/>
          </a:xfrm>
          <a:prstGeom prst="rect">
            <a:avLst/>
          </a:prstGeom>
        </p:spPr>
      </p:pic>
      <p:pic>
        <p:nvPicPr>
          <p:cNvPr id="19" name="Picture 18" descr="A plate of food&#10;&#10;Description automatically generated with medium confidence">
            <a:extLst>
              <a:ext uri="{FF2B5EF4-FFF2-40B4-BE49-F238E27FC236}">
                <a16:creationId xmlns:a16="http://schemas.microsoft.com/office/drawing/2014/main" id="{C52C2A3A-D300-43C9-B1CD-EB1F8B94A4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8997" y="2473897"/>
            <a:ext cx="1663159" cy="1285031"/>
          </a:xfrm>
          <a:prstGeom prst="rect">
            <a:avLst/>
          </a:prstGeom>
        </p:spPr>
      </p:pic>
      <p:sp>
        <p:nvSpPr>
          <p:cNvPr id="30" name="Speech Bubble: Rectangle with Corners Rounded 29">
            <a:extLst>
              <a:ext uri="{FF2B5EF4-FFF2-40B4-BE49-F238E27FC236}">
                <a16:creationId xmlns:a16="http://schemas.microsoft.com/office/drawing/2014/main" id="{A0D4F895-69C1-4FB7-B4B0-C0A5377EC7F0}"/>
              </a:ext>
            </a:extLst>
          </p:cNvPr>
          <p:cNvSpPr/>
          <p:nvPr/>
        </p:nvSpPr>
        <p:spPr>
          <a:xfrm>
            <a:off x="6116199" y="125067"/>
            <a:ext cx="5946846" cy="3493477"/>
          </a:xfrm>
          <a:prstGeom prst="wedgeRoundRectCallout">
            <a:avLst>
              <a:gd name="adj1" fmla="val -30396"/>
              <a:gd name="adj2" fmla="val 6549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Have you noticed any spelling patterns which could help you identify whether to use the </a:t>
            </a: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3200" b="1" i="0" u="none" strike="noStrike" kern="1200" cap="none" spc="0" normalizeH="0" baseline="0" noProof="0" dirty="0">
                <a:ln>
                  <a:noFill/>
                </a:ln>
                <a:solidFill>
                  <a:srgbClr val="E87D1E"/>
                </a:solidFill>
                <a:effectLst/>
                <a:uLnTx/>
                <a:uFillTx/>
                <a:latin typeface="Century Gothic" panose="020F0302020204030204"/>
                <a:ea typeface="+mn-ea"/>
                <a:cs typeface="+mn-cs"/>
              </a:rPr>
              <a:t>[ê/è]</a:t>
            </a:r>
            <a:r>
              <a:rPr kumimoji="0" lang="en-GB" sz="32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sound?</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6">
            <a:extLst>
              <a:ext uri="{FF2B5EF4-FFF2-40B4-BE49-F238E27FC236}">
                <a16:creationId xmlns:a16="http://schemas.microsoft.com/office/drawing/2014/main" id="{9E645AD3-A524-4EA5-A24F-ED6118E9D03D}"/>
              </a:ext>
            </a:extLst>
          </p:cNvPr>
          <p:cNvSpPr txBox="1"/>
          <p:nvPr/>
        </p:nvSpPr>
        <p:spPr>
          <a:xfrm>
            <a:off x="73261" y="5882937"/>
            <a:ext cx="2397223" cy="442674"/>
          </a:xfrm>
          <a:prstGeom prst="wedgeRoundRectCallout">
            <a:avLst>
              <a:gd name="adj1" fmla="val -18395"/>
              <a:gd name="adj2" fmla="val -44922"/>
              <a:gd name="adj3" fmla="val 16667"/>
            </a:avLst>
          </a:prstGeom>
          <a:solidFill>
            <a:srgbClr val="115076"/>
          </a:solidFill>
          <a:ln>
            <a:solidFill>
              <a:srgbClr val="E65D00"/>
            </a:solidFill>
          </a:ln>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vitesse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speed</a:t>
            </a:r>
          </a:p>
        </p:txBody>
      </p:sp>
    </p:spTree>
    <p:extLst>
      <p:ext uri="{BB962C8B-B14F-4D97-AF65-F5344CB8AC3E}">
        <p14:creationId xmlns:p14="http://schemas.microsoft.com/office/powerpoint/2010/main" val="268972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80387" y="296864"/>
            <a:ext cx="5265384" cy="707849"/>
          </a:xfrm>
        </p:spPr>
        <p:txBody>
          <a:bodyPr>
            <a:normAutofit/>
          </a:bodyPr>
          <a:lstStyle/>
          <a:p>
            <a:r>
              <a:rPr lang="en-GB" sz="3600" b="1" dirty="0">
                <a:solidFill>
                  <a:schemeClr val="bg1"/>
                </a:solidFill>
              </a:rPr>
              <a:t>SSC [e] </a:t>
            </a:r>
            <a:r>
              <a:rPr lang="fr-FR" sz="3600" b="1" dirty="0">
                <a:solidFill>
                  <a:schemeClr val="bg1"/>
                </a:solidFill>
              </a:rPr>
              <a:t>ou</a:t>
            </a:r>
            <a:r>
              <a:rPr lang="en-GB" sz="3600" b="1" dirty="0">
                <a:solidFill>
                  <a:schemeClr val="bg1"/>
                </a:solidFill>
              </a:rPr>
              <a:t> [ê/è] ? </a:t>
            </a:r>
          </a:p>
        </p:txBody>
      </p:sp>
      <p:sp>
        <p:nvSpPr>
          <p:cNvPr id="7" name="Rounded Rectangle 46">
            <a:extLst>
              <a:ext uri="{FF2B5EF4-FFF2-40B4-BE49-F238E27FC236}">
                <a16:creationId xmlns:a16="http://schemas.microsoft.com/office/drawing/2014/main" id="{D8FD21BC-390A-4670-B25B-FCC84EA9D543}"/>
              </a:ext>
            </a:extLst>
          </p:cNvPr>
          <p:cNvSpPr/>
          <p:nvPr/>
        </p:nvSpPr>
        <p:spPr>
          <a:xfrm>
            <a:off x="10070123" y="249870"/>
            <a:ext cx="18397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phonétique</a:t>
            </a:r>
          </a:p>
        </p:txBody>
      </p:sp>
      <p:sp>
        <p:nvSpPr>
          <p:cNvPr id="3" name="TextBox 2">
            <a:extLst>
              <a:ext uri="{FF2B5EF4-FFF2-40B4-BE49-F238E27FC236}">
                <a16:creationId xmlns:a16="http://schemas.microsoft.com/office/drawing/2014/main" id="{2D2D2C66-11CF-4A9F-B8B4-CBCB61B2BD47}"/>
              </a:ext>
            </a:extLst>
          </p:cNvPr>
          <p:cNvSpPr txBox="1"/>
          <p:nvPr/>
        </p:nvSpPr>
        <p:spPr>
          <a:xfrm>
            <a:off x="160600" y="1328715"/>
            <a:ext cx="1194933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In French, the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is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usually</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pronounced as in av</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c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[ê/è]</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when: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It comes before a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double consonant</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such as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vit</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sse [speed]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It comes before a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c</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or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l</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in the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last syllable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such as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b</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beak</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Following this guide, decide whether the unaccented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makes the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or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[ê/è]</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sound, and say the words. Check by listening to the native speaker.</a:t>
            </a:r>
          </a:p>
        </p:txBody>
      </p:sp>
      <p:sp>
        <p:nvSpPr>
          <p:cNvPr id="11" name="TextBox 10">
            <a:extLst>
              <a:ext uri="{FF2B5EF4-FFF2-40B4-BE49-F238E27FC236}">
                <a16:creationId xmlns:a16="http://schemas.microsoft.com/office/drawing/2014/main" id="{080372BF-344C-4DBC-92E0-B8EF12C4A906}"/>
              </a:ext>
            </a:extLst>
          </p:cNvPr>
          <p:cNvSpPr txBox="1"/>
          <p:nvPr/>
        </p:nvSpPr>
        <p:spPr>
          <a:xfrm>
            <a:off x="1325435" y="4022047"/>
            <a:ext cx="413751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tte [plate]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 [rest]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vaiss</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[crockery] 	</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Rectangle 8">
            <a:hlinkClick r:id="" action="ppaction://noaction">
              <a:snd r:embed="rId4" name="assiette.wav"/>
            </a:hlinkClick>
            <a:extLst>
              <a:ext uri="{FF2B5EF4-FFF2-40B4-BE49-F238E27FC236}">
                <a16:creationId xmlns:a16="http://schemas.microsoft.com/office/drawing/2014/main" id="{86550B91-16A5-4D76-BC56-B599D31086EB}"/>
              </a:ext>
            </a:extLst>
          </p:cNvPr>
          <p:cNvSpPr/>
          <p:nvPr/>
        </p:nvSpPr>
        <p:spPr>
          <a:xfrm>
            <a:off x="817091" y="402204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Rectangle 9">
            <a:hlinkClick r:id="" action="ppaction://noaction">
              <a:snd r:embed="rId5" name="repos.wav"/>
            </a:hlinkClick>
            <a:extLst>
              <a:ext uri="{FF2B5EF4-FFF2-40B4-BE49-F238E27FC236}">
                <a16:creationId xmlns:a16="http://schemas.microsoft.com/office/drawing/2014/main" id="{4DC5838E-23FA-4224-A844-ED2433DA2ED2}"/>
              </a:ext>
            </a:extLst>
          </p:cNvPr>
          <p:cNvSpPr/>
          <p:nvPr/>
        </p:nvSpPr>
        <p:spPr>
          <a:xfrm>
            <a:off x="817091" y="477554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Rectangle 11">
            <a:hlinkClick r:id="" action="ppaction://noaction">
              <a:snd r:embed="rId6" name="vaisselle.wav"/>
            </a:hlinkClick>
            <a:extLst>
              <a:ext uri="{FF2B5EF4-FFF2-40B4-BE49-F238E27FC236}">
                <a16:creationId xmlns:a16="http://schemas.microsoft.com/office/drawing/2014/main" id="{70939B17-F668-47AC-85DB-1A0D04B84FF6}"/>
              </a:ext>
            </a:extLst>
          </p:cNvPr>
          <p:cNvSpPr/>
          <p:nvPr/>
        </p:nvSpPr>
        <p:spPr>
          <a:xfrm>
            <a:off x="817091" y="552903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3" name="Rectangle 12">
            <a:hlinkClick r:id="" action="ppaction://noaction">
              <a:snd r:embed="rId7" name="premiere.wav"/>
            </a:hlinkClick>
            <a:extLst>
              <a:ext uri="{FF2B5EF4-FFF2-40B4-BE49-F238E27FC236}">
                <a16:creationId xmlns:a16="http://schemas.microsoft.com/office/drawing/2014/main" id="{6BA5239E-CF6B-4F57-ACB9-F3D5DA1D3C2B}"/>
              </a:ext>
            </a:extLst>
          </p:cNvPr>
          <p:cNvSpPr/>
          <p:nvPr/>
        </p:nvSpPr>
        <p:spPr>
          <a:xfrm>
            <a:off x="5189579" y="545861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4" name="Rectangle 13">
            <a:hlinkClick r:id="" action="ppaction://noaction">
              <a:snd r:embed="rId8" name="culturel.wav"/>
            </a:hlinkClick>
            <a:extLst>
              <a:ext uri="{FF2B5EF4-FFF2-40B4-BE49-F238E27FC236}">
                <a16:creationId xmlns:a16="http://schemas.microsoft.com/office/drawing/2014/main" id="{81529B8E-370B-413A-8481-16F00A1C6A31}"/>
              </a:ext>
            </a:extLst>
          </p:cNvPr>
          <p:cNvSpPr/>
          <p:nvPr/>
        </p:nvSpPr>
        <p:spPr>
          <a:xfrm>
            <a:off x="5189579" y="474519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5" name="Rectangle 14">
            <a:hlinkClick r:id="" action="ppaction://noaction">
              <a:snd r:embed="rId9" name="verre.wav"/>
            </a:hlinkClick>
            <a:extLst>
              <a:ext uri="{FF2B5EF4-FFF2-40B4-BE49-F238E27FC236}">
                <a16:creationId xmlns:a16="http://schemas.microsoft.com/office/drawing/2014/main" id="{C6A0FBFE-5718-488C-B526-088866D1BBAC}"/>
              </a:ext>
            </a:extLst>
          </p:cNvPr>
          <p:cNvSpPr/>
          <p:nvPr/>
        </p:nvSpPr>
        <p:spPr>
          <a:xfrm>
            <a:off x="5189579" y="402204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7" name="TextBox 16">
            <a:extLst>
              <a:ext uri="{FF2B5EF4-FFF2-40B4-BE49-F238E27FC236}">
                <a16:creationId xmlns:a16="http://schemas.microsoft.com/office/drawing/2014/main" id="{1C343292-4F26-4E09-BF88-F922CBFF415F}"/>
              </a:ext>
            </a:extLst>
          </p:cNvPr>
          <p:cNvSpPr txBox="1"/>
          <p:nvPr/>
        </p:nvSpPr>
        <p:spPr>
          <a:xfrm>
            <a:off x="5780204" y="4006371"/>
            <a:ext cx="428991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[glass]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cultur</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[cultural]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mière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[first]	</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7775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 </a:t>
            </a:r>
            <a:r>
              <a:rPr lang="fr-FR" sz="3600" b="1" dirty="0">
                <a:solidFill>
                  <a:schemeClr val="bg1"/>
                </a:solidFill>
              </a:rPr>
              <a:t>ou</a:t>
            </a:r>
            <a:r>
              <a:rPr lang="en-GB" sz="3600" b="1" dirty="0">
                <a:solidFill>
                  <a:schemeClr val="bg1"/>
                </a:solidFill>
              </a:rPr>
              <a:t> [ê/è] ? </a:t>
            </a:r>
          </a:p>
        </p:txBody>
      </p:sp>
      <p:sp>
        <p:nvSpPr>
          <p:cNvPr id="22" name="Rounded Rectangle 46">
            <a:extLst>
              <a:ext uri="{FF2B5EF4-FFF2-40B4-BE49-F238E27FC236}">
                <a16:creationId xmlns:a16="http://schemas.microsoft.com/office/drawing/2014/main" id="{8EAEEEF4-B1FF-4119-9A0D-9A1A70B76CD3}"/>
              </a:ext>
            </a:extLst>
          </p:cNvPr>
          <p:cNvSpPr/>
          <p:nvPr/>
        </p:nvSpPr>
        <p:spPr>
          <a:xfrm>
            <a:off x="10142318" y="208932"/>
            <a:ext cx="18397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phonétique</a:t>
            </a:r>
          </a:p>
        </p:txBody>
      </p:sp>
      <p:sp>
        <p:nvSpPr>
          <p:cNvPr id="20" name="Rectangle 19">
            <a:hlinkClick r:id="" action="ppaction://noaction">
              <a:snd r:embed="rId4" name="tu as.wav"/>
            </a:hlinkClick>
            <a:extLst>
              <a:ext uri="{FF2B5EF4-FFF2-40B4-BE49-F238E27FC236}">
                <a16:creationId xmlns:a16="http://schemas.microsoft.com/office/drawing/2014/main" id="{B468C30B-874F-4DF8-91EC-809E4B8AD1F6}"/>
              </a:ext>
            </a:extLst>
          </p:cNvPr>
          <p:cNvSpPr/>
          <p:nvPr/>
        </p:nvSpPr>
        <p:spPr>
          <a:xfrm>
            <a:off x="901118" y="242904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1" name="Rectangle 20">
            <a:hlinkClick r:id="" action="ppaction://noaction">
              <a:snd r:embed="rId5" name="il elle on a.wav"/>
            </a:hlinkClick>
            <a:extLst>
              <a:ext uri="{FF2B5EF4-FFF2-40B4-BE49-F238E27FC236}">
                <a16:creationId xmlns:a16="http://schemas.microsoft.com/office/drawing/2014/main" id="{AF86FD58-0EBB-4C77-B458-3E02136DB648}"/>
              </a:ext>
            </a:extLst>
          </p:cNvPr>
          <p:cNvSpPr/>
          <p:nvPr/>
        </p:nvSpPr>
        <p:spPr>
          <a:xfrm>
            <a:off x="901118" y="309720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9" name="Rectangle 18">
            <a:hlinkClick r:id="" action="ppaction://noaction">
              <a:snd r:embed="rId6" name="tu es.wav"/>
            </a:hlinkClick>
            <a:extLst>
              <a:ext uri="{FF2B5EF4-FFF2-40B4-BE49-F238E27FC236}">
                <a16:creationId xmlns:a16="http://schemas.microsoft.com/office/drawing/2014/main" id="{C0B44E9A-2F81-4F52-ADF9-A548393640BB}"/>
              </a:ext>
            </a:extLst>
          </p:cNvPr>
          <p:cNvSpPr/>
          <p:nvPr/>
        </p:nvSpPr>
        <p:spPr>
          <a:xfrm>
            <a:off x="903745" y="376536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3" name="Rectangle 22">
            <a:hlinkClick r:id="" action="ppaction://noaction">
              <a:snd r:embed="rId7" name="il elle on est.wav"/>
            </a:hlinkClick>
            <a:extLst>
              <a:ext uri="{FF2B5EF4-FFF2-40B4-BE49-F238E27FC236}">
                <a16:creationId xmlns:a16="http://schemas.microsoft.com/office/drawing/2014/main" id="{32652EFD-C06A-4CDE-BF2A-EBEDB6A5D0BC}"/>
              </a:ext>
            </a:extLst>
          </p:cNvPr>
          <p:cNvSpPr/>
          <p:nvPr/>
        </p:nvSpPr>
        <p:spPr>
          <a:xfrm>
            <a:off x="901118" y="443352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pic>
        <p:nvPicPr>
          <p:cNvPr id="25" name="Picture 24" descr="C:\Users\wdj\Google Drive\Primary\Y5 SoW\From Tracy\Pronouns\he.png">
            <a:extLst>
              <a:ext uri="{FF2B5EF4-FFF2-40B4-BE49-F238E27FC236}">
                <a16:creationId xmlns:a16="http://schemas.microsoft.com/office/drawing/2014/main" id="{7D94EC6E-6128-4092-B6AA-A9F5374C05E3}"/>
              </a:ext>
            </a:extLst>
          </p:cNvPr>
          <p:cNvPicPr/>
          <p:nvPr/>
        </p:nvPicPr>
        <p:blipFill rotWithShape="1">
          <a:blip r:embed="rId8" cstate="print">
            <a:extLst>
              <a:ext uri="{28A0092B-C50C-407E-A947-70E740481C1C}">
                <a14:useLocalDpi xmlns:a14="http://schemas.microsoft.com/office/drawing/2010/main" val="0"/>
              </a:ext>
            </a:extLst>
          </a:blip>
          <a:srcRect r="43351"/>
          <a:stretch/>
        </p:blipFill>
        <p:spPr bwMode="auto">
          <a:xfrm>
            <a:off x="8020055" y="1434332"/>
            <a:ext cx="2908782" cy="3757743"/>
          </a:xfrm>
          <a:prstGeom prst="rect">
            <a:avLst/>
          </a:prstGeom>
          <a:noFill/>
          <a:ln>
            <a:noFill/>
          </a:ln>
        </p:spPr>
      </p:pic>
      <p:sp>
        <p:nvSpPr>
          <p:cNvPr id="11" name="TextBox 10">
            <a:extLst>
              <a:ext uri="{FF2B5EF4-FFF2-40B4-BE49-F238E27FC236}">
                <a16:creationId xmlns:a16="http://schemas.microsoft.com/office/drawing/2014/main" id="{F85CECAF-8B1B-4715-AB16-6A06CAFE3ECC}"/>
              </a:ext>
            </a:extLst>
          </p:cNvPr>
          <p:cNvSpPr txBox="1"/>
          <p:nvPr/>
        </p:nvSpPr>
        <p:spPr>
          <a:xfrm>
            <a:off x="828177" y="1822784"/>
            <a:ext cx="71918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carefully, then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practise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saying these words:</a:t>
            </a:r>
          </a:p>
        </p:txBody>
      </p:sp>
      <p:sp>
        <p:nvSpPr>
          <p:cNvPr id="12" name="TextBox 11">
            <a:extLst>
              <a:ext uri="{FF2B5EF4-FFF2-40B4-BE49-F238E27FC236}">
                <a16:creationId xmlns:a16="http://schemas.microsoft.com/office/drawing/2014/main" id="{6277EC89-6A62-428C-A319-2AD69FB5C793}"/>
              </a:ext>
            </a:extLst>
          </p:cNvPr>
          <p:cNvSpPr txBox="1"/>
          <p:nvPr/>
        </p:nvSpPr>
        <p:spPr>
          <a:xfrm>
            <a:off x="1558274" y="2429046"/>
            <a:ext cx="61879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have]</a:t>
            </a:r>
          </a:p>
        </p:txBody>
      </p:sp>
      <p:sp>
        <p:nvSpPr>
          <p:cNvPr id="13" name="TextBox 12">
            <a:extLst>
              <a:ext uri="{FF2B5EF4-FFF2-40B4-BE49-F238E27FC236}">
                <a16:creationId xmlns:a16="http://schemas.microsoft.com/office/drawing/2014/main" id="{71D2DE68-EA96-4BF9-ACD7-9CCF4D58C09E}"/>
              </a:ext>
            </a:extLst>
          </p:cNvPr>
          <p:cNvSpPr txBox="1"/>
          <p:nvPr/>
        </p:nvSpPr>
        <p:spPr>
          <a:xfrm>
            <a:off x="1542673" y="3066086"/>
            <a:ext cx="444555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Il/elle/on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[he/she/one has]</a:t>
            </a:r>
          </a:p>
        </p:txBody>
      </p:sp>
      <p:sp>
        <p:nvSpPr>
          <p:cNvPr id="14" name="TextBox 13">
            <a:extLst>
              <a:ext uri="{FF2B5EF4-FFF2-40B4-BE49-F238E27FC236}">
                <a16:creationId xmlns:a16="http://schemas.microsoft.com/office/drawing/2014/main" id="{0E8EBBAA-2E81-4605-BDDD-53931D749B69}"/>
              </a:ext>
            </a:extLst>
          </p:cNvPr>
          <p:cNvSpPr txBox="1"/>
          <p:nvPr/>
        </p:nvSpPr>
        <p:spPr>
          <a:xfrm>
            <a:off x="1558274" y="3700529"/>
            <a:ext cx="31154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are]</a:t>
            </a:r>
          </a:p>
        </p:txBody>
      </p:sp>
      <p:sp>
        <p:nvSpPr>
          <p:cNvPr id="15" name="TextBox 14">
            <a:extLst>
              <a:ext uri="{FF2B5EF4-FFF2-40B4-BE49-F238E27FC236}">
                <a16:creationId xmlns:a16="http://schemas.microsoft.com/office/drawing/2014/main" id="{AE95DF45-6C8C-44BB-B953-45C35F52591A}"/>
              </a:ext>
            </a:extLst>
          </p:cNvPr>
          <p:cNvSpPr txBox="1"/>
          <p:nvPr/>
        </p:nvSpPr>
        <p:spPr>
          <a:xfrm>
            <a:off x="1542673" y="4334972"/>
            <a:ext cx="479506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Il/elle/on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[he/she/one is]</a:t>
            </a:r>
            <a:endPar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9072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19" grpId="0" animBg="1"/>
      <p:bldP spid="23" grpId="0" animBg="1"/>
      <p:bldP spid="11" grpId="0"/>
      <p:bldP spid="12" grpId="0"/>
      <p:bldP spid="13"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hought Bubble: Cloud 13">
            <a:extLst>
              <a:ext uri="{FF2B5EF4-FFF2-40B4-BE49-F238E27FC236}">
                <a16:creationId xmlns:a16="http://schemas.microsoft.com/office/drawing/2014/main" id="{E8DE932B-44C1-4E2B-B321-D96EE7E0E572}"/>
              </a:ext>
            </a:extLst>
          </p:cNvPr>
          <p:cNvSpPr/>
          <p:nvPr/>
        </p:nvSpPr>
        <p:spPr>
          <a:xfrm>
            <a:off x="8310172" y="1683411"/>
            <a:ext cx="3664292" cy="1463309"/>
          </a:xfrm>
          <a:prstGeom prst="cloudCallout">
            <a:avLst>
              <a:gd name="adj1" fmla="val -2046"/>
              <a:gd name="adj2" fmla="val 85003"/>
            </a:avLst>
          </a:prstGeom>
          <a:solidFill>
            <a:srgbClr val="115076"/>
          </a:solidFill>
          <a:ln>
            <a:solidFill>
              <a:srgbClr val="E87D1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Il </a:t>
            </a:r>
            <a:r>
              <a:rPr kumimoji="0" lang="en-GB" sz="2800" b="1"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prstClr val="white"/>
                </a:solidFill>
                <a:effectLst/>
                <a:uLnTx/>
                <a:uFillTx/>
                <a:latin typeface="Century Gothic" panose="020F0302020204030204"/>
                <a:ea typeface="+mn-ea"/>
                <a:cs typeface="+mn-cs"/>
              </a:rPr>
              <a:t>ennuyeux</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 </a:t>
            </a:r>
            <a:r>
              <a:rPr lang="fr-FR" sz="3600" b="1" dirty="0">
                <a:solidFill>
                  <a:schemeClr val="bg1"/>
                </a:solidFill>
              </a:rPr>
              <a:t>ou</a:t>
            </a:r>
            <a:r>
              <a:rPr lang="en-GB" sz="3600" b="1" dirty="0">
                <a:solidFill>
                  <a:schemeClr val="bg1"/>
                </a:solidFill>
              </a:rPr>
              <a:t> [ê/è] ? </a:t>
            </a:r>
          </a:p>
        </p:txBody>
      </p:sp>
      <p:sp>
        <p:nvSpPr>
          <p:cNvPr id="5" name="TextBox 4">
            <a:extLst>
              <a:ext uri="{FF2B5EF4-FFF2-40B4-BE49-F238E27FC236}">
                <a16:creationId xmlns:a16="http://schemas.microsoft.com/office/drawing/2014/main" id="{4C8AA055-EABE-454B-979F-1F5759D1204A}"/>
              </a:ext>
            </a:extLst>
          </p:cNvPr>
          <p:cNvSpPr txBox="1"/>
          <p:nvPr/>
        </p:nvSpPr>
        <p:spPr>
          <a:xfrm>
            <a:off x="130320" y="1296047"/>
            <a:ext cx="477547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Amir and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words and thoughts.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hear the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[ê/è]</a:t>
            </a:r>
            <a:r>
              <a:rPr kumimoji="0" lang="en-US" sz="22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sound before the beep?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the correct option for the missing sentence ending.</a:t>
            </a:r>
          </a:p>
        </p:txBody>
      </p:sp>
      <p:sp>
        <p:nvSpPr>
          <p:cNvPr id="22" name="Rounded Rectangle 46">
            <a:extLst>
              <a:ext uri="{FF2B5EF4-FFF2-40B4-BE49-F238E27FC236}">
                <a16:creationId xmlns:a16="http://schemas.microsoft.com/office/drawing/2014/main" id="{8EAEEEF4-B1FF-4119-9A0D-9A1A70B76CD3}"/>
              </a:ext>
            </a:extLst>
          </p:cNvPr>
          <p:cNvSpPr/>
          <p:nvPr/>
        </p:nvSpPr>
        <p:spPr>
          <a:xfrm>
            <a:off x="10142318" y="208932"/>
            <a:ext cx="18397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phonétique</a:t>
            </a:r>
          </a:p>
        </p:txBody>
      </p:sp>
      <p:pic>
        <p:nvPicPr>
          <p:cNvPr id="7" name="Picture 6" descr="A picture containing text&#10;&#10;Description automatically generated">
            <a:extLst>
              <a:ext uri="{FF2B5EF4-FFF2-40B4-BE49-F238E27FC236}">
                <a16:creationId xmlns:a16="http://schemas.microsoft.com/office/drawing/2014/main" id="{DF9E7AE3-2801-4222-91F6-30424A43D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4942" y="3139709"/>
            <a:ext cx="3239320" cy="3239320"/>
          </a:xfrm>
          <a:prstGeom prst="rect">
            <a:avLst/>
          </a:prstGeom>
        </p:spPr>
      </p:pic>
      <p:sp>
        <p:nvSpPr>
          <p:cNvPr id="12" name="Rounded Rectangular Callout 2">
            <a:extLst>
              <a:ext uri="{FF2B5EF4-FFF2-40B4-BE49-F238E27FC236}">
                <a16:creationId xmlns:a16="http://schemas.microsoft.com/office/drawing/2014/main" id="{DE4CCB3A-4FCF-4FBE-B027-9F4D24003949}"/>
              </a:ext>
            </a:extLst>
          </p:cNvPr>
          <p:cNvSpPr/>
          <p:nvPr/>
        </p:nvSpPr>
        <p:spPr>
          <a:xfrm>
            <a:off x="5191085" y="2224729"/>
            <a:ext cx="2505115" cy="1095414"/>
          </a:xfrm>
          <a:prstGeom prst="wedgeRoundRectCallout">
            <a:avLst>
              <a:gd name="adj1" fmla="val 23035"/>
              <a:gd name="adj2" fmla="val 99421"/>
              <a:gd name="adj3" fmla="val 16667"/>
            </a:avLst>
          </a:prstGeom>
          <a:solidFill>
            <a:srgbClr val="10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Tu </a:t>
            </a: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es</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 belle</a:t>
            </a:r>
          </a:p>
        </p:txBody>
      </p:sp>
      <p:sp>
        <p:nvSpPr>
          <p:cNvPr id="16" name="Rectangle 15">
            <a:extLst>
              <a:ext uri="{FF2B5EF4-FFF2-40B4-BE49-F238E27FC236}">
                <a16:creationId xmlns:a16="http://schemas.microsoft.com/office/drawing/2014/main" id="{9E5C40A3-C9EC-4891-9C6A-E72CA8477FB3}"/>
              </a:ext>
            </a:extLst>
          </p:cNvPr>
          <p:cNvSpPr/>
          <p:nvPr/>
        </p:nvSpPr>
        <p:spPr>
          <a:xfrm>
            <a:off x="5992982" y="2567355"/>
            <a:ext cx="1500554" cy="410604"/>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a:t>
            </a:r>
          </a:p>
        </p:txBody>
      </p:sp>
      <p:sp>
        <p:nvSpPr>
          <p:cNvPr id="18" name="Rectangle 17">
            <a:extLst>
              <a:ext uri="{FF2B5EF4-FFF2-40B4-BE49-F238E27FC236}">
                <a16:creationId xmlns:a16="http://schemas.microsoft.com/office/drawing/2014/main" id="{884C0828-295A-4A9D-89A8-B8039925C9E4}"/>
              </a:ext>
            </a:extLst>
          </p:cNvPr>
          <p:cNvSpPr/>
          <p:nvPr/>
        </p:nvSpPr>
        <p:spPr>
          <a:xfrm>
            <a:off x="9817099" y="2008252"/>
            <a:ext cx="817054" cy="406814"/>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a:t>
            </a:r>
          </a:p>
        </p:txBody>
      </p:sp>
      <p:sp>
        <p:nvSpPr>
          <p:cNvPr id="20" name="Rectangle 19">
            <a:hlinkClick r:id="" action="ppaction://noaction">
              <a:snd r:embed="rId5" name="slide 23 with beep.wav"/>
            </a:hlinkClick>
            <a:extLst>
              <a:ext uri="{FF2B5EF4-FFF2-40B4-BE49-F238E27FC236}">
                <a16:creationId xmlns:a16="http://schemas.microsoft.com/office/drawing/2014/main" id="{B468C30B-874F-4DF8-91EC-809E4B8AD1F6}"/>
              </a:ext>
            </a:extLst>
          </p:cNvPr>
          <p:cNvSpPr/>
          <p:nvPr/>
        </p:nvSpPr>
        <p:spPr>
          <a:xfrm>
            <a:off x="5218390" y="166610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1" name="Rectangle 20">
            <a:hlinkClick r:id="" action="ppaction://noaction">
              <a:snd r:embed="rId6" name="slide 22 il est beep.wav"/>
            </a:hlinkClick>
            <a:extLst>
              <a:ext uri="{FF2B5EF4-FFF2-40B4-BE49-F238E27FC236}">
                <a16:creationId xmlns:a16="http://schemas.microsoft.com/office/drawing/2014/main" id="{AF86FD58-0EBB-4C77-B458-3E02136DB648}"/>
              </a:ext>
            </a:extLst>
          </p:cNvPr>
          <p:cNvSpPr/>
          <p:nvPr/>
        </p:nvSpPr>
        <p:spPr>
          <a:xfrm>
            <a:off x="9024812" y="120579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graphicFrame>
        <p:nvGraphicFramePr>
          <p:cNvPr id="23" name="Table 22">
            <a:extLst>
              <a:ext uri="{FF2B5EF4-FFF2-40B4-BE49-F238E27FC236}">
                <a16:creationId xmlns:a16="http://schemas.microsoft.com/office/drawing/2014/main" id="{1E421995-1BBE-46CE-A884-1B28579FFE7C}"/>
              </a:ext>
            </a:extLst>
          </p:cNvPr>
          <p:cNvGraphicFramePr>
            <a:graphicFrameLocks noGrp="1"/>
          </p:cNvGraphicFramePr>
          <p:nvPr/>
        </p:nvGraphicFramePr>
        <p:xfrm>
          <a:off x="757774" y="4276812"/>
          <a:ext cx="4433311" cy="518160"/>
        </p:xfrm>
        <a:graphic>
          <a:graphicData uri="http://schemas.openxmlformats.org/drawingml/2006/table">
            <a:tbl>
              <a:tblPr firstRow="1" bandRow="1">
                <a:tableStyleId>{5C22544A-7EE6-4342-B048-85BDC9FD1C3A}</a:tableStyleId>
              </a:tblPr>
              <a:tblGrid>
                <a:gridCol w="2245509">
                  <a:extLst>
                    <a:ext uri="{9D8B030D-6E8A-4147-A177-3AD203B41FA5}">
                      <a16:colId xmlns:a16="http://schemas.microsoft.com/office/drawing/2014/main" val="430136452"/>
                    </a:ext>
                  </a:extLst>
                </a:gridCol>
                <a:gridCol w="2187802">
                  <a:extLst>
                    <a:ext uri="{9D8B030D-6E8A-4147-A177-3AD203B41FA5}">
                      <a16:colId xmlns:a16="http://schemas.microsoft.com/office/drawing/2014/main" val="1801338594"/>
                    </a:ext>
                  </a:extLst>
                </a:gridCol>
              </a:tblGrid>
              <a:tr h="479645">
                <a:tc>
                  <a:txBody>
                    <a:bodyPr/>
                    <a:lstStyle/>
                    <a:p>
                      <a:pPr algn="l"/>
                      <a:r>
                        <a:rPr lang="fr-FR" sz="2800" dirty="0">
                          <a:solidFill>
                            <a:srgbClr val="115076"/>
                          </a:solidFill>
                        </a:rPr>
                        <a:t>belle</a:t>
                      </a:r>
                    </a:p>
                  </a:txBody>
                  <a:tcPr anchor="ctr">
                    <a:solidFill>
                      <a:schemeClr val="accent1">
                        <a:lumMod val="20000"/>
                        <a:lumOff val="80000"/>
                      </a:schemeClr>
                    </a:solidFill>
                  </a:tcPr>
                </a:tc>
                <a:tc>
                  <a:txBody>
                    <a:bodyPr/>
                    <a:lstStyle/>
                    <a:p>
                      <a:pPr algn="l"/>
                      <a:r>
                        <a:rPr lang="fr-FR" sz="2800" dirty="0">
                          <a:solidFill>
                            <a:srgbClr val="115076"/>
                          </a:solidFill>
                        </a:rPr>
                        <a:t>un chat</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24" name="Picture 2" descr="Tick, Mark, Ok, Perfect, Check, Done, Sign, Good, Green">
            <a:extLst>
              <a:ext uri="{FF2B5EF4-FFF2-40B4-BE49-F238E27FC236}">
                <a16:creationId xmlns:a16="http://schemas.microsoft.com/office/drawing/2014/main" id="{3A11E6F2-B71B-4426-989E-A2C2B07836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0414" y="4141213"/>
            <a:ext cx="701588" cy="65011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hlinkClick r:id="" action="ppaction://noaction">
              <a:snd r:embed="rId8" name="slide 23 without beep.wav"/>
            </a:hlinkClick>
            <a:extLst>
              <a:ext uri="{FF2B5EF4-FFF2-40B4-BE49-F238E27FC236}">
                <a16:creationId xmlns:a16="http://schemas.microsoft.com/office/drawing/2014/main" id="{CF45B54E-0CEE-41B1-9979-C899141E892A}"/>
              </a:ext>
            </a:extLst>
          </p:cNvPr>
          <p:cNvSpPr/>
          <p:nvPr/>
        </p:nvSpPr>
        <p:spPr>
          <a:xfrm>
            <a:off x="226645" y="4275707"/>
            <a:ext cx="531130" cy="4807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aphicFrame>
        <p:nvGraphicFramePr>
          <p:cNvPr id="26" name="Table 25">
            <a:extLst>
              <a:ext uri="{FF2B5EF4-FFF2-40B4-BE49-F238E27FC236}">
                <a16:creationId xmlns:a16="http://schemas.microsoft.com/office/drawing/2014/main" id="{48A5F788-476C-4E91-84F7-73786AD513DB}"/>
              </a:ext>
            </a:extLst>
          </p:cNvPr>
          <p:cNvGraphicFramePr>
            <a:graphicFrameLocks noGrp="1"/>
          </p:cNvGraphicFramePr>
          <p:nvPr/>
        </p:nvGraphicFramePr>
        <p:xfrm>
          <a:off x="757775" y="5009670"/>
          <a:ext cx="4433310" cy="518160"/>
        </p:xfrm>
        <a:graphic>
          <a:graphicData uri="http://schemas.openxmlformats.org/drawingml/2006/table">
            <a:tbl>
              <a:tblPr firstRow="1" bandRow="1">
                <a:tableStyleId>{5C22544A-7EE6-4342-B048-85BDC9FD1C3A}</a:tableStyleId>
              </a:tblPr>
              <a:tblGrid>
                <a:gridCol w="2268954">
                  <a:extLst>
                    <a:ext uri="{9D8B030D-6E8A-4147-A177-3AD203B41FA5}">
                      <a16:colId xmlns:a16="http://schemas.microsoft.com/office/drawing/2014/main" val="430136452"/>
                    </a:ext>
                  </a:extLst>
                </a:gridCol>
                <a:gridCol w="2164356">
                  <a:extLst>
                    <a:ext uri="{9D8B030D-6E8A-4147-A177-3AD203B41FA5}">
                      <a16:colId xmlns:a16="http://schemas.microsoft.com/office/drawing/2014/main" val="1801338594"/>
                    </a:ext>
                  </a:extLst>
                </a:gridCol>
              </a:tblGrid>
              <a:tr h="479645">
                <a:tc>
                  <a:txBody>
                    <a:bodyPr/>
                    <a:lstStyle/>
                    <a:p>
                      <a:pPr algn="l"/>
                      <a:r>
                        <a:rPr lang="fr-FR" sz="2800" dirty="0">
                          <a:solidFill>
                            <a:srgbClr val="115076"/>
                          </a:solidFill>
                        </a:rPr>
                        <a:t>un chien</a:t>
                      </a:r>
                    </a:p>
                  </a:txBody>
                  <a:tcPr anchor="ctr">
                    <a:solidFill>
                      <a:schemeClr val="accent1">
                        <a:lumMod val="20000"/>
                        <a:lumOff val="80000"/>
                      </a:schemeClr>
                    </a:solidFill>
                  </a:tcPr>
                </a:tc>
                <a:tc>
                  <a:txBody>
                    <a:bodyPr/>
                    <a:lstStyle/>
                    <a:p>
                      <a:pPr algn="l"/>
                      <a:r>
                        <a:rPr lang="fr-FR" sz="2800" dirty="0">
                          <a:solidFill>
                            <a:srgbClr val="115076"/>
                          </a:solidFill>
                        </a:rPr>
                        <a:t>ennuyeux</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27" name="Picture 2" descr="Tick, Mark, Ok, Perfect, Check, Done, Sign, Good, Green">
            <a:extLst>
              <a:ext uri="{FF2B5EF4-FFF2-40B4-BE49-F238E27FC236}">
                <a16:creationId xmlns:a16="http://schemas.microsoft.com/office/drawing/2014/main" id="{27B7436A-7E92-4E1D-9A46-3452A8FE05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26531" y="4847921"/>
            <a:ext cx="701588" cy="65011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hlinkClick r:id="" action="ppaction://noaction">
              <a:snd r:embed="rId9" name="slide 22 il est ennuyeux.wav"/>
            </a:hlinkClick>
            <a:extLst>
              <a:ext uri="{FF2B5EF4-FFF2-40B4-BE49-F238E27FC236}">
                <a16:creationId xmlns:a16="http://schemas.microsoft.com/office/drawing/2014/main" id="{794E3001-4349-41A2-883D-8216EECF2750}"/>
              </a:ext>
            </a:extLst>
          </p:cNvPr>
          <p:cNvSpPr/>
          <p:nvPr/>
        </p:nvSpPr>
        <p:spPr>
          <a:xfrm>
            <a:off x="226645" y="5008565"/>
            <a:ext cx="531130" cy="4807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9" name="TextBox 36">
            <a:extLst>
              <a:ext uri="{FF2B5EF4-FFF2-40B4-BE49-F238E27FC236}">
                <a16:creationId xmlns:a16="http://schemas.microsoft.com/office/drawing/2014/main" id="{2F0C30C0-BBBC-4E64-BD4C-2C756E066335}"/>
              </a:ext>
            </a:extLst>
          </p:cNvPr>
          <p:cNvSpPr txBox="1"/>
          <p:nvPr/>
        </p:nvSpPr>
        <p:spPr>
          <a:xfrm>
            <a:off x="179151" y="5789152"/>
            <a:ext cx="3168113" cy="442674"/>
          </a:xfrm>
          <a:prstGeom prst="wedgeRoundRectCallout">
            <a:avLst>
              <a:gd name="adj1" fmla="val -22666"/>
              <a:gd name="adj2" fmla="val -29033"/>
              <a:gd name="adj3" fmla="val 16667"/>
            </a:avLst>
          </a:prstGeom>
          <a:solidFill>
            <a:srgbClr val="115076"/>
          </a:solidFill>
          <a:ln>
            <a:solidFill>
              <a:srgbClr val="E65D00"/>
            </a:solidFill>
          </a:ln>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ennuyeux</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annoying</a:t>
            </a:r>
          </a:p>
        </p:txBody>
      </p:sp>
      <p:sp>
        <p:nvSpPr>
          <p:cNvPr id="30" name="Rectangle 29">
            <a:extLst>
              <a:ext uri="{FF2B5EF4-FFF2-40B4-BE49-F238E27FC236}">
                <a16:creationId xmlns:a16="http://schemas.microsoft.com/office/drawing/2014/main" id="{30879F8B-40E4-43FB-87A6-C49D1BB1B23B}"/>
              </a:ext>
            </a:extLst>
          </p:cNvPr>
          <p:cNvSpPr/>
          <p:nvPr/>
        </p:nvSpPr>
        <p:spPr>
          <a:xfrm>
            <a:off x="9039077" y="2447980"/>
            <a:ext cx="2118751" cy="406814"/>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________________</a:t>
            </a:r>
          </a:p>
        </p:txBody>
      </p:sp>
      <p:pic>
        <p:nvPicPr>
          <p:cNvPr id="3" name="Picture 2">
            <a:extLst>
              <a:ext uri="{FF2B5EF4-FFF2-40B4-BE49-F238E27FC236}">
                <a16:creationId xmlns:a16="http://schemas.microsoft.com/office/drawing/2014/main" id="{BD298BBA-1DF5-43EF-8967-8490BC79DC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4176" y="3578263"/>
            <a:ext cx="2800766" cy="2800766"/>
          </a:xfrm>
          <a:prstGeom prst="rect">
            <a:avLst/>
          </a:prstGeom>
        </p:spPr>
      </p:pic>
    </p:spTree>
    <p:extLst>
      <p:ext uri="{BB962C8B-B14F-4D97-AF65-F5344CB8AC3E}">
        <p14:creationId xmlns:p14="http://schemas.microsoft.com/office/powerpoint/2010/main" val="86918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 </a:t>
            </a:r>
            <a:r>
              <a:rPr lang="fr-FR" sz="3600" b="1" dirty="0">
                <a:solidFill>
                  <a:schemeClr val="bg1"/>
                </a:solidFill>
              </a:rPr>
              <a:t>ou</a:t>
            </a:r>
            <a:r>
              <a:rPr lang="en-GB" sz="3600" b="1" dirty="0">
                <a:solidFill>
                  <a:schemeClr val="bg1"/>
                </a:solidFill>
              </a:rPr>
              <a:t> [ê/è] ? </a:t>
            </a:r>
          </a:p>
        </p:txBody>
      </p:sp>
      <p:sp>
        <p:nvSpPr>
          <p:cNvPr id="5" name="TextBox 4">
            <a:extLst>
              <a:ext uri="{FF2B5EF4-FFF2-40B4-BE49-F238E27FC236}">
                <a16:creationId xmlns:a16="http://schemas.microsoft.com/office/drawing/2014/main" id="{4C8AA055-EABE-454B-979F-1F5759D1204A}"/>
              </a:ext>
            </a:extLst>
          </p:cNvPr>
          <p:cNvSpPr txBox="1"/>
          <p:nvPr/>
        </p:nvSpPr>
        <p:spPr>
          <a:xfrm>
            <a:off x="179151" y="1421799"/>
            <a:ext cx="443331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Amir and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words and thoughts.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hear the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[ê/è]</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before the beep?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the correct option for the missing sentence ending.</a:t>
            </a:r>
          </a:p>
        </p:txBody>
      </p:sp>
      <p:sp>
        <p:nvSpPr>
          <p:cNvPr id="22" name="Rounded Rectangle 46">
            <a:extLst>
              <a:ext uri="{FF2B5EF4-FFF2-40B4-BE49-F238E27FC236}">
                <a16:creationId xmlns:a16="http://schemas.microsoft.com/office/drawing/2014/main" id="{8EAEEEF4-B1FF-4119-9A0D-9A1A70B76CD3}"/>
              </a:ext>
            </a:extLst>
          </p:cNvPr>
          <p:cNvSpPr/>
          <p:nvPr/>
        </p:nvSpPr>
        <p:spPr>
          <a:xfrm>
            <a:off x="10142318" y="208932"/>
            <a:ext cx="18397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phonétique</a:t>
            </a:r>
          </a:p>
        </p:txBody>
      </p:sp>
      <p:pic>
        <p:nvPicPr>
          <p:cNvPr id="7" name="Picture 6" descr="A picture containing text&#10;&#10;Description automatically generated">
            <a:extLst>
              <a:ext uri="{FF2B5EF4-FFF2-40B4-BE49-F238E27FC236}">
                <a16:creationId xmlns:a16="http://schemas.microsoft.com/office/drawing/2014/main" id="{DF9E7AE3-2801-4222-91F6-30424A43D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8143" y="3122998"/>
            <a:ext cx="3239320" cy="3239320"/>
          </a:xfrm>
          <a:prstGeom prst="rect">
            <a:avLst/>
          </a:prstGeom>
        </p:spPr>
      </p:pic>
      <p:sp>
        <p:nvSpPr>
          <p:cNvPr id="12" name="Rounded Rectangular Callout 2">
            <a:extLst>
              <a:ext uri="{FF2B5EF4-FFF2-40B4-BE49-F238E27FC236}">
                <a16:creationId xmlns:a16="http://schemas.microsoft.com/office/drawing/2014/main" id="{DE4CCB3A-4FCF-4FBE-B027-9F4D24003949}"/>
              </a:ext>
            </a:extLst>
          </p:cNvPr>
          <p:cNvSpPr/>
          <p:nvPr/>
        </p:nvSpPr>
        <p:spPr>
          <a:xfrm>
            <a:off x="5628119" y="1965163"/>
            <a:ext cx="2742554" cy="1095414"/>
          </a:xfrm>
          <a:prstGeom prst="wedgeRoundRectCallout">
            <a:avLst>
              <a:gd name="adj1" fmla="val -26183"/>
              <a:gd name="adj2" fmla="val 104390"/>
              <a:gd name="adj3" fmla="val 16667"/>
            </a:avLst>
          </a:prstGeom>
          <a:solidFill>
            <a:srgbClr val="10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Elle </a:t>
            </a: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a</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 un chat</a:t>
            </a:r>
          </a:p>
        </p:txBody>
      </p:sp>
      <p:sp>
        <p:nvSpPr>
          <p:cNvPr id="16" name="Rectangle 15">
            <a:extLst>
              <a:ext uri="{FF2B5EF4-FFF2-40B4-BE49-F238E27FC236}">
                <a16:creationId xmlns:a16="http://schemas.microsoft.com/office/drawing/2014/main" id="{9E5C40A3-C9EC-4891-9C6A-E72CA8477FB3}"/>
              </a:ext>
            </a:extLst>
          </p:cNvPr>
          <p:cNvSpPr/>
          <p:nvPr/>
        </p:nvSpPr>
        <p:spPr>
          <a:xfrm>
            <a:off x="6457245" y="2347818"/>
            <a:ext cx="1872478" cy="390795"/>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______________</a:t>
            </a:r>
          </a:p>
        </p:txBody>
      </p:sp>
      <p:sp>
        <p:nvSpPr>
          <p:cNvPr id="13" name="Rounded Rectangular Callout 2">
            <a:extLst>
              <a:ext uri="{FF2B5EF4-FFF2-40B4-BE49-F238E27FC236}">
                <a16:creationId xmlns:a16="http://schemas.microsoft.com/office/drawing/2014/main" id="{CD14C347-6864-489C-9DED-3AE1EB5B32A6}"/>
              </a:ext>
            </a:extLst>
          </p:cNvPr>
          <p:cNvSpPr/>
          <p:nvPr/>
        </p:nvSpPr>
        <p:spPr>
          <a:xfrm>
            <a:off x="9056756" y="1956993"/>
            <a:ext cx="2742554" cy="1095414"/>
          </a:xfrm>
          <a:prstGeom prst="wedgeRoundRectCallout">
            <a:avLst>
              <a:gd name="adj1" fmla="val 13509"/>
              <a:gd name="adj2" fmla="val 105384"/>
              <a:gd name="adj3" fmla="val 16667"/>
            </a:avLst>
          </a:prstGeom>
          <a:solidFill>
            <a:srgbClr val="10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Mon chat </a:t>
            </a:r>
            <a:r>
              <a:rPr kumimoji="0" lang="en-GB" sz="2800" b="1"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 gentil</a:t>
            </a:r>
          </a:p>
        </p:txBody>
      </p:sp>
      <p:sp>
        <p:nvSpPr>
          <p:cNvPr id="18" name="Rectangle 17">
            <a:extLst>
              <a:ext uri="{FF2B5EF4-FFF2-40B4-BE49-F238E27FC236}">
                <a16:creationId xmlns:a16="http://schemas.microsoft.com/office/drawing/2014/main" id="{884C0828-295A-4A9D-89A8-B8039925C9E4}"/>
              </a:ext>
            </a:extLst>
          </p:cNvPr>
          <p:cNvSpPr/>
          <p:nvPr/>
        </p:nvSpPr>
        <p:spPr>
          <a:xfrm>
            <a:off x="10984672" y="2144411"/>
            <a:ext cx="663268" cy="406814"/>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a:t>
            </a:r>
          </a:p>
        </p:txBody>
      </p:sp>
      <p:pic>
        <p:nvPicPr>
          <p:cNvPr id="9" name="Picture 8" descr="A picture containing text&#10;&#10;Description automatically generated">
            <a:extLst>
              <a:ext uri="{FF2B5EF4-FFF2-40B4-BE49-F238E27FC236}">
                <a16:creationId xmlns:a16="http://schemas.microsoft.com/office/drawing/2014/main" id="{ADB84C32-D445-4B55-8E7D-67E3ABB8B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9723" y="4424468"/>
            <a:ext cx="1454067" cy="1971955"/>
          </a:xfrm>
          <a:prstGeom prst="rect">
            <a:avLst/>
          </a:prstGeom>
        </p:spPr>
      </p:pic>
      <p:sp>
        <p:nvSpPr>
          <p:cNvPr id="17" name="Rectangle 16">
            <a:hlinkClick r:id="" action="ppaction://noaction">
              <a:snd r:embed="rId6" name="slide 24 with beep.wav"/>
            </a:hlinkClick>
            <a:extLst>
              <a:ext uri="{FF2B5EF4-FFF2-40B4-BE49-F238E27FC236}">
                <a16:creationId xmlns:a16="http://schemas.microsoft.com/office/drawing/2014/main" id="{D4BBBAE7-E3D7-45A2-9729-2D7E6C8000ED}"/>
              </a:ext>
            </a:extLst>
          </p:cNvPr>
          <p:cNvSpPr/>
          <p:nvPr/>
        </p:nvSpPr>
        <p:spPr>
          <a:xfrm>
            <a:off x="5628119" y="138971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Rectangle 18">
            <a:hlinkClick r:id="" action="ppaction://noaction">
              <a:snd r:embed="rId7" name="slide 23 mon chat est beep.wav"/>
            </a:hlinkClick>
            <a:extLst>
              <a:ext uri="{FF2B5EF4-FFF2-40B4-BE49-F238E27FC236}">
                <a16:creationId xmlns:a16="http://schemas.microsoft.com/office/drawing/2014/main" id="{1280B520-DDDB-4C73-ABD1-8B5D8FF4C0C2}"/>
              </a:ext>
            </a:extLst>
          </p:cNvPr>
          <p:cNvSpPr/>
          <p:nvPr/>
        </p:nvSpPr>
        <p:spPr>
          <a:xfrm>
            <a:off x="9096518" y="138971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graphicFrame>
        <p:nvGraphicFramePr>
          <p:cNvPr id="27" name="Table 26">
            <a:extLst>
              <a:ext uri="{FF2B5EF4-FFF2-40B4-BE49-F238E27FC236}">
                <a16:creationId xmlns:a16="http://schemas.microsoft.com/office/drawing/2014/main" id="{C071EC4B-E5D7-4616-8EA3-B1538857DC6E}"/>
              </a:ext>
            </a:extLst>
          </p:cNvPr>
          <p:cNvGraphicFramePr>
            <a:graphicFrameLocks noGrp="1"/>
          </p:cNvGraphicFramePr>
          <p:nvPr/>
        </p:nvGraphicFramePr>
        <p:xfrm>
          <a:off x="804474" y="4607765"/>
          <a:ext cx="4433311" cy="518160"/>
        </p:xfrm>
        <a:graphic>
          <a:graphicData uri="http://schemas.openxmlformats.org/drawingml/2006/table">
            <a:tbl>
              <a:tblPr firstRow="1" bandRow="1">
                <a:tableStyleId>{5C22544A-7EE6-4342-B048-85BDC9FD1C3A}</a:tableStyleId>
              </a:tblPr>
              <a:tblGrid>
                <a:gridCol w="2245509">
                  <a:extLst>
                    <a:ext uri="{9D8B030D-6E8A-4147-A177-3AD203B41FA5}">
                      <a16:colId xmlns:a16="http://schemas.microsoft.com/office/drawing/2014/main" val="430136452"/>
                    </a:ext>
                  </a:extLst>
                </a:gridCol>
                <a:gridCol w="2187802">
                  <a:extLst>
                    <a:ext uri="{9D8B030D-6E8A-4147-A177-3AD203B41FA5}">
                      <a16:colId xmlns:a16="http://schemas.microsoft.com/office/drawing/2014/main" val="1801338594"/>
                    </a:ext>
                  </a:extLst>
                </a:gridCol>
              </a:tblGrid>
              <a:tr h="479645">
                <a:tc>
                  <a:txBody>
                    <a:bodyPr/>
                    <a:lstStyle/>
                    <a:p>
                      <a:pPr algn="l"/>
                      <a:r>
                        <a:rPr lang="fr-FR" sz="2800" dirty="0">
                          <a:solidFill>
                            <a:srgbClr val="115076"/>
                          </a:solidFill>
                        </a:rPr>
                        <a:t>gentille</a:t>
                      </a:r>
                    </a:p>
                  </a:txBody>
                  <a:tcPr anchor="ctr">
                    <a:solidFill>
                      <a:schemeClr val="accent1">
                        <a:lumMod val="20000"/>
                        <a:lumOff val="80000"/>
                      </a:schemeClr>
                    </a:solidFill>
                  </a:tcPr>
                </a:tc>
                <a:tc>
                  <a:txBody>
                    <a:bodyPr/>
                    <a:lstStyle/>
                    <a:p>
                      <a:pPr algn="l"/>
                      <a:r>
                        <a:rPr lang="fr-FR" sz="2800" dirty="0">
                          <a:solidFill>
                            <a:srgbClr val="115076"/>
                          </a:solidFill>
                        </a:rPr>
                        <a:t>un chat</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28" name="Picture 2" descr="Tick, Mark, Ok, Perfect, Check, Done, Sign, Good, Green">
            <a:extLst>
              <a:ext uri="{FF2B5EF4-FFF2-40B4-BE49-F238E27FC236}">
                <a16:creationId xmlns:a16="http://schemas.microsoft.com/office/drawing/2014/main" id="{329C5D54-93BB-4562-BEEE-0A8515812B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8780" y="4448486"/>
            <a:ext cx="701588" cy="65011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hlinkClick r:id="" action="ppaction://noaction">
              <a:snd r:embed="rId9" name="slide 24 without beep.wav"/>
            </a:hlinkClick>
            <a:extLst>
              <a:ext uri="{FF2B5EF4-FFF2-40B4-BE49-F238E27FC236}">
                <a16:creationId xmlns:a16="http://schemas.microsoft.com/office/drawing/2014/main" id="{779155DE-E166-4179-8E02-3A352D43BF49}"/>
              </a:ext>
            </a:extLst>
          </p:cNvPr>
          <p:cNvSpPr/>
          <p:nvPr/>
        </p:nvSpPr>
        <p:spPr>
          <a:xfrm>
            <a:off x="273345" y="4606660"/>
            <a:ext cx="531130" cy="4807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aphicFrame>
        <p:nvGraphicFramePr>
          <p:cNvPr id="30" name="Table 29">
            <a:extLst>
              <a:ext uri="{FF2B5EF4-FFF2-40B4-BE49-F238E27FC236}">
                <a16:creationId xmlns:a16="http://schemas.microsoft.com/office/drawing/2014/main" id="{0FCA7CE2-97F4-41C8-92C4-23C583AEBDC8}"/>
              </a:ext>
            </a:extLst>
          </p:cNvPr>
          <p:cNvGraphicFramePr>
            <a:graphicFrameLocks noGrp="1"/>
          </p:cNvGraphicFramePr>
          <p:nvPr/>
        </p:nvGraphicFramePr>
        <p:xfrm>
          <a:off x="804475" y="5340623"/>
          <a:ext cx="4433310" cy="518160"/>
        </p:xfrm>
        <a:graphic>
          <a:graphicData uri="http://schemas.openxmlformats.org/drawingml/2006/table">
            <a:tbl>
              <a:tblPr firstRow="1" bandRow="1">
                <a:tableStyleId>{5C22544A-7EE6-4342-B048-85BDC9FD1C3A}</a:tableStyleId>
              </a:tblPr>
              <a:tblGrid>
                <a:gridCol w="2268954">
                  <a:extLst>
                    <a:ext uri="{9D8B030D-6E8A-4147-A177-3AD203B41FA5}">
                      <a16:colId xmlns:a16="http://schemas.microsoft.com/office/drawing/2014/main" val="430136452"/>
                    </a:ext>
                  </a:extLst>
                </a:gridCol>
                <a:gridCol w="2164356">
                  <a:extLst>
                    <a:ext uri="{9D8B030D-6E8A-4147-A177-3AD203B41FA5}">
                      <a16:colId xmlns:a16="http://schemas.microsoft.com/office/drawing/2014/main" val="1801338594"/>
                    </a:ext>
                  </a:extLst>
                </a:gridCol>
              </a:tblGrid>
              <a:tr h="479645">
                <a:tc>
                  <a:txBody>
                    <a:bodyPr/>
                    <a:lstStyle/>
                    <a:p>
                      <a:pPr algn="l"/>
                      <a:r>
                        <a:rPr lang="fr-FR" sz="2800" dirty="0">
                          <a:solidFill>
                            <a:srgbClr val="115076"/>
                          </a:solidFill>
                        </a:rPr>
                        <a:t>une souris*</a:t>
                      </a:r>
                    </a:p>
                  </a:txBody>
                  <a:tcPr anchor="ctr">
                    <a:solidFill>
                      <a:schemeClr val="accent1">
                        <a:lumMod val="20000"/>
                        <a:lumOff val="80000"/>
                      </a:schemeClr>
                    </a:solidFill>
                  </a:tcPr>
                </a:tc>
                <a:tc>
                  <a:txBody>
                    <a:bodyPr/>
                    <a:lstStyle/>
                    <a:p>
                      <a:pPr algn="l"/>
                      <a:r>
                        <a:rPr lang="fr-FR" sz="2800" dirty="0">
                          <a:solidFill>
                            <a:srgbClr val="115076"/>
                          </a:solidFill>
                        </a:rPr>
                        <a:t>gentil</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31" name="Picture 2" descr="Tick, Mark, Ok, Perfect, Check, Done, Sign, Good, Green">
            <a:extLst>
              <a:ext uri="{FF2B5EF4-FFF2-40B4-BE49-F238E27FC236}">
                <a16:creationId xmlns:a16="http://schemas.microsoft.com/office/drawing/2014/main" id="{017E6C33-32D4-4F7D-8E6F-08D8E91C9B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8780" y="5186064"/>
            <a:ext cx="701588" cy="650119"/>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hlinkClick r:id="" action="ppaction://noaction">
              <a:snd r:embed="rId10" name="slide 23 mon chat est gentil.wav"/>
            </a:hlinkClick>
            <a:extLst>
              <a:ext uri="{FF2B5EF4-FFF2-40B4-BE49-F238E27FC236}">
                <a16:creationId xmlns:a16="http://schemas.microsoft.com/office/drawing/2014/main" id="{95C7AEC2-2EA7-472A-9B5A-D440DBA53F01}"/>
              </a:ext>
            </a:extLst>
          </p:cNvPr>
          <p:cNvSpPr/>
          <p:nvPr/>
        </p:nvSpPr>
        <p:spPr>
          <a:xfrm>
            <a:off x="273345" y="5339518"/>
            <a:ext cx="531130" cy="4807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3" name="Rectangle 32">
            <a:extLst>
              <a:ext uri="{FF2B5EF4-FFF2-40B4-BE49-F238E27FC236}">
                <a16:creationId xmlns:a16="http://schemas.microsoft.com/office/drawing/2014/main" id="{8E3594F2-8DBA-4C39-8D6B-A5C7078F02E3}"/>
              </a:ext>
            </a:extLst>
          </p:cNvPr>
          <p:cNvSpPr/>
          <p:nvPr/>
        </p:nvSpPr>
        <p:spPr>
          <a:xfrm>
            <a:off x="9386330" y="2535206"/>
            <a:ext cx="2211267" cy="406814"/>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_______________</a:t>
            </a:r>
          </a:p>
        </p:txBody>
      </p:sp>
      <p:sp>
        <p:nvSpPr>
          <p:cNvPr id="34" name="TextBox 36">
            <a:extLst>
              <a:ext uri="{FF2B5EF4-FFF2-40B4-BE49-F238E27FC236}">
                <a16:creationId xmlns:a16="http://schemas.microsoft.com/office/drawing/2014/main" id="{CF0E1126-8C0B-4565-8FB8-73F008CD7C50}"/>
              </a:ext>
            </a:extLst>
          </p:cNvPr>
          <p:cNvSpPr txBox="1"/>
          <p:nvPr/>
        </p:nvSpPr>
        <p:spPr>
          <a:xfrm>
            <a:off x="6659533" y="296864"/>
            <a:ext cx="2397223" cy="442674"/>
          </a:xfrm>
          <a:prstGeom prst="wedgeRoundRectCallout">
            <a:avLst>
              <a:gd name="adj1" fmla="val -18395"/>
              <a:gd name="adj2" fmla="val -44922"/>
              <a:gd name="adj3" fmla="val 16667"/>
            </a:avLst>
          </a:prstGeom>
          <a:solidFill>
            <a:srgbClr val="115076"/>
          </a:solidFill>
          <a:ln>
            <a:solidFill>
              <a:srgbClr val="E65D00"/>
            </a:solidFill>
          </a:ln>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souris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mouse</a:t>
            </a:r>
          </a:p>
        </p:txBody>
      </p:sp>
      <p:pic>
        <p:nvPicPr>
          <p:cNvPr id="25" name="Picture 24">
            <a:extLst>
              <a:ext uri="{FF2B5EF4-FFF2-40B4-BE49-F238E27FC236}">
                <a16:creationId xmlns:a16="http://schemas.microsoft.com/office/drawing/2014/main" id="{77F17D84-9881-46F6-8FB1-657208A1A9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84176" y="3578263"/>
            <a:ext cx="2800766" cy="2800766"/>
          </a:xfrm>
          <a:prstGeom prst="rect">
            <a:avLst/>
          </a:prstGeom>
        </p:spPr>
      </p:pic>
    </p:spTree>
    <p:extLst>
      <p:ext uri="{BB962C8B-B14F-4D97-AF65-F5344CB8AC3E}">
        <p14:creationId xmlns:p14="http://schemas.microsoft.com/office/powerpoint/2010/main" val="345455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852DC-F560-4344-BD72-32C1A9126019}"/>
              </a:ext>
            </a:extLst>
          </p:cNvPr>
          <p:cNvSpPr>
            <a:spLocks noGrp="1"/>
          </p:cNvSpPr>
          <p:nvPr>
            <p:ph type="title"/>
          </p:nvPr>
        </p:nvSpPr>
        <p:spPr>
          <a:xfrm>
            <a:off x="116022" y="-241225"/>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sp>
        <p:nvSpPr>
          <p:cNvPr id="3" name="TextBox 2"/>
          <p:cNvSpPr txBox="1"/>
          <p:nvPr/>
        </p:nvSpPr>
        <p:spPr>
          <a:xfrm>
            <a:off x="4482417" y="193070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142106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è tê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 </a:t>
            </a:r>
            <a:r>
              <a:rPr lang="fr-FR" sz="3600" b="1" dirty="0">
                <a:solidFill>
                  <a:schemeClr val="bg1"/>
                </a:solidFill>
              </a:rPr>
              <a:t>ou</a:t>
            </a:r>
            <a:r>
              <a:rPr lang="en-GB" sz="3600" b="1" dirty="0">
                <a:solidFill>
                  <a:schemeClr val="bg1"/>
                </a:solidFill>
              </a:rPr>
              <a:t> [ê/è] ? </a:t>
            </a:r>
          </a:p>
        </p:txBody>
      </p:sp>
      <p:sp>
        <p:nvSpPr>
          <p:cNvPr id="5" name="TextBox 4">
            <a:extLst>
              <a:ext uri="{FF2B5EF4-FFF2-40B4-BE49-F238E27FC236}">
                <a16:creationId xmlns:a16="http://schemas.microsoft.com/office/drawing/2014/main" id="{4C8AA055-EABE-454B-979F-1F5759D1204A}"/>
              </a:ext>
            </a:extLst>
          </p:cNvPr>
          <p:cNvSpPr txBox="1"/>
          <p:nvPr/>
        </p:nvSpPr>
        <p:spPr>
          <a:xfrm>
            <a:off x="179151" y="1421799"/>
            <a:ext cx="443331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Amir and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words and thoughts.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hear the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[ê/è]</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before the beep?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the correct option for the missing sentence ending.</a:t>
            </a:r>
          </a:p>
        </p:txBody>
      </p:sp>
      <p:sp>
        <p:nvSpPr>
          <p:cNvPr id="22" name="Rounded Rectangle 46">
            <a:extLst>
              <a:ext uri="{FF2B5EF4-FFF2-40B4-BE49-F238E27FC236}">
                <a16:creationId xmlns:a16="http://schemas.microsoft.com/office/drawing/2014/main" id="{8EAEEEF4-B1FF-4119-9A0D-9A1A70B76CD3}"/>
              </a:ext>
            </a:extLst>
          </p:cNvPr>
          <p:cNvSpPr/>
          <p:nvPr/>
        </p:nvSpPr>
        <p:spPr>
          <a:xfrm>
            <a:off x="10142318" y="208932"/>
            <a:ext cx="18397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phonétique</a:t>
            </a:r>
          </a:p>
        </p:txBody>
      </p:sp>
      <p:pic>
        <p:nvPicPr>
          <p:cNvPr id="7" name="Picture 6" descr="A picture containing text&#10;&#10;Description automatically generated">
            <a:extLst>
              <a:ext uri="{FF2B5EF4-FFF2-40B4-BE49-F238E27FC236}">
                <a16:creationId xmlns:a16="http://schemas.microsoft.com/office/drawing/2014/main" id="{DF9E7AE3-2801-4222-91F6-30424A43D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8803" y="3135696"/>
            <a:ext cx="3239320" cy="3239320"/>
          </a:xfrm>
          <a:prstGeom prst="rect">
            <a:avLst/>
          </a:prstGeom>
        </p:spPr>
      </p:pic>
      <p:sp>
        <p:nvSpPr>
          <p:cNvPr id="12" name="Rounded Rectangular Callout 2">
            <a:extLst>
              <a:ext uri="{FF2B5EF4-FFF2-40B4-BE49-F238E27FC236}">
                <a16:creationId xmlns:a16="http://schemas.microsoft.com/office/drawing/2014/main" id="{DE4CCB3A-4FCF-4FBE-B027-9F4D24003949}"/>
              </a:ext>
            </a:extLst>
          </p:cNvPr>
          <p:cNvSpPr/>
          <p:nvPr/>
        </p:nvSpPr>
        <p:spPr>
          <a:xfrm>
            <a:off x="6096000" y="2205350"/>
            <a:ext cx="2742554" cy="1095414"/>
          </a:xfrm>
          <a:prstGeom prst="wedgeRoundRectCallout">
            <a:avLst>
              <a:gd name="adj1" fmla="val -26183"/>
              <a:gd name="adj2" fmla="val 104390"/>
              <a:gd name="adj3" fmla="val 16667"/>
            </a:avLst>
          </a:prstGeom>
          <a:solidFill>
            <a:srgbClr val="10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Tu </a:t>
            </a: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as</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 un </a:t>
            </a:r>
            <a:r>
              <a:rPr kumimoji="0" lang="en-GB" sz="2800" b="0" i="0" u="none" strike="noStrike" kern="1200" cap="none" spc="0" normalizeH="0" baseline="0" noProof="0" dirty="0" err="1">
                <a:ln>
                  <a:noFill/>
                </a:ln>
                <a:solidFill>
                  <a:prstClr val="white"/>
                </a:solidFill>
                <a:effectLst/>
                <a:uLnTx/>
                <a:uFillTx/>
                <a:latin typeface="Century Gothic" panose="020F0302020204030204"/>
                <a:ea typeface="+mn-ea"/>
                <a:cs typeface="+mn-cs"/>
              </a:rPr>
              <a:t>chien</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6" name="Rectangle 15">
            <a:extLst>
              <a:ext uri="{FF2B5EF4-FFF2-40B4-BE49-F238E27FC236}">
                <a16:creationId xmlns:a16="http://schemas.microsoft.com/office/drawing/2014/main" id="{9E5C40A3-C9EC-4891-9C6A-E72CA8477FB3}"/>
              </a:ext>
            </a:extLst>
          </p:cNvPr>
          <p:cNvSpPr/>
          <p:nvPr/>
        </p:nvSpPr>
        <p:spPr>
          <a:xfrm>
            <a:off x="7136123" y="2403947"/>
            <a:ext cx="1152092" cy="326571"/>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a:t>
            </a:r>
          </a:p>
        </p:txBody>
      </p:sp>
      <p:sp>
        <p:nvSpPr>
          <p:cNvPr id="13" name="Rounded Rectangular Callout 2">
            <a:extLst>
              <a:ext uri="{FF2B5EF4-FFF2-40B4-BE49-F238E27FC236}">
                <a16:creationId xmlns:a16="http://schemas.microsoft.com/office/drawing/2014/main" id="{CD14C347-6864-489C-9DED-3AE1EB5B32A6}"/>
              </a:ext>
            </a:extLst>
          </p:cNvPr>
          <p:cNvSpPr/>
          <p:nvPr/>
        </p:nvSpPr>
        <p:spPr>
          <a:xfrm>
            <a:off x="9360000" y="1923113"/>
            <a:ext cx="2742554" cy="1095414"/>
          </a:xfrm>
          <a:prstGeom prst="wedgeRoundRectCallout">
            <a:avLst>
              <a:gd name="adj1" fmla="val -1452"/>
              <a:gd name="adj2" fmla="val 115016"/>
              <a:gd name="adj3" fmla="val 16667"/>
            </a:avLst>
          </a:prstGeom>
          <a:solidFill>
            <a:srgbClr val="10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Oui, il </a:t>
            </a:r>
            <a:r>
              <a:rPr kumimoji="0" lang="fr-FR" sz="2800" b="1" i="0" u="none" strike="noStrike" kern="1200" cap="none" spc="0" normalizeH="0" baseline="0" noProof="0" dirty="0">
                <a:ln>
                  <a:noFill/>
                </a:ln>
                <a:solidFill>
                  <a:srgbClr val="EE6000"/>
                </a:solidFill>
                <a:effectLst/>
                <a:uLnTx/>
                <a:uFillTx/>
                <a:latin typeface="Century Gothic" panose="020F0302020204030204"/>
                <a:ea typeface="+mn-ea"/>
                <a:cs typeface="+mn-cs"/>
              </a:rPr>
              <a:t>est</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 amusant!</a:t>
            </a:r>
          </a:p>
        </p:txBody>
      </p:sp>
      <p:sp>
        <p:nvSpPr>
          <p:cNvPr id="18" name="Rectangle 17">
            <a:extLst>
              <a:ext uri="{FF2B5EF4-FFF2-40B4-BE49-F238E27FC236}">
                <a16:creationId xmlns:a16="http://schemas.microsoft.com/office/drawing/2014/main" id="{884C0828-295A-4A9D-89A8-B8039925C9E4}"/>
              </a:ext>
            </a:extLst>
          </p:cNvPr>
          <p:cNvSpPr/>
          <p:nvPr/>
        </p:nvSpPr>
        <p:spPr>
          <a:xfrm>
            <a:off x="10927654" y="2079011"/>
            <a:ext cx="714007" cy="406814"/>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a:t>
            </a:r>
          </a:p>
        </p:txBody>
      </p:sp>
      <p:sp>
        <p:nvSpPr>
          <p:cNvPr id="14" name="Rectangle 13">
            <a:hlinkClick r:id="" action="ppaction://noaction">
              <a:snd r:embed="rId5" name="slide 25 with beep.wav"/>
            </a:hlinkClick>
            <a:extLst>
              <a:ext uri="{FF2B5EF4-FFF2-40B4-BE49-F238E27FC236}">
                <a16:creationId xmlns:a16="http://schemas.microsoft.com/office/drawing/2014/main" id="{708EA177-9509-4A92-9852-0507B54A372F}"/>
              </a:ext>
            </a:extLst>
          </p:cNvPr>
          <p:cNvSpPr/>
          <p:nvPr/>
        </p:nvSpPr>
        <p:spPr>
          <a:xfrm>
            <a:off x="5574554" y="197591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Rectangle 14">
            <a:hlinkClick r:id="" action="ppaction://noaction">
              <a:snd r:embed="rId6" name="slide 24 oui il est beep.wav"/>
            </a:hlinkClick>
            <a:extLst>
              <a:ext uri="{FF2B5EF4-FFF2-40B4-BE49-F238E27FC236}">
                <a16:creationId xmlns:a16="http://schemas.microsoft.com/office/drawing/2014/main" id="{8A40C04D-9B8E-46BD-A9DA-E6C12FE6C25E}"/>
              </a:ext>
            </a:extLst>
          </p:cNvPr>
          <p:cNvSpPr/>
          <p:nvPr/>
        </p:nvSpPr>
        <p:spPr>
          <a:xfrm>
            <a:off x="8866803" y="175991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pic>
        <p:nvPicPr>
          <p:cNvPr id="3" name="Picture 2" descr="Shape, circle&#10;&#10;Description automatically generated">
            <a:extLst>
              <a:ext uri="{FF2B5EF4-FFF2-40B4-BE49-F238E27FC236}">
                <a16:creationId xmlns:a16="http://schemas.microsoft.com/office/drawing/2014/main" id="{985634E6-8D03-4495-A0E8-CE003289DC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3149" y="4782901"/>
            <a:ext cx="1928659" cy="1592115"/>
          </a:xfrm>
          <a:prstGeom prst="rect">
            <a:avLst/>
          </a:prstGeom>
        </p:spPr>
      </p:pic>
      <p:graphicFrame>
        <p:nvGraphicFramePr>
          <p:cNvPr id="25" name="Table 24">
            <a:extLst>
              <a:ext uri="{FF2B5EF4-FFF2-40B4-BE49-F238E27FC236}">
                <a16:creationId xmlns:a16="http://schemas.microsoft.com/office/drawing/2014/main" id="{290873B9-CBA7-43A2-BD67-E8833F428BF1}"/>
              </a:ext>
            </a:extLst>
          </p:cNvPr>
          <p:cNvGraphicFramePr>
            <a:graphicFrameLocks noGrp="1"/>
          </p:cNvGraphicFramePr>
          <p:nvPr/>
        </p:nvGraphicFramePr>
        <p:xfrm>
          <a:off x="808228" y="4676412"/>
          <a:ext cx="4959526" cy="518160"/>
        </p:xfrm>
        <a:graphic>
          <a:graphicData uri="http://schemas.openxmlformats.org/drawingml/2006/table">
            <a:tbl>
              <a:tblPr firstRow="1" bandRow="1">
                <a:tableStyleId>{5C22544A-7EE6-4342-B048-85BDC9FD1C3A}</a:tableStyleId>
              </a:tblPr>
              <a:tblGrid>
                <a:gridCol w="2512041">
                  <a:extLst>
                    <a:ext uri="{9D8B030D-6E8A-4147-A177-3AD203B41FA5}">
                      <a16:colId xmlns:a16="http://schemas.microsoft.com/office/drawing/2014/main" val="430136452"/>
                    </a:ext>
                  </a:extLst>
                </a:gridCol>
                <a:gridCol w="2447485">
                  <a:extLst>
                    <a:ext uri="{9D8B030D-6E8A-4147-A177-3AD203B41FA5}">
                      <a16:colId xmlns:a16="http://schemas.microsoft.com/office/drawing/2014/main" val="1801338594"/>
                    </a:ext>
                  </a:extLst>
                </a:gridCol>
              </a:tblGrid>
              <a:tr h="479645">
                <a:tc>
                  <a:txBody>
                    <a:bodyPr/>
                    <a:lstStyle/>
                    <a:p>
                      <a:pPr algn="l"/>
                      <a:r>
                        <a:rPr lang="fr-FR" sz="2800" dirty="0">
                          <a:solidFill>
                            <a:srgbClr val="115076"/>
                          </a:solidFill>
                        </a:rPr>
                        <a:t>un chien</a:t>
                      </a:r>
                    </a:p>
                  </a:txBody>
                  <a:tcPr anchor="ctr">
                    <a:solidFill>
                      <a:schemeClr val="accent1">
                        <a:lumMod val="20000"/>
                        <a:lumOff val="80000"/>
                      </a:schemeClr>
                    </a:solidFill>
                  </a:tcPr>
                </a:tc>
                <a:tc>
                  <a:txBody>
                    <a:bodyPr/>
                    <a:lstStyle/>
                    <a:p>
                      <a:pPr algn="l"/>
                      <a:r>
                        <a:rPr lang="fr-FR" sz="2800" dirty="0">
                          <a:solidFill>
                            <a:srgbClr val="115076"/>
                          </a:solidFill>
                        </a:rPr>
                        <a:t>amusée?</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26" name="Picture 2" descr="Tick, Mark, Ok, Perfect, Check, Done, Sign, Good, Green">
            <a:extLst>
              <a:ext uri="{FF2B5EF4-FFF2-40B4-BE49-F238E27FC236}">
                <a16:creationId xmlns:a16="http://schemas.microsoft.com/office/drawing/2014/main" id="{0DD70BAC-29F7-4024-9F60-6F7A3830791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7795" y="4517133"/>
            <a:ext cx="701588" cy="65011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hlinkClick r:id="" action="ppaction://noaction">
              <a:snd r:embed="rId9" name="slide 25 without beep.wav"/>
            </a:hlinkClick>
            <a:extLst>
              <a:ext uri="{FF2B5EF4-FFF2-40B4-BE49-F238E27FC236}">
                <a16:creationId xmlns:a16="http://schemas.microsoft.com/office/drawing/2014/main" id="{6E578BDC-5A84-43C0-8973-EDF6965BDAE0}"/>
              </a:ext>
            </a:extLst>
          </p:cNvPr>
          <p:cNvSpPr/>
          <p:nvPr/>
        </p:nvSpPr>
        <p:spPr>
          <a:xfrm>
            <a:off x="277099" y="4675307"/>
            <a:ext cx="531130" cy="4807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aphicFrame>
        <p:nvGraphicFramePr>
          <p:cNvPr id="28" name="Table 27">
            <a:extLst>
              <a:ext uri="{FF2B5EF4-FFF2-40B4-BE49-F238E27FC236}">
                <a16:creationId xmlns:a16="http://schemas.microsoft.com/office/drawing/2014/main" id="{29F06276-F5D1-49A4-8BF5-EC98067FF47D}"/>
              </a:ext>
            </a:extLst>
          </p:cNvPr>
          <p:cNvGraphicFramePr>
            <a:graphicFrameLocks noGrp="1"/>
          </p:cNvGraphicFramePr>
          <p:nvPr/>
        </p:nvGraphicFramePr>
        <p:xfrm>
          <a:off x="808228" y="5408165"/>
          <a:ext cx="4959526" cy="518160"/>
        </p:xfrm>
        <a:graphic>
          <a:graphicData uri="http://schemas.openxmlformats.org/drawingml/2006/table">
            <a:tbl>
              <a:tblPr firstRow="1" bandRow="1">
                <a:tableStyleId>{5C22544A-7EE6-4342-B048-85BDC9FD1C3A}</a:tableStyleId>
              </a:tblPr>
              <a:tblGrid>
                <a:gridCol w="2513192">
                  <a:extLst>
                    <a:ext uri="{9D8B030D-6E8A-4147-A177-3AD203B41FA5}">
                      <a16:colId xmlns:a16="http://schemas.microsoft.com/office/drawing/2014/main" val="430136452"/>
                    </a:ext>
                  </a:extLst>
                </a:gridCol>
                <a:gridCol w="2446334">
                  <a:extLst>
                    <a:ext uri="{9D8B030D-6E8A-4147-A177-3AD203B41FA5}">
                      <a16:colId xmlns:a16="http://schemas.microsoft.com/office/drawing/2014/main" val="1801338594"/>
                    </a:ext>
                  </a:extLst>
                </a:gridCol>
              </a:tblGrid>
              <a:tr h="479645">
                <a:tc>
                  <a:txBody>
                    <a:bodyPr/>
                    <a:lstStyle/>
                    <a:p>
                      <a:pPr algn="l"/>
                      <a:r>
                        <a:rPr lang="fr-FR" sz="2800" dirty="0">
                          <a:solidFill>
                            <a:srgbClr val="115076"/>
                          </a:solidFill>
                        </a:rPr>
                        <a:t>amusant</a:t>
                      </a:r>
                    </a:p>
                  </a:txBody>
                  <a:tcPr anchor="ctr">
                    <a:solidFill>
                      <a:schemeClr val="accent1">
                        <a:lumMod val="20000"/>
                        <a:lumOff val="80000"/>
                      </a:schemeClr>
                    </a:solidFill>
                  </a:tcPr>
                </a:tc>
                <a:tc>
                  <a:txBody>
                    <a:bodyPr/>
                    <a:lstStyle/>
                    <a:p>
                      <a:pPr algn="l"/>
                      <a:r>
                        <a:rPr lang="fr-FR" sz="2800" dirty="0">
                          <a:solidFill>
                            <a:srgbClr val="115076"/>
                          </a:solidFill>
                        </a:rPr>
                        <a:t>un nez rouge</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29" name="Picture 2" descr="Tick, Mark, Ok, Perfect, Check, Done, Sign, Good, Green">
            <a:extLst>
              <a:ext uri="{FF2B5EF4-FFF2-40B4-BE49-F238E27FC236}">
                <a16:creationId xmlns:a16="http://schemas.microsoft.com/office/drawing/2014/main" id="{766B7BB9-5119-41BE-B8D3-F43E90A2C2A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7795" y="5253898"/>
            <a:ext cx="701588" cy="65011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hlinkClick r:id="" action="ppaction://noaction">
              <a:snd r:embed="rId10" name="slide 24 oui il est amusant.wav"/>
            </a:hlinkClick>
            <a:extLst>
              <a:ext uri="{FF2B5EF4-FFF2-40B4-BE49-F238E27FC236}">
                <a16:creationId xmlns:a16="http://schemas.microsoft.com/office/drawing/2014/main" id="{458D6695-67D1-419A-8A43-AB160C59CD3F}"/>
              </a:ext>
            </a:extLst>
          </p:cNvPr>
          <p:cNvSpPr/>
          <p:nvPr/>
        </p:nvSpPr>
        <p:spPr>
          <a:xfrm>
            <a:off x="277099" y="5408165"/>
            <a:ext cx="531130" cy="4807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1" name="TextBox 36">
            <a:extLst>
              <a:ext uri="{FF2B5EF4-FFF2-40B4-BE49-F238E27FC236}">
                <a16:creationId xmlns:a16="http://schemas.microsoft.com/office/drawing/2014/main" id="{5E4A8B6C-3F16-4034-BFC9-E5106A28A501}"/>
              </a:ext>
            </a:extLst>
          </p:cNvPr>
          <p:cNvSpPr txBox="1"/>
          <p:nvPr/>
        </p:nvSpPr>
        <p:spPr>
          <a:xfrm>
            <a:off x="6457245" y="128868"/>
            <a:ext cx="3168113" cy="1123712"/>
          </a:xfrm>
          <a:prstGeom prst="wedgeRoundRectCallout">
            <a:avLst>
              <a:gd name="adj1" fmla="val -22666"/>
              <a:gd name="adj2" fmla="val -29033"/>
              <a:gd name="adj3" fmla="val 16667"/>
            </a:avLst>
          </a:prstGeom>
          <a:solidFill>
            <a:srgbClr val="115076"/>
          </a:solidFill>
          <a:ln>
            <a:solidFill>
              <a:srgbClr val="E65D00"/>
            </a:solidFill>
          </a:ln>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amusée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amused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amusant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=amusing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nez</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nose</a:t>
            </a:r>
          </a:p>
        </p:txBody>
      </p:sp>
      <p:sp>
        <p:nvSpPr>
          <p:cNvPr id="32" name="Rectangle 31">
            <a:extLst>
              <a:ext uri="{FF2B5EF4-FFF2-40B4-BE49-F238E27FC236}">
                <a16:creationId xmlns:a16="http://schemas.microsoft.com/office/drawing/2014/main" id="{FD549918-B8EB-4DB6-9EE3-101F96C2DD0F}"/>
              </a:ext>
            </a:extLst>
          </p:cNvPr>
          <p:cNvSpPr/>
          <p:nvPr/>
        </p:nvSpPr>
        <p:spPr>
          <a:xfrm>
            <a:off x="6457245" y="2753058"/>
            <a:ext cx="1432385" cy="42377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a:t>
            </a:r>
          </a:p>
        </p:txBody>
      </p:sp>
      <p:sp>
        <p:nvSpPr>
          <p:cNvPr id="33" name="Rectangle 32">
            <a:extLst>
              <a:ext uri="{FF2B5EF4-FFF2-40B4-BE49-F238E27FC236}">
                <a16:creationId xmlns:a16="http://schemas.microsoft.com/office/drawing/2014/main" id="{EF35C3E8-5E8B-4A03-942D-84B8580AC418}"/>
              </a:ext>
            </a:extLst>
          </p:cNvPr>
          <p:cNvSpPr/>
          <p:nvPr/>
        </p:nvSpPr>
        <p:spPr>
          <a:xfrm>
            <a:off x="9839631" y="2544409"/>
            <a:ext cx="1885845" cy="406814"/>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______________</a:t>
            </a:r>
          </a:p>
        </p:txBody>
      </p:sp>
      <p:pic>
        <p:nvPicPr>
          <p:cNvPr id="24" name="Picture 23">
            <a:extLst>
              <a:ext uri="{FF2B5EF4-FFF2-40B4-BE49-F238E27FC236}">
                <a16:creationId xmlns:a16="http://schemas.microsoft.com/office/drawing/2014/main" id="{4A0CAFBF-0658-4626-B98D-4589A30789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84176" y="3578263"/>
            <a:ext cx="2800766" cy="2800766"/>
          </a:xfrm>
          <a:prstGeom prst="rect">
            <a:avLst/>
          </a:prstGeom>
        </p:spPr>
      </p:pic>
    </p:spTree>
    <p:extLst>
      <p:ext uri="{BB962C8B-B14F-4D97-AF65-F5344CB8AC3E}">
        <p14:creationId xmlns:p14="http://schemas.microsoft.com/office/powerpoint/2010/main" val="380108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2" grpId="0" animBg="1"/>
      <p:bldP spid="3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 </a:t>
            </a:r>
            <a:r>
              <a:rPr lang="fr-FR" sz="3600" b="1" dirty="0">
                <a:solidFill>
                  <a:schemeClr val="bg1"/>
                </a:solidFill>
              </a:rPr>
              <a:t>ou</a:t>
            </a:r>
            <a:r>
              <a:rPr lang="en-GB" sz="3600" b="1" dirty="0">
                <a:solidFill>
                  <a:schemeClr val="bg1"/>
                </a:solidFill>
              </a:rPr>
              <a:t> [ê/è] ? </a:t>
            </a:r>
          </a:p>
        </p:txBody>
      </p:sp>
      <p:sp>
        <p:nvSpPr>
          <p:cNvPr id="5" name="TextBox 4">
            <a:extLst>
              <a:ext uri="{FF2B5EF4-FFF2-40B4-BE49-F238E27FC236}">
                <a16:creationId xmlns:a16="http://schemas.microsoft.com/office/drawing/2014/main" id="{4C8AA055-EABE-454B-979F-1F5759D1204A}"/>
              </a:ext>
            </a:extLst>
          </p:cNvPr>
          <p:cNvSpPr txBox="1"/>
          <p:nvPr/>
        </p:nvSpPr>
        <p:spPr>
          <a:xfrm>
            <a:off x="179151" y="1421799"/>
            <a:ext cx="443331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Amir and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Océane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words and thoughts.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hear the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200" b="1" i="0" u="none" strike="noStrike" kern="1200" cap="none" spc="0" normalizeH="0" baseline="0" noProof="0" dirty="0">
                <a:ln>
                  <a:noFill/>
                </a:ln>
                <a:solidFill>
                  <a:srgbClr val="E87D1E"/>
                </a:solidFill>
                <a:effectLst/>
                <a:uLnTx/>
                <a:uFillTx/>
                <a:latin typeface="Century Gothic" panose="020F0302020204030204"/>
                <a:ea typeface="+mn-ea"/>
                <a:cs typeface="+mn-cs"/>
              </a:rPr>
              <a:t>[ê/è]</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before the beep?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the correct option for the missing sentence ending.</a:t>
            </a:r>
          </a:p>
        </p:txBody>
      </p:sp>
      <p:sp>
        <p:nvSpPr>
          <p:cNvPr id="22" name="Rounded Rectangle 46">
            <a:extLst>
              <a:ext uri="{FF2B5EF4-FFF2-40B4-BE49-F238E27FC236}">
                <a16:creationId xmlns:a16="http://schemas.microsoft.com/office/drawing/2014/main" id="{8EAEEEF4-B1FF-4119-9A0D-9A1A70B76CD3}"/>
              </a:ext>
            </a:extLst>
          </p:cNvPr>
          <p:cNvSpPr/>
          <p:nvPr/>
        </p:nvSpPr>
        <p:spPr>
          <a:xfrm>
            <a:off x="10142318" y="208932"/>
            <a:ext cx="183979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phonétique</a:t>
            </a:r>
          </a:p>
        </p:txBody>
      </p:sp>
      <p:sp>
        <p:nvSpPr>
          <p:cNvPr id="12" name="Rounded Rectangular Callout 2">
            <a:extLst>
              <a:ext uri="{FF2B5EF4-FFF2-40B4-BE49-F238E27FC236}">
                <a16:creationId xmlns:a16="http://schemas.microsoft.com/office/drawing/2014/main" id="{DE4CCB3A-4FCF-4FBE-B027-9F4D24003949}"/>
              </a:ext>
            </a:extLst>
          </p:cNvPr>
          <p:cNvSpPr/>
          <p:nvPr/>
        </p:nvSpPr>
        <p:spPr>
          <a:xfrm>
            <a:off x="5929341" y="2353050"/>
            <a:ext cx="2742554" cy="1095414"/>
          </a:xfrm>
          <a:prstGeom prst="wedgeRoundRectCallout">
            <a:avLst>
              <a:gd name="adj1" fmla="val -1818"/>
              <a:gd name="adj2" fmla="val 101179"/>
              <a:gd name="adj3" fmla="val 16667"/>
            </a:avLst>
          </a:prstGeom>
          <a:solidFill>
            <a:srgbClr val="10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On </a:t>
            </a:r>
            <a:r>
              <a:rPr kumimoji="0" lang="en-GB" sz="2800" b="1"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 ensemble</a:t>
            </a:r>
          </a:p>
        </p:txBody>
      </p:sp>
      <p:sp>
        <p:nvSpPr>
          <p:cNvPr id="16" name="Rectangle 15">
            <a:extLst>
              <a:ext uri="{FF2B5EF4-FFF2-40B4-BE49-F238E27FC236}">
                <a16:creationId xmlns:a16="http://schemas.microsoft.com/office/drawing/2014/main" id="{9E5C40A3-C9EC-4891-9C6A-E72CA8477FB3}"/>
              </a:ext>
            </a:extLst>
          </p:cNvPr>
          <p:cNvSpPr/>
          <p:nvPr/>
        </p:nvSpPr>
        <p:spPr>
          <a:xfrm>
            <a:off x="7341044" y="2495914"/>
            <a:ext cx="1097853" cy="43908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a:t>
            </a:r>
          </a:p>
        </p:txBody>
      </p:sp>
      <p:sp>
        <p:nvSpPr>
          <p:cNvPr id="14" name="Rectangle 13">
            <a:hlinkClick r:id="" action="ppaction://noaction">
              <a:snd r:embed="rId4" name="slide 26 with beep.wav"/>
            </a:hlinkClick>
            <a:extLst>
              <a:ext uri="{FF2B5EF4-FFF2-40B4-BE49-F238E27FC236}">
                <a16:creationId xmlns:a16="http://schemas.microsoft.com/office/drawing/2014/main" id="{708EA177-9509-4A92-9852-0507B54A372F}"/>
              </a:ext>
            </a:extLst>
          </p:cNvPr>
          <p:cNvSpPr/>
          <p:nvPr/>
        </p:nvSpPr>
        <p:spPr>
          <a:xfrm>
            <a:off x="5978757" y="175613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Rectangle 14">
            <a:hlinkClick r:id="" action="ppaction://noaction">
              <a:snd r:embed="rId5" name="slide 26 girl beep.wav"/>
            </a:hlinkClick>
            <a:extLst>
              <a:ext uri="{FF2B5EF4-FFF2-40B4-BE49-F238E27FC236}">
                <a16:creationId xmlns:a16="http://schemas.microsoft.com/office/drawing/2014/main" id="{8A40C04D-9B8E-46BD-A9DA-E6C12FE6C25E}"/>
              </a:ext>
            </a:extLst>
          </p:cNvPr>
          <p:cNvSpPr/>
          <p:nvPr/>
        </p:nvSpPr>
        <p:spPr>
          <a:xfrm>
            <a:off x="8671895" y="116937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pic>
        <p:nvPicPr>
          <p:cNvPr id="6" name="Picture 5">
            <a:extLst>
              <a:ext uri="{FF2B5EF4-FFF2-40B4-BE49-F238E27FC236}">
                <a16:creationId xmlns:a16="http://schemas.microsoft.com/office/drawing/2014/main" id="{0FD44CFC-95BA-4567-89E8-F4C7CF00BF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9055" y="3206902"/>
            <a:ext cx="3168113" cy="3168113"/>
          </a:xfrm>
          <a:prstGeom prst="rect">
            <a:avLst/>
          </a:prstGeom>
        </p:spPr>
      </p:pic>
      <p:sp>
        <p:nvSpPr>
          <p:cNvPr id="17" name="Thought Bubble: Cloud 16">
            <a:extLst>
              <a:ext uri="{FF2B5EF4-FFF2-40B4-BE49-F238E27FC236}">
                <a16:creationId xmlns:a16="http://schemas.microsoft.com/office/drawing/2014/main" id="{C6F07E19-2EDB-40B5-87B6-6E93DF08C851}"/>
              </a:ext>
            </a:extLst>
          </p:cNvPr>
          <p:cNvSpPr/>
          <p:nvPr/>
        </p:nvSpPr>
        <p:spPr>
          <a:xfrm>
            <a:off x="8909055" y="1462383"/>
            <a:ext cx="3168113" cy="1912458"/>
          </a:xfrm>
          <a:prstGeom prst="cloudCallout">
            <a:avLst>
              <a:gd name="adj1" fmla="val -3527"/>
              <a:gd name="adj2" fmla="val 72743"/>
            </a:avLst>
          </a:prstGeom>
          <a:solidFill>
            <a:srgbClr val="115076"/>
          </a:solidFill>
          <a:ln>
            <a:solidFill>
              <a:srgbClr val="E87D1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Non, on </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n’</a:t>
            </a:r>
            <a:r>
              <a:rPr kumimoji="0" lang="fr-FR" sz="2800" b="1" i="0" u="none" strike="noStrike" kern="1200" cap="none" spc="0" normalizeH="0" baseline="0" noProof="0" dirty="0">
                <a:ln>
                  <a:noFill/>
                </a:ln>
                <a:solidFill>
                  <a:srgbClr val="EE6000"/>
                </a:solidFill>
                <a:effectLst/>
                <a:uLnTx/>
                <a:uFillTx/>
                <a:latin typeface="Century Gothic" panose="020F0302020204030204"/>
                <a:ea typeface="+mn-ea"/>
                <a:cs typeface="+mn-cs"/>
              </a:rPr>
              <a:t>est</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pas ensemble! </a:t>
            </a:r>
          </a:p>
        </p:txBody>
      </p:sp>
      <p:sp>
        <p:nvSpPr>
          <p:cNvPr id="18" name="Rectangle 17">
            <a:extLst>
              <a:ext uri="{FF2B5EF4-FFF2-40B4-BE49-F238E27FC236}">
                <a16:creationId xmlns:a16="http://schemas.microsoft.com/office/drawing/2014/main" id="{884C0828-295A-4A9D-89A8-B8039925C9E4}"/>
              </a:ext>
            </a:extLst>
          </p:cNvPr>
          <p:cNvSpPr/>
          <p:nvPr/>
        </p:nvSpPr>
        <p:spPr>
          <a:xfrm>
            <a:off x="9951088" y="2188138"/>
            <a:ext cx="1624313" cy="457201"/>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a:t>
            </a:r>
          </a:p>
        </p:txBody>
      </p:sp>
      <p:graphicFrame>
        <p:nvGraphicFramePr>
          <p:cNvPr id="26" name="Table 25">
            <a:extLst>
              <a:ext uri="{FF2B5EF4-FFF2-40B4-BE49-F238E27FC236}">
                <a16:creationId xmlns:a16="http://schemas.microsoft.com/office/drawing/2014/main" id="{8D555648-B856-4B1E-A373-22A3FA73AEEC}"/>
              </a:ext>
            </a:extLst>
          </p:cNvPr>
          <p:cNvGraphicFramePr>
            <a:graphicFrameLocks noGrp="1"/>
          </p:cNvGraphicFramePr>
          <p:nvPr/>
        </p:nvGraphicFramePr>
        <p:xfrm>
          <a:off x="710279" y="4686581"/>
          <a:ext cx="5983598" cy="518160"/>
        </p:xfrm>
        <a:graphic>
          <a:graphicData uri="http://schemas.openxmlformats.org/drawingml/2006/table">
            <a:tbl>
              <a:tblPr firstRow="1" bandRow="1">
                <a:tableStyleId>{5C22544A-7EE6-4342-B048-85BDC9FD1C3A}</a:tableStyleId>
              </a:tblPr>
              <a:tblGrid>
                <a:gridCol w="2923875">
                  <a:extLst>
                    <a:ext uri="{9D8B030D-6E8A-4147-A177-3AD203B41FA5}">
                      <a16:colId xmlns:a16="http://schemas.microsoft.com/office/drawing/2014/main" val="430136452"/>
                    </a:ext>
                  </a:extLst>
                </a:gridCol>
                <a:gridCol w="3059723">
                  <a:extLst>
                    <a:ext uri="{9D8B030D-6E8A-4147-A177-3AD203B41FA5}">
                      <a16:colId xmlns:a16="http://schemas.microsoft.com/office/drawing/2014/main" val="1801338594"/>
                    </a:ext>
                  </a:extLst>
                </a:gridCol>
              </a:tblGrid>
              <a:tr h="479645">
                <a:tc>
                  <a:txBody>
                    <a:bodyPr/>
                    <a:lstStyle/>
                    <a:p>
                      <a:pPr algn="l"/>
                      <a:r>
                        <a:rPr lang="fr-FR" sz="2800" dirty="0">
                          <a:solidFill>
                            <a:srgbClr val="115076"/>
                          </a:solidFill>
                        </a:rPr>
                        <a:t>deux chiens</a:t>
                      </a:r>
                    </a:p>
                  </a:txBody>
                  <a:tcPr anchor="ctr">
                    <a:solidFill>
                      <a:schemeClr val="accent1">
                        <a:lumMod val="20000"/>
                        <a:lumOff val="80000"/>
                      </a:schemeClr>
                    </a:solidFill>
                  </a:tcPr>
                </a:tc>
                <a:tc>
                  <a:txBody>
                    <a:bodyPr/>
                    <a:lstStyle/>
                    <a:p>
                      <a:pPr algn="l"/>
                      <a:r>
                        <a:rPr lang="fr-FR" sz="2800" dirty="0">
                          <a:solidFill>
                            <a:srgbClr val="115076"/>
                          </a:solidFill>
                        </a:rPr>
                        <a:t>ensemble</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27" name="Picture 2" descr="Tick, Mark, Ok, Perfect, Check, Done, Sign, Good, Green">
            <a:extLst>
              <a:ext uri="{FF2B5EF4-FFF2-40B4-BE49-F238E27FC236}">
                <a16:creationId xmlns:a16="http://schemas.microsoft.com/office/drawing/2014/main" id="{7A92C574-C6CE-413E-8CAC-908622A09B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27963" y="4516107"/>
            <a:ext cx="701588" cy="65011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hlinkClick r:id="" action="ppaction://noaction">
              <a:snd r:embed="rId8" name="slide 26 without beep.wav"/>
            </a:hlinkClick>
            <a:extLst>
              <a:ext uri="{FF2B5EF4-FFF2-40B4-BE49-F238E27FC236}">
                <a16:creationId xmlns:a16="http://schemas.microsoft.com/office/drawing/2014/main" id="{8AF6D347-93DB-4B49-8408-8E4B5BBCDE21}"/>
              </a:ext>
            </a:extLst>
          </p:cNvPr>
          <p:cNvSpPr/>
          <p:nvPr/>
        </p:nvSpPr>
        <p:spPr>
          <a:xfrm>
            <a:off x="179151" y="4685476"/>
            <a:ext cx="531130" cy="4807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aphicFrame>
        <p:nvGraphicFramePr>
          <p:cNvPr id="29" name="Table 28">
            <a:extLst>
              <a:ext uri="{FF2B5EF4-FFF2-40B4-BE49-F238E27FC236}">
                <a16:creationId xmlns:a16="http://schemas.microsoft.com/office/drawing/2014/main" id="{8962746F-C385-4CCA-A5E1-0E5556C97D5C}"/>
              </a:ext>
            </a:extLst>
          </p:cNvPr>
          <p:cNvGraphicFramePr>
            <a:graphicFrameLocks noGrp="1"/>
          </p:cNvGraphicFramePr>
          <p:nvPr/>
        </p:nvGraphicFramePr>
        <p:xfrm>
          <a:off x="710279" y="5430193"/>
          <a:ext cx="5983598" cy="518160"/>
        </p:xfrm>
        <a:graphic>
          <a:graphicData uri="http://schemas.openxmlformats.org/drawingml/2006/table">
            <a:tbl>
              <a:tblPr firstRow="1" bandRow="1">
                <a:tableStyleId>{5C22544A-7EE6-4342-B048-85BDC9FD1C3A}</a:tableStyleId>
              </a:tblPr>
              <a:tblGrid>
                <a:gridCol w="2912152">
                  <a:extLst>
                    <a:ext uri="{9D8B030D-6E8A-4147-A177-3AD203B41FA5}">
                      <a16:colId xmlns:a16="http://schemas.microsoft.com/office/drawing/2014/main" val="430136452"/>
                    </a:ext>
                  </a:extLst>
                </a:gridCol>
                <a:gridCol w="3071446">
                  <a:extLst>
                    <a:ext uri="{9D8B030D-6E8A-4147-A177-3AD203B41FA5}">
                      <a16:colId xmlns:a16="http://schemas.microsoft.com/office/drawing/2014/main" val="1801338594"/>
                    </a:ext>
                  </a:extLst>
                </a:gridCol>
              </a:tblGrid>
              <a:tr h="479645">
                <a:tc>
                  <a:txBody>
                    <a:bodyPr/>
                    <a:lstStyle/>
                    <a:p>
                      <a:pPr algn="l"/>
                      <a:r>
                        <a:rPr lang="fr-FR" sz="2800" dirty="0">
                          <a:solidFill>
                            <a:srgbClr val="115076"/>
                          </a:solidFill>
                        </a:rPr>
                        <a:t>pas ensemble</a:t>
                      </a:r>
                    </a:p>
                  </a:txBody>
                  <a:tcPr anchor="ctr">
                    <a:solidFill>
                      <a:schemeClr val="accent1">
                        <a:lumMod val="20000"/>
                        <a:lumOff val="80000"/>
                      </a:schemeClr>
                    </a:solidFill>
                  </a:tcPr>
                </a:tc>
                <a:tc>
                  <a:txBody>
                    <a:bodyPr/>
                    <a:lstStyle/>
                    <a:p>
                      <a:pPr algn="l"/>
                      <a:r>
                        <a:rPr lang="fr-FR" sz="2800" dirty="0">
                          <a:solidFill>
                            <a:srgbClr val="115076"/>
                          </a:solidFill>
                        </a:rPr>
                        <a:t>pas deux chiens</a:t>
                      </a:r>
                    </a:p>
                  </a:txBody>
                  <a:tcPr anchor="ctr">
                    <a:solidFill>
                      <a:schemeClr val="accent1">
                        <a:lumMod val="40000"/>
                        <a:lumOff val="60000"/>
                      </a:schemeClr>
                    </a:solidFill>
                  </a:tcPr>
                </a:tc>
                <a:extLst>
                  <a:ext uri="{0D108BD9-81ED-4DB2-BD59-A6C34878D82A}">
                    <a16:rowId xmlns:a16="http://schemas.microsoft.com/office/drawing/2014/main" val="287572374"/>
                  </a:ext>
                </a:extLst>
              </a:tr>
            </a:tbl>
          </a:graphicData>
        </a:graphic>
      </p:graphicFrame>
      <p:pic>
        <p:nvPicPr>
          <p:cNvPr id="30" name="Picture 2" descr="Tick, Mark, Ok, Perfect, Check, Done, Sign, Good, Green">
            <a:extLst>
              <a:ext uri="{FF2B5EF4-FFF2-40B4-BE49-F238E27FC236}">
                <a16:creationId xmlns:a16="http://schemas.microsoft.com/office/drawing/2014/main" id="{8F9D13BB-E994-4D54-B362-FFA69AC312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28622" y="5298234"/>
            <a:ext cx="701588" cy="65011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hlinkClick r:id="" action="ppaction://noaction">
              <a:snd r:embed="rId9" name="slide 25 on nest pas ensemble.wav"/>
            </a:hlinkClick>
            <a:extLst>
              <a:ext uri="{FF2B5EF4-FFF2-40B4-BE49-F238E27FC236}">
                <a16:creationId xmlns:a16="http://schemas.microsoft.com/office/drawing/2014/main" id="{7F7F3DE8-07B5-4069-98DB-CF09F07F1980}"/>
              </a:ext>
            </a:extLst>
          </p:cNvPr>
          <p:cNvSpPr/>
          <p:nvPr/>
        </p:nvSpPr>
        <p:spPr>
          <a:xfrm>
            <a:off x="179151" y="5418334"/>
            <a:ext cx="531130" cy="4807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2" name="Rectangle 31">
            <a:extLst>
              <a:ext uri="{FF2B5EF4-FFF2-40B4-BE49-F238E27FC236}">
                <a16:creationId xmlns:a16="http://schemas.microsoft.com/office/drawing/2014/main" id="{3411CE43-06F2-458E-ACD5-DC2A053FEC0B}"/>
              </a:ext>
            </a:extLst>
          </p:cNvPr>
          <p:cNvSpPr/>
          <p:nvPr/>
        </p:nvSpPr>
        <p:spPr>
          <a:xfrm>
            <a:off x="6134318" y="2896864"/>
            <a:ext cx="2304579" cy="43908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_________________</a:t>
            </a:r>
          </a:p>
        </p:txBody>
      </p:sp>
      <p:sp>
        <p:nvSpPr>
          <p:cNvPr id="33" name="Rectangle 32">
            <a:extLst>
              <a:ext uri="{FF2B5EF4-FFF2-40B4-BE49-F238E27FC236}">
                <a16:creationId xmlns:a16="http://schemas.microsoft.com/office/drawing/2014/main" id="{CD285B57-96B4-4484-BDD2-7A975DF39F0C}"/>
              </a:ext>
            </a:extLst>
          </p:cNvPr>
          <p:cNvSpPr/>
          <p:nvPr/>
        </p:nvSpPr>
        <p:spPr>
          <a:xfrm>
            <a:off x="9426568" y="2619661"/>
            <a:ext cx="1866833" cy="457201"/>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_____________</a:t>
            </a:r>
          </a:p>
        </p:txBody>
      </p:sp>
      <p:pic>
        <p:nvPicPr>
          <p:cNvPr id="23" name="Picture 22">
            <a:extLst>
              <a:ext uri="{FF2B5EF4-FFF2-40B4-BE49-F238E27FC236}">
                <a16:creationId xmlns:a16="http://schemas.microsoft.com/office/drawing/2014/main" id="{49404CF9-F19F-4A8D-B956-2B30A075C4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25802" y="3578504"/>
            <a:ext cx="2800766" cy="2800766"/>
          </a:xfrm>
          <a:prstGeom prst="rect">
            <a:avLst/>
          </a:prstGeom>
        </p:spPr>
      </p:pic>
    </p:spTree>
    <p:extLst>
      <p:ext uri="{BB962C8B-B14F-4D97-AF65-F5344CB8AC3E}">
        <p14:creationId xmlns:p14="http://schemas.microsoft.com/office/powerpoint/2010/main" val="70563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7" name="Picture 6" descr="the head of a boy">
            <a:extLst>
              <a:ext uri="{FF2B5EF4-FFF2-40B4-BE49-F238E27FC236}">
                <a16:creationId xmlns:a16="http://schemas.microsoft.com/office/drawing/2014/main" id="{4D64B71D-61A9-429C-B731-D89800A0C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8" name="TextBox 7">
            <a:extLst>
              <a:ext uri="{FF2B5EF4-FFF2-40B4-BE49-F238E27FC236}">
                <a16:creationId xmlns:a16="http://schemas.microsoft.com/office/drawing/2014/main" id="{628E9CA1-A85E-4B90-BB12-7B64F2A9E0E6}"/>
              </a:ext>
            </a:extLst>
          </p:cNvPr>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
        <p:nvSpPr>
          <p:cNvPr id="9" name="TextBox 8">
            <a:extLst>
              <a:ext uri="{FF2B5EF4-FFF2-40B4-BE49-F238E27FC236}">
                <a16:creationId xmlns:a16="http://schemas.microsoft.com/office/drawing/2014/main" id="{A99D97EC-6AB3-4490-A2AE-768774A3D5D6}"/>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Tree>
    <p:extLst>
      <p:ext uri="{BB962C8B-B14F-4D97-AF65-F5344CB8AC3E}">
        <p14:creationId xmlns:p14="http://schemas.microsoft.com/office/powerpoint/2010/main" val="13643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00471"/>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descr="man's hea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3108" y="1770729"/>
            <a:ext cx="1105781" cy="1218407"/>
          </a:xfrm>
          <a:prstGeom prst="rect">
            <a:avLst/>
          </a:prstGeom>
        </p:spPr>
      </p:pic>
      <p:sp>
        <p:nvSpPr>
          <p:cNvPr id="17" name="TextBox 16">
            <a:extLst>
              <a:ext uri="{FF2B5EF4-FFF2-40B4-BE49-F238E27FC236}">
                <a16:creationId xmlns:a16="http://schemas.microsoft.com/office/drawing/2014/main" id="{B2908BBD-05B3-435F-A8C3-29793C33F79C}"/>
              </a:ext>
            </a:extLst>
          </p:cNvPr>
          <p:cNvSpPr txBox="1"/>
          <p:nvPr/>
        </p:nvSpPr>
        <p:spPr>
          <a:xfrm>
            <a:off x="5208053" y="2891502"/>
            <a:ext cx="17814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5242238" y="3402495"/>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pic>
        <p:nvPicPr>
          <p:cNvPr id="19" name="Picture 18" descr="dancing party against a night sk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3156" y="1525528"/>
            <a:ext cx="2082312" cy="1860199"/>
          </a:xfrm>
          <a:prstGeom prst="rect">
            <a:avLst/>
          </a:prstGeom>
        </p:spPr>
      </p:pic>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8" descr="school buildi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1724" y="4625552"/>
            <a:ext cx="2254096" cy="1153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grpSp>
        <p:nvGrpSpPr>
          <p:cNvPr id="16" name="Group 15" descr="a little boy holding the hand of a smaller girl "/>
          <p:cNvGrpSpPr/>
          <p:nvPr/>
        </p:nvGrpSpPr>
        <p:grpSpPr>
          <a:xfrm>
            <a:off x="9257975" y="1747632"/>
            <a:ext cx="1465110" cy="1378307"/>
            <a:chOff x="8994668" y="1759672"/>
            <a:chExt cx="1465110" cy="1378307"/>
          </a:xfrm>
        </p:grpSpPr>
        <p:pic>
          <p:nvPicPr>
            <p:cNvPr id="11" name="Picture 4" descr="a little boy holding the hand of a smaller girl "/>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8994668" y="1933659"/>
              <a:ext cx="1465110" cy="1204320"/>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p:cNvSpPr/>
            <p:nvPr/>
          </p:nvSpPr>
          <p:spPr>
            <a:xfrm rot="4202952">
              <a:off x="9871894" y="1644415"/>
              <a:ext cx="258397" cy="488912"/>
            </a:xfrm>
            <a:prstGeom prst="downArrow">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208467" y="4399332"/>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25303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tet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è têt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è fê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subTnLst>
                                    <p:audio>
                                      <p:cMediaNode>
                                        <p:cTn display="0" masterRel="sameClick">
                                          <p:stCondLst>
                                            <p:cond evt="begin" delay="0">
                                              <p:tn val="29"/>
                                            </p:cond>
                                          </p:stCondLst>
                                          <p:endCondLst>
                                            <p:cond evt="onStopAudio" delay="0">
                                              <p:tgtEl>
                                                <p:sldTgt/>
                                              </p:tgtEl>
                                            </p:cond>
                                          </p:endCondLst>
                                        </p:cTn>
                                        <p:tgtEl>
                                          <p:sndTgt r:embed="rId6" name="è fê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7" name="è frèr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7" name="è frèr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8" name="è collèg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8" name="è collèg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9" name="è problèm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10" name="è êt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è ê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7" grpId="0"/>
      <p:bldP spid="3" grpId="0"/>
      <p:bldP spid="7" grpId="0"/>
      <p:bldP spid="9" grpId="0"/>
      <p:bldP spid="14" grpId="0"/>
      <p:bldP spid="6" grpId="0"/>
      <p:bldP spid="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11269"/>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42239" y="3402179"/>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man's head">
            <a:extLst>
              <a:ext uri="{FF2B5EF4-FFF2-40B4-BE49-F238E27FC236}">
                <a16:creationId xmlns:a16="http://schemas.microsoft.com/office/drawing/2014/main" id="{CDED9505-5D50-F84B-9BC0-26E3609F43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Tree>
    <p:extLst>
      <p:ext uri="{BB962C8B-B14F-4D97-AF65-F5344CB8AC3E}">
        <p14:creationId xmlns:p14="http://schemas.microsoft.com/office/powerpoint/2010/main" val="35604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tet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è tête.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è fêt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7" name="è frè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8" name="è collèg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9" name="è problèm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0" name="è ê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p:bldP spid="7" grpId="0"/>
      <p:bldP spid="9" grpId="0"/>
      <p:bldP spid="14"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11269"/>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42239" y="3402178"/>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man's head">
            <a:extLst>
              <a:ext uri="{FF2B5EF4-FFF2-40B4-BE49-F238E27FC236}">
                <a16:creationId xmlns:a16="http://schemas.microsoft.com/office/drawing/2014/main" id="{CDED9505-5D50-F84B-9BC0-26E3609F43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Tree>
    <p:extLst>
      <p:ext uri="{BB962C8B-B14F-4D97-AF65-F5344CB8AC3E}">
        <p14:creationId xmlns:p14="http://schemas.microsoft.com/office/powerpoint/2010/main" val="211133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p:bldP spid="7" grpId="0"/>
      <p:bldP spid="9" grpId="0"/>
      <p:bldP spid="14"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18B0-6ADC-4CA5-B6B5-12500169CCFE}"/>
              </a:ext>
            </a:extLst>
          </p:cNvPr>
          <p:cNvSpPr>
            <a:spLocks noGrp="1"/>
          </p:cNvSpPr>
          <p:nvPr>
            <p:ph type="title"/>
          </p:nvPr>
        </p:nvSpPr>
        <p:spPr>
          <a:xfrm>
            <a:off x="838200" y="443074"/>
            <a:ext cx="4895335" cy="561640"/>
          </a:xfrm>
        </p:spPr>
        <p:txBody>
          <a:bodyPr>
            <a:normAutofit fontScale="90000"/>
          </a:bodyPr>
          <a:lstStyle/>
          <a:p>
            <a:r>
              <a:rPr lang="fr-FR" dirty="0"/>
              <a:t>Phonétique </a:t>
            </a:r>
          </a:p>
        </p:txBody>
      </p:sp>
      <p:pic>
        <p:nvPicPr>
          <p:cNvPr id="3" name="Picture 2" descr="background rectangle">
            <a:extLst>
              <a:ext uri="{FF2B5EF4-FFF2-40B4-BE49-F238E27FC236}">
                <a16:creationId xmlns:a16="http://schemas.microsoft.com/office/drawing/2014/main" id="{34CCB3D4-435F-442C-ACE4-1BE12491D6F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a:extLst>
              <a:ext uri="{FF2B5EF4-FFF2-40B4-BE49-F238E27FC236}">
                <a16:creationId xmlns:a16="http://schemas.microsoft.com/office/drawing/2014/main" id="{195686D2-E898-4049-9D21-F9ECE8C95365}"/>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 name="Rounded Rectangle 46">
            <a:extLst>
              <a:ext uri="{FF2B5EF4-FFF2-40B4-BE49-F238E27FC236}">
                <a16:creationId xmlns:a16="http://schemas.microsoft.com/office/drawing/2014/main" id="{7E6083A2-71C4-447B-B720-928116352E6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4C74945-69F7-4817-8CE6-B5984E723FC0}"/>
              </a:ext>
            </a:extLst>
          </p:cNvPr>
          <p:cNvSpPr txBox="1"/>
          <p:nvPr/>
        </p:nvSpPr>
        <p:spPr>
          <a:xfrm>
            <a:off x="125405" y="1378661"/>
            <a:ext cx="1178451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These</a:t>
            </a:r>
            <a:r>
              <a:rPr kumimoji="0" lang="fr-FR"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words</a:t>
            </a:r>
            <a:r>
              <a:rPr kumimoji="0" lang="fr-FR"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look like English but are </a:t>
            </a:r>
            <a:r>
              <a:rPr kumimoji="0" lang="fr-FR"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pronounced</a:t>
            </a:r>
            <a:r>
              <a:rPr kumimoji="0" lang="fr-FR"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differently</a:t>
            </a:r>
            <a:r>
              <a:rPr kumimoji="0" lang="fr-FR"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Écoute. C’est [è/ê] ou [é] ?</a:t>
            </a:r>
          </a:p>
        </p:txBody>
      </p:sp>
      <p:graphicFrame>
        <p:nvGraphicFramePr>
          <p:cNvPr id="10" name="Table 8">
            <a:extLst>
              <a:ext uri="{FF2B5EF4-FFF2-40B4-BE49-F238E27FC236}">
                <a16:creationId xmlns:a16="http://schemas.microsoft.com/office/drawing/2014/main" id="{AA8D1EA9-C2A1-4F1B-B0F3-1A58401A0C87}"/>
              </a:ext>
            </a:extLst>
          </p:cNvPr>
          <p:cNvGraphicFramePr>
            <a:graphicFrameLocks noGrp="1"/>
          </p:cNvGraphicFramePr>
          <p:nvPr/>
        </p:nvGraphicFramePr>
        <p:xfrm>
          <a:off x="6780373" y="2449335"/>
          <a:ext cx="4298156" cy="3540948"/>
        </p:xfrm>
        <a:graphic>
          <a:graphicData uri="http://schemas.openxmlformats.org/drawingml/2006/table">
            <a:tbl>
              <a:tblPr firstRow="1" bandRow="1">
                <a:tableStyleId>{5C22544A-7EE6-4342-B048-85BDC9FD1C3A}</a:tableStyleId>
              </a:tblPr>
              <a:tblGrid>
                <a:gridCol w="2506010">
                  <a:extLst>
                    <a:ext uri="{9D8B030D-6E8A-4147-A177-3AD203B41FA5}">
                      <a16:colId xmlns:a16="http://schemas.microsoft.com/office/drawing/2014/main" val="649890050"/>
                    </a:ext>
                  </a:extLst>
                </a:gridCol>
                <a:gridCol w="906065">
                  <a:extLst>
                    <a:ext uri="{9D8B030D-6E8A-4147-A177-3AD203B41FA5}">
                      <a16:colId xmlns:a16="http://schemas.microsoft.com/office/drawing/2014/main" val="2094071374"/>
                    </a:ext>
                  </a:extLst>
                </a:gridCol>
                <a:gridCol w="886081">
                  <a:extLst>
                    <a:ext uri="{9D8B030D-6E8A-4147-A177-3AD203B41FA5}">
                      <a16:colId xmlns:a16="http://schemas.microsoft.com/office/drawing/2014/main" val="650924805"/>
                    </a:ext>
                  </a:extLst>
                </a:gridCol>
              </a:tblGrid>
              <a:tr h="590158">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1" dirty="0">
                          <a:solidFill>
                            <a:srgbClr val="115076"/>
                          </a:solidFill>
                          <a:latin typeface="Century Gothic" panose="020B0502020202020204" pitchFamily="34" charset="0"/>
                        </a:rPr>
                        <a:t>è/ê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1" dirty="0">
                          <a:solidFill>
                            <a:srgbClr val="115076"/>
                          </a:solidFill>
                          <a:latin typeface="Century Gothic" panose="020B0502020202020204" pitchFamily="34" charset="0"/>
                        </a:rPr>
                        <a: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91300"/>
                  </a:ext>
                </a:extLst>
              </a:tr>
              <a:tr h="590158">
                <a:tc>
                  <a:txBody>
                    <a:bodyPr/>
                    <a:lstStyle/>
                    <a:p>
                      <a:pPr algn="ctr"/>
                      <a:r>
                        <a:rPr lang="fr-FR" sz="3000" b="0" dirty="0">
                          <a:solidFill>
                            <a:srgbClr val="115076"/>
                          </a:solidFill>
                          <a:latin typeface="Century Gothic" panose="020B0502020202020204" pitchFamily="34" charset="0"/>
                        </a:rPr>
                        <a:t>conqu</a:t>
                      </a:r>
                      <a:r>
                        <a:rPr lang="fr-FR" sz="3000" b="1" dirty="0">
                          <a:solidFill>
                            <a:srgbClr val="E65D00"/>
                          </a:solidFill>
                          <a:latin typeface="Century Gothic" panose="020B0502020202020204" pitchFamily="34" charset="0"/>
                        </a:rPr>
                        <a:t>ê</a:t>
                      </a:r>
                      <a:r>
                        <a:rPr lang="fr-FR" sz="3000" b="0" dirty="0">
                          <a:solidFill>
                            <a:srgbClr val="115076"/>
                          </a:solidFill>
                          <a:latin typeface="Century Gothic" panose="020B0502020202020204" pitchFamily="34" charset="0"/>
                        </a:rPr>
                        <a:t>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4632234"/>
                  </a:ext>
                </a:extLst>
              </a:tr>
              <a:tr h="5901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000" b="1" dirty="0">
                          <a:solidFill>
                            <a:srgbClr val="E65D00"/>
                          </a:solidFill>
                          <a:latin typeface="Century Gothic" panose="020B0502020202020204" pitchFamily="34" charset="0"/>
                        </a:rPr>
                        <a:t>é</a:t>
                      </a:r>
                      <a:r>
                        <a:rPr lang="fr-FR" sz="3000" b="0" dirty="0">
                          <a:solidFill>
                            <a:srgbClr val="115076"/>
                          </a:solidFill>
                          <a:latin typeface="Century Gothic" panose="020B0502020202020204" pitchFamily="34" charset="0"/>
                        </a:rPr>
                        <a:t>gyptien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8109220"/>
                  </a:ext>
                </a:extLst>
              </a:tr>
              <a:tr h="590158">
                <a:tc>
                  <a:txBody>
                    <a:bodyPr/>
                    <a:lstStyle/>
                    <a:p>
                      <a:pPr algn="ctr"/>
                      <a:r>
                        <a:rPr lang="fr-FR" sz="3000" b="0" dirty="0">
                          <a:solidFill>
                            <a:srgbClr val="115076"/>
                          </a:solidFill>
                          <a:latin typeface="Century Gothic" panose="020B0502020202020204" pitchFamily="34" charset="0"/>
                        </a:rPr>
                        <a:t>minist</a:t>
                      </a:r>
                      <a:r>
                        <a:rPr lang="fr-FR" sz="3000" b="1" dirty="0">
                          <a:solidFill>
                            <a:srgbClr val="E65D00"/>
                          </a:solidFill>
                          <a:latin typeface="Century Gothic" panose="020B0502020202020204" pitchFamily="34" charset="0"/>
                        </a:rPr>
                        <a:t>è</a:t>
                      </a:r>
                      <a:r>
                        <a:rPr lang="fr-FR" sz="3000" b="0" dirty="0">
                          <a:solidFill>
                            <a:srgbClr val="115076"/>
                          </a:solidFill>
                          <a:latin typeface="Century Gothic" panose="020B0502020202020204" pitchFamily="34" charset="0"/>
                        </a:rPr>
                        <a: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9610751"/>
                  </a:ext>
                </a:extLst>
              </a:tr>
              <a:tr h="590158">
                <a:tc>
                  <a:txBody>
                    <a:bodyPr/>
                    <a:lstStyle/>
                    <a:p>
                      <a:pPr algn="ctr"/>
                      <a:r>
                        <a:rPr lang="fr-FR" sz="3000" b="0" dirty="0">
                          <a:solidFill>
                            <a:srgbClr val="115076"/>
                          </a:solidFill>
                          <a:latin typeface="Century Gothic" panose="020B0502020202020204" pitchFamily="34" charset="0"/>
                        </a:rPr>
                        <a:t>sc</a:t>
                      </a:r>
                      <a:r>
                        <a:rPr lang="fr-FR" sz="3000" b="1" dirty="0">
                          <a:solidFill>
                            <a:srgbClr val="E65D00"/>
                          </a:solidFill>
                          <a:latin typeface="Century Gothic" panose="020B0502020202020204" pitchFamily="34" charset="0"/>
                        </a:rPr>
                        <a:t>è</a:t>
                      </a:r>
                      <a:r>
                        <a:rPr lang="fr-FR" sz="3000" b="0" dirty="0">
                          <a:solidFill>
                            <a:srgbClr val="115076"/>
                          </a:solidFill>
                          <a:latin typeface="Century Gothic" panose="020B0502020202020204" pitchFamily="34" charset="0"/>
                        </a:rPr>
                        <a:t>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5505299"/>
                  </a:ext>
                </a:extLst>
              </a:tr>
              <a:tr h="590158">
                <a:tc>
                  <a:txBody>
                    <a:bodyPr/>
                    <a:lstStyle/>
                    <a:p>
                      <a:pPr algn="ctr"/>
                      <a:r>
                        <a:rPr lang="fr-FR" sz="3000" b="0" dirty="0">
                          <a:solidFill>
                            <a:srgbClr val="115076"/>
                          </a:solidFill>
                          <a:latin typeface="Century Gothic" panose="020B0502020202020204" pitchFamily="34" charset="0"/>
                        </a:rPr>
                        <a:t>int</a:t>
                      </a:r>
                      <a:r>
                        <a:rPr lang="fr-FR" sz="3000" b="1" dirty="0">
                          <a:solidFill>
                            <a:srgbClr val="E65D00"/>
                          </a:solidFill>
                          <a:latin typeface="Century Gothic" panose="020B0502020202020204" pitchFamily="34" charset="0"/>
                        </a:rPr>
                        <a:t>é</a:t>
                      </a:r>
                      <a:r>
                        <a:rPr lang="fr-FR" sz="3000" b="0" dirty="0">
                          <a:solidFill>
                            <a:srgbClr val="115076"/>
                          </a:solidFill>
                          <a:latin typeface="Century Gothic" panose="020B0502020202020204" pitchFamily="34" charset="0"/>
                        </a:rPr>
                        <a:t>r</a:t>
                      </a:r>
                      <a:r>
                        <a:rPr lang="fr-FR" sz="3000" b="1" dirty="0">
                          <a:solidFill>
                            <a:srgbClr val="E65D00"/>
                          </a:solidFill>
                          <a:latin typeface="Century Gothic" panose="020B0502020202020204" pitchFamily="34" charset="0"/>
                        </a:rPr>
                        <a:t>ê</a:t>
                      </a:r>
                      <a:r>
                        <a:rPr lang="fr-FR" sz="3000" b="0" dirty="0">
                          <a:solidFill>
                            <a:srgbClr val="115076"/>
                          </a:solidFill>
                          <a:latin typeface="Century Gothic" panose="020B0502020202020204" pitchFamily="34"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0378699"/>
                  </a:ext>
                </a:extLst>
              </a:tr>
            </a:tbl>
          </a:graphicData>
        </a:graphic>
      </p:graphicFrame>
      <p:graphicFrame>
        <p:nvGraphicFramePr>
          <p:cNvPr id="11" name="Table 8">
            <a:extLst>
              <a:ext uri="{FF2B5EF4-FFF2-40B4-BE49-F238E27FC236}">
                <a16:creationId xmlns:a16="http://schemas.microsoft.com/office/drawing/2014/main" id="{B098606D-7234-4AFE-985A-B66FD94BC562}"/>
              </a:ext>
            </a:extLst>
          </p:cNvPr>
          <p:cNvGraphicFramePr>
            <a:graphicFrameLocks noGrp="1"/>
          </p:cNvGraphicFramePr>
          <p:nvPr/>
        </p:nvGraphicFramePr>
        <p:xfrm>
          <a:off x="1121621" y="2449335"/>
          <a:ext cx="4298156" cy="3540948"/>
        </p:xfrm>
        <a:graphic>
          <a:graphicData uri="http://schemas.openxmlformats.org/drawingml/2006/table">
            <a:tbl>
              <a:tblPr firstRow="1" bandRow="1">
                <a:tableStyleId>{5C22544A-7EE6-4342-B048-85BDC9FD1C3A}</a:tableStyleId>
              </a:tblPr>
              <a:tblGrid>
                <a:gridCol w="2506010">
                  <a:extLst>
                    <a:ext uri="{9D8B030D-6E8A-4147-A177-3AD203B41FA5}">
                      <a16:colId xmlns:a16="http://schemas.microsoft.com/office/drawing/2014/main" val="649890050"/>
                    </a:ext>
                  </a:extLst>
                </a:gridCol>
                <a:gridCol w="906065">
                  <a:extLst>
                    <a:ext uri="{9D8B030D-6E8A-4147-A177-3AD203B41FA5}">
                      <a16:colId xmlns:a16="http://schemas.microsoft.com/office/drawing/2014/main" val="2094071374"/>
                    </a:ext>
                  </a:extLst>
                </a:gridCol>
                <a:gridCol w="886081">
                  <a:extLst>
                    <a:ext uri="{9D8B030D-6E8A-4147-A177-3AD203B41FA5}">
                      <a16:colId xmlns:a16="http://schemas.microsoft.com/office/drawing/2014/main" val="650924805"/>
                    </a:ext>
                  </a:extLst>
                </a:gridCol>
              </a:tblGrid>
              <a:tr h="590158">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1" dirty="0">
                          <a:solidFill>
                            <a:srgbClr val="115076"/>
                          </a:solidFill>
                          <a:latin typeface="Century Gothic" panose="020B0502020202020204" pitchFamily="34" charset="0"/>
                        </a:rPr>
                        <a:t>è/ê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1" dirty="0">
                          <a:solidFill>
                            <a:srgbClr val="115076"/>
                          </a:solidFill>
                          <a:latin typeface="Century Gothic" panose="020B0502020202020204" pitchFamily="34" charset="0"/>
                        </a:rPr>
                        <a: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91300"/>
                  </a:ext>
                </a:extLst>
              </a:tr>
              <a:tr h="590158">
                <a:tc>
                  <a:txBody>
                    <a:bodyPr/>
                    <a:lstStyle/>
                    <a:p>
                      <a:pPr algn="ctr"/>
                      <a:r>
                        <a:rPr lang="fr-FR" sz="3000" b="0" dirty="0">
                          <a:solidFill>
                            <a:srgbClr val="115076"/>
                          </a:solidFill>
                          <a:latin typeface="Century Gothic" panose="020B0502020202020204" pitchFamily="34" charset="0"/>
                        </a:rPr>
                        <a:t>supr</a:t>
                      </a:r>
                      <a:r>
                        <a:rPr lang="fr-FR" sz="3000" b="1" dirty="0">
                          <a:solidFill>
                            <a:srgbClr val="E65D00"/>
                          </a:solidFill>
                          <a:latin typeface="Century Gothic" panose="020B0502020202020204" pitchFamily="34" charset="0"/>
                        </a:rPr>
                        <a:t>ê</a:t>
                      </a:r>
                      <a:r>
                        <a:rPr lang="fr-FR" sz="3000" b="0" dirty="0">
                          <a:solidFill>
                            <a:srgbClr val="115076"/>
                          </a:solidFill>
                          <a:latin typeface="Century Gothic" panose="020B0502020202020204" pitchFamily="34" charset="0"/>
                        </a:rPr>
                        <a:t>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4632234"/>
                  </a:ext>
                </a:extLst>
              </a:tr>
              <a:tr h="590158">
                <a:tc>
                  <a:txBody>
                    <a:bodyPr/>
                    <a:lstStyle/>
                    <a:p>
                      <a:pPr algn="ctr"/>
                      <a:r>
                        <a:rPr lang="fr-FR" sz="3000" b="0" dirty="0">
                          <a:solidFill>
                            <a:srgbClr val="115076"/>
                          </a:solidFill>
                          <a:latin typeface="Century Gothic" panose="020B0502020202020204" pitchFamily="34" charset="0"/>
                        </a:rPr>
                        <a:t>po</a:t>
                      </a:r>
                      <a:r>
                        <a:rPr lang="fr-FR" sz="3000" b="1" dirty="0">
                          <a:solidFill>
                            <a:srgbClr val="E65D00"/>
                          </a:solidFill>
                          <a:latin typeface="Century Gothic" panose="020B0502020202020204" pitchFamily="34" charset="0"/>
                        </a:rPr>
                        <a:t>è</a:t>
                      </a:r>
                      <a:r>
                        <a:rPr lang="fr-FR" sz="3000" b="0" dirty="0">
                          <a:solidFill>
                            <a:srgbClr val="115076"/>
                          </a:solidFill>
                          <a:latin typeface="Century Gothic" panose="020B0502020202020204" pitchFamily="34" charset="0"/>
                        </a:rPr>
                        <a:t>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8109220"/>
                  </a:ext>
                </a:extLst>
              </a:tr>
              <a:tr h="5901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000" b="0" dirty="0">
                          <a:solidFill>
                            <a:srgbClr val="115076"/>
                          </a:solidFill>
                          <a:latin typeface="Century Gothic" panose="020B0502020202020204" pitchFamily="34" charset="0"/>
                        </a:rPr>
                        <a:t>th</a:t>
                      </a:r>
                      <a:r>
                        <a:rPr lang="fr-FR" sz="3000" b="1" dirty="0">
                          <a:solidFill>
                            <a:srgbClr val="E65D00"/>
                          </a:solidFill>
                          <a:latin typeface="Century Gothic" panose="020B0502020202020204" pitchFamily="34" charset="0"/>
                        </a:rPr>
                        <a: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9610751"/>
                  </a:ext>
                </a:extLst>
              </a:tr>
              <a:tr h="590158">
                <a:tc>
                  <a:txBody>
                    <a:bodyPr/>
                    <a:lstStyle/>
                    <a:p>
                      <a:pPr algn="ctr"/>
                      <a:r>
                        <a:rPr lang="fr-FR" sz="3000" b="0" dirty="0">
                          <a:solidFill>
                            <a:srgbClr val="115076"/>
                          </a:solidFill>
                          <a:latin typeface="Century Gothic" panose="020B0502020202020204" pitchFamily="34" charset="0"/>
                        </a:rPr>
                        <a:t>for</a:t>
                      </a:r>
                      <a:r>
                        <a:rPr lang="fr-FR" sz="3000" b="1" dirty="0">
                          <a:solidFill>
                            <a:srgbClr val="E65D00"/>
                          </a:solidFill>
                          <a:latin typeface="Century Gothic" panose="020B0502020202020204" pitchFamily="34" charset="0"/>
                        </a:rPr>
                        <a:t>ê</a:t>
                      </a:r>
                      <a:r>
                        <a:rPr lang="fr-FR" sz="3000" b="0" dirty="0">
                          <a:solidFill>
                            <a:srgbClr val="115076"/>
                          </a:solidFill>
                          <a:latin typeface="Century Gothic" panose="020B0502020202020204" pitchFamily="34"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5505299"/>
                  </a:ext>
                </a:extLst>
              </a:tr>
              <a:tr h="590158">
                <a:tc>
                  <a:txBody>
                    <a:bodyPr/>
                    <a:lstStyle/>
                    <a:p>
                      <a:pPr algn="ctr"/>
                      <a:r>
                        <a:rPr lang="fr-FR" sz="3000" b="0" dirty="0">
                          <a:solidFill>
                            <a:srgbClr val="115076"/>
                          </a:solidFill>
                          <a:latin typeface="Century Gothic" panose="020B0502020202020204" pitchFamily="34" charset="0"/>
                        </a:rPr>
                        <a:t>h</a:t>
                      </a:r>
                      <a:r>
                        <a:rPr lang="fr-FR" sz="3000" b="1" dirty="0">
                          <a:solidFill>
                            <a:srgbClr val="E65D00"/>
                          </a:solidFill>
                          <a:latin typeface="Century Gothic" panose="020B0502020202020204" pitchFamily="34" charset="0"/>
                        </a:rPr>
                        <a:t>é</a:t>
                      </a:r>
                      <a:r>
                        <a:rPr lang="fr-FR" sz="3000" b="0" dirty="0">
                          <a:solidFill>
                            <a:srgbClr val="115076"/>
                          </a:solidFill>
                          <a:latin typeface="Century Gothic" panose="020B0502020202020204" pitchFamily="34" charset="0"/>
                        </a:rPr>
                        <a:t>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0378699"/>
                  </a:ext>
                </a:extLst>
              </a:tr>
            </a:tbl>
          </a:graphicData>
        </a:graphic>
      </p:graphicFrame>
      <p:sp>
        <p:nvSpPr>
          <p:cNvPr id="12" name="Rectangle 11">
            <a:hlinkClick r:id="" action="ppaction://noaction">
              <a:snd r:embed="rId4" name="supreme.wav"/>
            </a:hlinkClick>
            <a:extLst>
              <a:ext uri="{FF2B5EF4-FFF2-40B4-BE49-F238E27FC236}">
                <a16:creationId xmlns:a16="http://schemas.microsoft.com/office/drawing/2014/main" id="{A4F2A988-409F-451C-B299-F91C172E628B}"/>
              </a:ext>
            </a:extLst>
          </p:cNvPr>
          <p:cNvSpPr/>
          <p:nvPr/>
        </p:nvSpPr>
        <p:spPr>
          <a:xfrm>
            <a:off x="499182" y="3068015"/>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Rectangle 12">
            <a:hlinkClick r:id="" action="ppaction://noaction">
              <a:snd r:embed="rId5" name="poete.wav"/>
            </a:hlinkClick>
            <a:extLst>
              <a:ext uri="{FF2B5EF4-FFF2-40B4-BE49-F238E27FC236}">
                <a16:creationId xmlns:a16="http://schemas.microsoft.com/office/drawing/2014/main" id="{BB2BC6BC-FE64-4CA9-BBC5-26DE093E1E77}"/>
              </a:ext>
            </a:extLst>
          </p:cNvPr>
          <p:cNvSpPr/>
          <p:nvPr/>
        </p:nvSpPr>
        <p:spPr>
          <a:xfrm>
            <a:off x="499182" y="3644277"/>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Rectangle 13">
            <a:hlinkClick r:id="" action="ppaction://noaction">
              <a:snd r:embed="rId6" name="the2.wav"/>
            </a:hlinkClick>
            <a:extLst>
              <a:ext uri="{FF2B5EF4-FFF2-40B4-BE49-F238E27FC236}">
                <a16:creationId xmlns:a16="http://schemas.microsoft.com/office/drawing/2014/main" id="{22A7DB21-C5D1-455A-9DBF-7432C8E1549B}"/>
              </a:ext>
            </a:extLst>
          </p:cNvPr>
          <p:cNvSpPr/>
          <p:nvPr/>
        </p:nvSpPr>
        <p:spPr>
          <a:xfrm>
            <a:off x="499182" y="4219809"/>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Rectangle 14">
            <a:hlinkClick r:id="" action="ppaction://noaction">
              <a:snd r:embed="rId7" name="foret.wav"/>
            </a:hlinkClick>
            <a:extLst>
              <a:ext uri="{FF2B5EF4-FFF2-40B4-BE49-F238E27FC236}">
                <a16:creationId xmlns:a16="http://schemas.microsoft.com/office/drawing/2014/main" id="{B9865913-9037-41FC-A019-76AC9A204D6B}"/>
              </a:ext>
            </a:extLst>
          </p:cNvPr>
          <p:cNvSpPr/>
          <p:nvPr/>
        </p:nvSpPr>
        <p:spPr>
          <a:xfrm>
            <a:off x="499181" y="4795341"/>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6" name="Rectangle 15">
            <a:hlinkClick r:id="" action="ppaction://noaction">
              <a:snd r:embed="rId8" name="heros2.wav"/>
            </a:hlinkClick>
            <a:extLst>
              <a:ext uri="{FF2B5EF4-FFF2-40B4-BE49-F238E27FC236}">
                <a16:creationId xmlns:a16="http://schemas.microsoft.com/office/drawing/2014/main" id="{F7017A26-E3D7-4AC7-A92E-B3A75BFDA61C}"/>
              </a:ext>
            </a:extLst>
          </p:cNvPr>
          <p:cNvSpPr/>
          <p:nvPr/>
        </p:nvSpPr>
        <p:spPr>
          <a:xfrm>
            <a:off x="499180" y="5403480"/>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7" name="Rectangle 16">
            <a:hlinkClick r:id="" action="ppaction://noaction">
              <a:snd r:embed="rId9" name="conquete.wav"/>
            </a:hlinkClick>
            <a:extLst>
              <a:ext uri="{FF2B5EF4-FFF2-40B4-BE49-F238E27FC236}">
                <a16:creationId xmlns:a16="http://schemas.microsoft.com/office/drawing/2014/main" id="{103224DB-9435-41FB-9BA6-01A8C37ADEF2}"/>
              </a:ext>
            </a:extLst>
          </p:cNvPr>
          <p:cNvSpPr/>
          <p:nvPr/>
        </p:nvSpPr>
        <p:spPr>
          <a:xfrm>
            <a:off x="6157936" y="3101352"/>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8" name="Rectangle 17">
            <a:hlinkClick r:id="" action="ppaction://noaction">
              <a:snd r:embed="rId10" name="egyptien2.wav"/>
            </a:hlinkClick>
            <a:extLst>
              <a:ext uri="{FF2B5EF4-FFF2-40B4-BE49-F238E27FC236}">
                <a16:creationId xmlns:a16="http://schemas.microsoft.com/office/drawing/2014/main" id="{7FC6C955-FA6B-4123-BD1C-B19867B1E4C9}"/>
              </a:ext>
            </a:extLst>
          </p:cNvPr>
          <p:cNvSpPr/>
          <p:nvPr/>
        </p:nvSpPr>
        <p:spPr>
          <a:xfrm>
            <a:off x="6170387" y="3676884"/>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9" name="Rectangle 18">
            <a:hlinkClick r:id="" action="ppaction://noaction">
              <a:snd r:embed="rId11" name="ministere.wav"/>
            </a:hlinkClick>
            <a:extLst>
              <a:ext uri="{FF2B5EF4-FFF2-40B4-BE49-F238E27FC236}">
                <a16:creationId xmlns:a16="http://schemas.microsoft.com/office/drawing/2014/main" id="{C0A61CA4-43DC-40B6-9AA2-8495689F1CCC}"/>
              </a:ext>
            </a:extLst>
          </p:cNvPr>
          <p:cNvSpPr/>
          <p:nvPr/>
        </p:nvSpPr>
        <p:spPr>
          <a:xfrm>
            <a:off x="6170386" y="4252416"/>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0" name="Rectangle 19">
            <a:hlinkClick r:id="" action="ppaction://noaction">
              <a:snd r:embed="rId12" name="scene.wav"/>
            </a:hlinkClick>
            <a:extLst>
              <a:ext uri="{FF2B5EF4-FFF2-40B4-BE49-F238E27FC236}">
                <a16:creationId xmlns:a16="http://schemas.microsoft.com/office/drawing/2014/main" id="{62B40DF6-D42E-4A97-9D7F-6CB1BE25F786}"/>
              </a:ext>
            </a:extLst>
          </p:cNvPr>
          <p:cNvSpPr/>
          <p:nvPr/>
        </p:nvSpPr>
        <p:spPr>
          <a:xfrm>
            <a:off x="6170385" y="4815501"/>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1" name="Rectangle 20">
            <a:hlinkClick r:id="" action="ppaction://noaction">
              <a:snd r:embed="rId13" name="interet.wav"/>
            </a:hlinkClick>
            <a:extLst>
              <a:ext uri="{FF2B5EF4-FFF2-40B4-BE49-F238E27FC236}">
                <a16:creationId xmlns:a16="http://schemas.microsoft.com/office/drawing/2014/main" id="{442AC34F-D9FF-466D-81F3-18C6C6660B8B}"/>
              </a:ext>
            </a:extLst>
          </p:cNvPr>
          <p:cNvSpPr/>
          <p:nvPr/>
        </p:nvSpPr>
        <p:spPr>
          <a:xfrm>
            <a:off x="6170384" y="5391033"/>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2050" name="Picture 2" descr="Check Mark Clip Art">
            <a:extLst>
              <a:ext uri="{FF2B5EF4-FFF2-40B4-BE49-F238E27FC236}">
                <a16:creationId xmlns:a16="http://schemas.microsoft.com/office/drawing/2014/main" id="{1F58B956-4FF1-4DFD-84B3-246885361D7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51957" y="2964634"/>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heck Mark Clip Art">
            <a:extLst>
              <a:ext uri="{FF2B5EF4-FFF2-40B4-BE49-F238E27FC236}">
                <a16:creationId xmlns:a16="http://schemas.microsoft.com/office/drawing/2014/main" id="{32432ABF-F1D9-4846-9265-E37C9437F07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90441" y="3535621"/>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heck Mark Clip Art">
            <a:extLst>
              <a:ext uri="{FF2B5EF4-FFF2-40B4-BE49-F238E27FC236}">
                <a16:creationId xmlns:a16="http://schemas.microsoft.com/office/drawing/2014/main" id="{9FA2148B-34DA-4BFC-BD23-708309EF574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43385" y="4164309"/>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heck Mark Clip Art">
            <a:extLst>
              <a:ext uri="{FF2B5EF4-FFF2-40B4-BE49-F238E27FC236}">
                <a16:creationId xmlns:a16="http://schemas.microsoft.com/office/drawing/2014/main" id="{3711B3AD-F043-429C-98B2-CA183013F46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51953" y="4749556"/>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heck Mark Clip Art">
            <a:extLst>
              <a:ext uri="{FF2B5EF4-FFF2-40B4-BE49-F238E27FC236}">
                <a16:creationId xmlns:a16="http://schemas.microsoft.com/office/drawing/2014/main" id="{6623916C-10BF-40CD-80DA-11FD57B63FC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09441" y="5320543"/>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heck Mark Clip Art">
            <a:extLst>
              <a:ext uri="{FF2B5EF4-FFF2-40B4-BE49-F238E27FC236}">
                <a16:creationId xmlns:a16="http://schemas.microsoft.com/office/drawing/2014/main" id="{CE5D5F84-E299-4B82-8831-D0ABFAAC10C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68211" y="3022960"/>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heck Mark Clip Art">
            <a:extLst>
              <a:ext uri="{FF2B5EF4-FFF2-40B4-BE49-F238E27FC236}">
                <a16:creationId xmlns:a16="http://schemas.microsoft.com/office/drawing/2014/main" id="{2F60F6BC-D076-4529-9050-BFC2AC5246E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73370" y="3633983"/>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heck Mark Clip Art">
            <a:extLst>
              <a:ext uri="{FF2B5EF4-FFF2-40B4-BE49-F238E27FC236}">
                <a16:creationId xmlns:a16="http://schemas.microsoft.com/office/drawing/2014/main" id="{F05E82B0-BC18-4EB8-AB39-C54E9E0B3C5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90090" y="4164309"/>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heck Mark Clip Art">
            <a:extLst>
              <a:ext uri="{FF2B5EF4-FFF2-40B4-BE49-F238E27FC236}">
                <a16:creationId xmlns:a16="http://schemas.microsoft.com/office/drawing/2014/main" id="{A9A3343F-39A7-468F-8F70-F013131A3DA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42305" y="4749556"/>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heck Mark Clip Art">
            <a:extLst>
              <a:ext uri="{FF2B5EF4-FFF2-40B4-BE49-F238E27FC236}">
                <a16:creationId xmlns:a16="http://schemas.microsoft.com/office/drawing/2014/main" id="{9DF51CD3-C868-4887-AAAB-E84BC40183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42305" y="5288319"/>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heck Mark Clip Art">
            <a:extLst>
              <a:ext uri="{FF2B5EF4-FFF2-40B4-BE49-F238E27FC236}">
                <a16:creationId xmlns:a16="http://schemas.microsoft.com/office/drawing/2014/main" id="{26124318-6ACA-4634-AD58-08C3DE3D376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40753" y="5288409"/>
            <a:ext cx="852944" cy="65392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4C3DADD-F6B7-4349-8156-10640CC03D51}"/>
              </a:ext>
            </a:extLst>
          </p:cNvPr>
          <p:cNvSpPr txBox="1"/>
          <p:nvPr/>
        </p:nvSpPr>
        <p:spPr>
          <a:xfrm>
            <a:off x="2335811" y="3154811"/>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47" name="TextBox 46">
            <a:extLst>
              <a:ext uri="{FF2B5EF4-FFF2-40B4-BE49-F238E27FC236}">
                <a16:creationId xmlns:a16="http://schemas.microsoft.com/office/drawing/2014/main" id="{11B70CAD-15DF-49FE-BB92-6B4E9E9220F1}"/>
              </a:ext>
            </a:extLst>
          </p:cNvPr>
          <p:cNvSpPr txBox="1"/>
          <p:nvPr/>
        </p:nvSpPr>
        <p:spPr>
          <a:xfrm>
            <a:off x="2326062" y="3731073"/>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48" name="TextBox 47">
            <a:extLst>
              <a:ext uri="{FF2B5EF4-FFF2-40B4-BE49-F238E27FC236}">
                <a16:creationId xmlns:a16="http://schemas.microsoft.com/office/drawing/2014/main" id="{CBEE1ECE-E91B-4E22-AD38-3E20D0242548}"/>
              </a:ext>
            </a:extLst>
          </p:cNvPr>
          <p:cNvSpPr txBox="1"/>
          <p:nvPr/>
        </p:nvSpPr>
        <p:spPr>
          <a:xfrm>
            <a:off x="2442448" y="4306605"/>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49" name="TextBox 48">
            <a:extLst>
              <a:ext uri="{FF2B5EF4-FFF2-40B4-BE49-F238E27FC236}">
                <a16:creationId xmlns:a16="http://schemas.microsoft.com/office/drawing/2014/main" id="{9F59DB21-AC4F-4589-9845-C62FE371779F}"/>
              </a:ext>
            </a:extLst>
          </p:cNvPr>
          <p:cNvSpPr txBox="1"/>
          <p:nvPr/>
        </p:nvSpPr>
        <p:spPr>
          <a:xfrm>
            <a:off x="2431777" y="4891852"/>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50" name="TextBox 49">
            <a:extLst>
              <a:ext uri="{FF2B5EF4-FFF2-40B4-BE49-F238E27FC236}">
                <a16:creationId xmlns:a16="http://schemas.microsoft.com/office/drawing/2014/main" id="{9E0F9E98-42A3-43C3-BCED-430D5D7FB245}"/>
              </a:ext>
            </a:extLst>
          </p:cNvPr>
          <p:cNvSpPr txBox="1"/>
          <p:nvPr/>
        </p:nvSpPr>
        <p:spPr>
          <a:xfrm>
            <a:off x="2094297" y="5490276"/>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51" name="TextBox 50">
            <a:extLst>
              <a:ext uri="{FF2B5EF4-FFF2-40B4-BE49-F238E27FC236}">
                <a16:creationId xmlns:a16="http://schemas.microsoft.com/office/drawing/2014/main" id="{496A4507-6165-4BC7-93EA-947D8C6998B1}"/>
              </a:ext>
            </a:extLst>
          </p:cNvPr>
          <p:cNvSpPr txBox="1"/>
          <p:nvPr/>
        </p:nvSpPr>
        <p:spPr>
          <a:xfrm>
            <a:off x="8310837" y="3154811"/>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52" name="TextBox 51">
            <a:extLst>
              <a:ext uri="{FF2B5EF4-FFF2-40B4-BE49-F238E27FC236}">
                <a16:creationId xmlns:a16="http://schemas.microsoft.com/office/drawing/2014/main" id="{EB492E7B-0009-4790-A14F-C357521D6020}"/>
              </a:ext>
            </a:extLst>
          </p:cNvPr>
          <p:cNvSpPr txBox="1"/>
          <p:nvPr/>
        </p:nvSpPr>
        <p:spPr>
          <a:xfrm>
            <a:off x="7210482" y="3731073"/>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53" name="TextBox 52">
            <a:extLst>
              <a:ext uri="{FF2B5EF4-FFF2-40B4-BE49-F238E27FC236}">
                <a16:creationId xmlns:a16="http://schemas.microsoft.com/office/drawing/2014/main" id="{496B0013-B4D2-4AF8-8BF5-9EDFB777D47C}"/>
              </a:ext>
            </a:extLst>
          </p:cNvPr>
          <p:cNvSpPr txBox="1"/>
          <p:nvPr/>
        </p:nvSpPr>
        <p:spPr>
          <a:xfrm>
            <a:off x="8227537" y="4306605"/>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54" name="TextBox 53">
            <a:extLst>
              <a:ext uri="{FF2B5EF4-FFF2-40B4-BE49-F238E27FC236}">
                <a16:creationId xmlns:a16="http://schemas.microsoft.com/office/drawing/2014/main" id="{88012FF7-E6FD-41DA-9378-D2F77E5A081C}"/>
              </a:ext>
            </a:extLst>
          </p:cNvPr>
          <p:cNvSpPr txBox="1"/>
          <p:nvPr/>
        </p:nvSpPr>
        <p:spPr>
          <a:xfrm>
            <a:off x="7854651" y="4902297"/>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grpSp>
        <p:nvGrpSpPr>
          <p:cNvPr id="6" name="Group 5">
            <a:extLst>
              <a:ext uri="{FF2B5EF4-FFF2-40B4-BE49-F238E27FC236}">
                <a16:creationId xmlns:a16="http://schemas.microsoft.com/office/drawing/2014/main" id="{0467A6BC-283B-4B14-AFDE-07B64E48D997}"/>
              </a:ext>
            </a:extLst>
          </p:cNvPr>
          <p:cNvGrpSpPr/>
          <p:nvPr/>
        </p:nvGrpSpPr>
        <p:grpSpPr>
          <a:xfrm>
            <a:off x="7880051" y="5490276"/>
            <a:ext cx="601601" cy="372864"/>
            <a:chOff x="7880051" y="5490276"/>
            <a:chExt cx="601601" cy="372864"/>
          </a:xfrm>
        </p:grpSpPr>
        <p:sp>
          <p:nvSpPr>
            <p:cNvPr id="55" name="TextBox 54">
              <a:extLst>
                <a:ext uri="{FF2B5EF4-FFF2-40B4-BE49-F238E27FC236}">
                  <a16:creationId xmlns:a16="http://schemas.microsoft.com/office/drawing/2014/main" id="{FBDE1D5A-30D6-4210-B382-7B517400029F}"/>
                </a:ext>
              </a:extLst>
            </p:cNvPr>
            <p:cNvSpPr txBox="1"/>
            <p:nvPr/>
          </p:nvSpPr>
          <p:spPr>
            <a:xfrm>
              <a:off x="7880051" y="5493808"/>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sp>
          <p:nvSpPr>
            <p:cNvPr id="56" name="TextBox 55">
              <a:extLst>
                <a:ext uri="{FF2B5EF4-FFF2-40B4-BE49-F238E27FC236}">
                  <a16:creationId xmlns:a16="http://schemas.microsoft.com/office/drawing/2014/main" id="{3601B31D-F404-4CD9-B7AF-0A0B3E269566}"/>
                </a:ext>
              </a:extLst>
            </p:cNvPr>
            <p:cNvSpPr txBox="1"/>
            <p:nvPr/>
          </p:nvSpPr>
          <p:spPr>
            <a:xfrm>
              <a:off x="8227537" y="5490276"/>
              <a:ext cx="254115"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a:t>
              </a:r>
            </a:p>
          </p:txBody>
        </p:sp>
      </p:grpSp>
    </p:spTree>
    <p:extLst>
      <p:ext uri="{BB962C8B-B14F-4D97-AF65-F5344CB8AC3E}">
        <p14:creationId xmlns:p14="http://schemas.microsoft.com/office/powerpoint/2010/main" val="337546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5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5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0" nodeType="clickEffect">
                                  <p:stCondLst>
                                    <p:cond delay="0"/>
                                  </p:stCondLst>
                                  <p:childTnLst>
                                    <p:set>
                                      <p:cBhvr>
                                        <p:cTn id="83" dur="1" fill="hold">
                                          <p:stCondLst>
                                            <p:cond delay="0"/>
                                          </p:stCondLst>
                                        </p:cTn>
                                        <p:tgtEl>
                                          <p:spTgt spid="5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par>
                                <p:cTn id="89" presetID="10" presetClass="entr" presetSubtype="0" fill="hold"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animBg="1"/>
      <p:bldP spid="48" grpId="0" animBg="1"/>
      <p:bldP spid="49" grpId="0" animBg="1"/>
      <p:bldP spid="50" grpId="0" animBg="1"/>
      <p:bldP spid="51" grpId="0" animBg="1"/>
      <p:bldP spid="52" grpId="0" animBg="1"/>
      <p:bldP spid="53" grpId="0" animBg="1"/>
      <p:bldP spid="54"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6323</Words>
  <Application>Microsoft Office PowerPoint</Application>
  <PresentationFormat>Widescreen</PresentationFormat>
  <Paragraphs>979</Paragraphs>
  <Slides>41</Slides>
  <Notes>41</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41</vt:i4>
      </vt:variant>
    </vt:vector>
  </HeadingPairs>
  <TitlesOfParts>
    <vt:vector size="54" baseType="lpstr">
      <vt:lpstr>Arial</vt:lpstr>
      <vt:lpstr>Calibri</vt:lpstr>
      <vt:lpstr>Century Gothic</vt:lpstr>
      <vt:lpstr>Tw Cen MT</vt:lpstr>
      <vt:lpstr>1_Office Theme</vt:lpstr>
      <vt:lpstr>NCELP Theme</vt:lpstr>
      <vt:lpstr>2_Office Theme</vt:lpstr>
      <vt:lpstr>1_NCELP Theme</vt:lpstr>
      <vt:lpstr>4_Office Theme</vt:lpstr>
      <vt:lpstr>3_Office Theme</vt:lpstr>
      <vt:lpstr>6_Office Theme</vt:lpstr>
      <vt:lpstr>5_Office Theme</vt:lpstr>
      <vt:lpstr>7_Office Theme</vt:lpstr>
      <vt:lpstr>French Phonics Collection </vt:lpstr>
      <vt:lpstr>SSC [ê/è]</vt:lpstr>
      <vt:lpstr>ê/è</vt:lpstr>
      <vt:lpstr>ê/è</vt:lpstr>
      <vt:lpstr>ê/è</vt:lpstr>
      <vt:lpstr>ê/è</vt:lpstr>
      <vt:lpstr>ê/è</vt:lpstr>
      <vt:lpstr>ê/è</vt:lpstr>
      <vt:lpstr>Phonétique </vt:lpstr>
      <vt:lpstr>Phonétique</vt:lpstr>
      <vt:lpstr>SSC [ê/è]</vt:lpstr>
      <vt:lpstr>ê/è</vt:lpstr>
      <vt:lpstr>ê/è</vt:lpstr>
      <vt:lpstr>ê/è</vt:lpstr>
      <vt:lpstr>ê/è</vt:lpstr>
      <vt:lpstr>ê/è</vt:lpstr>
      <vt:lpstr>ê/è</vt:lpstr>
      <vt:lpstr>[è], [ê] ou [é]?</vt:lpstr>
      <vt:lpstr>Phonétique</vt:lpstr>
      <vt:lpstr>Phonétique</vt:lpstr>
      <vt:lpstr>Phonétique</vt:lpstr>
      <vt:lpstr>SSC [ê/è]</vt:lpstr>
      <vt:lpstr>ê/è</vt:lpstr>
      <vt:lpstr>ê/è</vt:lpstr>
      <vt:lpstr>[ai] et [ê/è]</vt:lpstr>
      <vt:lpstr>Phonétique</vt:lpstr>
      <vt:lpstr>SSC [ê/è]</vt:lpstr>
      <vt:lpstr>ê/è</vt:lpstr>
      <vt:lpstr>ê/è</vt:lpstr>
      <vt:lpstr>SSC [ê/è]</vt:lpstr>
      <vt:lpstr>ê/è</vt:lpstr>
      <vt:lpstr>SSC [e] ou [ê/è] ? </vt:lpstr>
      <vt:lpstr>SSC [e] ou [ê/è] ? </vt:lpstr>
      <vt:lpstr>SSC [e] ou [ê/è] ? </vt:lpstr>
      <vt:lpstr>SSC [e] ou [ê/è] ? </vt:lpstr>
      <vt:lpstr>SSC [e] ou [ê/è] ? </vt:lpstr>
      <vt:lpstr>SSC [a] ou [ê/è] ? </vt:lpstr>
      <vt:lpstr>SSC [a] ou [ê/è] ? </vt:lpstr>
      <vt:lpstr>SSC [a] ou [ê/è] ? </vt:lpstr>
      <vt:lpstr>SSC [a] ou [ê/è] ? </vt:lpstr>
      <vt:lpstr>SSC [a] ou [ê/è]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27</cp:revision>
  <dcterms:created xsi:type="dcterms:W3CDTF">2021-02-16T11:52:59Z</dcterms:created>
  <dcterms:modified xsi:type="dcterms:W3CDTF">2022-08-31T07:48:39Z</dcterms:modified>
</cp:coreProperties>
</file>