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Lst>
  <p:notesMasterIdLst>
    <p:notesMasterId r:id="rId50"/>
  </p:notesMasterIdLst>
  <p:sldIdLst>
    <p:sldId id="258" r:id="rId7"/>
    <p:sldId id="313" r:id="rId8"/>
    <p:sldId id="318" r:id="rId9"/>
    <p:sldId id="319" r:id="rId10"/>
    <p:sldId id="356" r:id="rId11"/>
    <p:sldId id="711" r:id="rId12"/>
    <p:sldId id="293" r:id="rId13"/>
    <p:sldId id="384" r:id="rId14"/>
    <p:sldId id="336" r:id="rId15"/>
    <p:sldId id="337" r:id="rId16"/>
    <p:sldId id="386" r:id="rId17"/>
    <p:sldId id="387" r:id="rId18"/>
    <p:sldId id="314" r:id="rId19"/>
    <p:sldId id="712" r:id="rId20"/>
    <p:sldId id="713" r:id="rId21"/>
    <p:sldId id="714" r:id="rId22"/>
    <p:sldId id="715" r:id="rId23"/>
    <p:sldId id="716" r:id="rId24"/>
    <p:sldId id="717" r:id="rId25"/>
    <p:sldId id="264" r:id="rId26"/>
    <p:sldId id="325" r:id="rId27"/>
    <p:sldId id="326" r:id="rId28"/>
    <p:sldId id="327" r:id="rId29"/>
    <p:sldId id="316" r:id="rId30"/>
    <p:sldId id="389" r:id="rId31"/>
    <p:sldId id="507" r:id="rId32"/>
    <p:sldId id="700" r:id="rId33"/>
    <p:sldId id="272" r:id="rId34"/>
    <p:sldId id="701" r:id="rId35"/>
    <p:sldId id="526" r:id="rId36"/>
    <p:sldId id="390" r:id="rId37"/>
    <p:sldId id="702" r:id="rId38"/>
    <p:sldId id="703" r:id="rId39"/>
    <p:sldId id="696" r:id="rId40"/>
    <p:sldId id="691" r:id="rId41"/>
    <p:sldId id="698" r:id="rId42"/>
    <p:sldId id="710" r:id="rId43"/>
    <p:sldId id="708" r:id="rId44"/>
    <p:sldId id="709" r:id="rId45"/>
    <p:sldId id="705" r:id="rId46"/>
    <p:sldId id="315" r:id="rId47"/>
    <p:sldId id="706" r:id="rId48"/>
    <p:sldId id="70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71607" autoAdjust="0"/>
  </p:normalViewPr>
  <p:slideViewPr>
    <p:cSldViewPr snapToGrid="0">
      <p:cViewPr varScale="1">
        <p:scale>
          <a:sx n="56" d="100"/>
          <a:sy n="56" d="100"/>
        </p:scale>
        <p:origin x="1522"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for 3 slides</a:t>
            </a:r>
          </a:p>
          <a:p>
            <a:endParaRPr lang="en-US" b="1" dirty="0"/>
          </a:p>
          <a:p>
            <a:r>
              <a:rPr lang="en-US" b="1" dirty="0"/>
              <a:t>Aim: </a:t>
            </a:r>
            <a:r>
              <a:rPr lang="en-US" b="0" dirty="0"/>
              <a:t>To correctly pronounce unknown words containing [</a:t>
            </a:r>
            <a:r>
              <a:rPr lang="en-US" b="0" dirty="0" err="1"/>
              <a:t>eu</a:t>
            </a:r>
            <a:r>
              <a:rPr lang="en-US" b="0" dirty="0"/>
              <a:t>] in decreasing amounts of time, helping </a:t>
            </a:r>
            <a:r>
              <a:rPr lang="en-US" b="0" dirty="0" err="1"/>
              <a:t>automisation</a:t>
            </a:r>
            <a:r>
              <a:rPr lang="en-US" b="0" dirty="0"/>
              <a:t> of SSC production. The words chosen otherwise contain sounds that are equivalent (or very similar) to English SSCs, as well as known SSCs, so that students can focus fully on the [</a:t>
            </a:r>
            <a:r>
              <a:rPr lang="en-US" b="0" dirty="0" err="1"/>
              <a:t>eu</a:t>
            </a:r>
            <a:r>
              <a:rPr lang="en-US" b="0" dirty="0"/>
              <a:t>] (allowances are made for English pronunciation of [r], which is covered in year 8).</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Ask students which words also contain the other SSC introduced this week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words to hear them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creux [3508], </a:t>
            </a:r>
            <a:r>
              <a:rPr lang="en-GB" baseline="0" dirty="0" err="1"/>
              <a:t>eux</a:t>
            </a:r>
            <a:r>
              <a:rPr lang="en-GB" baseline="0" dirty="0"/>
              <a:t> [161], </a:t>
            </a:r>
            <a:r>
              <a:rPr lang="en-GB" baseline="0" dirty="0" err="1"/>
              <a:t>neutre</a:t>
            </a:r>
            <a:r>
              <a:rPr lang="en-GB" baseline="0" dirty="0"/>
              <a:t> [2785], </a:t>
            </a:r>
            <a:r>
              <a:rPr lang="en-GB" baseline="0" dirty="0" err="1"/>
              <a:t>vieux</a:t>
            </a:r>
            <a:r>
              <a:rPr lang="en-GB" baseline="0" dirty="0"/>
              <a:t> [671], </a:t>
            </a:r>
            <a:r>
              <a:rPr lang="en-GB" baseline="0" dirty="0" err="1"/>
              <a:t>peut-être</a:t>
            </a:r>
            <a:r>
              <a:rPr lang="en-GB" baseline="0" dirty="0"/>
              <a:t> [190], </a:t>
            </a:r>
            <a:r>
              <a:rPr lang="en-GB" baseline="0" dirty="0" err="1"/>
              <a:t>nerveux</a:t>
            </a:r>
            <a:r>
              <a:rPr lang="en-GB" baseline="0" dirty="0"/>
              <a:t> [3735], </a:t>
            </a:r>
            <a:r>
              <a:rPr lang="en-GB" baseline="0" dirty="0" err="1"/>
              <a:t>mieux</a:t>
            </a:r>
            <a:r>
              <a:rPr lang="en-GB" baseline="0" dirty="0"/>
              <a:t> [217], milieu [479], </a:t>
            </a:r>
            <a:r>
              <a:rPr lang="en-GB" baseline="0" dirty="0" err="1"/>
              <a:t>dieu</a:t>
            </a:r>
            <a:r>
              <a:rPr lang="en-GB" baseline="0" dirty="0"/>
              <a:t> [2262]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93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 again.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6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720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419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759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17</a:t>
            </a:fld>
            <a:endParaRPr lang="en-GB" dirty="0"/>
          </a:p>
        </p:txBody>
      </p:sp>
    </p:spTree>
    <p:extLst>
      <p:ext uri="{BB962C8B-B14F-4D97-AF65-F5344CB8AC3E}">
        <p14:creationId xmlns:p14="http://schemas.microsoft.com/office/powerpoint/2010/main" val="30874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18</a:t>
            </a:fld>
            <a:endParaRPr lang="en-GB" dirty="0"/>
          </a:p>
        </p:txBody>
      </p:sp>
    </p:spTree>
    <p:extLst>
      <p:ext uri="{BB962C8B-B14F-4D97-AF65-F5344CB8AC3E}">
        <p14:creationId xmlns:p14="http://schemas.microsoft.com/office/powerpoint/2010/main" val="75380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360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 [</a:t>
            </a:r>
            <a:r>
              <a:rPr lang="en-US" b="0" dirty="0" err="1"/>
              <a:t>eu</a:t>
            </a:r>
            <a:r>
              <a:rPr lang="en-US" b="0" dirty="0"/>
              <a:t>] from a pool of words containing carefully-chosen distractor vowels.</a:t>
            </a:r>
            <a:endParaRPr lang="en-US" b="1" dirty="0"/>
          </a:p>
          <a:p>
            <a:endParaRPr lang="en-US" b="1" dirty="0"/>
          </a:p>
          <a:p>
            <a:r>
              <a:rPr lang="en-US" b="1" dirty="0"/>
              <a:t>Procedure:</a:t>
            </a:r>
          </a:p>
          <a:p>
            <a:r>
              <a:rPr lang="en-US" b="0" dirty="0"/>
              <a:t>1. Click on a letter to play a word.</a:t>
            </a:r>
          </a:p>
          <a:p>
            <a:r>
              <a:rPr lang="en-US" b="0" dirty="0"/>
              <a:t>2. Students tally how many times they hear SSC [</a:t>
            </a:r>
            <a:r>
              <a:rPr lang="en-US" b="0" dirty="0" err="1"/>
              <a:t>eu</a:t>
            </a:r>
            <a:r>
              <a:rPr lang="en-US" b="0" dirty="0"/>
              <a:t>].</a:t>
            </a:r>
          </a:p>
          <a:p>
            <a:r>
              <a:rPr lang="en-US" b="0" dirty="0"/>
              <a:t>3. Answers revealed on clicks (first tally then corresponding word).</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nerveux</a:t>
            </a:r>
            <a:r>
              <a:rPr lang="en-GB" baseline="0" dirty="0"/>
              <a:t> [3735], certain [110], </a:t>
            </a:r>
            <a:r>
              <a:rPr lang="en-GB" b="0" baseline="0" dirty="0" err="1"/>
              <a:t>peureux</a:t>
            </a:r>
            <a:r>
              <a:rPr lang="en-GB" b="0" baseline="0" dirty="0"/>
              <a:t> [&gt;5000], </a:t>
            </a:r>
            <a:r>
              <a:rPr lang="en-GB" b="0" i="0" dirty="0" err="1">
                <a:solidFill>
                  <a:srgbClr val="201F1E"/>
                </a:solidFill>
                <a:effectLst/>
                <a:latin typeface="Calibri" panose="020F0502020204030204" pitchFamily="34" charset="0"/>
              </a:rPr>
              <a:t>rigoureux</a:t>
            </a:r>
            <a:r>
              <a:rPr lang="en-GB" b="0" i="0" dirty="0">
                <a:solidFill>
                  <a:srgbClr val="201F1E"/>
                </a:solidFill>
                <a:effectLst/>
                <a:latin typeface="Calibri" panose="020F0502020204030204" pitchFamily="34" charset="0"/>
              </a:rPr>
              <a:t> </a:t>
            </a:r>
            <a:r>
              <a:rPr lang="en-GB" b="0" baseline="0" dirty="0"/>
              <a:t>[2682], </a:t>
            </a:r>
            <a:r>
              <a:rPr lang="en-GB" baseline="0" dirty="0"/>
              <a:t>surprise [1815], urgent [2179], </a:t>
            </a:r>
            <a:r>
              <a:rPr lang="en-GB" baseline="0" dirty="0" err="1"/>
              <a:t>malheureux</a:t>
            </a:r>
            <a:r>
              <a:rPr lang="en-GB" baseline="0" dirty="0"/>
              <a:t> [2372], merveilleux [2209], </a:t>
            </a:r>
            <a:r>
              <a:rPr lang="en-GB" b="0" i="0" dirty="0" err="1">
                <a:solidFill>
                  <a:srgbClr val="222222"/>
                </a:solidFill>
                <a:effectLst/>
                <a:latin typeface="Arial" panose="020B0604020202020204" pitchFamily="34" charset="0"/>
              </a:rPr>
              <a:t>respectueux</a:t>
            </a:r>
            <a:r>
              <a:rPr lang="en-GB" baseline="0" dirty="0"/>
              <a:t> [2296], </a:t>
            </a:r>
            <a:r>
              <a:rPr lang="en-GB" baseline="0" dirty="0" err="1"/>
              <a:t>heureux</a:t>
            </a:r>
            <a:r>
              <a:rPr lang="en-GB" baseline="0" dirty="0"/>
              <a:t> [764]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a:t>
            </a:r>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Students say the words alternately out loud with a partner, building up speed, over 1 minute’s intensive practice.  </a:t>
            </a:r>
            <a:endParaRPr lang="en-US" b="0" dirty="0"/>
          </a:p>
          <a:p>
            <a:r>
              <a:rPr lang="en-US" b="0" dirty="0"/>
              <a:t>2. </a:t>
            </a:r>
            <a:r>
              <a:rPr lang="en-GB" sz="1200" kern="1200" dirty="0">
                <a:solidFill>
                  <a:schemeClr val="tx1"/>
                </a:solidFill>
                <a:effectLst/>
                <a:latin typeface="+mn-lt"/>
                <a:ea typeface="+mn-ea"/>
                <a:cs typeface="+mn-cs"/>
              </a:rPr>
              <a:t>They call in any order they like but cannot repeat a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to start a thirty second timer on the screen.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Click on a word to hear it said by a native speaker.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 </a:t>
            </a:r>
            <a:r>
              <a:rPr lang="en-US" b="0" dirty="0" err="1"/>
              <a:t>Automisation</a:t>
            </a:r>
            <a:r>
              <a:rPr lang="en-US" b="0" dirty="0"/>
              <a:t> of SSC production through repetition. </a:t>
            </a:r>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(working either individually or in pairs).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kern="1200" baseline="0" dirty="0">
                <a:solidFill>
                  <a:schemeClr val="tx1"/>
                </a:solidFill>
                <a:effectLst/>
                <a:latin typeface="+mn-lt"/>
                <a:ea typeface="+mn-ea"/>
                <a:cs typeface="+mn-cs"/>
              </a:rPr>
              <a:t>They keep going for thirty seconds.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Distinguish aurally between similar-sounding SSCs in monosyllabic words.</a:t>
            </a:r>
            <a:endParaRPr lang="en-US" b="1" dirty="0"/>
          </a:p>
          <a:p>
            <a:endParaRPr lang="en-US" b="1" dirty="0"/>
          </a:p>
          <a:p>
            <a:r>
              <a:rPr lang="en-US" b="1" dirty="0"/>
              <a:t>Procedure:</a:t>
            </a:r>
          </a:p>
          <a:p>
            <a:pPr marL="228600" indent="-228600">
              <a:buAutoNum type="arabicPeriod"/>
            </a:pPr>
            <a:r>
              <a:rPr lang="en-US" b="0" dirty="0"/>
              <a:t>Students sketch the grid.</a:t>
            </a:r>
          </a:p>
          <a:p>
            <a:pPr marL="228600" indent="-228600">
              <a:buAutoNum type="arabicPeriod"/>
            </a:pPr>
            <a:r>
              <a:rPr lang="en-US" b="0" dirty="0"/>
              <a:t>Click on a letter to play a word.</a:t>
            </a:r>
          </a:p>
          <a:p>
            <a:pPr marL="228600" indent="-228600">
              <a:buAutoNum type="arabicPeriod"/>
            </a:pPr>
            <a:r>
              <a:rPr lang="en-US" b="0" dirty="0"/>
              <a:t>Students decide which vowel sound they hear and write the letter in the relevant column in their exercise books.</a:t>
            </a:r>
          </a:p>
          <a:p>
            <a:pPr marL="228600" indent="-228600">
              <a:buAutoNum type="arabicPeriod"/>
            </a:pPr>
            <a:r>
              <a:rPr lang="en-US" b="0" dirty="0"/>
              <a:t>Answers and translations revealed on clicks in order of audio.</a:t>
            </a:r>
          </a:p>
          <a:p>
            <a:endParaRPr lang="en-US" b="0" dirty="0"/>
          </a:p>
          <a:p>
            <a:r>
              <a:rPr lang="en-US" b="1" dirty="0"/>
              <a:t>Transcript:</a:t>
            </a:r>
          </a:p>
          <a:p>
            <a:pPr marL="228600" indent="-228600">
              <a:buAutoNum type="alphaLcPeriod"/>
            </a:pPr>
            <a:r>
              <a:rPr lang="en-US" b="0" dirty="0" err="1"/>
              <a:t>neutre</a:t>
            </a:r>
            <a:endParaRPr lang="en-US" b="0" dirty="0"/>
          </a:p>
          <a:p>
            <a:pPr marL="228600" indent="-228600">
              <a:buAutoNum type="alphaLcPeriod"/>
            </a:pPr>
            <a:r>
              <a:rPr lang="en-US" b="0" dirty="0"/>
              <a:t>chute</a:t>
            </a:r>
          </a:p>
          <a:p>
            <a:pPr marL="228600" indent="-228600">
              <a:buAutoNum type="alphaLcPeriod"/>
            </a:pPr>
            <a:r>
              <a:rPr lang="fr-FR" sz="1200" b="0" dirty="0">
                <a:solidFill>
                  <a:srgbClr val="115076"/>
                </a:solidFill>
              </a:rPr>
              <a:t>chaud</a:t>
            </a:r>
          </a:p>
          <a:p>
            <a:pPr marL="228600" indent="-228600">
              <a:buAutoNum type="alphaLcPeriod"/>
            </a:pPr>
            <a:r>
              <a:rPr lang="en-US" b="0" dirty="0" err="1"/>
              <a:t>eux</a:t>
            </a:r>
            <a:endParaRPr lang="en-US" b="0" dirty="0"/>
          </a:p>
          <a:p>
            <a:pPr marL="228600" indent="-228600">
              <a:buAutoNum type="alphaLcPeriod"/>
            </a:pPr>
            <a:r>
              <a:rPr lang="fr-FR" sz="1200" b="0" dirty="0">
                <a:solidFill>
                  <a:srgbClr val="115076"/>
                </a:solidFill>
              </a:rPr>
              <a:t>mère</a:t>
            </a:r>
          </a:p>
          <a:p>
            <a:pPr marL="228600" indent="-228600">
              <a:buAutoNum type="alphaLcPeriod"/>
            </a:pPr>
            <a:r>
              <a:rPr lang="en-US" b="0" dirty="0"/>
              <a:t>daube</a:t>
            </a:r>
          </a:p>
          <a:p>
            <a:pPr marL="228600" indent="-228600">
              <a:buAutoNum type="alphaLcPeriod"/>
            </a:pPr>
            <a:r>
              <a:rPr lang="en-US" b="0" dirty="0" err="1"/>
              <a:t>mur</a:t>
            </a:r>
            <a:endParaRPr lang="en-US" b="0" dirty="0"/>
          </a:p>
          <a:p>
            <a:pPr marL="228600" indent="-228600">
              <a:buAutoNum type="alphaLcPeriod"/>
            </a:pPr>
            <a:r>
              <a:rPr lang="en-US" b="0" dirty="0"/>
              <a:t>pause</a:t>
            </a:r>
          </a:p>
          <a:p>
            <a:pPr marL="228600" indent="-228600">
              <a:buAutoNum type="alphaLcPeriod"/>
            </a:pPr>
            <a:r>
              <a:rPr lang="fr-FR" sz="1200" b="0" dirty="0">
                <a:solidFill>
                  <a:srgbClr val="115076"/>
                </a:solidFill>
              </a:rPr>
              <a:t>suprême</a:t>
            </a:r>
          </a:p>
          <a:p>
            <a:pPr marL="228600" indent="-228600">
              <a:buAutoNum type="alphaLcPeriod"/>
            </a:pPr>
            <a:r>
              <a:rPr lang="en-US" b="0" dirty="0" err="1"/>
              <a:t>ceux</a:t>
            </a:r>
            <a:endParaRPr lang="en-US" b="0" dirty="0"/>
          </a:p>
          <a:p>
            <a:pPr marL="228600" indent="-228600">
              <a:buAutoNum type="alphaLcPeriod"/>
            </a:pPr>
            <a:r>
              <a:rPr lang="en-US" b="0" dirty="0" err="1"/>
              <a:t>zut</a:t>
            </a:r>
            <a:endParaRPr lang="en-US" b="0" dirty="0"/>
          </a:p>
          <a:p>
            <a:pPr marL="228600" indent="-228600">
              <a:buAutoNum type="alphaLcPeriod"/>
            </a:pPr>
            <a:r>
              <a:rPr lang="fr-FR" sz="1200" b="0" dirty="0">
                <a:solidFill>
                  <a:srgbClr val="115076"/>
                </a:solidFill>
              </a:rPr>
              <a:t>scène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neutre</a:t>
            </a:r>
            <a:r>
              <a:rPr lang="en-US" b="0" dirty="0"/>
              <a:t> [2785], chute </a:t>
            </a:r>
            <a:r>
              <a:rPr lang="fr-FR" sz="1200" b="0" i="0" u="none" strike="noStrike" kern="1200" dirty="0">
                <a:solidFill>
                  <a:schemeClr val="tx1"/>
                </a:solidFill>
                <a:effectLst/>
                <a:latin typeface="+mn-lt"/>
                <a:ea typeface="+mn-ea"/>
                <a:cs typeface="+mn-cs"/>
              </a:rPr>
              <a:t>[1761]</a:t>
            </a:r>
            <a:r>
              <a:rPr lang="en-US" sz="1200" b="0" i="0" u="none" strike="noStrike" kern="1200" dirty="0">
                <a:solidFill>
                  <a:schemeClr val="tx1"/>
                </a:solidFill>
                <a:effectLst/>
                <a:latin typeface="+mn-lt"/>
                <a:ea typeface="+mn-ea"/>
                <a:cs typeface="+mn-cs"/>
              </a:rPr>
              <a:t>, </a:t>
            </a:r>
            <a:r>
              <a:rPr lang="fr-FR" sz="1200" b="0" dirty="0">
                <a:solidFill>
                  <a:srgbClr val="115076"/>
                </a:solidFill>
              </a:rPr>
              <a:t>chaud [1852], </a:t>
            </a:r>
            <a:r>
              <a:rPr lang="en-US" b="0" dirty="0" err="1"/>
              <a:t>eux</a:t>
            </a:r>
            <a:r>
              <a:rPr lang="en-US" b="0" dirty="0"/>
              <a:t> [161], </a:t>
            </a:r>
            <a:r>
              <a:rPr lang="fr-FR" sz="1200" b="0" dirty="0">
                <a:solidFill>
                  <a:srgbClr val="115076"/>
                </a:solidFill>
              </a:rPr>
              <a:t>mère</a:t>
            </a:r>
            <a:r>
              <a:rPr lang="en-US" b="0" dirty="0"/>
              <a:t> [645], daube [&gt;5000], </a:t>
            </a:r>
            <a:r>
              <a:rPr lang="en-US" b="0" dirty="0" err="1"/>
              <a:t>mur</a:t>
            </a:r>
            <a:r>
              <a:rPr lang="en-US" b="0" dirty="0"/>
              <a:t> [1335], pause [2647], </a:t>
            </a:r>
            <a:r>
              <a:rPr lang="fr-FR" sz="1200" b="0" dirty="0">
                <a:solidFill>
                  <a:srgbClr val="115076"/>
                </a:solidFill>
              </a:rPr>
              <a:t>suprême</a:t>
            </a:r>
            <a:r>
              <a:rPr lang="en-US" b="0" dirty="0"/>
              <a:t> [2022], </a:t>
            </a:r>
            <a:r>
              <a:rPr lang="en-US" b="0" dirty="0" err="1"/>
              <a:t>ceux</a:t>
            </a:r>
            <a:r>
              <a:rPr lang="en-US" b="0" dirty="0"/>
              <a:t> [45], </a:t>
            </a:r>
            <a:r>
              <a:rPr lang="en-US" b="0" dirty="0" err="1"/>
              <a:t>zut</a:t>
            </a:r>
            <a:r>
              <a:rPr lang="en-US" b="0" dirty="0"/>
              <a:t> [&gt;5000], </a:t>
            </a:r>
            <a:r>
              <a:rPr lang="fr-FR" sz="1200" b="0" dirty="0">
                <a:solidFill>
                  <a:srgbClr val="115076"/>
                </a:solidFill>
              </a:rPr>
              <a:t>scène</a:t>
            </a:r>
            <a:r>
              <a:rPr lang="en-US" b="0" dirty="0"/>
              <a:t> [794]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a:t>
            </a:r>
          </a:p>
          <a:p>
            <a:endParaRPr lang="en-US" b="1" dirty="0"/>
          </a:p>
          <a:p>
            <a:r>
              <a:rPr lang="en-US" b="1" dirty="0"/>
              <a:t>Aim: </a:t>
            </a:r>
            <a:r>
              <a:rPr lang="en-GB" b="0" dirty="0"/>
              <a:t>Oral production of </a:t>
            </a:r>
            <a:r>
              <a:rPr lang="en-US" b="0" dirty="0"/>
              <a:t>SSC [</a:t>
            </a:r>
            <a:r>
              <a:rPr lang="en-US" b="0" dirty="0" err="1"/>
              <a:t>eu</a:t>
            </a:r>
            <a:r>
              <a:rPr lang="en-US" b="0" dirty="0"/>
              <a:t>].</a:t>
            </a:r>
          </a:p>
          <a:p>
            <a:endParaRPr lang="en-US" b="0" baseline="0" dirty="0"/>
          </a:p>
          <a:p>
            <a:r>
              <a:rPr lang="en-GB" baseline="0" dirty="0"/>
              <a:t>NB: Pupils have learnt the SSC [SFC] (silent final consonant) – here they get a reminder of the silent –X at the end of words.</a:t>
            </a:r>
            <a:endParaRPr lang="en-US" b="1" baseline="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The teacher should read out the title, so that students both hear and read the word ‘</a:t>
            </a:r>
            <a:r>
              <a:rPr lang="en-GB" baseline="0" dirty="0" err="1"/>
              <a:t>lisez</a:t>
            </a:r>
            <a:r>
              <a:rPr lang="en-GB" baseline="0" dirty="0"/>
              <a:t>’.</a:t>
            </a:r>
            <a:endParaRPr lang="en-US" b="0" dirty="0"/>
          </a:p>
          <a:p>
            <a:r>
              <a:rPr lang="en-US" b="0" dirty="0"/>
              <a:t>2. </a:t>
            </a:r>
            <a:r>
              <a:rPr lang="en-GB" baseline="0" dirty="0"/>
              <a:t>Explain (or elicit) that ‘</a:t>
            </a:r>
            <a:r>
              <a:rPr lang="en-GB" baseline="0" dirty="0" err="1"/>
              <a:t>lisez</a:t>
            </a:r>
            <a:r>
              <a:rPr lang="en-GB" baseline="0" dirty="0"/>
              <a:t>’ means ‘you - plural - read’ from the verb ‘lire – to read’.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Ask them to notice the ending of the verb – it’s the ‘-</a:t>
            </a:r>
            <a:r>
              <a:rPr lang="en-GB" baseline="0" dirty="0" err="1"/>
              <a:t>ez</a:t>
            </a:r>
            <a:r>
              <a:rPr lang="en-GB" baseline="0" dirty="0"/>
              <a:t>’ ending. Why might that be? (They have practised ‘</a:t>
            </a:r>
            <a:r>
              <a:rPr lang="en-GB" baseline="0" dirty="0" err="1"/>
              <a:t>ez</a:t>
            </a:r>
            <a:r>
              <a:rPr lang="en-GB" baseline="0" dirty="0"/>
              <a:t>’ verb inflections already so this is a recap).</a:t>
            </a:r>
            <a:endParaRPr lang="en-US" b="0" dirty="0"/>
          </a:p>
          <a:p>
            <a:r>
              <a:rPr lang="en-US" b="0" dirty="0"/>
              <a:t>4. </a:t>
            </a:r>
            <a:r>
              <a:rPr lang="en-GB" baseline="0" dirty="0"/>
              <a:t>Partner A reads out words 1-5 in French and Partner B says the English back. Partner A agrees or disagrees.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aseline="0" dirty="0"/>
              <a:t>Swap roles - partner B reads words 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aseline="0" dirty="0"/>
              <a:t>Students should then choose any of the words at random to read out, their partner saying the number of the word and then giving the English - this should be out of order, so they cannot just rely on the order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baseline="0" dirty="0"/>
              <a:t>They should do six words each, alternating: A says French, B gives the number and then the English. B says French, A gives the number and then the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aseline="0" dirty="0"/>
              <a:t>No timer this time.  Some of these will be unfamiliar words and pupils will need to slow down to decode them more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on the words to hear their pronunciation.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a:t>bleu [1216]; </a:t>
            </a:r>
            <a:r>
              <a:rPr lang="en-GB" b="0" baseline="0" dirty="0" err="1"/>
              <a:t>euh</a:t>
            </a:r>
            <a:r>
              <a:rPr lang="en-GB" b="0" baseline="0" dirty="0"/>
              <a:t> [889]; </a:t>
            </a:r>
            <a:r>
              <a:rPr lang="en-GB" b="0" baseline="0" dirty="0" err="1"/>
              <a:t>peux</a:t>
            </a:r>
            <a:r>
              <a:rPr lang="en-GB" b="0" baseline="0" dirty="0"/>
              <a:t> [</a:t>
            </a:r>
            <a:r>
              <a:rPr lang="en-GB" b="0" baseline="0" dirty="0" err="1"/>
              <a:t>pouvoir</a:t>
            </a:r>
            <a:r>
              <a:rPr lang="en-GB" b="0" baseline="0" dirty="0"/>
              <a:t> - 20] </a:t>
            </a:r>
            <a:r>
              <a:rPr lang="en-GB" b="0" baseline="0" dirty="0" err="1"/>
              <a:t>mieux</a:t>
            </a:r>
            <a:r>
              <a:rPr lang="en-GB" b="0" baseline="0" dirty="0"/>
              <a:t> [217]; </a:t>
            </a:r>
            <a:r>
              <a:rPr lang="en-GB" b="0" baseline="0" dirty="0" err="1"/>
              <a:t>eux</a:t>
            </a:r>
            <a:r>
              <a:rPr lang="en-GB" b="0" baseline="0" dirty="0"/>
              <a:t> [161]; </a:t>
            </a:r>
            <a:r>
              <a:rPr lang="en-GB" b="0" baseline="0" dirty="0" err="1"/>
              <a:t>yeux</a:t>
            </a:r>
            <a:r>
              <a:rPr lang="en-GB" b="0" baseline="0" dirty="0"/>
              <a:t> [œil-474]; </a:t>
            </a:r>
            <a:r>
              <a:rPr lang="en-GB" b="0" baseline="0" dirty="0" err="1"/>
              <a:t>dangereux</a:t>
            </a:r>
            <a:r>
              <a:rPr lang="en-GB" b="0" baseline="0" dirty="0"/>
              <a:t> [713];</a:t>
            </a:r>
            <a:r>
              <a:rPr lang="en-GB" sz="1200" b="1" dirty="0">
                <a:solidFill>
                  <a:schemeClr val="bg1"/>
                </a:solidFill>
                <a:latin typeface="Century Gothic" panose="020B0502020202020204" pitchFamily="34" charset="0"/>
              </a:rPr>
              <a:t> </a:t>
            </a:r>
            <a:r>
              <a:rPr lang="en-GB" sz="1200" b="0" dirty="0" err="1">
                <a:solidFill>
                  <a:schemeClr val="bg1"/>
                </a:solidFill>
                <a:latin typeface="Century Gothic" panose="020B0502020202020204" pitchFamily="34" charset="0"/>
              </a:rPr>
              <a:t>nombreu</a:t>
            </a:r>
            <a:r>
              <a:rPr lang="en-GB" sz="1200" b="0" dirty="0" err="1">
                <a:solidFill>
                  <a:srgbClr val="FA6500"/>
                </a:solidFill>
                <a:latin typeface="Century Gothic" panose="020B0502020202020204" pitchFamily="34" charset="0"/>
              </a:rPr>
              <a:t>x</a:t>
            </a:r>
            <a:r>
              <a:rPr lang="en-GB" sz="1200" b="1" baseline="0" dirty="0">
                <a:solidFill>
                  <a:srgbClr val="FA6500"/>
                </a:solidFill>
                <a:latin typeface="Century Gothic" panose="020B0502020202020204" pitchFamily="34" charset="0"/>
              </a:rPr>
              <a:t> </a:t>
            </a:r>
            <a:r>
              <a:rPr lang="en-GB" b="0" baseline="0" dirty="0"/>
              <a:t>[366]; </a:t>
            </a:r>
            <a:r>
              <a:rPr lang="en-GB" sz="1200" b="0" dirty="0" err="1">
                <a:solidFill>
                  <a:schemeClr val="bg1"/>
                </a:solidFill>
                <a:latin typeface="Century Gothic" panose="020B0502020202020204" pitchFamily="34" charset="0"/>
              </a:rPr>
              <a:t>courageu</a:t>
            </a:r>
            <a:r>
              <a:rPr lang="en-GB" sz="1200" b="0" dirty="0" err="1">
                <a:solidFill>
                  <a:srgbClr val="FA6500"/>
                </a:solidFill>
                <a:latin typeface="Century Gothic" panose="020B0502020202020204" pitchFamily="34" charset="0"/>
              </a:rPr>
              <a:t>x</a:t>
            </a:r>
            <a:r>
              <a:rPr lang="en-GB" b="0" baseline="0" dirty="0"/>
              <a:t> [2198]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06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relevel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a:t>
            </a:r>
            <a:r>
              <a:rPr lang="en-US" b="0" dirty="0" err="1"/>
              <a:t>eu</a:t>
            </a:r>
            <a:r>
              <a:rPr lang="en-US" b="0" dirty="0"/>
              <a:t>].</a:t>
            </a:r>
          </a:p>
          <a:p>
            <a:endParaRPr lang="en-US" b="0" dirty="0"/>
          </a:p>
          <a:p>
            <a:r>
              <a:rPr lang="en-GB" b="1" baseline="0" dirty="0"/>
              <a:t>Word frequency (1 is the most frequent word in French): </a:t>
            </a:r>
            <a:br>
              <a:rPr lang="en-GB" baseline="0" dirty="0"/>
            </a:br>
            <a:r>
              <a:rPr lang="en-GB" baseline="0" dirty="0" err="1"/>
              <a:t>peu</a:t>
            </a:r>
            <a:r>
              <a:rPr lang="en-GB" baseline="0" dirty="0"/>
              <a:t> [92], </a:t>
            </a:r>
            <a:r>
              <a:rPr lang="en-GB" baseline="0" dirty="0" err="1"/>
              <a:t>peur</a:t>
            </a:r>
            <a:r>
              <a:rPr lang="en-GB" baseline="0" dirty="0"/>
              <a:t> [755]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open and closed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Raising awareness of spelling rules governing the pronoun.</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is open or closed.</a:t>
            </a:r>
            <a:endParaRPr lang="en-US" b="0" dirty="0"/>
          </a:p>
          <a:p>
            <a:r>
              <a:rPr lang="en-US" b="0" dirty="0"/>
              <a:t>2. Click to reveal answers.</a:t>
            </a:r>
          </a:p>
          <a:p>
            <a:r>
              <a:rPr lang="en-US" b="0" dirty="0"/>
              <a:t>3. Click again to reveal the question about spelling. Students consider in pairs. They might say things like ‘the words are longer’ or ‘the sound is in the middle of the word’. Encourage students to look at the letters they see </a:t>
            </a:r>
            <a:r>
              <a:rPr lang="en-US" b="0" i="1" dirty="0"/>
              <a:t>after</a:t>
            </a:r>
            <a:r>
              <a:rPr lang="en-US" b="0" i="0" dirty="0"/>
              <a:t> the SSC.</a:t>
            </a:r>
          </a:p>
          <a:p>
            <a:r>
              <a:rPr lang="en-US" b="0" i="0" dirty="0"/>
              <a:t>4. Click to reveal the answers and again to reveal the rule.</a:t>
            </a:r>
          </a:p>
          <a:p>
            <a:r>
              <a:rPr lang="en-US" b="0" i="0" dirty="0"/>
              <a:t>5.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deux [41], </a:t>
            </a:r>
            <a:r>
              <a:rPr lang="en-GB" sz="1200" b="0" dirty="0" err="1">
                <a:solidFill>
                  <a:schemeClr val="accent1">
                    <a:lumMod val="50000"/>
                  </a:schemeClr>
                </a:solidFill>
                <a:latin typeface="+mn-lt"/>
                <a:cs typeface="Arial" panose="020B0604020202020204" pitchFamily="34" charset="0"/>
              </a:rPr>
              <a:t>bœuf</a:t>
            </a:r>
            <a:r>
              <a:rPr lang="en-GB" sz="1200" b="0" dirty="0">
                <a:solidFill>
                  <a:schemeClr val="accent1">
                    <a:lumMod val="50000"/>
                  </a:schemeClr>
                </a:solidFill>
                <a:latin typeface="+mn-lt"/>
                <a:cs typeface="Arial" panose="020B0604020202020204" pitchFamily="34" charset="0"/>
              </a:rPr>
              <a:t> [3914], </a:t>
            </a:r>
            <a:r>
              <a:rPr lang="en-GB" baseline="0" dirty="0" err="1"/>
              <a:t>ordinateur</a:t>
            </a:r>
            <a:r>
              <a:rPr lang="en-GB" baseline="0" dirty="0"/>
              <a:t> [2201], déjeuner [2724], </a:t>
            </a:r>
            <a:r>
              <a:rPr lang="en-GB" baseline="0" dirty="0" err="1"/>
              <a:t>v</a:t>
            </a:r>
            <a:r>
              <a:rPr lang="en-GB" sz="1200" b="0" dirty="0" err="1">
                <a:solidFill>
                  <a:schemeClr val="accent1">
                    <a:lumMod val="50000"/>
                  </a:schemeClr>
                </a:solidFill>
                <a:latin typeface="+mn-lt"/>
                <a:cs typeface="Arial" panose="020B0604020202020204" pitchFamily="34" charset="0"/>
              </a:rPr>
              <a:t>œu</a:t>
            </a:r>
            <a:r>
              <a:rPr lang="en-GB" sz="1200" b="0" dirty="0">
                <a:solidFill>
                  <a:schemeClr val="accent1">
                    <a:lumMod val="50000"/>
                  </a:schemeClr>
                </a:solidFill>
                <a:latin typeface="+mn-lt"/>
                <a:cs typeface="Arial" panose="020B0604020202020204" pitchFamily="34" charset="0"/>
              </a:rPr>
              <a:t> [2103], </a:t>
            </a:r>
            <a:r>
              <a:rPr lang="en-GB" sz="1200" b="0" dirty="0" err="1">
                <a:solidFill>
                  <a:schemeClr val="accent1">
                    <a:lumMod val="50000"/>
                  </a:schemeClr>
                </a:solidFill>
                <a:latin typeface="+mn-lt"/>
                <a:cs typeface="Arial" panose="020B0604020202020204" pitchFamily="34" charset="0"/>
              </a:rPr>
              <a:t>rumeur</a:t>
            </a:r>
            <a:r>
              <a:rPr lang="en-GB" sz="1200" b="0" dirty="0">
                <a:solidFill>
                  <a:schemeClr val="accent1">
                    <a:lumMod val="50000"/>
                  </a:schemeClr>
                </a:solidFill>
                <a:latin typeface="+mn-lt"/>
                <a:cs typeface="Arial" panose="020B0604020202020204" pitchFamily="34" charset="0"/>
              </a:rPr>
              <a:t> [2164], </a:t>
            </a:r>
            <a:r>
              <a:rPr lang="en-GB" sz="1200" b="0" dirty="0" err="1">
                <a:solidFill>
                  <a:schemeClr val="accent1">
                    <a:lumMod val="50000"/>
                  </a:schemeClr>
                </a:solidFill>
                <a:latin typeface="+mn-lt"/>
                <a:cs typeface="Arial" panose="020B0604020202020204" pitchFamily="34" charset="0"/>
              </a:rPr>
              <a:t>peuple</a:t>
            </a:r>
            <a:r>
              <a:rPr lang="en-GB" sz="1200" b="0" dirty="0">
                <a:solidFill>
                  <a:schemeClr val="accent1">
                    <a:lumMod val="50000"/>
                  </a:schemeClr>
                </a:solidFill>
                <a:latin typeface="+mn-lt"/>
                <a:cs typeface="Arial" panose="020B0604020202020204" pitchFamily="34" charset="0"/>
              </a:rPr>
              <a:t> [378], adieu [3968], </a:t>
            </a:r>
            <a:r>
              <a:rPr lang="en-GB" sz="1200" b="0" dirty="0" err="1">
                <a:solidFill>
                  <a:schemeClr val="accent1">
                    <a:lumMod val="50000"/>
                  </a:schemeClr>
                </a:solidFill>
                <a:latin typeface="+mn-lt"/>
                <a:cs typeface="Arial" panose="020B0604020202020204" pitchFamily="34" charset="0"/>
              </a:rPr>
              <a:t>meuble</a:t>
            </a:r>
            <a:r>
              <a:rPr lang="en-GB" sz="1200" b="0" dirty="0">
                <a:solidFill>
                  <a:schemeClr val="accent1">
                    <a:lumMod val="50000"/>
                  </a:schemeClr>
                </a:solidFill>
                <a:latin typeface="+mn-lt"/>
                <a:cs typeface="Arial" panose="020B0604020202020204" pitchFamily="34" charset="0"/>
              </a:rPr>
              <a:t> [3876], feu [786],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open and closed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a:t>
            </a:r>
          </a:p>
          <a:p>
            <a:endParaRPr lang="en-US" b="0" dirty="0"/>
          </a:p>
          <a:p>
            <a:r>
              <a:rPr lang="en-US" b="1" dirty="0"/>
              <a:t>Procedure</a:t>
            </a:r>
          </a:p>
          <a:p>
            <a:pPr marL="228600" indent="-228600">
              <a:buAutoNum type="arabicPeriod"/>
            </a:pPr>
            <a:r>
              <a:rPr lang="en-US" b="0" dirty="0"/>
              <a:t>Student read the words and decide based on the presence of absence of a pronounced consonant after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whether the vowel is open or closed.</a:t>
            </a:r>
            <a:endParaRPr lang="en-US" b="0" dirty="0"/>
          </a:p>
          <a:p>
            <a:pPr marL="228600" indent="-228600">
              <a:buAutoNum type="arabicPeriod"/>
            </a:pPr>
            <a:r>
              <a:rPr lang="en-US" b="0" dirty="0"/>
              <a:t>Click on the numbers to check. Click to reveal answers.</a:t>
            </a:r>
          </a:p>
          <a:p>
            <a:pPr marL="228600" indent="-228600">
              <a:buAutoNum type="arabicPeriod"/>
            </a:pPr>
            <a:r>
              <a:rPr lang="en-US" b="0" dirty="0"/>
              <a:t>Students say the words aloud.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fleur [2305], queue [3255], </a:t>
            </a:r>
            <a:r>
              <a:rPr lang="en-GB" baseline="0" dirty="0" err="1"/>
              <a:t>cheveu</a:t>
            </a:r>
            <a:r>
              <a:rPr lang="en-GB" baseline="0" dirty="0"/>
              <a:t> [2296], </a:t>
            </a:r>
            <a:r>
              <a:rPr lang="en-GB" baseline="0" dirty="0" err="1"/>
              <a:t>courageux</a:t>
            </a:r>
            <a:r>
              <a:rPr lang="en-GB" baseline="0" dirty="0"/>
              <a:t> [2198], beurre [4112], </a:t>
            </a:r>
            <a:r>
              <a:rPr lang="en-GB" sz="1200" b="0" dirty="0" err="1">
                <a:solidFill>
                  <a:schemeClr val="accent1">
                    <a:lumMod val="50000"/>
                  </a:schemeClr>
                </a:solidFill>
                <a:latin typeface="+mn-lt"/>
                <a:cs typeface="Arial" panose="020B0604020202020204" pitchFamily="34" charset="0"/>
              </a:rPr>
              <a:t>nœud</a:t>
            </a:r>
            <a:r>
              <a:rPr lang="en-GB" sz="1200" b="0" dirty="0">
                <a:solidFill>
                  <a:schemeClr val="accent1">
                    <a:lumMod val="50000"/>
                  </a:schemeClr>
                </a:solidFill>
                <a:latin typeface="+mn-lt"/>
                <a:cs typeface="Arial" panose="020B0604020202020204" pitchFamily="34" charset="0"/>
              </a:rPr>
              <a:t> [3551], </a:t>
            </a:r>
            <a:r>
              <a:rPr lang="en-GB" sz="1200" b="0" dirty="0" err="1">
                <a:solidFill>
                  <a:schemeClr val="accent1">
                    <a:lumMod val="50000"/>
                  </a:schemeClr>
                </a:solidFill>
                <a:latin typeface="+mn-lt"/>
                <a:cs typeface="Arial" panose="020B0604020202020204" pitchFamily="34" charset="0"/>
              </a:rPr>
              <a:t>œuvre</a:t>
            </a:r>
            <a:r>
              <a:rPr lang="en-GB" sz="1200" b="0" dirty="0">
                <a:solidFill>
                  <a:schemeClr val="accent1">
                    <a:lumMod val="50000"/>
                  </a:schemeClr>
                </a:solidFill>
                <a:latin typeface="+mn-lt"/>
                <a:cs typeface="Arial" panose="020B0604020202020204" pitchFamily="34" charset="0"/>
              </a:rPr>
              <a:t> [331], milieu [479]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986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b="0" dirty="0"/>
              <a:t>SSCs open [</a:t>
            </a:r>
            <a:r>
              <a:rPr lang="en-GB" b="0" dirty="0" err="1"/>
              <a:t>eu</a:t>
            </a:r>
            <a:r>
              <a:rPr lang="en-GB" b="0" dirty="0"/>
              <a:t>]/[</a:t>
            </a:r>
            <a:r>
              <a:rPr lang="en-GB" b="0" dirty="0" err="1"/>
              <a:t>œu</a:t>
            </a:r>
            <a:r>
              <a:rPr lang="en-GB" b="0" dirty="0"/>
              <a:t>] and [</a:t>
            </a:r>
            <a:r>
              <a:rPr lang="en-GB" b="0" dirty="0" err="1"/>
              <a:t>eu</a:t>
            </a:r>
            <a:r>
              <a:rPr lang="en-GB" b="0" dirty="0"/>
              <a:t>].</a:t>
            </a:r>
          </a:p>
          <a:p>
            <a:endParaRPr lang="en-US" b="1" dirty="0"/>
          </a:p>
          <a:p>
            <a:r>
              <a:rPr lang="en-US" b="1" dirty="0"/>
              <a:t>Procedure:</a:t>
            </a:r>
          </a:p>
          <a:p>
            <a:pPr marL="0" indent="0">
              <a:buFont typeface="+mj-lt"/>
              <a:buNone/>
            </a:pPr>
            <a:r>
              <a:rPr lang="en-US" b="0" dirty="0"/>
              <a:t>1. Click the number to play the audio. </a:t>
            </a:r>
          </a:p>
          <a:p>
            <a:pPr marL="0" indent="0">
              <a:buFont typeface="+mj-lt"/>
              <a:buNone/>
            </a:pPr>
            <a:r>
              <a:rPr lang="en-US" b="0" dirty="0"/>
              <a:t>2. Students choose which SSC the word contains. </a:t>
            </a:r>
          </a:p>
          <a:p>
            <a:pPr marL="0" indent="0">
              <a:buFont typeface="+mj-lt"/>
              <a:buNone/>
            </a:pPr>
            <a:r>
              <a:rPr lang="en-US" b="0" dirty="0"/>
              <a:t>3. Click to reveal answers.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peur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adieu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l’œuvre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 pneu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les yeux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creux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fleur</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endParaRPr lang="en-US" b="1" dirty="0"/>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peur</a:t>
            </a:r>
            <a:r>
              <a:rPr lang="en-GB" baseline="0" dirty="0"/>
              <a:t> [755]; adieu [3968]; </a:t>
            </a:r>
            <a:r>
              <a:rPr lang="fr-FR" sz="1200" b="0" i="0" u="none" strike="noStrike" kern="1200" dirty="0">
                <a:solidFill>
                  <a:schemeClr val="tx1"/>
                </a:solidFill>
                <a:effectLst/>
                <a:latin typeface="+mn-lt"/>
                <a:ea typeface="+mn-ea"/>
                <a:cs typeface="+mn-cs"/>
              </a:rPr>
              <a:t>œuvre [331]; pneu [4514]; œuf [2685]; yeux [&gt;5000]; creux [3508]; fleur [2305]</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917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 sentences containing SSCs open [</a:t>
            </a:r>
            <a:r>
              <a:rPr lang="en-US" b="0" dirty="0" err="1"/>
              <a:t>eu</a:t>
            </a:r>
            <a:r>
              <a:rPr lang="en-US" b="0" dirty="0"/>
              <a:t>]/[</a:t>
            </a:r>
            <a:r>
              <a:rPr lang="en-US" b="0" dirty="0" err="1"/>
              <a:t>œu</a:t>
            </a:r>
            <a:r>
              <a:rPr lang="en-US" b="0" dirty="0"/>
              <a:t>] and [</a:t>
            </a:r>
            <a:r>
              <a:rPr lang="en-US" b="0" dirty="0" err="1"/>
              <a:t>eu</a:t>
            </a:r>
            <a:r>
              <a:rPr lang="en-US" b="0" dirty="0"/>
              <a:t>]. </a:t>
            </a:r>
          </a:p>
          <a:p>
            <a:endParaRPr lang="en-US" b="1" dirty="0"/>
          </a:p>
          <a:p>
            <a:r>
              <a:rPr lang="en-US" b="1" dirty="0"/>
              <a:t>Procedure:</a:t>
            </a:r>
          </a:p>
          <a:p>
            <a:pPr marL="0" indent="0">
              <a:buFont typeface="+mj-lt"/>
              <a:buNone/>
            </a:pPr>
            <a:r>
              <a:rPr lang="en-US" b="0" dirty="0"/>
              <a:t>1. Student B turns away from the board. </a:t>
            </a:r>
          </a:p>
          <a:p>
            <a:pPr marL="0" indent="0">
              <a:buFont typeface="+mj-lt"/>
              <a:buNone/>
            </a:pPr>
            <a:r>
              <a:rPr lang="en-US" b="0" dirty="0"/>
              <a:t>2. Click to reveal partner A’s first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reads the sentence aloud while student B counts the total number of open [</a:t>
            </a:r>
            <a:r>
              <a:rPr lang="en-US" b="0" dirty="0" err="1"/>
              <a:t>eu</a:t>
            </a:r>
            <a:r>
              <a:rPr lang="en-US" b="0" dirty="0"/>
              <a:t>]/[</a:t>
            </a:r>
            <a:r>
              <a:rPr lang="en-US" b="0" dirty="0" err="1"/>
              <a:t>œu</a:t>
            </a:r>
            <a:r>
              <a:rPr lang="en-US" b="0" dirty="0"/>
              <a:t>] and [</a:t>
            </a:r>
            <a:r>
              <a:rPr lang="en-US" b="0" dirty="0" err="1"/>
              <a:t>eu</a:t>
            </a:r>
            <a:r>
              <a:rPr lang="en-US" b="0" dirty="0"/>
              <a:t>] they hear.</a:t>
            </a:r>
          </a:p>
          <a:p>
            <a:pPr marL="0" indent="0">
              <a:buFont typeface="+mj-lt"/>
              <a:buNone/>
            </a:pPr>
            <a:r>
              <a:rPr lang="en-US" b="0" dirty="0"/>
              <a:t>4. Click to reveal answer. </a:t>
            </a:r>
          </a:p>
          <a:p>
            <a:pPr marL="0" indent="0">
              <a:buFont typeface="+mj-lt"/>
              <a:buNone/>
            </a:pPr>
            <a:r>
              <a:rPr lang="en-US" b="0" dirty="0"/>
              <a:t>5. Student A then turns away from the board. </a:t>
            </a:r>
          </a:p>
          <a:p>
            <a:pPr marL="0" indent="0">
              <a:buFont typeface="+mj-lt"/>
              <a:buNone/>
            </a:pPr>
            <a:r>
              <a:rPr lang="en-US" b="0" dirty="0"/>
              <a:t>6. Repeat steps 2-4.</a:t>
            </a:r>
          </a:p>
          <a:p>
            <a:pPr marL="0" indent="0">
              <a:buFont typeface="+mj-lt"/>
              <a:buNone/>
            </a:pPr>
            <a:r>
              <a:rPr lang="en-US" b="0" dirty="0"/>
              <a:t>7. Repeat for the second pair of sentences.</a:t>
            </a:r>
          </a:p>
          <a:p>
            <a:pPr marL="0" indent="0">
              <a:buFont typeface="+mj-lt"/>
              <a:buNone/>
            </a:pPr>
            <a:r>
              <a:rPr lang="en-US" b="0" dirty="0"/>
              <a:t>8. The next slide contains English translations of the sentences with the SSC highlighted in different </a:t>
            </a:r>
            <a:r>
              <a:rPr lang="en-US" b="0" dirty="0" err="1"/>
              <a:t>colours</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adieu [3968]; fleur [2305]; </a:t>
            </a:r>
            <a:r>
              <a:rPr lang="en-GB" baseline="0" dirty="0" err="1"/>
              <a:t>neuvième</a:t>
            </a:r>
            <a:r>
              <a:rPr lang="en-GB" baseline="0" dirty="0"/>
              <a:t> [&gt;5000]; queue [3255]; </a:t>
            </a:r>
            <a:r>
              <a:rPr lang="en-GB" baseline="0" dirty="0" err="1"/>
              <a:t>pêcheur</a:t>
            </a:r>
            <a:r>
              <a:rPr lang="en-GB" baseline="0" dirty="0"/>
              <a:t> [2759]; </a:t>
            </a:r>
            <a:r>
              <a:rPr lang="en-GB" baseline="0" dirty="0" err="1"/>
              <a:t>fleuve</a:t>
            </a:r>
            <a:r>
              <a:rPr lang="en-GB" baseline="0" dirty="0"/>
              <a:t> [2893]; </a:t>
            </a:r>
            <a:r>
              <a:rPr lang="en-GB" baseline="0" dirty="0" err="1"/>
              <a:t>poisson</a:t>
            </a:r>
            <a:r>
              <a:rPr lang="en-GB" baseline="0" dirty="0"/>
              <a:t> [1616]</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92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previous slide with translations and SSCs highlighted.</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28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666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[eu]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Consolidate </a:t>
            </a:r>
            <a:r>
              <a:rPr lang="en-GB" baseline="0" dirty="0"/>
              <a:t>and elicit the pronunciation of the </a:t>
            </a:r>
            <a:r>
              <a:rPr lang="en-GB" b="1" baseline="0" dirty="0"/>
              <a:t>individual SSC [eu]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1609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Identify and transcribe open and closed SSC eu/oeu from heard words</a:t>
            </a:r>
          </a:p>
          <a:p>
            <a:endParaRPr lang="en-US" b="1" dirty="0"/>
          </a:p>
          <a:p>
            <a:r>
              <a:rPr lang="en-US" b="1" dirty="0"/>
              <a:t>Procedure:</a:t>
            </a:r>
          </a:p>
          <a:p>
            <a:r>
              <a:rPr lang="en-US" b="0" dirty="0"/>
              <a:t>1. Click numbers to hear audio.</a:t>
            </a:r>
          </a:p>
          <a:p>
            <a:r>
              <a:rPr lang="en-US" b="0" dirty="0"/>
              <a:t>2. Students tick whether SSC heard was open or closed and attempt to transcribe the word in French. [note: some words are unknown so all plausible spellings should be rewarded e.g. </a:t>
            </a:r>
            <a:r>
              <a:rPr lang="en-US" b="0" dirty="0" err="1"/>
              <a:t>deusieme</a:t>
            </a:r>
            <a:r>
              <a:rPr lang="en-US" b="0" dirty="0"/>
              <a:t>]</a:t>
            </a:r>
          </a:p>
          <a:p>
            <a:r>
              <a:rPr lang="en-US" b="0" dirty="0"/>
              <a:t>3. Click to bring up answers (they will appear on the side of the correct SSC kit)</a:t>
            </a:r>
          </a:p>
          <a:p>
            <a:endParaRPr lang="en-US" b="0" dirty="0"/>
          </a:p>
          <a:p>
            <a:r>
              <a:rPr lang="en-US" b="1" dirty="0"/>
              <a:t>Transcript:</a:t>
            </a:r>
          </a:p>
          <a:p>
            <a:pPr marL="228600" indent="-228600">
              <a:buAutoNum type="arabicPeriod"/>
            </a:pPr>
            <a:r>
              <a:rPr lang="en-US" b="0" dirty="0" err="1"/>
              <a:t>mieux</a:t>
            </a:r>
            <a:endParaRPr lang="en-US" b="0" dirty="0"/>
          </a:p>
          <a:p>
            <a:pPr marL="228600" indent="-228600">
              <a:buAutoNum type="arabicPeriod"/>
            </a:pPr>
            <a:r>
              <a:rPr lang="en-US" b="0" dirty="0" err="1"/>
              <a:t>peuple</a:t>
            </a:r>
            <a:endParaRPr lang="en-US" b="0" dirty="0"/>
          </a:p>
          <a:p>
            <a:pPr marL="228600" indent="-228600">
              <a:buAutoNum type="arabicPeriod"/>
            </a:pPr>
            <a:r>
              <a:rPr lang="en-US" b="0" dirty="0" err="1"/>
              <a:t>heure</a:t>
            </a:r>
            <a:endParaRPr lang="en-US" b="0" dirty="0"/>
          </a:p>
          <a:p>
            <a:pPr marL="228600" indent="-228600">
              <a:buAutoNum type="arabicPeriod"/>
            </a:pPr>
            <a:r>
              <a:rPr lang="en-US" b="0" dirty="0" err="1"/>
              <a:t>nombreux</a:t>
            </a:r>
            <a:endParaRPr lang="en-US" b="0" dirty="0"/>
          </a:p>
          <a:p>
            <a:pPr marL="228600" indent="-228600">
              <a:buAutoNum type="arabicPeriod"/>
            </a:pPr>
            <a:r>
              <a:rPr lang="en-US" sz="1200" dirty="0" err="1">
                <a:solidFill>
                  <a:schemeClr val="accent5">
                    <a:lumMod val="50000"/>
                  </a:schemeClr>
                </a:solidFill>
              </a:rPr>
              <a:t>deuxi</a:t>
            </a:r>
            <a:r>
              <a:rPr lang="en-US" sz="1200" dirty="0" err="1">
                <a:solidFill>
                  <a:schemeClr val="accent5">
                    <a:lumMod val="50000"/>
                  </a:schemeClr>
                </a:solidFill>
                <a:latin typeface="Century Gothic" panose="020B0502020202020204" pitchFamily="34" charset="0"/>
              </a:rPr>
              <a:t>è</a:t>
            </a:r>
            <a:r>
              <a:rPr lang="en-US" sz="1200" dirty="0" err="1">
                <a:solidFill>
                  <a:schemeClr val="accent5">
                    <a:lumMod val="50000"/>
                  </a:schemeClr>
                </a:solidFill>
              </a:rPr>
              <a:t>me</a:t>
            </a:r>
            <a:endParaRPr lang="en-US" sz="1200" dirty="0">
              <a:solidFill>
                <a:schemeClr val="accent5">
                  <a:lumMod val="50000"/>
                </a:schemeClr>
              </a:solidFill>
            </a:endParaRPr>
          </a:p>
          <a:p>
            <a:pPr marL="228600" indent="-228600">
              <a:buAutoNum type="arabicPeriod"/>
            </a:pPr>
            <a:r>
              <a:rPr lang="en-US" b="0" dirty="0" err="1"/>
              <a:t>dangereux</a:t>
            </a:r>
            <a:endParaRPr lang="en-US" b="0" dirty="0"/>
          </a:p>
          <a:p>
            <a:pPr marL="228600" indent="-228600">
              <a:buAutoNum type="arabicPeriod"/>
            </a:pPr>
            <a:r>
              <a:rPr lang="en-US" b="0" dirty="0" err="1"/>
              <a:t>sérieux</a:t>
            </a:r>
            <a:endParaRPr lang="en-US" b="0" dirty="0"/>
          </a:p>
          <a:p>
            <a:pPr marL="228600" indent="-228600">
              <a:buAutoNum type="arabicPeriod"/>
            </a:pPr>
            <a:r>
              <a:rPr lang="en-US" b="0" dirty="0"/>
              <a:t>euro</a:t>
            </a:r>
          </a:p>
          <a:p>
            <a:pPr marL="228600" indent="-228600">
              <a:buAutoNum type="arabicPeriod"/>
            </a:pPr>
            <a:r>
              <a:rPr lang="en-US" b="0" dirty="0" err="1"/>
              <a:t>veuf</a:t>
            </a:r>
            <a:endParaRPr lang="en-US" b="0" dirty="0"/>
          </a:p>
          <a:p>
            <a:pPr marL="228600" indent="-228600">
              <a:buAutoNum type="arabicPeriod"/>
            </a:pPr>
            <a:r>
              <a:rPr lang="en-US" b="0" dirty="0"/>
              <a:t>beurre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peuple</a:t>
            </a:r>
            <a:r>
              <a:rPr lang="en-GB" baseline="0" dirty="0"/>
              <a:t> [378], </a:t>
            </a:r>
            <a:r>
              <a:rPr lang="en-GB" baseline="0" dirty="0" err="1"/>
              <a:t>nombreux</a:t>
            </a:r>
            <a:r>
              <a:rPr lang="en-GB" baseline="0" dirty="0"/>
              <a:t> [366], </a:t>
            </a:r>
            <a:r>
              <a:rPr lang="en-US" sz="1200" dirty="0" err="1">
                <a:solidFill>
                  <a:schemeClr val="accent5">
                    <a:lumMod val="50000"/>
                  </a:schemeClr>
                </a:solidFill>
              </a:rPr>
              <a:t>sérieux</a:t>
            </a:r>
            <a:r>
              <a:rPr lang="en-US" sz="1200" dirty="0">
                <a:solidFill>
                  <a:schemeClr val="accent5">
                    <a:lumMod val="50000"/>
                  </a:schemeClr>
                </a:solidFill>
              </a:rPr>
              <a:t> [412], </a:t>
            </a:r>
            <a:r>
              <a:rPr lang="en-US" sz="1200" dirty="0" err="1">
                <a:solidFill>
                  <a:schemeClr val="accent5">
                    <a:lumMod val="50000"/>
                  </a:schemeClr>
                </a:solidFill>
              </a:rPr>
              <a:t>veuf</a:t>
            </a:r>
            <a:r>
              <a:rPr lang="en-US" sz="1200" dirty="0">
                <a:solidFill>
                  <a:schemeClr val="accent5">
                    <a:lumMod val="50000"/>
                  </a:schemeClr>
                </a:solidFill>
              </a:rPr>
              <a:t> [3455], beurre [4112]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 for 3 slides</a:t>
            </a:r>
            <a:endParaRPr lang="en-US" b="1" dirty="0"/>
          </a:p>
          <a:p>
            <a:endParaRPr lang="en-US" b="1" dirty="0"/>
          </a:p>
          <a:p>
            <a:r>
              <a:rPr lang="en-US" b="1" dirty="0"/>
              <a:t>Aim: </a:t>
            </a:r>
            <a:r>
              <a:rPr lang="en-US" b="0" dirty="0"/>
              <a:t>To</a:t>
            </a:r>
            <a:r>
              <a:rPr lang="en-US" b="1" dirty="0"/>
              <a:t> </a:t>
            </a:r>
            <a:r>
              <a:rPr lang="en-US" b="0" dirty="0"/>
              <a:t>practise pronunciation of open and closed SSC eu/oeu.</a:t>
            </a:r>
            <a:endParaRPr lang="en-US" b="1" dirty="0"/>
          </a:p>
          <a:p>
            <a:endParaRPr lang="en-US" b="1" dirty="0"/>
          </a:p>
          <a:p>
            <a:r>
              <a:rPr lang="en-US" b="1" dirty="0"/>
              <a:t>Procedure:</a:t>
            </a:r>
          </a:p>
          <a:p>
            <a:r>
              <a:rPr lang="en-US" b="0" dirty="0"/>
              <a:t>1. Students to say tongue twisters as quickly as possible with accurate pronunciation of SSCs.</a:t>
            </a:r>
          </a:p>
          <a:p>
            <a:r>
              <a:rPr lang="en-US" b="0" dirty="0"/>
              <a:t>2. Click buttons to hear slow, medium and fast pronunciation by native speaker.</a:t>
            </a:r>
          </a:p>
          <a:p>
            <a:endParaRPr lang="en-US" b="0" dirty="0"/>
          </a:p>
          <a:p>
            <a:r>
              <a:rPr lang="en-US" b="1" dirty="0"/>
              <a:t>Transcript:</a:t>
            </a:r>
          </a:p>
          <a:p>
            <a:r>
              <a:rPr lang="en-US" b="0" dirty="0"/>
              <a:t>1. </a:t>
            </a:r>
            <a:r>
              <a:rPr lang="fr-FR" sz="1200" dirty="0">
                <a:solidFill>
                  <a:schemeClr val="accent5">
                    <a:lumMod val="50000"/>
                  </a:schemeClr>
                </a:solidFill>
              </a:rPr>
              <a:t>Il y a de nombr</a:t>
            </a:r>
            <a:r>
              <a:rPr lang="fr-FR" sz="1200" b="1" dirty="0">
                <a:solidFill>
                  <a:schemeClr val="accent5">
                    <a:lumMod val="50000"/>
                  </a:schemeClr>
                </a:solidFill>
              </a:rPr>
              <a:t>eu</a:t>
            </a:r>
            <a:r>
              <a:rPr lang="fr-FR" sz="1200" dirty="0">
                <a:solidFill>
                  <a:schemeClr val="accent5">
                    <a:lumMod val="50000"/>
                  </a:schemeClr>
                </a:solidFill>
              </a:rPr>
              <a:t>x doct</a:t>
            </a:r>
            <a:r>
              <a:rPr lang="fr-FR" sz="1200" b="1" dirty="0">
                <a:solidFill>
                  <a:schemeClr val="accent5">
                    <a:lumMod val="50000"/>
                  </a:schemeClr>
                </a:solidFill>
              </a:rPr>
              <a:t>eu</a:t>
            </a:r>
            <a:r>
              <a:rPr lang="fr-FR" sz="1200" dirty="0">
                <a:solidFill>
                  <a:schemeClr val="accent5">
                    <a:lumMod val="50000"/>
                  </a:schemeClr>
                </a:solidFill>
              </a:rPr>
              <a:t>rs danger</a:t>
            </a:r>
            <a:r>
              <a:rPr lang="fr-FR" sz="1200" b="1" dirty="0">
                <a:solidFill>
                  <a:schemeClr val="accent5">
                    <a:lumMod val="50000"/>
                  </a:schemeClr>
                </a:solidFill>
              </a:rPr>
              <a:t>eu</a:t>
            </a:r>
            <a:r>
              <a:rPr lang="fr-FR" sz="1200" dirty="0">
                <a:solidFill>
                  <a:schemeClr val="accent5">
                    <a:lumMod val="50000"/>
                  </a:schemeClr>
                </a:solidFill>
              </a:rPr>
              <a:t>x au mili</a:t>
            </a:r>
            <a:r>
              <a:rPr lang="fr-FR" sz="1200" b="1" dirty="0">
                <a:solidFill>
                  <a:schemeClr val="accent5">
                    <a:lumMod val="50000"/>
                  </a:schemeClr>
                </a:solidFill>
              </a:rPr>
              <a:t>eu</a:t>
            </a:r>
            <a:r>
              <a:rPr lang="fr-FR" sz="1200" dirty="0">
                <a:solidFill>
                  <a:schemeClr val="accent5">
                    <a:lumMod val="50000"/>
                  </a:schemeClr>
                </a:solidFill>
              </a:rPr>
              <a:t> du lac.</a:t>
            </a:r>
          </a:p>
          <a:p>
            <a:r>
              <a:rPr lang="fr-FR" sz="1200" dirty="0">
                <a:solidFill>
                  <a:schemeClr val="accent5">
                    <a:lumMod val="50000"/>
                  </a:schemeClr>
                </a:solidFill>
              </a:rPr>
              <a:t>2. Je ne v</a:t>
            </a:r>
            <a:r>
              <a:rPr lang="fr-FR" sz="1200" b="1" dirty="0">
                <a:solidFill>
                  <a:schemeClr val="accent5">
                    <a:lumMod val="50000"/>
                  </a:schemeClr>
                </a:solidFill>
              </a:rPr>
              <a:t>eu</a:t>
            </a:r>
            <a:r>
              <a:rPr lang="fr-FR" sz="1200" dirty="0">
                <a:solidFill>
                  <a:schemeClr val="accent5">
                    <a:lumMod val="50000"/>
                  </a:schemeClr>
                </a:solidFill>
              </a:rPr>
              <a:t>x pas pl</a:t>
            </a:r>
            <a:r>
              <a:rPr lang="fr-FR" sz="1200" b="1" dirty="0">
                <a:solidFill>
                  <a:schemeClr val="accent5">
                    <a:lumMod val="50000"/>
                  </a:schemeClr>
                </a:solidFill>
              </a:rPr>
              <a:t>eu</a:t>
            </a:r>
            <a:r>
              <a:rPr lang="fr-FR" sz="1200" dirty="0">
                <a:solidFill>
                  <a:schemeClr val="accent5">
                    <a:lumMod val="50000"/>
                  </a:schemeClr>
                </a:solidFill>
              </a:rPr>
              <a:t>rer, il est mi</a:t>
            </a:r>
            <a:r>
              <a:rPr lang="fr-FR" sz="1200" b="1" dirty="0">
                <a:solidFill>
                  <a:schemeClr val="accent5">
                    <a:lumMod val="50000"/>
                  </a:schemeClr>
                </a:solidFill>
              </a:rPr>
              <a:t>eu</a:t>
            </a:r>
            <a:r>
              <a:rPr lang="fr-FR" sz="1200" dirty="0">
                <a:solidFill>
                  <a:schemeClr val="accent5">
                    <a:lumMod val="50000"/>
                  </a:schemeClr>
                </a:solidFill>
              </a:rPr>
              <a:t>x d'être h</a:t>
            </a:r>
            <a:r>
              <a:rPr lang="fr-FR" sz="1200" b="1" dirty="0">
                <a:solidFill>
                  <a:schemeClr val="accent5">
                    <a:lumMod val="50000"/>
                  </a:schemeClr>
                </a:solidFill>
              </a:rPr>
              <a:t>eu</a:t>
            </a:r>
            <a:r>
              <a:rPr lang="fr-FR" sz="1200" dirty="0">
                <a:solidFill>
                  <a:schemeClr val="accent5">
                    <a:lumMod val="50000"/>
                  </a:schemeClr>
                </a:solidFill>
              </a:rPr>
              <a:t>r</a:t>
            </a:r>
            <a:r>
              <a:rPr lang="fr-FR" sz="1200" b="1" dirty="0">
                <a:solidFill>
                  <a:schemeClr val="accent5">
                    <a:lumMod val="50000"/>
                  </a:schemeClr>
                </a:solidFill>
              </a:rPr>
              <a:t>eu</a:t>
            </a:r>
            <a:r>
              <a:rPr lang="fr-FR" sz="1200" dirty="0">
                <a:solidFill>
                  <a:schemeClr val="accent5">
                    <a:lumMod val="50000"/>
                  </a:schemeClr>
                </a:solidFill>
              </a:rPr>
              <a:t>x que d'être séri</a:t>
            </a:r>
            <a:r>
              <a:rPr lang="fr-FR" sz="1200" b="1" dirty="0">
                <a:solidFill>
                  <a:schemeClr val="accent5">
                    <a:lumMod val="50000"/>
                  </a:schemeClr>
                </a:solidFill>
              </a:rPr>
              <a:t>eu</a:t>
            </a:r>
            <a:r>
              <a:rPr lang="fr-FR" sz="1200" dirty="0">
                <a:solidFill>
                  <a:schemeClr val="accent5">
                    <a:lumMod val="50000"/>
                  </a:schemeClr>
                </a:solidFill>
              </a:rPr>
              <a:t>x.</a:t>
            </a:r>
          </a:p>
          <a:p>
            <a:r>
              <a:rPr lang="fr-FR" sz="1200" dirty="0">
                <a:solidFill>
                  <a:schemeClr val="accent5">
                    <a:lumMod val="50000"/>
                  </a:schemeClr>
                </a:solidFill>
              </a:rPr>
              <a:t>3. L’entrepren</a:t>
            </a:r>
            <a:r>
              <a:rPr lang="fr-FR" sz="1200" b="1" dirty="0">
                <a:solidFill>
                  <a:schemeClr val="accent5">
                    <a:lumMod val="50000"/>
                  </a:schemeClr>
                </a:solidFill>
              </a:rPr>
              <a:t>eu</a:t>
            </a:r>
            <a:r>
              <a:rPr lang="fr-FR" sz="1200" dirty="0">
                <a:solidFill>
                  <a:schemeClr val="accent5">
                    <a:lumMod val="50000"/>
                  </a:schemeClr>
                </a:solidFill>
              </a:rPr>
              <a:t>r est courag</a:t>
            </a:r>
            <a:r>
              <a:rPr lang="fr-FR" sz="1200" b="1" dirty="0">
                <a:solidFill>
                  <a:schemeClr val="accent5">
                    <a:lumMod val="50000"/>
                  </a:schemeClr>
                </a:solidFill>
              </a:rPr>
              <a:t>eu</a:t>
            </a:r>
            <a:r>
              <a:rPr lang="fr-FR" sz="1200" dirty="0">
                <a:solidFill>
                  <a:schemeClr val="accent5">
                    <a:lumMod val="50000"/>
                  </a:schemeClr>
                </a:solidFill>
              </a:rPr>
              <a:t>x, il fais la pr</a:t>
            </a:r>
            <a:r>
              <a:rPr lang="fr-FR" sz="1200" b="1" dirty="0">
                <a:solidFill>
                  <a:schemeClr val="accent5">
                    <a:lumMod val="50000"/>
                  </a:schemeClr>
                </a:solidFill>
              </a:rPr>
              <a:t>eu</a:t>
            </a:r>
            <a:r>
              <a:rPr lang="fr-FR" sz="1200" dirty="0">
                <a:solidFill>
                  <a:schemeClr val="accent5">
                    <a:lumMod val="50000"/>
                  </a:schemeClr>
                </a:solidFill>
              </a:rPr>
              <a:t>ve de sa val</a:t>
            </a:r>
            <a:r>
              <a:rPr lang="fr-FR" sz="1200" b="1" dirty="0">
                <a:solidFill>
                  <a:schemeClr val="accent5">
                    <a:lumMod val="50000"/>
                  </a:schemeClr>
                </a:solidFill>
              </a:rPr>
              <a:t>eu</a:t>
            </a:r>
            <a:r>
              <a:rPr lang="fr-FR" sz="1200" dirty="0">
                <a:solidFill>
                  <a:schemeClr val="accent5">
                    <a:lumMod val="50000"/>
                  </a:schemeClr>
                </a:solidFill>
              </a:rPr>
              <a:t>r chaque h</a:t>
            </a:r>
            <a:r>
              <a:rPr lang="fr-FR" sz="1200" b="1" dirty="0">
                <a:solidFill>
                  <a:schemeClr val="accent5">
                    <a:lumMod val="50000"/>
                  </a:schemeClr>
                </a:solidFill>
              </a:rPr>
              <a:t>eu</a:t>
            </a:r>
            <a:r>
              <a:rPr lang="fr-FR" sz="1200" dirty="0">
                <a:solidFill>
                  <a:schemeClr val="accent5">
                    <a:lumMod val="50000"/>
                  </a:schemeClr>
                </a:solidFill>
              </a:rPr>
              <a:t>re.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t>
            </a:r>
            <a:r>
              <a:rPr lang="en-GB" baseline="0" dirty="0" err="1"/>
              <a:t>docteur</a:t>
            </a:r>
            <a:r>
              <a:rPr lang="en-GB" baseline="0" dirty="0"/>
              <a:t> [2176], milieu [479], </a:t>
            </a:r>
            <a:r>
              <a:rPr lang="en-GB" baseline="0" dirty="0" err="1"/>
              <a:t>pleurer</a:t>
            </a:r>
            <a:r>
              <a:rPr lang="en-GB" baseline="0" dirty="0"/>
              <a:t> [2253], </a:t>
            </a:r>
            <a:r>
              <a:rPr lang="en-GB" baseline="0" dirty="0" err="1"/>
              <a:t>sérieux</a:t>
            </a:r>
            <a:r>
              <a:rPr lang="en-GB" baseline="0" dirty="0"/>
              <a:t> [412], entrepreneur [2377], </a:t>
            </a:r>
            <a:r>
              <a:rPr lang="en-GB" baseline="0" dirty="0" err="1"/>
              <a:t>courageux</a:t>
            </a:r>
            <a:r>
              <a:rPr lang="en-GB" baseline="0" dirty="0"/>
              <a:t> [2198], </a:t>
            </a:r>
            <a:r>
              <a:rPr lang="en-GB" baseline="0" dirty="0" err="1"/>
              <a:t>preuve</a:t>
            </a:r>
            <a:r>
              <a:rPr lang="en-GB" baseline="0" dirty="0"/>
              <a:t> [653], </a:t>
            </a:r>
            <a:r>
              <a:rPr lang="en-GB" baseline="0" dirty="0" err="1"/>
              <a:t>valeur</a:t>
            </a:r>
            <a:r>
              <a:rPr lang="en-GB" baseline="0" dirty="0"/>
              <a:t> [453]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89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1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38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6</a:t>
            </a:fld>
            <a:endParaRPr lang="en-GB" dirty="0"/>
          </a:p>
        </p:txBody>
      </p:sp>
    </p:spTree>
    <p:extLst>
      <p:ext uri="{BB962C8B-B14F-4D97-AF65-F5344CB8AC3E}">
        <p14:creationId xmlns:p14="http://schemas.microsoft.com/office/powerpoint/2010/main" val="361106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7</a:t>
            </a:fld>
            <a:endParaRPr lang="en-GB" dirty="0"/>
          </a:p>
        </p:txBody>
      </p:sp>
    </p:spTree>
    <p:extLst>
      <p:ext uri="{BB962C8B-B14F-4D97-AF65-F5344CB8AC3E}">
        <p14:creationId xmlns:p14="http://schemas.microsoft.com/office/powerpoint/2010/main" val="228103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932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err="1"/>
              <a:t>practising</a:t>
            </a:r>
            <a:r>
              <a:rPr lang="en-US" b="0" dirty="0"/>
              <a:t> recognition of SSC [</a:t>
            </a:r>
            <a:r>
              <a:rPr lang="en-US" b="0" dirty="0" err="1"/>
              <a:t>eu</a:t>
            </a:r>
            <a:r>
              <a:rPr lang="en-US" b="0" dirty="0"/>
              <a:t>]</a:t>
            </a:r>
            <a:endParaRPr lang="en-US" b="1" dirty="0"/>
          </a:p>
          <a:p>
            <a:endParaRPr lang="en-US" b="1" dirty="0"/>
          </a:p>
          <a:p>
            <a:r>
              <a:rPr lang="en-US" b="1" dirty="0"/>
              <a:t>Procedure:</a:t>
            </a:r>
          </a:p>
          <a:p>
            <a:r>
              <a:rPr lang="en-US" b="0" dirty="0"/>
              <a:t>1. Click the numbers to play the audio.</a:t>
            </a:r>
          </a:p>
          <a:p>
            <a:r>
              <a:rPr lang="en-US" b="0" dirty="0"/>
              <a:t>2. Students write 1-3 and tally how many times they hear the SSC [</a:t>
            </a:r>
            <a:r>
              <a:rPr lang="en-US" b="0" dirty="0" err="1"/>
              <a:t>eu</a:t>
            </a:r>
            <a:r>
              <a:rPr lang="en-US" b="0" dirty="0"/>
              <a:t>].</a:t>
            </a:r>
          </a:p>
          <a:p>
            <a:endParaRPr lang="en-US" b="0" dirty="0"/>
          </a:p>
          <a:p>
            <a:r>
              <a:rPr lang="en-US" b="1" dirty="0"/>
              <a:t>Transcript:</a:t>
            </a:r>
          </a:p>
          <a:p>
            <a:pPr marL="228600" indent="-228600">
              <a:buAutoNum type="arabicParenR"/>
            </a:pPr>
            <a:r>
              <a:rPr lang="en-US" b="0" dirty="0" err="1"/>
              <a:t>Nombreux</a:t>
            </a:r>
            <a:r>
              <a:rPr lang="en-US" b="0" dirty="0"/>
              <a:t> </a:t>
            </a:r>
            <a:r>
              <a:rPr lang="en-US" b="0" dirty="0" err="1"/>
              <a:t>animaux</a:t>
            </a:r>
            <a:r>
              <a:rPr lang="en-US" b="0" dirty="0"/>
              <a:t> </a:t>
            </a:r>
            <a:r>
              <a:rPr lang="en-US" b="0" dirty="0" err="1"/>
              <a:t>vivent</a:t>
            </a:r>
            <a:r>
              <a:rPr lang="en-US" b="0" dirty="0"/>
              <a:t> à la </a:t>
            </a:r>
            <a:r>
              <a:rPr lang="en-US" b="0" dirty="0" err="1"/>
              <a:t>ferme</a:t>
            </a:r>
            <a:r>
              <a:rPr lang="en-US" b="0" dirty="0"/>
              <a:t>.</a:t>
            </a:r>
          </a:p>
          <a:p>
            <a:pPr marL="228600" indent="-228600">
              <a:buAutoNum type="arabicParenR"/>
            </a:pPr>
            <a:r>
              <a:rPr lang="en-US" b="0" dirty="0" err="1"/>
              <a:t>Ceux</a:t>
            </a:r>
            <a:r>
              <a:rPr lang="en-US" b="0" dirty="0"/>
              <a:t> qui font la queue </a:t>
            </a:r>
            <a:r>
              <a:rPr lang="en-US" b="0" dirty="0" err="1"/>
              <a:t>sont</a:t>
            </a:r>
            <a:r>
              <a:rPr lang="en-US" b="0" dirty="0"/>
              <a:t> </a:t>
            </a:r>
            <a:r>
              <a:rPr lang="en-US" b="0" dirty="0" err="1"/>
              <a:t>heureux</a:t>
            </a:r>
            <a:r>
              <a:rPr lang="en-US" b="0" dirty="0"/>
              <a:t>.</a:t>
            </a:r>
          </a:p>
          <a:p>
            <a:pPr marL="228600" indent="-228600">
              <a:buAutoNum type="arabicParenR"/>
            </a:pPr>
            <a:r>
              <a:rPr lang="en-US" b="0" dirty="0"/>
              <a:t>Il </a:t>
            </a:r>
            <a:r>
              <a:rPr lang="en-US" b="0" dirty="0" err="1"/>
              <a:t>veut</a:t>
            </a:r>
            <a:r>
              <a:rPr lang="en-US" b="0" dirty="0"/>
              <a:t> </a:t>
            </a:r>
            <a:r>
              <a:rPr lang="en-US" b="0" dirty="0" err="1"/>
              <a:t>être</a:t>
            </a:r>
            <a:r>
              <a:rPr lang="en-US" b="0" dirty="0"/>
              <a:t> </a:t>
            </a:r>
            <a:r>
              <a:rPr lang="en-US" b="0" dirty="0" err="1"/>
              <a:t>courageux</a:t>
            </a:r>
            <a:r>
              <a:rPr lang="en-US" b="0" dirty="0"/>
              <a:t>, </a:t>
            </a:r>
            <a:r>
              <a:rPr lang="en-US" b="0" dirty="0" err="1"/>
              <a:t>mais</a:t>
            </a:r>
            <a:r>
              <a:rPr lang="en-US" b="0" dirty="0"/>
              <a:t> </a:t>
            </a:r>
            <a:r>
              <a:rPr lang="en-US" b="0" dirty="0" err="1"/>
              <a:t>c’est</a:t>
            </a:r>
            <a:r>
              <a:rPr lang="en-US" b="0" dirty="0"/>
              <a:t> </a:t>
            </a:r>
            <a:r>
              <a:rPr lang="en-US" b="0" dirty="0" err="1"/>
              <a:t>douteux</a:t>
            </a:r>
            <a:r>
              <a:rPr lang="en-US" b="0" dirty="0"/>
              <a:t>.</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animal [1002], </a:t>
            </a:r>
            <a:r>
              <a:rPr lang="en-GB" baseline="0" dirty="0" err="1"/>
              <a:t>celui</a:t>
            </a:r>
            <a:r>
              <a:rPr lang="en-GB" baseline="0" dirty="0"/>
              <a:t> [45], queue [3255], </a:t>
            </a:r>
            <a:r>
              <a:rPr lang="en-GB" baseline="0" dirty="0" err="1"/>
              <a:t>heureux</a:t>
            </a:r>
            <a:r>
              <a:rPr lang="en-GB" baseline="0" dirty="0"/>
              <a:t> [764], </a:t>
            </a:r>
            <a:r>
              <a:rPr lang="en-GB" baseline="0" dirty="0" err="1"/>
              <a:t>vouloir</a:t>
            </a:r>
            <a:r>
              <a:rPr lang="en-GB" baseline="0" dirty="0"/>
              <a:t> [57], </a:t>
            </a:r>
            <a:r>
              <a:rPr lang="en-GB" baseline="0" dirty="0" err="1"/>
              <a:t>courageux</a:t>
            </a:r>
            <a:r>
              <a:rPr lang="en-GB" baseline="0" dirty="0"/>
              <a:t> [2198], </a:t>
            </a:r>
            <a:r>
              <a:rPr lang="en-GB" baseline="0" dirty="0" err="1"/>
              <a:t>douteux</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25333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7684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17171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20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39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98609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715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7934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8424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2524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779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34662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0108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9132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1290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809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2304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0030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4228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9519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3462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932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60560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3202866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5.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21.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13.png"/><Relationship Id="rId11" Type="http://schemas.openxmlformats.org/officeDocument/2006/relationships/audio" Target="../media/audio36.wav"/><Relationship Id="rId5" Type="http://schemas.microsoft.com/office/2007/relationships/hdphoto" Target="../media/hdphoto1.wdp"/><Relationship Id="rId15" Type="http://schemas.openxmlformats.org/officeDocument/2006/relationships/audio" Target="../media/audio40.wav"/><Relationship Id="rId10" Type="http://schemas.openxmlformats.org/officeDocument/2006/relationships/audio" Target="../media/audio35.wav"/><Relationship Id="rId4" Type="http://schemas.openxmlformats.org/officeDocument/2006/relationships/image" Target="../media/image12.png"/><Relationship Id="rId9" Type="http://schemas.openxmlformats.org/officeDocument/2006/relationships/audio" Target="../media/audio34.wav"/><Relationship Id="rId14" Type="http://schemas.openxmlformats.org/officeDocument/2006/relationships/audio" Target="../media/audio39.wav"/></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3" Type="http://schemas.openxmlformats.org/officeDocument/2006/relationships/image" Target="../media/image5.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13.png"/><Relationship Id="rId10" Type="http://schemas.openxmlformats.org/officeDocument/2006/relationships/audio" Target="../media/audio36.wav"/><Relationship Id="rId4" Type="http://schemas.openxmlformats.org/officeDocument/2006/relationships/image" Target="../media/image14.png"/><Relationship Id="rId9" Type="http://schemas.openxmlformats.org/officeDocument/2006/relationships/audio" Target="../media/audio35.wav"/><Relationship Id="rId14" Type="http://schemas.openxmlformats.org/officeDocument/2006/relationships/audio" Target="../media/audio40.wav"/></Relationships>
</file>

<file path=ppt/slides/_rels/slide23.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s>
</file>

<file path=ppt/slides/_rels/slide24.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audio" Target="../media/audio56.wav"/><Relationship Id="rId12" Type="http://schemas.openxmlformats.org/officeDocument/2006/relationships/audio" Target="../media/audio61.wav"/><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image" Target="../media/image11.png"/><Relationship Id="rId10" Type="http://schemas.openxmlformats.org/officeDocument/2006/relationships/audio" Target="../media/audio59.wav"/><Relationship Id="rId4" Type="http://schemas.openxmlformats.org/officeDocument/2006/relationships/audio" Target="../media/audio53.wav"/><Relationship Id="rId9" Type="http://schemas.openxmlformats.org/officeDocument/2006/relationships/audio" Target="../media/audio58.wav"/><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audio" Target="../media/audio63.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audio" Target="../media/audio66.wav"/><Relationship Id="rId12"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audio" Target="../media/audio65.wav"/><Relationship Id="rId15" Type="http://schemas.openxmlformats.org/officeDocument/2006/relationships/audio" Target="../media/audio71.wav"/><Relationship Id="rId10" Type="http://schemas.openxmlformats.org/officeDocument/2006/relationships/audio" Target="../media/audio69.wav"/><Relationship Id="rId4" Type="http://schemas.openxmlformats.org/officeDocument/2006/relationships/audio" Target="../media/audio64.wav"/><Relationship Id="rId9" Type="http://schemas.openxmlformats.org/officeDocument/2006/relationships/audio" Target="../media/audio68.wav"/><Relationship Id="rId14" Type="http://schemas.openxmlformats.org/officeDocument/2006/relationships/audio" Target="../media/audio7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image" Target="../media/image19.png"/><Relationship Id="rId3" Type="http://schemas.openxmlformats.org/officeDocument/2006/relationships/audio" Target="../media/audio72.wav"/><Relationship Id="rId7" Type="http://schemas.openxmlformats.org/officeDocument/2006/relationships/audio" Target="../media/audio76.wav"/><Relationship Id="rId12" Type="http://schemas.openxmlformats.org/officeDocument/2006/relationships/audio" Target="../media/audio79.wav"/><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audio" Target="../media/audio75.wav"/><Relationship Id="rId11" Type="http://schemas.openxmlformats.org/officeDocument/2006/relationships/image" Target="../media/image15.png"/><Relationship Id="rId5" Type="http://schemas.openxmlformats.org/officeDocument/2006/relationships/audio" Target="../media/audio74.wav"/><Relationship Id="rId15" Type="http://schemas.openxmlformats.org/officeDocument/2006/relationships/image" Target="../media/image21.png"/><Relationship Id="rId10" Type="http://schemas.openxmlformats.org/officeDocument/2006/relationships/image" Target="../media/image5.png"/><Relationship Id="rId4" Type="http://schemas.openxmlformats.org/officeDocument/2006/relationships/audio" Target="../media/audio73.wav"/><Relationship Id="rId9" Type="http://schemas.openxmlformats.org/officeDocument/2006/relationships/audio" Target="../media/audio78.wav"/><Relationship Id="rId1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audio" Target="../media/audio82.wav"/><Relationship Id="rId12" Type="http://schemas.openxmlformats.org/officeDocument/2006/relationships/audio" Target="../media/audio87.wav"/><Relationship Id="rId17" Type="http://schemas.openxmlformats.org/officeDocument/2006/relationships/image" Target="../media/image26.png"/><Relationship Id="rId2" Type="http://schemas.openxmlformats.org/officeDocument/2006/relationships/notesSlide" Target="../notesSlides/notesSlide3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57.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audio" Target="../media/audio80.wav"/><Relationship Id="rId15" Type="http://schemas.openxmlformats.org/officeDocument/2006/relationships/image" Target="../media/image24.jpeg"/><Relationship Id="rId10" Type="http://schemas.openxmlformats.org/officeDocument/2006/relationships/audio" Target="../media/audio85.wav"/><Relationship Id="rId19" Type="http://schemas.openxmlformats.org/officeDocument/2006/relationships/image" Target="../media/image28.jpeg"/><Relationship Id="rId4" Type="http://schemas.openxmlformats.org/officeDocument/2006/relationships/image" Target="../media/image15.png"/><Relationship Id="rId9" Type="http://schemas.openxmlformats.org/officeDocument/2006/relationships/audio" Target="../media/audio84.wav"/><Relationship Id="rId1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91.wav"/><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audio" Target="../media/audio90.wav"/><Relationship Id="rId5" Type="http://schemas.openxmlformats.org/officeDocument/2006/relationships/audio" Target="../media/audio89.wav"/><Relationship Id="rId4" Type="http://schemas.openxmlformats.org/officeDocument/2006/relationships/audio" Target="../media/audio88.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91.wav"/><Relationship Id="rId2" Type="http://schemas.openxmlformats.org/officeDocument/2006/relationships/notesSlide" Target="../notesSlides/notesSlide36.xml"/><Relationship Id="rId1" Type="http://schemas.openxmlformats.org/officeDocument/2006/relationships/slideLayout" Target="../slideLayouts/slideLayout57.xml"/><Relationship Id="rId6" Type="http://schemas.openxmlformats.org/officeDocument/2006/relationships/audio" Target="../media/audio90.wav"/><Relationship Id="rId5" Type="http://schemas.openxmlformats.org/officeDocument/2006/relationships/audio" Target="../media/audio89.wav"/><Relationship Id="rId4" Type="http://schemas.openxmlformats.org/officeDocument/2006/relationships/audio" Target="../media/audio88.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audio" Target="../media/audio95.wav"/><Relationship Id="rId13" Type="http://schemas.openxmlformats.org/officeDocument/2006/relationships/audio" Target="../media/audio100.wav"/><Relationship Id="rId3" Type="http://schemas.openxmlformats.org/officeDocument/2006/relationships/image" Target="../media/image5.png"/><Relationship Id="rId7" Type="http://schemas.openxmlformats.org/officeDocument/2006/relationships/audio" Target="../media/audio94.wav"/><Relationship Id="rId12" Type="http://schemas.openxmlformats.org/officeDocument/2006/relationships/audio" Target="../media/audio99.wav"/><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audio" Target="../media/audio93.wav"/><Relationship Id="rId11" Type="http://schemas.openxmlformats.org/officeDocument/2006/relationships/audio" Target="../media/audio98.wav"/><Relationship Id="rId5" Type="http://schemas.openxmlformats.org/officeDocument/2006/relationships/audio" Target="../media/audio92.wav"/><Relationship Id="rId10" Type="http://schemas.openxmlformats.org/officeDocument/2006/relationships/audio" Target="../media/audio97.wav"/><Relationship Id="rId4" Type="http://schemas.openxmlformats.org/officeDocument/2006/relationships/image" Target="../media/image30.png"/><Relationship Id="rId9" Type="http://schemas.openxmlformats.org/officeDocument/2006/relationships/audio" Target="../media/audio96.wav"/><Relationship Id="rId14" Type="http://schemas.openxmlformats.org/officeDocument/2006/relationships/audio" Target="../media/audio101.wav"/></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audio" Target="../media/audio104.wav"/><Relationship Id="rId5" Type="http://schemas.openxmlformats.org/officeDocument/2006/relationships/audio" Target="../media/audio103.wav"/><Relationship Id="rId4" Type="http://schemas.openxmlformats.org/officeDocument/2006/relationships/audio" Target="../media/audio102.wav"/></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audio" Target="../media/audio107.wav"/><Relationship Id="rId5" Type="http://schemas.openxmlformats.org/officeDocument/2006/relationships/audio" Target="../media/audio106.wav"/><Relationship Id="rId4" Type="http://schemas.openxmlformats.org/officeDocument/2006/relationships/audio" Target="../media/audio105.wav"/></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6.xml"/><Relationship Id="rId6" Type="http://schemas.openxmlformats.org/officeDocument/2006/relationships/audio" Target="../media/audio110.wav"/><Relationship Id="rId5" Type="http://schemas.openxmlformats.org/officeDocument/2006/relationships/audio" Target="../media/audio109.wav"/><Relationship Id="rId4" Type="http://schemas.openxmlformats.org/officeDocument/2006/relationships/audio" Target="../media/audio108.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a:solidFill>
                  <a:prstClr val="white"/>
                </a:solidFill>
              </a:rPr>
              <a:t>e</a:t>
            </a:r>
            <a:r>
              <a:rPr lang="en-GB" sz="3000" dirty="0">
                <a:solidFill>
                  <a:prstClr val="white"/>
                </a:solidFill>
              </a:rPr>
              <a:t>u</a:t>
            </a:r>
            <a:r>
              <a:rPr lang="en-GB" sz="300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31/08/2022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t>
            </a:r>
            <a:r>
              <a:rPr kumimoji="0" lang="en-GB" sz="6000" b="0" i="0" u="none" strike="noStrike" kern="1200" cap="none" spc="0" normalizeH="0" baseline="0" noProof="0" dirty="0" err="1">
                <a:ln>
                  <a:noFill/>
                </a:ln>
                <a:solidFill>
                  <a:srgbClr val="E65D00"/>
                </a:solidFill>
                <a:effectLst/>
                <a:uLnTx/>
                <a:uFillTx/>
                <a:latin typeface="Century Gothic" panose="020F0302020204030204"/>
                <a:ea typeface="+mn-ea"/>
                <a:cs typeface="+mn-cs"/>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x</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t-être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[blue]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[hollow]</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[them]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[neutral]</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[old]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[maybe]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[nervous]</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[better]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[middle]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[god]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7" name="Rectangle 2">
            <a:extLst>
              <a:ext uri="{FF2B5EF4-FFF2-40B4-BE49-F238E27FC236}">
                <a16:creationId xmlns:a16="http://schemas.microsoft.com/office/drawing/2014/main" id="{9E8C1117-7BE3-4C55-BD5C-42328DAADE15}"/>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B59CF4AE-F582-4E9A-801F-7AD6E9D63CA0}"/>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1" name="Line 4">
            <a:extLst>
              <a:ext uri="{FF2B5EF4-FFF2-40B4-BE49-F238E27FC236}">
                <a16:creationId xmlns:a16="http://schemas.microsoft.com/office/drawing/2014/main" id="{EBFC98F3-77FA-4299-BB07-C29CCFCD429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7">
            <a:extLst>
              <a:ext uri="{FF2B5EF4-FFF2-40B4-BE49-F238E27FC236}">
                <a16:creationId xmlns:a16="http://schemas.microsoft.com/office/drawing/2014/main" id="{203E98CD-7A8F-48DE-8828-3BB4D677AAAC}"/>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Line 9">
            <a:extLst>
              <a:ext uri="{FF2B5EF4-FFF2-40B4-BE49-F238E27FC236}">
                <a16:creationId xmlns:a16="http://schemas.microsoft.com/office/drawing/2014/main" id="{D5A49AA5-E9E3-4892-BBCA-5DD2C9D0A61F}"/>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4" name="Text Box 10">
            <a:extLst>
              <a:ext uri="{FF2B5EF4-FFF2-40B4-BE49-F238E27FC236}">
                <a16:creationId xmlns:a16="http://schemas.microsoft.com/office/drawing/2014/main" id="{6F61BB27-355C-4A60-9B93-8579F7BBBA45}"/>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5" name="Text Box 12">
            <a:extLst>
              <a:ext uri="{FF2B5EF4-FFF2-40B4-BE49-F238E27FC236}">
                <a16:creationId xmlns:a16="http://schemas.microsoft.com/office/drawing/2014/main" id="{550CFE77-13CF-494B-A8FD-19D1CCB137B2}"/>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sym typeface="Arial"/>
              </a:rPr>
              <a:t>3</a:t>
            </a: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6" name="Text Box 14">
            <a:extLst>
              <a:ext uri="{FF2B5EF4-FFF2-40B4-BE49-F238E27FC236}">
                <a16:creationId xmlns:a16="http://schemas.microsoft.com/office/drawing/2014/main" id="{19CBB9BD-A12B-4F1C-B0ED-1944D8206565}"/>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8" name="AutoShape 11">
            <a:hlinkClick r:id="" action="ppaction://noaction" highlightClick="1"/>
            <a:extLst>
              <a:ext uri="{FF2B5EF4-FFF2-40B4-BE49-F238E27FC236}">
                <a16:creationId xmlns:a16="http://schemas.microsoft.com/office/drawing/2014/main" id="{C1A7AC1B-2401-40AD-A111-7E9ECBC1A8A1}"/>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58932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8"/>
                                        </p:tgtEl>
                                      </p:cBhvr>
                                    </p:animEffect>
                                    <p:set>
                                      <p:cBhvr>
                                        <p:cTn id="7" dur="1" fill="hold">
                                          <p:stCondLst>
                                            <p:cond delay="2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t>
            </a:r>
            <a:r>
              <a:rPr kumimoji="0" lang="en-GB" sz="6000" b="0" i="0" u="none" strike="noStrike" kern="1200" cap="none" spc="0" normalizeH="0" baseline="0" noProof="0" dirty="0" err="1">
                <a:ln>
                  <a:noFill/>
                </a:ln>
                <a:solidFill>
                  <a:srgbClr val="E65D00"/>
                </a:solidFill>
                <a:effectLst/>
                <a:uLnTx/>
                <a:uFillTx/>
                <a:latin typeface="Century Gothic" panose="020F0302020204030204"/>
                <a:ea typeface="+mn-ea"/>
                <a:cs typeface="+mn-cs"/>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x</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t-être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[blue]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[hollow]</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[them]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[neutral]</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[old]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[maybe]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[nervous]</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[better]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[middle]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[god]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7" name="Rectangle 2">
            <a:extLst>
              <a:ext uri="{FF2B5EF4-FFF2-40B4-BE49-F238E27FC236}">
                <a16:creationId xmlns:a16="http://schemas.microsoft.com/office/drawing/2014/main" id="{EB5007BB-EBA9-4F69-9380-93D893D1100B}"/>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50ABA611-57F8-4E9B-9459-3E0ED2BF40F1}"/>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1" name="Line 4">
            <a:extLst>
              <a:ext uri="{FF2B5EF4-FFF2-40B4-BE49-F238E27FC236}">
                <a16:creationId xmlns:a16="http://schemas.microsoft.com/office/drawing/2014/main" id="{A86A4EAE-8CB5-46E1-A1DB-5AF7FE343D69}"/>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7">
            <a:extLst>
              <a:ext uri="{FF2B5EF4-FFF2-40B4-BE49-F238E27FC236}">
                <a16:creationId xmlns:a16="http://schemas.microsoft.com/office/drawing/2014/main" id="{C22C83BE-585C-4FBE-8E41-FBFC3859955F}"/>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Line 9">
            <a:extLst>
              <a:ext uri="{FF2B5EF4-FFF2-40B4-BE49-F238E27FC236}">
                <a16:creationId xmlns:a16="http://schemas.microsoft.com/office/drawing/2014/main" id="{4D3D31DA-529B-404D-BD7C-A75A42EE8713}"/>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4" name="Text Box 10">
            <a:extLst>
              <a:ext uri="{FF2B5EF4-FFF2-40B4-BE49-F238E27FC236}">
                <a16:creationId xmlns:a16="http://schemas.microsoft.com/office/drawing/2014/main" id="{CA6639B0-35CB-4547-ABAE-633026FB0EA3}"/>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5" name="Text Box 12">
            <a:extLst>
              <a:ext uri="{FF2B5EF4-FFF2-40B4-BE49-F238E27FC236}">
                <a16:creationId xmlns:a16="http://schemas.microsoft.com/office/drawing/2014/main" id="{A8655927-705F-48BA-AD80-9AA43075212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46" name="Text Box 14">
            <a:extLst>
              <a:ext uri="{FF2B5EF4-FFF2-40B4-BE49-F238E27FC236}">
                <a16:creationId xmlns:a16="http://schemas.microsoft.com/office/drawing/2014/main" id="{EEEF3EEC-53DD-4E9C-ADE9-BF7A0F1574A9}"/>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8" name="AutoShape 11">
            <a:hlinkClick r:id="" action="ppaction://noaction" highlightClick="1"/>
            <a:extLst>
              <a:ext uri="{FF2B5EF4-FFF2-40B4-BE49-F238E27FC236}">
                <a16:creationId xmlns:a16="http://schemas.microsoft.com/office/drawing/2014/main" id="{33766AB8-26E3-4AA4-8DC7-4FEB056810F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9165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8"/>
                                        </p:tgtEl>
                                      </p:cBhvr>
                                    </p:animEffect>
                                    <p:set>
                                      <p:cBhvr>
                                        <p:cTn id="7" dur="1" fill="hold">
                                          <p:stCondLst>
                                            <p:cond delay="1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t>
            </a:r>
            <a:r>
              <a:rPr kumimoji="0" lang="en-GB" sz="6000" b="0" i="0" u="none" strike="noStrike" kern="1200" cap="none" spc="0" normalizeH="0" baseline="0" noProof="0" dirty="0" err="1">
                <a:ln>
                  <a:noFill/>
                </a:ln>
                <a:solidFill>
                  <a:srgbClr val="E65D00"/>
                </a:solidFill>
                <a:effectLst/>
                <a:uLnTx/>
                <a:uFillTx/>
                <a:latin typeface="Century Gothic" panose="020F0302020204030204"/>
                <a:ea typeface="+mn-ea"/>
                <a:cs typeface="+mn-cs"/>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x</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t-être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[blue]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[hollow]</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[them]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[neutral]</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[old]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[maybe]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[nervous]</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[better]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[middle]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[god]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7" name="Rectangle 2">
            <a:extLst>
              <a:ext uri="{FF2B5EF4-FFF2-40B4-BE49-F238E27FC236}">
                <a16:creationId xmlns:a16="http://schemas.microsoft.com/office/drawing/2014/main" id="{2182605B-3A4E-4C34-BC6E-54CBDBFC6FD2}"/>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3CBCCF49-1A8B-4EE9-9BE3-7E0C19B5BE4A}"/>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1" name="Line 4">
            <a:extLst>
              <a:ext uri="{FF2B5EF4-FFF2-40B4-BE49-F238E27FC236}">
                <a16:creationId xmlns:a16="http://schemas.microsoft.com/office/drawing/2014/main" id="{5D559BDC-E031-44EF-9777-CFA69ADCAC4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7">
            <a:extLst>
              <a:ext uri="{FF2B5EF4-FFF2-40B4-BE49-F238E27FC236}">
                <a16:creationId xmlns:a16="http://schemas.microsoft.com/office/drawing/2014/main" id="{A2981A8D-936B-4AB2-8EE4-18D988809582}"/>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Line 9">
            <a:extLst>
              <a:ext uri="{FF2B5EF4-FFF2-40B4-BE49-F238E27FC236}">
                <a16:creationId xmlns:a16="http://schemas.microsoft.com/office/drawing/2014/main" id="{601FB6AA-34CC-41DB-B0A0-81688288A37A}"/>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4" name="Text Box 10">
            <a:extLst>
              <a:ext uri="{FF2B5EF4-FFF2-40B4-BE49-F238E27FC236}">
                <a16:creationId xmlns:a16="http://schemas.microsoft.com/office/drawing/2014/main" id="{0427B703-B6C3-4AA1-BAED-45E0BBA89629}"/>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5" name="Text Box 12">
            <a:extLst>
              <a:ext uri="{FF2B5EF4-FFF2-40B4-BE49-F238E27FC236}">
                <a16:creationId xmlns:a16="http://schemas.microsoft.com/office/drawing/2014/main" id="{A73BE52B-2A46-422F-B2F0-9EF4D185298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sym typeface="Arial"/>
              </a:rPr>
              <a:t>1</a:t>
            </a: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6" name="Text Box 14">
            <a:extLst>
              <a:ext uri="{FF2B5EF4-FFF2-40B4-BE49-F238E27FC236}">
                <a16:creationId xmlns:a16="http://schemas.microsoft.com/office/drawing/2014/main" id="{469C4456-5302-4A20-AC44-AD711A5B5AE7}"/>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8" name="AutoShape 11">
            <a:hlinkClick r:id="" action="ppaction://noaction" highlightClick="1"/>
            <a:extLst>
              <a:ext uri="{FF2B5EF4-FFF2-40B4-BE49-F238E27FC236}">
                <a16:creationId xmlns:a16="http://schemas.microsoft.com/office/drawing/2014/main" id="{8FEE21F5-8487-434A-8A78-B94D4044CA86}"/>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769777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8"/>
                                        </p:tgtEl>
                                      </p:cBhvr>
                                    </p:animEffect>
                                    <p:set>
                                      <p:cBhvr>
                                        <p:cTn id="7" dur="1" fill="hold">
                                          <p:stCondLst>
                                            <p:cond delay="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15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A641-4EEE-364F-9483-0466C340436C}"/>
              </a:ext>
            </a:extLst>
          </p:cNvPr>
          <p:cNvSpPr>
            <a:spLocks noGrp="1"/>
          </p:cNvSpPr>
          <p:nvPr>
            <p:ph type="title"/>
          </p:nvPr>
        </p:nvSpPr>
        <p:spPr>
          <a:xfrm>
            <a:off x="-8324" y="-548480"/>
            <a:ext cx="4146897" cy="2977357"/>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sp>
        <p:nvSpPr>
          <p:cNvPr id="5" name="TextBox 4"/>
          <p:cNvSpPr txBox="1"/>
          <p:nvPr/>
        </p:nvSpPr>
        <p:spPr>
          <a:xfrm>
            <a:off x="4138573" y="1867888"/>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3189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696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[a little]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algn="ctr"/>
            <a:r>
              <a:rPr lang="en-GB" sz="4000" dirty="0">
                <a:solidFill>
                  <a:srgbClr val="115076"/>
                </a:solidFill>
                <a:latin typeface="Century Gothic" panose="020B0502020202020204" pitchFamily="34" charset="0"/>
                <a:cs typeface="Calibri" panose="020F0502020204030204" pitchFamily="34" charset="0"/>
              </a:rPr>
              <a:t>[place]</a:t>
            </a:r>
            <a:endParaRPr lang="en-GB" sz="6600" dirty="0">
              <a:solidFill>
                <a:srgbClr val="115076"/>
              </a:solidFill>
              <a:latin typeface="Century Gothic" panose="020B0502020202020204" pitchFamily="34" charset="0"/>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24808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23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1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A5BDDDC1-826E-4086-9CE3-2B1A34C1C84B}"/>
              </a:ext>
            </a:extLst>
          </p:cNvPr>
          <p:cNvGraphicFramePr>
            <a:graphicFrameLocks noGrp="1"/>
          </p:cNvGraphicFramePr>
          <p:nvPr/>
        </p:nvGraphicFramePr>
        <p:xfrm>
          <a:off x="7614356" y="1765598"/>
          <a:ext cx="4064002" cy="3819725"/>
        </p:xfrm>
        <a:graphic>
          <a:graphicData uri="http://schemas.openxmlformats.org/drawingml/2006/table">
            <a:tbl>
              <a:tblPr firstRow="1" bandRow="1">
                <a:tableStyleId>{5C22544A-7EE6-4342-B048-85BDC9FD1C3A}</a:tableStyleId>
              </a:tblPr>
              <a:tblGrid>
                <a:gridCol w="1315157">
                  <a:extLst>
                    <a:ext uri="{9D8B030D-6E8A-4147-A177-3AD203B41FA5}">
                      <a16:colId xmlns:a16="http://schemas.microsoft.com/office/drawing/2014/main" val="2304693900"/>
                    </a:ext>
                  </a:extLst>
                </a:gridCol>
                <a:gridCol w="2748845">
                  <a:extLst>
                    <a:ext uri="{9D8B030D-6E8A-4147-A177-3AD203B41FA5}">
                      <a16:colId xmlns:a16="http://schemas.microsoft.com/office/drawing/2014/main" val="697191485"/>
                    </a:ext>
                  </a:extLst>
                </a:gridCol>
              </a:tblGrid>
              <a:tr h="763945">
                <a:tc>
                  <a:txBody>
                    <a:bodyPr/>
                    <a:lstStyle/>
                    <a:p>
                      <a:endParaRPr lang="fr-FR" dirty="0"/>
                    </a:p>
                  </a:txBody>
                  <a:tcPr>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urgent</a:t>
                      </a:r>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118017714"/>
                  </a:ext>
                </a:extLst>
              </a:tr>
              <a:tr h="763945">
                <a:tc>
                  <a:txBody>
                    <a:bodyPr/>
                    <a:lstStyle/>
                    <a:p>
                      <a:endParaRPr lang="fr-FR"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malheureux</a:t>
                      </a:r>
                    </a:p>
                  </a:txBody>
                  <a:tcPr anchor="ctr">
                    <a:lnT w="38100" cmpd="sng">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999885350"/>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merveilleux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48236211"/>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respectueux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5699306"/>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heureux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4237458"/>
                  </a:ext>
                </a:extLst>
              </a:tr>
            </a:tbl>
          </a:graphicData>
        </a:graphic>
      </p:graphicFrame>
      <p:sp>
        <p:nvSpPr>
          <p:cNvPr id="37" name="Rectangle 36">
            <a:extLst>
              <a:ext uri="{FF2B5EF4-FFF2-40B4-BE49-F238E27FC236}">
                <a16:creationId xmlns:a16="http://schemas.microsoft.com/office/drawing/2014/main" id="{72403517-4B54-4BAB-A584-55093534F1C3}"/>
              </a:ext>
            </a:extLst>
          </p:cNvPr>
          <p:cNvSpPr/>
          <p:nvPr/>
        </p:nvSpPr>
        <p:spPr>
          <a:xfrm>
            <a:off x="9400825" y="4123179"/>
            <a:ext cx="1813274" cy="620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respectful</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aphicFrame>
        <p:nvGraphicFramePr>
          <p:cNvPr id="9" name="Table 2">
            <a:extLst>
              <a:ext uri="{FF2B5EF4-FFF2-40B4-BE49-F238E27FC236}">
                <a16:creationId xmlns:a16="http://schemas.microsoft.com/office/drawing/2014/main" id="{FF0A1CA2-BF5A-4A47-9FD5-A485B953E5E0}"/>
              </a:ext>
            </a:extLst>
          </p:cNvPr>
          <p:cNvGraphicFramePr>
            <a:graphicFrameLocks noGrp="1"/>
          </p:cNvGraphicFramePr>
          <p:nvPr/>
        </p:nvGraphicFramePr>
        <p:xfrm>
          <a:off x="2240843" y="1720999"/>
          <a:ext cx="4064002" cy="4583670"/>
        </p:xfrm>
        <a:graphic>
          <a:graphicData uri="http://schemas.openxmlformats.org/drawingml/2006/table">
            <a:tbl>
              <a:tblPr firstRow="1" bandRow="1">
                <a:tableStyleId>{5C22544A-7EE6-4342-B048-85BDC9FD1C3A}</a:tableStyleId>
              </a:tblPr>
              <a:tblGrid>
                <a:gridCol w="1315157">
                  <a:extLst>
                    <a:ext uri="{9D8B030D-6E8A-4147-A177-3AD203B41FA5}">
                      <a16:colId xmlns:a16="http://schemas.microsoft.com/office/drawing/2014/main" val="2304693900"/>
                    </a:ext>
                  </a:extLst>
                </a:gridCol>
                <a:gridCol w="2748845">
                  <a:extLst>
                    <a:ext uri="{9D8B030D-6E8A-4147-A177-3AD203B41FA5}">
                      <a16:colId xmlns:a16="http://schemas.microsoft.com/office/drawing/2014/main" val="697191485"/>
                    </a:ext>
                  </a:extLst>
                </a:gridCol>
              </a:tblGrid>
              <a:tr h="763945">
                <a:tc>
                  <a:txBody>
                    <a:bodyPr/>
                    <a:lstStyle/>
                    <a:p>
                      <a:endParaRPr lang="fr-FR" dirty="0"/>
                    </a:p>
                  </a:txBody>
                  <a:tcPr>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nerveux</a:t>
                      </a:r>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1999885350"/>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certain</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48236211"/>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peureux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5699306"/>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rigoureux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4237458"/>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surprise</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21660714"/>
                  </a:ext>
                </a:extLst>
              </a:tr>
              <a:tr h="763945">
                <a:tc>
                  <a:txBody>
                    <a:bodyPr/>
                    <a:lstStyle/>
                    <a:p>
                      <a:endParaRPr lang="fr-FR" dirty="0"/>
                    </a:p>
                  </a:txBody>
                  <a:tcPr>
                    <a:lnT w="12700" cap="flat" cmpd="sng" algn="ctr">
                      <a:solidFill>
                        <a:schemeClr val="tx1"/>
                      </a:solidFill>
                      <a:prstDash val="solid"/>
                      <a:round/>
                      <a:headEnd type="none" w="med" len="med"/>
                      <a:tailEnd type="none" w="med" len="med"/>
                    </a:lnT>
                    <a:noFill/>
                  </a:tcPr>
                </a:tc>
                <a:tc>
                  <a:txBody>
                    <a:bodyPr/>
                    <a:lstStyle/>
                    <a:p>
                      <a:pPr algn="ctr"/>
                      <a:endParaRPr lang="fr-FR" sz="2400" b="0" dirty="0">
                        <a:solidFill>
                          <a:srgbClr val="115076"/>
                        </a:solidFill>
                      </a:endParaRPr>
                    </a:p>
                  </a:txBody>
                  <a:tcPr anchor="ctr">
                    <a:lnT w="12700" cap="flat" cmpd="sng" algn="ctr">
                      <a:noFill/>
                      <a:prstDash val="solid"/>
                      <a:round/>
                      <a:headEnd type="none" w="med" len="med"/>
                      <a:tailEnd type="none" w="med" len="med"/>
                    </a:lnT>
                    <a:noFill/>
                  </a:tcPr>
                </a:tc>
                <a:extLst>
                  <a:ext uri="{0D108BD9-81ED-4DB2-BD59-A6C34878D82A}">
                    <a16:rowId xmlns:a16="http://schemas.microsoft.com/office/drawing/2014/main" val="2586418202"/>
                  </a:ext>
                </a:extLst>
              </a:tr>
            </a:tbl>
          </a:graphicData>
        </a:graphic>
      </p:graphicFrame>
      <p:sp>
        <p:nvSpPr>
          <p:cNvPr id="23" name="Rectangle 22">
            <a:extLst>
              <a:ext uri="{FF2B5EF4-FFF2-40B4-BE49-F238E27FC236}">
                <a16:creationId xmlns:a16="http://schemas.microsoft.com/office/drawing/2014/main" id="{1CCBC04C-0C83-4AB2-862C-170BC57E5E99}"/>
              </a:ext>
            </a:extLst>
          </p:cNvPr>
          <p:cNvSpPr/>
          <p:nvPr/>
        </p:nvSpPr>
        <p:spPr>
          <a:xfrm>
            <a:off x="4126774" y="4232199"/>
            <a:ext cx="1629874" cy="539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thorough</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strict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0" name="Rectangle 9">
            <a:hlinkClick r:id="" action="ppaction://noaction">
              <a:snd r:embed="rId4" name="a.wav"/>
            </a:hlinkClick>
            <a:extLst>
              <a:ext uri="{FF2B5EF4-FFF2-40B4-BE49-F238E27FC236}">
                <a16:creationId xmlns:a16="http://schemas.microsoft.com/office/drawing/2014/main" id="{C5441814-FE42-43F8-9507-5A7E23FFE99B}"/>
              </a:ext>
            </a:extLst>
          </p:cNvPr>
          <p:cNvSpPr/>
          <p:nvPr/>
        </p:nvSpPr>
        <p:spPr>
          <a:xfrm>
            <a:off x="1514080" y="195443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1" name="Rectangle 10">
            <a:hlinkClick r:id="" action="ppaction://noaction">
              <a:snd r:embed="rId5" name="b.wav"/>
            </a:hlinkClick>
            <a:extLst>
              <a:ext uri="{FF2B5EF4-FFF2-40B4-BE49-F238E27FC236}">
                <a16:creationId xmlns:a16="http://schemas.microsoft.com/office/drawing/2014/main" id="{82887D18-DDB7-4F3B-86BA-48FB00FDE039}"/>
              </a:ext>
            </a:extLst>
          </p:cNvPr>
          <p:cNvSpPr/>
          <p:nvPr/>
        </p:nvSpPr>
        <p:spPr>
          <a:xfrm>
            <a:off x="1514080" y="270318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2" name="Rectangle 11">
            <a:hlinkClick r:id="" action="ppaction://noaction">
              <a:snd r:embed="rId6" name="c.wav"/>
            </a:hlinkClick>
            <a:extLst>
              <a:ext uri="{FF2B5EF4-FFF2-40B4-BE49-F238E27FC236}">
                <a16:creationId xmlns:a16="http://schemas.microsoft.com/office/drawing/2014/main" id="{781F43DB-EE7B-41CB-A96E-08F0BEACF1FD}"/>
              </a:ext>
            </a:extLst>
          </p:cNvPr>
          <p:cNvSpPr/>
          <p:nvPr/>
        </p:nvSpPr>
        <p:spPr>
          <a:xfrm>
            <a:off x="1514080" y="345193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3" name="Rectangle 12">
            <a:hlinkClick r:id="" action="ppaction://noaction">
              <a:snd r:embed="rId7" name="d.wav"/>
            </a:hlinkClick>
            <a:extLst>
              <a:ext uri="{FF2B5EF4-FFF2-40B4-BE49-F238E27FC236}">
                <a16:creationId xmlns:a16="http://schemas.microsoft.com/office/drawing/2014/main" id="{A03BE919-27F3-40FF-A626-A8887EB6D8F6}"/>
              </a:ext>
            </a:extLst>
          </p:cNvPr>
          <p:cNvSpPr/>
          <p:nvPr/>
        </p:nvSpPr>
        <p:spPr>
          <a:xfrm>
            <a:off x="1494283" y="420068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4" name="Rectangle 13">
            <a:hlinkClick r:id="" action="ppaction://noaction">
              <a:snd r:embed="rId8" name="e.wav"/>
            </a:hlinkClick>
            <a:extLst>
              <a:ext uri="{FF2B5EF4-FFF2-40B4-BE49-F238E27FC236}">
                <a16:creationId xmlns:a16="http://schemas.microsoft.com/office/drawing/2014/main" id="{38A1C672-D103-4E74-A32B-7AD38E903913}"/>
              </a:ext>
            </a:extLst>
          </p:cNvPr>
          <p:cNvSpPr/>
          <p:nvPr/>
        </p:nvSpPr>
        <p:spPr>
          <a:xfrm>
            <a:off x="1516902" y="4949433"/>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5" name="Rectangle 14">
            <a:hlinkClick r:id="" action="ppaction://noaction">
              <a:snd r:embed="rId9" name="f.wav"/>
            </a:hlinkClick>
            <a:extLst>
              <a:ext uri="{FF2B5EF4-FFF2-40B4-BE49-F238E27FC236}">
                <a16:creationId xmlns:a16="http://schemas.microsoft.com/office/drawing/2014/main" id="{0AEE4172-245B-4272-B996-2B5D8BFD13FE}"/>
              </a:ext>
            </a:extLst>
          </p:cNvPr>
          <p:cNvSpPr/>
          <p:nvPr/>
        </p:nvSpPr>
        <p:spPr>
          <a:xfrm>
            <a:off x="6898600" y="195443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cxnSp>
        <p:nvCxnSpPr>
          <p:cNvPr id="16" name="Straight Connector 15">
            <a:extLst>
              <a:ext uri="{FF2B5EF4-FFF2-40B4-BE49-F238E27FC236}">
                <a16:creationId xmlns:a16="http://schemas.microsoft.com/office/drawing/2014/main" id="{BD76FB50-4182-4CED-8795-7057CA32BC8D}"/>
              </a:ext>
            </a:extLst>
          </p:cNvPr>
          <p:cNvCxnSpPr/>
          <p:nvPr/>
        </p:nvCxnSpPr>
        <p:spPr>
          <a:xfrm>
            <a:off x="2780780" y="1954435"/>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D97277-BC44-4E60-BE4E-81EAEA4BA78F}"/>
              </a:ext>
            </a:extLst>
          </p:cNvPr>
          <p:cNvCxnSpPr/>
          <p:nvPr/>
        </p:nvCxnSpPr>
        <p:spPr>
          <a:xfrm>
            <a:off x="2958580" y="345193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C965C-3B9C-4505-82FD-2DF65955FFE2}"/>
              </a:ext>
            </a:extLst>
          </p:cNvPr>
          <p:cNvCxnSpPr/>
          <p:nvPr/>
        </p:nvCxnSpPr>
        <p:spPr>
          <a:xfrm>
            <a:off x="2780780" y="345193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105DC9-077F-4C46-B972-734D918B330C}"/>
              </a:ext>
            </a:extLst>
          </p:cNvPr>
          <p:cNvCxnSpPr/>
          <p:nvPr/>
        </p:nvCxnSpPr>
        <p:spPr>
          <a:xfrm>
            <a:off x="2780780" y="420068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71193AB-4D61-4E55-8059-EABABF17590E}"/>
              </a:ext>
            </a:extLst>
          </p:cNvPr>
          <p:cNvSpPr/>
          <p:nvPr/>
        </p:nvSpPr>
        <p:spPr>
          <a:xfrm>
            <a:off x="4230512" y="1867439"/>
            <a:ext cx="1422400"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nervous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0FEBE7A-A633-4178-B810-9F8109ACFA83}"/>
              </a:ext>
            </a:extLst>
          </p:cNvPr>
          <p:cNvSpPr/>
          <p:nvPr/>
        </p:nvSpPr>
        <p:spPr>
          <a:xfrm>
            <a:off x="4230512" y="2610811"/>
            <a:ext cx="1422400"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certain</a:t>
            </a:r>
          </a:p>
        </p:txBody>
      </p:sp>
      <p:sp>
        <p:nvSpPr>
          <p:cNvPr id="22" name="Rectangle 21">
            <a:extLst>
              <a:ext uri="{FF2B5EF4-FFF2-40B4-BE49-F238E27FC236}">
                <a16:creationId xmlns:a16="http://schemas.microsoft.com/office/drawing/2014/main" id="{62791D95-EA1F-428C-BC72-E72F0BB7ADF2}"/>
              </a:ext>
            </a:extLst>
          </p:cNvPr>
          <p:cNvSpPr/>
          <p:nvPr/>
        </p:nvSpPr>
        <p:spPr>
          <a:xfrm>
            <a:off x="4344119" y="3361496"/>
            <a:ext cx="1195184" cy="620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fearful</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3061C02-C0EF-4659-B34C-6E2A8FF21B60}"/>
              </a:ext>
            </a:extLst>
          </p:cNvPr>
          <p:cNvSpPr/>
          <p:nvPr/>
        </p:nvSpPr>
        <p:spPr>
          <a:xfrm>
            <a:off x="4329470" y="4900101"/>
            <a:ext cx="1276700" cy="52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surprise</a:t>
            </a:r>
          </a:p>
        </p:txBody>
      </p:sp>
      <p:sp>
        <p:nvSpPr>
          <p:cNvPr id="25" name="Rectangle 24">
            <a:extLst>
              <a:ext uri="{FF2B5EF4-FFF2-40B4-BE49-F238E27FC236}">
                <a16:creationId xmlns:a16="http://schemas.microsoft.com/office/drawing/2014/main" id="{31ED619E-3A84-4010-8106-E58AD9F91F5F}"/>
              </a:ext>
            </a:extLst>
          </p:cNvPr>
          <p:cNvSpPr/>
          <p:nvPr/>
        </p:nvSpPr>
        <p:spPr>
          <a:xfrm>
            <a:off x="9601348" y="1883805"/>
            <a:ext cx="1229815"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urgent</a:t>
            </a:r>
          </a:p>
        </p:txBody>
      </p:sp>
      <p:sp>
        <p:nvSpPr>
          <p:cNvPr id="26" name="Rectangle 25">
            <a:hlinkClick r:id="" action="ppaction://noaction">
              <a:snd r:embed="rId10" name="g.wav"/>
            </a:hlinkClick>
            <a:extLst>
              <a:ext uri="{FF2B5EF4-FFF2-40B4-BE49-F238E27FC236}">
                <a16:creationId xmlns:a16="http://schemas.microsoft.com/office/drawing/2014/main" id="{1176AF6D-E79C-4E18-9A51-E74DED588B54}"/>
              </a:ext>
            </a:extLst>
          </p:cNvPr>
          <p:cNvSpPr/>
          <p:nvPr/>
        </p:nvSpPr>
        <p:spPr>
          <a:xfrm>
            <a:off x="6901596" y="2701599"/>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27" name="Rectangle 26">
            <a:hlinkClick r:id="" action="ppaction://noaction">
              <a:snd r:embed="rId11" name="h.wav"/>
            </a:hlinkClick>
            <a:extLst>
              <a:ext uri="{FF2B5EF4-FFF2-40B4-BE49-F238E27FC236}">
                <a16:creationId xmlns:a16="http://schemas.microsoft.com/office/drawing/2014/main" id="{66DCEA21-5174-4986-8563-0A2029618008}"/>
              </a:ext>
            </a:extLst>
          </p:cNvPr>
          <p:cNvSpPr/>
          <p:nvPr/>
        </p:nvSpPr>
        <p:spPr>
          <a:xfrm>
            <a:off x="6901596" y="345034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28" name="Rectangle 27">
            <a:hlinkClick r:id="" action="ppaction://noaction">
              <a:snd r:embed="rId12" name="i.wav"/>
            </a:hlinkClick>
            <a:extLst>
              <a:ext uri="{FF2B5EF4-FFF2-40B4-BE49-F238E27FC236}">
                <a16:creationId xmlns:a16="http://schemas.microsoft.com/office/drawing/2014/main" id="{E8A4E19E-AC23-42FB-8F95-7F4D8FB1E009}"/>
              </a:ext>
            </a:extLst>
          </p:cNvPr>
          <p:cNvSpPr/>
          <p:nvPr/>
        </p:nvSpPr>
        <p:spPr>
          <a:xfrm>
            <a:off x="6901596" y="419909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29" name="Rectangle 28">
            <a:hlinkClick r:id="" action="ppaction://noaction">
              <a:snd r:embed="rId13" name="j.wav"/>
            </a:hlinkClick>
            <a:extLst>
              <a:ext uri="{FF2B5EF4-FFF2-40B4-BE49-F238E27FC236}">
                <a16:creationId xmlns:a16="http://schemas.microsoft.com/office/drawing/2014/main" id="{C1633BE9-A48E-4558-9761-6622F8D11722}"/>
              </a:ext>
            </a:extLst>
          </p:cNvPr>
          <p:cNvSpPr/>
          <p:nvPr/>
        </p:nvSpPr>
        <p:spPr>
          <a:xfrm>
            <a:off x="6881799" y="494784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j</a:t>
            </a:r>
          </a:p>
        </p:txBody>
      </p:sp>
      <p:cxnSp>
        <p:nvCxnSpPr>
          <p:cNvPr id="30" name="Straight Connector 29">
            <a:extLst>
              <a:ext uri="{FF2B5EF4-FFF2-40B4-BE49-F238E27FC236}">
                <a16:creationId xmlns:a16="http://schemas.microsoft.com/office/drawing/2014/main" id="{E922BA99-0A9C-4A2E-936B-7D2A6EDB9085}"/>
              </a:ext>
            </a:extLst>
          </p:cNvPr>
          <p:cNvCxnSpPr/>
          <p:nvPr/>
        </p:nvCxnSpPr>
        <p:spPr>
          <a:xfrm>
            <a:off x="8294513" y="2701599"/>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796916-1EB9-4559-9005-36EE275C4904}"/>
              </a:ext>
            </a:extLst>
          </p:cNvPr>
          <p:cNvCxnSpPr/>
          <p:nvPr/>
        </p:nvCxnSpPr>
        <p:spPr>
          <a:xfrm>
            <a:off x="8091313" y="34503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FA7802-F71F-42A4-A79D-460FD1806FDD}"/>
              </a:ext>
            </a:extLst>
          </p:cNvPr>
          <p:cNvCxnSpPr/>
          <p:nvPr/>
        </p:nvCxnSpPr>
        <p:spPr>
          <a:xfrm>
            <a:off x="8091313" y="419909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B7F293-0D4C-4188-B66E-4ACD491DB466}"/>
              </a:ext>
            </a:extLst>
          </p:cNvPr>
          <p:cNvCxnSpPr/>
          <p:nvPr/>
        </p:nvCxnSpPr>
        <p:spPr>
          <a:xfrm>
            <a:off x="8091313" y="49478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CBAB3C-AA2F-4BBC-9163-0DE9E6C5D083}"/>
              </a:ext>
            </a:extLst>
          </p:cNvPr>
          <p:cNvCxnSpPr/>
          <p:nvPr/>
        </p:nvCxnSpPr>
        <p:spPr>
          <a:xfrm>
            <a:off x="8294513" y="49478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A57B36-B284-4F51-81C0-407DBA8D3EBD}"/>
              </a:ext>
            </a:extLst>
          </p:cNvPr>
          <p:cNvSpPr/>
          <p:nvPr/>
        </p:nvSpPr>
        <p:spPr>
          <a:xfrm>
            <a:off x="9432927" y="2701599"/>
            <a:ext cx="1740334" cy="431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unhappy</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10107447-FCDF-4861-8BA3-7E9F30F69B5C}"/>
              </a:ext>
            </a:extLst>
          </p:cNvPr>
          <p:cNvSpPr/>
          <p:nvPr/>
        </p:nvSpPr>
        <p:spPr>
          <a:xfrm>
            <a:off x="9418574" y="3429000"/>
            <a:ext cx="1769039" cy="470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marvellous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26C65506-F323-49CE-B70C-FE4179F59CFC}"/>
              </a:ext>
            </a:extLst>
          </p:cNvPr>
          <p:cNvSpPr/>
          <p:nvPr/>
        </p:nvSpPr>
        <p:spPr>
          <a:xfrm>
            <a:off x="9725031" y="4941095"/>
            <a:ext cx="119379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happy</a:t>
            </a:r>
          </a:p>
        </p:txBody>
      </p:sp>
      <p:cxnSp>
        <p:nvCxnSpPr>
          <p:cNvPr id="39" name="Straight Connector 38">
            <a:extLst>
              <a:ext uri="{FF2B5EF4-FFF2-40B4-BE49-F238E27FC236}">
                <a16:creationId xmlns:a16="http://schemas.microsoft.com/office/drawing/2014/main" id="{BCAE2C5F-6C86-4C4F-BC74-3FF4F7D89D15}"/>
              </a:ext>
            </a:extLst>
          </p:cNvPr>
          <p:cNvCxnSpPr/>
          <p:nvPr/>
        </p:nvCxnSpPr>
        <p:spPr>
          <a:xfrm>
            <a:off x="8093246" y="2701599"/>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4F39DB77-4160-4DEA-BFFE-119FAB5296C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376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0"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xit" presetSubtype="0" fill="hold" grpId="0"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xit" presetSubtype="0" fill="hold" grpId="0"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xit" presetSubtype="0" fill="hold" grpId="0"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xit" presetSubtype="0" fill="hold" grpId="0"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xit" presetSubtype="0" fill="hold" grpId="0" nodeType="with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3" grpId="0" animBg="1"/>
      <p:bldP spid="20" grpId="0" animBg="1"/>
      <p:bldP spid="21" grpId="0" animBg="1"/>
      <p:bldP spid="22" grpId="0" animBg="1"/>
      <p:bldP spid="24" grpId="0" animBg="1"/>
      <p:bldP spid="25" grpId="0" animBg="1"/>
      <p:bldP spid="35" grpId="0" animBg="1"/>
      <p:bldP spid="36"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7">
            <a:extLst>
              <a:ext uri="{FF2B5EF4-FFF2-40B4-BE49-F238E27FC236}">
                <a16:creationId xmlns:a16="http://schemas.microsoft.com/office/drawing/2014/main" id="{1E0A5AC3-7E90-4711-82EA-2EFC9390BAD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86424" y="1366116"/>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0B7D28-8A85-41A9-91EA-21675C197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787" y="1291217"/>
            <a:ext cx="551646" cy="535097"/>
          </a:xfrm>
          <a:prstGeom prst="rect">
            <a:avLst/>
          </a:prstGeom>
        </p:spPr>
      </p:pic>
      <p:sp>
        <p:nvSpPr>
          <p:cNvPr id="20" name="TextBox 19">
            <a:hlinkClick r:id="" action="ppaction://noaction">
              <a:snd r:embed="rId7" name="europe (maybe).wav"/>
            </a:hlinkClick>
            <a:extLst>
              <a:ext uri="{FF2B5EF4-FFF2-40B4-BE49-F238E27FC236}">
                <a16:creationId xmlns:a16="http://schemas.microsoft.com/office/drawing/2014/main" id="{AD9EAE9A-8259-4F10-B26C-C0F884271B2A}"/>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22" name="TextBox 20">
            <a:hlinkClick r:id="" action="ppaction://noaction">
              <a:snd r:embed="rId8" name="serieux.wav"/>
            </a:hlinkClick>
            <a:extLst>
              <a:ext uri="{FF2B5EF4-FFF2-40B4-BE49-F238E27FC236}">
                <a16:creationId xmlns:a16="http://schemas.microsoft.com/office/drawing/2014/main" id="{34F6D7A5-C3EF-4975-B457-188DD55DE962}"/>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4" name="TextBox 21">
            <a:hlinkClick r:id="" action="ppaction://noaction">
              <a:snd r:embed="rId9" name="affreux.wav"/>
            </a:hlinkClick>
            <a:extLst>
              <a:ext uri="{FF2B5EF4-FFF2-40B4-BE49-F238E27FC236}">
                <a16:creationId xmlns:a16="http://schemas.microsoft.com/office/drawing/2014/main" id="{51E107FB-B316-4EED-8A23-88B47DBB4E33}"/>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6" name="TextBox 22">
            <a:hlinkClick r:id="" action="ppaction://noaction">
              <a:snd r:embed="rId10" name="feutre.wav"/>
            </a:hlinkClick>
            <a:extLst>
              <a:ext uri="{FF2B5EF4-FFF2-40B4-BE49-F238E27FC236}">
                <a16:creationId xmlns:a16="http://schemas.microsoft.com/office/drawing/2014/main" id="{4061C488-F269-4EFE-9727-BEC656D34717}"/>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8" name="TextBox 18">
            <a:hlinkClick r:id="" action="ppaction://noaction">
              <a:snd r:embed="rId11" name="euro.wav"/>
            </a:hlinkClick>
            <a:extLst>
              <a:ext uri="{FF2B5EF4-FFF2-40B4-BE49-F238E27FC236}">
                <a16:creationId xmlns:a16="http://schemas.microsoft.com/office/drawing/2014/main" id="{27FCCFF0-1C1E-464B-B44A-4913D5F55329}"/>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30" name="TextBox 29">
            <a:hlinkClick r:id="" action="ppaction://noaction">
              <a:snd r:embed="rId12" name="vieux (1).wav"/>
            </a:hlinkClick>
            <a:extLst>
              <a:ext uri="{FF2B5EF4-FFF2-40B4-BE49-F238E27FC236}">
                <a16:creationId xmlns:a16="http://schemas.microsoft.com/office/drawing/2014/main" id="{9E0AD67D-B99C-4801-B259-4C82ED8FED91}"/>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2" name="TextBox 18">
            <a:hlinkClick r:id="" action="ppaction://noaction">
              <a:snd r:embed="rId13" name="pneu.wav"/>
            </a:hlinkClick>
            <a:extLst>
              <a:ext uri="{FF2B5EF4-FFF2-40B4-BE49-F238E27FC236}">
                <a16:creationId xmlns:a16="http://schemas.microsoft.com/office/drawing/2014/main" id="{DEF48331-4F84-4574-8B13-18FB3E70318D}"/>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18">
            <a:hlinkClick r:id="" action="ppaction://noaction">
              <a:snd r:embed="rId14" name="fameux.wav"/>
            </a:hlinkClick>
            <a:extLst>
              <a:ext uri="{FF2B5EF4-FFF2-40B4-BE49-F238E27FC236}">
                <a16:creationId xmlns:a16="http://schemas.microsoft.com/office/drawing/2014/main" id="{4F421A81-369E-42B4-9316-894F6311DC78}"/>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18">
            <a:hlinkClick r:id="" action="ppaction://noaction">
              <a:snd r:embed="rId15" name="mieux.wav"/>
            </a:hlinkClick>
            <a:extLst>
              <a:ext uri="{FF2B5EF4-FFF2-40B4-BE49-F238E27FC236}">
                <a16:creationId xmlns:a16="http://schemas.microsoft.com/office/drawing/2014/main" id="{1E261A0D-1F40-4F23-A50B-158DC6CC82A4}"/>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33FACB43-952C-4666-8432-498E144F304A}"/>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40" name="TextBox 39">
            <a:extLst>
              <a:ext uri="{FF2B5EF4-FFF2-40B4-BE49-F238E27FC236}">
                <a16:creationId xmlns:a16="http://schemas.microsoft.com/office/drawing/2014/main" id="{ECBBA280-46C4-4740-93B5-E04ACB92338A}"/>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42" name="TextBox 41">
            <a:extLst>
              <a:ext uri="{FF2B5EF4-FFF2-40B4-BE49-F238E27FC236}">
                <a16:creationId xmlns:a16="http://schemas.microsoft.com/office/drawing/2014/main" id="{8A446900-3D53-49E5-B225-05FB66993D97}"/>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44" name="TextBox 43">
            <a:extLst>
              <a:ext uri="{FF2B5EF4-FFF2-40B4-BE49-F238E27FC236}">
                <a16:creationId xmlns:a16="http://schemas.microsoft.com/office/drawing/2014/main" id="{C895573A-D420-4FC1-A645-E6A79799A9FB}"/>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46" name="TextBox 45">
            <a:extLst>
              <a:ext uri="{FF2B5EF4-FFF2-40B4-BE49-F238E27FC236}">
                <a16:creationId xmlns:a16="http://schemas.microsoft.com/office/drawing/2014/main" id="{98219457-D1AC-4D3A-915C-D03E00F65F86}"/>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48" name="TextBox 47">
            <a:extLst>
              <a:ext uri="{FF2B5EF4-FFF2-40B4-BE49-F238E27FC236}">
                <a16:creationId xmlns:a16="http://schemas.microsoft.com/office/drawing/2014/main" id="{A1FA27F5-583F-477B-B83B-70A52302BBD4}"/>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50" name="TextBox 49">
            <a:extLst>
              <a:ext uri="{FF2B5EF4-FFF2-40B4-BE49-F238E27FC236}">
                <a16:creationId xmlns:a16="http://schemas.microsoft.com/office/drawing/2014/main" id="{C1F79D53-650F-4FE1-8B2D-08C3D0E41F37}"/>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sp>
        <p:nvSpPr>
          <p:cNvPr id="52" name="TextBox 51">
            <a:extLst>
              <a:ext uri="{FF2B5EF4-FFF2-40B4-BE49-F238E27FC236}">
                <a16:creationId xmlns:a16="http://schemas.microsoft.com/office/drawing/2014/main" id="{CDD7C0C2-6543-4B79-80BC-D0A8261198CD}"/>
              </a:ext>
            </a:extLst>
          </p:cNvPr>
          <p:cNvSpPr txBox="1"/>
          <p:nvPr/>
        </p:nvSpPr>
        <p:spPr>
          <a:xfrm>
            <a:off x="2122041" y="5911172"/>
            <a:ext cx="16888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[Europe]</a:t>
            </a:r>
          </a:p>
        </p:txBody>
      </p:sp>
      <p:sp>
        <p:nvSpPr>
          <p:cNvPr id="54" name="TextBox 53">
            <a:extLst>
              <a:ext uri="{FF2B5EF4-FFF2-40B4-BE49-F238E27FC236}">
                <a16:creationId xmlns:a16="http://schemas.microsoft.com/office/drawing/2014/main" id="{A394EDF2-BB5F-4972-849A-0B34AF1F52C1}"/>
              </a:ext>
            </a:extLst>
          </p:cNvPr>
          <p:cNvSpPr txBox="1"/>
          <p:nvPr/>
        </p:nvSpPr>
        <p:spPr>
          <a:xfrm>
            <a:off x="6668323" y="5890600"/>
            <a:ext cx="15467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[felt tip]</a:t>
            </a:r>
          </a:p>
        </p:txBody>
      </p:sp>
    </p:spTree>
    <p:extLst>
      <p:ext uri="{BB962C8B-B14F-4D97-AF65-F5344CB8AC3E}">
        <p14:creationId xmlns:p14="http://schemas.microsoft.com/office/powerpoint/2010/main" val="1485201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1">
            <a:extLst>
              <a:ext uri="{FF2B5EF4-FFF2-40B4-BE49-F238E27FC236}">
                <a16:creationId xmlns:a16="http://schemas.microsoft.com/office/drawing/2014/main" id="{0CE70721-BA4F-4E0C-A596-52B3E9138DDF}"/>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1277" y="1233353"/>
            <a:ext cx="923697" cy="1021198"/>
          </a:xfrm>
          <a:prstGeom prst="rect">
            <a:avLst/>
          </a:prstGeom>
        </p:spPr>
      </p:pic>
      <p:pic>
        <p:nvPicPr>
          <p:cNvPr id="3" name="Picture 2">
            <a:extLst>
              <a:ext uri="{FF2B5EF4-FFF2-40B4-BE49-F238E27FC236}">
                <a16:creationId xmlns:a16="http://schemas.microsoft.com/office/drawing/2014/main" id="{2CB9475A-B4CF-474F-AB70-0DFBECE67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935" y="1346480"/>
            <a:ext cx="551646" cy="535097"/>
          </a:xfrm>
          <a:prstGeom prst="rect">
            <a:avLst/>
          </a:prstGeom>
        </p:spPr>
      </p:pic>
      <p:sp>
        <p:nvSpPr>
          <p:cNvPr id="16" name="TextBox 15">
            <a:hlinkClick r:id="" action="ppaction://noaction">
              <a:snd r:embed="rId6" name="europe (maybe).wav"/>
            </a:hlinkClick>
            <a:extLst>
              <a:ext uri="{FF2B5EF4-FFF2-40B4-BE49-F238E27FC236}">
                <a16:creationId xmlns:a16="http://schemas.microsoft.com/office/drawing/2014/main" id="{88795BB3-C685-45D8-A5EA-EC5118CADF4F}"/>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17" name="TextBox 20">
            <a:hlinkClick r:id="" action="ppaction://noaction">
              <a:snd r:embed="rId7" name="serieux.wav"/>
            </a:hlinkClick>
            <a:extLst>
              <a:ext uri="{FF2B5EF4-FFF2-40B4-BE49-F238E27FC236}">
                <a16:creationId xmlns:a16="http://schemas.microsoft.com/office/drawing/2014/main" id="{60C1AA24-28B6-49DC-B978-62EB5066B448}"/>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8" name="TextBox 21">
            <a:hlinkClick r:id="" action="ppaction://noaction">
              <a:snd r:embed="rId8" name="affreux.wav"/>
            </a:hlinkClick>
            <a:extLst>
              <a:ext uri="{FF2B5EF4-FFF2-40B4-BE49-F238E27FC236}">
                <a16:creationId xmlns:a16="http://schemas.microsoft.com/office/drawing/2014/main" id="{F686EE33-F3DC-4796-96BF-26F98301FB38}"/>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TextBox 22">
            <a:hlinkClick r:id="" action="ppaction://noaction">
              <a:snd r:embed="rId9" name="feutre.wav"/>
            </a:hlinkClick>
            <a:extLst>
              <a:ext uri="{FF2B5EF4-FFF2-40B4-BE49-F238E27FC236}">
                <a16:creationId xmlns:a16="http://schemas.microsoft.com/office/drawing/2014/main" id="{1691267C-B747-4992-A081-1B7E0F7434C1}"/>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7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1" name="TextBox 18">
            <a:hlinkClick r:id="" action="ppaction://noaction">
              <a:snd r:embed="rId10" name="euro.wav"/>
            </a:hlinkClick>
            <a:extLst>
              <a:ext uri="{FF2B5EF4-FFF2-40B4-BE49-F238E27FC236}">
                <a16:creationId xmlns:a16="http://schemas.microsoft.com/office/drawing/2014/main" id="{95AB914C-16B8-4E9D-8DE8-03159F964C34}"/>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23" name="TextBox 22">
            <a:hlinkClick r:id="" action="ppaction://noaction">
              <a:snd r:embed="rId11" name="vieux (1).wav"/>
            </a:hlinkClick>
            <a:extLst>
              <a:ext uri="{FF2B5EF4-FFF2-40B4-BE49-F238E27FC236}">
                <a16:creationId xmlns:a16="http://schemas.microsoft.com/office/drawing/2014/main" id="{223054AA-A75E-4294-B868-E1A40EB8EDEE}"/>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5" name="TextBox 18">
            <a:hlinkClick r:id="" action="ppaction://noaction">
              <a:snd r:embed="rId12" name="pneu.wav"/>
            </a:hlinkClick>
            <a:extLst>
              <a:ext uri="{FF2B5EF4-FFF2-40B4-BE49-F238E27FC236}">
                <a16:creationId xmlns:a16="http://schemas.microsoft.com/office/drawing/2014/main" id="{608BF1FE-B395-407A-BB03-2448872D3BF0}"/>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TextBox 18">
            <a:hlinkClick r:id="" action="ppaction://noaction">
              <a:snd r:embed="rId13" name="fameux.wav"/>
            </a:hlinkClick>
            <a:extLst>
              <a:ext uri="{FF2B5EF4-FFF2-40B4-BE49-F238E27FC236}">
                <a16:creationId xmlns:a16="http://schemas.microsoft.com/office/drawing/2014/main" id="{05130563-1E75-4E0A-A9F4-48960AE36596}"/>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18">
            <a:hlinkClick r:id="" action="ppaction://noaction">
              <a:snd r:embed="rId14" name="mieux.wav"/>
            </a:hlinkClick>
            <a:extLst>
              <a:ext uri="{FF2B5EF4-FFF2-40B4-BE49-F238E27FC236}">
                <a16:creationId xmlns:a16="http://schemas.microsoft.com/office/drawing/2014/main" id="{50F6E603-C4B6-4751-8C96-B028E31E4577}"/>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en-GB" sz="7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7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7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5F658626-A0BB-464B-9B4D-9D1B67CFDEF6}"/>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33" name="TextBox 32">
            <a:extLst>
              <a:ext uri="{FF2B5EF4-FFF2-40B4-BE49-F238E27FC236}">
                <a16:creationId xmlns:a16="http://schemas.microsoft.com/office/drawing/2014/main" id="{521B84DD-5EB7-42F7-A5AA-368EFCDF3B74}"/>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57" name="TextBox 56">
            <a:extLst>
              <a:ext uri="{FF2B5EF4-FFF2-40B4-BE49-F238E27FC236}">
                <a16:creationId xmlns:a16="http://schemas.microsoft.com/office/drawing/2014/main" id="{29C5616F-611B-4CBC-8F12-FE14AAE352E6}"/>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59" name="TextBox 58">
            <a:extLst>
              <a:ext uri="{FF2B5EF4-FFF2-40B4-BE49-F238E27FC236}">
                <a16:creationId xmlns:a16="http://schemas.microsoft.com/office/drawing/2014/main" id="{37CF1CD4-88F9-4954-B09E-493D440A8189}"/>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61" name="TextBox 60">
            <a:extLst>
              <a:ext uri="{FF2B5EF4-FFF2-40B4-BE49-F238E27FC236}">
                <a16:creationId xmlns:a16="http://schemas.microsoft.com/office/drawing/2014/main" id="{338EB1CD-0B4A-4AC5-AADB-BABA472F8702}"/>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63" name="TextBox 62">
            <a:extLst>
              <a:ext uri="{FF2B5EF4-FFF2-40B4-BE49-F238E27FC236}">
                <a16:creationId xmlns:a16="http://schemas.microsoft.com/office/drawing/2014/main" id="{39C7A4D5-4015-42DE-8617-0015FDF61F85}"/>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65" name="TextBox 64">
            <a:extLst>
              <a:ext uri="{FF2B5EF4-FFF2-40B4-BE49-F238E27FC236}">
                <a16:creationId xmlns:a16="http://schemas.microsoft.com/office/drawing/2014/main" id="{1302D32A-E51D-4D27-92C5-E470B3A271CB}"/>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spTree>
    <p:extLst>
      <p:ext uri="{BB962C8B-B14F-4D97-AF65-F5344CB8AC3E}">
        <p14:creationId xmlns:p14="http://schemas.microsoft.com/office/powerpoint/2010/main" val="364512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AB2D08B8-3F36-483B-88B3-EBBAD4FF4B98}"/>
              </a:ext>
            </a:extLst>
          </p:cNvPr>
          <p:cNvGraphicFramePr>
            <a:graphicFrameLocks noGrp="1"/>
          </p:cNvGraphicFramePr>
          <p:nvPr/>
        </p:nvGraphicFramePr>
        <p:xfrm>
          <a:off x="396695" y="1371081"/>
          <a:ext cx="11513224" cy="3888972"/>
        </p:xfrm>
        <a:graphic>
          <a:graphicData uri="http://schemas.openxmlformats.org/drawingml/2006/table">
            <a:tbl>
              <a:tblPr firstRow="1" bandRow="1">
                <a:tableStyleId>{5C22544A-7EE6-4342-B048-85BDC9FD1C3A}</a:tableStyleId>
              </a:tblPr>
              <a:tblGrid>
                <a:gridCol w="2878306">
                  <a:extLst>
                    <a:ext uri="{9D8B030D-6E8A-4147-A177-3AD203B41FA5}">
                      <a16:colId xmlns:a16="http://schemas.microsoft.com/office/drawing/2014/main" val="1505849347"/>
                    </a:ext>
                  </a:extLst>
                </a:gridCol>
                <a:gridCol w="2878306">
                  <a:extLst>
                    <a:ext uri="{9D8B030D-6E8A-4147-A177-3AD203B41FA5}">
                      <a16:colId xmlns:a16="http://schemas.microsoft.com/office/drawing/2014/main" val="3193885583"/>
                    </a:ext>
                  </a:extLst>
                </a:gridCol>
                <a:gridCol w="2878306">
                  <a:extLst>
                    <a:ext uri="{9D8B030D-6E8A-4147-A177-3AD203B41FA5}">
                      <a16:colId xmlns:a16="http://schemas.microsoft.com/office/drawing/2014/main" val="456620681"/>
                    </a:ext>
                  </a:extLst>
                </a:gridCol>
                <a:gridCol w="2878306">
                  <a:extLst>
                    <a:ext uri="{9D8B030D-6E8A-4147-A177-3AD203B41FA5}">
                      <a16:colId xmlns:a16="http://schemas.microsoft.com/office/drawing/2014/main" val="3943529233"/>
                    </a:ext>
                  </a:extLst>
                </a:gridCol>
              </a:tblGrid>
              <a:tr h="570937">
                <a:tc gridSpan="4">
                  <a:txBody>
                    <a:bodyPr/>
                    <a:lstStyle/>
                    <a:p>
                      <a:pPr algn="ctr"/>
                      <a:r>
                        <a:rPr lang="fr-FR" sz="2600" b="0" dirty="0" err="1">
                          <a:solidFill>
                            <a:srgbClr val="115076"/>
                          </a:solidFill>
                        </a:rPr>
                        <a:t>Words</a:t>
                      </a:r>
                      <a:r>
                        <a:rPr lang="fr-FR" sz="2600" b="0" dirty="0">
                          <a:solidFill>
                            <a:srgbClr val="115076"/>
                          </a:solidFill>
                        </a:rPr>
                        <a:t> </a:t>
                      </a:r>
                      <a:r>
                        <a:rPr lang="fr-FR" sz="2600" b="0" dirty="0" err="1">
                          <a:solidFill>
                            <a:srgbClr val="115076"/>
                          </a:solidFill>
                        </a:rPr>
                        <a:t>containing</a:t>
                      </a:r>
                      <a:endParaRPr lang="fr-FR" sz="26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507638"/>
                  </a:ext>
                </a:extLst>
              </a:tr>
              <a:tr h="570937">
                <a:tc>
                  <a:txBody>
                    <a:bodyPr/>
                    <a:lstStyle/>
                    <a:p>
                      <a:pPr algn="ctr"/>
                      <a:r>
                        <a:rPr lang="fr-FR" sz="2600" b="0" dirty="0">
                          <a:solidFill>
                            <a:srgbClr val="115076"/>
                          </a:solidFill>
                        </a:rPr>
                        <a:t>[eu]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[è/ê]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114208"/>
                  </a:ext>
                </a:extLst>
              </a:tr>
              <a:tr h="931589">
                <a:tc>
                  <a:txBody>
                    <a:bodyPr/>
                    <a:lstStyle/>
                    <a:p>
                      <a:pPr algn="ctr"/>
                      <a:r>
                        <a:rPr lang="fr-FR" sz="2600" b="0" dirty="0">
                          <a:solidFill>
                            <a:srgbClr val="115076"/>
                          </a:solidFill>
                        </a:rPr>
                        <a:t>a. n</a:t>
                      </a:r>
                      <a:r>
                        <a:rPr lang="fr-FR" sz="2600" b="1" dirty="0">
                          <a:solidFill>
                            <a:srgbClr val="115076"/>
                          </a:solidFill>
                        </a:rPr>
                        <a:t>eu</a:t>
                      </a:r>
                      <a:r>
                        <a:rPr lang="fr-FR" sz="2600" b="0" dirty="0">
                          <a:solidFill>
                            <a:srgbClr val="115076"/>
                          </a:solidFill>
                        </a:rPr>
                        <a:t>tre (neutral)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b. ch</a:t>
                      </a:r>
                      <a:r>
                        <a:rPr lang="fr-FR" sz="2600" b="1" dirty="0">
                          <a:solidFill>
                            <a:srgbClr val="115076"/>
                          </a:solidFill>
                        </a:rPr>
                        <a:t>u</a:t>
                      </a:r>
                      <a:r>
                        <a:rPr lang="fr-FR" sz="2600" b="0" dirty="0">
                          <a:solidFill>
                            <a:srgbClr val="115076"/>
                          </a:solidFill>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(a </a:t>
                      </a:r>
                      <a:r>
                        <a:rPr lang="fr-FR" sz="2600" b="0" dirty="0" err="1">
                          <a:solidFill>
                            <a:srgbClr val="115076"/>
                          </a:solidFill>
                        </a:rPr>
                        <a:t>fall</a:t>
                      </a:r>
                      <a:r>
                        <a:rPr lang="fr-FR" sz="2600" b="0" dirty="0">
                          <a:solidFill>
                            <a:srgbClr val="115076"/>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e. m</a:t>
                      </a:r>
                      <a:r>
                        <a:rPr lang="fr-FR" sz="2600" b="1" dirty="0">
                          <a:solidFill>
                            <a:srgbClr val="115076"/>
                          </a:solidFill>
                        </a:rPr>
                        <a:t>è</a:t>
                      </a:r>
                      <a:r>
                        <a:rPr lang="fr-FR" sz="2600" b="0" dirty="0">
                          <a:solidFill>
                            <a:srgbClr val="115076"/>
                          </a:solidFill>
                        </a:rPr>
                        <a:t>re (</a:t>
                      </a:r>
                      <a:r>
                        <a:rPr lang="fr-FR" sz="2600" b="0" dirty="0" err="1">
                          <a:solidFill>
                            <a:srgbClr val="115076"/>
                          </a:solidFill>
                        </a:rPr>
                        <a:t>mother</a:t>
                      </a:r>
                      <a:r>
                        <a:rPr lang="fr-FR" sz="2600" b="0" dirty="0">
                          <a:solidFill>
                            <a:srgbClr val="115076"/>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c. ch</a:t>
                      </a:r>
                      <a:r>
                        <a:rPr lang="fr-FR" sz="2600" b="1" dirty="0">
                          <a:solidFill>
                            <a:srgbClr val="115076"/>
                          </a:solidFill>
                        </a:rPr>
                        <a:t>au</a:t>
                      </a:r>
                      <a:r>
                        <a:rPr lang="fr-FR" sz="2600" b="0" dirty="0">
                          <a:solidFill>
                            <a:srgbClr val="115076"/>
                          </a:solidFill>
                        </a:rPr>
                        <a:t>d</a:t>
                      </a:r>
                    </a:p>
                    <a:p>
                      <a:pPr algn="ctr"/>
                      <a:r>
                        <a:rPr lang="fr-FR" sz="2600" b="0" dirty="0">
                          <a:solidFill>
                            <a:srgbClr val="115076"/>
                          </a:solidFill>
                        </a:rPr>
                        <a:t>(hot)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46895684"/>
                  </a:ext>
                </a:extLst>
              </a:tr>
              <a:tr h="758287">
                <a:tc>
                  <a:txBody>
                    <a:bodyPr/>
                    <a:lstStyle/>
                    <a:p>
                      <a:pPr algn="ctr"/>
                      <a:r>
                        <a:rPr lang="fr-FR" sz="2600" b="0" dirty="0">
                          <a:solidFill>
                            <a:srgbClr val="115076"/>
                          </a:solidFill>
                        </a:rPr>
                        <a:t>d. </a:t>
                      </a:r>
                      <a:r>
                        <a:rPr lang="fr-FR" sz="2600" b="1" dirty="0">
                          <a:solidFill>
                            <a:srgbClr val="115076"/>
                          </a:solidFill>
                        </a:rPr>
                        <a:t>eu</a:t>
                      </a:r>
                      <a:r>
                        <a:rPr lang="fr-FR" sz="2600" b="0" dirty="0">
                          <a:solidFill>
                            <a:srgbClr val="115076"/>
                          </a:solidFill>
                        </a:rPr>
                        <a:t>x (</a:t>
                      </a:r>
                      <a:r>
                        <a:rPr lang="fr-FR" sz="2600" b="0" dirty="0" err="1">
                          <a:solidFill>
                            <a:srgbClr val="115076"/>
                          </a:solidFill>
                        </a:rPr>
                        <a:t>them</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g. m</a:t>
                      </a:r>
                      <a:r>
                        <a:rPr lang="fr-FR" sz="2600" b="1" dirty="0">
                          <a:solidFill>
                            <a:srgbClr val="115076"/>
                          </a:solidFill>
                        </a:rPr>
                        <a:t>u</a:t>
                      </a:r>
                      <a:r>
                        <a:rPr lang="fr-FR" sz="2600" b="0" dirty="0">
                          <a:solidFill>
                            <a:srgbClr val="115076"/>
                          </a:solidFill>
                        </a:rPr>
                        <a:t>r (</a:t>
                      </a:r>
                      <a:r>
                        <a:rPr lang="fr-FR" sz="2600" b="0" dirty="0" err="1">
                          <a:solidFill>
                            <a:srgbClr val="115076"/>
                          </a:solidFill>
                        </a:rPr>
                        <a:t>wall</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i. supr</a:t>
                      </a:r>
                      <a:r>
                        <a:rPr lang="fr-FR" sz="2600" b="1" dirty="0">
                          <a:solidFill>
                            <a:srgbClr val="115076"/>
                          </a:solidFill>
                        </a:rPr>
                        <a:t>ê</a:t>
                      </a:r>
                      <a:r>
                        <a:rPr lang="fr-FR" sz="2600" b="0" dirty="0">
                          <a:solidFill>
                            <a:srgbClr val="115076"/>
                          </a:solidFill>
                        </a:rPr>
                        <a:t>me </a:t>
                      </a:r>
                    </a:p>
                    <a:p>
                      <a:pPr algn="ctr"/>
                      <a:r>
                        <a:rPr lang="fr-FR" sz="2600" b="0" dirty="0">
                          <a:solidFill>
                            <a:srgbClr val="115076"/>
                          </a:solidFill>
                        </a:rPr>
                        <a:t>(</a:t>
                      </a:r>
                      <a:r>
                        <a:rPr lang="fr-FR" sz="2600" b="0" dirty="0" err="1">
                          <a:solidFill>
                            <a:srgbClr val="115076"/>
                          </a:solidFill>
                        </a:rPr>
                        <a:t>supreme</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f. d</a:t>
                      </a:r>
                      <a:r>
                        <a:rPr lang="fr-FR" sz="2600" b="1" dirty="0">
                          <a:solidFill>
                            <a:srgbClr val="115076"/>
                          </a:solidFill>
                        </a:rPr>
                        <a:t>au</a:t>
                      </a:r>
                      <a:r>
                        <a:rPr lang="fr-FR" sz="2600" b="0" dirty="0">
                          <a:solidFill>
                            <a:srgbClr val="115076"/>
                          </a:solidFill>
                        </a:rPr>
                        <a:t>be (</a:t>
                      </a:r>
                      <a:r>
                        <a:rPr lang="fr-FR" sz="2600" b="0" dirty="0" err="1">
                          <a:solidFill>
                            <a:srgbClr val="115076"/>
                          </a:solidFill>
                        </a:rPr>
                        <a:t>stew</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88957943"/>
                  </a:ext>
                </a:extLst>
              </a:tr>
              <a:tr h="931589">
                <a:tc>
                  <a:txBody>
                    <a:bodyPr/>
                    <a:lstStyle/>
                    <a:p>
                      <a:pPr algn="ctr"/>
                      <a:r>
                        <a:rPr lang="fr-FR" sz="2600" b="0" dirty="0">
                          <a:solidFill>
                            <a:srgbClr val="115076"/>
                          </a:solidFill>
                        </a:rPr>
                        <a:t>j. c</a:t>
                      </a:r>
                      <a:r>
                        <a:rPr lang="fr-FR" sz="2600" b="1" dirty="0">
                          <a:solidFill>
                            <a:srgbClr val="115076"/>
                          </a:solidFill>
                        </a:rPr>
                        <a:t>eu</a:t>
                      </a:r>
                      <a:r>
                        <a:rPr lang="fr-FR" sz="2600" b="0" dirty="0">
                          <a:solidFill>
                            <a:srgbClr val="115076"/>
                          </a:solidFill>
                        </a:rPr>
                        <a:t>x (</a:t>
                      </a:r>
                      <a:r>
                        <a:rPr lang="fr-FR" sz="2600" b="0" dirty="0" err="1">
                          <a:solidFill>
                            <a:srgbClr val="115076"/>
                          </a:solidFill>
                        </a:rPr>
                        <a:t>those</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k. z</a:t>
                      </a:r>
                      <a:r>
                        <a:rPr lang="fr-FR" sz="2600" b="1" dirty="0">
                          <a:solidFill>
                            <a:srgbClr val="115076"/>
                          </a:solidFill>
                        </a:rPr>
                        <a:t>u</a:t>
                      </a:r>
                      <a:r>
                        <a:rPr lang="fr-FR" sz="2600" b="0" dirty="0">
                          <a:solidFill>
                            <a:srgbClr val="115076"/>
                          </a:solidFill>
                        </a:rPr>
                        <a:t>t ! (</a:t>
                      </a:r>
                      <a:r>
                        <a:rPr lang="fr-FR" sz="2600" b="0" dirty="0" err="1">
                          <a:solidFill>
                            <a:srgbClr val="115076"/>
                          </a:solidFill>
                        </a:rPr>
                        <a:t>darn</a:t>
                      </a:r>
                      <a:r>
                        <a:rPr lang="fr-FR" sz="2600" b="0"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l. sc</a:t>
                      </a:r>
                      <a:r>
                        <a:rPr lang="fr-FR" sz="2600" b="1" dirty="0">
                          <a:solidFill>
                            <a:srgbClr val="115076"/>
                          </a:solidFill>
                        </a:rPr>
                        <a:t>è</a:t>
                      </a:r>
                      <a:r>
                        <a:rPr lang="fr-FR" sz="2600" b="0" dirty="0">
                          <a:solidFill>
                            <a:srgbClr val="115076"/>
                          </a:solidFill>
                        </a:rPr>
                        <a:t>ne</a:t>
                      </a:r>
                      <a:r>
                        <a:rPr lang="fr-FR" sz="2600" b="1" dirty="0">
                          <a:solidFill>
                            <a:srgbClr val="115076"/>
                          </a:solidFill>
                        </a:rPr>
                        <a:t> </a:t>
                      </a:r>
                      <a:r>
                        <a:rPr lang="fr-FR" sz="2600" b="0" dirty="0">
                          <a:solidFill>
                            <a:srgbClr val="115076"/>
                          </a:solidFill>
                        </a:rPr>
                        <a:t>(stage)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h. p</a:t>
                      </a:r>
                      <a:r>
                        <a:rPr lang="fr-FR" sz="2600" b="1" dirty="0">
                          <a:solidFill>
                            <a:srgbClr val="115076"/>
                          </a:solidFill>
                        </a:rPr>
                        <a:t>au</a:t>
                      </a:r>
                      <a:r>
                        <a:rPr lang="fr-FR" sz="2600" b="0" dirty="0">
                          <a:solidFill>
                            <a:srgbClr val="115076"/>
                          </a:solidFill>
                        </a:rPr>
                        <a:t>se (pause)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1289737"/>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Rectangle 8">
            <a:hlinkClick r:id="" action="ppaction://noaction">
              <a:snd r:embed="rId4" name="neutre.wav"/>
            </a:hlinkClick>
            <a:extLst>
              <a:ext uri="{FF2B5EF4-FFF2-40B4-BE49-F238E27FC236}">
                <a16:creationId xmlns:a16="http://schemas.microsoft.com/office/drawing/2014/main" id="{2B1BA9DE-C72D-4E89-A08E-81A2A53BE083}"/>
              </a:ext>
            </a:extLst>
          </p:cNvPr>
          <p:cNvSpPr/>
          <p:nvPr/>
        </p:nvSpPr>
        <p:spPr>
          <a:xfrm>
            <a:off x="245498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5" name="chute.wav"/>
            </a:hlinkClick>
            <a:extLst>
              <a:ext uri="{FF2B5EF4-FFF2-40B4-BE49-F238E27FC236}">
                <a16:creationId xmlns:a16="http://schemas.microsoft.com/office/drawing/2014/main" id="{C2D1BC58-A3A6-49DF-A274-5A2B06C98141}"/>
              </a:ext>
            </a:extLst>
          </p:cNvPr>
          <p:cNvSpPr/>
          <p:nvPr/>
        </p:nvSpPr>
        <p:spPr>
          <a:xfrm>
            <a:off x="304081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1" name="Rectangle 10">
            <a:hlinkClick r:id="" action="ppaction://noaction">
              <a:snd r:embed="rId6" name="chaud.wav"/>
            </a:hlinkClick>
            <a:extLst>
              <a:ext uri="{FF2B5EF4-FFF2-40B4-BE49-F238E27FC236}">
                <a16:creationId xmlns:a16="http://schemas.microsoft.com/office/drawing/2014/main" id="{07115023-66EC-4C1F-ACFD-D17BF106BB48}"/>
              </a:ext>
            </a:extLst>
          </p:cNvPr>
          <p:cNvSpPr/>
          <p:nvPr/>
        </p:nvSpPr>
        <p:spPr>
          <a:xfrm>
            <a:off x="362664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2" name="Rectangle 11">
            <a:hlinkClick r:id="" action="ppaction://noaction">
              <a:snd r:embed="rId7" name="eux.wav"/>
            </a:hlinkClick>
            <a:extLst>
              <a:ext uri="{FF2B5EF4-FFF2-40B4-BE49-F238E27FC236}">
                <a16:creationId xmlns:a16="http://schemas.microsoft.com/office/drawing/2014/main" id="{A0CACD70-ABCA-402C-A170-12988E6D6934}"/>
              </a:ext>
            </a:extLst>
          </p:cNvPr>
          <p:cNvSpPr/>
          <p:nvPr/>
        </p:nvSpPr>
        <p:spPr>
          <a:xfrm>
            <a:off x="421247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3" name="Rectangle 12">
            <a:hlinkClick r:id="" action="ppaction://noaction">
              <a:snd r:embed="rId8" name="mere.wav"/>
            </a:hlinkClick>
            <a:extLst>
              <a:ext uri="{FF2B5EF4-FFF2-40B4-BE49-F238E27FC236}">
                <a16:creationId xmlns:a16="http://schemas.microsoft.com/office/drawing/2014/main" id="{5812A87F-02EA-4C4B-9206-2FF0336CAEAB}"/>
              </a:ext>
            </a:extLst>
          </p:cNvPr>
          <p:cNvSpPr/>
          <p:nvPr/>
        </p:nvSpPr>
        <p:spPr>
          <a:xfrm>
            <a:off x="479830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4" name="Rectangle 13">
            <a:hlinkClick r:id="" action="ppaction://noaction">
              <a:snd r:embed="rId9" name="daube.wav"/>
            </a:hlinkClick>
            <a:extLst>
              <a:ext uri="{FF2B5EF4-FFF2-40B4-BE49-F238E27FC236}">
                <a16:creationId xmlns:a16="http://schemas.microsoft.com/office/drawing/2014/main" id="{60BDC2FF-EBF0-4B64-93DE-8EDF26A658FC}"/>
              </a:ext>
            </a:extLst>
          </p:cNvPr>
          <p:cNvSpPr/>
          <p:nvPr/>
        </p:nvSpPr>
        <p:spPr>
          <a:xfrm>
            <a:off x="538413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5" name="Rectangle 14">
            <a:hlinkClick r:id="" action="ppaction://noaction">
              <a:snd r:embed="rId10" name="mur (maybe).wav"/>
            </a:hlinkClick>
            <a:extLst>
              <a:ext uri="{FF2B5EF4-FFF2-40B4-BE49-F238E27FC236}">
                <a16:creationId xmlns:a16="http://schemas.microsoft.com/office/drawing/2014/main" id="{0AD1F4EE-0D3E-4CF9-B237-4390845B9FB8}"/>
              </a:ext>
            </a:extLst>
          </p:cNvPr>
          <p:cNvSpPr/>
          <p:nvPr/>
        </p:nvSpPr>
        <p:spPr>
          <a:xfrm>
            <a:off x="596996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6" name="Rectangle 15">
            <a:hlinkClick r:id="" action="ppaction://noaction">
              <a:snd r:embed="rId11" name="pause.wav"/>
            </a:hlinkClick>
            <a:extLst>
              <a:ext uri="{FF2B5EF4-FFF2-40B4-BE49-F238E27FC236}">
                <a16:creationId xmlns:a16="http://schemas.microsoft.com/office/drawing/2014/main" id="{ECFA9491-A27C-42C1-B1D8-1CE299735010}"/>
              </a:ext>
            </a:extLst>
          </p:cNvPr>
          <p:cNvSpPr/>
          <p:nvPr/>
        </p:nvSpPr>
        <p:spPr>
          <a:xfrm>
            <a:off x="655579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17" name="Rectangle 16">
            <a:hlinkClick r:id="" action="ppaction://noaction">
              <a:snd r:embed="rId12" name="supreme.wav"/>
            </a:hlinkClick>
            <a:extLst>
              <a:ext uri="{FF2B5EF4-FFF2-40B4-BE49-F238E27FC236}">
                <a16:creationId xmlns:a16="http://schemas.microsoft.com/office/drawing/2014/main" id="{FF1126E7-9ABF-4C50-AD33-4012F3CF8D3F}"/>
              </a:ext>
            </a:extLst>
          </p:cNvPr>
          <p:cNvSpPr/>
          <p:nvPr/>
        </p:nvSpPr>
        <p:spPr>
          <a:xfrm>
            <a:off x="714162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8" name="Rectangle 17">
            <a:hlinkClick r:id="" action="ppaction://noaction">
              <a:snd r:embed="rId13" name="se.wav"/>
            </a:hlinkClick>
            <a:extLst>
              <a:ext uri="{FF2B5EF4-FFF2-40B4-BE49-F238E27FC236}">
                <a16:creationId xmlns:a16="http://schemas.microsoft.com/office/drawing/2014/main" id="{B4F9B52F-AF7A-4328-92DC-8CEA352BA167}"/>
              </a:ext>
            </a:extLst>
          </p:cNvPr>
          <p:cNvSpPr/>
          <p:nvPr/>
        </p:nvSpPr>
        <p:spPr>
          <a:xfrm>
            <a:off x="772745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j</a:t>
            </a:r>
          </a:p>
        </p:txBody>
      </p:sp>
      <p:sp>
        <p:nvSpPr>
          <p:cNvPr id="19" name="Rectangle 18">
            <a:hlinkClick r:id="" action="ppaction://noaction">
              <a:snd r:embed="rId14" name="zut.wav"/>
            </a:hlinkClick>
            <a:extLst>
              <a:ext uri="{FF2B5EF4-FFF2-40B4-BE49-F238E27FC236}">
                <a16:creationId xmlns:a16="http://schemas.microsoft.com/office/drawing/2014/main" id="{577BD698-A402-4483-97C7-D33B93239BD9}"/>
              </a:ext>
            </a:extLst>
          </p:cNvPr>
          <p:cNvSpPr/>
          <p:nvPr/>
        </p:nvSpPr>
        <p:spPr>
          <a:xfrm>
            <a:off x="831328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k</a:t>
            </a:r>
          </a:p>
        </p:txBody>
      </p:sp>
      <p:sp>
        <p:nvSpPr>
          <p:cNvPr id="20" name="Rectangle 19">
            <a:hlinkClick r:id="" action="ppaction://noaction">
              <a:snd r:embed="rId15" name="scene.wav"/>
            </a:hlinkClick>
            <a:extLst>
              <a:ext uri="{FF2B5EF4-FFF2-40B4-BE49-F238E27FC236}">
                <a16:creationId xmlns:a16="http://schemas.microsoft.com/office/drawing/2014/main" id="{DB5EED0E-2B06-4F9D-9771-0B49286854E9}"/>
              </a:ext>
            </a:extLst>
          </p:cNvPr>
          <p:cNvSpPr/>
          <p:nvPr/>
        </p:nvSpPr>
        <p:spPr>
          <a:xfrm>
            <a:off x="889911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t>
            </a:r>
          </a:p>
        </p:txBody>
      </p:sp>
      <p:sp>
        <p:nvSpPr>
          <p:cNvPr id="21" name="Rectangle 20">
            <a:extLst>
              <a:ext uri="{FF2B5EF4-FFF2-40B4-BE49-F238E27FC236}">
                <a16:creationId xmlns:a16="http://schemas.microsoft.com/office/drawing/2014/main" id="{8BBE0523-44D4-407D-BEC0-8FF826A5B295}"/>
              </a:ext>
            </a:extLst>
          </p:cNvPr>
          <p:cNvSpPr/>
          <p:nvPr/>
        </p:nvSpPr>
        <p:spPr>
          <a:xfrm>
            <a:off x="1016000"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E843F72-4C9A-41A0-90D8-E8E826116574}"/>
              </a:ext>
            </a:extLst>
          </p:cNvPr>
          <p:cNvSpPr/>
          <p:nvPr/>
        </p:nvSpPr>
        <p:spPr>
          <a:xfrm>
            <a:off x="38291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6CA0587-777D-4923-8C18-5B59DBF45CE8}"/>
              </a:ext>
            </a:extLst>
          </p:cNvPr>
          <p:cNvSpPr/>
          <p:nvPr/>
        </p:nvSpPr>
        <p:spPr>
          <a:xfrm>
            <a:off x="95147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0145F5F-9EC8-41F3-B708-19D2B38A4346}"/>
              </a:ext>
            </a:extLst>
          </p:cNvPr>
          <p:cNvSpPr/>
          <p:nvPr/>
        </p:nvSpPr>
        <p:spPr>
          <a:xfrm>
            <a:off x="673208" y="3584294"/>
            <a:ext cx="2276520" cy="566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4CF13D4-5467-47E3-AAE6-52F3240F5275}"/>
              </a:ext>
            </a:extLst>
          </p:cNvPr>
          <p:cNvSpPr/>
          <p:nvPr/>
        </p:nvSpPr>
        <p:spPr>
          <a:xfrm>
            <a:off x="6531952" y="2603689"/>
            <a:ext cx="2276520"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7DCC2A1E-F28E-4784-8FE3-BC44635D3D8C}"/>
              </a:ext>
            </a:extLst>
          </p:cNvPr>
          <p:cNvSpPr/>
          <p:nvPr/>
        </p:nvSpPr>
        <p:spPr>
          <a:xfrm>
            <a:off x="9128005" y="3640343"/>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5EBE45A3-1137-4797-AFC6-E864DEA4DD51}"/>
              </a:ext>
            </a:extLst>
          </p:cNvPr>
          <p:cNvSpPr/>
          <p:nvPr/>
        </p:nvSpPr>
        <p:spPr>
          <a:xfrm>
            <a:off x="3344029" y="3636089"/>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E56B03F6-03D2-4B7E-B4D1-F759D6BE1151}"/>
              </a:ext>
            </a:extLst>
          </p:cNvPr>
          <p:cNvSpPr/>
          <p:nvPr/>
        </p:nvSpPr>
        <p:spPr>
          <a:xfrm>
            <a:off x="9128005" y="4388842"/>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83680A3-343B-4FDB-B752-EE6BE3EB6290}"/>
              </a:ext>
            </a:extLst>
          </p:cNvPr>
          <p:cNvSpPr/>
          <p:nvPr/>
        </p:nvSpPr>
        <p:spPr>
          <a:xfrm>
            <a:off x="6236017" y="3558683"/>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FC4D65E-25E0-4776-BA4E-8B782D1872BF}"/>
              </a:ext>
            </a:extLst>
          </p:cNvPr>
          <p:cNvSpPr/>
          <p:nvPr/>
        </p:nvSpPr>
        <p:spPr>
          <a:xfrm>
            <a:off x="492176" y="4647293"/>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055E7CC-11AD-4E44-80B7-291BECEE5CED}"/>
              </a:ext>
            </a:extLst>
          </p:cNvPr>
          <p:cNvSpPr/>
          <p:nvPr/>
        </p:nvSpPr>
        <p:spPr>
          <a:xfrm>
            <a:off x="3376046" y="4659026"/>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BF8F55A-0365-43A7-B55B-0075A5A3B49D}"/>
              </a:ext>
            </a:extLst>
          </p:cNvPr>
          <p:cNvSpPr/>
          <p:nvPr/>
        </p:nvSpPr>
        <p:spPr>
          <a:xfrm>
            <a:off x="6288945" y="4488482"/>
            <a:ext cx="2694838" cy="551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9D1EE954-B553-4C6D-BFB3-1D2D6E150C4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03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0" name="Cloud Callout 1">
            <a:extLst>
              <a:ext uri="{FF2B5EF4-FFF2-40B4-BE49-F238E27FC236}">
                <a16:creationId xmlns:a16="http://schemas.microsoft.com/office/drawing/2014/main" id="{87F1AB5C-3F3D-4A95-92E0-372670004001}"/>
              </a:ext>
            </a:extLst>
          </p:cNvPr>
          <p:cNvSpPr/>
          <p:nvPr/>
        </p:nvSpPr>
        <p:spPr>
          <a:xfrm>
            <a:off x="1192696" y="1145981"/>
            <a:ext cx="10999304" cy="5006740"/>
          </a:xfrm>
          <a:prstGeom prst="cloudCallout">
            <a:avLst>
              <a:gd name="adj1" fmla="val -59184"/>
              <a:gd name="adj2" fmla="val 51446"/>
            </a:avLst>
          </a:prstGeom>
          <a:no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no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Box 61">
            <a:hlinkClick r:id="" action="ppaction://noaction">
              <a:snd r:embed="rId4" name="bleu.wav"/>
            </a:hlinkClick>
            <a:extLst>
              <a:ext uri="{FF2B5EF4-FFF2-40B4-BE49-F238E27FC236}">
                <a16:creationId xmlns:a16="http://schemas.microsoft.com/office/drawing/2014/main" id="{2A705B14-BEB9-454A-82EC-4DCE4E8384F5}"/>
              </a:ext>
            </a:extLst>
          </p:cNvPr>
          <p:cNvSpPr txBox="1"/>
          <p:nvPr/>
        </p:nvSpPr>
        <p:spPr>
          <a:xfrm>
            <a:off x="2896808" y="2338900"/>
            <a:ext cx="1480458"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bleu</a:t>
            </a:r>
          </a:p>
        </p:txBody>
      </p:sp>
      <p:sp>
        <p:nvSpPr>
          <p:cNvPr id="64" name="TextBox 63">
            <a:extLst>
              <a:ext uri="{FF2B5EF4-FFF2-40B4-BE49-F238E27FC236}">
                <a16:creationId xmlns:a16="http://schemas.microsoft.com/office/drawing/2014/main" id="{02A1AFDD-ABE6-40A3-951F-4D5C07554966}"/>
              </a:ext>
            </a:extLst>
          </p:cNvPr>
          <p:cNvSpPr txBox="1"/>
          <p:nvPr/>
        </p:nvSpPr>
        <p:spPr>
          <a:xfrm>
            <a:off x="2396064" y="2338900"/>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66" name="TextBox 65">
            <a:extLst>
              <a:ext uri="{FF2B5EF4-FFF2-40B4-BE49-F238E27FC236}">
                <a16:creationId xmlns:a16="http://schemas.microsoft.com/office/drawing/2014/main" id="{A745CBE2-FDCA-4DF5-AD42-D6C2DBF47868}"/>
              </a:ext>
            </a:extLst>
          </p:cNvPr>
          <p:cNvSpPr txBox="1"/>
          <p:nvPr/>
        </p:nvSpPr>
        <p:spPr>
          <a:xfrm>
            <a:off x="4590373" y="1816371"/>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68" name="TextBox 67">
            <a:extLst>
              <a:ext uri="{FF2B5EF4-FFF2-40B4-BE49-F238E27FC236}">
                <a16:creationId xmlns:a16="http://schemas.microsoft.com/office/drawing/2014/main" id="{689D3FA3-A4A3-4D9B-B159-A13DD8C0A859}"/>
              </a:ext>
            </a:extLst>
          </p:cNvPr>
          <p:cNvSpPr txBox="1"/>
          <p:nvPr/>
        </p:nvSpPr>
        <p:spPr>
          <a:xfrm>
            <a:off x="6766776" y="1634366"/>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70" name="TextBox 69">
            <a:extLst>
              <a:ext uri="{FF2B5EF4-FFF2-40B4-BE49-F238E27FC236}">
                <a16:creationId xmlns:a16="http://schemas.microsoft.com/office/drawing/2014/main" id="{390B75A8-C2A7-4604-A36D-3BD87B84C196}"/>
              </a:ext>
            </a:extLst>
          </p:cNvPr>
          <p:cNvSpPr txBox="1"/>
          <p:nvPr/>
        </p:nvSpPr>
        <p:spPr>
          <a:xfrm>
            <a:off x="9036447" y="1942533"/>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a:t>
            </a:r>
          </a:p>
        </p:txBody>
      </p:sp>
      <p:sp>
        <p:nvSpPr>
          <p:cNvPr id="72" name="TextBox 71">
            <a:extLst>
              <a:ext uri="{FF2B5EF4-FFF2-40B4-BE49-F238E27FC236}">
                <a16:creationId xmlns:a16="http://schemas.microsoft.com/office/drawing/2014/main" id="{D35FDD64-3D69-4469-9834-3F81F218AC6E}"/>
              </a:ext>
            </a:extLst>
          </p:cNvPr>
          <p:cNvSpPr txBox="1"/>
          <p:nvPr/>
        </p:nvSpPr>
        <p:spPr>
          <a:xfrm>
            <a:off x="2319864" y="3936595"/>
            <a:ext cx="653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a:t>
            </a:r>
          </a:p>
        </p:txBody>
      </p:sp>
      <p:sp>
        <p:nvSpPr>
          <p:cNvPr id="74" name="TextBox 73">
            <a:extLst>
              <a:ext uri="{FF2B5EF4-FFF2-40B4-BE49-F238E27FC236}">
                <a16:creationId xmlns:a16="http://schemas.microsoft.com/office/drawing/2014/main" id="{587C6343-C296-4B2C-9FE2-1E41F7930E6F}"/>
              </a:ext>
            </a:extLst>
          </p:cNvPr>
          <p:cNvSpPr txBox="1"/>
          <p:nvPr/>
        </p:nvSpPr>
        <p:spPr>
          <a:xfrm>
            <a:off x="4126894" y="4864385"/>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a:t>
            </a:r>
          </a:p>
        </p:txBody>
      </p:sp>
      <p:sp>
        <p:nvSpPr>
          <p:cNvPr id="76" name="TextBox 75">
            <a:extLst>
              <a:ext uri="{FF2B5EF4-FFF2-40B4-BE49-F238E27FC236}">
                <a16:creationId xmlns:a16="http://schemas.microsoft.com/office/drawing/2014/main" id="{993E2DE1-1808-4346-84F8-48D04F32A693}"/>
              </a:ext>
            </a:extLst>
          </p:cNvPr>
          <p:cNvSpPr txBox="1"/>
          <p:nvPr/>
        </p:nvSpPr>
        <p:spPr>
          <a:xfrm>
            <a:off x="6582456" y="4582926"/>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a:t>
            </a:r>
          </a:p>
        </p:txBody>
      </p:sp>
      <p:sp>
        <p:nvSpPr>
          <p:cNvPr id="78" name="TextBox 77">
            <a:extLst>
              <a:ext uri="{FF2B5EF4-FFF2-40B4-BE49-F238E27FC236}">
                <a16:creationId xmlns:a16="http://schemas.microsoft.com/office/drawing/2014/main" id="{0BF2C75E-3BFF-404A-ACEA-5A7A3E4BC4E2}"/>
              </a:ext>
            </a:extLst>
          </p:cNvPr>
          <p:cNvSpPr txBox="1"/>
          <p:nvPr/>
        </p:nvSpPr>
        <p:spPr>
          <a:xfrm>
            <a:off x="8281910" y="3346406"/>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a:t>
            </a:r>
          </a:p>
        </p:txBody>
      </p:sp>
      <p:sp>
        <p:nvSpPr>
          <p:cNvPr id="80" name="TextBox 79">
            <a:extLst>
              <a:ext uri="{FF2B5EF4-FFF2-40B4-BE49-F238E27FC236}">
                <a16:creationId xmlns:a16="http://schemas.microsoft.com/office/drawing/2014/main" id="{AB3BF73F-E18D-47AE-A5CD-39C393E9A811}"/>
              </a:ext>
            </a:extLst>
          </p:cNvPr>
          <p:cNvSpPr txBox="1"/>
          <p:nvPr/>
        </p:nvSpPr>
        <p:spPr>
          <a:xfrm>
            <a:off x="4486931" y="3276050"/>
            <a:ext cx="500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a:t>
            </a:r>
          </a:p>
        </p:txBody>
      </p:sp>
      <p:sp>
        <p:nvSpPr>
          <p:cNvPr id="82" name="TextBox 81">
            <a:hlinkClick r:id="" action="ppaction://noaction">
              <a:snd r:embed="rId5" name="yeux.wav"/>
            </a:hlinkClick>
            <a:extLst>
              <a:ext uri="{FF2B5EF4-FFF2-40B4-BE49-F238E27FC236}">
                <a16:creationId xmlns:a16="http://schemas.microsoft.com/office/drawing/2014/main" id="{05E5F5E2-69AB-40A0-A87B-B6F9D2DB3314}"/>
              </a:ext>
            </a:extLst>
          </p:cNvPr>
          <p:cNvSpPr txBox="1"/>
          <p:nvPr/>
        </p:nvSpPr>
        <p:spPr>
          <a:xfrm>
            <a:off x="4736492" y="4554459"/>
            <a:ext cx="1480458" cy="707886"/>
          </a:xfrm>
          <a:prstGeom prst="rect">
            <a:avLst/>
          </a:prstGeom>
          <a:solidFill>
            <a:srgbClr val="11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84" name="TextBox 83">
            <a:hlinkClick r:id="" action="ppaction://noaction">
              <a:snd r:embed="rId6" name="mieux.wav"/>
            </a:hlinkClick>
            <a:extLst>
              <a:ext uri="{FF2B5EF4-FFF2-40B4-BE49-F238E27FC236}">
                <a16:creationId xmlns:a16="http://schemas.microsoft.com/office/drawing/2014/main" id="{DACAA76F-3CD8-43F9-B5B3-55CB6E932C42}"/>
              </a:ext>
            </a:extLst>
          </p:cNvPr>
          <p:cNvSpPr txBox="1"/>
          <p:nvPr/>
        </p:nvSpPr>
        <p:spPr>
          <a:xfrm>
            <a:off x="9602411" y="2102176"/>
            <a:ext cx="1828799"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86" name="TextBox 85">
            <a:hlinkClick r:id="" action="ppaction://noaction">
              <a:snd r:embed="rId7" name="eux.wav"/>
            </a:hlinkClick>
            <a:extLst>
              <a:ext uri="{FF2B5EF4-FFF2-40B4-BE49-F238E27FC236}">
                <a16:creationId xmlns:a16="http://schemas.microsoft.com/office/drawing/2014/main" id="{70B9D67F-0BAD-46E9-B1D3-CFE0B2E208FE}"/>
              </a:ext>
            </a:extLst>
          </p:cNvPr>
          <p:cNvSpPr txBox="1"/>
          <p:nvPr/>
        </p:nvSpPr>
        <p:spPr>
          <a:xfrm>
            <a:off x="2774129" y="3775720"/>
            <a:ext cx="1326047"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88" name="TextBox 87">
            <a:hlinkClick r:id="" action="ppaction://noaction">
              <a:snd r:embed="rId8" name="dangereux.wav"/>
            </a:hlinkClick>
            <a:extLst>
              <a:ext uri="{FF2B5EF4-FFF2-40B4-BE49-F238E27FC236}">
                <a16:creationId xmlns:a16="http://schemas.microsoft.com/office/drawing/2014/main" id="{18F39B15-B6BB-4804-9B76-2A37344932B8}"/>
              </a:ext>
            </a:extLst>
          </p:cNvPr>
          <p:cNvSpPr txBox="1"/>
          <p:nvPr/>
        </p:nvSpPr>
        <p:spPr>
          <a:xfrm>
            <a:off x="6983567" y="4417296"/>
            <a:ext cx="3194121"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dangereu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90" name="TextBox 89">
            <a:hlinkClick r:id="" action="ppaction://noaction">
              <a:snd r:embed="rId9" name="nombreux.wav"/>
            </a:hlinkClick>
            <a:extLst>
              <a:ext uri="{FF2B5EF4-FFF2-40B4-BE49-F238E27FC236}">
                <a16:creationId xmlns:a16="http://schemas.microsoft.com/office/drawing/2014/main" id="{066EB308-FF87-443A-971C-851E488DB215}"/>
              </a:ext>
            </a:extLst>
          </p:cNvPr>
          <p:cNvSpPr txBox="1"/>
          <p:nvPr/>
        </p:nvSpPr>
        <p:spPr>
          <a:xfrm>
            <a:off x="8818365" y="3245272"/>
            <a:ext cx="2718646"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nombreu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92" name="TextBox 91">
            <a:hlinkClick r:id="" action="ppaction://noaction">
              <a:snd r:embed="rId10" name="peux.wav"/>
            </a:hlinkClick>
            <a:extLst>
              <a:ext uri="{FF2B5EF4-FFF2-40B4-BE49-F238E27FC236}">
                <a16:creationId xmlns:a16="http://schemas.microsoft.com/office/drawing/2014/main" id="{AC7EE419-EC5C-48BA-8281-D173E72CDCBE}"/>
              </a:ext>
            </a:extLst>
          </p:cNvPr>
          <p:cNvSpPr txBox="1"/>
          <p:nvPr/>
        </p:nvSpPr>
        <p:spPr>
          <a:xfrm>
            <a:off x="7267520" y="1714302"/>
            <a:ext cx="1480458" cy="707886"/>
          </a:xfrm>
          <a:prstGeom prst="rect">
            <a:avLst/>
          </a:prstGeom>
          <a:solidFill>
            <a:srgbClr val="11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94" name="TextBox 93">
            <a:hlinkClick r:id="" action="ppaction://noaction">
              <a:snd r:embed="rId11" name="euh.wav"/>
            </a:hlinkClick>
            <a:extLst>
              <a:ext uri="{FF2B5EF4-FFF2-40B4-BE49-F238E27FC236}">
                <a16:creationId xmlns:a16="http://schemas.microsoft.com/office/drawing/2014/main" id="{F84CB539-0840-4728-BC1C-C510CEFC3226}"/>
              </a:ext>
            </a:extLst>
          </p:cNvPr>
          <p:cNvSpPr txBox="1"/>
          <p:nvPr/>
        </p:nvSpPr>
        <p:spPr>
          <a:xfrm>
            <a:off x="4997849" y="1957532"/>
            <a:ext cx="1480458" cy="707886"/>
          </a:xfrm>
          <a:prstGeom prst="rect">
            <a:avLst/>
          </a:prstGeom>
          <a:solidFill>
            <a:srgbClr val="11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euh</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96" name="TextBox 95">
            <a:hlinkClick r:id="" action="ppaction://noaction">
              <a:snd r:embed="rId12" name="courageux.wav"/>
            </a:hlinkClick>
            <a:extLst>
              <a:ext uri="{FF2B5EF4-FFF2-40B4-BE49-F238E27FC236}">
                <a16:creationId xmlns:a16="http://schemas.microsoft.com/office/drawing/2014/main" id="{77CBE5BD-06CE-4A38-8E3E-5A1F9ECE5EA1}"/>
              </a:ext>
            </a:extLst>
          </p:cNvPr>
          <p:cNvSpPr txBox="1"/>
          <p:nvPr/>
        </p:nvSpPr>
        <p:spPr>
          <a:xfrm>
            <a:off x="4919225" y="3204568"/>
            <a:ext cx="3010716" cy="707886"/>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courageu</a:t>
            </a:r>
            <a:r>
              <a:rPr kumimoji="0" lang="en-GB" sz="4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x</a:t>
            </a:r>
            <a:endParaRPr kumimoji="0" lang="en-GB" sz="4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pic>
        <p:nvPicPr>
          <p:cNvPr id="98" name="Picture 7">
            <a:extLst>
              <a:ext uri="{FF2B5EF4-FFF2-40B4-BE49-F238E27FC236}">
                <a16:creationId xmlns:a16="http://schemas.microsoft.com/office/drawing/2014/main" id="{834B62BB-767D-47BD-9919-041930927E7E}"/>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30940" y="1268765"/>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2" descr="Quiet Sign Clip Art">
            <a:extLst>
              <a:ext uri="{FF2B5EF4-FFF2-40B4-BE49-F238E27FC236}">
                <a16:creationId xmlns:a16="http://schemas.microsoft.com/office/drawing/2014/main" id="{CB428AD7-E56F-47CC-A50D-7D8B60826E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97835" y="516067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C42C8570-D35E-44C0-8E35-F7E344687AF8}"/>
              </a:ext>
            </a:extLst>
          </p:cNvPr>
          <p:cNvSpPr txBox="1"/>
          <p:nvPr/>
        </p:nvSpPr>
        <p:spPr>
          <a:xfrm>
            <a:off x="6832828" y="102951"/>
            <a:ext cx="3908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Lisez</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ounded Rectangle 46">
            <a:extLst>
              <a:ext uri="{FF2B5EF4-FFF2-40B4-BE49-F238E27FC236}">
                <a16:creationId xmlns:a16="http://schemas.microsoft.com/office/drawing/2014/main" id="{CCFFD00F-3119-4EC1-A8B3-8AE10B1FC36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567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54017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Closed and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already met an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in Year 7:</a:t>
            </a: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899971" y="2391741"/>
            <a:ext cx="1587138" cy="1139460"/>
            <a:chOff x="3402874" y="2905780"/>
            <a:chExt cx="1587138"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3402874"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48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endPar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AAB2E77-3804-47F2-908D-9A0F7B10B501}"/>
                </a:ext>
              </a:extLst>
            </p:cNvPr>
            <p:cNvSpPr txBox="1"/>
            <p:nvPr/>
          </p:nvSpPr>
          <p:spPr>
            <a:xfrm>
              <a:off x="3621047" y="2905780"/>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[few]</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391741"/>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48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4186429"/>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top</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your mouth.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4186429"/>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625600"/>
            <a:ext cx="2359520" cy="1587500"/>
          </a:xfrm>
          <a:prstGeom prst="wedgeRoundRectCallout">
            <a:avLst>
              <a:gd name="adj1" fmla="val -60663"/>
              <a:gd name="adj2" fmla="val 177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vowel sounds like 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the English ‘h</a:t>
            </a:r>
            <a:r>
              <a:rPr kumimoji="0" lang="en-GB" sz="2000" b="1" i="0" u="sng" strike="noStrike" kern="1200" cap="none" spc="0" normalizeH="0" baseline="0" noProof="0" dirty="0">
                <a:ln>
                  <a:noFill/>
                </a:ln>
                <a:solidFill>
                  <a:prstClr val="white"/>
                </a:solidFill>
                <a:effectLst/>
                <a:uLnTx/>
                <a:uFillTx/>
                <a:latin typeface="Century Gothic" panose="020F0302020204030204"/>
                <a:ea typeface="+mn-ea"/>
                <a:cs typeface="+mn-cs"/>
              </a:rPr>
              <a:t>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Tree>
    <p:extLst>
      <p:ext uri="{BB962C8B-B14F-4D97-AF65-F5344CB8AC3E}">
        <p14:creationId xmlns:p14="http://schemas.microsoft.com/office/powerpoint/2010/main" val="12988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7051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217911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47567"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bl</a:t>
                      </a:r>
                      <a:r>
                        <a:rPr lang="en-GB" sz="2000" b="1" dirty="0">
                          <a:solidFill>
                            <a:schemeClr val="accent5">
                              <a:lumMod val="50000"/>
                            </a:schemeClr>
                          </a:solidFill>
                        </a:rPr>
                        <a:t>eu</a:t>
                      </a:r>
                      <a:r>
                        <a:rPr lang="en-GB" sz="2000" dirty="0">
                          <a:solidFill>
                            <a:schemeClr val="accent5">
                              <a:lumMod val="50000"/>
                            </a:schemeClr>
                          </a:solidFill>
                        </a:rPr>
                        <a:t>              [blue]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d</a:t>
                      </a:r>
                      <a:r>
                        <a:rPr lang="en-GB" sz="2000" b="1" dirty="0">
                          <a:solidFill>
                            <a:schemeClr val="accent5">
                              <a:lumMod val="50000"/>
                            </a:schemeClr>
                          </a:solidFill>
                        </a:rPr>
                        <a:t>eu</a:t>
                      </a:r>
                      <a:r>
                        <a:rPr lang="en-GB" sz="2000" b="0" dirty="0">
                          <a:solidFill>
                            <a:schemeClr val="accent5">
                              <a:lumMod val="50000"/>
                            </a:schemeClr>
                          </a:solidFill>
                        </a:rPr>
                        <a:t>x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b</a:t>
                      </a:r>
                      <a:r>
                        <a:rPr lang="en-GB" sz="2000" b="1" dirty="0">
                          <a:solidFill>
                            <a:schemeClr val="accent5">
                              <a:lumMod val="50000"/>
                            </a:schemeClr>
                          </a:solidFill>
                          <a:cs typeface="Arial" panose="020B0604020202020204" pitchFamily="34" charset="0"/>
                        </a:rPr>
                        <a:t>œ</a:t>
                      </a:r>
                      <a:r>
                        <a:rPr lang="fr-FR" sz="2000" b="1" dirty="0" err="1">
                          <a:solidFill>
                            <a:schemeClr val="accent5">
                              <a:lumMod val="50000"/>
                            </a:schemeClr>
                          </a:solidFill>
                        </a:rPr>
                        <a:t>u</a:t>
                      </a:r>
                      <a:r>
                        <a:rPr lang="fr-FR" sz="2000" dirty="0" err="1">
                          <a:solidFill>
                            <a:schemeClr val="accent5">
                              <a:lumMod val="50000"/>
                            </a:schemeClr>
                          </a:solidFill>
                        </a:rPr>
                        <a:t>f</a:t>
                      </a:r>
                      <a:r>
                        <a:rPr lang="en-GB" sz="2000" dirty="0">
                          <a:solidFill>
                            <a:schemeClr val="accent5">
                              <a:lumMod val="50000"/>
                            </a:schemeClr>
                          </a:solidFill>
                        </a:rPr>
                        <a:t> </a:t>
                      </a:r>
                      <a:endParaRPr lang="fr-FR"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ordinat</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Closed or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4" name="bleu.wav"/>
            </a:hlinkClick>
            <a:extLst>
              <a:ext uri="{FF2B5EF4-FFF2-40B4-BE49-F238E27FC236}">
                <a16:creationId xmlns:a16="http://schemas.microsoft.com/office/drawing/2014/main" id="{A677B72F-6A94-4B62-9006-C72055254111}"/>
              </a:ext>
            </a:extLst>
          </p:cNvPr>
          <p:cNvSpPr/>
          <p:nvPr/>
        </p:nvSpPr>
        <p:spPr>
          <a:xfrm>
            <a:off x="617794" y="2268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deux.wav"/>
            </a:hlinkClick>
            <a:extLst>
              <a:ext uri="{FF2B5EF4-FFF2-40B4-BE49-F238E27FC236}">
                <a16:creationId xmlns:a16="http://schemas.microsoft.com/office/drawing/2014/main" id="{96867C31-E73E-46AC-9917-3E4CB1D2042A}"/>
              </a:ext>
            </a:extLst>
          </p:cNvPr>
          <p:cNvSpPr/>
          <p:nvPr/>
        </p:nvSpPr>
        <p:spPr>
          <a:xfrm>
            <a:off x="617794" y="27659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317484"/>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81208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786" y="3806535"/>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134" y="3320908"/>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29874"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v</a:t>
                      </a:r>
                      <a:r>
                        <a:rPr lang="en-GB" sz="2000" b="1" dirty="0" err="1">
                          <a:solidFill>
                            <a:schemeClr val="accent5">
                              <a:lumMod val="50000"/>
                            </a:schemeClr>
                          </a:solidFill>
                        </a:rPr>
                        <a:t>œu</a:t>
                      </a:r>
                      <a:r>
                        <a:rPr lang="en-GB" sz="2000" b="0" dirty="0" err="1">
                          <a:solidFill>
                            <a:schemeClr val="accent5">
                              <a:lumMod val="50000"/>
                            </a:schemeClr>
                          </a:solidFill>
                        </a:rPr>
                        <a:t>x</a:t>
                      </a:r>
                      <a:r>
                        <a:rPr lang="en-GB" sz="1200" b="1" dirty="0">
                          <a:solidFill>
                            <a:schemeClr val="accent5">
                              <a:lumMod val="50000"/>
                            </a:schemeClr>
                          </a:solidFill>
                        </a:rPr>
                        <a:t>  </a:t>
                      </a:r>
                      <a:r>
                        <a:rPr lang="en-GB" sz="1200" dirty="0">
                          <a:solidFill>
                            <a:schemeClr val="accent5">
                              <a:lumMod val="50000"/>
                            </a:schemeClr>
                          </a:solidFill>
                        </a:rPr>
                        <a:t>         </a:t>
                      </a:r>
                      <a:r>
                        <a:rPr lang="en-GB" sz="2000" dirty="0">
                          <a:solidFill>
                            <a:schemeClr val="accent5">
                              <a:lumMod val="50000"/>
                            </a:schemeClr>
                          </a:solidFill>
                        </a:rPr>
                        <a:t>[wishes]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rum</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[rumour]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adi</a:t>
                      </a:r>
                      <a:r>
                        <a:rPr lang="en-GB" sz="2000" b="1" dirty="0">
                          <a:solidFill>
                            <a:schemeClr val="accent5">
                              <a:lumMod val="50000"/>
                            </a:schemeClr>
                          </a:solidFill>
                        </a:rPr>
                        <a:t>eu</a:t>
                      </a:r>
                      <a:r>
                        <a:rPr lang="en-GB" sz="2000" b="0" dirty="0">
                          <a:solidFill>
                            <a:schemeClr val="accent5">
                              <a:lumMod val="50000"/>
                            </a:schemeClr>
                          </a:solidFill>
                        </a:rPr>
                        <a:t>      [farewell]</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m</a:t>
                      </a:r>
                      <a:r>
                        <a:rPr lang="en-GB" sz="2000" b="1" dirty="0" err="1">
                          <a:solidFill>
                            <a:schemeClr val="accent5">
                              <a:lumMod val="50000"/>
                            </a:schemeClr>
                          </a:solidFill>
                        </a:rPr>
                        <a:t>eu</a:t>
                      </a:r>
                      <a:r>
                        <a:rPr lang="en-GB" sz="2000" b="0" dirty="0" err="1">
                          <a:solidFill>
                            <a:schemeClr val="accent5">
                              <a:lumMod val="50000"/>
                            </a:schemeClr>
                          </a:solidFill>
                        </a:rPr>
                        <a:t>ble</a:t>
                      </a:r>
                      <a:r>
                        <a:rPr lang="en-GB" sz="2000" b="0" dirty="0">
                          <a:solidFill>
                            <a:schemeClr val="accent5">
                              <a:lumMod val="50000"/>
                            </a:schemeClr>
                          </a:solidFill>
                        </a:rPr>
                        <a:t>  [furniture]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2314984"/>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6545" y="2790367"/>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284286"/>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806535"/>
            <a:ext cx="282522" cy="294294"/>
          </a:xfrm>
          <a:prstGeom prst="rect">
            <a:avLst/>
          </a:prstGeom>
        </p:spPr>
      </p:pic>
      <p:sp>
        <p:nvSpPr>
          <p:cNvPr id="21" name="Action Button: Custom 16">
            <a:hlinkClick r:id="" action="ppaction://noaction" highlightClick="1">
              <a:snd r:embed="rId7" name="voeu.wav"/>
            </a:hlinkClick>
            <a:extLst>
              <a:ext uri="{FF2B5EF4-FFF2-40B4-BE49-F238E27FC236}">
                <a16:creationId xmlns:a16="http://schemas.microsoft.com/office/drawing/2014/main" id="{1E00DE08-F435-49D9-806F-405424A4F9DB}"/>
              </a:ext>
            </a:extLst>
          </p:cNvPr>
          <p:cNvSpPr/>
          <p:nvPr/>
        </p:nvSpPr>
        <p:spPr>
          <a:xfrm>
            <a:off x="6498433" y="22641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boeuf.wav"/>
            </a:hlinkClick>
            <a:extLst>
              <a:ext uri="{FF2B5EF4-FFF2-40B4-BE49-F238E27FC236}">
                <a16:creationId xmlns:a16="http://schemas.microsoft.com/office/drawing/2014/main" id="{586F76D6-5559-4B6C-B8C4-8ADFAFC9DD6E}"/>
              </a:ext>
            </a:extLst>
          </p:cNvPr>
          <p:cNvSpPr/>
          <p:nvPr/>
        </p:nvSpPr>
        <p:spPr>
          <a:xfrm>
            <a:off x="617794" y="32604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Action Button: Custom 16">
            <a:hlinkClick r:id="" action="ppaction://noaction" highlightClick="1">
              <a:snd r:embed="rId9" name="adieu.wav"/>
            </a:hlinkClick>
            <a:extLst>
              <a:ext uri="{FF2B5EF4-FFF2-40B4-BE49-F238E27FC236}">
                <a16:creationId xmlns:a16="http://schemas.microsoft.com/office/drawing/2014/main" id="{04B0C8CE-E242-45A7-AB67-3DB3513C13D8}"/>
              </a:ext>
            </a:extLst>
          </p:cNvPr>
          <p:cNvSpPr/>
          <p:nvPr/>
        </p:nvSpPr>
        <p:spPr>
          <a:xfrm>
            <a:off x="6498433" y="3268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7" name="Action Button: Custom 16">
            <a:hlinkClick r:id="" action="ppaction://noaction" highlightClick="1">
              <a:snd r:embed="rId10" name="meuble.wav"/>
            </a:hlinkClick>
            <a:extLst>
              <a:ext uri="{FF2B5EF4-FFF2-40B4-BE49-F238E27FC236}">
                <a16:creationId xmlns:a16="http://schemas.microsoft.com/office/drawing/2014/main" id="{C19B747B-3CFC-42BC-BA17-EDBD47D93FE8}"/>
              </a:ext>
            </a:extLst>
          </p:cNvPr>
          <p:cNvSpPr/>
          <p:nvPr/>
        </p:nvSpPr>
        <p:spPr>
          <a:xfrm>
            <a:off x="6498433" y="37630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Number, 2, Two, Digit, Background, Scrapbooking">
            <a:extLst>
              <a:ext uri="{FF2B5EF4-FFF2-40B4-BE49-F238E27FC236}">
                <a16:creationId xmlns:a16="http://schemas.microsoft.com/office/drawing/2014/main" id="{B3F4D8C0-FA05-4F01-ABF0-47918D6A67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3182" y="2812087"/>
            <a:ext cx="283327" cy="395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r, Desktop, Workstation, Office, Hardware">
            <a:extLst>
              <a:ext uri="{FF2B5EF4-FFF2-40B4-BE49-F238E27FC236}">
                <a16:creationId xmlns:a16="http://schemas.microsoft.com/office/drawing/2014/main" id="{11CE02FB-09B5-44E7-8B72-354F0F1845F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3692" y="3763069"/>
            <a:ext cx="4845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Round Steak Clip Art">
            <a:extLst>
              <a:ext uri="{FF2B5EF4-FFF2-40B4-BE49-F238E27FC236}">
                <a16:creationId xmlns:a16="http://schemas.microsoft.com/office/drawing/2014/main" id="{ABD94201-ADBA-42DB-8ACB-66ED0701F6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4969" y="3306857"/>
            <a:ext cx="459751" cy="35913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2869BB8-F321-4879-BE97-0218376B21E8}"/>
              </a:ext>
            </a:extLst>
          </p:cNvPr>
          <p:cNvSpPr txBox="1"/>
          <p:nvPr/>
        </p:nvSpPr>
        <p:spPr>
          <a:xfrm>
            <a:off x="447565" y="4538604"/>
            <a:ext cx="112968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open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œu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compared to those containing closed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œu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vowel is followed by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consonant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not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SFC), it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93" name="Group 92">
            <a:extLst>
              <a:ext uri="{FF2B5EF4-FFF2-40B4-BE49-F238E27FC236}">
                <a16:creationId xmlns:a16="http://schemas.microsoft.com/office/drawing/2014/main" id="{884E3796-C8CE-4018-9DC2-110E2D177E5B}"/>
              </a:ext>
            </a:extLst>
          </p:cNvPr>
          <p:cNvGrpSpPr/>
          <p:nvPr/>
        </p:nvGrpSpPr>
        <p:grpSpPr>
          <a:xfrm>
            <a:off x="1828800" y="2835177"/>
            <a:ext cx="6241831" cy="1319792"/>
            <a:chOff x="1828800" y="2682777"/>
            <a:chExt cx="6241831" cy="1319792"/>
          </a:xfrm>
        </p:grpSpPr>
        <p:sp>
          <p:nvSpPr>
            <p:cNvPr id="84" name="Oval 83">
              <a:extLst>
                <a:ext uri="{FF2B5EF4-FFF2-40B4-BE49-F238E27FC236}">
                  <a16:creationId xmlns:a16="http://schemas.microsoft.com/office/drawing/2014/main" id="{9EC3EC34-7F55-415E-B69B-D8A5F37893D0}"/>
                </a:ext>
              </a:extLst>
            </p:cNvPr>
            <p:cNvSpPr/>
            <p:nvPr/>
          </p:nvSpPr>
          <p:spPr>
            <a:xfrm>
              <a:off x="1828800" y="3136075"/>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Oval 87">
              <a:extLst>
                <a:ext uri="{FF2B5EF4-FFF2-40B4-BE49-F238E27FC236}">
                  <a16:creationId xmlns:a16="http://schemas.microsoft.com/office/drawing/2014/main" id="{EDD2C295-E7DC-42A5-8C00-08D5F664B103}"/>
                </a:ext>
              </a:extLst>
            </p:cNvPr>
            <p:cNvSpPr/>
            <p:nvPr/>
          </p:nvSpPr>
          <p:spPr>
            <a:xfrm>
              <a:off x="2395746" y="3652751"/>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Oval 90">
              <a:extLst>
                <a:ext uri="{FF2B5EF4-FFF2-40B4-BE49-F238E27FC236}">
                  <a16:creationId xmlns:a16="http://schemas.microsoft.com/office/drawing/2014/main" id="{1AE3DE24-9B7F-4A14-A96E-FFE2E34F28AA}"/>
                </a:ext>
              </a:extLst>
            </p:cNvPr>
            <p:cNvSpPr/>
            <p:nvPr/>
          </p:nvSpPr>
          <p:spPr>
            <a:xfrm>
              <a:off x="7880131" y="268277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B7394B8D-0F44-49CD-8DD5-C1583F7C2043}"/>
                </a:ext>
              </a:extLst>
            </p:cNvPr>
            <p:cNvSpPr/>
            <p:nvPr/>
          </p:nvSpPr>
          <p:spPr>
            <a:xfrm>
              <a:off x="7689631" y="365049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5" name="Action Button: Custom 16">
            <a:hlinkClick r:id="" action="ppaction://noaction" highlightClick="1">
              <a:snd r:embed="rId14" name="ordinateur.wav"/>
            </a:hlinkClick>
            <a:extLst>
              <a:ext uri="{FF2B5EF4-FFF2-40B4-BE49-F238E27FC236}">
                <a16:creationId xmlns:a16="http://schemas.microsoft.com/office/drawing/2014/main" id="{294B81A8-CA89-43E7-8B5D-19826F44F205}"/>
              </a:ext>
            </a:extLst>
          </p:cNvPr>
          <p:cNvSpPr/>
          <p:nvPr/>
        </p:nvSpPr>
        <p:spPr>
          <a:xfrm>
            <a:off x="606499" y="37591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Action Button: Custom 16">
            <a:hlinkClick r:id="" action="ppaction://noaction" highlightClick="1">
              <a:snd r:embed="rId15" name="rumeur.wav"/>
            </a:hlinkClick>
            <a:extLst>
              <a:ext uri="{FF2B5EF4-FFF2-40B4-BE49-F238E27FC236}">
                <a16:creationId xmlns:a16="http://schemas.microsoft.com/office/drawing/2014/main" id="{52EA162E-DA9C-48D9-A71E-B4FF0056702F}"/>
              </a:ext>
            </a:extLst>
          </p:cNvPr>
          <p:cNvSpPr/>
          <p:nvPr/>
        </p:nvSpPr>
        <p:spPr>
          <a:xfrm>
            <a:off x="6498433" y="27486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4889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19125" y="1629927"/>
          <a:ext cx="7606175" cy="4473603"/>
        </p:xfrm>
        <a:graphic>
          <a:graphicData uri="http://schemas.openxmlformats.org/drawingml/2006/table">
            <a:tbl>
              <a:tblPr firstRow="1" bandRow="1">
                <a:tableStyleId>{21E4AEA4-8DFA-4A89-87EB-49C32662AFE0}</a:tableStyleId>
              </a:tblPr>
              <a:tblGrid>
                <a:gridCol w="575626">
                  <a:extLst>
                    <a:ext uri="{9D8B030D-6E8A-4147-A177-3AD203B41FA5}">
                      <a16:colId xmlns:a16="http://schemas.microsoft.com/office/drawing/2014/main" val="2607353726"/>
                    </a:ext>
                  </a:extLst>
                </a:gridCol>
                <a:gridCol w="1609302">
                  <a:extLst>
                    <a:ext uri="{9D8B030D-6E8A-4147-A177-3AD203B41FA5}">
                      <a16:colId xmlns:a16="http://schemas.microsoft.com/office/drawing/2014/main" val="1600817978"/>
                    </a:ext>
                  </a:extLst>
                </a:gridCol>
                <a:gridCol w="1969525">
                  <a:extLst>
                    <a:ext uri="{9D8B030D-6E8A-4147-A177-3AD203B41FA5}">
                      <a16:colId xmlns:a16="http://schemas.microsoft.com/office/drawing/2014/main" val="3297295232"/>
                    </a:ext>
                  </a:extLst>
                </a:gridCol>
                <a:gridCol w="1725861">
                  <a:extLst>
                    <a:ext uri="{9D8B030D-6E8A-4147-A177-3AD203B41FA5}">
                      <a16:colId xmlns:a16="http://schemas.microsoft.com/office/drawing/2014/main" val="4128092149"/>
                    </a:ext>
                  </a:extLst>
                </a:gridCol>
                <a:gridCol w="1725861">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fl</a:t>
                      </a:r>
                      <a:r>
                        <a:rPr lang="en-GB" sz="2000" b="1" dirty="0">
                          <a:solidFill>
                            <a:schemeClr val="accent1">
                              <a:lumMod val="50000"/>
                            </a:schemeClr>
                          </a:solidFill>
                        </a:rPr>
                        <a:t>eu</a:t>
                      </a:r>
                      <a:r>
                        <a:rPr lang="en-GB" sz="2000" dirty="0">
                          <a:solidFill>
                            <a:schemeClr val="accent1">
                              <a:lumMod val="50000"/>
                            </a:schemeClr>
                          </a:solidFill>
                        </a:rPr>
                        <a:t>r </a:t>
                      </a:r>
                      <a:endParaRPr lang="en-GB" sz="1200" dirty="0">
                        <a:solidFill>
                          <a:schemeClr val="accent1">
                            <a:lumMod val="50000"/>
                          </a:schemeClr>
                        </a:solidFill>
                      </a:endParaRPr>
                    </a:p>
                  </a:txBody>
                  <a:tcPr anchor="ctr"/>
                </a:tc>
                <a:tc>
                  <a:txBody>
                    <a:bodyPr/>
                    <a:lstStyle/>
                    <a:p>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qu</a:t>
                      </a:r>
                      <a:r>
                        <a:rPr lang="en-GB" sz="2000" b="1" dirty="0">
                          <a:solidFill>
                            <a:schemeClr val="accent1">
                              <a:lumMod val="50000"/>
                            </a:schemeClr>
                          </a:solidFill>
                        </a:rPr>
                        <a:t>eu</a:t>
                      </a:r>
                      <a:r>
                        <a:rPr lang="en-GB" sz="2000" b="0" dirty="0">
                          <a:solidFill>
                            <a:schemeClr val="accent1">
                              <a:lumMod val="50000"/>
                            </a:schemeClr>
                          </a:solidFill>
                        </a:rPr>
                        <a:t>e         </a:t>
                      </a:r>
                    </a:p>
                  </a:txBody>
                  <a:tcPr anchor="ctr"/>
                </a:tc>
                <a:tc>
                  <a:txBody>
                    <a:bodyPr/>
                    <a:lstStyle/>
                    <a:p>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chev</a:t>
                      </a:r>
                      <a:r>
                        <a:rPr lang="en-GB" sz="2000" b="1" dirty="0" err="1">
                          <a:solidFill>
                            <a:schemeClr val="accent1">
                              <a:lumMod val="50000"/>
                            </a:schemeClr>
                          </a:solidFill>
                        </a:rPr>
                        <a:t>eu</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[hair]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courag</a:t>
                      </a:r>
                      <a:r>
                        <a:rPr lang="en-GB" sz="2000" b="1" dirty="0" err="1">
                          <a:solidFill>
                            <a:schemeClr val="accent1">
                              <a:lumMod val="50000"/>
                            </a:schemeClr>
                          </a:solidFill>
                        </a:rPr>
                        <a:t>eu</a:t>
                      </a:r>
                      <a:r>
                        <a:rPr lang="en-GB" sz="2000" b="0" dirty="0" err="1">
                          <a:solidFill>
                            <a:schemeClr val="accent1">
                              <a:lumMod val="50000"/>
                            </a:schemeClr>
                          </a:solidFill>
                        </a:rPr>
                        <a:t>x</a:t>
                      </a:r>
                      <a:r>
                        <a:rPr lang="en-GB" sz="2000" b="0" dirty="0">
                          <a:solidFill>
                            <a:schemeClr val="accent1">
                              <a:lumMod val="50000"/>
                            </a:schemeClr>
                          </a:solidFill>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[brave]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b="1" dirty="0">
                          <a:solidFill>
                            <a:schemeClr val="accent1">
                              <a:lumMod val="50000"/>
                            </a:schemeClr>
                          </a:solidFill>
                        </a:rPr>
                        <a:t>eu</a:t>
                      </a:r>
                      <a:r>
                        <a:rPr lang="en-GB" sz="2000" dirty="0">
                          <a:solidFill>
                            <a:schemeClr val="accent1">
                              <a:lumMod val="50000"/>
                            </a:schemeClr>
                          </a:solidFill>
                        </a:rPr>
                        <a:t>rre</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mn-lt"/>
                        </a:rPr>
                        <a:t>n</a:t>
                      </a:r>
                      <a:r>
                        <a:rPr lang="en-GB" sz="2000" b="1" dirty="0" err="1">
                          <a:solidFill>
                            <a:schemeClr val="accent1">
                              <a:lumMod val="50000"/>
                            </a:schemeClr>
                          </a:solidFill>
                          <a:latin typeface="+mn-lt"/>
                          <a:cs typeface="Arial" panose="020B0604020202020204" pitchFamily="34" charset="0"/>
                        </a:rPr>
                        <a:t>œ</a:t>
                      </a:r>
                      <a:r>
                        <a:rPr lang="en-GB" sz="2000" b="1" dirty="0" err="1">
                          <a:solidFill>
                            <a:schemeClr val="accent1">
                              <a:lumMod val="50000"/>
                            </a:schemeClr>
                          </a:solidFill>
                          <a:latin typeface="+mn-lt"/>
                        </a:rPr>
                        <a:t>u</a:t>
                      </a:r>
                      <a:r>
                        <a:rPr lang="en-GB" sz="2000" b="0" dirty="0" err="1">
                          <a:solidFill>
                            <a:schemeClr val="accent1">
                              <a:lumMod val="50000"/>
                            </a:schemeClr>
                          </a:solidFill>
                          <a:latin typeface="+mn-lt"/>
                        </a:rPr>
                        <a:t>d</a:t>
                      </a:r>
                      <a:endParaRPr lang="en-GB" sz="2000" b="0" dirty="0">
                        <a:solidFill>
                          <a:schemeClr val="accent1">
                            <a:lumMod val="50000"/>
                          </a:scheme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[knot]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latin typeface="+mn-lt"/>
                          <a:cs typeface="Arial" panose="020B0604020202020204" pitchFamily="34" charset="0"/>
                        </a:rPr>
                        <a:t>œ</a:t>
                      </a:r>
                      <a:r>
                        <a:rPr lang="en-GB" sz="2000" b="1" dirty="0" err="1">
                          <a:solidFill>
                            <a:schemeClr val="accent1">
                              <a:lumMod val="50000"/>
                            </a:schemeClr>
                          </a:solidFill>
                        </a:rPr>
                        <a:t>u</a:t>
                      </a:r>
                      <a:r>
                        <a:rPr lang="en-GB" sz="2000" dirty="0" err="1">
                          <a:solidFill>
                            <a:schemeClr val="accent1">
                              <a:lumMod val="50000"/>
                            </a:schemeClr>
                          </a:solidFill>
                        </a:rPr>
                        <a:t>vre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[work, piece]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mili</a:t>
                      </a:r>
                      <a:r>
                        <a:rPr lang="en-GB" sz="2000" b="1" dirty="0">
                          <a:solidFill>
                            <a:schemeClr val="accent1">
                              <a:lumMod val="50000"/>
                            </a:schemeClr>
                          </a:solidFill>
                        </a:rPr>
                        <a:t>eu</a:t>
                      </a:r>
                    </a:p>
                  </a:txBody>
                  <a:tcPr anchor="ctr"/>
                </a:tc>
                <a:tc>
                  <a:txBody>
                    <a:bodyPr/>
                    <a:lstStyle/>
                    <a:p>
                      <a:r>
                        <a:rPr lang="en-GB" sz="2000" b="0" dirty="0">
                          <a:solidFill>
                            <a:schemeClr val="accent1">
                              <a:lumMod val="50000"/>
                            </a:schemeClr>
                          </a:solidFill>
                        </a:rPr>
                        <a:t>[environment]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89982892"/>
                  </a:ext>
                </a:extLst>
              </a:tr>
            </a:tbl>
          </a:graphicData>
        </a:graphic>
      </p:graphicFrame>
      <p:sp>
        <p:nvSpPr>
          <p:cNvPr id="31" name="Action Button: Custom 16">
            <a:hlinkClick r:id="" action="ppaction://noaction" highlightClick="1">
              <a:snd r:embed="rId3" name="fleur.wav"/>
            </a:hlinkClick>
            <a:extLst>
              <a:ext uri="{FF2B5EF4-FFF2-40B4-BE49-F238E27FC236}">
                <a16:creationId xmlns:a16="http://schemas.microsoft.com/office/drawing/2014/main" id="{CEB3128E-7BF2-4A65-B88B-60C148FACDCF}"/>
              </a:ext>
            </a:extLst>
          </p:cNvPr>
          <p:cNvSpPr/>
          <p:nvPr/>
        </p:nvSpPr>
        <p:spPr>
          <a:xfrm>
            <a:off x="4426606" y="21841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queue.wav"/>
            </a:hlinkClick>
            <a:extLst>
              <a:ext uri="{FF2B5EF4-FFF2-40B4-BE49-F238E27FC236}">
                <a16:creationId xmlns:a16="http://schemas.microsoft.com/office/drawing/2014/main" id="{DB48506B-B3DB-4D58-8767-CFD8B059C065}"/>
              </a:ext>
            </a:extLst>
          </p:cNvPr>
          <p:cNvSpPr/>
          <p:nvPr/>
        </p:nvSpPr>
        <p:spPr>
          <a:xfrm>
            <a:off x="4426606" y="26568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heveux.wav"/>
            </a:hlinkClick>
            <a:extLst>
              <a:ext uri="{FF2B5EF4-FFF2-40B4-BE49-F238E27FC236}">
                <a16:creationId xmlns:a16="http://schemas.microsoft.com/office/drawing/2014/main" id="{8A1DE54B-4809-4B97-93E3-68BD32236018}"/>
              </a:ext>
            </a:extLst>
          </p:cNvPr>
          <p:cNvSpPr/>
          <p:nvPr/>
        </p:nvSpPr>
        <p:spPr>
          <a:xfrm>
            <a:off x="4424528" y="31674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urageux.wav"/>
            </a:hlinkClick>
            <a:extLst>
              <a:ext uri="{FF2B5EF4-FFF2-40B4-BE49-F238E27FC236}">
                <a16:creationId xmlns:a16="http://schemas.microsoft.com/office/drawing/2014/main" id="{1AA001D9-A76E-4BA3-8BC0-CBABE0E655B2}"/>
              </a:ext>
            </a:extLst>
          </p:cNvPr>
          <p:cNvSpPr/>
          <p:nvPr/>
        </p:nvSpPr>
        <p:spPr>
          <a:xfrm>
            <a:off x="4424528" y="36496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beurre.wav"/>
            </a:hlinkClick>
            <a:extLst>
              <a:ext uri="{FF2B5EF4-FFF2-40B4-BE49-F238E27FC236}">
                <a16:creationId xmlns:a16="http://schemas.microsoft.com/office/drawing/2014/main" id="{308E3B9A-1B71-4AD2-A5C6-94D58343866D}"/>
              </a:ext>
            </a:extLst>
          </p:cNvPr>
          <p:cNvSpPr/>
          <p:nvPr/>
        </p:nvSpPr>
        <p:spPr>
          <a:xfrm>
            <a:off x="4424528" y="4167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8" name="noeud.wav"/>
            </a:hlinkClick>
            <a:extLst>
              <a:ext uri="{FF2B5EF4-FFF2-40B4-BE49-F238E27FC236}">
                <a16:creationId xmlns:a16="http://schemas.microsoft.com/office/drawing/2014/main" id="{7BF854E3-63B4-4055-8855-C2F49C26F195}"/>
              </a:ext>
            </a:extLst>
          </p:cNvPr>
          <p:cNvSpPr/>
          <p:nvPr/>
        </p:nvSpPr>
        <p:spPr>
          <a:xfrm>
            <a:off x="4424528" y="4650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9" name="oeuvre.wav"/>
            </a:hlinkClick>
            <a:extLst>
              <a:ext uri="{FF2B5EF4-FFF2-40B4-BE49-F238E27FC236}">
                <a16:creationId xmlns:a16="http://schemas.microsoft.com/office/drawing/2014/main" id="{69587073-1742-4651-96A6-1BC886786F14}"/>
              </a:ext>
            </a:extLst>
          </p:cNvPr>
          <p:cNvSpPr/>
          <p:nvPr/>
        </p:nvSpPr>
        <p:spPr>
          <a:xfrm>
            <a:off x="4424528" y="51345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13722" cy="707849"/>
          </a:xfrm>
        </p:spPr>
        <p:txBody>
          <a:bodyPr>
            <a:normAutofit/>
          </a:bodyPr>
          <a:lstStyle/>
          <a:p>
            <a:r>
              <a:rPr lang="en-GB" sz="3400" b="1" dirty="0">
                <a:solidFill>
                  <a:schemeClr val="bg1"/>
                </a:solidFill>
              </a:rPr>
              <a:t>Open or closed [</a:t>
            </a:r>
            <a:r>
              <a:rPr lang="en-GB" sz="3400" b="1" dirty="0" err="1">
                <a:solidFill>
                  <a:schemeClr val="bg1"/>
                </a:solidFill>
              </a:rPr>
              <a:t>eu</a:t>
            </a:r>
            <a:r>
              <a:rPr lang="en-GB" sz="3400" b="1" dirty="0">
                <a:solidFill>
                  <a:schemeClr val="bg1"/>
                </a:solidFill>
              </a:rPr>
              <a:t>/œ]?</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2229261"/>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2692990"/>
            <a:ext cx="282522" cy="294294"/>
          </a:xfrm>
          <a:prstGeom prst="rect">
            <a:avLst/>
          </a:prstGeom>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3201993"/>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3710996"/>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422744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4679565"/>
            <a:ext cx="282522" cy="294294"/>
          </a:xfrm>
          <a:prstGeom prst="rect">
            <a:avLst/>
          </a:prstGeom>
        </p:spPr>
      </p:pic>
      <p:sp>
        <p:nvSpPr>
          <p:cNvPr id="2" name="Rounded Rectangle 46">
            <a:extLst>
              <a:ext uri="{FF2B5EF4-FFF2-40B4-BE49-F238E27FC236}">
                <a16:creationId xmlns:a16="http://schemas.microsoft.com/office/drawing/2014/main" id="{1E511AF4-CAF2-4EA2-A45B-1DEA1BC1B16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16">
            <a:hlinkClick r:id="" action="ppaction://noaction" highlightClick="1">
              <a:snd r:embed="rId12" name="milieu.wav"/>
            </a:hlinkClick>
            <a:extLst>
              <a:ext uri="{FF2B5EF4-FFF2-40B4-BE49-F238E27FC236}">
                <a16:creationId xmlns:a16="http://schemas.microsoft.com/office/drawing/2014/main" id="{F679A48E-61C9-4824-9EAE-477615AF02BD}"/>
              </a:ext>
            </a:extLst>
          </p:cNvPr>
          <p:cNvSpPr/>
          <p:nvPr/>
        </p:nvSpPr>
        <p:spPr>
          <a:xfrm>
            <a:off x="4424528" y="56427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8" name="Picture 4" descr="Funnyflower Clip Art">
            <a:extLst>
              <a:ext uri="{FF2B5EF4-FFF2-40B4-BE49-F238E27FC236}">
                <a16:creationId xmlns:a16="http://schemas.microsoft.com/office/drawing/2014/main" id="{FD7F0A1E-EF4F-4BE4-8590-56F937B1C24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65395" y="2077797"/>
            <a:ext cx="562576" cy="545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iting In Line Clip Art">
            <a:extLst>
              <a:ext uri="{FF2B5EF4-FFF2-40B4-BE49-F238E27FC236}">
                <a16:creationId xmlns:a16="http://schemas.microsoft.com/office/drawing/2014/main" id="{C925C7E1-FAF8-45AD-913F-269BA62734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2137" y="2504029"/>
            <a:ext cx="759863" cy="6447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 And Knife Clip Art">
            <a:extLst>
              <a:ext uri="{FF2B5EF4-FFF2-40B4-BE49-F238E27FC236}">
                <a16:creationId xmlns:a16="http://schemas.microsoft.com/office/drawing/2014/main" id="{3299410B-4D29-4367-9645-F582253F186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1969" y="4052225"/>
            <a:ext cx="752605" cy="644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C58350-35DD-4460-865F-FA01828142BB}"/>
              </a:ext>
            </a:extLst>
          </p:cNvPr>
          <p:cNvSpPr txBox="1"/>
          <p:nvPr/>
        </p:nvSpPr>
        <p:spPr>
          <a:xfrm>
            <a:off x="266700" y="1444431"/>
            <a:ext cx="36838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kind of sound follows an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vowel?</a:t>
            </a:r>
          </a:p>
        </p:txBody>
      </p:sp>
      <p:pic>
        <p:nvPicPr>
          <p:cNvPr id="7" name="Picture 6" descr="green checkmark">
            <a:extLst>
              <a:ext uri="{FF2B5EF4-FFF2-40B4-BE49-F238E27FC236}">
                <a16:creationId xmlns:a16="http://schemas.microsoft.com/office/drawing/2014/main" id="{BFDD9AF1-5AD4-4EE0-A509-16363B9A25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5160946"/>
            <a:ext cx="282522" cy="294294"/>
          </a:xfrm>
          <a:prstGeom prst="rect">
            <a:avLst/>
          </a:prstGeom>
        </p:spPr>
      </p:pic>
      <p:pic>
        <p:nvPicPr>
          <p:cNvPr id="9" name="Picture 8" descr="green checkmark">
            <a:extLst>
              <a:ext uri="{FF2B5EF4-FFF2-40B4-BE49-F238E27FC236}">
                <a16:creationId xmlns:a16="http://schemas.microsoft.com/office/drawing/2014/main" id="{87C6C9DB-5E00-41C7-ACC7-BB0C58A6EC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5693648"/>
            <a:ext cx="282522" cy="294294"/>
          </a:xfrm>
          <a:prstGeom prst="rect">
            <a:avLst/>
          </a:prstGeom>
        </p:spPr>
      </p:pic>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112432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953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297866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6C37F0F5-DD6E-4EC4-938B-DE8DA1029C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BFDD960E-CBE6-9A4C-84FF-1126E284B46E}"/>
              </a:ext>
            </a:extLst>
          </p:cNvPr>
          <p:cNvGraphicFramePr>
            <a:graphicFrameLocks noGrp="1"/>
          </p:cNvGraphicFramePr>
          <p:nvPr/>
        </p:nvGraphicFramePr>
        <p:xfrm>
          <a:off x="291453" y="1871913"/>
          <a:ext cx="7723296" cy="4212000"/>
        </p:xfrm>
        <a:graphic>
          <a:graphicData uri="http://schemas.openxmlformats.org/drawingml/2006/table">
            <a:tbl>
              <a:tblPr firstRow="1" bandRow="1">
                <a:tableStyleId>{5940675A-B579-460E-94D1-54222C63F5DA}</a:tableStyleId>
              </a:tblPr>
              <a:tblGrid>
                <a:gridCol w="704952">
                  <a:extLst>
                    <a:ext uri="{9D8B030D-6E8A-4147-A177-3AD203B41FA5}">
                      <a16:colId xmlns:a16="http://schemas.microsoft.com/office/drawing/2014/main" val="3046884053"/>
                    </a:ext>
                  </a:extLst>
                </a:gridCol>
                <a:gridCol w="1754586">
                  <a:extLst>
                    <a:ext uri="{9D8B030D-6E8A-4147-A177-3AD203B41FA5}">
                      <a16:colId xmlns:a16="http://schemas.microsoft.com/office/drawing/2014/main" val="3142573101"/>
                    </a:ext>
                  </a:extLst>
                </a:gridCol>
                <a:gridCol w="1754586">
                  <a:extLst>
                    <a:ext uri="{9D8B030D-6E8A-4147-A177-3AD203B41FA5}">
                      <a16:colId xmlns:a16="http://schemas.microsoft.com/office/drawing/2014/main" val="3708956095"/>
                    </a:ext>
                  </a:extLst>
                </a:gridCol>
                <a:gridCol w="1754586">
                  <a:extLst>
                    <a:ext uri="{9D8B030D-6E8A-4147-A177-3AD203B41FA5}">
                      <a16:colId xmlns:a16="http://schemas.microsoft.com/office/drawing/2014/main" val="810147281"/>
                    </a:ext>
                  </a:extLst>
                </a:gridCol>
                <a:gridCol w="1754586">
                  <a:extLst>
                    <a:ext uri="{9D8B030D-6E8A-4147-A177-3AD203B41FA5}">
                      <a16:colId xmlns:a16="http://schemas.microsoft.com/office/drawing/2014/main" val="2766563696"/>
                    </a:ext>
                  </a:extLst>
                </a:gridCol>
              </a:tblGrid>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français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anglais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open [</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œu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0291236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peur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fear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7914693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adieu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goodbye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031646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l’œuvre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work of art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241837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 pneu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tyre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74307745"/>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l’œuf</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egg</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3184289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les yeux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eyes</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5349497"/>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creux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hollow</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1134591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fleur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flower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5633246"/>
                  </a:ext>
                </a:extLst>
              </a:tr>
            </a:tbl>
          </a:graphicData>
        </a:graphic>
      </p:graphicFrame>
      <p:pic>
        <p:nvPicPr>
          <p:cNvPr id="9" name="Picture 8" descr="green checkmark">
            <a:extLst>
              <a:ext uri="{FF2B5EF4-FFF2-40B4-BE49-F238E27FC236}">
                <a16:creationId xmlns:a16="http://schemas.microsoft.com/office/drawing/2014/main" id="{02942633-0EB2-0F4A-A04C-C347A340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384137"/>
            <a:ext cx="371369" cy="386843"/>
          </a:xfrm>
          <a:prstGeom prst="rect">
            <a:avLst/>
          </a:prstGeom>
        </p:spPr>
      </p:pic>
      <p:pic>
        <p:nvPicPr>
          <p:cNvPr id="10" name="Picture 9" descr="green checkmark">
            <a:extLst>
              <a:ext uri="{FF2B5EF4-FFF2-40B4-BE49-F238E27FC236}">
                <a16:creationId xmlns:a16="http://schemas.microsoft.com/office/drawing/2014/main" id="{3E293C96-AFCD-954A-B448-15CEF11D9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4" y="2855250"/>
            <a:ext cx="371369" cy="386843"/>
          </a:xfrm>
          <a:prstGeom prst="rect">
            <a:avLst/>
          </a:prstGeom>
        </p:spPr>
      </p:pic>
      <p:pic>
        <p:nvPicPr>
          <p:cNvPr id="11" name="Picture 10" descr="green checkmark">
            <a:extLst>
              <a:ext uri="{FF2B5EF4-FFF2-40B4-BE49-F238E27FC236}">
                <a16:creationId xmlns:a16="http://schemas.microsoft.com/office/drawing/2014/main" id="{3FF92EA5-C27B-354C-A681-681CF41A2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3324238"/>
            <a:ext cx="371369" cy="386843"/>
          </a:xfrm>
          <a:prstGeom prst="rect">
            <a:avLst/>
          </a:prstGeom>
        </p:spPr>
      </p:pic>
      <p:pic>
        <p:nvPicPr>
          <p:cNvPr id="12" name="Picture 11" descr="green checkmark">
            <a:extLst>
              <a:ext uri="{FF2B5EF4-FFF2-40B4-BE49-F238E27FC236}">
                <a16:creationId xmlns:a16="http://schemas.microsoft.com/office/drawing/2014/main" id="{C2F1255B-6E24-F745-929C-5F3801C0E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6" y="3779723"/>
            <a:ext cx="371369" cy="386843"/>
          </a:xfrm>
          <a:prstGeom prst="rect">
            <a:avLst/>
          </a:prstGeom>
        </p:spPr>
      </p:pic>
      <p:pic>
        <p:nvPicPr>
          <p:cNvPr id="13" name="Picture 12" descr="green checkmark">
            <a:extLst>
              <a:ext uri="{FF2B5EF4-FFF2-40B4-BE49-F238E27FC236}">
                <a16:creationId xmlns:a16="http://schemas.microsoft.com/office/drawing/2014/main" id="{836FD28A-F949-DA4A-813A-0F7A2246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4261102"/>
            <a:ext cx="371369" cy="386843"/>
          </a:xfrm>
          <a:prstGeom prst="rect">
            <a:avLst/>
          </a:prstGeom>
        </p:spPr>
      </p:pic>
      <p:pic>
        <p:nvPicPr>
          <p:cNvPr id="14" name="Picture 13" descr="green checkmark">
            <a:extLst>
              <a:ext uri="{FF2B5EF4-FFF2-40B4-BE49-F238E27FC236}">
                <a16:creationId xmlns:a16="http://schemas.microsoft.com/office/drawing/2014/main" id="{C438319F-9A7B-5F4E-8785-FF4CCB93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3" y="4672078"/>
            <a:ext cx="371369" cy="386843"/>
          </a:xfrm>
          <a:prstGeom prst="rect">
            <a:avLst/>
          </a:prstGeom>
        </p:spPr>
      </p:pic>
      <p:pic>
        <p:nvPicPr>
          <p:cNvPr id="15" name="Picture 14" descr="green checkmark">
            <a:extLst>
              <a:ext uri="{FF2B5EF4-FFF2-40B4-BE49-F238E27FC236}">
                <a16:creationId xmlns:a16="http://schemas.microsoft.com/office/drawing/2014/main" id="{CD91ACD6-D0C4-E042-BE8C-BC5394F5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5" y="5172091"/>
            <a:ext cx="371369" cy="386843"/>
          </a:xfrm>
          <a:prstGeom prst="rect">
            <a:avLst/>
          </a:prstGeom>
        </p:spPr>
      </p:pic>
      <p:pic>
        <p:nvPicPr>
          <p:cNvPr id="16" name="Picture 15" descr="green checkmark">
            <a:extLst>
              <a:ext uri="{FF2B5EF4-FFF2-40B4-BE49-F238E27FC236}">
                <a16:creationId xmlns:a16="http://schemas.microsoft.com/office/drawing/2014/main" id="{950BEC7A-E5A6-B048-82CE-2C97DAE3A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5629828"/>
            <a:ext cx="371369" cy="386843"/>
          </a:xfrm>
          <a:prstGeom prst="rect">
            <a:avLst/>
          </a:prstGeom>
        </p:spPr>
      </p:pic>
      <p:sp>
        <p:nvSpPr>
          <p:cNvPr id="7" name="Rectangle 6">
            <a:extLst>
              <a:ext uri="{FF2B5EF4-FFF2-40B4-BE49-F238E27FC236}">
                <a16:creationId xmlns:a16="http://schemas.microsoft.com/office/drawing/2014/main" id="{0062CB50-DBDA-B241-904D-57B341CE89D2}"/>
              </a:ext>
            </a:extLst>
          </p:cNvPr>
          <p:cNvSpPr/>
          <p:nvPr/>
        </p:nvSpPr>
        <p:spPr>
          <a:xfrm>
            <a:off x="1497510" y="2358159"/>
            <a:ext cx="305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8" name="Rectangle 17">
            <a:extLst>
              <a:ext uri="{FF2B5EF4-FFF2-40B4-BE49-F238E27FC236}">
                <a16:creationId xmlns:a16="http://schemas.microsoft.com/office/drawing/2014/main" id="{E0E2F291-C1C9-E54C-8838-2E4987BDE48E}"/>
              </a:ext>
            </a:extLst>
          </p:cNvPr>
          <p:cNvSpPr/>
          <p:nvPr/>
        </p:nvSpPr>
        <p:spPr>
          <a:xfrm>
            <a:off x="1445919" y="2836942"/>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0" name="Rectangle 19">
            <a:extLst>
              <a:ext uri="{FF2B5EF4-FFF2-40B4-BE49-F238E27FC236}">
                <a16:creationId xmlns:a16="http://schemas.microsoft.com/office/drawing/2014/main" id="{214491CE-A874-DA42-94C6-E57E72C5C133}"/>
              </a:ext>
            </a:extLst>
          </p:cNvPr>
          <p:cNvSpPr/>
          <p:nvPr/>
        </p:nvSpPr>
        <p:spPr>
          <a:xfrm>
            <a:off x="1214892" y="3303890"/>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2" name="Rectangle 21">
            <a:extLst>
              <a:ext uri="{FF2B5EF4-FFF2-40B4-BE49-F238E27FC236}">
                <a16:creationId xmlns:a16="http://schemas.microsoft.com/office/drawing/2014/main" id="{AE7E05E6-8658-704E-BFE8-F26458D0484C}"/>
              </a:ext>
            </a:extLst>
          </p:cNvPr>
          <p:cNvSpPr/>
          <p:nvPr/>
        </p:nvSpPr>
        <p:spPr>
          <a:xfrm>
            <a:off x="1650033" y="3764763"/>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4" name="Rectangle 23">
            <a:extLst>
              <a:ext uri="{FF2B5EF4-FFF2-40B4-BE49-F238E27FC236}">
                <a16:creationId xmlns:a16="http://schemas.microsoft.com/office/drawing/2014/main" id="{E46BF905-DE7D-1F47-8DB2-4BA5231ACDAE}"/>
              </a:ext>
            </a:extLst>
          </p:cNvPr>
          <p:cNvSpPr/>
          <p:nvPr/>
        </p:nvSpPr>
        <p:spPr>
          <a:xfrm>
            <a:off x="1225863" y="4237851"/>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6" name="Rectangle 25">
            <a:extLst>
              <a:ext uri="{FF2B5EF4-FFF2-40B4-BE49-F238E27FC236}">
                <a16:creationId xmlns:a16="http://schemas.microsoft.com/office/drawing/2014/main" id="{BECD3610-2A7C-5046-9B80-2F336ED8369E}"/>
              </a:ext>
            </a:extLst>
          </p:cNvPr>
          <p:cNvSpPr/>
          <p:nvPr/>
        </p:nvSpPr>
        <p:spPr>
          <a:xfrm>
            <a:off x="1551746" y="4710939"/>
            <a:ext cx="280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28" name="Rectangle 27">
            <a:extLst>
              <a:ext uri="{FF2B5EF4-FFF2-40B4-BE49-F238E27FC236}">
                <a16:creationId xmlns:a16="http://schemas.microsoft.com/office/drawing/2014/main" id="{1FE6A657-4933-8E4A-9A75-341BF397A18D}"/>
              </a:ext>
            </a:extLst>
          </p:cNvPr>
          <p:cNvSpPr/>
          <p:nvPr/>
        </p:nvSpPr>
        <p:spPr>
          <a:xfrm>
            <a:off x="1315467" y="5162081"/>
            <a:ext cx="264652"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30" name="Rectangle 29">
            <a:extLst>
              <a:ext uri="{FF2B5EF4-FFF2-40B4-BE49-F238E27FC236}">
                <a16:creationId xmlns:a16="http://schemas.microsoft.com/office/drawing/2014/main" id="{F843A6DE-D147-EA41-9223-3430E6911B18}"/>
              </a:ext>
            </a:extLst>
          </p:cNvPr>
          <p:cNvSpPr/>
          <p:nvPr/>
        </p:nvSpPr>
        <p:spPr>
          <a:xfrm>
            <a:off x="1458073" y="5639478"/>
            <a:ext cx="304052" cy="354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47" name="TextBox 46">
            <a:extLst>
              <a:ext uri="{FF2B5EF4-FFF2-40B4-BE49-F238E27FC236}">
                <a16:creationId xmlns:a16="http://schemas.microsoft.com/office/drawing/2014/main" id="{10DBA5F0-4417-D74C-B042-7408ED1F16F3}"/>
              </a:ext>
            </a:extLst>
          </p:cNvPr>
          <p:cNvSpPr txBox="1"/>
          <p:nvPr/>
        </p:nvSpPr>
        <p:spPr>
          <a:xfrm>
            <a:off x="199419" y="1228172"/>
            <a:ext cx="7885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les mots et choisis la bonne SSC. </a:t>
            </a:r>
          </a:p>
        </p:txBody>
      </p:sp>
      <p:sp>
        <p:nvSpPr>
          <p:cNvPr id="50" name="Action Button: Custom 16">
            <a:hlinkClick r:id="" action="ppaction://noaction" highlightClick="1">
              <a:snd r:embed="rId5" name="6 les yeux.wav"/>
            </a:hlinkClick>
            <a:extLst>
              <a:ext uri="{FF2B5EF4-FFF2-40B4-BE49-F238E27FC236}">
                <a16:creationId xmlns:a16="http://schemas.microsoft.com/office/drawing/2014/main" id="{5EBB9DCD-193C-C848-BD77-1E1D4CBE6D36}"/>
              </a:ext>
            </a:extLst>
          </p:cNvPr>
          <p:cNvSpPr>
            <a:spLocks noChangeAspect="1"/>
          </p:cNvSpPr>
          <p:nvPr/>
        </p:nvSpPr>
        <p:spPr>
          <a:xfrm>
            <a:off x="472461" y="472765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6" name="5 l'oeuf.wav"/>
            </a:hlinkClick>
            <a:extLst>
              <a:ext uri="{FF2B5EF4-FFF2-40B4-BE49-F238E27FC236}">
                <a16:creationId xmlns:a16="http://schemas.microsoft.com/office/drawing/2014/main" id="{10E05C49-BF75-9F41-93F7-555020F7A670}"/>
              </a:ext>
            </a:extLst>
          </p:cNvPr>
          <p:cNvSpPr>
            <a:spLocks noChangeAspect="1"/>
          </p:cNvSpPr>
          <p:nvPr/>
        </p:nvSpPr>
        <p:spPr>
          <a:xfrm>
            <a:off x="472461" y="4259266"/>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7" name="4 le pneu.wav"/>
            </a:hlinkClick>
            <a:extLst>
              <a:ext uri="{FF2B5EF4-FFF2-40B4-BE49-F238E27FC236}">
                <a16:creationId xmlns:a16="http://schemas.microsoft.com/office/drawing/2014/main" id="{74A4539D-30A6-2F45-A3C8-9ECD3C0DB11E}"/>
              </a:ext>
            </a:extLst>
          </p:cNvPr>
          <p:cNvSpPr>
            <a:spLocks noChangeAspect="1"/>
          </p:cNvSpPr>
          <p:nvPr/>
        </p:nvSpPr>
        <p:spPr>
          <a:xfrm>
            <a:off x="472461" y="3795114"/>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Action Button: Custom 16">
            <a:hlinkClick r:id="" action="ppaction://noaction" highlightClick="1">
              <a:snd r:embed="rId8" name="3 l'oeuvre.wav"/>
            </a:hlinkClick>
            <a:extLst>
              <a:ext uri="{FF2B5EF4-FFF2-40B4-BE49-F238E27FC236}">
                <a16:creationId xmlns:a16="http://schemas.microsoft.com/office/drawing/2014/main" id="{189DC298-2170-B84A-A8D5-CD5947C27B25}"/>
              </a:ext>
            </a:extLst>
          </p:cNvPr>
          <p:cNvSpPr>
            <a:spLocks noChangeAspect="1"/>
          </p:cNvSpPr>
          <p:nvPr/>
        </p:nvSpPr>
        <p:spPr>
          <a:xfrm>
            <a:off x="472461" y="3323635"/>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Action Button: Custom 16">
            <a:hlinkClick r:id="" action="ppaction://noaction" highlightClick="1">
              <a:snd r:embed="rId9" name="2 adieu.wav"/>
            </a:hlinkClick>
            <a:extLst>
              <a:ext uri="{FF2B5EF4-FFF2-40B4-BE49-F238E27FC236}">
                <a16:creationId xmlns:a16="http://schemas.microsoft.com/office/drawing/2014/main" id="{7FF744A9-1BD6-B242-9AA8-BC42B2019D8A}"/>
              </a:ext>
            </a:extLst>
          </p:cNvPr>
          <p:cNvSpPr>
            <a:spLocks noChangeAspect="1"/>
          </p:cNvSpPr>
          <p:nvPr/>
        </p:nvSpPr>
        <p:spPr>
          <a:xfrm>
            <a:off x="472461" y="2855250"/>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10" name="1 la peur.wav"/>
            </a:hlinkClick>
            <a:extLst>
              <a:ext uri="{FF2B5EF4-FFF2-40B4-BE49-F238E27FC236}">
                <a16:creationId xmlns:a16="http://schemas.microsoft.com/office/drawing/2014/main" id="{5C889E37-0BE2-B84C-A9BA-B2369809E564}"/>
              </a:ext>
            </a:extLst>
          </p:cNvPr>
          <p:cNvSpPr>
            <a:spLocks noChangeAspect="1"/>
          </p:cNvSpPr>
          <p:nvPr/>
        </p:nvSpPr>
        <p:spPr>
          <a:xfrm>
            <a:off x="472461" y="2391098"/>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1" name="7 creux.wav"/>
            </a:hlinkClick>
            <a:extLst>
              <a:ext uri="{FF2B5EF4-FFF2-40B4-BE49-F238E27FC236}">
                <a16:creationId xmlns:a16="http://schemas.microsoft.com/office/drawing/2014/main" id="{C35B9241-B695-9A4D-B566-5A54D193AED0}"/>
              </a:ext>
            </a:extLst>
          </p:cNvPr>
          <p:cNvSpPr>
            <a:spLocks noChangeAspect="1"/>
          </p:cNvSpPr>
          <p:nvPr/>
        </p:nvSpPr>
        <p:spPr>
          <a:xfrm>
            <a:off x="469240" y="519850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8 la fleur.wav"/>
            </a:hlinkClick>
            <a:extLst>
              <a:ext uri="{FF2B5EF4-FFF2-40B4-BE49-F238E27FC236}">
                <a16:creationId xmlns:a16="http://schemas.microsoft.com/office/drawing/2014/main" id="{C1D7104B-22F0-9444-B524-C8448DF2A78F}"/>
              </a:ext>
            </a:extLst>
          </p:cNvPr>
          <p:cNvSpPr>
            <a:spLocks noChangeAspect="1"/>
          </p:cNvSpPr>
          <p:nvPr/>
        </p:nvSpPr>
        <p:spPr>
          <a:xfrm>
            <a:off x="469240" y="5670817"/>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descr="A picture containing sky&#10;&#10;Description automatically generated">
            <a:extLst>
              <a:ext uri="{FF2B5EF4-FFF2-40B4-BE49-F238E27FC236}">
                <a16:creationId xmlns:a16="http://schemas.microsoft.com/office/drawing/2014/main" id="{6AD92F6F-645C-DC4B-8A14-EC9C4FE18D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1967" y="2992309"/>
            <a:ext cx="3460721" cy="2141321"/>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C265A132-190C-C042-83F0-344CE1FE33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602" y="1871913"/>
            <a:ext cx="3359349" cy="3429000"/>
          </a:xfrm>
          <a:prstGeom prst="rect">
            <a:avLst/>
          </a:prstGeom>
        </p:spPr>
      </p:pic>
      <p:pic>
        <p:nvPicPr>
          <p:cNvPr id="43" name="Picture 42">
            <a:extLst>
              <a:ext uri="{FF2B5EF4-FFF2-40B4-BE49-F238E27FC236}">
                <a16:creationId xmlns:a16="http://schemas.microsoft.com/office/drawing/2014/main" id="{5E5FF367-403F-4942-978D-3D33DA4BD80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481704" y="2483113"/>
            <a:ext cx="3315079" cy="2206600"/>
          </a:xfrm>
          <a:prstGeom prst="rect">
            <a:avLst/>
          </a:prstGeom>
        </p:spPr>
      </p:pic>
      <p:pic>
        <p:nvPicPr>
          <p:cNvPr id="48" name="Picture 47" descr="A picture containing transport, wheel, disk brake&#10;&#10;Description automatically generated">
            <a:extLst>
              <a:ext uri="{FF2B5EF4-FFF2-40B4-BE49-F238E27FC236}">
                <a16:creationId xmlns:a16="http://schemas.microsoft.com/office/drawing/2014/main" id="{2E1C38D8-46F5-0C4F-934F-39E308B645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63602" y="2136539"/>
            <a:ext cx="2940312" cy="2940312"/>
          </a:xfrm>
          <a:prstGeom prst="rect">
            <a:avLst/>
          </a:prstGeom>
        </p:spPr>
      </p:pic>
      <p:pic>
        <p:nvPicPr>
          <p:cNvPr id="58" name="Picture 57">
            <a:extLst>
              <a:ext uri="{FF2B5EF4-FFF2-40B4-BE49-F238E27FC236}">
                <a16:creationId xmlns:a16="http://schemas.microsoft.com/office/drawing/2014/main" id="{C87BEF44-5C68-0641-8997-9DAF0B933C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03838" y="2886665"/>
            <a:ext cx="3463587" cy="1731794"/>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94C51D65-F2F1-F640-BEAD-27D502EFA75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9101" y="2680728"/>
            <a:ext cx="3463587" cy="1731794"/>
          </a:xfrm>
          <a:prstGeom prst="rect">
            <a:avLst/>
          </a:prstGeom>
        </p:spPr>
      </p:pic>
      <p:pic>
        <p:nvPicPr>
          <p:cNvPr id="62" name="Picture 61">
            <a:extLst>
              <a:ext uri="{FF2B5EF4-FFF2-40B4-BE49-F238E27FC236}">
                <a16:creationId xmlns:a16="http://schemas.microsoft.com/office/drawing/2014/main" id="{88964674-0360-BC49-A7EE-461670690C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73841" y="2450376"/>
            <a:ext cx="3286084" cy="2197569"/>
          </a:xfrm>
          <a:prstGeom prst="rect">
            <a:avLst/>
          </a:prstGeom>
        </p:spPr>
      </p:pic>
      <p:pic>
        <p:nvPicPr>
          <p:cNvPr id="64" name="Picture 63" descr="A picture containing flower, plant&#10;&#10;Description automatically generated">
            <a:extLst>
              <a:ext uri="{FF2B5EF4-FFF2-40B4-BE49-F238E27FC236}">
                <a16:creationId xmlns:a16="http://schemas.microsoft.com/office/drawing/2014/main" id="{A2953DB2-5D49-7C4D-90EF-F9427059A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30023" y="1229550"/>
            <a:ext cx="3241348" cy="4193658"/>
          </a:xfrm>
          <a:prstGeom prst="rect">
            <a:avLst/>
          </a:prstGeom>
        </p:spPr>
      </p:pic>
    </p:spTree>
    <p:extLst>
      <p:ext uri="{BB962C8B-B14F-4D97-AF65-F5344CB8AC3E}">
        <p14:creationId xmlns:p14="http://schemas.microsoft.com/office/powerpoint/2010/main" val="32022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6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P spid="22" grpId="0" animBg="1"/>
      <p:bldP spid="24" grpId="0" animBg="1"/>
      <p:bldP spid="26" grpId="0" animBg="1"/>
      <p:bldP spid="28"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567861"/>
          <a:ext cx="1152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Léa dit adieu à son vieux grand-père à deux heures.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Antoine choisit une seule fleur bleue à neuf heures.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chef travailleur donne un copieux déjeuner à la neuvième personne dans la queue.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jeune pêcheur va au fleuve parce qu’il veut prendre plusieurs poissons.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5" name="Rectangle 4">
            <a:extLst>
              <a:ext uri="{FF2B5EF4-FFF2-40B4-BE49-F238E27FC236}">
                <a16:creationId xmlns:a16="http://schemas.microsoft.com/office/drawing/2014/main" id="{0ADF39AC-DDD0-E44B-A1A3-6E2DEA522AD2}"/>
              </a:ext>
            </a:extLst>
          </p:cNvPr>
          <p:cNvSpPr/>
          <p:nvPr/>
        </p:nvSpPr>
        <p:spPr>
          <a:xfrm>
            <a:off x="8470891" y="2688922"/>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B8E73AB3-3218-DC4B-BA38-4F78E6885183}"/>
              </a:ext>
            </a:extLst>
          </p:cNvPr>
          <p:cNvSpPr/>
          <p:nvPr/>
        </p:nvSpPr>
        <p:spPr>
          <a:xfrm>
            <a:off x="10133280" y="262561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A5B34626-EEE8-F647-A81A-846E3A6782B9}"/>
              </a:ext>
            </a:extLst>
          </p:cNvPr>
          <p:cNvSpPr/>
          <p:nvPr/>
        </p:nvSpPr>
        <p:spPr>
          <a:xfrm>
            <a:off x="1053582" y="3546948"/>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5F73D402-E11A-314A-82B8-70C11F8E424B}"/>
              </a:ext>
            </a:extLst>
          </p:cNvPr>
          <p:cNvSpPr/>
          <p:nvPr/>
        </p:nvSpPr>
        <p:spPr>
          <a:xfrm>
            <a:off x="8327956" y="34532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DCE54C9D-943D-0F43-B446-1A7F9E6F21A4}"/>
              </a:ext>
            </a:extLst>
          </p:cNvPr>
          <p:cNvSpPr/>
          <p:nvPr/>
        </p:nvSpPr>
        <p:spPr>
          <a:xfrm>
            <a:off x="10133280" y="3563304"/>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5D23EEFC-01B8-714B-8933-FBD756C61234}"/>
              </a:ext>
            </a:extLst>
          </p:cNvPr>
          <p:cNvSpPr/>
          <p:nvPr/>
        </p:nvSpPr>
        <p:spPr>
          <a:xfrm>
            <a:off x="1071275" y="2605447"/>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40FFB4B6-4DFF-B149-85C1-79CBEFBBE09C}"/>
              </a:ext>
            </a:extLst>
          </p:cNvPr>
          <p:cNvSpPr txBox="1"/>
          <p:nvPr/>
        </p:nvSpPr>
        <p:spPr>
          <a:xfrm>
            <a:off x="5866929" y="702498"/>
            <a:ext cx="60429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Partners say alternate sentences while the other counts the SSCs they hear.</a:t>
            </a:r>
          </a:p>
        </p:txBody>
      </p:sp>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58896" y="268892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58896" y="457555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58896" y="36304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58896" y="55113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5" name="Rectangle 24">
            <a:extLst>
              <a:ext uri="{FF2B5EF4-FFF2-40B4-BE49-F238E27FC236}">
                <a16:creationId xmlns:a16="http://schemas.microsoft.com/office/drawing/2014/main" id="{C0BFE65E-837A-43AD-A099-760C920291A4}"/>
              </a:ext>
            </a:extLst>
          </p:cNvPr>
          <p:cNvSpPr/>
          <p:nvPr/>
        </p:nvSpPr>
        <p:spPr>
          <a:xfrm>
            <a:off x="8651528" y="4468391"/>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B79C41B8-6835-4287-8037-073F59744449}"/>
              </a:ext>
            </a:extLst>
          </p:cNvPr>
          <p:cNvSpPr/>
          <p:nvPr/>
        </p:nvSpPr>
        <p:spPr>
          <a:xfrm>
            <a:off x="10339331" y="45665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45AF15E0-A297-4034-A633-D5F8ADC9643D}"/>
              </a:ext>
            </a:extLst>
          </p:cNvPr>
          <p:cNvSpPr/>
          <p:nvPr/>
        </p:nvSpPr>
        <p:spPr>
          <a:xfrm>
            <a:off x="1071275" y="5443271"/>
            <a:ext cx="6990162" cy="71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B27AE7B6-F52E-4B49-9719-813A6CC9512D}"/>
              </a:ext>
            </a:extLst>
          </p:cNvPr>
          <p:cNvSpPr/>
          <p:nvPr/>
        </p:nvSpPr>
        <p:spPr>
          <a:xfrm>
            <a:off x="8470890" y="543674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28">
            <a:extLst>
              <a:ext uri="{FF2B5EF4-FFF2-40B4-BE49-F238E27FC236}">
                <a16:creationId xmlns:a16="http://schemas.microsoft.com/office/drawing/2014/main" id="{222D3759-0AA0-405A-A042-8BADD6658E89}"/>
              </a:ext>
            </a:extLst>
          </p:cNvPr>
          <p:cNvSpPr/>
          <p:nvPr/>
        </p:nvSpPr>
        <p:spPr>
          <a:xfrm>
            <a:off x="10205560" y="5436748"/>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E7B5A6D5-D850-446C-9318-E9B700BA81C7}"/>
              </a:ext>
            </a:extLst>
          </p:cNvPr>
          <p:cNvSpPr/>
          <p:nvPr/>
        </p:nvSpPr>
        <p:spPr>
          <a:xfrm>
            <a:off x="1071275" y="4468391"/>
            <a:ext cx="7062444" cy="78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585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25" grpId="0" animBg="1"/>
      <p:bldP spid="26" grpId="0" animBg="1"/>
      <p:bldP spid="27"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134727"/>
          <a:ext cx="11520000" cy="50128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8244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E65D02"/>
                          </a:solidFill>
                          <a:latin typeface="Century Gothic" panose="020B0502020202020204" pitchFamily="34" charset="0"/>
                        </a:rPr>
                        <a:t>[</a:t>
                      </a:r>
                      <a:r>
                        <a:rPr lang="en-US" sz="2400" b="1" dirty="0" err="1">
                          <a:solidFill>
                            <a:srgbClr val="E65D02"/>
                          </a:solidFill>
                          <a:latin typeface="Century Gothic" panose="020B0502020202020204" pitchFamily="34" charset="0"/>
                        </a:rPr>
                        <a:t>eu</a:t>
                      </a:r>
                      <a:r>
                        <a:rPr lang="en-US" sz="2400" b="1" dirty="0">
                          <a:solidFill>
                            <a:srgbClr val="E65D02"/>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Léa dit adi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 à son vi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grand-père à d</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(Léa </a:t>
                      </a:r>
                      <a:r>
                        <a:rPr lang="fr-FR" sz="2000" noProof="0" dirty="0" err="1">
                          <a:solidFill>
                            <a:srgbClr val="115076"/>
                          </a:solidFill>
                          <a:latin typeface="Century Gothic" panose="020B0502020202020204" pitchFamily="34" charset="0"/>
                        </a:rPr>
                        <a:t>says</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goodbye</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her</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old</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grandad</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two</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Antoine choisit une s</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le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bl</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à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f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(Antoine choses a single </a:t>
                      </a:r>
                      <a:r>
                        <a:rPr lang="fr-FR" sz="2000" noProof="0" dirty="0" err="1">
                          <a:solidFill>
                            <a:srgbClr val="115076"/>
                          </a:solidFill>
                          <a:latin typeface="Century Gothic" panose="020B0502020202020204" pitchFamily="34" charset="0"/>
                        </a:rPr>
                        <a:t>blue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flower</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nine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chef travaill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donne un copi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déj</a:t>
                      </a:r>
                      <a:r>
                        <a:rPr lang="fr-FR" sz="2000" b="1" noProof="0" dirty="0">
                          <a:solidFill>
                            <a:srgbClr val="EE6000"/>
                          </a:solidFill>
                          <a:latin typeface="Century Gothic" panose="020B0502020202020204" pitchFamily="34" charset="0"/>
                        </a:rPr>
                        <a:t>eu</a:t>
                      </a:r>
                      <a:r>
                        <a:rPr lang="fr-FR" sz="2000" noProof="0" dirty="0">
                          <a:solidFill>
                            <a:srgbClr val="115076"/>
                          </a:solidFill>
                          <a:latin typeface="Century Gothic" panose="020B0502020202020204" pitchFamily="34" charset="0"/>
                        </a:rPr>
                        <a:t>ner à la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vième personne dans la qu</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a:t>
                      </a:r>
                    </a:p>
                    <a:p>
                      <a:r>
                        <a:rPr lang="fr-FR" sz="2000" noProof="0" dirty="0">
                          <a:solidFill>
                            <a:srgbClr val="115076"/>
                          </a:solidFill>
                          <a:latin typeface="Century Gothic" panose="020B0502020202020204" pitchFamily="34" charset="0"/>
                        </a:rPr>
                        <a:t>(The hard-</a:t>
                      </a:r>
                      <a:r>
                        <a:rPr lang="fr-FR" sz="2000" noProof="0" dirty="0" err="1">
                          <a:solidFill>
                            <a:srgbClr val="115076"/>
                          </a:solidFill>
                          <a:latin typeface="Century Gothic" panose="020B0502020202020204" pitchFamily="34" charset="0"/>
                        </a:rPr>
                        <a:t>working</a:t>
                      </a:r>
                      <a:r>
                        <a:rPr lang="fr-FR" sz="2000" noProof="0" dirty="0">
                          <a:solidFill>
                            <a:srgbClr val="115076"/>
                          </a:solidFill>
                          <a:latin typeface="Century Gothic" panose="020B0502020202020204" pitchFamily="34" charset="0"/>
                        </a:rPr>
                        <a:t> chef </a:t>
                      </a:r>
                      <a:r>
                        <a:rPr lang="fr-FR" sz="2000" noProof="0" dirty="0" err="1">
                          <a:solidFill>
                            <a:srgbClr val="115076"/>
                          </a:solidFill>
                          <a:latin typeface="Century Gothic" panose="020B0502020202020204" pitchFamily="34" charset="0"/>
                        </a:rPr>
                        <a:t>gives</a:t>
                      </a:r>
                      <a:r>
                        <a:rPr lang="fr-FR" sz="2000" noProof="0" dirty="0">
                          <a:solidFill>
                            <a:srgbClr val="115076"/>
                          </a:solidFill>
                          <a:latin typeface="Century Gothic" panose="020B0502020202020204" pitchFamily="34" charset="0"/>
                        </a:rPr>
                        <a:t> a </a:t>
                      </a:r>
                      <a:r>
                        <a:rPr lang="fr-FR" sz="2000" noProof="0" dirty="0" err="1">
                          <a:solidFill>
                            <a:srgbClr val="115076"/>
                          </a:solidFill>
                          <a:latin typeface="Century Gothic" panose="020B0502020202020204" pitchFamily="34" charset="0"/>
                        </a:rPr>
                        <a:t>generous</a:t>
                      </a:r>
                      <a:r>
                        <a:rPr lang="fr-FR" sz="2000" noProof="0" dirty="0">
                          <a:solidFill>
                            <a:srgbClr val="115076"/>
                          </a:solidFill>
                          <a:latin typeface="Century Gothic" panose="020B0502020202020204" pitchFamily="34" charset="0"/>
                        </a:rPr>
                        <a:t> lunch to the </a:t>
                      </a:r>
                      <a:r>
                        <a:rPr lang="fr-FR" sz="2000" noProof="0" dirty="0" err="1">
                          <a:solidFill>
                            <a:srgbClr val="115076"/>
                          </a:solidFill>
                          <a:latin typeface="Century Gothic" panose="020B0502020202020204" pitchFamily="34" charset="0"/>
                        </a:rPr>
                        <a:t>ninth</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person</a:t>
                      </a:r>
                      <a:r>
                        <a:rPr lang="fr-FR" sz="2000" noProof="0" dirty="0">
                          <a:solidFill>
                            <a:srgbClr val="115076"/>
                          </a:solidFill>
                          <a:latin typeface="Century Gothic" panose="020B0502020202020204" pitchFamily="34" charset="0"/>
                        </a:rPr>
                        <a:t> in the queue.)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773557">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j</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ne pêch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va au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ve parce qu’il v</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t prendre plusi</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rs poissons. (The </a:t>
                      </a:r>
                      <a:r>
                        <a:rPr lang="fr-FR" sz="2000" noProof="0" dirty="0" err="1">
                          <a:solidFill>
                            <a:srgbClr val="115076"/>
                          </a:solidFill>
                          <a:latin typeface="Century Gothic" panose="020B0502020202020204" pitchFamily="34" charset="0"/>
                        </a:rPr>
                        <a:t>young</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fisherman</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goes</a:t>
                      </a:r>
                      <a:r>
                        <a:rPr lang="fr-FR" sz="2000" noProof="0" dirty="0">
                          <a:solidFill>
                            <a:srgbClr val="115076"/>
                          </a:solidFill>
                          <a:latin typeface="Century Gothic" panose="020B0502020202020204" pitchFamily="34" charset="0"/>
                        </a:rPr>
                        <a:t> to the river </a:t>
                      </a:r>
                      <a:r>
                        <a:rPr lang="fr-FR" sz="2000" noProof="0" dirty="0" err="1">
                          <a:solidFill>
                            <a:srgbClr val="115076"/>
                          </a:solidFill>
                          <a:latin typeface="Century Gothic" panose="020B0502020202020204" pitchFamily="34" charset="0"/>
                        </a:rPr>
                        <a:t>because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he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wants</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take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several</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89920" y="212785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89920" y="41375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89920" y="306852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76071" y="534097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Tree>
    <p:extLst>
      <p:ext uri="{BB962C8B-B14F-4D97-AF65-F5344CB8AC3E}">
        <p14:creationId xmlns:p14="http://schemas.microsoft.com/office/powerpoint/2010/main" val="3951106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3977546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35143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3134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A641-4EEE-364F-9483-0466C340436C}"/>
              </a:ext>
            </a:extLst>
          </p:cNvPr>
          <p:cNvSpPr>
            <a:spLocks noGrp="1"/>
          </p:cNvSpPr>
          <p:nvPr>
            <p:ph type="title"/>
          </p:nvPr>
        </p:nvSpPr>
        <p:spPr>
          <a:xfrm>
            <a:off x="-8324" y="-548480"/>
            <a:ext cx="4146897" cy="2977357"/>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sp>
        <p:nvSpPr>
          <p:cNvPr id="5" name="TextBox 4"/>
          <p:cNvSpPr txBox="1"/>
          <p:nvPr/>
        </p:nvSpPr>
        <p:spPr>
          <a:xfrm>
            <a:off x="4138573" y="1867888"/>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851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équipes de mots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Organise les mots en équipes : open eu/œu vs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eu/œu.</a:t>
            </a:r>
          </a:p>
        </p:txBody>
      </p:sp>
      <p:grpSp>
        <p:nvGrpSpPr>
          <p:cNvPr id="3" name="Group 2">
            <a:extLst>
              <a:ext uri="{FF2B5EF4-FFF2-40B4-BE49-F238E27FC236}">
                <a16:creationId xmlns:a16="http://schemas.microsoft.com/office/drawing/2014/main" id="{21BD5B50-1CC7-4CF6-974B-C4B443A6727E}"/>
              </a:ext>
            </a:extLst>
          </p:cNvPr>
          <p:cNvGrpSpPr/>
          <p:nvPr/>
        </p:nvGrpSpPr>
        <p:grpSpPr>
          <a:xfrm>
            <a:off x="535749" y="3888023"/>
            <a:ext cx="2137176" cy="2411476"/>
            <a:chOff x="495516" y="3760124"/>
            <a:chExt cx="2137176" cy="2411476"/>
          </a:xfrm>
        </p:grpSpPr>
        <p:pic>
          <p:nvPicPr>
            <p:cNvPr id="1028" name="Picture 4" descr="Soccer, Arsenal Fc, Tottenham Hotspurs, Team, Colors">
              <a:extLst>
                <a:ext uri="{FF2B5EF4-FFF2-40B4-BE49-F238E27FC236}">
                  <a16:creationId xmlns:a16="http://schemas.microsoft.com/office/drawing/2014/main" id="{BE4F9F92-D69E-4492-AF09-A8288A441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63" b="34957"/>
            <a:stretch/>
          </p:blipFill>
          <p:spPr bwMode="auto">
            <a:xfrm>
              <a:off x="495516"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EF16F1-7B2B-41B8-A428-EB487197F0BA}"/>
                </a:ext>
              </a:extLst>
            </p:cNvPr>
            <p:cNvSpPr txBox="1"/>
            <p:nvPr/>
          </p:nvSpPr>
          <p:spPr>
            <a:xfrm>
              <a:off x="967601"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eu/oeu</a:t>
              </a:r>
            </a:p>
          </p:txBody>
        </p:sp>
      </p:grpSp>
      <p:grpSp>
        <p:nvGrpSpPr>
          <p:cNvPr id="5" name="Group 4">
            <a:extLst>
              <a:ext uri="{FF2B5EF4-FFF2-40B4-BE49-F238E27FC236}">
                <a16:creationId xmlns:a16="http://schemas.microsoft.com/office/drawing/2014/main" id="{769F21DA-6378-4B9C-BA8A-B1A0CFC9E2FE}"/>
              </a:ext>
            </a:extLst>
          </p:cNvPr>
          <p:cNvGrpSpPr/>
          <p:nvPr/>
        </p:nvGrpSpPr>
        <p:grpSpPr>
          <a:xfrm>
            <a:off x="9559308" y="3877212"/>
            <a:ext cx="2137176" cy="2411476"/>
            <a:chOff x="9556427" y="3760124"/>
            <a:chExt cx="2137176" cy="2411476"/>
          </a:xfrm>
        </p:grpSpPr>
        <p:pic>
          <p:nvPicPr>
            <p:cNvPr id="9" name="Picture 4" descr="Soccer, Arsenal Fc, Tottenham Hotspurs, Team, Colors">
              <a:extLst>
                <a:ext uri="{FF2B5EF4-FFF2-40B4-BE49-F238E27FC236}">
                  <a16:creationId xmlns:a16="http://schemas.microsoft.com/office/drawing/2014/main" id="{50342031-312A-41B8-9DE2-838F813BCA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3" b="34957"/>
            <a:stretch/>
          </p:blipFill>
          <p:spPr bwMode="auto">
            <a:xfrm>
              <a:off x="9556427"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E0F104-121B-4F54-A970-898E297B405B}"/>
                </a:ext>
              </a:extLst>
            </p:cNvPr>
            <p:cNvSpPr txBox="1"/>
            <p:nvPr/>
          </p:nvSpPr>
          <p:spPr>
            <a:xfrm>
              <a:off x="10070077"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eu/oeu</a:t>
              </a:r>
            </a:p>
          </p:txBody>
        </p:sp>
      </p:grpSp>
      <p:sp>
        <p:nvSpPr>
          <p:cNvPr id="6" name="Rectangle 5">
            <a:hlinkClick r:id="" action="ppaction://noaction">
              <a:snd r:embed="rId5" name="1 mieux.wav"/>
            </a:hlinkClick>
            <a:extLst>
              <a:ext uri="{FF2B5EF4-FFF2-40B4-BE49-F238E27FC236}">
                <a16:creationId xmlns:a16="http://schemas.microsoft.com/office/drawing/2014/main" id="{3C22F716-A285-4468-B409-9582FBDD532F}"/>
              </a:ext>
            </a:extLst>
          </p:cNvPr>
          <p:cNvSpPr/>
          <p:nvPr/>
        </p:nvSpPr>
        <p:spPr>
          <a:xfrm>
            <a:off x="49551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6" name="2 peuple.wav"/>
            </a:hlinkClick>
            <a:extLst>
              <a:ext uri="{FF2B5EF4-FFF2-40B4-BE49-F238E27FC236}">
                <a16:creationId xmlns:a16="http://schemas.microsoft.com/office/drawing/2014/main" id="{A756B460-5D89-49B1-8ED1-C30BE0D5AE37}"/>
              </a:ext>
            </a:extLst>
          </p:cNvPr>
          <p:cNvSpPr/>
          <p:nvPr/>
        </p:nvSpPr>
        <p:spPr>
          <a:xfrm>
            <a:off x="141133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7" name="3 heure.wav"/>
            </a:hlinkClick>
            <a:extLst>
              <a:ext uri="{FF2B5EF4-FFF2-40B4-BE49-F238E27FC236}">
                <a16:creationId xmlns:a16="http://schemas.microsoft.com/office/drawing/2014/main" id="{82780229-18FE-43D1-9382-0E2801A5660F}"/>
              </a:ext>
            </a:extLst>
          </p:cNvPr>
          <p:cNvSpPr/>
          <p:nvPr/>
        </p:nvSpPr>
        <p:spPr>
          <a:xfrm>
            <a:off x="2327148"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8" name="4 nombreux.wav"/>
            </a:hlinkClick>
            <a:extLst>
              <a:ext uri="{FF2B5EF4-FFF2-40B4-BE49-F238E27FC236}">
                <a16:creationId xmlns:a16="http://schemas.microsoft.com/office/drawing/2014/main" id="{982ADE68-044E-4D14-94ED-E699FAE982BE}"/>
              </a:ext>
            </a:extLst>
          </p:cNvPr>
          <p:cNvSpPr/>
          <p:nvPr/>
        </p:nvSpPr>
        <p:spPr>
          <a:xfrm>
            <a:off x="3242964"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9" name="5 deuxieme.wav"/>
            </a:hlinkClick>
            <a:extLst>
              <a:ext uri="{FF2B5EF4-FFF2-40B4-BE49-F238E27FC236}">
                <a16:creationId xmlns:a16="http://schemas.microsoft.com/office/drawing/2014/main" id="{E545A5B1-E862-406C-AB93-9D84F6F84CBB}"/>
              </a:ext>
            </a:extLst>
          </p:cNvPr>
          <p:cNvSpPr/>
          <p:nvPr/>
        </p:nvSpPr>
        <p:spPr>
          <a:xfrm>
            <a:off x="4158780"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10" name="6 dangereux.wav"/>
            </a:hlinkClick>
            <a:extLst>
              <a:ext uri="{FF2B5EF4-FFF2-40B4-BE49-F238E27FC236}">
                <a16:creationId xmlns:a16="http://schemas.microsoft.com/office/drawing/2014/main" id="{1D6A4384-E193-46EB-9354-138442F73554}"/>
              </a:ext>
            </a:extLst>
          </p:cNvPr>
          <p:cNvSpPr/>
          <p:nvPr/>
        </p:nvSpPr>
        <p:spPr>
          <a:xfrm>
            <a:off x="507459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11" name="7 serieux.wav"/>
            </a:hlinkClick>
            <a:extLst>
              <a:ext uri="{FF2B5EF4-FFF2-40B4-BE49-F238E27FC236}">
                <a16:creationId xmlns:a16="http://schemas.microsoft.com/office/drawing/2014/main" id="{A97E306B-C1AA-492A-B839-F2D8881CD19D}"/>
              </a:ext>
            </a:extLst>
          </p:cNvPr>
          <p:cNvSpPr/>
          <p:nvPr/>
        </p:nvSpPr>
        <p:spPr>
          <a:xfrm>
            <a:off x="599041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12" name="8 euro.wav"/>
            </a:hlinkClick>
            <a:extLst>
              <a:ext uri="{FF2B5EF4-FFF2-40B4-BE49-F238E27FC236}">
                <a16:creationId xmlns:a16="http://schemas.microsoft.com/office/drawing/2014/main" id="{88813533-6C4D-4F4F-8668-DE8DB5FCEEAA}"/>
              </a:ext>
            </a:extLst>
          </p:cNvPr>
          <p:cNvSpPr/>
          <p:nvPr/>
        </p:nvSpPr>
        <p:spPr>
          <a:xfrm>
            <a:off x="6906231"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2362725-8715-4B65-AB15-5EABFA2CBEC5}"/>
              </a:ext>
            </a:extLst>
          </p:cNvPr>
          <p:cNvSpPr txBox="1"/>
          <p:nvPr/>
        </p:nvSpPr>
        <p:spPr>
          <a:xfrm>
            <a:off x="6476486" y="347281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1. mieux</a:t>
            </a:r>
          </a:p>
        </p:txBody>
      </p:sp>
      <p:sp>
        <p:nvSpPr>
          <p:cNvPr id="22" name="TextBox 21">
            <a:extLst>
              <a:ext uri="{FF2B5EF4-FFF2-40B4-BE49-F238E27FC236}">
                <a16:creationId xmlns:a16="http://schemas.microsoft.com/office/drawing/2014/main" id="{2424D5D8-6A8E-49A4-B1F0-62242F09AEB9}"/>
              </a:ext>
            </a:extLst>
          </p:cNvPr>
          <p:cNvSpPr txBox="1"/>
          <p:nvPr/>
        </p:nvSpPr>
        <p:spPr>
          <a:xfrm>
            <a:off x="2988780" y="3904661"/>
            <a:ext cx="3122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2. peuple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(people)</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4C94EB7-596E-4B40-AC87-586115AFFF35}"/>
              </a:ext>
            </a:extLst>
          </p:cNvPr>
          <p:cNvSpPr txBox="1"/>
          <p:nvPr/>
        </p:nvSpPr>
        <p:spPr>
          <a:xfrm>
            <a:off x="2988780" y="441282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3. heure</a:t>
            </a:r>
          </a:p>
        </p:txBody>
      </p:sp>
      <p:sp>
        <p:nvSpPr>
          <p:cNvPr id="24" name="TextBox 23">
            <a:extLst>
              <a:ext uri="{FF2B5EF4-FFF2-40B4-BE49-F238E27FC236}">
                <a16:creationId xmlns:a16="http://schemas.microsoft.com/office/drawing/2014/main" id="{A78FDFDA-C1A4-47C9-9950-1B7E3B23DC1A}"/>
              </a:ext>
            </a:extLst>
          </p:cNvPr>
          <p:cNvSpPr txBox="1"/>
          <p:nvPr/>
        </p:nvSpPr>
        <p:spPr>
          <a:xfrm>
            <a:off x="6476485" y="3923259"/>
            <a:ext cx="34784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4. nombreux</a:t>
            </a:r>
            <a:r>
              <a:rPr kumimoji="0" lang="fr-FR" sz="2000" b="1" i="1"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plentiful</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CA43544-36C5-44E2-A649-226AFB530C8B}"/>
              </a:ext>
            </a:extLst>
          </p:cNvPr>
          <p:cNvSpPr txBox="1"/>
          <p:nvPr/>
        </p:nvSpPr>
        <p:spPr>
          <a:xfrm>
            <a:off x="6476486" y="4373708"/>
            <a:ext cx="2134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5. deuxième</a:t>
            </a:r>
          </a:p>
        </p:txBody>
      </p:sp>
      <p:sp>
        <p:nvSpPr>
          <p:cNvPr id="26" name="TextBox 25">
            <a:extLst>
              <a:ext uri="{FF2B5EF4-FFF2-40B4-BE49-F238E27FC236}">
                <a16:creationId xmlns:a16="http://schemas.microsoft.com/office/drawing/2014/main" id="{0A0BC054-5C42-47D7-A91A-BFBDE488653B}"/>
              </a:ext>
            </a:extLst>
          </p:cNvPr>
          <p:cNvSpPr txBox="1"/>
          <p:nvPr/>
        </p:nvSpPr>
        <p:spPr>
          <a:xfrm>
            <a:off x="6476486" y="4824157"/>
            <a:ext cx="2403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6. dangereux</a:t>
            </a:r>
          </a:p>
        </p:txBody>
      </p:sp>
      <p:sp>
        <p:nvSpPr>
          <p:cNvPr id="27" name="TextBox 26">
            <a:extLst>
              <a:ext uri="{FF2B5EF4-FFF2-40B4-BE49-F238E27FC236}">
                <a16:creationId xmlns:a16="http://schemas.microsoft.com/office/drawing/2014/main" id="{8B10FD70-94A8-4696-9F3F-C49F5DE2973E}"/>
              </a:ext>
            </a:extLst>
          </p:cNvPr>
          <p:cNvSpPr txBox="1"/>
          <p:nvPr/>
        </p:nvSpPr>
        <p:spPr>
          <a:xfrm>
            <a:off x="6476485" y="5274606"/>
            <a:ext cx="2956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7. sérieux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serious</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C851F76-12B5-492D-9D78-ACE7E4B93E03}"/>
              </a:ext>
            </a:extLst>
          </p:cNvPr>
          <p:cNvSpPr txBox="1"/>
          <p:nvPr/>
        </p:nvSpPr>
        <p:spPr>
          <a:xfrm>
            <a:off x="6476486" y="5725057"/>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8. euro</a:t>
            </a:r>
          </a:p>
        </p:txBody>
      </p:sp>
      <p:sp>
        <p:nvSpPr>
          <p:cNvPr id="29" name="TextBox 28">
            <a:extLst>
              <a:ext uri="{FF2B5EF4-FFF2-40B4-BE49-F238E27FC236}">
                <a16:creationId xmlns:a16="http://schemas.microsoft.com/office/drawing/2014/main" id="{61C4FCDA-7EF5-F1D9-3612-D576B14B3BD3}"/>
              </a:ext>
            </a:extLst>
          </p:cNvPr>
          <p:cNvSpPr txBox="1"/>
          <p:nvPr/>
        </p:nvSpPr>
        <p:spPr>
          <a:xfrm>
            <a:off x="2988779" y="4920979"/>
            <a:ext cx="2855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9. veuf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widower</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08FB09D-0B37-FD9E-C51E-ABE0C0C9BE20}"/>
              </a:ext>
            </a:extLst>
          </p:cNvPr>
          <p:cNvSpPr txBox="1"/>
          <p:nvPr/>
        </p:nvSpPr>
        <p:spPr>
          <a:xfrm>
            <a:off x="2988780" y="5429137"/>
            <a:ext cx="2855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10. beurre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(butter)</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1" name="Rectangle 30">
            <a:hlinkClick r:id="" action="ppaction://noaction">
              <a:snd r:embed="rId13" name="veuf.wav"/>
            </a:hlinkClick>
            <a:extLst>
              <a:ext uri="{FF2B5EF4-FFF2-40B4-BE49-F238E27FC236}">
                <a16:creationId xmlns:a16="http://schemas.microsoft.com/office/drawing/2014/main" id="{6E8259F9-F2FE-63AB-86B0-A3602B74E01D}"/>
              </a:ext>
            </a:extLst>
          </p:cNvPr>
          <p:cNvSpPr/>
          <p:nvPr/>
        </p:nvSpPr>
        <p:spPr>
          <a:xfrm>
            <a:off x="7817549" y="207068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hlinkClick r:id="" action="ppaction://noaction">
              <a:snd r:embed="rId14" name="beurre.wav"/>
            </a:hlinkClick>
            <a:extLst>
              <a:ext uri="{FF2B5EF4-FFF2-40B4-BE49-F238E27FC236}">
                <a16:creationId xmlns:a16="http://schemas.microsoft.com/office/drawing/2014/main" id="{D192047C-73A9-EF17-A6A0-29D3CC207105}"/>
              </a:ext>
            </a:extLst>
          </p:cNvPr>
          <p:cNvSpPr/>
          <p:nvPr/>
        </p:nvSpPr>
        <p:spPr>
          <a:xfrm>
            <a:off x="8731670" y="2070688"/>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42020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extLst>
              <a:ext uri="{FF2B5EF4-FFF2-40B4-BE49-F238E27FC236}">
                <a16:creationId xmlns:a16="http://schemas.microsoft.com/office/drawing/2014/main" id="{89B9508A-8013-469B-9D26-0EA09B4B15F3}"/>
              </a:ext>
            </a:extLst>
          </p:cNvPr>
          <p:cNvSpPr txBox="1"/>
          <p:nvPr/>
        </p:nvSpPr>
        <p:spPr>
          <a:xfrm>
            <a:off x="1194669" y="1704447"/>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y a de nombr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doct</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rs danger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au mili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du lac.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There are many dangerous doctors in the middle of the lake.)</a:t>
            </a:r>
          </a:p>
        </p:txBody>
      </p:sp>
      <p:sp>
        <p:nvSpPr>
          <p:cNvPr id="19" name="Rectangle 18">
            <a:hlinkClick r:id="" action="ppaction://noaction">
              <a:snd r:embed="rId4" name="docteurs dangereux slow.wav"/>
            </a:hlinkClick>
            <a:extLst>
              <a:ext uri="{FF2B5EF4-FFF2-40B4-BE49-F238E27FC236}">
                <a16:creationId xmlns:a16="http://schemas.microsoft.com/office/drawing/2014/main" id="{F43AA816-9DC5-4FA9-8781-67E2064D663D}"/>
              </a:ext>
            </a:extLst>
          </p:cNvPr>
          <p:cNvSpPr/>
          <p:nvPr/>
        </p:nvSpPr>
        <p:spPr>
          <a:xfrm>
            <a:off x="509522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5" name="docteurs dangereux medium.wav"/>
            </a:hlinkClick>
            <a:extLst>
              <a:ext uri="{FF2B5EF4-FFF2-40B4-BE49-F238E27FC236}">
                <a16:creationId xmlns:a16="http://schemas.microsoft.com/office/drawing/2014/main" id="{8B094126-0124-47E6-BFF8-0A73351125FA}"/>
              </a:ext>
            </a:extLst>
          </p:cNvPr>
          <p:cNvSpPr/>
          <p:nvPr/>
        </p:nvSpPr>
        <p:spPr>
          <a:xfrm>
            <a:off x="6011040"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hlinkClick r:id="" action="ppaction://noaction">
              <a:snd r:embed="rId6" name="docteurs dangereux fast.wav"/>
            </a:hlinkClick>
            <a:extLst>
              <a:ext uri="{FF2B5EF4-FFF2-40B4-BE49-F238E27FC236}">
                <a16:creationId xmlns:a16="http://schemas.microsoft.com/office/drawing/2014/main" id="{083DEA39-6F24-4A6F-B879-FC15875223D4}"/>
              </a:ext>
            </a:extLst>
          </p:cNvPr>
          <p:cNvSpPr/>
          <p:nvPr/>
        </p:nvSpPr>
        <p:spPr>
          <a:xfrm>
            <a:off x="6926856"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03F94622-AB5D-C79F-B295-D9F7C754BA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855"/>
          <a:stretch/>
        </p:blipFill>
        <p:spPr>
          <a:xfrm>
            <a:off x="150443" y="3561559"/>
            <a:ext cx="4352664" cy="2560320"/>
          </a:xfrm>
          <a:prstGeom prst="rect">
            <a:avLst/>
          </a:prstGeom>
        </p:spPr>
      </p:pic>
      <p:pic>
        <p:nvPicPr>
          <p:cNvPr id="10" name="Picture 9" descr="Icon&#10;&#10;Description automatically generated">
            <a:extLst>
              <a:ext uri="{FF2B5EF4-FFF2-40B4-BE49-F238E27FC236}">
                <a16:creationId xmlns:a16="http://schemas.microsoft.com/office/drawing/2014/main" id="{D014EE66-BC05-96AB-94EA-5D6501A145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1341" y="5102288"/>
            <a:ext cx="703475" cy="779609"/>
          </a:xfrm>
          <a:prstGeom prst="rect">
            <a:avLst/>
          </a:prstGeom>
        </p:spPr>
      </p:pic>
      <p:pic>
        <p:nvPicPr>
          <p:cNvPr id="15" name="Picture 14" descr="Icon&#10;&#10;Description automatically generated">
            <a:extLst>
              <a:ext uri="{FF2B5EF4-FFF2-40B4-BE49-F238E27FC236}">
                <a16:creationId xmlns:a16="http://schemas.microsoft.com/office/drawing/2014/main" id="{C3FA81D7-AA03-706D-4F5E-3B6D442F5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816" y="4357807"/>
            <a:ext cx="703475" cy="779609"/>
          </a:xfrm>
          <a:prstGeom prst="rect">
            <a:avLst/>
          </a:prstGeom>
        </p:spPr>
      </p:pic>
      <p:pic>
        <p:nvPicPr>
          <p:cNvPr id="16" name="Picture 15" descr="Icon&#10;&#10;Description automatically generated">
            <a:extLst>
              <a:ext uri="{FF2B5EF4-FFF2-40B4-BE49-F238E27FC236}">
                <a16:creationId xmlns:a16="http://schemas.microsoft.com/office/drawing/2014/main" id="{2AC82117-965F-F4C5-D375-A2758983F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982" y="4834143"/>
            <a:ext cx="703475" cy="779609"/>
          </a:xfrm>
          <a:prstGeom prst="rect">
            <a:avLst/>
          </a:prstGeom>
        </p:spPr>
      </p:pic>
    </p:spTree>
    <p:extLst>
      <p:ext uri="{BB962C8B-B14F-4D97-AF65-F5344CB8AC3E}">
        <p14:creationId xmlns:p14="http://schemas.microsoft.com/office/powerpoint/2010/main" val="3191569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2/3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9BCDAB04-320C-4ADB-A584-2506C6CA0334}"/>
              </a:ext>
            </a:extLst>
          </p:cNvPr>
          <p:cNvSpPr txBox="1"/>
          <p:nvPr/>
        </p:nvSpPr>
        <p:spPr>
          <a:xfrm>
            <a:off x="929841" y="1583423"/>
            <a:ext cx="10172742"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Je ne v</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pas pl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rer, il est mi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d'être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que d'être séri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 don’t want to cry, it is better to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happy than to be serious.)</a:t>
            </a:r>
          </a:p>
        </p:txBody>
      </p:sp>
      <p:sp>
        <p:nvSpPr>
          <p:cNvPr id="9" name="Rectangle 8">
            <a:hlinkClick r:id="" action="ppaction://noaction">
              <a:snd r:embed="rId4" name="pas pleurer slow.wav"/>
            </a:hlinkClick>
            <a:extLst>
              <a:ext uri="{FF2B5EF4-FFF2-40B4-BE49-F238E27FC236}">
                <a16:creationId xmlns:a16="http://schemas.microsoft.com/office/drawing/2014/main" id="{204BCB3B-D853-409C-A6C8-0B737AB225E3}"/>
              </a:ext>
            </a:extLst>
          </p:cNvPr>
          <p:cNvSpPr/>
          <p:nvPr/>
        </p:nvSpPr>
        <p:spPr>
          <a:xfrm>
            <a:off x="4920762"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5" name="pas pleurer medium.wav"/>
            </a:hlinkClick>
            <a:extLst>
              <a:ext uri="{FF2B5EF4-FFF2-40B4-BE49-F238E27FC236}">
                <a16:creationId xmlns:a16="http://schemas.microsoft.com/office/drawing/2014/main" id="{8B76C859-C981-49B8-8166-23F6F8EBB46A}"/>
              </a:ext>
            </a:extLst>
          </p:cNvPr>
          <p:cNvSpPr/>
          <p:nvPr/>
        </p:nvSpPr>
        <p:spPr>
          <a:xfrm>
            <a:off x="5836578"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pas pleurer fast.wav"/>
            </a:hlinkClick>
            <a:extLst>
              <a:ext uri="{FF2B5EF4-FFF2-40B4-BE49-F238E27FC236}">
                <a16:creationId xmlns:a16="http://schemas.microsoft.com/office/drawing/2014/main" id="{9EE73DDE-2DA5-47E4-AE07-A7EADE32D0A0}"/>
              </a:ext>
            </a:extLst>
          </p:cNvPr>
          <p:cNvSpPr/>
          <p:nvPr/>
        </p:nvSpPr>
        <p:spPr>
          <a:xfrm>
            <a:off x="675239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indoor, close&#10;&#10;Description automatically generated">
            <a:extLst>
              <a:ext uri="{FF2B5EF4-FFF2-40B4-BE49-F238E27FC236}">
                <a16:creationId xmlns:a16="http://schemas.microsoft.com/office/drawing/2014/main" id="{B6EC20D7-C5C6-5D2C-F69F-4377562ABB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32" r="49333"/>
          <a:stretch/>
        </p:blipFill>
        <p:spPr>
          <a:xfrm>
            <a:off x="9580464" y="3066053"/>
            <a:ext cx="1539315" cy="3011006"/>
          </a:xfrm>
          <a:prstGeom prst="rect">
            <a:avLst/>
          </a:prstGeom>
        </p:spPr>
      </p:pic>
      <p:pic>
        <p:nvPicPr>
          <p:cNvPr id="12" name="Picture 11" descr="A picture containing indoor, close&#10;&#10;Description automatically generated">
            <a:extLst>
              <a:ext uri="{FF2B5EF4-FFF2-40B4-BE49-F238E27FC236}">
                <a16:creationId xmlns:a16="http://schemas.microsoft.com/office/drawing/2014/main" id="{732B57A8-B2B1-D1EA-F4A3-132EA62ED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334" r="23931"/>
          <a:stretch/>
        </p:blipFill>
        <p:spPr>
          <a:xfrm>
            <a:off x="1009847" y="3066053"/>
            <a:ext cx="1539315" cy="3011006"/>
          </a:xfrm>
          <a:prstGeom prst="rect">
            <a:avLst/>
          </a:prstGeom>
        </p:spPr>
      </p:pic>
    </p:spTree>
    <p:extLst>
      <p:ext uri="{BB962C8B-B14F-4D97-AF65-F5344CB8AC3E}">
        <p14:creationId xmlns:p14="http://schemas.microsoft.com/office/powerpoint/2010/main" val="1330233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3/3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370874" y="1602532"/>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L’entrepren</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est courag</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fait la pr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ve de sa val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chaque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entrepreneur is brave, he proves his worth every hour.)</a:t>
            </a:r>
          </a:p>
        </p:txBody>
      </p:sp>
      <p:sp>
        <p:nvSpPr>
          <p:cNvPr id="6" name="Rectangle 5">
            <a:hlinkClick r:id="" action="ppaction://noaction">
              <a:snd r:embed="rId4" name="l'entrepreneur slow.wav"/>
            </a:hlinkClick>
            <a:extLst>
              <a:ext uri="{FF2B5EF4-FFF2-40B4-BE49-F238E27FC236}">
                <a16:creationId xmlns:a16="http://schemas.microsoft.com/office/drawing/2014/main" id="{679D3F3A-FEC0-4123-8417-9F493DF0F043}"/>
              </a:ext>
            </a:extLst>
          </p:cNvPr>
          <p:cNvSpPr/>
          <p:nvPr/>
        </p:nvSpPr>
        <p:spPr>
          <a:xfrm>
            <a:off x="5131300"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ntrepreneur medium.wav"/>
            </a:hlinkClick>
            <a:extLst>
              <a:ext uri="{FF2B5EF4-FFF2-40B4-BE49-F238E27FC236}">
                <a16:creationId xmlns:a16="http://schemas.microsoft.com/office/drawing/2014/main" id="{323399B1-0AE1-4183-8319-84628BC2E82C}"/>
              </a:ext>
            </a:extLst>
          </p:cNvPr>
          <p:cNvSpPr/>
          <p:nvPr/>
        </p:nvSpPr>
        <p:spPr>
          <a:xfrm>
            <a:off x="6047116"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ntrepreneur fast.wav"/>
            </a:hlinkClick>
            <a:extLst>
              <a:ext uri="{FF2B5EF4-FFF2-40B4-BE49-F238E27FC236}">
                <a16:creationId xmlns:a16="http://schemas.microsoft.com/office/drawing/2014/main" id="{37FC86A2-9930-46C6-9EA3-42254C34EA5D}"/>
              </a:ext>
            </a:extLst>
          </p:cNvPr>
          <p:cNvSpPr/>
          <p:nvPr/>
        </p:nvSpPr>
        <p:spPr>
          <a:xfrm>
            <a:off x="6962932"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2445EC01-B1F1-DCC1-E070-2B5DA23F1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96" y="3481042"/>
            <a:ext cx="2137708" cy="2690527"/>
          </a:xfrm>
          <a:prstGeom prst="rect">
            <a:avLst/>
          </a:prstGeom>
        </p:spPr>
      </p:pic>
    </p:spTree>
    <p:extLst>
      <p:ext uri="{BB962C8B-B14F-4D97-AF65-F5344CB8AC3E}">
        <p14:creationId xmlns:p14="http://schemas.microsoft.com/office/powerpoint/2010/main" val="336826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98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[a little]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algn="ctr"/>
            <a:r>
              <a:rPr lang="en-GB" sz="4000" dirty="0">
                <a:solidFill>
                  <a:srgbClr val="115076"/>
                </a:solidFill>
                <a:latin typeface="Century Gothic" panose="020B0502020202020204" pitchFamily="34" charset="0"/>
                <a:cs typeface="Calibri" panose="020F0502020204030204" pitchFamily="34" charset="0"/>
              </a:rPr>
              <a:t>[place]</a:t>
            </a:r>
            <a:endParaRPr lang="en-GB" sz="6600" dirty="0">
              <a:solidFill>
                <a:srgbClr val="115076"/>
              </a:solidFill>
              <a:latin typeface="Century Gothic" panose="020B0502020202020204" pitchFamily="34" charset="0"/>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2">
            <a:extLst>
              <a:ext uri="{FF2B5EF4-FFF2-40B4-BE49-F238E27FC236}">
                <a16:creationId xmlns:a16="http://schemas.microsoft.com/office/drawing/2014/main" id="{A74827A4-4A44-495E-9BA1-390F72D4512A}"/>
              </a:ext>
            </a:extLst>
          </p:cNvPr>
          <p:cNvGraphicFramePr>
            <a:graphicFrameLocks noGrp="1"/>
          </p:cNvGraphicFramePr>
          <p:nvPr/>
        </p:nvGraphicFramePr>
        <p:xfrm>
          <a:off x="349623" y="1418913"/>
          <a:ext cx="11560297" cy="4583133"/>
        </p:xfrm>
        <a:graphic>
          <a:graphicData uri="http://schemas.openxmlformats.org/drawingml/2006/table">
            <a:tbl>
              <a:tblPr firstRow="1" bandRow="1">
                <a:tableStyleId>{5C22544A-7EE6-4342-B048-85BDC9FD1C3A}</a:tableStyleId>
              </a:tblPr>
              <a:tblGrid>
                <a:gridCol w="1280919">
                  <a:extLst>
                    <a:ext uri="{9D8B030D-6E8A-4147-A177-3AD203B41FA5}">
                      <a16:colId xmlns:a16="http://schemas.microsoft.com/office/drawing/2014/main" val="2079502518"/>
                    </a:ext>
                  </a:extLst>
                </a:gridCol>
                <a:gridCol w="3669183">
                  <a:extLst>
                    <a:ext uri="{9D8B030D-6E8A-4147-A177-3AD203B41FA5}">
                      <a16:colId xmlns:a16="http://schemas.microsoft.com/office/drawing/2014/main" val="3779253730"/>
                    </a:ext>
                  </a:extLst>
                </a:gridCol>
                <a:gridCol w="6610195">
                  <a:extLst>
                    <a:ext uri="{9D8B030D-6E8A-4147-A177-3AD203B41FA5}">
                      <a16:colId xmlns:a16="http://schemas.microsoft.com/office/drawing/2014/main" val="244941348"/>
                    </a:ext>
                  </a:extLst>
                </a:gridCol>
              </a:tblGrid>
              <a:tr h="1090831">
                <a:tc gridSpan="2">
                  <a:txBody>
                    <a:bodyPr/>
                    <a:lstStyle/>
                    <a:p>
                      <a:pPr algn="ctr"/>
                      <a:r>
                        <a:rPr lang="fr-FR" sz="4000" b="0" dirty="0" err="1">
                          <a:solidFill>
                            <a:srgbClr val="1F4E79"/>
                          </a:solidFill>
                        </a:rPr>
                        <a:t>Tally</a:t>
                      </a:r>
                      <a:r>
                        <a:rPr lang="fr-FR" sz="4000" b="0" dirty="0">
                          <a:solidFill>
                            <a:srgbClr val="1F4E79"/>
                          </a:solidFill>
                        </a:rPr>
                        <a:t> how </a:t>
                      </a:r>
                      <a:r>
                        <a:rPr lang="fr-FR" sz="4000" b="0" dirty="0" err="1">
                          <a:solidFill>
                            <a:srgbClr val="1F4E79"/>
                          </a:solidFill>
                        </a:rPr>
                        <a:t>many</a:t>
                      </a:r>
                      <a:r>
                        <a:rPr lang="fr-FR" sz="4000" b="0" dirty="0">
                          <a:solidFill>
                            <a:srgbClr val="1F4E79"/>
                          </a:solidFill>
                        </a:rPr>
                        <a:t> times </a:t>
                      </a:r>
                      <a:r>
                        <a:rPr lang="fr-FR" sz="4000" b="0" dirty="0" err="1">
                          <a:solidFill>
                            <a:srgbClr val="1F4E79"/>
                          </a:solidFill>
                        </a:rPr>
                        <a:t>you</a:t>
                      </a:r>
                      <a:r>
                        <a:rPr lang="fr-FR" sz="4000" b="0" dirty="0">
                          <a:solidFill>
                            <a:srgbClr val="1F4E79"/>
                          </a:solidFill>
                        </a:rPr>
                        <a:t> </a:t>
                      </a:r>
                      <a:r>
                        <a:rPr lang="fr-FR" sz="4000" b="0" dirty="0" err="1">
                          <a:solidFill>
                            <a:srgbClr val="1F4E79"/>
                          </a:solidFill>
                        </a:rPr>
                        <a:t>hear</a:t>
                      </a:r>
                      <a:r>
                        <a:rPr lang="fr-FR" sz="4000" b="0" dirty="0">
                          <a:solidFill>
                            <a:srgbClr val="1F4E79"/>
                          </a:solidFill>
                        </a:rPr>
                        <a:t>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4000" b="0" dirty="0">
                          <a:solidFill>
                            <a:srgbClr val="1F4E79"/>
                          </a:solidFill>
                        </a:rPr>
                        <a:t>Phrases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440862"/>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59885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2751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538691"/>
                  </a:ext>
                </a:extLst>
              </a:tr>
            </a:tbl>
          </a:graphicData>
        </a:graphic>
      </p:graphicFrame>
      <p:sp>
        <p:nvSpPr>
          <p:cNvPr id="6" name="Rectangle 5">
            <a:hlinkClick r:id="" action="ppaction://noaction">
              <a:snd r:embed="rId4" name="7.1.1.2-edit.wav"/>
            </a:hlinkClick>
            <a:extLst>
              <a:ext uri="{FF2B5EF4-FFF2-40B4-BE49-F238E27FC236}">
                <a16:creationId xmlns:a16="http://schemas.microsoft.com/office/drawing/2014/main" id="{E85FFEE1-7C8E-4C40-938B-1B4AE860FB07}"/>
              </a:ext>
            </a:extLst>
          </p:cNvPr>
          <p:cNvSpPr/>
          <p:nvPr/>
        </p:nvSpPr>
        <p:spPr>
          <a:xfrm>
            <a:off x="627243" y="2872767"/>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Rectangle 8">
            <a:hlinkClick r:id="" action="ppaction://noaction">
              <a:snd r:embed="rId5" name="24-2.wav"/>
            </a:hlinkClick>
            <a:extLst>
              <a:ext uri="{FF2B5EF4-FFF2-40B4-BE49-F238E27FC236}">
                <a16:creationId xmlns:a16="http://schemas.microsoft.com/office/drawing/2014/main" id="{BC316024-53D4-4178-8A18-8DF2F1633646}"/>
              </a:ext>
            </a:extLst>
          </p:cNvPr>
          <p:cNvSpPr/>
          <p:nvPr/>
        </p:nvSpPr>
        <p:spPr>
          <a:xfrm>
            <a:off x="627243" y="3967380"/>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Rectangle 9">
            <a:hlinkClick r:id="" action="ppaction://noaction">
              <a:snd r:embed="rId6" name="24-3.wav"/>
            </a:hlinkClick>
            <a:extLst>
              <a:ext uri="{FF2B5EF4-FFF2-40B4-BE49-F238E27FC236}">
                <a16:creationId xmlns:a16="http://schemas.microsoft.com/office/drawing/2014/main" id="{AA09DA3E-FECE-40F8-8CF9-A08636E49093}"/>
              </a:ext>
            </a:extLst>
          </p:cNvPr>
          <p:cNvSpPr/>
          <p:nvPr/>
        </p:nvSpPr>
        <p:spPr>
          <a:xfrm>
            <a:off x="627243" y="5061994"/>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 name="Rectangle 1">
            <a:extLst>
              <a:ext uri="{FF2B5EF4-FFF2-40B4-BE49-F238E27FC236}">
                <a16:creationId xmlns:a16="http://schemas.microsoft.com/office/drawing/2014/main" id="{A4938CC0-1B95-4B9E-86C3-15B6F79A9175}"/>
              </a:ext>
            </a:extLst>
          </p:cNvPr>
          <p:cNvSpPr/>
          <p:nvPr/>
        </p:nvSpPr>
        <p:spPr>
          <a:xfrm>
            <a:off x="5416797" y="277115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Nombr</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animaux vivent à la ferme.</a:t>
            </a:r>
          </a:p>
        </p:txBody>
      </p:sp>
      <p:sp>
        <p:nvSpPr>
          <p:cNvPr id="11" name="Rectangle 10">
            <a:extLst>
              <a:ext uri="{FF2B5EF4-FFF2-40B4-BE49-F238E27FC236}">
                <a16:creationId xmlns:a16="http://schemas.microsoft.com/office/drawing/2014/main" id="{60578E57-C6C1-4E07-803C-3BE1A922DFAC}"/>
              </a:ext>
            </a:extLst>
          </p:cNvPr>
          <p:cNvSpPr/>
          <p:nvPr/>
        </p:nvSpPr>
        <p:spPr>
          <a:xfrm>
            <a:off x="5312408" y="3868157"/>
            <a:ext cx="6597512"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qui font la qu</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e sont h</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r</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a:t>
            </a:r>
          </a:p>
        </p:txBody>
      </p:sp>
      <p:sp>
        <p:nvSpPr>
          <p:cNvPr id="12" name="Rectangle 11">
            <a:extLst>
              <a:ext uri="{FF2B5EF4-FFF2-40B4-BE49-F238E27FC236}">
                <a16:creationId xmlns:a16="http://schemas.microsoft.com/office/drawing/2014/main" id="{84FBE821-FA62-4BD5-AD77-101FC76D2AAA}"/>
              </a:ext>
            </a:extLst>
          </p:cNvPr>
          <p:cNvSpPr/>
          <p:nvPr/>
        </p:nvSpPr>
        <p:spPr>
          <a:xfrm>
            <a:off x="5215088" y="4937094"/>
            <a:ext cx="6792151"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 Il v</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t être courag</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mais c’est dout</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a:t>
            </a:r>
          </a:p>
        </p:txBody>
      </p:sp>
      <p:sp>
        <p:nvSpPr>
          <p:cNvPr id="13" name="Rectangle 12">
            <a:extLst>
              <a:ext uri="{FF2B5EF4-FFF2-40B4-BE49-F238E27FC236}">
                <a16:creationId xmlns:a16="http://schemas.microsoft.com/office/drawing/2014/main" id="{7E9DB00D-C880-46FE-ACB3-0F4207ABE166}"/>
              </a:ext>
            </a:extLst>
          </p:cNvPr>
          <p:cNvSpPr/>
          <p:nvPr/>
        </p:nvSpPr>
        <p:spPr>
          <a:xfrm>
            <a:off x="2345788" y="2927313"/>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a:t>
            </a:r>
          </a:p>
        </p:txBody>
      </p:sp>
      <p:sp>
        <p:nvSpPr>
          <p:cNvPr id="15" name="Rectangle 14">
            <a:extLst>
              <a:ext uri="{FF2B5EF4-FFF2-40B4-BE49-F238E27FC236}">
                <a16:creationId xmlns:a16="http://schemas.microsoft.com/office/drawing/2014/main" id="{561EE8EE-4BA6-4349-9C53-6EB3EC47B2A5}"/>
              </a:ext>
            </a:extLst>
          </p:cNvPr>
          <p:cNvSpPr/>
          <p:nvPr/>
        </p:nvSpPr>
        <p:spPr>
          <a:xfrm>
            <a:off x="2345785" y="5113839"/>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III</a:t>
            </a:r>
          </a:p>
        </p:txBody>
      </p:sp>
      <p:sp>
        <p:nvSpPr>
          <p:cNvPr id="14" name="Rectangle 13">
            <a:extLst>
              <a:ext uri="{FF2B5EF4-FFF2-40B4-BE49-F238E27FC236}">
                <a16:creationId xmlns:a16="http://schemas.microsoft.com/office/drawing/2014/main" id="{7972E90B-7EA7-4EAD-9662-A0D5FE140EB8}"/>
              </a:ext>
            </a:extLst>
          </p:cNvPr>
          <p:cNvSpPr/>
          <p:nvPr/>
        </p:nvSpPr>
        <p:spPr>
          <a:xfrm>
            <a:off x="2345786" y="3954431"/>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IIII</a:t>
            </a:r>
          </a:p>
        </p:txBody>
      </p:sp>
      <p:sp>
        <p:nvSpPr>
          <p:cNvPr id="17" name="Rectangle 16">
            <a:extLst>
              <a:ext uri="{FF2B5EF4-FFF2-40B4-BE49-F238E27FC236}">
                <a16:creationId xmlns:a16="http://schemas.microsoft.com/office/drawing/2014/main" id="{91A5FD8C-E24D-434C-9159-59C22ABD2208}"/>
              </a:ext>
            </a:extLst>
          </p:cNvPr>
          <p:cNvSpPr/>
          <p:nvPr/>
        </p:nvSpPr>
        <p:spPr>
          <a:xfrm>
            <a:off x="5416797" y="3228893"/>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 lot of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animals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live at the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farm</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19" name="Rectangle 18">
            <a:extLst>
              <a:ext uri="{FF2B5EF4-FFF2-40B4-BE49-F238E27FC236}">
                <a16:creationId xmlns:a16="http://schemas.microsoft.com/office/drawing/2014/main" id="{9F136459-9017-4DCF-9D65-E002AA05C83F}"/>
              </a:ext>
            </a:extLst>
          </p:cNvPr>
          <p:cNvSpPr/>
          <p:nvPr/>
        </p:nvSpPr>
        <p:spPr>
          <a:xfrm>
            <a:off x="5312408" y="434090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Those</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who</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queue are happy.</a:t>
            </a:r>
          </a:p>
        </p:txBody>
      </p:sp>
      <p:sp>
        <p:nvSpPr>
          <p:cNvPr id="21" name="Rectangle 20">
            <a:extLst>
              <a:ext uri="{FF2B5EF4-FFF2-40B4-BE49-F238E27FC236}">
                <a16:creationId xmlns:a16="http://schemas.microsoft.com/office/drawing/2014/main" id="{9DE77164-BB3F-4582-933A-8A330A0B2AF2}"/>
              </a:ext>
            </a:extLst>
          </p:cNvPr>
          <p:cNvSpPr/>
          <p:nvPr/>
        </p:nvSpPr>
        <p:spPr>
          <a:xfrm>
            <a:off x="5399849" y="5481437"/>
            <a:ext cx="6388734" cy="36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He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wants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to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be</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brave, but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doubtful</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656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animBg="1"/>
      <p:bldP spid="13" grpId="0" animBg="1"/>
      <p:bldP spid="15" grpId="0" animBg="1"/>
      <p:bldP spid="14" grpId="0" animBg="1"/>
      <p:bldP spid="17" grpId="0"/>
      <p:bldP spid="19"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6297</Words>
  <Application>Microsoft Office PowerPoint</Application>
  <PresentationFormat>Widescreen</PresentationFormat>
  <Paragraphs>917</Paragraphs>
  <Slides>43</Slides>
  <Notes>43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43</vt:i4>
      </vt:variant>
    </vt:vector>
  </HeadingPairs>
  <TitlesOfParts>
    <vt:vector size="53" baseType="lpstr">
      <vt:lpstr>Arial</vt:lpstr>
      <vt:lpstr>Calibri</vt:lpstr>
      <vt:lpstr>Century Gothic</vt:lpstr>
      <vt:lpstr>Tw Cen MT</vt:lpstr>
      <vt:lpstr>1_Office Theme</vt:lpstr>
      <vt:lpstr>NCELP Theme</vt:lpstr>
      <vt:lpstr>2_Office Theme</vt:lpstr>
      <vt:lpstr>1_NCELP Theme</vt:lpstr>
      <vt:lpstr>3_Office Theme</vt:lpstr>
      <vt:lpstr>5_Office Theme</vt:lpstr>
      <vt:lpstr>French Phonics Collection </vt:lpstr>
      <vt:lpstr>SSC [eu]</vt:lpstr>
      <vt:lpstr>eu</vt:lpstr>
      <vt:lpstr>eu</vt:lpstr>
      <vt:lpstr>eu</vt:lpstr>
      <vt:lpstr>eu</vt:lpstr>
      <vt:lpstr>eu</vt:lpstr>
      <vt:lpstr>eu</vt:lpstr>
      <vt:lpstr>Phonétique  </vt:lpstr>
      <vt:lpstr>Phonétique  </vt:lpstr>
      <vt:lpstr>Phonétique  </vt:lpstr>
      <vt:lpstr>Phonétique  </vt:lpstr>
      <vt:lpstr>SSC [eu]</vt:lpstr>
      <vt:lpstr>eu</vt:lpstr>
      <vt:lpstr>eu</vt:lpstr>
      <vt:lpstr>eu</vt:lpstr>
      <vt:lpstr>eu</vt:lpstr>
      <vt:lpstr>eu</vt:lpstr>
      <vt:lpstr>eu</vt:lpstr>
      <vt:lpstr>Phonétique  </vt:lpstr>
      <vt:lpstr>Phonétique  </vt:lpstr>
      <vt:lpstr>Phonétique  </vt:lpstr>
      <vt:lpstr>Phonétique  </vt:lpstr>
      <vt:lpstr>Phonétique  </vt:lpstr>
      <vt:lpstr>SSC [eu]</vt:lpstr>
      <vt:lpstr>Closed and open [eu/œu]  </vt:lpstr>
      <vt:lpstr>eu</vt:lpstr>
      <vt:lpstr>eu</vt:lpstr>
      <vt:lpstr>Closed or open [eu/œu]?  </vt:lpstr>
      <vt:lpstr>Open or closed [eu/œ]?</vt:lpstr>
      <vt:lpstr>SSC [eu]</vt:lpstr>
      <vt:lpstr>eu</vt:lpstr>
      <vt:lpstr>eu</vt:lpstr>
      <vt:lpstr>Phonétique  </vt:lpstr>
      <vt:lpstr>Phonétique  </vt:lpstr>
      <vt:lpstr>Phonétique  </vt:lpstr>
      <vt:lpstr>SSC [eu]</vt:lpstr>
      <vt:lpstr>eu</vt:lpstr>
      <vt:lpstr>eu</vt:lpstr>
      <vt:lpstr>Les équipes de mots  </vt:lpstr>
      <vt:lpstr>Virelangues 1/3  </vt:lpstr>
      <vt:lpstr>Virelangues 2/3  </vt:lpstr>
      <vt:lpstr>Virelangues 3/3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15</cp:revision>
  <dcterms:created xsi:type="dcterms:W3CDTF">2021-02-16T11:52:59Z</dcterms:created>
  <dcterms:modified xsi:type="dcterms:W3CDTF">2022-08-31T06:35:28Z</dcterms:modified>
</cp:coreProperties>
</file>