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82" r:id="rId6"/>
    <p:sldMasterId id="2147483794" r:id="rId7"/>
  </p:sldMasterIdLst>
  <p:notesMasterIdLst>
    <p:notesMasterId r:id="rId32"/>
  </p:notesMasterIdLst>
  <p:sldIdLst>
    <p:sldId id="258" r:id="rId8"/>
    <p:sldId id="313" r:id="rId9"/>
    <p:sldId id="262" r:id="rId10"/>
    <p:sldId id="377" r:id="rId11"/>
    <p:sldId id="378" r:id="rId12"/>
    <p:sldId id="265" r:id="rId13"/>
    <p:sldId id="393" r:id="rId14"/>
    <p:sldId id="394" r:id="rId15"/>
    <p:sldId id="541" r:id="rId16"/>
    <p:sldId id="414" r:id="rId17"/>
    <p:sldId id="333" r:id="rId18"/>
    <p:sldId id="518" r:id="rId19"/>
    <p:sldId id="519" r:id="rId20"/>
    <p:sldId id="517" r:id="rId21"/>
    <p:sldId id="314" r:id="rId22"/>
    <p:sldId id="542" r:id="rId23"/>
    <p:sldId id="543" r:id="rId24"/>
    <p:sldId id="395" r:id="rId25"/>
    <p:sldId id="646" r:id="rId26"/>
    <p:sldId id="647" r:id="rId27"/>
    <p:sldId id="648" r:id="rId28"/>
    <p:sldId id="649" r:id="rId29"/>
    <p:sldId id="520" r:id="rId30"/>
    <p:sldId id="55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9" autoAdjust="0"/>
    <p:restoredTop sz="66784" autoAdjust="0"/>
  </p:normalViewPr>
  <p:slideViewPr>
    <p:cSldViewPr snapToGrid="0">
      <p:cViewPr varScale="1">
        <p:scale>
          <a:sx n="52" d="100"/>
          <a:sy n="52" d="100"/>
        </p:scale>
        <p:origin x="1680"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203"/>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Raising awareness of the identical sound in SSCs [</a:t>
            </a:r>
            <a:r>
              <a:rPr lang="en-US" b="0" dirty="0" err="1"/>
              <a:t>em</a:t>
            </a:r>
            <a:r>
              <a:rPr lang="en-US" b="0" dirty="0"/>
              <a:t>], [am], [</a:t>
            </a:r>
            <a:r>
              <a:rPr lang="en-US" b="0" dirty="0" err="1"/>
              <a:t>en</a:t>
            </a:r>
            <a:r>
              <a:rPr lang="en-US" b="0" dirty="0"/>
              <a:t>] and [an].</a:t>
            </a:r>
          </a:p>
          <a:p>
            <a:endParaRPr lang="en-US" b="0" dirty="0"/>
          </a:p>
          <a:p>
            <a:r>
              <a:rPr lang="en-US" b="0" dirty="0"/>
              <a:t>For a reminder of Year 7 SSC [</a:t>
            </a:r>
            <a:r>
              <a:rPr lang="en-US" b="0" dirty="0" err="1"/>
              <a:t>en</a:t>
            </a:r>
            <a:r>
              <a:rPr lang="en-US" b="0" dirty="0"/>
              <a:t>/an], see the two slides that follow.</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773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a:t>
            </a:r>
            <a:r>
              <a:rPr lang="en-GB" b="0" dirty="0"/>
              <a:t>for 3 slides.</a:t>
            </a:r>
            <a:endParaRPr lang="en-GB" b="1" dirty="0"/>
          </a:p>
          <a:p>
            <a:endParaRPr lang="en-GB" b="1" dirty="0"/>
          </a:p>
          <a:p>
            <a:r>
              <a:rPr lang="en-GB" b="1" dirty="0"/>
              <a:t>Aim: </a:t>
            </a:r>
            <a:r>
              <a:rPr lang="en-GB" b="0" dirty="0"/>
              <a:t>Oral production of SSC [an/am] in words of varying degrees of complexity in decreasing amounts of time.</a:t>
            </a:r>
            <a:endParaRPr lang="en-GB" b="1" dirty="0"/>
          </a:p>
          <a:p>
            <a:endParaRPr lang="en-GB" baseline="0" dirty="0"/>
          </a:p>
          <a:p>
            <a:r>
              <a:rPr lang="en-GB" b="1" baseline="0" dirty="0"/>
              <a:t>Procedure:</a:t>
            </a:r>
          </a:p>
          <a:p>
            <a:pPr marL="228600" indent="-228600">
              <a:buAutoNum type="arabicPeriod"/>
            </a:pPr>
            <a:r>
              <a:rPr lang="en-GB" b="0" baseline="0" dirty="0"/>
              <a:t>Students pair up.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Explain that students are going to work their way down the ‘ladder’ by correctly pronouncing cognates containing [an/am], starting with simple words and building up to more complex words. </a:t>
            </a:r>
            <a:r>
              <a:rPr lang="en-GB" b="0" i="0" baseline="0" dirty="0"/>
              <a:t>Starting with </a:t>
            </a:r>
            <a:r>
              <a:rPr lang="en-GB" b="0" i="1" baseline="0" dirty="0" err="1"/>
              <a:t>lampe</a:t>
            </a:r>
            <a:r>
              <a:rPr lang="en-GB" b="0" i="1" baseline="0" dirty="0"/>
              <a:t>, </a:t>
            </a:r>
            <a:r>
              <a:rPr lang="en-GB" b="0" i="0" baseline="0" dirty="0"/>
              <a:t>Partner A works their way down the ladder. Partner B listens for correct pronunciation of [an/am]. If Partner A makes a mistake, </a:t>
            </a:r>
            <a:r>
              <a:rPr lang="en-GB" b="0" i="0" baseline="0" dirty="0" err="1"/>
              <a:t>e.g.tries</a:t>
            </a:r>
            <a:r>
              <a:rPr lang="en-GB" b="0" i="0" baseline="0" dirty="0"/>
              <a:t> to pronounce words the ‘English’ way by adding an ‘m’ after the vowel, they must return to the top of the ladder.</a:t>
            </a:r>
          </a:p>
          <a:p>
            <a:pPr marL="228600" indent="-228600">
              <a:buAutoNum type="arabicPeriod"/>
            </a:pPr>
            <a:r>
              <a:rPr lang="en-GB" b="0" baseline="0" dirty="0"/>
              <a:t>Students swap roles. Re-start the timer.</a:t>
            </a:r>
          </a:p>
          <a:p>
            <a:pPr marL="228600" indent="-228600">
              <a:buAutoNum type="arabicPeriod"/>
            </a:pPr>
            <a:r>
              <a:rPr lang="en-GB" b="0" baseline="0" dirty="0"/>
              <a:t>Whoever is furthest down the ladder when the timer stops is the winner!</a:t>
            </a:r>
          </a:p>
          <a:p>
            <a:pPr marL="228600" indent="-228600">
              <a:buAutoNum type="arabicPeriod"/>
            </a:pPr>
            <a:r>
              <a:rPr lang="en-GB" b="0" baseline="0" dirty="0"/>
              <a:t>Click on the words to hear them said aloud by a native speaker. Students repeat.</a:t>
            </a:r>
          </a:p>
          <a:p>
            <a:pPr marL="228600" indent="-228600">
              <a:buAutoNum type="arabicPeriod"/>
            </a:pPr>
            <a:r>
              <a:rPr lang="en-GB" b="0" baseline="0" dirty="0"/>
              <a:t>Move on to the next slide.</a:t>
            </a:r>
          </a:p>
          <a:p>
            <a:endParaRPr lang="en-GB" baseline="0" dirty="0"/>
          </a:p>
          <a:p>
            <a:r>
              <a:rPr lang="en-US" b="1" dirty="0"/>
              <a:t>Transcript and w</a:t>
            </a:r>
            <a:r>
              <a:rPr lang="en-GB" b="1" baseline="0" dirty="0" err="1"/>
              <a:t>ord</a:t>
            </a:r>
            <a:r>
              <a:rPr lang="en-GB" b="1" baseline="0" dirty="0"/>
              <a:t> frequency (1 is the most frequent word in French):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orange [3912], </a:t>
            </a:r>
            <a:r>
              <a:rPr lang="en-GB" baseline="0" dirty="0" err="1"/>
              <a:t>lampe</a:t>
            </a:r>
            <a:r>
              <a:rPr lang="en-GB" baseline="0" dirty="0"/>
              <a:t> [4699], champion [2443], </a:t>
            </a:r>
            <a:r>
              <a:rPr lang="en-GB" baseline="0" dirty="0" err="1"/>
              <a:t>ambassade</a:t>
            </a:r>
            <a:r>
              <a:rPr lang="en-GB" baseline="0" dirty="0"/>
              <a:t> [3327], </a:t>
            </a:r>
            <a:r>
              <a:rPr lang="en-GB" sz="1200" dirty="0">
                <a:solidFill>
                  <a:srgbClr val="115076"/>
                </a:solidFill>
                <a:latin typeface="Century Gothic" panose="020B0502020202020204" pitchFamily="34" charset="0"/>
                <a:cs typeface="Calibri" panose="020F0502020204030204" pitchFamily="34" charset="0"/>
              </a:rPr>
              <a:t>chimp</a:t>
            </a:r>
            <a:r>
              <a:rPr lang="en-GB" sz="1200" b="0" dirty="0">
                <a:solidFill>
                  <a:srgbClr val="EE6000"/>
                </a:solidFill>
                <a:latin typeface="Century Gothic" panose="020B0502020202020204" pitchFamily="34" charset="0"/>
                <a:cs typeface="Calibri" panose="020F0502020204030204" pitchFamily="34" charset="0"/>
              </a:rPr>
              <a:t>an</a:t>
            </a:r>
            <a:r>
              <a:rPr lang="en-GB" sz="1200" dirty="0">
                <a:solidFill>
                  <a:srgbClr val="115076"/>
                </a:solidFill>
                <a:latin typeface="Century Gothic" panose="020B0502020202020204" pitchFamily="34" charset="0"/>
                <a:cs typeface="Calibri" panose="020F0502020204030204" pitchFamily="34" charset="0"/>
              </a:rPr>
              <a:t>zee</a:t>
            </a:r>
            <a:r>
              <a:rPr lang="en-GB" sz="1200" kern="0" noProof="0" dirty="0">
                <a:solidFill>
                  <a:srgbClr val="4472C4">
                    <a:lumMod val="50000"/>
                  </a:srgbClr>
                </a:solidFill>
                <a:latin typeface="Century Gothic" panose="020F0302020204030204"/>
                <a:cs typeface="Arial"/>
                <a:sym typeface="Arial"/>
              </a:rPr>
              <a:t> [&gt;5000],</a:t>
            </a:r>
            <a:r>
              <a:rPr lang="en-GB" baseline="0" dirty="0"/>
              <a:t> </a:t>
            </a:r>
            <a:r>
              <a:rPr lang="en-GB" sz="1200" dirty="0" err="1">
                <a:solidFill>
                  <a:srgbClr val="115076"/>
                </a:solidFill>
                <a:latin typeface="Century Gothic" panose="020B0502020202020204" pitchFamily="34" charset="0"/>
                <a:cs typeface="Calibri" panose="020F0502020204030204" pitchFamily="34" charset="0"/>
              </a:rPr>
              <a:t>éléph</a:t>
            </a:r>
            <a:r>
              <a:rPr lang="en-GB" sz="1200" b="0" dirty="0" err="1">
                <a:solidFill>
                  <a:srgbClr val="EE6000"/>
                </a:solidFill>
                <a:latin typeface="Century Gothic" panose="020B0502020202020204" pitchFamily="34" charset="0"/>
                <a:cs typeface="Calibri" panose="020F0502020204030204" pitchFamily="34" charset="0"/>
              </a:rPr>
              <a:t>an</a:t>
            </a:r>
            <a:r>
              <a:rPr lang="en-GB" sz="1200" dirty="0" err="1">
                <a:solidFill>
                  <a:srgbClr val="115076"/>
                </a:solidFill>
                <a:latin typeface="Century Gothic" panose="020B0502020202020204" pitchFamily="34" charset="0"/>
                <a:cs typeface="Calibri" panose="020F0502020204030204" pitchFamily="34" charset="0"/>
              </a:rPr>
              <a:t>t</a:t>
            </a:r>
            <a:r>
              <a:rPr lang="en-GB" baseline="0" dirty="0"/>
              <a:t> [&gt;5000], </a:t>
            </a:r>
            <a:r>
              <a:rPr lang="en-GB" sz="1200" b="0" dirty="0">
                <a:solidFill>
                  <a:srgbClr val="EE6000"/>
                </a:solidFill>
                <a:latin typeface="Century Gothic" panose="020B0502020202020204" pitchFamily="34" charset="0"/>
                <a:cs typeface="Calibri" panose="020F0502020204030204" pitchFamily="34" charset="0"/>
              </a:rPr>
              <a:t>am</a:t>
            </a:r>
            <a:r>
              <a:rPr lang="en-GB" sz="1200" dirty="0">
                <a:solidFill>
                  <a:srgbClr val="115076"/>
                </a:solidFill>
                <a:latin typeface="Century Gothic" panose="020B0502020202020204" pitchFamily="34" charset="0"/>
                <a:cs typeface="Calibri" panose="020F0502020204030204" pitchFamily="34" charset="0"/>
              </a:rPr>
              <a:t>plifier</a:t>
            </a:r>
            <a:r>
              <a:rPr lang="en-GB" baseline="0" dirty="0"/>
              <a:t> [4537], </a:t>
            </a:r>
            <a:r>
              <a:rPr lang="en-GB" sz="1200" kern="0" noProof="0" dirty="0">
                <a:solidFill>
                  <a:srgbClr val="4472C4">
                    <a:lumMod val="50000"/>
                  </a:srgbClr>
                </a:solidFill>
                <a:latin typeface="Century Gothic" panose="020F0302020204030204"/>
                <a:cs typeface="Arial"/>
                <a:sym typeface="Arial"/>
              </a:rPr>
              <a:t>ambition</a:t>
            </a:r>
            <a:r>
              <a:rPr lang="en-GB" baseline="0" dirty="0"/>
              <a:t> [2280]</a:t>
            </a:r>
            <a:endParaRPr lang="en-GB" sz="1200" kern="0" dirty="0">
              <a:solidFill>
                <a:srgbClr val="4472C4">
                  <a:lumMod val="50000"/>
                </a:srgbClr>
              </a:solidFill>
              <a:latin typeface="Century Gothic" panose="020F0302020204030204"/>
              <a:cs typeface="Arial"/>
              <a:sym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601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0" dirty="0">
                <a:solidFill>
                  <a:srgbClr val="4472C4">
                    <a:lumMod val="50000"/>
                  </a:srgbClr>
                </a:solidFill>
                <a:latin typeface="Century Gothic" panose="020F0302020204030204"/>
                <a:cs typeface="Arial"/>
                <a:sym typeface="Arial"/>
              </a:rPr>
              <a:t>As previous but with 15 fewer seconds on the timer.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777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0" dirty="0">
                <a:solidFill>
                  <a:srgbClr val="4472C4">
                    <a:lumMod val="50000"/>
                  </a:srgbClr>
                </a:solidFill>
                <a:latin typeface="Century Gothic" panose="020F0302020204030204"/>
                <a:cs typeface="Arial"/>
                <a:sym typeface="Arial"/>
              </a:rPr>
              <a:t>As previous but with 15 fewer seconds on the timer still.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387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Applying awareness of the spelling rules governing SSCs [</a:t>
            </a:r>
            <a:r>
              <a:rPr lang="en-US" b="0" dirty="0" err="1"/>
              <a:t>em</a:t>
            </a:r>
            <a:r>
              <a:rPr lang="en-US" b="0" dirty="0"/>
              <a:t>], [am], [</a:t>
            </a:r>
            <a:r>
              <a:rPr lang="en-US" b="0" dirty="0" err="1"/>
              <a:t>en</a:t>
            </a:r>
            <a:r>
              <a:rPr lang="en-US" b="0" dirty="0"/>
              <a:t>] and [an], and production of all four SSCs.</a:t>
            </a:r>
          </a:p>
          <a:p>
            <a:endParaRPr lang="en-US" b="0" dirty="0"/>
          </a:p>
          <a:p>
            <a:r>
              <a:rPr lang="en-US" b="1" dirty="0"/>
              <a:t>Procedure</a:t>
            </a:r>
          </a:p>
          <a:p>
            <a:pPr marL="228600" indent="-228600">
              <a:buAutoNum type="arabicPeriod"/>
            </a:pPr>
            <a:r>
              <a:rPr lang="en-US" b="0" dirty="0"/>
              <a:t>Student read the </a:t>
            </a:r>
            <a:r>
              <a:rPr lang="en-US" b="0" dirty="0" err="1"/>
              <a:t>wordsand</a:t>
            </a:r>
            <a:r>
              <a:rPr lang="en-US" b="0" dirty="0"/>
              <a:t> decide based on the presence of absence of a ‘p’ or ‘b’ after the gap when [</a:t>
            </a:r>
            <a:r>
              <a:rPr lang="en-US" b="0" dirty="0" err="1"/>
              <a:t>en</a:t>
            </a:r>
            <a:r>
              <a:rPr lang="en-US" b="0" dirty="0"/>
              <a:t>/</a:t>
            </a:r>
            <a:r>
              <a:rPr lang="en-US" b="0" dirty="0" err="1"/>
              <a:t>em</a:t>
            </a:r>
            <a:r>
              <a:rPr lang="en-US" b="0" dirty="0"/>
              <a:t>] or [an/am] is needed.</a:t>
            </a:r>
          </a:p>
          <a:p>
            <a:pPr marL="228600" indent="-228600">
              <a:buAutoNum type="arabicPeriod"/>
            </a:pPr>
            <a:r>
              <a:rPr lang="en-US" b="0" dirty="0"/>
              <a:t>Click to check.</a:t>
            </a:r>
          </a:p>
          <a:p>
            <a:pPr marL="228600" indent="-228600">
              <a:buAutoNum type="arabicPeriod"/>
            </a:pPr>
            <a:r>
              <a:rPr lang="en-US" b="0" dirty="0"/>
              <a:t>Now, students are challenged to say all ten words and pronounce the SSCs in the same way each time. It will be tempting for students to add an ‘n’ or ‘m’ after the vowel! Students should work in pairs and monitor each other for this.</a:t>
            </a:r>
          </a:p>
          <a:p>
            <a:pPr marL="228600" indent="-228600">
              <a:buAutoNum type="arabicPeriod"/>
            </a:pPr>
            <a:r>
              <a:rPr lang="en-US" b="0" dirty="0"/>
              <a:t>Click to hear the words pronounced by a native speaker.</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sz="1200" b="0" i="0" u="none" strike="noStrike" kern="1200" dirty="0" err="1">
                <a:solidFill>
                  <a:schemeClr val="tx1"/>
                </a:solidFill>
                <a:effectLst/>
                <a:latin typeface="+mn-lt"/>
                <a:ea typeface="+mn-ea"/>
                <a:cs typeface="+mn-cs"/>
              </a:rPr>
              <a:t>campagne</a:t>
            </a:r>
            <a:r>
              <a:rPr lang="en-GB" baseline="0" dirty="0"/>
              <a:t> [666], serpent [&gt;5000], vent [1387], </a:t>
            </a:r>
            <a:r>
              <a:rPr lang="en-GB" baseline="0" dirty="0" err="1"/>
              <a:t>jambon</a:t>
            </a:r>
            <a:r>
              <a:rPr lang="en-GB" baseline="0" dirty="0"/>
              <a:t> [&gt;5000], </a:t>
            </a:r>
            <a:r>
              <a:rPr lang="en-GB" baseline="0" dirty="0" err="1"/>
              <a:t>vendredi</a:t>
            </a:r>
            <a:r>
              <a:rPr lang="en-GB" baseline="0" dirty="0"/>
              <a:t> [1086], ampoule [&gt;5000], </a:t>
            </a:r>
            <a:r>
              <a:rPr lang="en-GB" baseline="0" dirty="0" err="1"/>
              <a:t>pantalon</a:t>
            </a:r>
            <a:r>
              <a:rPr lang="en-GB" baseline="0" dirty="0"/>
              <a:t> [4670], </a:t>
            </a:r>
            <a:r>
              <a:rPr lang="en-GB" baseline="0" dirty="0" err="1"/>
              <a:t>emmener</a:t>
            </a:r>
            <a:r>
              <a:rPr lang="en-GB" baseline="0" dirty="0"/>
              <a:t> [2098], jambe [2472], </a:t>
            </a:r>
            <a:r>
              <a:rPr lang="en-GB" sz="1200" dirty="0" err="1">
                <a:solidFill>
                  <a:schemeClr val="accent1">
                    <a:lumMod val="50000"/>
                  </a:schemeClr>
                </a:solidFill>
              </a:rPr>
              <a:t>tempête</a:t>
            </a:r>
            <a:r>
              <a:rPr lang="en-GB" sz="1200" dirty="0">
                <a:solidFill>
                  <a:schemeClr val="accent1">
                    <a:lumMod val="50000"/>
                  </a:schemeClr>
                </a:solidFill>
              </a:rPr>
              <a:t> [2695]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compléter</a:t>
            </a:r>
            <a:r>
              <a:rPr lang="en-GB" baseline="0" dirty="0"/>
              <a:t> [2034]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052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em</a:t>
            </a:r>
            <a:r>
              <a:rPr lang="en-GB" b="1" baseline="0" dirty="0"/>
              <a:t>/am]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em</a:t>
            </a:r>
            <a:r>
              <a:rPr lang="en-GB" b="1" dirty="0"/>
              <a:t>/am] </a:t>
            </a:r>
            <a:r>
              <a:rPr lang="en-GB" b="0" dirty="0"/>
              <a:t>sound first, on its own. Students repeat it with you.</a:t>
            </a:r>
            <a:br>
              <a:rPr lang="en-GB" b="0" dirty="0"/>
            </a:br>
            <a:r>
              <a:rPr lang="en-GB" b="0" dirty="0"/>
              <a:t>2. Bring up the word </a:t>
            </a:r>
            <a:r>
              <a:rPr lang="en-GB" b="0" baseline="0" dirty="0"/>
              <a:t>”</a:t>
            </a:r>
            <a:r>
              <a:rPr lang="en-GB" b="1" baseline="0" dirty="0"/>
              <a:t>temps</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look at your wrist as though checking your watch.</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em</a:t>
            </a:r>
            <a:r>
              <a:rPr lang="en-GB" b="1" dirty="0"/>
              <a:t>/am] </a:t>
            </a:r>
            <a:r>
              <a:rPr lang="en-GB" baseline="0" dirty="0"/>
              <a:t>sound, pronouncing </a:t>
            </a:r>
            <a:r>
              <a:rPr lang="en-GB" b="0" baseline="0" dirty="0"/>
              <a:t>”</a:t>
            </a:r>
            <a:r>
              <a:rPr lang="en-GB" b="1" baseline="0" dirty="0"/>
              <a:t>temps</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temps</a:t>
            </a:r>
            <a:r>
              <a:rPr lang="en-GB" baseline="0" dirty="0"/>
              <a:t> [65]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52326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em</a:t>
            </a:r>
            <a:r>
              <a:rPr lang="en-GB" b="1" baseline="0" dirty="0"/>
              <a:t>/am]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em</a:t>
            </a:r>
            <a:r>
              <a:rPr lang="en-GB" b="1" baseline="0" dirty="0"/>
              <a:t>/am] </a:t>
            </a:r>
            <a:r>
              <a:rPr lang="en-GB" baseline="0" dirty="0"/>
              <a:t>and then the </a:t>
            </a:r>
            <a:r>
              <a:rPr lang="en-GB" b="1" baseline="0" dirty="0"/>
              <a:t>source</a:t>
            </a:r>
            <a:r>
              <a:rPr lang="en-GB" baseline="0" dirty="0"/>
              <a:t> word again ‘</a:t>
            </a:r>
            <a:r>
              <a:rPr lang="en-GB" b="1" baseline="0" dirty="0"/>
              <a:t>temps</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camps</a:t>
            </a:r>
            <a:r>
              <a:rPr lang="en-GB" baseline="0" dirty="0"/>
              <a:t> [1084]; </a:t>
            </a:r>
            <a:r>
              <a:rPr lang="en-GB" b="1" baseline="0" dirty="0" err="1"/>
              <a:t>chambre</a:t>
            </a:r>
            <a:r>
              <a:rPr lang="en-GB" b="1" baseline="0" dirty="0"/>
              <a:t> </a:t>
            </a:r>
            <a:r>
              <a:rPr lang="en-GB" b="0" baseline="0" dirty="0"/>
              <a:t>[633]</a:t>
            </a:r>
            <a:r>
              <a:rPr lang="en-GB" baseline="0" dirty="0"/>
              <a:t> </a:t>
            </a:r>
            <a:r>
              <a:rPr lang="en-GB" b="1" baseline="0" dirty="0"/>
              <a:t>ensemble</a:t>
            </a:r>
            <a:r>
              <a:rPr lang="en-GB" baseline="0" dirty="0"/>
              <a:t> [124]; </a:t>
            </a:r>
            <a:r>
              <a:rPr lang="en-GB" b="1" baseline="0" dirty="0" err="1"/>
              <a:t>printemps</a:t>
            </a:r>
            <a:r>
              <a:rPr lang="en-GB" baseline="0" dirty="0"/>
              <a:t> [1288]; </a:t>
            </a:r>
            <a:r>
              <a:rPr lang="en-GB" b="1" baseline="0" dirty="0"/>
              <a:t>temps</a:t>
            </a:r>
            <a:r>
              <a:rPr lang="en-GB" baseline="0" dirty="0"/>
              <a:t> [65]; </a:t>
            </a:r>
            <a:r>
              <a:rPr lang="en-GB" b="1" baseline="0" dirty="0" err="1"/>
              <a:t>ressembler</a:t>
            </a:r>
            <a:r>
              <a:rPr lang="en-GB" b="1" baseline="0" dirty="0"/>
              <a:t> </a:t>
            </a:r>
            <a:r>
              <a:rPr lang="en-GB" baseline="0" dirty="0"/>
              <a:t>[1398].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311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to introduce the concept of nasal and non-nasal vowels. Aural recognition of nasal and non-nasal vowels [</a:t>
            </a:r>
            <a:r>
              <a:rPr lang="en-US" b="0" dirty="0" err="1"/>
              <a:t>em</a:t>
            </a:r>
            <a:r>
              <a:rPr lang="en-US" b="0" dirty="0"/>
              <a:t>/am], [</a:t>
            </a:r>
            <a:r>
              <a:rPr lang="en-US" b="0" dirty="0" err="1"/>
              <a:t>en</a:t>
            </a:r>
            <a:r>
              <a:rPr lang="en-US" b="0" dirty="0"/>
              <a:t>/an], [e] and [a] using cognates.</a:t>
            </a:r>
          </a:p>
          <a:p>
            <a:endParaRPr lang="en-US" b="0" dirty="0"/>
          </a:p>
          <a:p>
            <a:r>
              <a:rPr lang="en-US" b="1" dirty="0"/>
              <a:t>Procedure:</a:t>
            </a:r>
          </a:p>
          <a:p>
            <a:r>
              <a:rPr lang="en-US" b="0" dirty="0"/>
              <a:t>1. </a:t>
            </a:r>
            <a:r>
              <a:rPr lang="en-US" b="0" dirty="0" err="1"/>
              <a:t>Practise</a:t>
            </a:r>
            <a:r>
              <a:rPr lang="en-US" b="0" dirty="0"/>
              <a:t> saying SSCs </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US" sz="1200" b="1" i="0" u="none" strike="noStrike" kern="1200" cap="none" spc="0" normalizeH="0" baseline="0" noProof="0" dirty="0" err="1">
                <a:ln>
                  <a:noFill/>
                </a:ln>
                <a:solidFill>
                  <a:srgbClr val="4472C4">
                    <a:lumMod val="50000"/>
                  </a:srgbClr>
                </a:solidFill>
                <a:effectLst/>
                <a:uLnTx/>
                <a:uFillTx/>
                <a:latin typeface="Century Gothic" panose="020F0302020204030204"/>
              </a:rPr>
              <a:t>em</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/am]</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rPr>
              <a:t> / </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US" sz="1200" b="1" i="0" u="none" strike="noStrike" kern="1200" cap="none" spc="0" normalizeH="0" baseline="0" noProof="0" dirty="0" err="1">
                <a:ln>
                  <a:noFill/>
                </a:ln>
                <a:solidFill>
                  <a:srgbClr val="4472C4">
                    <a:lumMod val="50000"/>
                  </a:srgbClr>
                </a:solidFill>
                <a:effectLst/>
                <a:uLnTx/>
                <a:uFillTx/>
                <a:latin typeface="Century Gothic" panose="020F0302020204030204"/>
              </a:rPr>
              <a:t>en</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/an]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rPr>
              <a:t>and </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[e] </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US" sz="1200" b="1" i="0" u="none" strike="noStrike" kern="1200" cap="none" spc="0" normalizeH="0" baseline="0" noProof="0" dirty="0">
                <a:ln>
                  <a:noFill/>
                </a:ln>
                <a:solidFill>
                  <a:srgbClr val="4472C4">
                    <a:lumMod val="50000"/>
                  </a:srgbClr>
                </a:solidFill>
                <a:effectLst/>
                <a:uLnTx/>
                <a:uFillTx/>
                <a:latin typeface="Century Gothic" panose="020F0302020204030204"/>
              </a:rPr>
              <a:t> [a]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rPr>
              <a:t>aloud, in isolation. Students should notice a vibration in the nose when they produce the nasal sounds, but not when they produce the oral sounds.</a:t>
            </a:r>
            <a:endParaRPr lang="en-US" b="0" dirty="0"/>
          </a:p>
          <a:p>
            <a:r>
              <a:rPr lang="en-US" b="0" dirty="0"/>
              <a:t>2. Click the numbers to play the audio.</a:t>
            </a:r>
          </a:p>
          <a:p>
            <a:r>
              <a:rPr lang="en-US" b="0" dirty="0"/>
              <a:t>3. Students write 1-8 and decide if the letters in bold represent a ‘nasal’ or ‘non-nasal’ vowel sound.</a:t>
            </a:r>
          </a:p>
          <a:p>
            <a:r>
              <a:rPr lang="en-US" b="0" dirty="0"/>
              <a:t>4. Click to reveal the answers. The word appears first, followed by the ticks in the appropriate columns.</a:t>
            </a:r>
          </a:p>
          <a:p>
            <a:endParaRPr lang="en-US" b="0" dirty="0"/>
          </a:p>
          <a:p>
            <a:r>
              <a:rPr lang="en-US" b="1" dirty="0"/>
              <a:t>Transcript:</a:t>
            </a:r>
          </a:p>
          <a:p>
            <a:pPr marL="228600" indent="-228600">
              <a:buAutoNum type="arabicPeriod"/>
            </a:pPr>
            <a:r>
              <a:rPr lang="en-US" b="0" dirty="0"/>
              <a:t>m</a:t>
            </a:r>
            <a:r>
              <a:rPr lang="en-US" b="1" dirty="0"/>
              <a:t>en</a:t>
            </a:r>
            <a:r>
              <a:rPr lang="en-US" b="0" dirty="0"/>
              <a:t>u</a:t>
            </a:r>
          </a:p>
          <a:p>
            <a:pPr marL="228600" indent="-228600">
              <a:buAutoNum type="arabicPeriod"/>
            </a:pPr>
            <a:r>
              <a:rPr lang="en-US" b="0" dirty="0" err="1"/>
              <a:t>m</a:t>
            </a:r>
            <a:r>
              <a:rPr lang="en-US" b="1" dirty="0" err="1"/>
              <a:t>em</a:t>
            </a:r>
            <a:r>
              <a:rPr lang="en-US" b="0" dirty="0" err="1"/>
              <a:t>bre</a:t>
            </a:r>
            <a:endParaRPr lang="en-US" b="0" dirty="0"/>
          </a:p>
          <a:p>
            <a:pPr marL="228600" indent="-228600">
              <a:buAutoNum type="arabicPeriod"/>
            </a:pPr>
            <a:r>
              <a:rPr lang="en-US" b="0" dirty="0" err="1"/>
              <a:t>dr</a:t>
            </a:r>
            <a:r>
              <a:rPr lang="en-US" b="1" dirty="0" err="1"/>
              <a:t>am</a:t>
            </a:r>
            <a:r>
              <a:rPr lang="en-US" b="0" dirty="0" err="1"/>
              <a:t>atique</a:t>
            </a:r>
            <a:endParaRPr lang="en-US" b="0" dirty="0"/>
          </a:p>
          <a:p>
            <a:pPr marL="228600" indent="-228600">
              <a:buAutoNum type="arabicPeriod"/>
            </a:pPr>
            <a:r>
              <a:rPr lang="en-US" b="0" dirty="0"/>
              <a:t>ch</a:t>
            </a:r>
            <a:r>
              <a:rPr lang="en-US" b="1" dirty="0"/>
              <a:t>am</a:t>
            </a:r>
            <a:r>
              <a:rPr lang="en-US" b="0" dirty="0"/>
              <a:t>pion</a:t>
            </a:r>
          </a:p>
          <a:p>
            <a:pPr marL="228600" indent="-228600">
              <a:buAutoNum type="arabicPeriod"/>
            </a:pPr>
            <a:r>
              <a:rPr lang="en-US" b="0" dirty="0" err="1"/>
              <a:t>c</a:t>
            </a:r>
            <a:r>
              <a:rPr lang="en-US" b="1" dirty="0" err="1"/>
              <a:t>en</a:t>
            </a:r>
            <a:r>
              <a:rPr lang="en-US" b="0" dirty="0" err="1"/>
              <a:t>tre</a:t>
            </a:r>
            <a:endParaRPr lang="en-US" b="0" dirty="0"/>
          </a:p>
          <a:p>
            <a:pPr marL="228600" indent="-228600">
              <a:buAutoNum type="arabicPeriod"/>
            </a:pPr>
            <a:r>
              <a:rPr lang="en-US" b="0" dirty="0"/>
              <a:t>r</a:t>
            </a:r>
            <a:r>
              <a:rPr lang="en-US" b="1" dirty="0"/>
              <a:t>em</a:t>
            </a:r>
            <a:r>
              <a:rPr lang="en-US" b="0" dirty="0"/>
              <a:t>arque</a:t>
            </a:r>
          </a:p>
          <a:p>
            <a:pPr marL="228600" indent="-228600">
              <a:buAutoNum type="arabicPeriod"/>
            </a:pPr>
            <a:r>
              <a:rPr lang="en-US" b="0" dirty="0"/>
              <a:t>croiss</a:t>
            </a:r>
            <a:r>
              <a:rPr lang="en-US" b="1" dirty="0"/>
              <a:t>an</a:t>
            </a:r>
            <a:r>
              <a:rPr lang="en-US" b="0" dirty="0"/>
              <a:t>t</a:t>
            </a:r>
          </a:p>
          <a:p>
            <a:pPr marL="228600" indent="-228600">
              <a:buAutoNum type="arabicPeriod"/>
            </a:pPr>
            <a:r>
              <a:rPr lang="en-US" b="0" dirty="0" err="1"/>
              <a:t>org</a:t>
            </a:r>
            <a:r>
              <a:rPr lang="en-US" b="1" dirty="0" err="1"/>
              <a:t>an</a:t>
            </a:r>
            <a:r>
              <a:rPr lang="en-US" b="0" dirty="0" err="1"/>
              <a:t>isation</a:t>
            </a:r>
            <a:endParaRPr lang="en-US" b="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menu [3470], </a:t>
            </a:r>
            <a:r>
              <a:rPr lang="en-GB" baseline="0" dirty="0" err="1"/>
              <a:t>membre</a:t>
            </a:r>
            <a:r>
              <a:rPr lang="en-GB" baseline="0" dirty="0"/>
              <a:t> [390], </a:t>
            </a:r>
            <a:r>
              <a:rPr lang="en-GB" baseline="0" dirty="0" err="1"/>
              <a:t>dramatique</a:t>
            </a:r>
            <a:r>
              <a:rPr lang="en-GB" baseline="0" dirty="0"/>
              <a:t> [2918], champion [2443], centre [491], remarque [2019], croissant [2069], organisation [570]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89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a:t>
            </a:r>
            <a:r>
              <a:rPr lang="en-US" b="0" dirty="0"/>
              <a:t> to introducing spelling rules governing pronunciation changes in SSCs [</a:t>
            </a:r>
            <a:r>
              <a:rPr lang="en-US" b="0" dirty="0" err="1"/>
              <a:t>em</a:t>
            </a:r>
            <a:r>
              <a:rPr lang="en-US" b="0" dirty="0"/>
              <a:t>/am] and [</a:t>
            </a:r>
            <a:r>
              <a:rPr lang="en-US" b="0" dirty="0" err="1"/>
              <a:t>en</a:t>
            </a:r>
            <a:r>
              <a:rPr lang="en-US" b="0" dirty="0"/>
              <a:t>/an].</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a:t>
            </a:r>
            <a:r>
              <a:rPr lang="en-US" b="1" baseline="0" dirty="0"/>
              <a:t> minutes</a:t>
            </a:r>
            <a:endParaRPr lang="en-US" b="1" dirty="0"/>
          </a:p>
          <a:p>
            <a:endParaRPr lang="en-US" b="1" dirty="0"/>
          </a:p>
          <a:p>
            <a:r>
              <a:rPr lang="en-US" b="1" dirty="0"/>
              <a:t>Aim: </a:t>
            </a:r>
            <a:r>
              <a:rPr lang="en-US" b="0" dirty="0"/>
              <a:t>to apply awareness of spelling rules governing pronunciation changes in SSCs [</a:t>
            </a:r>
            <a:r>
              <a:rPr lang="en-US" b="0" dirty="0" err="1"/>
              <a:t>em</a:t>
            </a:r>
            <a:r>
              <a:rPr lang="en-US" b="0" dirty="0"/>
              <a:t>/am] and [</a:t>
            </a:r>
            <a:r>
              <a:rPr lang="en-US" b="0" dirty="0" err="1"/>
              <a:t>en</a:t>
            </a:r>
            <a:r>
              <a:rPr lang="en-US" b="0" dirty="0"/>
              <a:t>/an]. </a:t>
            </a:r>
            <a:r>
              <a:rPr lang="en-US" b="0"/>
              <a:t>Oral </a:t>
            </a:r>
            <a:r>
              <a:rPr lang="en-US" b="0" dirty="0"/>
              <a:t>production of words containing these letter combinations.</a:t>
            </a:r>
          </a:p>
          <a:p>
            <a:endParaRPr lang="en-US" b="1" dirty="0"/>
          </a:p>
          <a:p>
            <a:r>
              <a:rPr lang="en-US" b="1" dirty="0"/>
              <a:t>Procedure:</a:t>
            </a:r>
          </a:p>
          <a:p>
            <a:r>
              <a:rPr lang="en-US" b="0" dirty="0"/>
              <a:t>1. Recap the spelling rules governing pronunciation changes in SSCs [</a:t>
            </a:r>
            <a:r>
              <a:rPr lang="en-US" b="0" dirty="0" err="1"/>
              <a:t>em</a:t>
            </a:r>
            <a:r>
              <a:rPr lang="en-US" b="0" dirty="0"/>
              <a:t>/am] and [</a:t>
            </a:r>
            <a:r>
              <a:rPr lang="en-US" b="0" dirty="0" err="1"/>
              <a:t>en</a:t>
            </a:r>
            <a:r>
              <a:rPr lang="en-US" b="0" dirty="0"/>
              <a:t>/an] introduced in lesson 1 (see slide 7).</a:t>
            </a:r>
            <a:br>
              <a:rPr lang="en-US" b="0" dirty="0"/>
            </a:br>
            <a:r>
              <a:rPr lang="en-US" b="0" dirty="0"/>
              <a:t>2. Students read the words and decide from the spelling alone whether they think the SSC in bold represents a nasal or non-nasal sound.</a:t>
            </a:r>
          </a:p>
          <a:p>
            <a:r>
              <a:rPr lang="en-US" b="0" dirty="0"/>
              <a:t>3. Click to reveal correct answer.</a:t>
            </a:r>
          </a:p>
          <a:p>
            <a:r>
              <a:rPr lang="en-US" b="0" baseline="0" dirty="0"/>
              <a:t>4. Students say the words.</a:t>
            </a:r>
          </a:p>
          <a:p>
            <a:r>
              <a:rPr lang="en-US" b="0" baseline="0" dirty="0"/>
              <a:t>5. Click on the numbers to check pronunciation.</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t>
            </a:r>
            <a:r>
              <a:rPr lang="en-GB" sz="1200" b="0" i="0" u="none" strike="noStrike" kern="1200" dirty="0" err="1">
                <a:solidFill>
                  <a:schemeClr val="tx1"/>
                </a:solidFill>
                <a:effectLst/>
                <a:latin typeface="+mn-lt"/>
                <a:ea typeface="+mn-ea"/>
                <a:cs typeface="+mn-cs"/>
              </a:rPr>
              <a:t>embaucher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remonter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a:t>
            </a:r>
            <a:r>
              <a:rPr lang="en-GB" sz="1200" b="0" i="0" u="none" strike="noStrike" kern="1200" dirty="0" err="1">
                <a:solidFill>
                  <a:schemeClr val="tx1"/>
                </a:solidFill>
                <a:effectLst/>
                <a:latin typeface="+mn-lt"/>
                <a:ea typeface="+mn-ea"/>
                <a:cs typeface="+mn-cs"/>
              </a:rPr>
              <a:t>engendrer</a:t>
            </a:r>
            <a:endParaRPr lang="en-GB" sz="1200" b="0" i="0" u="none" strike="noStrike" kern="120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4. abandon</a:t>
            </a:r>
          </a:p>
          <a:p>
            <a:pPr rtl="0" eaLnBrk="1" fontAlgn="ctr" latinLnBrk="0" hangingPunct="1"/>
            <a:r>
              <a:rPr lang="en-GB" sz="1200" b="0" i="0" u="none" strike="noStrike" kern="1200" dirty="0">
                <a:solidFill>
                  <a:schemeClr val="tx1"/>
                </a:solidFill>
                <a:effectLst/>
                <a:latin typeface="+mn-lt"/>
                <a:ea typeface="+mn-ea"/>
                <a:cs typeface="+mn-cs"/>
              </a:rPr>
              <a:t>5. chemin</a:t>
            </a:r>
          </a:p>
          <a:p>
            <a:pPr rtl="0" eaLnBrk="1" fontAlgn="auto" latinLnBrk="0" hangingPunct="1"/>
            <a:r>
              <a:rPr lang="en-GB" sz="1200" b="0" i="0" u="none" strike="noStrike" kern="1200" dirty="0">
                <a:solidFill>
                  <a:schemeClr val="tx1"/>
                </a:solidFill>
                <a:effectLst/>
                <a:latin typeface="+mn-lt"/>
                <a:ea typeface="+mn-ea"/>
                <a:cs typeface="+mn-cs"/>
              </a:rPr>
              <a:t>6. menace</a:t>
            </a:r>
          </a:p>
          <a:p>
            <a:pPr rtl="0" eaLnBrk="1" fontAlgn="ctr" latinLnBrk="0" hangingPunct="1"/>
            <a:r>
              <a:rPr lang="en-GB" sz="1200" b="0" i="0" u="none" strike="noStrike" kern="1200" dirty="0">
                <a:solidFill>
                  <a:schemeClr val="tx1"/>
                </a:solidFill>
                <a:effectLst/>
                <a:latin typeface="+mn-lt"/>
                <a:ea typeface="+mn-ea"/>
                <a:cs typeface="+mn-cs"/>
              </a:rPr>
              <a:t>7. champ</a:t>
            </a:r>
          </a:p>
          <a:p>
            <a:pPr rtl="0" eaLnBrk="1" fontAlgn="ctr" latinLnBrk="0" hangingPunct="1"/>
            <a:r>
              <a:rPr lang="en-GB" sz="1200" b="0" i="0" u="none" strike="noStrike" kern="1200" dirty="0">
                <a:solidFill>
                  <a:schemeClr val="tx1"/>
                </a:solidFill>
                <a:effectLst/>
                <a:latin typeface="+mn-lt"/>
                <a:ea typeface="+mn-ea"/>
                <a:cs typeface="+mn-cs"/>
              </a:rPr>
              <a:t>8. banal</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embaucher</a:t>
            </a:r>
            <a:r>
              <a:rPr lang="en-GB" baseline="0" dirty="0"/>
              <a:t> [3743], </a:t>
            </a:r>
            <a:r>
              <a:rPr lang="en-GB" baseline="0" dirty="0" err="1"/>
              <a:t>remonter</a:t>
            </a:r>
            <a:r>
              <a:rPr lang="en-GB" baseline="0" dirty="0"/>
              <a:t> [1020], </a:t>
            </a:r>
            <a:r>
              <a:rPr lang="en-GB" baseline="0" dirty="0" err="1"/>
              <a:t>engendrer</a:t>
            </a:r>
            <a:r>
              <a:rPr lang="en-GB" baseline="0" dirty="0"/>
              <a:t> [2286], abandon [2676], chemin [859,] menace [1607], champ [847], banal [4221]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in task instructions (1 is the most frequent word in French): </a:t>
            </a:r>
            <a:br>
              <a:rPr lang="en-GB" baseline="0" dirty="0"/>
            </a:br>
            <a:r>
              <a:rPr lang="en-GB" baseline="0" dirty="0" err="1"/>
              <a:t>décider</a:t>
            </a:r>
            <a:r>
              <a:rPr lang="en-GB" baseline="0" dirty="0"/>
              <a:t> [165], </a:t>
            </a:r>
            <a:r>
              <a:rPr lang="en-GB" baseline="0" dirty="0" err="1"/>
              <a:t>voyelle</a:t>
            </a:r>
            <a:r>
              <a:rPr lang="en-GB" baseline="0" dirty="0"/>
              <a:t> [&gt;5000], nasal [&gt;5000], oral [4114]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551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787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29275" cy="3167062"/>
          </a:xfrm>
        </p:spPr>
      </p:sp>
      <p:sp>
        <p:nvSpPr>
          <p:cNvPr id="3" name="Notes Placeholder 2"/>
          <p:cNvSpPr>
            <a:spLocks noGrp="1"/>
          </p:cNvSpPr>
          <p:nvPr>
            <p:ph type="body" idx="1"/>
          </p:nvPr>
        </p:nvSpPr>
        <p:spPr/>
        <p:txBody>
          <a:bodyPr/>
          <a:lstStyle/>
          <a:p>
            <a:pPr defTabSz="966064">
              <a:defRPr/>
            </a:pPr>
            <a:r>
              <a:rPr lang="en-GB" b="1" baseline="0" dirty="0"/>
              <a:t>[3/8]</a:t>
            </a:r>
          </a:p>
          <a:p>
            <a:pPr defTabSz="966064">
              <a:defRPr/>
            </a:pPr>
            <a:endParaRPr lang="en-GB" b="1" baseline="0" dirty="0"/>
          </a:p>
          <a:p>
            <a:pPr defTabSz="966064">
              <a:defRPr/>
            </a:pPr>
            <a:r>
              <a:rPr lang="en-GB" b="1" baseline="0" dirty="0"/>
              <a:t>Aim: </a:t>
            </a:r>
            <a:r>
              <a:rPr lang="en-GB" b="0" baseline="0" dirty="0"/>
              <a:t>To consolidate SSC </a:t>
            </a:r>
            <a:r>
              <a:rPr lang="en-GB" b="1" baseline="0" dirty="0"/>
              <a:t>[em/am]</a:t>
            </a:r>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[em/am] </a:t>
            </a:r>
            <a:r>
              <a:rPr lang="en-GB" b="0" dirty="0"/>
              <a:t>sound first, on its own. Students repeat it with you.</a:t>
            </a:r>
            <a:br>
              <a:rPr lang="en-GB" b="0" dirty="0"/>
            </a:br>
            <a:r>
              <a:rPr lang="en-GB" b="0" dirty="0"/>
              <a:t>2. Bring up the word </a:t>
            </a:r>
            <a:r>
              <a:rPr lang="en-GB" b="0" baseline="0" dirty="0"/>
              <a:t>”</a:t>
            </a:r>
            <a:r>
              <a:rPr lang="en-GB" b="1" baseline="0" dirty="0"/>
              <a:t>temps</a:t>
            </a:r>
            <a:r>
              <a:rPr lang="en-GB" sz="1300" dirty="0"/>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b="1" baseline="0" dirty="0"/>
              <a:t>to look at your wrist as though checking your watch.</a:t>
            </a:r>
            <a:br>
              <a:rPr lang="en-GB" baseline="0" dirty="0"/>
            </a:br>
            <a:r>
              <a:rPr lang="en-GB" baseline="0" dirty="0"/>
              <a:t>4. Roll back the animations and work through 1-3 again, but this time, dropping your voice completely to listen carefully to the students saying the </a:t>
            </a:r>
            <a:r>
              <a:rPr lang="en-GB" b="1" dirty="0"/>
              <a:t>[em/am] </a:t>
            </a:r>
            <a:r>
              <a:rPr lang="en-GB" baseline="0" dirty="0"/>
              <a:t>sound, pronouncing </a:t>
            </a:r>
            <a:r>
              <a:rPr lang="en-GB" b="0" baseline="0" dirty="0"/>
              <a:t>”</a:t>
            </a:r>
            <a:r>
              <a:rPr lang="en-GB" b="1" baseline="0" dirty="0"/>
              <a:t>temps</a:t>
            </a:r>
            <a:r>
              <a:rPr lang="en-GB" sz="1300" dirty="0"/>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baseline="0" dirty="0"/>
              <a:t>temps</a:t>
            </a:r>
            <a:r>
              <a:rPr lang="en-GB" baseline="0" dirty="0"/>
              <a:t> [65] </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42518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[4/8]</a:t>
            </a:r>
          </a:p>
          <a:p>
            <a:pPr defTabSz="966064">
              <a:defRPr/>
            </a:pPr>
            <a:endParaRPr lang="en-GB" b="1" baseline="0" dirty="0"/>
          </a:p>
          <a:p>
            <a:pPr defTabSz="966064">
              <a:defRPr/>
            </a:pPr>
            <a:r>
              <a:rPr lang="en-GB" b="1" baseline="0" dirty="0"/>
              <a:t>Aim: </a:t>
            </a:r>
            <a:r>
              <a:rPr lang="en-GB" b="0" baseline="0" dirty="0"/>
              <a:t>To consolidate SSC </a:t>
            </a:r>
            <a:r>
              <a:rPr lang="en-GB" b="1" baseline="0" dirty="0"/>
              <a:t>[em/am]</a:t>
            </a:r>
          </a:p>
          <a:p>
            <a:pPr defTabSz="966064">
              <a:defRPr/>
            </a:pPr>
            <a:endParaRPr lang="en-GB" b="1" baseline="0" dirty="0"/>
          </a:p>
          <a:p>
            <a:pPr defTabSz="966064">
              <a:defRPr/>
            </a:pPr>
            <a:r>
              <a:rPr lang="en-GB" b="1" baseline="0" dirty="0"/>
              <a:t>Procedure:</a:t>
            </a:r>
          </a:p>
          <a:p>
            <a:pPr defTabSz="966064">
              <a:defRPr/>
            </a:pPr>
            <a:r>
              <a:rPr lang="en-GB" dirty="0"/>
              <a:t>Introduce</a:t>
            </a:r>
            <a:r>
              <a:rPr lang="en-GB" baseline="0" dirty="0"/>
              <a:t> and elicit the pronunciation of the </a:t>
            </a:r>
            <a:r>
              <a:rPr lang="en-GB" b="1" baseline="0" dirty="0"/>
              <a:t>individual SSC [em/am] </a:t>
            </a:r>
            <a:r>
              <a:rPr lang="en-GB" baseline="0" dirty="0"/>
              <a:t>and then the </a:t>
            </a:r>
            <a:r>
              <a:rPr lang="en-GB" b="1" baseline="0" dirty="0"/>
              <a:t>source</a:t>
            </a:r>
            <a:r>
              <a:rPr lang="en-GB" baseline="0" dirty="0"/>
              <a:t> word again ‘</a:t>
            </a:r>
            <a:r>
              <a:rPr lang="en-GB" b="1" baseline="0" dirty="0"/>
              <a:t>temps</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defTabSz="966064">
              <a:defRPr/>
            </a:pPr>
            <a:r>
              <a:rPr lang="en-GB" b="1" baseline="0" dirty="0"/>
              <a:t>Word frequency (1 is the most frequent word in French): </a:t>
            </a:r>
            <a:br>
              <a:rPr lang="en-GB" baseline="0" dirty="0"/>
            </a:br>
            <a:r>
              <a:rPr lang="fr-FR" b="1" baseline="0" noProof="0" dirty="0"/>
              <a:t>camps</a:t>
            </a:r>
            <a:r>
              <a:rPr lang="fr-FR" baseline="0" noProof="0" dirty="0"/>
              <a:t> [1084]; </a:t>
            </a:r>
            <a:r>
              <a:rPr lang="fr-FR" b="1" baseline="0" noProof="0" dirty="0"/>
              <a:t>chambre </a:t>
            </a:r>
            <a:r>
              <a:rPr lang="fr-FR" b="0" baseline="0" noProof="0" dirty="0"/>
              <a:t>[633]</a:t>
            </a:r>
            <a:r>
              <a:rPr lang="fr-FR" baseline="0" noProof="0" dirty="0"/>
              <a:t> </a:t>
            </a:r>
            <a:r>
              <a:rPr lang="fr-FR" b="1" baseline="0" noProof="0" dirty="0"/>
              <a:t>ensemble</a:t>
            </a:r>
            <a:r>
              <a:rPr lang="fr-FR" baseline="0" noProof="0" dirty="0"/>
              <a:t> [124]; </a:t>
            </a:r>
            <a:r>
              <a:rPr lang="fr-FR" b="1" baseline="0" noProof="0" dirty="0"/>
              <a:t>printemps</a:t>
            </a:r>
            <a:r>
              <a:rPr lang="fr-FR" baseline="0" noProof="0" dirty="0"/>
              <a:t> [1288]; </a:t>
            </a:r>
            <a:r>
              <a:rPr lang="fr-FR" b="1" baseline="0" noProof="0" dirty="0"/>
              <a:t>temps</a:t>
            </a:r>
            <a:r>
              <a:rPr lang="fr-FR" baseline="0" noProof="0" dirty="0"/>
              <a:t> [65]; </a:t>
            </a:r>
            <a:r>
              <a:rPr lang="fr-FR" b="1" baseline="0" noProof="0" dirty="0"/>
              <a:t>ressembler </a:t>
            </a:r>
            <a:r>
              <a:rPr lang="fr-FR" baseline="0" noProof="0" dirty="0"/>
              <a:t>[1398].</a:t>
            </a:r>
            <a:br>
              <a:rPr lang="fr-FR" baseline="0" noProof="0" dirty="0"/>
            </a:b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3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01658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r>
              <a:rPr lang="en-US" b="1" dirty="0"/>
              <a:t> </a:t>
            </a:r>
          </a:p>
          <a:p>
            <a:r>
              <a:rPr lang="en-US" b="1" dirty="0"/>
              <a:t>Aim: </a:t>
            </a:r>
            <a:r>
              <a:rPr lang="en-US" b="0" dirty="0"/>
              <a:t>Written</a:t>
            </a:r>
            <a:r>
              <a:rPr lang="en-US" b="0" baseline="0" dirty="0"/>
              <a:t> recognition and oral production of nasal SSCs [em/am] and [en/an] and non-nasal SSCs [a]/[e] + m/n.</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US" sz="1300" b="1" dirty="0">
                <a:solidFill>
                  <a:schemeClr val="accent5">
                    <a:lumMod val="50000"/>
                  </a:schemeClr>
                </a:solidFill>
              </a:rPr>
              <a:t> </a:t>
            </a:r>
            <a:r>
              <a:rPr lang="en-US" sz="1300" b="0" dirty="0">
                <a:solidFill>
                  <a:schemeClr val="accent5">
                    <a:lumMod val="50000"/>
                  </a:schemeClr>
                </a:solidFill>
              </a:rPr>
              <a:t>Use slides 24-31 to revise the sounds. Remind</a:t>
            </a:r>
            <a:r>
              <a:rPr lang="en-US" sz="1300" b="0" baseline="0" dirty="0">
                <a:solidFill>
                  <a:schemeClr val="accent5">
                    <a:lumMod val="50000"/>
                  </a:schemeClr>
                </a:solidFill>
              </a:rPr>
              <a:t> students that SSCs [em/am] and [en/an] sound identical.</a:t>
            </a:r>
            <a:endParaRPr lang="en-US" sz="1300" b="0" dirty="0">
              <a:solidFill>
                <a:schemeClr val="accent5">
                  <a:lumMod val="50000"/>
                </a:schemeClr>
              </a:solidFill>
            </a:endParaRPr>
          </a:p>
          <a:p>
            <a:r>
              <a:rPr lang="en-US" sz="1300" dirty="0">
                <a:solidFill>
                  <a:schemeClr val="accent5">
                    <a:lumMod val="50000"/>
                  </a:schemeClr>
                </a:solidFill>
              </a:rPr>
              <a:t>2. Remind students that when [em/am]</a:t>
            </a:r>
            <a:r>
              <a:rPr lang="en-US" sz="1300" baseline="0" dirty="0">
                <a:solidFill>
                  <a:schemeClr val="accent5">
                    <a:lumMod val="50000"/>
                  </a:schemeClr>
                </a:solidFill>
              </a:rPr>
              <a:t> and [en/an] appear before a vowel, they are pronounced as non-nasal vowels + m/n. </a:t>
            </a:r>
            <a:r>
              <a:rPr lang="en-US" sz="1300" b="0" i="1" baseline="0" dirty="0">
                <a:solidFill>
                  <a:schemeClr val="accent5">
                    <a:lumMod val="50000"/>
                  </a:schemeClr>
                </a:solidFill>
              </a:rPr>
              <a:t>Grenade </a:t>
            </a:r>
            <a:r>
              <a:rPr lang="en-US" sz="1300" b="0" i="0" baseline="0" dirty="0">
                <a:solidFill>
                  <a:schemeClr val="accent5">
                    <a:lumMod val="50000"/>
                  </a:schemeClr>
                </a:solidFill>
              </a:rPr>
              <a:t>could be used as an example to illustrate this.</a:t>
            </a:r>
            <a:endParaRPr lang="en-US" sz="1300" b="0" dirty="0">
              <a:solidFill>
                <a:schemeClr val="accent5">
                  <a:lumMod val="50000"/>
                </a:schemeClr>
              </a:solidFill>
            </a:endParaRPr>
          </a:p>
          <a:p>
            <a:r>
              <a:rPr lang="en-US" sz="1300" dirty="0">
                <a:solidFill>
                  <a:schemeClr val="accent5">
                    <a:lumMod val="50000"/>
                  </a:schemeClr>
                </a:solidFill>
              </a:rPr>
              <a:t>3. Working</a:t>
            </a:r>
            <a:r>
              <a:rPr lang="en-US" sz="1300" baseline="0" dirty="0">
                <a:solidFill>
                  <a:schemeClr val="accent5">
                    <a:lumMod val="50000"/>
                  </a:schemeClr>
                </a:solidFill>
              </a:rPr>
              <a:t> in pairs, students </a:t>
            </a:r>
            <a:r>
              <a:rPr lang="en-US" sz="1300" dirty="0">
                <a:solidFill>
                  <a:schemeClr val="accent5">
                    <a:lumMod val="50000"/>
                  </a:schemeClr>
                </a:solidFill>
              </a:rPr>
              <a:t>use the rules to sound out the words and decide whether the sounds </a:t>
            </a:r>
            <a:r>
              <a:rPr lang="en-US" sz="1300" baseline="0" dirty="0">
                <a:solidFill>
                  <a:schemeClr val="accent5">
                    <a:lumMod val="50000"/>
                  </a:schemeClr>
                </a:solidFill>
              </a:rPr>
              <a:t>in bold are </a:t>
            </a:r>
            <a:r>
              <a:rPr lang="en-US" sz="1300" dirty="0">
                <a:solidFill>
                  <a:schemeClr val="accent5">
                    <a:lumMod val="50000"/>
                  </a:schemeClr>
                </a:solidFill>
              </a:rPr>
              <a:t>nasal or non-nasal. </a:t>
            </a:r>
          </a:p>
          <a:p>
            <a:r>
              <a:rPr lang="en-US" b="0" dirty="0"/>
              <a:t>4.</a:t>
            </a:r>
            <a:r>
              <a:rPr lang="en-US" sz="1300" dirty="0">
                <a:solidFill>
                  <a:schemeClr val="accent5">
                    <a:lumMod val="50000"/>
                  </a:schemeClr>
                </a:solidFill>
              </a:rPr>
              <a:t> Click to reveal the answers. Click on the images to hear the words said aloud by</a:t>
            </a:r>
            <a:r>
              <a:rPr lang="en-US" sz="1300" baseline="0" dirty="0">
                <a:solidFill>
                  <a:schemeClr val="accent5">
                    <a:lumMod val="50000"/>
                  </a:schemeClr>
                </a:solidFill>
              </a:rPr>
              <a:t> a native speaker.</a:t>
            </a:r>
            <a:endParaRPr lang="en-US" b="0" dirty="0"/>
          </a:p>
          <a:p>
            <a:endParaRPr lang="en-US" b="0" dirty="0"/>
          </a:p>
          <a:p>
            <a:r>
              <a:rPr lang="en-US" b="1" dirty="0"/>
              <a:t>Transcript:</a:t>
            </a:r>
          </a:p>
          <a:p>
            <a:r>
              <a:rPr lang="fr-FR" sz="1200" noProof="0" dirty="0"/>
              <a:t>bombardement</a:t>
            </a:r>
            <a:br>
              <a:rPr lang="fr-FR" sz="1200" noProof="0" dirty="0"/>
            </a:br>
            <a:r>
              <a:rPr lang="fr-FR" sz="1200" noProof="0" dirty="0"/>
              <a:t>ennemi</a:t>
            </a:r>
            <a:br>
              <a:rPr lang="fr-FR" sz="1200" noProof="0" dirty="0"/>
            </a:br>
            <a:r>
              <a:rPr lang="fr-FR" sz="1200" noProof="0" dirty="0"/>
              <a:t>empire</a:t>
            </a:r>
          </a:p>
          <a:p>
            <a:r>
              <a:rPr lang="fr-FR" sz="1200" noProof="0" dirty="0"/>
              <a:t>amputé</a:t>
            </a:r>
          </a:p>
          <a:p>
            <a:r>
              <a:rPr lang="fr-FR" b="0" noProof="0" dirty="0"/>
              <a:t>camion</a:t>
            </a:r>
            <a:br>
              <a:rPr lang="fr-FR" b="0" noProof="0" dirty="0"/>
            </a:br>
            <a:r>
              <a:rPr lang="fr-FR" sz="1200" noProof="0" dirty="0"/>
              <a:t>tranchée</a:t>
            </a:r>
            <a:br>
              <a:rPr lang="fr-FR" sz="1200" noProof="0" dirty="0"/>
            </a:br>
            <a:r>
              <a:rPr lang="fr-FR" sz="1200" noProof="0" dirty="0"/>
              <a:t>combattant</a:t>
            </a:r>
            <a:br>
              <a:rPr lang="fr-FR" sz="1200" noProof="0" dirty="0"/>
            </a:br>
            <a:r>
              <a:rPr lang="fr-FR" sz="1200" noProof="0" dirty="0"/>
              <a:t>super puissance</a:t>
            </a:r>
            <a:br>
              <a:rPr lang="fr-FR" sz="1200" noProof="0" dirty="0"/>
            </a:br>
            <a:r>
              <a:rPr lang="fr-FR" sz="1200" noProof="0" dirty="0"/>
              <a:t>grenade</a:t>
            </a:r>
            <a:br>
              <a:rPr lang="fr-FR" sz="1200" noProof="0" dirty="0"/>
            </a:br>
            <a:r>
              <a:rPr lang="fr-FR" sz="1200" noProof="0" dirty="0"/>
              <a:t>vétérane</a:t>
            </a:r>
            <a:br>
              <a:rPr lang="fr-FR" sz="1200" noProof="0" dirty="0"/>
            </a:br>
            <a:r>
              <a:rPr lang="fr-FR" sz="1200" noProof="0" dirty="0"/>
              <a:t>vétéran</a:t>
            </a:r>
            <a:endParaRPr lang="fr-FR"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Word frequency of unknown words (1 is the most frequent word in French): </a:t>
            </a:r>
            <a:br>
              <a:rPr lang="en-GB" baseline="0" dirty="0"/>
            </a:br>
            <a:r>
              <a:rPr lang="fr-FR" sz="1200" noProof="0" dirty="0"/>
              <a:t>c</a:t>
            </a:r>
            <a:r>
              <a:rPr lang="fr-FR" b="0" noProof="0" dirty="0"/>
              <a:t>amion [2542], </a:t>
            </a:r>
            <a:r>
              <a:rPr lang="fr-FR" sz="1200" noProof="0" dirty="0"/>
              <a:t>super puissance [n/a], tranchée [2145]</a:t>
            </a:r>
            <a:endParaRPr lang="fr-FR" baseline="0" noProof="0" dirty="0"/>
          </a:p>
          <a:p>
            <a:pPr rtl="0"/>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rtl="0"/>
            <a:endParaRPr lang="en-GB" sz="13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Word frequency of cognates used (1 is the most frequent word in French): </a:t>
            </a:r>
            <a:br>
              <a:rPr lang="en-GB" sz="1400" baseline="0" dirty="0"/>
            </a:br>
            <a:r>
              <a:rPr lang="fr-FR" sz="1400" noProof="0" dirty="0"/>
              <a:t>bombardement ][3565], ennemi [1725], empire [3367], amputé [&gt;5000], grenade [&gt;5000], combattant [2374], vétérane [&gt;5000], vétéran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i="0" kern="1200" dirty="0">
                <a:solidFill>
                  <a:schemeClr val="tx1"/>
                </a:solidFill>
                <a:effectLst/>
                <a:latin typeface="Century Gothic" panose="020B0502020202020204" pitchFamily="34" charset="0"/>
                <a:ea typeface="+mn-ea"/>
                <a:cs typeface="+mn-cs"/>
              </a:rPr>
              <a:t>Source: </a:t>
            </a:r>
            <a:r>
              <a:rPr lang="en-GB" sz="1400" kern="1200" dirty="0">
                <a:solidFill>
                  <a:schemeClr val="tx1"/>
                </a:solidFill>
                <a:effectLst/>
                <a:latin typeface="Century Gothic" panose="020B0502020202020204" pitchFamily="34" charset="0"/>
                <a:ea typeface="+mn-ea"/>
                <a:cs typeface="+mn-cs"/>
              </a:rPr>
              <a:t>Londsale, D., &amp; Le Bras, Y.  (2009). </a:t>
            </a:r>
            <a:r>
              <a:rPr lang="en-GB" sz="14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400" kern="1200" dirty="0">
                <a:solidFill>
                  <a:schemeClr val="tx1"/>
                </a:solidFill>
                <a:effectLst/>
                <a:latin typeface="Century Gothic" panose="020B0502020202020204" pitchFamily="34" charset="0"/>
                <a:ea typeface="+mn-ea"/>
                <a:cs typeface="+mn-cs"/>
              </a:rPr>
              <a:t>London: Routledge.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en-GB" sz="130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24</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21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em</a:t>
            </a:r>
            <a:r>
              <a:rPr lang="en-GB" b="1" baseline="0" dirty="0"/>
              <a:t>/am]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em</a:t>
            </a:r>
            <a:r>
              <a:rPr lang="en-GB" b="1" dirty="0"/>
              <a:t>/am] </a:t>
            </a:r>
            <a:r>
              <a:rPr lang="en-GB" b="0" dirty="0"/>
              <a:t>sound first, on its own. Students repeat it with you.</a:t>
            </a:r>
            <a:br>
              <a:rPr lang="en-GB" b="0" dirty="0"/>
            </a:br>
            <a:r>
              <a:rPr lang="en-GB" b="0" dirty="0"/>
              <a:t>2. Bring up the word </a:t>
            </a:r>
            <a:r>
              <a:rPr lang="en-GB" b="0" baseline="0" dirty="0"/>
              <a:t>”</a:t>
            </a:r>
            <a:r>
              <a:rPr lang="en-GB" b="1" baseline="0" dirty="0"/>
              <a:t>temps</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look at your wrist as though checking your watch.</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em</a:t>
            </a:r>
            <a:r>
              <a:rPr lang="en-GB" b="1" dirty="0"/>
              <a:t>/am] </a:t>
            </a:r>
            <a:r>
              <a:rPr lang="en-GB" baseline="0" dirty="0"/>
              <a:t>sound, pronouncing </a:t>
            </a:r>
            <a:r>
              <a:rPr lang="en-GB" b="0" baseline="0" dirty="0"/>
              <a:t>”</a:t>
            </a:r>
            <a:r>
              <a:rPr lang="en-GB" b="1" baseline="0" dirty="0"/>
              <a:t>temps</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temps</a:t>
            </a:r>
            <a:r>
              <a:rPr lang="en-GB" baseline="0" dirty="0"/>
              <a:t> [65]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52326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20471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08866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a:t>To introduce SSC </a:t>
            </a:r>
            <a:r>
              <a:rPr lang="en-GB" b="1" baseline="0" dirty="0"/>
              <a:t>[</a:t>
            </a:r>
            <a:r>
              <a:rPr lang="en-GB" b="1" baseline="0" dirty="0" err="1"/>
              <a:t>em</a:t>
            </a:r>
            <a:r>
              <a:rPr lang="en-GB" b="1" baseline="0" dirty="0"/>
              <a:t>/am]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em</a:t>
            </a:r>
            <a:r>
              <a:rPr lang="en-GB" b="1" baseline="0" dirty="0"/>
              <a:t>/am] </a:t>
            </a:r>
            <a:r>
              <a:rPr lang="en-GB" baseline="0" dirty="0"/>
              <a:t>and then the </a:t>
            </a:r>
            <a:r>
              <a:rPr lang="en-GB" b="1" baseline="0" dirty="0"/>
              <a:t>source</a:t>
            </a:r>
            <a:r>
              <a:rPr lang="en-GB" baseline="0" dirty="0"/>
              <a:t> word again ‘</a:t>
            </a:r>
            <a:r>
              <a:rPr lang="en-GB" b="1" baseline="0" dirty="0"/>
              <a:t>temps</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camps</a:t>
            </a:r>
            <a:r>
              <a:rPr lang="en-GB" baseline="0" dirty="0"/>
              <a:t> [1084]; </a:t>
            </a:r>
            <a:r>
              <a:rPr lang="en-GB" b="1" baseline="0" dirty="0" err="1"/>
              <a:t>chambre</a:t>
            </a:r>
            <a:r>
              <a:rPr lang="en-GB" b="1" baseline="0" dirty="0"/>
              <a:t> </a:t>
            </a:r>
            <a:r>
              <a:rPr lang="en-GB" b="0" baseline="0" dirty="0"/>
              <a:t>[633]</a:t>
            </a:r>
            <a:r>
              <a:rPr lang="en-GB" baseline="0" dirty="0"/>
              <a:t> </a:t>
            </a:r>
            <a:r>
              <a:rPr lang="en-GB" b="1" baseline="0" dirty="0"/>
              <a:t>ensemble</a:t>
            </a:r>
            <a:r>
              <a:rPr lang="en-GB" baseline="0" dirty="0"/>
              <a:t> [124]; </a:t>
            </a:r>
            <a:r>
              <a:rPr lang="en-GB" b="1" baseline="0" dirty="0" err="1"/>
              <a:t>printemps</a:t>
            </a:r>
            <a:r>
              <a:rPr lang="en-GB" baseline="0" dirty="0"/>
              <a:t> [1288]; </a:t>
            </a:r>
            <a:r>
              <a:rPr lang="en-GB" b="1" baseline="0" dirty="0"/>
              <a:t>temps</a:t>
            </a:r>
            <a:r>
              <a:rPr lang="en-GB" baseline="0" dirty="0"/>
              <a:t> [65]; </a:t>
            </a:r>
            <a:r>
              <a:rPr lang="en-GB" b="1" baseline="0" dirty="0" err="1"/>
              <a:t>ressembler</a:t>
            </a:r>
            <a:r>
              <a:rPr lang="en-GB" b="1" baseline="0" dirty="0"/>
              <a:t> </a:t>
            </a:r>
            <a:r>
              <a:rPr lang="en-GB" baseline="0" dirty="0"/>
              <a:t>[1398].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311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08424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0246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aural recognition of SSCs [a], [e] and [</a:t>
            </a:r>
            <a:r>
              <a:rPr lang="en-US" b="0" dirty="0" err="1"/>
              <a:t>em</a:t>
            </a:r>
            <a:r>
              <a:rPr lang="en-US" b="0" dirty="0"/>
              <a:t>/am]; raising awareness of the fact that although SSCs [a] and [e] sound different, [</a:t>
            </a:r>
            <a:r>
              <a:rPr lang="en-US" b="0" dirty="0" err="1"/>
              <a:t>em</a:t>
            </a:r>
            <a:r>
              <a:rPr lang="en-US" b="0" dirty="0"/>
              <a:t>] and [am] sound identical.</a:t>
            </a:r>
          </a:p>
          <a:p>
            <a:endParaRPr lang="en-US" b="1" dirty="0"/>
          </a:p>
          <a:p>
            <a:r>
              <a:rPr lang="en-US" b="1" dirty="0"/>
              <a:t>Procedure:</a:t>
            </a:r>
          </a:p>
          <a:p>
            <a:r>
              <a:rPr lang="en-US" b="0" dirty="0"/>
              <a:t>1. Students sketch the Venn diagram in their books.</a:t>
            </a:r>
          </a:p>
          <a:p>
            <a:r>
              <a:rPr lang="en-US" b="0" dirty="0"/>
              <a:t>2. Click on the numbers to hear the words said aloud.</a:t>
            </a:r>
          </a:p>
          <a:p>
            <a:r>
              <a:rPr lang="en-US" b="0" dirty="0"/>
              <a:t>3. Students decide whether the missing sound is [a], [am/</a:t>
            </a:r>
            <a:r>
              <a:rPr lang="en-US" b="0" dirty="0" err="1"/>
              <a:t>em</a:t>
            </a:r>
            <a:r>
              <a:rPr lang="en-US" b="0" dirty="0"/>
              <a:t>] or [e] and write the word in full in the correct section of the diagram.</a:t>
            </a:r>
          </a:p>
          <a:p>
            <a:r>
              <a:rPr lang="en-US" b="0" dirty="0"/>
              <a:t>4. Click to reveal missing sounds. As the missing letters are revealed, the words pop up in the appropriate places in the Venn diagram. Displaying the words in this way should help students </a:t>
            </a:r>
            <a:r>
              <a:rPr lang="en-US" b="0" dirty="0" err="1"/>
              <a:t>visualise</a:t>
            </a:r>
            <a:r>
              <a:rPr lang="en-US" b="0" dirty="0"/>
              <a:t> the crossover. On their own, letters [e] and [a] represent different SSCs. When followed by an ‘m’, [e] and [a] enter into an identical nasal sound.</a:t>
            </a:r>
          </a:p>
          <a:p>
            <a:r>
              <a:rPr lang="en-US" b="0" dirty="0"/>
              <a:t>5. Click to reveal pronunciation rule: [e]/[a] + m = nasal [</a:t>
            </a:r>
            <a:r>
              <a:rPr lang="en-US" b="0" dirty="0" err="1"/>
              <a:t>em</a:t>
            </a:r>
            <a:r>
              <a:rPr lang="en-US" b="0" dirty="0"/>
              <a:t>/am].</a:t>
            </a:r>
          </a:p>
          <a:p>
            <a:endParaRPr lang="en-US" b="0" dirty="0"/>
          </a:p>
          <a:p>
            <a:r>
              <a:rPr lang="en-US" b="1" dirty="0"/>
              <a:t>Transcript:</a:t>
            </a:r>
          </a:p>
          <a:p>
            <a:pPr marL="0" indent="0">
              <a:buNone/>
            </a:pPr>
            <a:r>
              <a:rPr lang="en-US" b="0" dirty="0"/>
              <a:t>1. le champ</a:t>
            </a:r>
          </a:p>
          <a:p>
            <a:pPr marL="0" indent="0">
              <a:buNone/>
            </a:pPr>
            <a:r>
              <a:rPr lang="en-US" b="0" dirty="0"/>
              <a:t>2. le </a:t>
            </a:r>
            <a:r>
              <a:rPr lang="en-US" b="0" dirty="0" err="1"/>
              <a:t>carnaval</a:t>
            </a:r>
            <a:endParaRPr lang="en-US" b="0" dirty="0"/>
          </a:p>
          <a:p>
            <a:pPr marL="0" indent="0">
              <a:buNone/>
            </a:pPr>
            <a:r>
              <a:rPr lang="en-US" b="0" dirty="0"/>
              <a:t>3. le chevalier</a:t>
            </a:r>
          </a:p>
          <a:p>
            <a:pPr marL="0" indent="0">
              <a:buNone/>
            </a:pPr>
            <a:r>
              <a:rPr lang="en-US" b="0" dirty="0"/>
              <a:t>4. les </a:t>
            </a:r>
            <a:r>
              <a:rPr lang="en-US" b="0" dirty="0" err="1"/>
              <a:t>bals</a:t>
            </a:r>
            <a:endParaRPr lang="en-US" b="0" dirty="0"/>
          </a:p>
          <a:p>
            <a:pPr marL="0" indent="0">
              <a:buNone/>
            </a:pPr>
            <a:r>
              <a:rPr lang="en-US" b="0" dirty="0"/>
              <a:t>5. </a:t>
            </a:r>
            <a:r>
              <a:rPr lang="en-US" b="0" dirty="0" err="1"/>
              <a:t>recevoir</a:t>
            </a:r>
            <a:endParaRPr lang="en-US" b="0" dirty="0"/>
          </a:p>
          <a:p>
            <a:pPr marL="0" indent="0">
              <a:buNone/>
            </a:pPr>
            <a:r>
              <a:rPr lang="en-US" b="0" dirty="0"/>
              <a:t>6. </a:t>
            </a:r>
            <a:r>
              <a:rPr lang="en-US" b="0" dirty="0" err="1"/>
              <a:t>l’emballage</a:t>
            </a:r>
            <a:endParaRPr lang="en-US" b="0" dirty="0"/>
          </a:p>
          <a:p>
            <a:pPr marL="0" indent="0">
              <a:buNone/>
            </a:pPr>
            <a:r>
              <a:rPr lang="en-US" b="0" dirty="0"/>
              <a:t>7. la </a:t>
            </a:r>
            <a:r>
              <a:rPr lang="en-US" b="0" dirty="0" err="1"/>
              <a:t>peluche</a:t>
            </a:r>
            <a:endParaRPr lang="en-US" b="0" dirty="0"/>
          </a:p>
          <a:p>
            <a:pPr marL="0" indent="0">
              <a:buNone/>
            </a:pPr>
            <a:r>
              <a:rPr lang="en-US" b="0" dirty="0"/>
              <a:t>8. la </a:t>
            </a:r>
            <a:r>
              <a:rPr lang="en-US" b="0" dirty="0" err="1"/>
              <a:t>sagesse</a:t>
            </a:r>
            <a:endParaRPr lang="en-US" b="0" dirty="0"/>
          </a:p>
          <a:p>
            <a:pPr marL="0" indent="0">
              <a:buNone/>
            </a:pPr>
            <a:r>
              <a:rPr lang="en-US" b="0" dirty="0"/>
              <a:t>9. la </a:t>
            </a:r>
            <a:r>
              <a:rPr lang="en-US" b="0" dirty="0" err="1"/>
              <a:t>tempête</a:t>
            </a:r>
            <a:endParaRPr lang="en-US" b="0" dirty="0"/>
          </a:p>
          <a:p>
            <a:pPr marL="0" indent="0">
              <a:buNone/>
            </a:pPr>
            <a:r>
              <a:rPr lang="en-US" b="0" dirty="0"/>
              <a:t>10. </a:t>
            </a:r>
            <a:r>
              <a:rPr lang="en-US" b="0" dirty="0" err="1"/>
              <a:t>l’ampoule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champ [847], </a:t>
            </a:r>
            <a:r>
              <a:rPr lang="en-GB" baseline="0" dirty="0" err="1"/>
              <a:t>carnaval</a:t>
            </a:r>
            <a:r>
              <a:rPr lang="en-GB" baseline="0" dirty="0"/>
              <a:t> [&gt;5000], chevalier [&gt;5000], </a:t>
            </a:r>
            <a:r>
              <a:rPr lang="en-GB" baseline="0" dirty="0" err="1"/>
              <a:t>bal</a:t>
            </a:r>
            <a:r>
              <a:rPr lang="en-GB" baseline="0" dirty="0"/>
              <a:t> [&gt;5000], </a:t>
            </a:r>
            <a:r>
              <a:rPr lang="en-GB" baseline="0" dirty="0" err="1"/>
              <a:t>recevoir</a:t>
            </a:r>
            <a:r>
              <a:rPr lang="en-GB" baseline="0" dirty="0"/>
              <a:t> [199], </a:t>
            </a:r>
            <a:r>
              <a:rPr lang="en-GB" baseline="0" dirty="0" err="1"/>
              <a:t>emballage</a:t>
            </a:r>
            <a:r>
              <a:rPr lang="en-GB" baseline="0" dirty="0"/>
              <a:t> [&gt;5000], </a:t>
            </a:r>
            <a:r>
              <a:rPr lang="en-GB" baseline="0" dirty="0" err="1"/>
              <a:t>peluche</a:t>
            </a:r>
            <a:r>
              <a:rPr lang="en-GB" baseline="0" dirty="0"/>
              <a:t> [&gt;5000], </a:t>
            </a:r>
            <a:r>
              <a:rPr lang="en-GB" baseline="0" dirty="0" err="1"/>
              <a:t>sagesse</a:t>
            </a:r>
            <a:r>
              <a:rPr lang="en-GB" baseline="0" dirty="0"/>
              <a:t> [2998], </a:t>
            </a:r>
            <a:r>
              <a:rPr lang="en-GB" baseline="0" dirty="0" err="1"/>
              <a:t>tempête</a:t>
            </a:r>
            <a:r>
              <a:rPr lang="en-GB" baseline="0" dirty="0"/>
              <a:t> [2695], ampoule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871608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1638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249092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1714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09223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670371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697931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734781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474844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043226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699834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038734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17955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95269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45958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44401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373900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2049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402553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086502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72655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9588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89235668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802944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9.wav"/><Relationship Id="rId7" Type="http://schemas.openxmlformats.org/officeDocument/2006/relationships/image" Target="../media/image5.png"/><Relationship Id="rId12"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8.xml"/><Relationship Id="rId6" Type="http://schemas.openxmlformats.org/officeDocument/2006/relationships/audio" Target="../media/audio22.wav"/><Relationship Id="rId11" Type="http://schemas.openxmlformats.org/officeDocument/2006/relationships/image" Target="../media/image21.png"/><Relationship Id="rId5" Type="http://schemas.openxmlformats.org/officeDocument/2006/relationships/audio" Target="../media/audio21.wav"/><Relationship Id="rId10" Type="http://schemas.openxmlformats.org/officeDocument/2006/relationships/image" Target="../media/image20.png"/><Relationship Id="rId4" Type="http://schemas.openxmlformats.org/officeDocument/2006/relationships/audio" Target="../media/audio20.wav"/><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image" Target="../media/image5.png"/><Relationship Id="rId7" Type="http://schemas.openxmlformats.org/officeDocument/2006/relationships/audio" Target="../media/audio26.wav"/><Relationship Id="rId2" Type="http://schemas.openxmlformats.org/officeDocument/2006/relationships/notesSlide" Target="../notesSlides/notesSlide11.xml"/><Relationship Id="rId1" Type="http://schemas.openxmlformats.org/officeDocument/2006/relationships/slideLayout" Target="../slideLayouts/slideLayout68.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audio" Target="../media/audio24.wav"/><Relationship Id="rId10" Type="http://schemas.openxmlformats.org/officeDocument/2006/relationships/audio" Target="../media/audio29.wav"/><Relationship Id="rId4" Type="http://schemas.openxmlformats.org/officeDocument/2006/relationships/audio" Target="../media/audio23.wav"/><Relationship Id="rId9" Type="http://schemas.openxmlformats.org/officeDocument/2006/relationships/audio" Target="../media/audio28.wav"/></Relationships>
</file>

<file path=ppt/slides/_rels/slide12.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image" Target="../media/image5.png"/><Relationship Id="rId7" Type="http://schemas.openxmlformats.org/officeDocument/2006/relationships/audio" Target="../media/audio26.wav"/><Relationship Id="rId2" Type="http://schemas.openxmlformats.org/officeDocument/2006/relationships/notesSlide" Target="../notesSlides/notesSlide12.xml"/><Relationship Id="rId1" Type="http://schemas.openxmlformats.org/officeDocument/2006/relationships/slideLayout" Target="../slideLayouts/slideLayout68.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audio" Target="../media/audio24.wav"/><Relationship Id="rId10" Type="http://schemas.openxmlformats.org/officeDocument/2006/relationships/audio" Target="../media/audio29.wav"/><Relationship Id="rId4" Type="http://schemas.openxmlformats.org/officeDocument/2006/relationships/audio" Target="../media/audio23.wav"/><Relationship Id="rId9" Type="http://schemas.openxmlformats.org/officeDocument/2006/relationships/audio" Target="../media/audio28.wav"/></Relationships>
</file>

<file path=ppt/slides/_rels/slide13.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image" Target="../media/image5.png"/><Relationship Id="rId7" Type="http://schemas.openxmlformats.org/officeDocument/2006/relationships/audio" Target="../media/audio26.wav"/><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audio" Target="../media/audio24.wav"/><Relationship Id="rId10" Type="http://schemas.openxmlformats.org/officeDocument/2006/relationships/audio" Target="../media/audio29.wav"/><Relationship Id="rId4" Type="http://schemas.openxmlformats.org/officeDocument/2006/relationships/audio" Target="../media/audio23.wav"/><Relationship Id="rId9" Type="http://schemas.openxmlformats.org/officeDocument/2006/relationships/audio" Target="../media/audio28.wav"/></Relationships>
</file>

<file path=ppt/slides/_rels/slide14.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audio" Target="../media/audio39.wav"/><Relationship Id="rId18" Type="http://schemas.openxmlformats.org/officeDocument/2006/relationships/image" Target="../media/image27.png"/><Relationship Id="rId3" Type="http://schemas.openxmlformats.org/officeDocument/2006/relationships/audio" Target="../media/audio31.wav"/><Relationship Id="rId7" Type="http://schemas.openxmlformats.org/officeDocument/2006/relationships/audio" Target="../media/audio35.wav"/><Relationship Id="rId12" Type="http://schemas.openxmlformats.org/officeDocument/2006/relationships/image" Target="../media/image23.png"/><Relationship Id="rId17" Type="http://schemas.openxmlformats.org/officeDocument/2006/relationships/image" Target="../media/image26.png"/><Relationship Id="rId2" Type="http://schemas.openxmlformats.org/officeDocument/2006/relationships/notesSlide" Target="../notesSlides/notesSlide14.xml"/><Relationship Id="rId16" Type="http://schemas.openxmlformats.org/officeDocument/2006/relationships/image" Target="../media/image25.png"/><Relationship Id="rId1" Type="http://schemas.openxmlformats.org/officeDocument/2006/relationships/slideLayout" Target="../slideLayouts/slideLayout68.xml"/><Relationship Id="rId6" Type="http://schemas.openxmlformats.org/officeDocument/2006/relationships/audio" Target="../media/audio34.wav"/><Relationship Id="rId11" Type="http://schemas.openxmlformats.org/officeDocument/2006/relationships/image" Target="../media/image5.png"/><Relationship Id="rId5" Type="http://schemas.openxmlformats.org/officeDocument/2006/relationships/audio" Target="../media/audio33.wav"/><Relationship Id="rId15" Type="http://schemas.openxmlformats.org/officeDocument/2006/relationships/image" Target="../media/image24.png"/><Relationship Id="rId10" Type="http://schemas.openxmlformats.org/officeDocument/2006/relationships/audio" Target="../media/audio38.wav"/><Relationship Id="rId19" Type="http://schemas.openxmlformats.org/officeDocument/2006/relationships/image" Target="../media/image28.png"/><Relationship Id="rId4" Type="http://schemas.openxmlformats.org/officeDocument/2006/relationships/audio" Target="../media/audio32.wav"/><Relationship Id="rId9" Type="http://schemas.openxmlformats.org/officeDocument/2006/relationships/audio" Target="../media/audio37.wav"/><Relationship Id="rId14" Type="http://schemas.openxmlformats.org/officeDocument/2006/relationships/audio" Target="../media/audio40.wav"/></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18.xml.rels><?xml version="1.0" encoding="UTF-8" standalone="yes"?>
<Relationships xmlns="http://schemas.openxmlformats.org/package/2006/relationships"><Relationship Id="rId8" Type="http://schemas.openxmlformats.org/officeDocument/2006/relationships/audio" Target="../media/audio45.wav"/><Relationship Id="rId3" Type="http://schemas.openxmlformats.org/officeDocument/2006/relationships/image" Target="../media/image5.png"/><Relationship Id="rId7" Type="http://schemas.openxmlformats.org/officeDocument/2006/relationships/audio" Target="../media/audio44.wav"/><Relationship Id="rId12"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8.xml"/><Relationship Id="rId6" Type="http://schemas.openxmlformats.org/officeDocument/2006/relationships/audio" Target="../media/audio43.wav"/><Relationship Id="rId11" Type="http://schemas.openxmlformats.org/officeDocument/2006/relationships/audio" Target="../media/audio48.wav"/><Relationship Id="rId5" Type="http://schemas.openxmlformats.org/officeDocument/2006/relationships/audio" Target="../media/audio42.wav"/><Relationship Id="rId10" Type="http://schemas.openxmlformats.org/officeDocument/2006/relationships/audio" Target="../media/audio47.wav"/><Relationship Id="rId4" Type="http://schemas.openxmlformats.org/officeDocument/2006/relationships/audio" Target="../media/audio41.wav"/><Relationship Id="rId9" Type="http://schemas.openxmlformats.org/officeDocument/2006/relationships/audio" Target="../media/audio46.wav"/></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image" Target="../media/image29.png"/><Relationship Id="rId3" Type="http://schemas.openxmlformats.org/officeDocument/2006/relationships/audio" Target="../media/audio49.wav"/><Relationship Id="rId7" Type="http://schemas.openxmlformats.org/officeDocument/2006/relationships/audio" Target="../media/audio52.wav"/><Relationship Id="rId12" Type="http://schemas.openxmlformats.org/officeDocument/2006/relationships/audio" Target="../media/audio56.wav"/><Relationship Id="rId2" Type="http://schemas.openxmlformats.org/officeDocument/2006/relationships/notesSlide" Target="../notesSlides/notesSlide20.xml"/><Relationship Id="rId1" Type="http://schemas.openxmlformats.org/officeDocument/2006/relationships/slideLayout" Target="../slideLayouts/slideLayout68.xml"/><Relationship Id="rId6" Type="http://schemas.openxmlformats.org/officeDocument/2006/relationships/audio" Target="../media/audio51.wav"/><Relationship Id="rId11" Type="http://schemas.openxmlformats.org/officeDocument/2006/relationships/image" Target="../media/image5.png"/><Relationship Id="rId5" Type="http://schemas.openxmlformats.org/officeDocument/2006/relationships/audio" Target="../media/audio50.wav"/><Relationship Id="rId10" Type="http://schemas.openxmlformats.org/officeDocument/2006/relationships/audio" Target="../media/audio55.wav"/><Relationship Id="rId4" Type="http://schemas.openxmlformats.org/officeDocument/2006/relationships/image" Target="../media/image23.png"/><Relationship Id="rId9" Type="http://schemas.openxmlformats.org/officeDocument/2006/relationships/audio" Target="../media/audio54.wav"/><Relationship Id="rId1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audio" Target="../media/audio62.wav"/><Relationship Id="rId18" Type="http://schemas.openxmlformats.org/officeDocument/2006/relationships/image" Target="../media/image38.png"/><Relationship Id="rId26" Type="http://schemas.openxmlformats.org/officeDocument/2006/relationships/image" Target="../media/image5.png"/><Relationship Id="rId3" Type="http://schemas.openxmlformats.org/officeDocument/2006/relationships/audio" Target="../media/audio57.wav"/><Relationship Id="rId21" Type="http://schemas.openxmlformats.org/officeDocument/2006/relationships/image" Target="../media/image40.png"/><Relationship Id="rId7" Type="http://schemas.openxmlformats.org/officeDocument/2006/relationships/audio" Target="../media/audio59.wav"/><Relationship Id="rId12" Type="http://schemas.openxmlformats.org/officeDocument/2006/relationships/image" Target="../media/image35.png"/><Relationship Id="rId17" Type="http://schemas.openxmlformats.org/officeDocument/2006/relationships/audio" Target="../media/audio64.wav"/><Relationship Id="rId25" Type="http://schemas.openxmlformats.org/officeDocument/2006/relationships/image" Target="../media/image43.png"/><Relationship Id="rId2" Type="http://schemas.openxmlformats.org/officeDocument/2006/relationships/notesSlide" Target="../notesSlides/notesSlide24.xml"/><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Layout" Target="../slideLayouts/slideLayout68.xml"/><Relationship Id="rId6" Type="http://schemas.openxmlformats.org/officeDocument/2006/relationships/image" Target="../media/image32.png"/><Relationship Id="rId11" Type="http://schemas.openxmlformats.org/officeDocument/2006/relationships/audio" Target="../media/audio61.wav"/><Relationship Id="rId24" Type="http://schemas.openxmlformats.org/officeDocument/2006/relationships/audio" Target="../media/audio66.wav"/><Relationship Id="rId5" Type="http://schemas.openxmlformats.org/officeDocument/2006/relationships/audio" Target="../media/audio58.wav"/><Relationship Id="rId15" Type="http://schemas.openxmlformats.org/officeDocument/2006/relationships/audio" Target="../media/audio63.wav"/><Relationship Id="rId23" Type="http://schemas.openxmlformats.org/officeDocument/2006/relationships/image" Target="../media/image42.png"/><Relationship Id="rId28" Type="http://schemas.openxmlformats.org/officeDocument/2006/relationships/image" Target="../media/image44.png"/><Relationship Id="rId10" Type="http://schemas.openxmlformats.org/officeDocument/2006/relationships/image" Target="../media/image34.png"/><Relationship Id="rId19" Type="http://schemas.openxmlformats.org/officeDocument/2006/relationships/audio" Target="../media/audio65.wav"/><Relationship Id="rId4" Type="http://schemas.openxmlformats.org/officeDocument/2006/relationships/image" Target="../media/image31.png"/><Relationship Id="rId9" Type="http://schemas.openxmlformats.org/officeDocument/2006/relationships/audio" Target="../media/audio60.wav"/><Relationship Id="rId14" Type="http://schemas.openxmlformats.org/officeDocument/2006/relationships/image" Target="../media/image36.png"/><Relationship Id="rId22" Type="http://schemas.openxmlformats.org/officeDocument/2006/relationships/image" Target="../media/image41.png"/><Relationship Id="rId27" Type="http://schemas.openxmlformats.org/officeDocument/2006/relationships/audio" Target="../media/audio67.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8.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9.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18" Type="http://schemas.openxmlformats.org/officeDocument/2006/relationships/image" Target="../media/image14.png"/><Relationship Id="rId3" Type="http://schemas.openxmlformats.org/officeDocument/2006/relationships/image" Target="../media/image10.png"/><Relationship Id="rId21" Type="http://schemas.openxmlformats.org/officeDocument/2006/relationships/image" Target="../media/image17.png"/><Relationship Id="rId7" Type="http://schemas.openxmlformats.org/officeDocument/2006/relationships/audio" Target="../media/audio12.wav"/><Relationship Id="rId12" Type="http://schemas.openxmlformats.org/officeDocument/2006/relationships/audio" Target="../media/audio17.wav"/><Relationship Id="rId17" Type="http://schemas.openxmlformats.org/officeDocument/2006/relationships/image" Target="../media/image13.png"/><Relationship Id="rId2" Type="http://schemas.openxmlformats.org/officeDocument/2006/relationships/notesSlide" Target="../notesSlides/notesSlide9.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68.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5" Type="http://schemas.openxmlformats.org/officeDocument/2006/relationships/image" Target="../media/image11.png"/><Relationship Id="rId10" Type="http://schemas.openxmlformats.org/officeDocument/2006/relationships/audio" Target="../media/audio15.wav"/><Relationship Id="rId19"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audio" Target="../media/audio14.wav"/><Relationship Id="rId14" Type="http://schemas.openxmlformats.org/officeDocument/2006/relationships/audio" Target="../media/audio19.wav"/><Relationship Id="rId2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a:t>
            </a:r>
            <a:r>
              <a:rPr lang="en-GB" sz="3000" dirty="0" err="1">
                <a:solidFill>
                  <a:prstClr val="white"/>
                </a:solidFill>
              </a:rPr>
              <a:t>em</a:t>
            </a:r>
            <a:r>
              <a:rPr lang="en-GB" sz="3000" dirty="0">
                <a:solidFill>
                  <a:prstClr val="white"/>
                </a:solidFill>
              </a:rPr>
              <a:t>/am]</a:t>
            </a:r>
          </a:p>
          <a:p>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30/08/22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 do you notice about these four sounds?</a:t>
            </a:r>
          </a:p>
        </p:txBody>
      </p:sp>
      <p:grpSp>
        <p:nvGrpSpPr>
          <p:cNvPr id="3" name="Group 2">
            <a:extLst>
              <a:ext uri="{FF2B5EF4-FFF2-40B4-BE49-F238E27FC236}">
                <a16:creationId xmlns:a16="http://schemas.microsoft.com/office/drawing/2014/main" id="{664F73CE-FAD1-4DC1-B877-B2073DA7A92D}"/>
              </a:ext>
            </a:extLst>
          </p:cNvPr>
          <p:cNvGrpSpPr/>
          <p:nvPr/>
        </p:nvGrpSpPr>
        <p:grpSpPr>
          <a:xfrm>
            <a:off x="2002902" y="2361780"/>
            <a:ext cx="1104790" cy="1663144"/>
            <a:chOff x="2002902" y="2361780"/>
            <a:chExt cx="1104790" cy="1663144"/>
          </a:xfrm>
        </p:grpSpPr>
        <p:sp>
          <p:nvSpPr>
            <p:cNvPr id="10" name="TextBox 9">
              <a:extLst>
                <a:ext uri="{FF2B5EF4-FFF2-40B4-BE49-F238E27FC236}">
                  <a16:creationId xmlns:a16="http://schemas.microsoft.com/office/drawing/2014/main" id="{D358040A-81B9-47F5-81F4-D3276094BCDD}"/>
                </a:ext>
              </a:extLst>
            </p:cNvPr>
            <p:cNvSpPr txBox="1"/>
            <p:nvPr/>
          </p:nvSpPr>
          <p:spPr>
            <a:xfrm>
              <a:off x="2002902" y="3563259"/>
              <a:ext cx="11047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t</a:t>
              </a: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em</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ps</a:t>
              </a:r>
              <a:endPar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11" name="Picture 2" descr="clock face">
              <a:hlinkClick r:id="" action="ppaction://noaction">
                <a:snd r:embed="rId3" name="9. temps.wav"/>
              </a:hlinkClick>
              <a:extLst>
                <a:ext uri="{FF2B5EF4-FFF2-40B4-BE49-F238E27FC236}">
                  <a16:creationId xmlns:a16="http://schemas.microsoft.com/office/drawing/2014/main" id="{2831D8B9-B329-4571-B775-F4E432CF615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2046991" y="2361780"/>
              <a:ext cx="1016613" cy="10166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2D31C86C-87A7-4444-AF17-31CE694718F5}"/>
              </a:ext>
            </a:extLst>
          </p:cNvPr>
          <p:cNvGrpSpPr/>
          <p:nvPr/>
        </p:nvGrpSpPr>
        <p:grpSpPr>
          <a:xfrm>
            <a:off x="8648696" y="2359659"/>
            <a:ext cx="1085554" cy="1665263"/>
            <a:chOff x="8648696" y="2359659"/>
            <a:chExt cx="1085554" cy="1665263"/>
          </a:xfrm>
        </p:grpSpPr>
        <p:grpSp>
          <p:nvGrpSpPr>
            <p:cNvPr id="14" name="Group 13" descr="tall boy and small boy with an arrow pointing to the tall boy">
              <a:extLst>
                <a:ext uri="{FF2B5EF4-FFF2-40B4-BE49-F238E27FC236}">
                  <a16:creationId xmlns:a16="http://schemas.microsoft.com/office/drawing/2014/main" id="{B4B940D5-CEDE-40F0-A7A5-955472759769}"/>
                </a:ext>
              </a:extLst>
            </p:cNvPr>
            <p:cNvGrpSpPr/>
            <p:nvPr/>
          </p:nvGrpSpPr>
          <p:grpSpPr>
            <a:xfrm>
              <a:off x="8743655" y="2359659"/>
              <a:ext cx="905671" cy="969931"/>
              <a:chOff x="12297240" y="3985624"/>
              <a:chExt cx="1667202" cy="1953518"/>
            </a:xfrm>
          </p:grpSpPr>
          <p:pic>
            <p:nvPicPr>
              <p:cNvPr id="15" name="Picture 14" descr="tall boy and small boy with an arrow pointing to the tall boy">
                <a:hlinkClick r:id="" action="ppaction://noaction">
                  <a:snd r:embed="rId6" name="grand.wav"/>
                </a:hlinkClick>
                <a:extLst>
                  <a:ext uri="{FF2B5EF4-FFF2-40B4-BE49-F238E27FC236}">
                    <a16:creationId xmlns:a16="http://schemas.microsoft.com/office/drawing/2014/main" id="{EAB18406-18BD-49D0-B223-0F4503ECD8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16" name="Picture 15" descr="small boy">
                <a:extLst>
                  <a:ext uri="{FF2B5EF4-FFF2-40B4-BE49-F238E27FC236}">
                    <a16:creationId xmlns:a16="http://schemas.microsoft.com/office/drawing/2014/main" id="{6FE8ACF5-9A4E-4574-9D10-F18A8CB824E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17" name="Down Arrow 24">
                <a:extLst>
                  <a:ext uri="{FF2B5EF4-FFF2-40B4-BE49-F238E27FC236}">
                    <a16:creationId xmlns:a16="http://schemas.microsoft.com/office/drawing/2014/main" id="{D86D8B0C-361A-4F54-B2A4-D5EB1CA5D8A7}"/>
                  </a:ext>
                </a:extLst>
              </p:cNvPr>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18" name="TextBox 17">
              <a:extLst>
                <a:ext uri="{FF2B5EF4-FFF2-40B4-BE49-F238E27FC236}">
                  <a16:creationId xmlns:a16="http://schemas.microsoft.com/office/drawing/2014/main" id="{DED2B265-D3DB-4299-8B26-8BC3AE51573D}"/>
                </a:ext>
              </a:extLst>
            </p:cNvPr>
            <p:cNvSpPr txBox="1"/>
            <p:nvPr/>
          </p:nvSpPr>
          <p:spPr>
            <a:xfrm>
              <a:off x="8648696" y="3563257"/>
              <a:ext cx="1085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gr</a:t>
              </a: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an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d</a:t>
              </a:r>
              <a:endPar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id="{E46A0E79-9D3B-4241-8B57-7D7732DA2A1C}"/>
              </a:ext>
            </a:extLst>
          </p:cNvPr>
          <p:cNvGrpSpPr/>
          <p:nvPr/>
        </p:nvGrpSpPr>
        <p:grpSpPr>
          <a:xfrm>
            <a:off x="6663200" y="2353950"/>
            <a:ext cx="1217484" cy="1670972"/>
            <a:chOff x="6663200" y="2353950"/>
            <a:chExt cx="1217484" cy="1670972"/>
          </a:xfrm>
        </p:grpSpPr>
        <p:pic>
          <p:nvPicPr>
            <p:cNvPr id="19" name="Picture 18" descr="person questioning things">
              <a:hlinkClick r:id="" action="ppaction://noaction">
                <a:snd r:embed="rId5" name="penser.wav"/>
              </a:hlinkClick>
              <a:extLst>
                <a:ext uri="{FF2B5EF4-FFF2-40B4-BE49-F238E27FC236}">
                  <a16:creationId xmlns:a16="http://schemas.microsoft.com/office/drawing/2014/main" id="{5E2B0EA6-0E0A-4E34-83C1-3139C5DD549C}"/>
                </a:ext>
              </a:extLst>
            </p:cNvPr>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903636" y="2353950"/>
              <a:ext cx="724999" cy="969931"/>
            </a:xfrm>
            <a:prstGeom prst="rect">
              <a:avLst/>
            </a:prstGeom>
          </p:spPr>
        </p:pic>
        <p:sp>
          <p:nvSpPr>
            <p:cNvPr id="20" name="TextBox 19">
              <a:extLst>
                <a:ext uri="{FF2B5EF4-FFF2-40B4-BE49-F238E27FC236}">
                  <a16:creationId xmlns:a16="http://schemas.microsoft.com/office/drawing/2014/main" id="{2550E397-968A-4497-9B6F-EE3510B144BE}"/>
                </a:ext>
              </a:extLst>
            </p:cNvPr>
            <p:cNvSpPr txBox="1"/>
            <p:nvPr/>
          </p:nvSpPr>
          <p:spPr>
            <a:xfrm>
              <a:off x="6663200" y="3563257"/>
              <a:ext cx="12174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p</a:t>
              </a:r>
              <a:r>
                <a:rPr kumimoji="0" lang="en-GB" sz="24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en</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ser</a:t>
              </a:r>
              <a:endPar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gr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0" name="Group 29">
            <a:extLst>
              <a:ext uri="{FF2B5EF4-FFF2-40B4-BE49-F238E27FC236}">
                <a16:creationId xmlns:a16="http://schemas.microsoft.com/office/drawing/2014/main" id="{8790043B-8FB7-456F-B000-4911CB4B8A17}"/>
              </a:ext>
            </a:extLst>
          </p:cNvPr>
          <p:cNvGrpSpPr/>
          <p:nvPr/>
        </p:nvGrpSpPr>
        <p:grpSpPr>
          <a:xfrm>
            <a:off x="2660209" y="3528410"/>
            <a:ext cx="2526008" cy="634516"/>
            <a:chOff x="2660209" y="3528410"/>
            <a:chExt cx="2526008" cy="634516"/>
          </a:xfrm>
        </p:grpSpPr>
        <p:sp>
          <p:nvSpPr>
            <p:cNvPr id="25" name="Oval 24">
              <a:extLst>
                <a:ext uri="{FF2B5EF4-FFF2-40B4-BE49-F238E27FC236}">
                  <a16:creationId xmlns:a16="http://schemas.microsoft.com/office/drawing/2014/main" id="{4CA0D1D4-044F-4EA8-A629-63C2B723C843}"/>
                </a:ext>
              </a:extLst>
            </p:cNvPr>
            <p:cNvSpPr/>
            <p:nvPr/>
          </p:nvSpPr>
          <p:spPr>
            <a:xfrm>
              <a:off x="2660209" y="3563257"/>
              <a:ext cx="239402" cy="599669"/>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9DD1C22B-A361-49A9-B122-E278A659257B}"/>
                </a:ext>
              </a:extLst>
            </p:cNvPr>
            <p:cNvSpPr/>
            <p:nvPr/>
          </p:nvSpPr>
          <p:spPr>
            <a:xfrm>
              <a:off x="4946815" y="3528410"/>
              <a:ext cx="239402" cy="599669"/>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29" name="Group 28">
            <a:extLst>
              <a:ext uri="{FF2B5EF4-FFF2-40B4-BE49-F238E27FC236}">
                <a16:creationId xmlns:a16="http://schemas.microsoft.com/office/drawing/2014/main" id="{3C1D5B25-ECD3-4042-AC9A-54618580645F}"/>
              </a:ext>
            </a:extLst>
          </p:cNvPr>
          <p:cNvGrpSpPr/>
          <p:nvPr/>
        </p:nvGrpSpPr>
        <p:grpSpPr>
          <a:xfrm>
            <a:off x="4008002" y="2377098"/>
            <a:ext cx="1632384" cy="1612977"/>
            <a:chOff x="4008002" y="2377098"/>
            <a:chExt cx="1632384" cy="1612977"/>
          </a:xfrm>
        </p:grpSpPr>
        <p:sp>
          <p:nvSpPr>
            <p:cNvPr id="13" name="TextBox 12">
              <a:extLst>
                <a:ext uri="{FF2B5EF4-FFF2-40B4-BE49-F238E27FC236}">
                  <a16:creationId xmlns:a16="http://schemas.microsoft.com/office/drawing/2014/main" id="{2266FECC-1FF0-443D-9C75-7AA9F7EAC7B4}"/>
                </a:ext>
              </a:extLst>
            </p:cNvPr>
            <p:cNvSpPr txBox="1"/>
            <p:nvPr/>
          </p:nvSpPr>
          <p:spPr>
            <a:xfrm>
              <a:off x="4008002" y="3528410"/>
              <a:ext cx="16323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ch</a:t>
              </a:r>
              <a:r>
                <a:rPr kumimoji="0" lang="en-GB" sz="24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am</a:t>
              </a:r>
              <a:r>
                <a:rPr kumimoji="0" lang="en-GB" sz="24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bre</a:t>
              </a:r>
              <a:endPar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28" name="Picture 27" descr="messy bedroom">
              <a:hlinkClick r:id="" action="ppaction://noaction">
                <a:snd r:embed="rId4" name="9. chambre.wav"/>
              </a:hlinkClick>
              <a:extLst>
                <a:ext uri="{FF2B5EF4-FFF2-40B4-BE49-F238E27FC236}">
                  <a16:creationId xmlns:a16="http://schemas.microsoft.com/office/drawing/2014/main" id="{2EC9A7A5-BAD6-45A2-BD41-FCA8227D157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42252" y="2377098"/>
              <a:ext cx="1363884" cy="985975"/>
            </a:xfrm>
            <a:prstGeom prst="rect">
              <a:avLst/>
            </a:prstGeom>
          </p:spPr>
        </p:pic>
      </p:grpSp>
      <p:sp>
        <p:nvSpPr>
          <p:cNvPr id="31" name="TextBox 30">
            <a:extLst>
              <a:ext uri="{FF2B5EF4-FFF2-40B4-BE49-F238E27FC236}">
                <a16:creationId xmlns:a16="http://schemas.microsoft.com/office/drawing/2014/main" id="{88A8EC12-B81C-4360-AAB8-2F8D4BED6792}"/>
              </a:ext>
            </a:extLst>
          </p:cNvPr>
          <p:cNvSpPr txBox="1"/>
          <p:nvPr/>
        </p:nvSpPr>
        <p:spPr>
          <a:xfrm>
            <a:off x="180000" y="4731060"/>
            <a:ext cx="121307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is the same sound as SSC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which you already know.</a:t>
            </a:r>
          </a:p>
        </p:txBody>
      </p:sp>
      <p:sp>
        <p:nvSpPr>
          <p:cNvPr id="34" name="TextBox 33">
            <a:extLst>
              <a:ext uri="{FF2B5EF4-FFF2-40B4-BE49-F238E27FC236}">
                <a16:creationId xmlns:a16="http://schemas.microsoft.com/office/drawing/2014/main" id="{2A867C3B-65F8-423F-83FE-76C1761CD8B4}"/>
              </a:ext>
            </a:extLst>
          </p:cNvPr>
          <p:cNvSpPr txBox="1"/>
          <p:nvPr/>
        </p:nvSpPr>
        <p:spPr>
          <a:xfrm>
            <a:off x="180000" y="5415015"/>
            <a:ext cx="1059014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When this nasal sound appears in front of the letters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or</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it is spelled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instead of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/an].</a:t>
            </a:r>
          </a:p>
        </p:txBody>
      </p:sp>
    </p:spTree>
    <p:extLst>
      <p:ext uri="{BB962C8B-B14F-4D97-AF65-F5344CB8AC3E}">
        <p14:creationId xmlns:p14="http://schemas.microsoft.com/office/powerpoint/2010/main" val="74021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9. temp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9. chambr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pense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grand.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6" name="TextBox 15">
            <a:hlinkClick r:id="" action="ppaction://noaction">
              <a:snd r:embed="rId4" name="orange.wav"/>
            </a:hlinkClick>
            <a:extLst>
              <a:ext uri="{FF2B5EF4-FFF2-40B4-BE49-F238E27FC236}">
                <a16:creationId xmlns:a16="http://schemas.microsoft.com/office/drawing/2014/main" id="{5C403EA1-8151-4A51-B512-208D2227F8A1}"/>
              </a:ext>
            </a:extLst>
          </p:cNvPr>
          <p:cNvSpPr txBox="1"/>
          <p:nvPr/>
        </p:nvSpPr>
        <p:spPr>
          <a:xfrm>
            <a:off x="3120285" y="1993358"/>
            <a:ext cx="1991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TextBox 17">
            <a:hlinkClick r:id="" action="ppaction://noaction">
              <a:snd r:embed="rId5" name="elephant.wav"/>
            </a:hlinkClick>
            <a:extLst>
              <a:ext uri="{FF2B5EF4-FFF2-40B4-BE49-F238E27FC236}">
                <a16:creationId xmlns:a16="http://schemas.microsoft.com/office/drawing/2014/main" id="{816C44F1-FCBE-4AF1-9A2E-8BFF8EA0E73F}"/>
              </a:ext>
            </a:extLst>
          </p:cNvPr>
          <p:cNvSpPr txBox="1"/>
          <p:nvPr/>
        </p:nvSpPr>
        <p:spPr>
          <a:xfrm>
            <a:off x="3291202" y="3118697"/>
            <a:ext cx="24528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éléph</a:t>
            </a: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9" name="TextBox 18">
            <a:hlinkClick r:id="" action="ppaction://noaction">
              <a:snd r:embed="rId6" name="champion.wav"/>
            </a:hlinkClick>
            <a:extLst>
              <a:ext uri="{FF2B5EF4-FFF2-40B4-BE49-F238E27FC236}">
                <a16:creationId xmlns:a16="http://schemas.microsoft.com/office/drawing/2014/main" id="{1569A2AA-3DE0-463B-A0B2-8F7BBF208EBA}"/>
              </a:ext>
            </a:extLst>
          </p:cNvPr>
          <p:cNvSpPr txBox="1"/>
          <p:nvPr/>
        </p:nvSpPr>
        <p:spPr>
          <a:xfrm>
            <a:off x="5845536" y="2476763"/>
            <a:ext cx="27884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pion</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0" name="TextBox 19">
            <a:hlinkClick r:id="" action="ppaction://noaction">
              <a:snd r:embed="rId7" name="chimpanzee.wav"/>
            </a:hlinkClick>
            <a:extLst>
              <a:ext uri="{FF2B5EF4-FFF2-40B4-BE49-F238E27FC236}">
                <a16:creationId xmlns:a16="http://schemas.microsoft.com/office/drawing/2014/main" id="{B1D651AA-CB89-4FB8-A502-5EDD88943678}"/>
              </a:ext>
            </a:extLst>
          </p:cNvPr>
          <p:cNvSpPr txBox="1"/>
          <p:nvPr/>
        </p:nvSpPr>
        <p:spPr>
          <a:xfrm>
            <a:off x="5791839" y="4682056"/>
            <a:ext cx="33341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chimp</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zee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6" name="Rounded Rectangle 46">
            <a:extLst>
              <a:ext uri="{FF2B5EF4-FFF2-40B4-BE49-F238E27FC236}">
                <a16:creationId xmlns:a16="http://schemas.microsoft.com/office/drawing/2014/main" id="{CEA99F2B-33B1-48A5-B193-F372B644B197}"/>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hlinkClick r:id="" action="ppaction://noaction">
              <a:snd r:embed="rId8" name="ambassade.wav"/>
            </a:hlinkClick>
            <a:extLst>
              <a:ext uri="{FF2B5EF4-FFF2-40B4-BE49-F238E27FC236}">
                <a16:creationId xmlns:a16="http://schemas.microsoft.com/office/drawing/2014/main" id="{C4EB0DA3-FC88-46BA-9531-4424D157113B}"/>
              </a:ext>
            </a:extLst>
          </p:cNvPr>
          <p:cNvSpPr txBox="1"/>
          <p:nvPr/>
        </p:nvSpPr>
        <p:spPr>
          <a:xfrm>
            <a:off x="3727197" y="5478071"/>
            <a:ext cx="32293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bassade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7" name="TextBox 26">
            <a:hlinkClick r:id="" action="ppaction://noaction">
              <a:snd r:embed="rId9" name="lampe.wav"/>
            </a:hlinkClick>
            <a:extLst>
              <a:ext uri="{FF2B5EF4-FFF2-40B4-BE49-F238E27FC236}">
                <a16:creationId xmlns:a16="http://schemas.microsoft.com/office/drawing/2014/main" id="{40316644-98F6-4843-8AFD-FDB99D6ED112}"/>
              </a:ext>
            </a:extLst>
          </p:cNvPr>
          <p:cNvSpPr txBox="1"/>
          <p:nvPr/>
        </p:nvSpPr>
        <p:spPr>
          <a:xfrm>
            <a:off x="4965139" y="1251185"/>
            <a:ext cx="1991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8" name="TextBox 27">
            <a:hlinkClick r:id="" action="ppaction://noaction">
              <a:snd r:embed="rId10" name="ambition.wav"/>
            </a:hlinkClick>
            <a:extLst>
              <a:ext uri="{FF2B5EF4-FFF2-40B4-BE49-F238E27FC236}">
                <a16:creationId xmlns:a16="http://schemas.microsoft.com/office/drawing/2014/main" id="{D5B3C529-26C3-4111-A577-91717D1047B3}"/>
              </a:ext>
            </a:extLst>
          </p:cNvPr>
          <p:cNvSpPr txBox="1"/>
          <p:nvPr/>
        </p:nvSpPr>
        <p:spPr>
          <a:xfrm>
            <a:off x="6697502" y="3632051"/>
            <a:ext cx="24710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bition</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9" name="TextBox 28">
            <a:hlinkClick r:id="" action="ppaction://noaction">
              <a:snd r:embed="rId11" name="amplifier.wav"/>
            </a:hlinkClick>
            <a:extLst>
              <a:ext uri="{FF2B5EF4-FFF2-40B4-BE49-F238E27FC236}">
                <a16:creationId xmlns:a16="http://schemas.microsoft.com/office/drawing/2014/main" id="{9E67CC10-67EB-4AE4-B9A6-E940D4156F7D}"/>
              </a:ext>
            </a:extLst>
          </p:cNvPr>
          <p:cNvSpPr txBox="1"/>
          <p:nvPr/>
        </p:nvSpPr>
        <p:spPr>
          <a:xfrm>
            <a:off x="2782013" y="4219862"/>
            <a:ext cx="23296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plifier</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 name="Down Arrow 3">
            <a:extLst>
              <a:ext uri="{FF2B5EF4-FFF2-40B4-BE49-F238E27FC236}">
                <a16:creationId xmlns:a16="http://schemas.microsoft.com/office/drawing/2014/main" id="{F2E610FF-066C-4AEE-87A4-0A686511A573}"/>
              </a:ext>
            </a:extLst>
          </p:cNvPr>
          <p:cNvSpPr/>
          <p:nvPr/>
        </p:nvSpPr>
        <p:spPr>
          <a:xfrm>
            <a:off x="201502" y="1395114"/>
            <a:ext cx="524356" cy="4544530"/>
          </a:xfrm>
          <a:prstGeom prst="downArrow">
            <a:avLst/>
          </a:prstGeom>
          <a:solidFill>
            <a:srgbClr val="FA65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C6BEAB05-9512-490F-8A69-B6F5479B2D08}"/>
              </a:ext>
            </a:extLst>
          </p:cNvPr>
          <p:cNvSpPr txBox="1"/>
          <p:nvPr/>
        </p:nvSpPr>
        <p:spPr>
          <a:xfrm>
            <a:off x="710331" y="5600007"/>
            <a:ext cx="19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difficile </a:t>
            </a:r>
          </a:p>
        </p:txBody>
      </p:sp>
      <p:sp>
        <p:nvSpPr>
          <p:cNvPr id="5" name="TextBox 4">
            <a:extLst>
              <a:ext uri="{FF2B5EF4-FFF2-40B4-BE49-F238E27FC236}">
                <a16:creationId xmlns:a16="http://schemas.microsoft.com/office/drawing/2014/main" id="{67AA69E4-A1D1-4284-96A8-8C1ED5F04B17}"/>
              </a:ext>
            </a:extLst>
          </p:cNvPr>
          <p:cNvSpPr txBox="1"/>
          <p:nvPr/>
        </p:nvSpPr>
        <p:spPr>
          <a:xfrm>
            <a:off x="704914" y="1257993"/>
            <a:ext cx="1604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facile</a:t>
            </a:r>
          </a:p>
        </p:txBody>
      </p:sp>
      <p:sp>
        <p:nvSpPr>
          <p:cNvPr id="43" name="Rectangle 2" descr="rectangle for the timer">
            <a:extLst>
              <a:ext uri="{FF2B5EF4-FFF2-40B4-BE49-F238E27FC236}">
                <a16:creationId xmlns:a16="http://schemas.microsoft.com/office/drawing/2014/main" id="{69EB28DC-3141-43F8-ABC5-0AEFC4048FF6}"/>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Rectangle 3" descr="rectangle for the timer, it moves down the screen as the time passes">
            <a:extLst>
              <a:ext uri="{FF2B5EF4-FFF2-40B4-BE49-F238E27FC236}">
                <a16:creationId xmlns:a16="http://schemas.microsoft.com/office/drawing/2014/main" id="{25C2FC10-943E-44F8-802B-7BA50E40027D}"/>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Line 7" descr="line to denote the top of the timer, 60 seconds">
            <a:extLst>
              <a:ext uri="{FF2B5EF4-FFF2-40B4-BE49-F238E27FC236}">
                <a16:creationId xmlns:a16="http://schemas.microsoft.com/office/drawing/2014/main" id="{DBFE91CA-A0C6-4BF1-8E4B-16F99F0EE0C3}"/>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6" name="Text Box 12">
            <a:extLst>
              <a:ext uri="{FF2B5EF4-FFF2-40B4-BE49-F238E27FC236}">
                <a16:creationId xmlns:a16="http://schemas.microsoft.com/office/drawing/2014/main" id="{12EC1F05-3796-49CF-A547-1710274A64D8}"/>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47" name="Text Box 10">
            <a:extLst>
              <a:ext uri="{FF2B5EF4-FFF2-40B4-BE49-F238E27FC236}">
                <a16:creationId xmlns:a16="http://schemas.microsoft.com/office/drawing/2014/main" id="{72056132-5DF1-46C4-BCFE-935857F53FBF}"/>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48" name="Line 4" descr="line for the timer, 60 to 0 seconds">
            <a:extLst>
              <a:ext uri="{FF2B5EF4-FFF2-40B4-BE49-F238E27FC236}">
                <a16:creationId xmlns:a16="http://schemas.microsoft.com/office/drawing/2014/main" id="{56F91F4B-FEE6-403B-A8F5-ABDA2CEE716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9" name="Line 9" descr="line to denote the end of the timer (i.e. zero seconds)">
            <a:extLst>
              <a:ext uri="{FF2B5EF4-FFF2-40B4-BE49-F238E27FC236}">
                <a16:creationId xmlns:a16="http://schemas.microsoft.com/office/drawing/2014/main" id="{608DB6FB-861A-41F3-8760-047CB5CD90F1}"/>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0" name="Text Box 14">
            <a:extLst>
              <a:ext uri="{FF2B5EF4-FFF2-40B4-BE49-F238E27FC236}">
                <a16:creationId xmlns:a16="http://schemas.microsoft.com/office/drawing/2014/main" id="{F97827D2-FA85-4466-8981-D611121F4817}"/>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51" name="AutoShape 11">
            <a:hlinkClick r:id="" action="ppaction://noaction" highlightClick="1"/>
            <a:extLst>
              <a:ext uri="{FF2B5EF4-FFF2-40B4-BE49-F238E27FC236}">
                <a16:creationId xmlns:a16="http://schemas.microsoft.com/office/drawing/2014/main" id="{D9E6E928-D824-4D06-B3F7-AEF2E6977A83}"/>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Tree>
    <p:extLst>
      <p:ext uri="{BB962C8B-B14F-4D97-AF65-F5344CB8AC3E}">
        <p14:creationId xmlns:p14="http://schemas.microsoft.com/office/powerpoint/2010/main" val="819898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44"/>
                                        </p:tgtEl>
                                      </p:cBhvr>
                                    </p:animEffect>
                                    <p:set>
                                      <p:cBhvr>
                                        <p:cTn id="7" dur="1" fill="hold">
                                          <p:stCondLst>
                                            <p:cond delay="4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6" name="TextBox 15">
            <a:hlinkClick r:id="" action="ppaction://noaction">
              <a:snd r:embed="rId4" name="orange.wav"/>
            </a:hlinkClick>
            <a:extLst>
              <a:ext uri="{FF2B5EF4-FFF2-40B4-BE49-F238E27FC236}">
                <a16:creationId xmlns:a16="http://schemas.microsoft.com/office/drawing/2014/main" id="{5C403EA1-8151-4A51-B512-208D2227F8A1}"/>
              </a:ext>
            </a:extLst>
          </p:cNvPr>
          <p:cNvSpPr txBox="1"/>
          <p:nvPr/>
        </p:nvSpPr>
        <p:spPr>
          <a:xfrm>
            <a:off x="3120285" y="1993358"/>
            <a:ext cx="1991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TextBox 17">
            <a:hlinkClick r:id="" action="ppaction://noaction">
              <a:snd r:embed="rId5" name="elephant.wav"/>
            </a:hlinkClick>
            <a:extLst>
              <a:ext uri="{FF2B5EF4-FFF2-40B4-BE49-F238E27FC236}">
                <a16:creationId xmlns:a16="http://schemas.microsoft.com/office/drawing/2014/main" id="{816C44F1-FCBE-4AF1-9A2E-8BFF8EA0E73F}"/>
              </a:ext>
            </a:extLst>
          </p:cNvPr>
          <p:cNvSpPr txBox="1"/>
          <p:nvPr/>
        </p:nvSpPr>
        <p:spPr>
          <a:xfrm>
            <a:off x="3291202" y="3118697"/>
            <a:ext cx="24528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éléph</a:t>
            </a: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9" name="TextBox 18">
            <a:hlinkClick r:id="" action="ppaction://noaction">
              <a:snd r:embed="rId6" name="champion.wav"/>
            </a:hlinkClick>
            <a:extLst>
              <a:ext uri="{FF2B5EF4-FFF2-40B4-BE49-F238E27FC236}">
                <a16:creationId xmlns:a16="http://schemas.microsoft.com/office/drawing/2014/main" id="{1569A2AA-3DE0-463B-A0B2-8F7BBF208EBA}"/>
              </a:ext>
            </a:extLst>
          </p:cNvPr>
          <p:cNvSpPr txBox="1"/>
          <p:nvPr/>
        </p:nvSpPr>
        <p:spPr>
          <a:xfrm>
            <a:off x="5845536" y="2476763"/>
            <a:ext cx="27884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pion</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0" name="TextBox 19">
            <a:hlinkClick r:id="" action="ppaction://noaction">
              <a:snd r:embed="rId7" name="chimpanzee.wav"/>
            </a:hlinkClick>
            <a:extLst>
              <a:ext uri="{FF2B5EF4-FFF2-40B4-BE49-F238E27FC236}">
                <a16:creationId xmlns:a16="http://schemas.microsoft.com/office/drawing/2014/main" id="{B1D651AA-CB89-4FB8-A502-5EDD88943678}"/>
              </a:ext>
            </a:extLst>
          </p:cNvPr>
          <p:cNvSpPr txBox="1"/>
          <p:nvPr/>
        </p:nvSpPr>
        <p:spPr>
          <a:xfrm>
            <a:off x="5791839" y="4682056"/>
            <a:ext cx="33341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chimp</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zee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6" name="Rounded Rectangle 46">
            <a:extLst>
              <a:ext uri="{FF2B5EF4-FFF2-40B4-BE49-F238E27FC236}">
                <a16:creationId xmlns:a16="http://schemas.microsoft.com/office/drawing/2014/main" id="{CEA99F2B-33B1-48A5-B193-F372B644B197}"/>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hlinkClick r:id="" action="ppaction://noaction">
              <a:snd r:embed="rId8" name="ambassade.wav"/>
            </a:hlinkClick>
            <a:extLst>
              <a:ext uri="{FF2B5EF4-FFF2-40B4-BE49-F238E27FC236}">
                <a16:creationId xmlns:a16="http://schemas.microsoft.com/office/drawing/2014/main" id="{C4EB0DA3-FC88-46BA-9531-4424D157113B}"/>
              </a:ext>
            </a:extLst>
          </p:cNvPr>
          <p:cNvSpPr txBox="1"/>
          <p:nvPr/>
        </p:nvSpPr>
        <p:spPr>
          <a:xfrm>
            <a:off x="3727197" y="5478071"/>
            <a:ext cx="32293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bassade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7" name="TextBox 26">
            <a:hlinkClick r:id="" action="ppaction://noaction">
              <a:snd r:embed="rId9" name="lampe.wav"/>
            </a:hlinkClick>
            <a:extLst>
              <a:ext uri="{FF2B5EF4-FFF2-40B4-BE49-F238E27FC236}">
                <a16:creationId xmlns:a16="http://schemas.microsoft.com/office/drawing/2014/main" id="{40316644-98F6-4843-8AFD-FDB99D6ED112}"/>
              </a:ext>
            </a:extLst>
          </p:cNvPr>
          <p:cNvSpPr txBox="1"/>
          <p:nvPr/>
        </p:nvSpPr>
        <p:spPr>
          <a:xfrm>
            <a:off x="4965139" y="1251185"/>
            <a:ext cx="1991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8" name="TextBox 27">
            <a:hlinkClick r:id="" action="ppaction://noaction">
              <a:snd r:embed="rId10" name="ambition.wav"/>
            </a:hlinkClick>
            <a:extLst>
              <a:ext uri="{FF2B5EF4-FFF2-40B4-BE49-F238E27FC236}">
                <a16:creationId xmlns:a16="http://schemas.microsoft.com/office/drawing/2014/main" id="{D5B3C529-26C3-4111-A577-91717D1047B3}"/>
              </a:ext>
            </a:extLst>
          </p:cNvPr>
          <p:cNvSpPr txBox="1"/>
          <p:nvPr/>
        </p:nvSpPr>
        <p:spPr>
          <a:xfrm>
            <a:off x="6697502" y="3632051"/>
            <a:ext cx="24710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bition</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9" name="TextBox 28">
            <a:hlinkClick r:id="" action="ppaction://noaction">
              <a:snd r:embed="rId11" name="amplifier.wav"/>
            </a:hlinkClick>
            <a:extLst>
              <a:ext uri="{FF2B5EF4-FFF2-40B4-BE49-F238E27FC236}">
                <a16:creationId xmlns:a16="http://schemas.microsoft.com/office/drawing/2014/main" id="{9E67CC10-67EB-4AE4-B9A6-E940D4156F7D}"/>
              </a:ext>
            </a:extLst>
          </p:cNvPr>
          <p:cNvSpPr txBox="1"/>
          <p:nvPr/>
        </p:nvSpPr>
        <p:spPr>
          <a:xfrm>
            <a:off x="2782013" y="4219862"/>
            <a:ext cx="23296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plifier</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 name="Down Arrow 3">
            <a:extLst>
              <a:ext uri="{FF2B5EF4-FFF2-40B4-BE49-F238E27FC236}">
                <a16:creationId xmlns:a16="http://schemas.microsoft.com/office/drawing/2014/main" id="{F2E610FF-066C-4AEE-87A4-0A686511A573}"/>
              </a:ext>
            </a:extLst>
          </p:cNvPr>
          <p:cNvSpPr/>
          <p:nvPr/>
        </p:nvSpPr>
        <p:spPr>
          <a:xfrm>
            <a:off x="201502" y="1395114"/>
            <a:ext cx="524356" cy="4544530"/>
          </a:xfrm>
          <a:prstGeom prst="downArrow">
            <a:avLst/>
          </a:prstGeom>
          <a:solidFill>
            <a:srgbClr val="FA65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C6BEAB05-9512-490F-8A69-B6F5479B2D08}"/>
              </a:ext>
            </a:extLst>
          </p:cNvPr>
          <p:cNvSpPr txBox="1"/>
          <p:nvPr/>
        </p:nvSpPr>
        <p:spPr>
          <a:xfrm>
            <a:off x="710331" y="5600007"/>
            <a:ext cx="19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difficile </a:t>
            </a:r>
          </a:p>
        </p:txBody>
      </p:sp>
      <p:sp>
        <p:nvSpPr>
          <p:cNvPr id="5" name="TextBox 4">
            <a:extLst>
              <a:ext uri="{FF2B5EF4-FFF2-40B4-BE49-F238E27FC236}">
                <a16:creationId xmlns:a16="http://schemas.microsoft.com/office/drawing/2014/main" id="{67AA69E4-A1D1-4284-96A8-8C1ED5F04B17}"/>
              </a:ext>
            </a:extLst>
          </p:cNvPr>
          <p:cNvSpPr txBox="1"/>
          <p:nvPr/>
        </p:nvSpPr>
        <p:spPr>
          <a:xfrm>
            <a:off x="704914" y="1257993"/>
            <a:ext cx="1604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facile</a:t>
            </a:r>
          </a:p>
        </p:txBody>
      </p:sp>
      <p:sp>
        <p:nvSpPr>
          <p:cNvPr id="30" name="Rectangle 2" descr="rectangle for the timer">
            <a:extLst>
              <a:ext uri="{FF2B5EF4-FFF2-40B4-BE49-F238E27FC236}">
                <a16:creationId xmlns:a16="http://schemas.microsoft.com/office/drawing/2014/main" id="{A40E87D9-A588-48A3-A91A-959BF2B60446}"/>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Rectangle 3" descr="rectangle for the timer, it moves down the screen as the time passes">
            <a:extLst>
              <a:ext uri="{FF2B5EF4-FFF2-40B4-BE49-F238E27FC236}">
                <a16:creationId xmlns:a16="http://schemas.microsoft.com/office/drawing/2014/main" id="{C0343F6E-3DF5-411B-BD93-DF6C07B6D3B8}"/>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Line 7" descr="line to denote the top of the timer, 60 seconds">
            <a:extLst>
              <a:ext uri="{FF2B5EF4-FFF2-40B4-BE49-F238E27FC236}">
                <a16:creationId xmlns:a16="http://schemas.microsoft.com/office/drawing/2014/main" id="{48E3EF3E-794F-4F2C-BAC3-4B9247D5CAC5}"/>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3" name="Text Box 12">
            <a:extLst>
              <a:ext uri="{FF2B5EF4-FFF2-40B4-BE49-F238E27FC236}">
                <a16:creationId xmlns:a16="http://schemas.microsoft.com/office/drawing/2014/main" id="{5904BEDF-5EDA-4494-AE82-C6CCB9D8EBA8}"/>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44" name="Text Box 10">
            <a:extLst>
              <a:ext uri="{FF2B5EF4-FFF2-40B4-BE49-F238E27FC236}">
                <a16:creationId xmlns:a16="http://schemas.microsoft.com/office/drawing/2014/main" id="{B058C8F5-56FE-4818-8F89-D55155475622}"/>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45" name="Line 4" descr="line for the timer, 60 to 0 seconds">
            <a:extLst>
              <a:ext uri="{FF2B5EF4-FFF2-40B4-BE49-F238E27FC236}">
                <a16:creationId xmlns:a16="http://schemas.microsoft.com/office/drawing/2014/main" id="{C1EFB6F5-140A-416E-8742-815258B44AD1}"/>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6" name="Line 9" descr="line to denote the end of the timer (i.e. zero seconds)">
            <a:extLst>
              <a:ext uri="{FF2B5EF4-FFF2-40B4-BE49-F238E27FC236}">
                <a16:creationId xmlns:a16="http://schemas.microsoft.com/office/drawing/2014/main" id="{4247F823-0E23-49F0-AE35-88168DDE1104}"/>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7" name="Text Box 14">
            <a:extLst>
              <a:ext uri="{FF2B5EF4-FFF2-40B4-BE49-F238E27FC236}">
                <a16:creationId xmlns:a16="http://schemas.microsoft.com/office/drawing/2014/main" id="{AA2177F5-795E-4E6F-88FA-923D15A7D470}"/>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48" name="AutoShape 11">
            <a:hlinkClick r:id="" action="ppaction://noaction" highlightClick="1"/>
            <a:extLst>
              <a:ext uri="{FF2B5EF4-FFF2-40B4-BE49-F238E27FC236}">
                <a16:creationId xmlns:a16="http://schemas.microsoft.com/office/drawing/2014/main" id="{BC5B1CCD-3132-4503-BFA2-A0F1E12E206B}"/>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Tree>
    <p:extLst>
      <p:ext uri="{BB962C8B-B14F-4D97-AF65-F5344CB8AC3E}">
        <p14:creationId xmlns:p14="http://schemas.microsoft.com/office/powerpoint/2010/main" val="3793862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31"/>
                                        </p:tgtEl>
                                      </p:cBhvr>
                                    </p:animEffect>
                                    <p:set>
                                      <p:cBhvr>
                                        <p:cTn id="7" dur="1" fill="hold">
                                          <p:stCondLst>
                                            <p:cond delay="29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6" name="TextBox 15">
            <a:hlinkClick r:id="" action="ppaction://noaction">
              <a:snd r:embed="rId4" name="orange.wav"/>
            </a:hlinkClick>
            <a:extLst>
              <a:ext uri="{FF2B5EF4-FFF2-40B4-BE49-F238E27FC236}">
                <a16:creationId xmlns:a16="http://schemas.microsoft.com/office/drawing/2014/main" id="{5C403EA1-8151-4A51-B512-208D2227F8A1}"/>
              </a:ext>
            </a:extLst>
          </p:cNvPr>
          <p:cNvSpPr txBox="1"/>
          <p:nvPr/>
        </p:nvSpPr>
        <p:spPr>
          <a:xfrm>
            <a:off x="3120285" y="1993358"/>
            <a:ext cx="1991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TextBox 17">
            <a:hlinkClick r:id="" action="ppaction://noaction">
              <a:snd r:embed="rId5" name="elephant.wav"/>
            </a:hlinkClick>
            <a:extLst>
              <a:ext uri="{FF2B5EF4-FFF2-40B4-BE49-F238E27FC236}">
                <a16:creationId xmlns:a16="http://schemas.microsoft.com/office/drawing/2014/main" id="{816C44F1-FCBE-4AF1-9A2E-8BFF8EA0E73F}"/>
              </a:ext>
            </a:extLst>
          </p:cNvPr>
          <p:cNvSpPr txBox="1"/>
          <p:nvPr/>
        </p:nvSpPr>
        <p:spPr>
          <a:xfrm>
            <a:off x="3291202" y="3118697"/>
            <a:ext cx="24528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éléph</a:t>
            </a: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9" name="TextBox 18">
            <a:hlinkClick r:id="" action="ppaction://noaction">
              <a:snd r:embed="rId6" name="champion.wav"/>
            </a:hlinkClick>
            <a:extLst>
              <a:ext uri="{FF2B5EF4-FFF2-40B4-BE49-F238E27FC236}">
                <a16:creationId xmlns:a16="http://schemas.microsoft.com/office/drawing/2014/main" id="{1569A2AA-3DE0-463B-A0B2-8F7BBF208EBA}"/>
              </a:ext>
            </a:extLst>
          </p:cNvPr>
          <p:cNvSpPr txBox="1"/>
          <p:nvPr/>
        </p:nvSpPr>
        <p:spPr>
          <a:xfrm>
            <a:off x="5845536" y="2476763"/>
            <a:ext cx="27884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pion</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0" name="TextBox 19">
            <a:hlinkClick r:id="" action="ppaction://noaction">
              <a:snd r:embed="rId7" name="chimpanzee.wav"/>
            </a:hlinkClick>
            <a:extLst>
              <a:ext uri="{FF2B5EF4-FFF2-40B4-BE49-F238E27FC236}">
                <a16:creationId xmlns:a16="http://schemas.microsoft.com/office/drawing/2014/main" id="{B1D651AA-CB89-4FB8-A502-5EDD88943678}"/>
              </a:ext>
            </a:extLst>
          </p:cNvPr>
          <p:cNvSpPr txBox="1"/>
          <p:nvPr/>
        </p:nvSpPr>
        <p:spPr>
          <a:xfrm>
            <a:off x="5791839" y="4682056"/>
            <a:ext cx="33341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chimp</a:t>
            </a: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an</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zee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6" name="Rounded Rectangle 46">
            <a:extLst>
              <a:ext uri="{FF2B5EF4-FFF2-40B4-BE49-F238E27FC236}">
                <a16:creationId xmlns:a16="http://schemas.microsoft.com/office/drawing/2014/main" id="{CEA99F2B-33B1-48A5-B193-F372B644B197}"/>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hlinkClick r:id="" action="ppaction://noaction">
              <a:snd r:embed="rId8" name="ambassade.wav"/>
            </a:hlinkClick>
            <a:extLst>
              <a:ext uri="{FF2B5EF4-FFF2-40B4-BE49-F238E27FC236}">
                <a16:creationId xmlns:a16="http://schemas.microsoft.com/office/drawing/2014/main" id="{C4EB0DA3-FC88-46BA-9531-4424D157113B}"/>
              </a:ext>
            </a:extLst>
          </p:cNvPr>
          <p:cNvSpPr txBox="1"/>
          <p:nvPr/>
        </p:nvSpPr>
        <p:spPr>
          <a:xfrm>
            <a:off x="3727197" y="5478071"/>
            <a:ext cx="32293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bassade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7" name="TextBox 26">
            <a:hlinkClick r:id="" action="ppaction://noaction">
              <a:snd r:embed="rId9" name="lampe.wav"/>
            </a:hlinkClick>
            <a:extLst>
              <a:ext uri="{FF2B5EF4-FFF2-40B4-BE49-F238E27FC236}">
                <a16:creationId xmlns:a16="http://schemas.microsoft.com/office/drawing/2014/main" id="{40316644-98F6-4843-8AFD-FDB99D6ED112}"/>
              </a:ext>
            </a:extLst>
          </p:cNvPr>
          <p:cNvSpPr txBox="1"/>
          <p:nvPr/>
        </p:nvSpPr>
        <p:spPr>
          <a:xfrm>
            <a:off x="4965139" y="1251185"/>
            <a:ext cx="1991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4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pe</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8" name="TextBox 27">
            <a:hlinkClick r:id="" action="ppaction://noaction">
              <a:snd r:embed="rId10" name="ambition.wav"/>
            </a:hlinkClick>
            <a:extLst>
              <a:ext uri="{FF2B5EF4-FFF2-40B4-BE49-F238E27FC236}">
                <a16:creationId xmlns:a16="http://schemas.microsoft.com/office/drawing/2014/main" id="{D5B3C529-26C3-4111-A577-91717D1047B3}"/>
              </a:ext>
            </a:extLst>
          </p:cNvPr>
          <p:cNvSpPr txBox="1"/>
          <p:nvPr/>
        </p:nvSpPr>
        <p:spPr>
          <a:xfrm>
            <a:off x="6697502" y="3632051"/>
            <a:ext cx="24710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bition</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9" name="TextBox 28">
            <a:hlinkClick r:id="" action="ppaction://noaction">
              <a:snd r:embed="rId11" name="amplifier.wav"/>
            </a:hlinkClick>
            <a:extLst>
              <a:ext uri="{FF2B5EF4-FFF2-40B4-BE49-F238E27FC236}">
                <a16:creationId xmlns:a16="http://schemas.microsoft.com/office/drawing/2014/main" id="{9E67CC10-67EB-4AE4-B9A6-E940D4156F7D}"/>
              </a:ext>
            </a:extLst>
          </p:cNvPr>
          <p:cNvSpPr txBox="1"/>
          <p:nvPr/>
        </p:nvSpPr>
        <p:spPr>
          <a:xfrm>
            <a:off x="2782013" y="4219862"/>
            <a:ext cx="232966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am</a:t>
            </a: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plifier</a:t>
            </a:r>
            <a:endParaRPr kumimoji="0" lang="en-GB" sz="4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 name="Down Arrow 3">
            <a:extLst>
              <a:ext uri="{FF2B5EF4-FFF2-40B4-BE49-F238E27FC236}">
                <a16:creationId xmlns:a16="http://schemas.microsoft.com/office/drawing/2014/main" id="{F2E610FF-066C-4AEE-87A4-0A686511A573}"/>
              </a:ext>
            </a:extLst>
          </p:cNvPr>
          <p:cNvSpPr/>
          <p:nvPr/>
        </p:nvSpPr>
        <p:spPr>
          <a:xfrm>
            <a:off x="201502" y="1395114"/>
            <a:ext cx="524356" cy="4544530"/>
          </a:xfrm>
          <a:prstGeom prst="downArrow">
            <a:avLst/>
          </a:prstGeom>
          <a:solidFill>
            <a:srgbClr val="FA65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C6BEAB05-9512-490F-8A69-B6F5479B2D08}"/>
              </a:ext>
            </a:extLst>
          </p:cNvPr>
          <p:cNvSpPr txBox="1"/>
          <p:nvPr/>
        </p:nvSpPr>
        <p:spPr>
          <a:xfrm>
            <a:off x="710331" y="5600007"/>
            <a:ext cx="19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difficile </a:t>
            </a:r>
          </a:p>
        </p:txBody>
      </p:sp>
      <p:sp>
        <p:nvSpPr>
          <p:cNvPr id="5" name="TextBox 4">
            <a:extLst>
              <a:ext uri="{FF2B5EF4-FFF2-40B4-BE49-F238E27FC236}">
                <a16:creationId xmlns:a16="http://schemas.microsoft.com/office/drawing/2014/main" id="{67AA69E4-A1D1-4284-96A8-8C1ED5F04B17}"/>
              </a:ext>
            </a:extLst>
          </p:cNvPr>
          <p:cNvSpPr txBox="1"/>
          <p:nvPr/>
        </p:nvSpPr>
        <p:spPr>
          <a:xfrm>
            <a:off x="704914" y="1257993"/>
            <a:ext cx="1604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B050"/>
                </a:solidFill>
                <a:effectLst/>
                <a:uLnTx/>
                <a:uFillTx/>
                <a:latin typeface="Century Gothic" panose="020F0302020204030204"/>
                <a:ea typeface="+mn-ea"/>
                <a:cs typeface="Arial"/>
                <a:sym typeface="Arial"/>
              </a:rPr>
              <a:t>facile</a:t>
            </a:r>
          </a:p>
        </p:txBody>
      </p:sp>
      <p:sp>
        <p:nvSpPr>
          <p:cNvPr id="30" name="Rectangle 2" descr="rectangle for the timer">
            <a:extLst>
              <a:ext uri="{FF2B5EF4-FFF2-40B4-BE49-F238E27FC236}">
                <a16:creationId xmlns:a16="http://schemas.microsoft.com/office/drawing/2014/main" id="{A40E87D9-A588-48A3-A91A-959BF2B60446}"/>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Rectangle 3" descr="rectangle for the timer, it moves down the screen as the time passes">
            <a:extLst>
              <a:ext uri="{FF2B5EF4-FFF2-40B4-BE49-F238E27FC236}">
                <a16:creationId xmlns:a16="http://schemas.microsoft.com/office/drawing/2014/main" id="{C0343F6E-3DF5-411B-BD93-DF6C07B6D3B8}"/>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Line 7" descr="line to denote the top of the timer, 60 seconds">
            <a:extLst>
              <a:ext uri="{FF2B5EF4-FFF2-40B4-BE49-F238E27FC236}">
                <a16:creationId xmlns:a16="http://schemas.microsoft.com/office/drawing/2014/main" id="{48E3EF3E-794F-4F2C-BAC3-4B9247D5CAC5}"/>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3" name="Text Box 12">
            <a:extLst>
              <a:ext uri="{FF2B5EF4-FFF2-40B4-BE49-F238E27FC236}">
                <a16:creationId xmlns:a16="http://schemas.microsoft.com/office/drawing/2014/main" id="{5904BEDF-5EDA-4494-AE82-C6CCB9D8EBA8}"/>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15</a:t>
            </a:r>
          </a:p>
        </p:txBody>
      </p:sp>
      <p:sp>
        <p:nvSpPr>
          <p:cNvPr id="44" name="Text Box 10">
            <a:extLst>
              <a:ext uri="{FF2B5EF4-FFF2-40B4-BE49-F238E27FC236}">
                <a16:creationId xmlns:a16="http://schemas.microsoft.com/office/drawing/2014/main" id="{B058C8F5-56FE-4818-8F89-D55155475622}"/>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45" name="Line 4" descr="line for the timer, 60 to 0 seconds">
            <a:extLst>
              <a:ext uri="{FF2B5EF4-FFF2-40B4-BE49-F238E27FC236}">
                <a16:creationId xmlns:a16="http://schemas.microsoft.com/office/drawing/2014/main" id="{C1EFB6F5-140A-416E-8742-815258B44AD1}"/>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6" name="Line 9" descr="line to denote the end of the timer (i.e. zero seconds)">
            <a:extLst>
              <a:ext uri="{FF2B5EF4-FFF2-40B4-BE49-F238E27FC236}">
                <a16:creationId xmlns:a16="http://schemas.microsoft.com/office/drawing/2014/main" id="{4247F823-0E23-49F0-AE35-88168DDE1104}"/>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7" name="Text Box 14">
            <a:extLst>
              <a:ext uri="{FF2B5EF4-FFF2-40B4-BE49-F238E27FC236}">
                <a16:creationId xmlns:a16="http://schemas.microsoft.com/office/drawing/2014/main" id="{AA2177F5-795E-4E6F-88FA-923D15A7D470}"/>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48" name="AutoShape 11">
            <a:hlinkClick r:id="" action="ppaction://noaction" highlightClick="1"/>
            <a:extLst>
              <a:ext uri="{FF2B5EF4-FFF2-40B4-BE49-F238E27FC236}">
                <a16:creationId xmlns:a16="http://schemas.microsoft.com/office/drawing/2014/main" id="{BC5B1CCD-3132-4503-BFA2-A0F1E12E206B}"/>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Tree>
    <p:extLst>
      <p:ext uri="{BB962C8B-B14F-4D97-AF65-F5344CB8AC3E}">
        <p14:creationId xmlns:p14="http://schemas.microsoft.com/office/powerpoint/2010/main" val="3662453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5000"/>
                                        <p:tgtEl>
                                          <p:spTgt spid="31"/>
                                        </p:tgtEl>
                                      </p:cBhvr>
                                    </p:animEffect>
                                    <p:set>
                                      <p:cBhvr>
                                        <p:cTn id="7" dur="1" fill="hold">
                                          <p:stCondLst>
                                            <p:cond delay="14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6" name="Table 6">
            <a:extLst>
              <a:ext uri="{FF2B5EF4-FFF2-40B4-BE49-F238E27FC236}">
                <a16:creationId xmlns:a16="http://schemas.microsoft.com/office/drawing/2014/main" id="{8A5E58B0-EF63-4568-A4BA-DF1324683AB0}"/>
              </a:ext>
            </a:extLst>
          </p:cNvPr>
          <p:cNvGraphicFramePr>
            <a:graphicFrameLocks noGrp="1"/>
          </p:cNvGraphicFramePr>
          <p:nvPr/>
        </p:nvGraphicFramePr>
        <p:xfrm>
          <a:off x="4303748" y="801102"/>
          <a:ext cx="7606173" cy="5467737"/>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en</a:t>
                      </a: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em</a:t>
                      </a:r>
                      <a:r>
                        <a:rPr kumimoji="0" lang="en-GB" sz="2000" b="1" i="0" u="none" strike="noStrike" kern="1200" cap="none" spc="0" normalizeH="0" baseline="0" noProof="0" dirty="0">
                          <a:ln>
                            <a:noFill/>
                          </a:ln>
                          <a:solidFill>
                            <a:prstClr val="white"/>
                          </a:solidFill>
                          <a:effectLst/>
                          <a:uLnTx/>
                          <a:uFillTx/>
                          <a:latin typeface="+mn-lt"/>
                          <a:ea typeface="+mn-ea"/>
                          <a:cs typeface="+mn-cs"/>
                        </a:rPr>
                        <a: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[an/am]</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c</a:t>
                      </a:r>
                      <a:r>
                        <a:rPr lang="en-GB" sz="2000" b="1" dirty="0" err="1">
                          <a:solidFill>
                            <a:schemeClr val="accent1">
                              <a:lumMod val="50000"/>
                            </a:schemeClr>
                          </a:solidFill>
                        </a:rPr>
                        <a:t>am</a:t>
                      </a:r>
                      <a:r>
                        <a:rPr lang="en-GB" sz="2000" dirty="0" err="1">
                          <a:solidFill>
                            <a:schemeClr val="accent1">
                              <a:lumMod val="50000"/>
                            </a:schemeClr>
                          </a:solidFill>
                        </a:rPr>
                        <a:t>pagne</a:t>
                      </a:r>
                      <a:r>
                        <a:rPr lang="en-GB" sz="2000" dirty="0">
                          <a:solidFill>
                            <a:schemeClr val="accent1">
                              <a:lumMod val="50000"/>
                            </a:schemeClr>
                          </a:solidFill>
                        </a:rPr>
                        <a:t> </a:t>
                      </a:r>
                      <a:r>
                        <a:rPr lang="en-GB" sz="1200" dirty="0">
                          <a:solidFill>
                            <a:schemeClr val="accent1">
                              <a:lumMod val="50000"/>
                            </a:schemeClr>
                          </a:solidFill>
                        </a:rPr>
                        <a:t>[countryside]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serp</a:t>
                      </a:r>
                      <a:r>
                        <a:rPr lang="en-GB" sz="2000" b="1" dirty="0">
                          <a:solidFill>
                            <a:schemeClr val="accent1">
                              <a:lumMod val="50000"/>
                            </a:schemeClr>
                          </a:solidFill>
                        </a:rPr>
                        <a:t>en</a:t>
                      </a:r>
                      <a:r>
                        <a:rPr lang="en-GB" sz="2000" dirty="0">
                          <a:solidFill>
                            <a:schemeClr val="accent1">
                              <a:lumMod val="50000"/>
                            </a:schemeClr>
                          </a:solidFill>
                        </a:rPr>
                        <a:t>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v</a:t>
                      </a:r>
                      <a:r>
                        <a:rPr lang="en-GB" sz="2000" b="1" dirty="0">
                          <a:solidFill>
                            <a:schemeClr val="accent1">
                              <a:lumMod val="50000"/>
                            </a:schemeClr>
                          </a:solidFill>
                        </a:rPr>
                        <a:t>en</a:t>
                      </a:r>
                      <a:r>
                        <a:rPr lang="en-GB" sz="2000" dirty="0">
                          <a:solidFill>
                            <a:schemeClr val="accent1">
                              <a:lumMod val="50000"/>
                            </a:schemeClr>
                          </a:solidFill>
                        </a:rPr>
                        <a:t>t             [wind]</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a:solidFill>
                            <a:schemeClr val="accent1">
                              <a:lumMod val="50000"/>
                            </a:schemeClr>
                          </a:solidFill>
                        </a:rPr>
                        <a:t>j</a:t>
                      </a:r>
                    </a:p>
                  </a:txBody>
                  <a:tcPr/>
                </a:tc>
                <a:tc>
                  <a:txBody>
                    <a:bodyPr/>
                    <a:lstStyle/>
                    <a:p>
                      <a:r>
                        <a:rPr lang="en-GB" sz="2000" dirty="0" err="1">
                          <a:solidFill>
                            <a:schemeClr val="accent1">
                              <a:lumMod val="50000"/>
                            </a:schemeClr>
                          </a:solidFill>
                        </a:rPr>
                        <a:t>j</a:t>
                      </a:r>
                      <a:r>
                        <a:rPr lang="en-GB" sz="2000" b="1" dirty="0" err="1">
                          <a:solidFill>
                            <a:schemeClr val="accent1">
                              <a:lumMod val="50000"/>
                            </a:schemeClr>
                          </a:solidFill>
                        </a:rPr>
                        <a:t>am</a:t>
                      </a:r>
                      <a:r>
                        <a:rPr lang="en-GB" sz="2000" dirty="0" err="1">
                          <a:solidFill>
                            <a:schemeClr val="accent1">
                              <a:lumMod val="50000"/>
                            </a:schemeClr>
                          </a:solidFill>
                        </a:rPr>
                        <a:t>bon</a:t>
                      </a:r>
                      <a:r>
                        <a:rPr lang="en-GB" sz="2000" dirty="0">
                          <a:solidFill>
                            <a:schemeClr val="accent1">
                              <a:lumMod val="50000"/>
                            </a:schemeClr>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v</a:t>
                      </a:r>
                      <a:r>
                        <a:rPr lang="en-GB" sz="2000" b="1" dirty="0" err="1">
                          <a:solidFill>
                            <a:schemeClr val="accent1">
                              <a:lumMod val="50000"/>
                            </a:schemeClr>
                          </a:solidFill>
                        </a:rPr>
                        <a:t>en</a:t>
                      </a:r>
                      <a:r>
                        <a:rPr lang="en-GB" sz="2000" dirty="0" err="1">
                          <a:solidFill>
                            <a:schemeClr val="accent1">
                              <a:lumMod val="50000"/>
                            </a:schemeClr>
                          </a:solidFill>
                        </a:rPr>
                        <a:t>dredi</a:t>
                      </a:r>
                      <a:r>
                        <a:rPr lang="en-GB" sz="2000" dirty="0">
                          <a:solidFill>
                            <a:schemeClr val="accent1">
                              <a:lumMod val="50000"/>
                            </a:schemeClr>
                          </a:solidFill>
                        </a:rPr>
                        <a:t>     [Friday]</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am</a:t>
                      </a:r>
                      <a:r>
                        <a:rPr lang="en-GB" sz="2000" dirty="0">
                          <a:solidFill>
                            <a:schemeClr val="accent1">
                              <a:lumMod val="50000"/>
                            </a:schemeClr>
                          </a:solidFill>
                        </a:rPr>
                        <a:t>poule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p</a:t>
                      </a:r>
                      <a:r>
                        <a:rPr lang="en-GB" sz="2000" b="1" dirty="0" err="1">
                          <a:solidFill>
                            <a:schemeClr val="accent1">
                              <a:lumMod val="50000"/>
                            </a:schemeClr>
                          </a:solidFill>
                        </a:rPr>
                        <a:t>an</a:t>
                      </a:r>
                      <a:r>
                        <a:rPr lang="en-GB" sz="2000" b="0" dirty="0" err="1">
                          <a:solidFill>
                            <a:schemeClr val="accent1">
                              <a:lumMod val="50000"/>
                            </a:schemeClr>
                          </a:solidFill>
                        </a:rPr>
                        <a:t>talon</a:t>
                      </a:r>
                      <a:endParaRPr lang="en-GB" sz="2000" b="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rPr>
                        <a:t>em</a:t>
                      </a:r>
                      <a:r>
                        <a:rPr lang="en-GB" sz="2000" dirty="0" err="1">
                          <a:solidFill>
                            <a:schemeClr val="accent1">
                              <a:lumMod val="50000"/>
                            </a:schemeClr>
                          </a:solidFill>
                        </a:rPr>
                        <a:t>mener</a:t>
                      </a:r>
                      <a:r>
                        <a:rPr lang="en-GB" sz="2000" dirty="0">
                          <a:solidFill>
                            <a:schemeClr val="accent1">
                              <a:lumMod val="50000"/>
                            </a:schemeClr>
                          </a:solidFill>
                        </a:rPr>
                        <a:t>  [to take]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j</a:t>
                      </a:r>
                      <a:r>
                        <a:rPr lang="en-GB" sz="2000" b="1" dirty="0">
                          <a:solidFill>
                            <a:schemeClr val="accent1">
                              <a:lumMod val="50000"/>
                            </a:schemeClr>
                          </a:solidFill>
                        </a:rPr>
                        <a:t>am</a:t>
                      </a:r>
                      <a:r>
                        <a:rPr lang="en-GB" sz="2000" dirty="0">
                          <a:solidFill>
                            <a:schemeClr val="accent1">
                              <a:lumMod val="50000"/>
                            </a:schemeClr>
                          </a:solidFill>
                        </a:rPr>
                        <a:t>be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86113522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t</a:t>
                      </a:r>
                      <a:r>
                        <a:rPr lang="en-GB" sz="2000" b="1" dirty="0" err="1">
                          <a:solidFill>
                            <a:schemeClr val="accent1">
                              <a:lumMod val="50000"/>
                            </a:schemeClr>
                          </a:solidFill>
                        </a:rPr>
                        <a:t>em</a:t>
                      </a:r>
                      <a:r>
                        <a:rPr lang="en-GB" sz="2000" dirty="0" err="1">
                          <a:solidFill>
                            <a:schemeClr val="accent1">
                              <a:lumMod val="50000"/>
                            </a:schemeClr>
                          </a:solidFill>
                        </a:rPr>
                        <a:t>pête</a:t>
                      </a:r>
                      <a:r>
                        <a:rPr lang="en-GB" sz="2000" dirty="0">
                          <a:solidFill>
                            <a:schemeClr val="accent1">
                              <a:lumMod val="50000"/>
                            </a:schemeClr>
                          </a:solidFill>
                        </a:rPr>
                        <a:t>     [storm]</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44369574"/>
                  </a:ext>
                </a:extLst>
              </a:tr>
            </a:tbl>
          </a:graphicData>
        </a:graphic>
      </p:graphicFrame>
      <p:sp>
        <p:nvSpPr>
          <p:cNvPr id="31" name="Action Button: Custom 16">
            <a:hlinkClick r:id="" action="ppaction://noaction" highlightClick="1">
              <a:snd r:embed="rId3" name="campagne.wav"/>
            </a:hlinkClick>
            <a:extLst>
              <a:ext uri="{FF2B5EF4-FFF2-40B4-BE49-F238E27FC236}">
                <a16:creationId xmlns:a16="http://schemas.microsoft.com/office/drawing/2014/main" id="{CEB3128E-7BF2-4A65-B88B-60C148FACDCF}"/>
              </a:ext>
            </a:extLst>
          </p:cNvPr>
          <p:cNvSpPr/>
          <p:nvPr/>
        </p:nvSpPr>
        <p:spPr>
          <a:xfrm>
            <a:off x="4524197" y="135394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4" name="serpent.wav"/>
            </a:hlinkClick>
            <a:extLst>
              <a:ext uri="{FF2B5EF4-FFF2-40B4-BE49-F238E27FC236}">
                <a16:creationId xmlns:a16="http://schemas.microsoft.com/office/drawing/2014/main" id="{DB48506B-B3DB-4D58-8767-CFD8B059C065}"/>
              </a:ext>
            </a:extLst>
          </p:cNvPr>
          <p:cNvSpPr/>
          <p:nvPr/>
        </p:nvSpPr>
        <p:spPr>
          <a:xfrm>
            <a:off x="4524197" y="182657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5" name="vent.wav"/>
            </a:hlinkClick>
            <a:extLst>
              <a:ext uri="{FF2B5EF4-FFF2-40B4-BE49-F238E27FC236}">
                <a16:creationId xmlns:a16="http://schemas.microsoft.com/office/drawing/2014/main" id="{8A1DE54B-4809-4B97-93E3-68BD32236018}"/>
              </a:ext>
            </a:extLst>
          </p:cNvPr>
          <p:cNvSpPr/>
          <p:nvPr/>
        </p:nvSpPr>
        <p:spPr>
          <a:xfrm>
            <a:off x="4522119" y="23372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16">
            <a:hlinkClick r:id="" action="ppaction://noaction" highlightClick="1">
              <a:snd r:embed="rId6" name="jambon.wav"/>
            </a:hlinkClick>
            <a:extLst>
              <a:ext uri="{FF2B5EF4-FFF2-40B4-BE49-F238E27FC236}">
                <a16:creationId xmlns:a16="http://schemas.microsoft.com/office/drawing/2014/main" id="{1AA001D9-A76E-4BA3-8BC0-CBABE0E655B2}"/>
              </a:ext>
            </a:extLst>
          </p:cNvPr>
          <p:cNvSpPr/>
          <p:nvPr/>
        </p:nvSpPr>
        <p:spPr>
          <a:xfrm>
            <a:off x="4522119" y="28194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Action Button: Custom 16">
            <a:hlinkClick r:id="" action="ppaction://noaction" highlightClick="1">
              <a:snd r:embed="rId7" name="vendredi.wav"/>
            </a:hlinkClick>
            <a:extLst>
              <a:ext uri="{FF2B5EF4-FFF2-40B4-BE49-F238E27FC236}">
                <a16:creationId xmlns:a16="http://schemas.microsoft.com/office/drawing/2014/main" id="{308E3B9A-1B71-4AD2-A5C6-94D58343866D}"/>
              </a:ext>
            </a:extLst>
          </p:cNvPr>
          <p:cNvSpPr/>
          <p:nvPr/>
        </p:nvSpPr>
        <p:spPr>
          <a:xfrm>
            <a:off x="4522119" y="333697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6" name="Action Button: Custom 16">
            <a:hlinkClick r:id="" action="ppaction://noaction" highlightClick="1">
              <a:snd r:embed="rId8" name="ampoule.wav"/>
            </a:hlinkClick>
            <a:extLst>
              <a:ext uri="{FF2B5EF4-FFF2-40B4-BE49-F238E27FC236}">
                <a16:creationId xmlns:a16="http://schemas.microsoft.com/office/drawing/2014/main" id="{121EC316-7146-43B5-93A5-2DA8D6511DBF}"/>
              </a:ext>
            </a:extLst>
          </p:cNvPr>
          <p:cNvSpPr/>
          <p:nvPr/>
        </p:nvSpPr>
        <p:spPr>
          <a:xfrm>
            <a:off x="4526913" y="382289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9" name="Action Button: Custom 16">
            <a:hlinkClick r:id="" action="ppaction://noaction" highlightClick="1">
              <a:snd r:embed="rId9" name="pantalon.wav"/>
            </a:hlinkClick>
            <a:extLst>
              <a:ext uri="{FF2B5EF4-FFF2-40B4-BE49-F238E27FC236}">
                <a16:creationId xmlns:a16="http://schemas.microsoft.com/office/drawing/2014/main" id="{7BF854E3-63B4-4055-8855-C2F49C26F195}"/>
              </a:ext>
            </a:extLst>
          </p:cNvPr>
          <p:cNvSpPr/>
          <p:nvPr/>
        </p:nvSpPr>
        <p:spPr>
          <a:xfrm>
            <a:off x="4532313" y="432926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2" name="Action Button: Custom 16">
            <a:hlinkClick r:id="" action="ppaction://noaction" highlightClick="1">
              <a:snd r:embed="rId10" name="emmener.wav"/>
            </a:hlinkClick>
            <a:extLst>
              <a:ext uri="{FF2B5EF4-FFF2-40B4-BE49-F238E27FC236}">
                <a16:creationId xmlns:a16="http://schemas.microsoft.com/office/drawing/2014/main" id="{69587073-1742-4651-96A6-1BC886786F14}"/>
              </a:ext>
            </a:extLst>
          </p:cNvPr>
          <p:cNvSpPr/>
          <p:nvPr/>
        </p:nvSpPr>
        <p:spPr>
          <a:xfrm>
            <a:off x="4531688" y="483112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1" y="1296000"/>
            <a:ext cx="4111192"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Comment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ça</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s'écrit</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Avec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/an]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em</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Complète</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et dis les mots ! </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9974179" y="249869"/>
            <a:ext cx="193574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Picture 32" descr="green checkmark">
            <a:extLst>
              <a:ext uri="{FF2B5EF4-FFF2-40B4-BE49-F238E27FC236}">
                <a16:creationId xmlns:a16="http://schemas.microsoft.com/office/drawing/2014/main" id="{73BC3D96-0F91-47C8-9658-EFC6265D12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28943" y="1407014"/>
            <a:ext cx="282522" cy="294294"/>
          </a:xfrm>
          <a:prstGeom prst="rect">
            <a:avLst/>
          </a:prstGeom>
        </p:spPr>
      </p:pic>
      <p:sp>
        <p:nvSpPr>
          <p:cNvPr id="32" name="TextBox 31" descr="text box hiding answer">
            <a:extLst>
              <a:ext uri="{FF2B5EF4-FFF2-40B4-BE49-F238E27FC236}">
                <a16:creationId xmlns:a16="http://schemas.microsoft.com/office/drawing/2014/main" id="{5B6EE2A1-24C4-40DE-B2AC-314EE60E23BD}"/>
              </a:ext>
            </a:extLst>
          </p:cNvPr>
          <p:cNvSpPr txBox="1"/>
          <p:nvPr/>
        </p:nvSpPr>
        <p:spPr>
          <a:xfrm>
            <a:off x="5385232" y="1367591"/>
            <a:ext cx="415008"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36" name="Picture 35" descr="green checkmark">
            <a:extLst>
              <a:ext uri="{FF2B5EF4-FFF2-40B4-BE49-F238E27FC236}">
                <a16:creationId xmlns:a16="http://schemas.microsoft.com/office/drawing/2014/main" id="{A0A79935-10EF-45BF-B089-967F6A7865B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92987" y="1886727"/>
            <a:ext cx="282522" cy="294294"/>
          </a:xfrm>
          <a:prstGeom prst="rect">
            <a:avLst/>
          </a:prstGeom>
        </p:spPr>
      </p:pic>
      <p:sp>
        <p:nvSpPr>
          <p:cNvPr id="47" name="TextBox 46" descr="text box hiding answer">
            <a:extLst>
              <a:ext uri="{FF2B5EF4-FFF2-40B4-BE49-F238E27FC236}">
                <a16:creationId xmlns:a16="http://schemas.microsoft.com/office/drawing/2014/main" id="{A382E953-5C44-4409-A152-33F8D0D8B8AF}"/>
              </a:ext>
            </a:extLst>
          </p:cNvPr>
          <p:cNvSpPr txBox="1"/>
          <p:nvPr/>
        </p:nvSpPr>
        <p:spPr>
          <a:xfrm>
            <a:off x="5738046" y="1878485"/>
            <a:ext cx="326605"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sp>
        <p:nvSpPr>
          <p:cNvPr id="5" name="Action Button: Custom 16">
            <a:hlinkClick r:id="" action="ppaction://noaction" highlightClick="1">
              <a:snd r:embed="rId13" name="jambe.wav"/>
            </a:hlinkClick>
            <a:extLst>
              <a:ext uri="{FF2B5EF4-FFF2-40B4-BE49-F238E27FC236}">
                <a16:creationId xmlns:a16="http://schemas.microsoft.com/office/drawing/2014/main" id="{37B955FD-6D22-485E-B7A0-BAC782A7C7EB}"/>
              </a:ext>
            </a:extLst>
          </p:cNvPr>
          <p:cNvSpPr/>
          <p:nvPr/>
        </p:nvSpPr>
        <p:spPr>
          <a:xfrm>
            <a:off x="4536245" y="532561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6" name="Action Button: Custom 16">
            <a:hlinkClick r:id="" action="ppaction://noaction" highlightClick="1">
              <a:snd r:embed="rId14" name="tempete.wav"/>
            </a:hlinkClick>
            <a:extLst>
              <a:ext uri="{FF2B5EF4-FFF2-40B4-BE49-F238E27FC236}">
                <a16:creationId xmlns:a16="http://schemas.microsoft.com/office/drawing/2014/main" id="{87933AA0-E509-4E41-9850-E1B770E4DB6E}"/>
              </a:ext>
            </a:extLst>
          </p:cNvPr>
          <p:cNvSpPr/>
          <p:nvPr/>
        </p:nvSpPr>
        <p:spPr>
          <a:xfrm>
            <a:off x="4532313" y="582011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1032" name="Picture 8" descr="Ham, Food, Pork, Meal, Meat, Dinner, Snack, Lunch">
            <a:extLst>
              <a:ext uri="{FF2B5EF4-FFF2-40B4-BE49-F238E27FC236}">
                <a16:creationId xmlns:a16="http://schemas.microsoft.com/office/drawing/2014/main" id="{6B753C7B-AF67-43A5-92E4-CD76DB50561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62922" y="2873542"/>
            <a:ext cx="550038" cy="4151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ight, Bulb, Filament, Lamp, Orange, Technology">
            <a:extLst>
              <a:ext uri="{FF2B5EF4-FFF2-40B4-BE49-F238E27FC236}">
                <a16:creationId xmlns:a16="http://schemas.microsoft.com/office/drawing/2014/main" id="{01947905-6933-4D2B-BD84-D922A54049F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986567" y="3822897"/>
            <a:ext cx="282522" cy="4470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omen Trousers Red Clip Art">
            <a:extLst>
              <a:ext uri="{FF2B5EF4-FFF2-40B4-BE49-F238E27FC236}">
                <a16:creationId xmlns:a16="http://schemas.microsoft.com/office/drawing/2014/main" id="{B92F9BE9-3267-41EF-B697-727A11C83E9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50041" y="4359820"/>
            <a:ext cx="218781" cy="41512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green checkmark">
            <a:extLst>
              <a:ext uri="{FF2B5EF4-FFF2-40B4-BE49-F238E27FC236}">
                <a16:creationId xmlns:a16="http://schemas.microsoft.com/office/drawing/2014/main" id="{C8E6E8D7-DE8F-4BEB-8B05-9C0ECDE75E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92987" y="2404022"/>
            <a:ext cx="282522" cy="294294"/>
          </a:xfrm>
          <a:prstGeom prst="rect">
            <a:avLst/>
          </a:prstGeom>
        </p:spPr>
      </p:pic>
      <p:sp>
        <p:nvSpPr>
          <p:cNvPr id="59" name="TextBox 58" descr="text box hiding answer">
            <a:extLst>
              <a:ext uri="{FF2B5EF4-FFF2-40B4-BE49-F238E27FC236}">
                <a16:creationId xmlns:a16="http://schemas.microsoft.com/office/drawing/2014/main" id="{B70FC568-D11E-456E-8DE4-9EDCE50685FD}"/>
              </a:ext>
            </a:extLst>
          </p:cNvPr>
          <p:cNvSpPr txBox="1"/>
          <p:nvPr/>
        </p:nvSpPr>
        <p:spPr>
          <a:xfrm>
            <a:off x="5373340" y="2362306"/>
            <a:ext cx="326605"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1038" name="Picture 14" descr="Leg, Foot, Toes, Knee, Ankle, Heel, Right, Bend, Human">
            <a:extLst>
              <a:ext uri="{FF2B5EF4-FFF2-40B4-BE49-F238E27FC236}">
                <a16:creationId xmlns:a16="http://schemas.microsoft.com/office/drawing/2014/main" id="{4258E10E-8EF0-4FD6-A64C-B5B03EDEDC2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26174" y="5300084"/>
            <a:ext cx="223534" cy="44706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green checkmark">
            <a:extLst>
              <a:ext uri="{FF2B5EF4-FFF2-40B4-BE49-F238E27FC236}">
                <a16:creationId xmlns:a16="http://schemas.microsoft.com/office/drawing/2014/main" id="{6C140137-C628-4DDD-AA95-4B2A860ED4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28943" y="2895808"/>
            <a:ext cx="282522" cy="294294"/>
          </a:xfrm>
          <a:prstGeom prst="rect">
            <a:avLst/>
          </a:prstGeom>
        </p:spPr>
      </p:pic>
      <p:sp>
        <p:nvSpPr>
          <p:cNvPr id="61" name="TextBox 60" descr="text box hiding answer">
            <a:extLst>
              <a:ext uri="{FF2B5EF4-FFF2-40B4-BE49-F238E27FC236}">
                <a16:creationId xmlns:a16="http://schemas.microsoft.com/office/drawing/2014/main" id="{70AE6EF8-AFD5-47CE-92FD-5F06A8F38BA2}"/>
              </a:ext>
            </a:extLst>
          </p:cNvPr>
          <p:cNvSpPr txBox="1"/>
          <p:nvPr/>
        </p:nvSpPr>
        <p:spPr>
          <a:xfrm>
            <a:off x="5288336" y="2873200"/>
            <a:ext cx="415008"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45" name="Picture 44" descr="green checkmark">
            <a:extLst>
              <a:ext uri="{FF2B5EF4-FFF2-40B4-BE49-F238E27FC236}">
                <a16:creationId xmlns:a16="http://schemas.microsoft.com/office/drawing/2014/main" id="{FE3E904E-45E5-4B2C-8261-F6D288B5A09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98127" y="3372376"/>
            <a:ext cx="282522" cy="294294"/>
          </a:xfrm>
          <a:prstGeom prst="rect">
            <a:avLst/>
          </a:prstGeom>
        </p:spPr>
      </p:pic>
      <p:sp>
        <p:nvSpPr>
          <p:cNvPr id="62" name="TextBox 61" descr="text box hiding answer">
            <a:extLst>
              <a:ext uri="{FF2B5EF4-FFF2-40B4-BE49-F238E27FC236}">
                <a16:creationId xmlns:a16="http://schemas.microsoft.com/office/drawing/2014/main" id="{C735A458-68A1-4208-B256-12CA3A6E31E6}"/>
              </a:ext>
            </a:extLst>
          </p:cNvPr>
          <p:cNvSpPr txBox="1"/>
          <p:nvPr/>
        </p:nvSpPr>
        <p:spPr>
          <a:xfrm>
            <a:off x="5363823" y="3357262"/>
            <a:ext cx="326605"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48" name="Picture 47" descr="green checkmark">
            <a:extLst>
              <a:ext uri="{FF2B5EF4-FFF2-40B4-BE49-F238E27FC236}">
                <a16:creationId xmlns:a16="http://schemas.microsoft.com/office/drawing/2014/main" id="{5CFBC655-279E-4FB0-8FDD-AF309D9065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581" y="3899284"/>
            <a:ext cx="282522" cy="294294"/>
          </a:xfrm>
          <a:prstGeom prst="rect">
            <a:avLst/>
          </a:prstGeom>
        </p:spPr>
      </p:pic>
      <p:sp>
        <p:nvSpPr>
          <p:cNvPr id="63" name="TextBox 62" descr="text box hiding answer">
            <a:extLst>
              <a:ext uri="{FF2B5EF4-FFF2-40B4-BE49-F238E27FC236}">
                <a16:creationId xmlns:a16="http://schemas.microsoft.com/office/drawing/2014/main" id="{1EA00221-FB94-423D-A65D-756C206210DE}"/>
              </a:ext>
            </a:extLst>
          </p:cNvPr>
          <p:cNvSpPr txBox="1"/>
          <p:nvPr/>
        </p:nvSpPr>
        <p:spPr>
          <a:xfrm>
            <a:off x="5230150" y="3863253"/>
            <a:ext cx="415008"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51" name="Picture 50" descr="green checkmark">
            <a:extLst>
              <a:ext uri="{FF2B5EF4-FFF2-40B4-BE49-F238E27FC236}">
                <a16:creationId xmlns:a16="http://schemas.microsoft.com/office/drawing/2014/main" id="{2F4306DB-2DF3-4B66-9E70-C6B0282C785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581" y="4399444"/>
            <a:ext cx="282522" cy="294294"/>
          </a:xfrm>
          <a:prstGeom prst="rect">
            <a:avLst/>
          </a:prstGeom>
        </p:spPr>
      </p:pic>
      <p:sp>
        <p:nvSpPr>
          <p:cNvPr id="64" name="TextBox 63" descr="text box hiding answer">
            <a:extLst>
              <a:ext uri="{FF2B5EF4-FFF2-40B4-BE49-F238E27FC236}">
                <a16:creationId xmlns:a16="http://schemas.microsoft.com/office/drawing/2014/main" id="{F3987A03-AACF-440B-A341-29D565ABA5EB}"/>
              </a:ext>
            </a:extLst>
          </p:cNvPr>
          <p:cNvSpPr txBox="1"/>
          <p:nvPr/>
        </p:nvSpPr>
        <p:spPr>
          <a:xfrm>
            <a:off x="5403581" y="4361234"/>
            <a:ext cx="326605"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54" name="Picture 53" descr="green checkmark">
            <a:extLst>
              <a:ext uri="{FF2B5EF4-FFF2-40B4-BE49-F238E27FC236}">
                <a16:creationId xmlns:a16="http://schemas.microsoft.com/office/drawing/2014/main" id="{7894612A-A8D6-4F48-BF76-E2A8588A31A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92987" y="4883297"/>
            <a:ext cx="282522" cy="294294"/>
          </a:xfrm>
          <a:prstGeom prst="rect">
            <a:avLst/>
          </a:prstGeom>
        </p:spPr>
      </p:pic>
      <p:sp>
        <p:nvSpPr>
          <p:cNvPr id="65" name="TextBox 64" descr="text box hiding answer">
            <a:extLst>
              <a:ext uri="{FF2B5EF4-FFF2-40B4-BE49-F238E27FC236}">
                <a16:creationId xmlns:a16="http://schemas.microsoft.com/office/drawing/2014/main" id="{3785BDB9-F9F9-4F99-A565-95858AD76A51}"/>
              </a:ext>
            </a:extLst>
          </p:cNvPr>
          <p:cNvSpPr txBox="1"/>
          <p:nvPr/>
        </p:nvSpPr>
        <p:spPr>
          <a:xfrm>
            <a:off x="5230150" y="4843991"/>
            <a:ext cx="415008"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1040" name="Picture 16" descr="Animal, Snake, Happy, Reptile, Green">
            <a:extLst>
              <a:ext uri="{FF2B5EF4-FFF2-40B4-BE49-F238E27FC236}">
                <a16:creationId xmlns:a16="http://schemas.microsoft.com/office/drawing/2014/main" id="{005C7131-831A-4C85-BC6F-533D49E7284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817923" y="1798732"/>
            <a:ext cx="683015" cy="470284"/>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descr="text box hiding answer">
            <a:extLst>
              <a:ext uri="{FF2B5EF4-FFF2-40B4-BE49-F238E27FC236}">
                <a16:creationId xmlns:a16="http://schemas.microsoft.com/office/drawing/2014/main" id="{904044E1-9111-49D5-8286-5694BDFEAF5D}"/>
              </a:ext>
            </a:extLst>
          </p:cNvPr>
          <p:cNvSpPr txBox="1"/>
          <p:nvPr/>
        </p:nvSpPr>
        <p:spPr>
          <a:xfrm>
            <a:off x="5292081" y="5361912"/>
            <a:ext cx="396000"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23" name="Picture 22" descr="green checkmark">
            <a:extLst>
              <a:ext uri="{FF2B5EF4-FFF2-40B4-BE49-F238E27FC236}">
                <a16:creationId xmlns:a16="http://schemas.microsoft.com/office/drawing/2014/main" id="{387EB785-8E58-4FE3-99C6-93BE732FEB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581" y="5375395"/>
            <a:ext cx="282522" cy="294294"/>
          </a:xfrm>
          <a:prstGeom prst="rect">
            <a:avLst/>
          </a:prstGeom>
        </p:spPr>
      </p:pic>
      <p:sp>
        <p:nvSpPr>
          <p:cNvPr id="67" name="TextBox 66" descr="text box hiding answer">
            <a:extLst>
              <a:ext uri="{FF2B5EF4-FFF2-40B4-BE49-F238E27FC236}">
                <a16:creationId xmlns:a16="http://schemas.microsoft.com/office/drawing/2014/main" id="{207DE4A6-9B79-42C2-BEDA-63826DD5AC95}"/>
              </a:ext>
            </a:extLst>
          </p:cNvPr>
          <p:cNvSpPr txBox="1"/>
          <p:nvPr/>
        </p:nvSpPr>
        <p:spPr>
          <a:xfrm>
            <a:off x="5315178" y="5849268"/>
            <a:ext cx="415008"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 _</a:t>
            </a:r>
          </a:p>
        </p:txBody>
      </p:sp>
      <p:pic>
        <p:nvPicPr>
          <p:cNvPr id="57" name="Picture 56" descr="green checkmark">
            <a:extLst>
              <a:ext uri="{FF2B5EF4-FFF2-40B4-BE49-F238E27FC236}">
                <a16:creationId xmlns:a16="http://schemas.microsoft.com/office/drawing/2014/main" id="{AA51A814-7095-407B-96BF-357CF1F4267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92987" y="5854704"/>
            <a:ext cx="282522" cy="294294"/>
          </a:xfrm>
          <a:prstGeom prst="rect">
            <a:avLst/>
          </a:prstGeom>
        </p:spPr>
      </p:pic>
    </p:spTree>
    <p:extLst>
      <p:ext uri="{BB962C8B-B14F-4D97-AF65-F5344CB8AC3E}">
        <p14:creationId xmlns:p14="http://schemas.microsoft.com/office/powerpoint/2010/main" val="403659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61"/>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6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67"/>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7" grpId="0" animBg="1"/>
      <p:bldP spid="59" grpId="0" animBg="1"/>
      <p:bldP spid="61" grpId="0" animBg="1"/>
      <p:bldP spid="62" grpId="0" animBg="1"/>
      <p:bldP spid="63" grpId="0" animBg="1"/>
      <p:bldP spid="64" grpId="0" animBg="1"/>
      <p:bldP spid="65" grpId="0" animBg="1"/>
      <p:bldP spid="66" grpId="0" animBg="1"/>
      <p:bldP spid="6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em</a:t>
            </a:r>
            <a:r>
              <a:rPr lang="en-GB" sz="3600" b="1" dirty="0">
                <a:solidFill>
                  <a:schemeClr val="bg1"/>
                </a:solidFill>
              </a:rPr>
              <a:t>/am]</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31532" y="50522"/>
            <a:ext cx="10515600" cy="1325563"/>
          </a:xfrm>
        </p:spPr>
        <p:txBody>
          <a:bodyPr/>
          <a:lstStyle/>
          <a:p>
            <a:pPr lvl="0">
              <a:lnSpc>
                <a:spcPct val="100000"/>
              </a:lnSpc>
              <a:spcBef>
                <a:spcPts val="0"/>
              </a:spcBef>
            </a:pPr>
            <a:r>
              <a:rPr lang="en-GB" sz="10000" b="1" dirty="0" err="1">
                <a:solidFill>
                  <a:srgbClr val="1F4E79"/>
                </a:solidFill>
                <a:latin typeface="Century Gothic" panose="020B0502020202020204" pitchFamily="34" charset="0"/>
                <a:ea typeface="+mn-ea"/>
              </a:rPr>
              <a:t>em</a:t>
            </a:r>
            <a:r>
              <a:rPr lang="en-GB" sz="10000" b="1" dirty="0">
                <a:solidFill>
                  <a:srgbClr val="1F4E79"/>
                </a:solidFill>
                <a:latin typeface="Century Gothic" panose="020B0502020202020204" pitchFamily="34" charset="0"/>
                <a:ea typeface="+mn-ea"/>
              </a:rPr>
              <a:t>/am</a:t>
            </a:r>
            <a:endParaRPr lang="en-US" sz="10000" dirty="0"/>
          </a:p>
        </p:txBody>
      </p:sp>
      <p:sp>
        <p:nvSpPr>
          <p:cNvPr id="4" name="TextBox 3"/>
          <p:cNvSpPr txBox="1"/>
          <p:nvPr/>
        </p:nvSpPr>
        <p:spPr>
          <a:xfrm>
            <a:off x="3859205" y="4407376"/>
            <a:ext cx="478528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em</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ps</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6" name="Picture 2" descr="clock face">
            <a:extLst>
              <a:ext uri="{FF2B5EF4-FFF2-40B4-BE49-F238E27FC236}">
                <a16:creationId xmlns:a16="http://schemas.microsoft.com/office/drawing/2014/main" id="{969BE69C-0337-4B28-AA73-2C7251FBA2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895777" y="1483867"/>
            <a:ext cx="2604358" cy="26043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936C1C-1A24-4C7A-9AE7-C03534A8F8DC}"/>
              </a:ext>
            </a:extLst>
          </p:cNvPr>
          <p:cNvSpPr txBox="1"/>
          <p:nvPr/>
        </p:nvSpPr>
        <p:spPr>
          <a:xfrm>
            <a:off x="4831515" y="4088225"/>
            <a:ext cx="284066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[time]</a:t>
            </a:r>
          </a:p>
        </p:txBody>
      </p:sp>
    </p:spTree>
    <p:extLst>
      <p:ext uri="{BB962C8B-B14F-4D97-AF65-F5344CB8AC3E}">
        <p14:creationId xmlns:p14="http://schemas.microsoft.com/office/powerpoint/2010/main" val="35467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m temp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em temps.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400" y="82800"/>
            <a:ext cx="10515600" cy="1325563"/>
          </a:xfrm>
        </p:spPr>
        <p:txBody>
          <a:bodyPr>
            <a:normAutofit/>
          </a:bodyPr>
          <a:lstStyle/>
          <a:p>
            <a:pPr algn="ctr"/>
            <a:r>
              <a:rPr lang="en-GB" sz="8800" b="1" dirty="0" err="1">
                <a:solidFill>
                  <a:srgbClr val="115076"/>
                </a:solidFill>
                <a:cs typeface="Calibri" panose="020F0502020204030204" pitchFamily="34" charset="0"/>
              </a:rPr>
              <a:t>em</a:t>
            </a:r>
            <a:r>
              <a:rPr lang="en-GB" sz="8800" b="1" dirty="0">
                <a:solidFill>
                  <a:srgbClr val="115076"/>
                </a:solidFill>
                <a:cs typeface="Calibri" panose="020F0502020204030204" pitchFamily="34" charset="0"/>
              </a:rPr>
              <a:t>/am</a:t>
            </a:r>
            <a:endParaRPr lang="en-GB" sz="8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2" descr="clock face">
            <a:extLst>
              <a:ext uri="{FF2B5EF4-FFF2-40B4-BE49-F238E27FC236}">
                <a16:creationId xmlns:a16="http://schemas.microsoft.com/office/drawing/2014/main" id="{5C06E465-9D6F-453C-A0FE-2CDABDA82E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653423" y="2323197"/>
            <a:ext cx="1016613" cy="101661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6557932-0CBE-4EAC-B03D-047C9AE34D1B}"/>
              </a:ext>
            </a:extLst>
          </p:cNvPr>
          <p:cNvSpPr txBox="1"/>
          <p:nvPr/>
        </p:nvSpPr>
        <p:spPr>
          <a:xfrm>
            <a:off x="4741397" y="3269844"/>
            <a:ext cx="28406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[time]</a:t>
            </a:r>
          </a:p>
        </p:txBody>
      </p:sp>
      <p:sp>
        <p:nvSpPr>
          <p:cNvPr id="5" name="TextBox 4"/>
          <p:cNvSpPr txBox="1"/>
          <p:nvPr/>
        </p:nvSpPr>
        <p:spPr>
          <a:xfrm>
            <a:off x="4851105" y="3594940"/>
            <a:ext cx="248978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ps</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735917" y="238587"/>
            <a:ext cx="245451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1" name="Picture 2" descr="tent">
            <a:extLst>
              <a:ext uri="{FF2B5EF4-FFF2-40B4-BE49-F238E27FC236}">
                <a16:creationId xmlns:a16="http://schemas.microsoft.com/office/drawing/2014/main" id="{7D9D9C46-FE71-F341-8608-7E375E3103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903932" y="1578868"/>
            <a:ext cx="1939862" cy="9699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0" y="3348534"/>
            <a:ext cx="43982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DF55CC76-FF9C-224F-97DB-596F6EA4100B}"/>
              </a:ext>
            </a:extLst>
          </p:cNvPr>
          <p:cNvSpPr/>
          <p:nvPr/>
        </p:nvSpPr>
        <p:spPr>
          <a:xfrm>
            <a:off x="753894" y="4280435"/>
            <a:ext cx="245772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[together]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298071" y="4843004"/>
            <a:ext cx="57273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ress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bler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(à) </a:t>
            </a:r>
          </a:p>
        </p:txBody>
      </p:sp>
      <p:sp>
        <p:nvSpPr>
          <p:cNvPr id="17" name="Rectangle 16">
            <a:extLst>
              <a:ext uri="{FF2B5EF4-FFF2-40B4-BE49-F238E27FC236}">
                <a16:creationId xmlns:a16="http://schemas.microsoft.com/office/drawing/2014/main" id="{6C70D5E9-D171-FB4C-B44F-3112BADFC250}"/>
              </a:ext>
            </a:extLst>
          </p:cNvPr>
          <p:cNvSpPr/>
          <p:nvPr/>
        </p:nvSpPr>
        <p:spPr>
          <a:xfrm>
            <a:off x="4658743" y="5706807"/>
            <a:ext cx="287450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look like]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594616" y="117964"/>
            <a:ext cx="51570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3" name="Picture 12" descr="messy bedroom">
            <a:extLst>
              <a:ext uri="{FF2B5EF4-FFF2-40B4-BE49-F238E27FC236}">
                <a16:creationId xmlns:a16="http://schemas.microsoft.com/office/drawing/2014/main" id="{02A378D0-9B85-1A4A-A33B-F4D36D0332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25394" y="1391062"/>
            <a:ext cx="2381384" cy="1721543"/>
          </a:xfrm>
          <a:prstGeom prst="rect">
            <a:avLst/>
          </a:prstGeom>
        </p:spPr>
      </p:pic>
      <p:sp>
        <p:nvSpPr>
          <p:cNvPr id="10" name="Rectangle 9"/>
          <p:cNvSpPr/>
          <p:nvPr/>
        </p:nvSpPr>
        <p:spPr>
          <a:xfrm>
            <a:off x="8085719" y="3446100"/>
            <a:ext cx="386836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print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1" name="Rectangle 20">
            <a:extLst>
              <a:ext uri="{FF2B5EF4-FFF2-40B4-BE49-F238E27FC236}">
                <a16:creationId xmlns:a16="http://schemas.microsoft.com/office/drawing/2014/main" id="{6C70D5E9-D171-FB4C-B44F-3112BADFC250}"/>
              </a:ext>
            </a:extLst>
          </p:cNvPr>
          <p:cNvSpPr/>
          <p:nvPr/>
        </p:nvSpPr>
        <p:spPr>
          <a:xfrm>
            <a:off x="9106030" y="4310068"/>
            <a:ext cx="18277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[spring]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43344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em temps.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subTnLst>
                                    <p:audio>
                                      <p:cMediaNode>
                                        <p:cTn display="0" masterRel="sameClick">
                                          <p:stCondLst>
                                            <p:cond evt="begin" delay="0">
                                              <p:tn val="24"/>
                                            </p:cond>
                                          </p:stCondLst>
                                          <p:endCondLst>
                                            <p:cond evt="onStopAudio" delay="0">
                                              <p:tgtEl>
                                                <p:sldTgt/>
                                              </p:tgtEl>
                                            </p:cond>
                                          </p:endCondLst>
                                        </p:cTn>
                                        <p:tgtEl>
                                          <p:sndTgt r:embed="rId5" name="em camp.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5" name="em camp.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6" name="em chambre.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6" name="em chambr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7" name="em ensembl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7" name="em ensembl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em ressembl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em ressembl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em printemp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subTnLst>
                                    <p:audio>
                                      <p:cMediaNode>
                                        <p:cTn display="0" masterRel="sameClick">
                                          <p:stCondLst>
                                            <p:cond evt="begin" delay="0">
                                              <p:tn val="69"/>
                                            </p:cond>
                                          </p:stCondLst>
                                          <p:endCondLst>
                                            <p:cond evt="onStopAudio" delay="0">
                                              <p:tgtEl>
                                                <p:sldTgt/>
                                              </p:tgtEl>
                                            </p:cond>
                                          </p:endCondLst>
                                        </p:cTn>
                                        <p:tgtEl>
                                          <p:sndTgt r:embed="rId9" name="em printemp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22" grpId="0"/>
      <p:bldP spid="5" grpId="0"/>
      <p:bldP spid="4" grpId="0"/>
      <p:bldP spid="15" grpId="0"/>
      <p:bldP spid="16" grpId="0"/>
      <p:bldP spid="7" grpId="0"/>
      <p:bldP spid="17" grpId="0"/>
      <p:bldP spid="8" grpId="0"/>
      <p:bldP spid="1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rmAutofit/>
          </a:bodyPr>
          <a:lstStyle/>
          <a:p>
            <a:r>
              <a:rPr lang="en-GB" sz="3100" b="1" dirty="0">
                <a:solidFill>
                  <a:schemeClr val="bg1"/>
                </a:solidFill>
              </a:rPr>
              <a:t>Nasal and non-nasal vowels</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Vowels can be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[am/</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[an/an] or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non-nasal </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[like [e] and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you say a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 vowel</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air passes through your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nose</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as well as your mouth.</a:t>
            </a:r>
            <a:endPar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mots.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18" name="Table 6">
            <a:extLst>
              <a:ext uri="{FF2B5EF4-FFF2-40B4-BE49-F238E27FC236}">
                <a16:creationId xmlns:a16="http://schemas.microsoft.com/office/drawing/2014/main" id="{2103C741-F00A-42DA-B873-001006026244}"/>
              </a:ext>
            </a:extLst>
          </p:cNvPr>
          <p:cNvGraphicFramePr>
            <a:graphicFrameLocks noGrp="1"/>
          </p:cNvGraphicFramePr>
          <p:nvPr/>
        </p:nvGraphicFramePr>
        <p:xfrm>
          <a:off x="282906" y="3207601"/>
          <a:ext cx="5760000" cy="2994108"/>
        </p:xfrm>
        <a:graphic>
          <a:graphicData uri="http://schemas.openxmlformats.org/drawingml/2006/table">
            <a:tbl>
              <a:tblPr firstRow="1" bandRow="1">
                <a:tableStyleId>{21E4AEA4-8DFA-4A89-87EB-49C32662AFE0}</a:tableStyleId>
              </a:tblPr>
              <a:tblGrid>
                <a:gridCol w="540000">
                  <a:extLst>
                    <a:ext uri="{9D8B030D-6E8A-4147-A177-3AD203B41FA5}">
                      <a16:colId xmlns:a16="http://schemas.microsoft.com/office/drawing/2014/main" val="2607353726"/>
                    </a:ext>
                  </a:extLst>
                </a:gridCol>
                <a:gridCol w="1620000">
                  <a:extLst>
                    <a:ext uri="{9D8B030D-6E8A-4147-A177-3AD203B41FA5}">
                      <a16:colId xmlns:a16="http://schemas.microsoft.com/office/drawing/2014/main" val="1600817978"/>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sz="2000" dirty="0"/>
                    </a:p>
                  </a:txBody>
                  <a:tcPr>
                    <a:noFill/>
                  </a:tcPr>
                </a:tc>
                <a:tc>
                  <a:txBody>
                    <a:bodyPr/>
                    <a:lstStyle/>
                    <a:p>
                      <a:pPr algn="ctr"/>
                      <a:endParaRPr lang="en-GB" sz="2000" b="0" dirty="0">
                        <a:solidFill>
                          <a:schemeClr val="bg1"/>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nasal vowel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0" dirty="0" err="1"/>
                        <a:t>em</a:t>
                      </a:r>
                      <a:r>
                        <a:rPr lang="en-GB" sz="2000" b="0" dirty="0"/>
                        <a:t>/am]</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0" dirty="0" err="1"/>
                        <a:t>en</a:t>
                      </a:r>
                      <a:r>
                        <a:rPr lang="en-GB" sz="2000" b="0" dirty="0"/>
                        <a:t>/an]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non-nasal vowel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[e] / [a]</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graphicFrame>
        <p:nvGraphicFramePr>
          <p:cNvPr id="22" name="Table 6">
            <a:extLst>
              <a:ext uri="{FF2B5EF4-FFF2-40B4-BE49-F238E27FC236}">
                <a16:creationId xmlns:a16="http://schemas.microsoft.com/office/drawing/2014/main" id="{F05B0977-6095-4045-842C-BA864A8E1DD6}"/>
              </a:ext>
            </a:extLst>
          </p:cNvPr>
          <p:cNvGraphicFramePr>
            <a:graphicFrameLocks noGrp="1"/>
          </p:cNvGraphicFramePr>
          <p:nvPr/>
        </p:nvGraphicFramePr>
        <p:xfrm>
          <a:off x="6329610" y="3207601"/>
          <a:ext cx="5760000" cy="2994108"/>
        </p:xfrm>
        <a:graphic>
          <a:graphicData uri="http://schemas.openxmlformats.org/drawingml/2006/table">
            <a:tbl>
              <a:tblPr firstRow="1" bandRow="1">
                <a:tableStyleId>{21E4AEA4-8DFA-4A89-87EB-49C32662AFE0}</a:tableStyleId>
              </a:tblPr>
              <a:tblGrid>
                <a:gridCol w="540000">
                  <a:extLst>
                    <a:ext uri="{9D8B030D-6E8A-4147-A177-3AD203B41FA5}">
                      <a16:colId xmlns:a16="http://schemas.microsoft.com/office/drawing/2014/main" val="2607353726"/>
                    </a:ext>
                  </a:extLst>
                </a:gridCol>
                <a:gridCol w="1620000">
                  <a:extLst>
                    <a:ext uri="{9D8B030D-6E8A-4147-A177-3AD203B41FA5}">
                      <a16:colId xmlns:a16="http://schemas.microsoft.com/office/drawing/2014/main" val="1600817978"/>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endParaRPr lang="en-GB" sz="2000" dirty="0"/>
                    </a:p>
                  </a:txBody>
                  <a:tcPr>
                    <a:noFill/>
                  </a:tcPr>
                </a:tc>
                <a:tc>
                  <a:txBody>
                    <a:bodyPr/>
                    <a:lstStyle/>
                    <a:p>
                      <a:pPr algn="ctr"/>
                      <a:endParaRPr lang="en-GB" sz="2000" b="0" dirty="0">
                        <a:solidFill>
                          <a:schemeClr val="bg1"/>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nasal vowel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0" dirty="0" err="1"/>
                        <a:t>em</a:t>
                      </a:r>
                      <a:r>
                        <a:rPr lang="en-GB" sz="2000" b="0" dirty="0"/>
                        <a:t>/am]</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a:t>
                      </a:r>
                      <a:r>
                        <a:rPr lang="en-GB" sz="2000" b="0" dirty="0" err="1"/>
                        <a:t>en</a:t>
                      </a:r>
                      <a:r>
                        <a:rPr lang="en-GB" sz="2000" b="0" dirty="0"/>
                        <a:t>/an]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non-nasal vowel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[e] / [a]</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23" name="Action Button: Custom 16">
            <a:hlinkClick r:id="" action="ppaction://noaction" highlightClick="1">
              <a:snd r:embed="rId4" name="1.wav"/>
            </a:hlinkClick>
            <a:extLst>
              <a:ext uri="{FF2B5EF4-FFF2-40B4-BE49-F238E27FC236}">
                <a16:creationId xmlns:a16="http://schemas.microsoft.com/office/drawing/2014/main" id="{31DFB63E-DF26-4090-B324-E6DB740222E0}"/>
              </a:ext>
            </a:extLst>
          </p:cNvPr>
          <p:cNvSpPr/>
          <p:nvPr/>
        </p:nvSpPr>
        <p:spPr>
          <a:xfrm>
            <a:off x="338249" y="423827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4" name="Action Button: Custom 16">
            <a:hlinkClick r:id="" action="ppaction://noaction" highlightClick="1">
              <a:snd r:embed="rId5" name="2.wav"/>
            </a:hlinkClick>
            <a:extLst>
              <a:ext uri="{FF2B5EF4-FFF2-40B4-BE49-F238E27FC236}">
                <a16:creationId xmlns:a16="http://schemas.microsoft.com/office/drawing/2014/main" id="{010B8233-0E49-46A3-9410-C0B439AFA323}"/>
              </a:ext>
            </a:extLst>
          </p:cNvPr>
          <p:cNvSpPr/>
          <p:nvPr/>
        </p:nvSpPr>
        <p:spPr>
          <a:xfrm>
            <a:off x="338249" y="4722008"/>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5" name="Action Button: Custom 16">
            <a:hlinkClick r:id="" action="ppaction://noaction" highlightClick="1">
              <a:snd r:embed="rId6" name="3.wav"/>
            </a:hlinkClick>
            <a:extLst>
              <a:ext uri="{FF2B5EF4-FFF2-40B4-BE49-F238E27FC236}">
                <a16:creationId xmlns:a16="http://schemas.microsoft.com/office/drawing/2014/main" id="{639F19CF-492B-41C0-8CA0-6D012056E833}"/>
              </a:ext>
            </a:extLst>
          </p:cNvPr>
          <p:cNvSpPr/>
          <p:nvPr/>
        </p:nvSpPr>
        <p:spPr>
          <a:xfrm>
            <a:off x="338249" y="5220096"/>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6" name="Action Button: Custom 16">
            <a:hlinkClick r:id="" action="ppaction://noaction" highlightClick="1">
              <a:snd r:embed="rId7" name="4.wav"/>
            </a:hlinkClick>
            <a:extLst>
              <a:ext uri="{FF2B5EF4-FFF2-40B4-BE49-F238E27FC236}">
                <a16:creationId xmlns:a16="http://schemas.microsoft.com/office/drawing/2014/main" id="{1E47DAB1-E2D9-44B7-B14A-31974C6AC135}"/>
              </a:ext>
            </a:extLst>
          </p:cNvPr>
          <p:cNvSpPr/>
          <p:nvPr/>
        </p:nvSpPr>
        <p:spPr>
          <a:xfrm>
            <a:off x="338249" y="5703825"/>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7" name="Action Button: Custom 16">
            <a:hlinkClick r:id="" action="ppaction://noaction" highlightClick="1">
              <a:snd r:embed="rId8" name="5.wav"/>
            </a:hlinkClick>
            <a:extLst>
              <a:ext uri="{FF2B5EF4-FFF2-40B4-BE49-F238E27FC236}">
                <a16:creationId xmlns:a16="http://schemas.microsoft.com/office/drawing/2014/main" id="{1975AFCC-A0BB-432A-8B50-1FB2CA731E31}"/>
              </a:ext>
            </a:extLst>
          </p:cNvPr>
          <p:cNvSpPr/>
          <p:nvPr/>
        </p:nvSpPr>
        <p:spPr>
          <a:xfrm>
            <a:off x="6380281" y="424556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8" name="Action Button: Custom 16">
            <a:hlinkClick r:id="" action="ppaction://noaction" highlightClick="1">
              <a:snd r:embed="rId9" name="6.wav"/>
            </a:hlinkClick>
            <a:extLst>
              <a:ext uri="{FF2B5EF4-FFF2-40B4-BE49-F238E27FC236}">
                <a16:creationId xmlns:a16="http://schemas.microsoft.com/office/drawing/2014/main" id="{29C74EAD-4C0F-4028-A4AD-D8BADE8C36C4}"/>
              </a:ext>
            </a:extLst>
          </p:cNvPr>
          <p:cNvSpPr/>
          <p:nvPr/>
        </p:nvSpPr>
        <p:spPr>
          <a:xfrm>
            <a:off x="6380281" y="4729298"/>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9" name="Action Button: Custom 16">
            <a:hlinkClick r:id="" action="ppaction://noaction" highlightClick="1">
              <a:snd r:embed="rId10" name="7.wav"/>
            </a:hlinkClick>
            <a:extLst>
              <a:ext uri="{FF2B5EF4-FFF2-40B4-BE49-F238E27FC236}">
                <a16:creationId xmlns:a16="http://schemas.microsoft.com/office/drawing/2014/main" id="{9A88B315-43F7-4B29-9E35-E8ABF8F09281}"/>
              </a:ext>
            </a:extLst>
          </p:cNvPr>
          <p:cNvSpPr/>
          <p:nvPr/>
        </p:nvSpPr>
        <p:spPr>
          <a:xfrm>
            <a:off x="6380281" y="5227386"/>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0" name="Action Button: Custom 16">
            <a:hlinkClick r:id="" action="ppaction://noaction" highlightClick="1">
              <a:snd r:embed="rId11" name="8.wav"/>
            </a:hlinkClick>
            <a:extLst>
              <a:ext uri="{FF2B5EF4-FFF2-40B4-BE49-F238E27FC236}">
                <a16:creationId xmlns:a16="http://schemas.microsoft.com/office/drawing/2014/main" id="{34481706-418C-410D-BE69-2EB7A8FBE172}"/>
              </a:ext>
            </a:extLst>
          </p:cNvPr>
          <p:cNvSpPr/>
          <p:nvPr/>
        </p:nvSpPr>
        <p:spPr>
          <a:xfrm>
            <a:off x="6380281" y="5711115"/>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5" name="Picture 34" descr="green checkmark">
            <a:extLst>
              <a:ext uri="{FF2B5EF4-FFF2-40B4-BE49-F238E27FC236}">
                <a16:creationId xmlns:a16="http://schemas.microsoft.com/office/drawing/2014/main" id="{2CFBDBD9-D394-45BD-B0A7-7C9F16CF896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76507" y="4313981"/>
            <a:ext cx="282522" cy="294294"/>
          </a:xfrm>
          <a:prstGeom prst="rect">
            <a:avLst/>
          </a:prstGeom>
        </p:spPr>
      </p:pic>
      <p:pic>
        <p:nvPicPr>
          <p:cNvPr id="36" name="Picture 35" descr="green checkmark">
            <a:extLst>
              <a:ext uri="{FF2B5EF4-FFF2-40B4-BE49-F238E27FC236}">
                <a16:creationId xmlns:a16="http://schemas.microsoft.com/office/drawing/2014/main" id="{0A2DFD0B-16DF-493A-9C43-26CBBE65A5E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29072" y="4844224"/>
            <a:ext cx="282522" cy="294294"/>
          </a:xfrm>
          <a:prstGeom prst="rect">
            <a:avLst/>
          </a:prstGeom>
        </p:spPr>
      </p:pic>
      <p:pic>
        <p:nvPicPr>
          <p:cNvPr id="37" name="Picture 36" descr="green checkmark">
            <a:extLst>
              <a:ext uri="{FF2B5EF4-FFF2-40B4-BE49-F238E27FC236}">
                <a16:creationId xmlns:a16="http://schemas.microsoft.com/office/drawing/2014/main" id="{9897272D-93DD-460A-A390-744D0969EC4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76507" y="5295798"/>
            <a:ext cx="282522" cy="294294"/>
          </a:xfrm>
          <a:prstGeom prst="rect">
            <a:avLst/>
          </a:prstGeom>
        </p:spPr>
      </p:pic>
      <p:pic>
        <p:nvPicPr>
          <p:cNvPr id="38" name="Picture 37" descr="green checkmark">
            <a:extLst>
              <a:ext uri="{FF2B5EF4-FFF2-40B4-BE49-F238E27FC236}">
                <a16:creationId xmlns:a16="http://schemas.microsoft.com/office/drawing/2014/main" id="{562845B2-5850-4BDB-9B0E-2EBA145DC2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29072" y="5779527"/>
            <a:ext cx="282522" cy="294294"/>
          </a:xfrm>
          <a:prstGeom prst="rect">
            <a:avLst/>
          </a:prstGeom>
        </p:spPr>
      </p:pic>
      <p:pic>
        <p:nvPicPr>
          <p:cNvPr id="39" name="Picture 38" descr="green checkmark">
            <a:extLst>
              <a:ext uri="{FF2B5EF4-FFF2-40B4-BE49-F238E27FC236}">
                <a16:creationId xmlns:a16="http://schemas.microsoft.com/office/drawing/2014/main" id="{F5A986C7-368B-41DD-8A68-1D917997E0F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70986" y="4346834"/>
            <a:ext cx="282522" cy="294294"/>
          </a:xfrm>
          <a:prstGeom prst="rect">
            <a:avLst/>
          </a:prstGeom>
        </p:spPr>
      </p:pic>
      <p:pic>
        <p:nvPicPr>
          <p:cNvPr id="40" name="Picture 39" descr="green checkmark">
            <a:extLst>
              <a:ext uri="{FF2B5EF4-FFF2-40B4-BE49-F238E27FC236}">
                <a16:creationId xmlns:a16="http://schemas.microsoft.com/office/drawing/2014/main" id="{D7234C76-AC8A-4B6E-A096-9806469031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45801" y="4830563"/>
            <a:ext cx="282522" cy="294294"/>
          </a:xfrm>
          <a:prstGeom prst="rect">
            <a:avLst/>
          </a:prstGeom>
        </p:spPr>
      </p:pic>
      <p:pic>
        <p:nvPicPr>
          <p:cNvPr id="41" name="Picture 40" descr="green checkmark">
            <a:extLst>
              <a:ext uri="{FF2B5EF4-FFF2-40B4-BE49-F238E27FC236}">
                <a16:creationId xmlns:a16="http://schemas.microsoft.com/office/drawing/2014/main" id="{6591DDDA-AF37-41A4-A501-6DFE97DE400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70986" y="5295798"/>
            <a:ext cx="282522" cy="294294"/>
          </a:xfrm>
          <a:prstGeom prst="rect">
            <a:avLst/>
          </a:prstGeom>
        </p:spPr>
      </p:pic>
      <p:pic>
        <p:nvPicPr>
          <p:cNvPr id="42" name="Picture 41" descr="green checkmark">
            <a:extLst>
              <a:ext uri="{FF2B5EF4-FFF2-40B4-BE49-F238E27FC236}">
                <a16:creationId xmlns:a16="http://schemas.microsoft.com/office/drawing/2014/main" id="{093B685C-D31E-453B-8D8A-458F34B1564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45801" y="5779527"/>
            <a:ext cx="282522" cy="294294"/>
          </a:xfrm>
          <a:prstGeom prst="rect">
            <a:avLst/>
          </a:prstGeom>
        </p:spPr>
      </p:pic>
      <p:sp>
        <p:nvSpPr>
          <p:cNvPr id="6" name="TextBox 5">
            <a:extLst>
              <a:ext uri="{FF2B5EF4-FFF2-40B4-BE49-F238E27FC236}">
                <a16:creationId xmlns:a16="http://schemas.microsoft.com/office/drawing/2014/main" id="{0DED9B8D-AB70-41B5-8E91-D792F406F221}"/>
              </a:ext>
            </a:extLst>
          </p:cNvPr>
          <p:cNvSpPr txBox="1"/>
          <p:nvPr/>
        </p:nvSpPr>
        <p:spPr>
          <a:xfrm>
            <a:off x="859756" y="4268582"/>
            <a:ext cx="9044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p>
        </p:txBody>
      </p:sp>
      <p:sp>
        <p:nvSpPr>
          <p:cNvPr id="44" name="TextBox 43">
            <a:extLst>
              <a:ext uri="{FF2B5EF4-FFF2-40B4-BE49-F238E27FC236}">
                <a16:creationId xmlns:a16="http://schemas.microsoft.com/office/drawing/2014/main" id="{EDF1B56E-1B47-4FEB-9780-E74336DFAB72}"/>
              </a:ext>
            </a:extLst>
          </p:cNvPr>
          <p:cNvSpPr txBox="1"/>
          <p:nvPr/>
        </p:nvSpPr>
        <p:spPr>
          <a:xfrm>
            <a:off x="859756" y="4753963"/>
            <a:ext cx="125066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F01AB53E-6670-455F-84B7-D7A8F2D28B17}"/>
              </a:ext>
            </a:extLst>
          </p:cNvPr>
          <p:cNvSpPr txBox="1"/>
          <p:nvPr/>
        </p:nvSpPr>
        <p:spPr>
          <a:xfrm>
            <a:off x="867309" y="5239344"/>
            <a:ext cx="16626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atique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611267C2-6586-4EF1-9420-AE8055884589}"/>
              </a:ext>
            </a:extLst>
          </p:cNvPr>
          <p:cNvSpPr txBox="1"/>
          <p:nvPr/>
        </p:nvSpPr>
        <p:spPr>
          <a:xfrm>
            <a:off x="863664" y="5724724"/>
            <a:ext cx="14750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pion</a:t>
            </a:r>
          </a:p>
        </p:txBody>
      </p:sp>
      <p:sp>
        <p:nvSpPr>
          <p:cNvPr id="47" name="TextBox 46">
            <a:extLst>
              <a:ext uri="{FF2B5EF4-FFF2-40B4-BE49-F238E27FC236}">
                <a16:creationId xmlns:a16="http://schemas.microsoft.com/office/drawing/2014/main" id="{7E106F90-98E6-4133-BEEB-1EE58304DBCB}"/>
              </a:ext>
            </a:extLst>
          </p:cNvPr>
          <p:cNvSpPr txBox="1"/>
          <p:nvPr/>
        </p:nvSpPr>
        <p:spPr>
          <a:xfrm>
            <a:off x="6871016" y="4268582"/>
            <a:ext cx="10054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tre</a:t>
            </a:r>
          </a:p>
        </p:txBody>
      </p:sp>
      <p:sp>
        <p:nvSpPr>
          <p:cNvPr id="48" name="TextBox 47">
            <a:extLst>
              <a:ext uri="{FF2B5EF4-FFF2-40B4-BE49-F238E27FC236}">
                <a16:creationId xmlns:a16="http://schemas.microsoft.com/office/drawing/2014/main" id="{1FF4A558-B9A7-431C-9650-1E55D82C2955}"/>
              </a:ext>
            </a:extLst>
          </p:cNvPr>
          <p:cNvSpPr txBox="1"/>
          <p:nvPr/>
        </p:nvSpPr>
        <p:spPr>
          <a:xfrm>
            <a:off x="6871016" y="4757626"/>
            <a:ext cx="14173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arque</a:t>
            </a:r>
          </a:p>
        </p:txBody>
      </p:sp>
      <p:sp>
        <p:nvSpPr>
          <p:cNvPr id="49" name="TextBox 48">
            <a:extLst>
              <a:ext uri="{FF2B5EF4-FFF2-40B4-BE49-F238E27FC236}">
                <a16:creationId xmlns:a16="http://schemas.microsoft.com/office/drawing/2014/main" id="{235D0102-4F2A-45BA-9831-3E693E6EE6AE}"/>
              </a:ext>
            </a:extLst>
          </p:cNvPr>
          <p:cNvSpPr txBox="1"/>
          <p:nvPr/>
        </p:nvSpPr>
        <p:spPr>
          <a:xfrm>
            <a:off x="6876268" y="5246670"/>
            <a:ext cx="12650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croiss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50" name="TextBox 49">
            <a:extLst>
              <a:ext uri="{FF2B5EF4-FFF2-40B4-BE49-F238E27FC236}">
                <a16:creationId xmlns:a16="http://schemas.microsoft.com/office/drawing/2014/main" id="{0AD6CCDC-CEF1-4732-AC88-1A8573B9844A}"/>
              </a:ext>
            </a:extLst>
          </p:cNvPr>
          <p:cNvSpPr txBox="1"/>
          <p:nvPr/>
        </p:nvSpPr>
        <p:spPr>
          <a:xfrm>
            <a:off x="6835975" y="5735715"/>
            <a:ext cx="1723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org</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isation</a:t>
            </a:r>
          </a:p>
        </p:txBody>
      </p:sp>
    </p:spTree>
    <p:extLst>
      <p:ext uri="{BB962C8B-B14F-4D97-AF65-F5344CB8AC3E}">
        <p14:creationId xmlns:p14="http://schemas.microsoft.com/office/powerpoint/2010/main" val="171582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t>
            </a:r>
            <a:r>
              <a:rPr lang="en-GB" sz="3600" b="1" dirty="0" err="1">
                <a:solidFill>
                  <a:schemeClr val="bg1"/>
                </a:solidFill>
              </a:rPr>
              <a:t>em</a:t>
            </a:r>
            <a:r>
              <a:rPr lang="en-GB" sz="3600" b="1" dirty="0">
                <a:solidFill>
                  <a:schemeClr val="bg1"/>
                </a:solidFill>
              </a:rPr>
              <a:t>/am], [</a:t>
            </a:r>
            <a:r>
              <a:rPr lang="en-GB" sz="3600" b="1" dirty="0" err="1">
                <a:solidFill>
                  <a:schemeClr val="bg1"/>
                </a:solidFill>
              </a:rPr>
              <a:t>en</a:t>
            </a:r>
            <a:r>
              <a:rPr lang="en-GB" sz="3600" b="1" dirty="0">
                <a:solidFill>
                  <a:schemeClr val="bg1"/>
                </a:solidFill>
              </a:rPr>
              <a:t>/an]</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Normally, SSCs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and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/an] are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nasal vowels</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However,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em</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and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/an] sound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different before a</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vowel</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 you think of any examples in words you already know?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before a consonant:				before a vowel: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ex</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em</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ple</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em</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aine</a:t>
            </a: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am</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bre</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am</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usant</a:t>
            </a:r>
            <a:endPar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cont</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en</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t						prom</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en</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gr</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an</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d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an</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imal</a:t>
            </a:r>
          </a:p>
        </p:txBody>
      </p:sp>
      <p:sp>
        <p:nvSpPr>
          <p:cNvPr id="3" name="TextBox 2">
            <a:extLst>
              <a:ext uri="{FF2B5EF4-FFF2-40B4-BE49-F238E27FC236}">
                <a16:creationId xmlns:a16="http://schemas.microsoft.com/office/drawing/2014/main" id="{8BBE0987-7B8C-48B3-9579-9E6E08BA7F74}"/>
              </a:ext>
            </a:extLst>
          </p:cNvPr>
          <p:cNvSpPr txBox="1"/>
          <p:nvPr/>
        </p:nvSpPr>
        <p:spPr>
          <a:xfrm>
            <a:off x="2386842" y="4251454"/>
            <a:ext cx="2610513" cy="1123712"/>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nasal vowels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em</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B7C6CA2D-5341-4335-97B7-530BC8E6B381}"/>
              </a:ext>
            </a:extLst>
          </p:cNvPr>
          <p:cNvSpPr txBox="1"/>
          <p:nvPr/>
        </p:nvSpPr>
        <p:spPr>
          <a:xfrm>
            <a:off x="8886383" y="4251454"/>
            <a:ext cx="2599972" cy="1123712"/>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oral vowels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m / n.</a:t>
            </a:r>
          </a:p>
        </p:txBody>
      </p:sp>
      <p:sp>
        <p:nvSpPr>
          <p:cNvPr id="5" name="Rectangle 4">
            <a:extLst>
              <a:ext uri="{FF2B5EF4-FFF2-40B4-BE49-F238E27FC236}">
                <a16:creationId xmlns:a16="http://schemas.microsoft.com/office/drawing/2014/main" id="{7B8A23DA-1809-496F-AFA0-C2852F968CB6}"/>
              </a:ext>
            </a:extLst>
          </p:cNvPr>
          <p:cNvSpPr/>
          <p:nvPr/>
        </p:nvSpPr>
        <p:spPr>
          <a:xfrm>
            <a:off x="6457245" y="4306956"/>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(week)</a:t>
            </a:r>
          </a:p>
        </p:txBody>
      </p:sp>
      <p:sp>
        <p:nvSpPr>
          <p:cNvPr id="11" name="Rectangle 10">
            <a:extLst>
              <a:ext uri="{FF2B5EF4-FFF2-40B4-BE49-F238E27FC236}">
                <a16:creationId xmlns:a16="http://schemas.microsoft.com/office/drawing/2014/main" id="{2AFA9400-14EB-4A0A-8F89-ADA1052ECCD5}"/>
              </a:ext>
            </a:extLst>
          </p:cNvPr>
          <p:cNvSpPr/>
          <p:nvPr/>
        </p:nvSpPr>
        <p:spPr>
          <a:xfrm>
            <a:off x="6457245" y="4682949"/>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(funny)</a:t>
            </a:r>
          </a:p>
        </p:txBody>
      </p:sp>
      <p:sp>
        <p:nvSpPr>
          <p:cNvPr id="12" name="Rectangle 11">
            <a:extLst>
              <a:ext uri="{FF2B5EF4-FFF2-40B4-BE49-F238E27FC236}">
                <a16:creationId xmlns:a16="http://schemas.microsoft.com/office/drawing/2014/main" id="{CA747333-263E-4495-89C2-E5DF2F589E35}"/>
              </a:ext>
            </a:extLst>
          </p:cNvPr>
          <p:cNvSpPr/>
          <p:nvPr/>
        </p:nvSpPr>
        <p:spPr>
          <a:xfrm>
            <a:off x="6457245" y="5058942"/>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(walk)</a:t>
            </a:r>
          </a:p>
        </p:txBody>
      </p:sp>
      <p:sp>
        <p:nvSpPr>
          <p:cNvPr id="13" name="Rectangle 12">
            <a:extLst>
              <a:ext uri="{FF2B5EF4-FFF2-40B4-BE49-F238E27FC236}">
                <a16:creationId xmlns:a16="http://schemas.microsoft.com/office/drawing/2014/main" id="{00DEFD59-66CC-4D2B-A8A0-5B97FACFCCF7}"/>
              </a:ext>
            </a:extLst>
          </p:cNvPr>
          <p:cNvSpPr/>
          <p:nvPr/>
        </p:nvSpPr>
        <p:spPr>
          <a:xfrm>
            <a:off x="6457245" y="5412534"/>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(animal)</a:t>
            </a:r>
          </a:p>
        </p:txBody>
      </p:sp>
      <p:sp>
        <p:nvSpPr>
          <p:cNvPr id="14" name="Rectangle 13">
            <a:extLst>
              <a:ext uri="{FF2B5EF4-FFF2-40B4-BE49-F238E27FC236}">
                <a16:creationId xmlns:a16="http://schemas.microsoft.com/office/drawing/2014/main" id="{7EB34FA2-B7F6-4AFE-8C9E-D18F2C8BD60E}"/>
              </a:ext>
            </a:extLst>
          </p:cNvPr>
          <p:cNvSpPr/>
          <p:nvPr/>
        </p:nvSpPr>
        <p:spPr>
          <a:xfrm>
            <a:off x="98480" y="4306956"/>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(example)</a:t>
            </a:r>
          </a:p>
        </p:txBody>
      </p:sp>
      <p:sp>
        <p:nvSpPr>
          <p:cNvPr id="15" name="Rectangle 14">
            <a:extLst>
              <a:ext uri="{FF2B5EF4-FFF2-40B4-BE49-F238E27FC236}">
                <a16:creationId xmlns:a16="http://schemas.microsoft.com/office/drawing/2014/main" id="{F9157764-9DD9-4821-8B9F-9CA964CADE6D}"/>
              </a:ext>
            </a:extLst>
          </p:cNvPr>
          <p:cNvSpPr/>
          <p:nvPr/>
        </p:nvSpPr>
        <p:spPr>
          <a:xfrm>
            <a:off x="98480" y="4670483"/>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(bedroom)</a:t>
            </a:r>
          </a:p>
        </p:txBody>
      </p:sp>
      <p:sp>
        <p:nvSpPr>
          <p:cNvPr id="16" name="Rectangle 15">
            <a:extLst>
              <a:ext uri="{FF2B5EF4-FFF2-40B4-BE49-F238E27FC236}">
                <a16:creationId xmlns:a16="http://schemas.microsoft.com/office/drawing/2014/main" id="{970A608A-AA11-437F-BF65-F3CE1E8B9886}"/>
              </a:ext>
            </a:extLst>
          </p:cNvPr>
          <p:cNvSpPr/>
          <p:nvPr/>
        </p:nvSpPr>
        <p:spPr>
          <a:xfrm>
            <a:off x="98479" y="5058942"/>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(pleased)</a:t>
            </a:r>
          </a:p>
        </p:txBody>
      </p:sp>
      <p:sp>
        <p:nvSpPr>
          <p:cNvPr id="17" name="Rectangle 16">
            <a:extLst>
              <a:ext uri="{FF2B5EF4-FFF2-40B4-BE49-F238E27FC236}">
                <a16:creationId xmlns:a16="http://schemas.microsoft.com/office/drawing/2014/main" id="{8835AD73-BB17-4882-8CF5-03299B4D2773}"/>
              </a:ext>
            </a:extLst>
          </p:cNvPr>
          <p:cNvSpPr/>
          <p:nvPr/>
        </p:nvSpPr>
        <p:spPr>
          <a:xfrm>
            <a:off x="98478" y="5412534"/>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(big)</a:t>
            </a:r>
          </a:p>
        </p:txBody>
      </p:sp>
    </p:spTree>
    <p:extLst>
      <p:ext uri="{BB962C8B-B14F-4D97-AF65-F5344CB8AC3E}">
        <p14:creationId xmlns:p14="http://schemas.microsoft.com/office/powerpoint/2010/main" val="96993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1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5" grpId="0" animBg="1"/>
      <p:bldP spid="5"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em</a:t>
            </a:r>
            <a:r>
              <a:rPr lang="en-GB" sz="3600" b="1" dirty="0">
                <a:solidFill>
                  <a:schemeClr val="bg1"/>
                </a:solidFill>
              </a:rPr>
              <a:t>/am]</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3937467" y="1347598"/>
          <a:ext cx="7972453" cy="4677576"/>
        </p:xfrm>
        <a:graphic>
          <a:graphicData uri="http://schemas.openxmlformats.org/drawingml/2006/table">
            <a:tbl>
              <a:tblPr firstRow="1" bandRow="1">
                <a:tableStyleId>{21E4AEA4-8DFA-4A89-87EB-49C32662AFE0}</a:tableStyleId>
              </a:tblPr>
              <a:tblGrid>
                <a:gridCol w="515073">
                  <a:extLst>
                    <a:ext uri="{9D8B030D-6E8A-4147-A177-3AD203B41FA5}">
                      <a16:colId xmlns:a16="http://schemas.microsoft.com/office/drawing/2014/main" val="2607353726"/>
                    </a:ext>
                  </a:extLst>
                </a:gridCol>
                <a:gridCol w="3856062">
                  <a:extLst>
                    <a:ext uri="{9D8B030D-6E8A-4147-A177-3AD203B41FA5}">
                      <a16:colId xmlns:a16="http://schemas.microsoft.com/office/drawing/2014/main" val="1600817978"/>
                    </a:ext>
                  </a:extLst>
                </a:gridCol>
                <a:gridCol w="1801318">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122696679"/>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nasal vowel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non-nasal vowel</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err="1">
                          <a:solidFill>
                            <a:schemeClr val="accent1">
                              <a:lumMod val="50000"/>
                            </a:schemeClr>
                          </a:solidFill>
                        </a:rPr>
                        <a:t>em</a:t>
                      </a:r>
                      <a:r>
                        <a:rPr lang="en-GB" sz="2400" dirty="0" err="1">
                          <a:solidFill>
                            <a:schemeClr val="accent1">
                              <a:lumMod val="50000"/>
                            </a:schemeClr>
                          </a:solidFill>
                        </a:rPr>
                        <a:t>baucher</a:t>
                      </a:r>
                      <a:r>
                        <a:rPr lang="en-GB" sz="2000" dirty="0">
                          <a:solidFill>
                            <a:schemeClr val="accent1">
                              <a:lumMod val="50000"/>
                            </a:schemeClr>
                          </a:solidFill>
                        </a:rPr>
                        <a:t> [to hire]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r</a:t>
                      </a:r>
                      <a:r>
                        <a:rPr lang="en-GB" sz="2400" b="1" dirty="0" err="1">
                          <a:solidFill>
                            <a:schemeClr val="accent1">
                              <a:lumMod val="50000"/>
                            </a:schemeClr>
                          </a:solidFill>
                        </a:rPr>
                        <a:t>em</a:t>
                      </a:r>
                      <a:r>
                        <a:rPr lang="en-GB" sz="2400" dirty="0" err="1">
                          <a:solidFill>
                            <a:schemeClr val="accent1">
                              <a:lumMod val="50000"/>
                            </a:schemeClr>
                          </a:solidFill>
                        </a:rPr>
                        <a:t>onter</a:t>
                      </a:r>
                      <a:r>
                        <a:rPr lang="en-GB" sz="2000" dirty="0">
                          <a:solidFill>
                            <a:schemeClr val="accent1">
                              <a:lumMod val="50000"/>
                            </a:schemeClr>
                          </a:solidFill>
                        </a:rPr>
                        <a:t> [to go back up]</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400" b="1" dirty="0" err="1">
                          <a:solidFill>
                            <a:schemeClr val="accent1">
                              <a:lumMod val="50000"/>
                            </a:schemeClr>
                          </a:solidFill>
                        </a:rPr>
                        <a:t>en</a:t>
                      </a:r>
                      <a:r>
                        <a:rPr lang="en-GB" sz="2400" dirty="0" err="1">
                          <a:solidFill>
                            <a:schemeClr val="accent1">
                              <a:lumMod val="50000"/>
                            </a:schemeClr>
                          </a:solidFill>
                        </a:rPr>
                        <a:t>g</a:t>
                      </a:r>
                      <a:r>
                        <a:rPr lang="en-GB" sz="2400" b="1" dirty="0" err="1">
                          <a:solidFill>
                            <a:schemeClr val="accent1">
                              <a:lumMod val="50000"/>
                            </a:schemeClr>
                          </a:solidFill>
                        </a:rPr>
                        <a:t>en</a:t>
                      </a:r>
                      <a:r>
                        <a:rPr lang="en-GB" sz="2400" dirty="0" err="1">
                          <a:solidFill>
                            <a:schemeClr val="accent1">
                              <a:lumMod val="50000"/>
                            </a:schemeClr>
                          </a:solidFill>
                        </a:rPr>
                        <a:t>drer</a:t>
                      </a:r>
                      <a:r>
                        <a:rPr lang="en-GB" sz="2000" dirty="0">
                          <a:solidFill>
                            <a:schemeClr val="accent1">
                              <a:lumMod val="50000"/>
                            </a:schemeClr>
                          </a:solidFill>
                        </a:rPr>
                        <a:t> [to generate]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ab</a:t>
                      </a:r>
                      <a:r>
                        <a:rPr kumimoji="0" lang="en-GB" sz="2400" b="1" i="0" u="none" strike="noStrike" kern="1200" cap="none" spc="0" normalizeH="0" baseline="0" noProof="0" dirty="0">
                          <a:ln>
                            <a:noFill/>
                          </a:ln>
                          <a:solidFill>
                            <a:srgbClr val="5B9BD5">
                              <a:lumMod val="50000"/>
                            </a:srgbClr>
                          </a:solidFill>
                          <a:effectLst/>
                          <a:uLnTx/>
                          <a:uFillTx/>
                          <a:latin typeface="+mn-lt"/>
                          <a:ea typeface="+mn-ea"/>
                          <a:cs typeface="+mn-cs"/>
                        </a:rPr>
                        <a:t>an</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don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[abandonment]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ch</a:t>
                      </a:r>
                      <a:r>
                        <a:rPr lang="en-GB" sz="2400" b="1" dirty="0">
                          <a:solidFill>
                            <a:schemeClr val="accent1">
                              <a:lumMod val="50000"/>
                            </a:schemeClr>
                          </a:solidFill>
                        </a:rPr>
                        <a:t>em</a:t>
                      </a:r>
                      <a:r>
                        <a:rPr lang="en-GB" sz="2400" dirty="0">
                          <a:solidFill>
                            <a:schemeClr val="accent1">
                              <a:lumMod val="50000"/>
                            </a:schemeClr>
                          </a:solidFill>
                        </a:rPr>
                        <a:t>in</a:t>
                      </a:r>
                      <a:r>
                        <a:rPr lang="en-GB" sz="2000" dirty="0">
                          <a:solidFill>
                            <a:schemeClr val="accent1">
                              <a:lumMod val="50000"/>
                            </a:schemeClr>
                          </a:solidFill>
                        </a:rPr>
                        <a:t> [path]</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m</a:t>
                      </a:r>
                      <a:r>
                        <a:rPr lang="en-GB" sz="2400" b="1" dirty="0">
                          <a:solidFill>
                            <a:schemeClr val="accent1">
                              <a:lumMod val="50000"/>
                            </a:schemeClr>
                          </a:solidFill>
                        </a:rPr>
                        <a:t>en</a:t>
                      </a:r>
                      <a:r>
                        <a:rPr lang="en-GB" sz="2400" dirty="0">
                          <a:solidFill>
                            <a:schemeClr val="accent1">
                              <a:lumMod val="50000"/>
                            </a:schemeClr>
                          </a:solidFill>
                        </a:rPr>
                        <a:t>ace</a:t>
                      </a:r>
                      <a:r>
                        <a:rPr lang="en-GB" sz="2000" dirty="0">
                          <a:solidFill>
                            <a:schemeClr val="accent1">
                              <a:lumMod val="50000"/>
                            </a:schemeClr>
                          </a:solidFill>
                        </a:rPr>
                        <a:t> [threat]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chemeClr val="accent1">
                              <a:lumMod val="50000"/>
                            </a:schemeClr>
                          </a:solidFill>
                        </a:rPr>
                        <a:t>ch</a:t>
                      </a:r>
                      <a:r>
                        <a:rPr lang="en-GB" sz="2400" b="1" dirty="0">
                          <a:solidFill>
                            <a:schemeClr val="accent1">
                              <a:lumMod val="50000"/>
                            </a:schemeClr>
                          </a:solidFill>
                        </a:rPr>
                        <a:t>am</a:t>
                      </a:r>
                      <a:r>
                        <a:rPr lang="en-GB" sz="2400" dirty="0">
                          <a:solidFill>
                            <a:schemeClr val="accent1">
                              <a:lumMod val="50000"/>
                            </a:schemeClr>
                          </a:solidFill>
                        </a:rPr>
                        <a:t>p</a:t>
                      </a:r>
                      <a:r>
                        <a:rPr lang="en-GB" sz="2000" dirty="0">
                          <a:solidFill>
                            <a:schemeClr val="accent1">
                              <a:lumMod val="50000"/>
                            </a:schemeClr>
                          </a:solidFill>
                        </a:rPr>
                        <a:t> [field]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chemeClr val="accent1">
                              <a:lumMod val="50000"/>
                            </a:schemeClr>
                          </a:solidFill>
                        </a:rPr>
                        <a:t>b</a:t>
                      </a:r>
                      <a:r>
                        <a:rPr lang="en-GB" sz="2400" b="1" dirty="0">
                          <a:solidFill>
                            <a:schemeClr val="accent1">
                              <a:lumMod val="50000"/>
                            </a:schemeClr>
                          </a:solidFill>
                        </a:rPr>
                        <a:t>an</a:t>
                      </a:r>
                      <a:r>
                        <a:rPr lang="en-GB" sz="2400" dirty="0">
                          <a:solidFill>
                            <a:schemeClr val="accent1">
                              <a:lumMod val="50000"/>
                            </a:schemeClr>
                          </a:solidFill>
                        </a:rPr>
                        <a:t>al</a:t>
                      </a:r>
                      <a:r>
                        <a:rPr lang="en-GB" sz="2000" dirty="0">
                          <a:solidFill>
                            <a:schemeClr val="accent1">
                              <a:lumMod val="50000"/>
                            </a:schemeClr>
                          </a:solidFill>
                        </a:rPr>
                        <a:t> [ordinary]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751952553"/>
                  </a:ext>
                </a:extLst>
              </a:tr>
            </a:tbl>
          </a:graphicData>
        </a:graphic>
      </p:graphicFrame>
      <p:sp>
        <p:nvSpPr>
          <p:cNvPr id="9"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3999600" y="20989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1" name="Picture 10"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1891" y="2151438"/>
            <a:ext cx="282522" cy="294294"/>
          </a:xfrm>
          <a:prstGeom prst="rect">
            <a:avLst/>
          </a:prstGeom>
        </p:spPr>
      </p:pic>
      <p:sp>
        <p:nvSpPr>
          <p:cNvPr id="15" name="Action Button: Custom 16">
            <a:hlinkClick r:id="" action="ppaction://noaction" highlightClick="1">
              <a:snd r:embed="rId5" name="2.wav"/>
            </a:hlinkClick>
            <a:extLst>
              <a:ext uri="{FF2B5EF4-FFF2-40B4-BE49-F238E27FC236}">
                <a16:creationId xmlns:a16="http://schemas.microsoft.com/office/drawing/2014/main" id="{D4B491BE-DEE1-4BAB-B62E-08BEC8F84C2F}"/>
              </a:ext>
            </a:extLst>
          </p:cNvPr>
          <p:cNvSpPr/>
          <p:nvPr/>
        </p:nvSpPr>
        <p:spPr>
          <a:xfrm>
            <a:off x="3999600" y="25938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7" name="Picture 16" descr="green checkmark">
            <a:extLst>
              <a:ext uri="{FF2B5EF4-FFF2-40B4-BE49-F238E27FC236}">
                <a16:creationId xmlns:a16="http://schemas.microsoft.com/office/drawing/2014/main" id="{585F7701-B3C2-4037-956E-E382C5D18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3899" y="2616177"/>
            <a:ext cx="282522" cy="294294"/>
          </a:xfrm>
          <a:prstGeom prst="rect">
            <a:avLst/>
          </a:prstGeom>
        </p:spPr>
      </p:pic>
      <p:sp>
        <p:nvSpPr>
          <p:cNvPr id="18" name="Action Button: Custom 16">
            <a:hlinkClick r:id="" action="ppaction://noaction" highlightClick="1">
              <a:snd r:embed="rId6" name="3.wav"/>
            </a:hlinkClick>
            <a:extLst>
              <a:ext uri="{FF2B5EF4-FFF2-40B4-BE49-F238E27FC236}">
                <a16:creationId xmlns:a16="http://schemas.microsoft.com/office/drawing/2014/main" id="{7C5D1C98-B338-48C7-A0D6-9CC93C596CA9}"/>
              </a:ext>
            </a:extLst>
          </p:cNvPr>
          <p:cNvSpPr/>
          <p:nvPr/>
        </p:nvSpPr>
        <p:spPr>
          <a:xfrm>
            <a:off x="3999600" y="308880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20" name="Picture 19" descr="green checkmark">
            <a:extLst>
              <a:ext uri="{FF2B5EF4-FFF2-40B4-BE49-F238E27FC236}">
                <a16:creationId xmlns:a16="http://schemas.microsoft.com/office/drawing/2014/main" id="{82CCF11B-407B-4EB8-B7E3-BF921D536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2575" y="3196645"/>
            <a:ext cx="282522" cy="294294"/>
          </a:xfrm>
          <a:prstGeom prst="rect">
            <a:avLst/>
          </a:prstGeom>
        </p:spPr>
      </p:pic>
      <p:sp>
        <p:nvSpPr>
          <p:cNvPr id="21" name="Action Button: Custom 16">
            <a:hlinkClick r:id="" action="ppaction://noaction" highlightClick="1">
              <a:snd r:embed="rId7" name="4.wav"/>
            </a:hlinkClick>
            <a:extLst>
              <a:ext uri="{FF2B5EF4-FFF2-40B4-BE49-F238E27FC236}">
                <a16:creationId xmlns:a16="http://schemas.microsoft.com/office/drawing/2014/main" id="{735F5EA0-D015-4C01-9444-94092DE5E112}"/>
              </a:ext>
            </a:extLst>
          </p:cNvPr>
          <p:cNvSpPr/>
          <p:nvPr/>
        </p:nvSpPr>
        <p:spPr>
          <a:xfrm>
            <a:off x="3999600" y="35837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3" name="Picture 22" descr="green checkmark">
            <a:extLst>
              <a:ext uri="{FF2B5EF4-FFF2-40B4-BE49-F238E27FC236}">
                <a16:creationId xmlns:a16="http://schemas.microsoft.com/office/drawing/2014/main" id="{468F95B0-30D5-4627-80BA-98F9A35143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1891" y="3697980"/>
            <a:ext cx="282522" cy="294294"/>
          </a:xfrm>
          <a:prstGeom prst="rect">
            <a:avLst/>
          </a:prstGeom>
        </p:spPr>
      </p:pic>
      <p:sp>
        <p:nvSpPr>
          <p:cNvPr id="24" name="Action Button: Custom 16">
            <a:hlinkClick r:id="" action="ppaction://noaction" highlightClick="1">
              <a:snd r:embed="rId8" name="5.wav"/>
            </a:hlinkClick>
            <a:extLst>
              <a:ext uri="{FF2B5EF4-FFF2-40B4-BE49-F238E27FC236}">
                <a16:creationId xmlns:a16="http://schemas.microsoft.com/office/drawing/2014/main" id="{C85FFF45-DBEA-4B31-808F-B9B100F63A1A}"/>
              </a:ext>
            </a:extLst>
          </p:cNvPr>
          <p:cNvSpPr/>
          <p:nvPr/>
        </p:nvSpPr>
        <p:spPr>
          <a:xfrm>
            <a:off x="3999600" y="40786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6" name="Picture 25" descr="green checkmark">
            <a:extLst>
              <a:ext uri="{FF2B5EF4-FFF2-40B4-BE49-F238E27FC236}">
                <a16:creationId xmlns:a16="http://schemas.microsoft.com/office/drawing/2014/main" id="{AC0F72A2-2367-49CB-B79D-A17348208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3899" y="4161965"/>
            <a:ext cx="282522" cy="294294"/>
          </a:xfrm>
          <a:prstGeom prst="rect">
            <a:avLst/>
          </a:prstGeom>
        </p:spPr>
      </p:pic>
      <p:sp>
        <p:nvSpPr>
          <p:cNvPr id="27" name="Action Button: Custom 16">
            <a:hlinkClick r:id="" action="ppaction://noaction" highlightClick="1">
              <a:snd r:embed="rId9" name="6.wav"/>
            </a:hlinkClick>
            <a:extLst>
              <a:ext uri="{FF2B5EF4-FFF2-40B4-BE49-F238E27FC236}">
                <a16:creationId xmlns:a16="http://schemas.microsoft.com/office/drawing/2014/main" id="{C30A216B-AEBB-4E5C-9D72-F3186157431E}"/>
              </a:ext>
            </a:extLst>
          </p:cNvPr>
          <p:cNvSpPr/>
          <p:nvPr/>
        </p:nvSpPr>
        <p:spPr>
          <a:xfrm>
            <a:off x="3999600" y="45736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9" name="Picture 28" descr="green checkmark">
            <a:extLst>
              <a:ext uri="{FF2B5EF4-FFF2-40B4-BE49-F238E27FC236}">
                <a16:creationId xmlns:a16="http://schemas.microsoft.com/office/drawing/2014/main" id="{F69DC784-408A-4D6F-BF66-7212C6A4C3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3899" y="4590444"/>
            <a:ext cx="282522" cy="294294"/>
          </a:xfrm>
          <a:prstGeom prst="rect">
            <a:avLst/>
          </a:prstGeom>
        </p:spPr>
      </p:pic>
      <p:sp>
        <p:nvSpPr>
          <p:cNvPr id="30" name="Action Button: Custom 16">
            <a:hlinkClick r:id="" action="ppaction://noaction" highlightClick="1">
              <a:snd r:embed="rId10" name="7.wav"/>
            </a:hlinkClick>
            <a:extLst>
              <a:ext uri="{FF2B5EF4-FFF2-40B4-BE49-F238E27FC236}">
                <a16:creationId xmlns:a16="http://schemas.microsoft.com/office/drawing/2014/main" id="{B283615F-33BB-4FCE-934D-0B85B4100205}"/>
              </a:ext>
            </a:extLst>
          </p:cNvPr>
          <p:cNvSpPr/>
          <p:nvPr/>
        </p:nvSpPr>
        <p:spPr>
          <a:xfrm>
            <a:off x="3999600" y="50685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32" name="Picture 31" descr="green checkmark">
            <a:extLst>
              <a:ext uri="{FF2B5EF4-FFF2-40B4-BE49-F238E27FC236}">
                <a16:creationId xmlns:a16="http://schemas.microsoft.com/office/drawing/2014/main" id="{6A149CAA-3725-49E0-A46F-9A3F448AB6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1891" y="5144746"/>
            <a:ext cx="282522" cy="294294"/>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[nasal], [e] </a:t>
            </a:r>
            <a:r>
              <a:rPr lang="en-GB" sz="3600" b="1" dirty="0" err="1">
                <a:solidFill>
                  <a:schemeClr val="bg1"/>
                </a:solidFill>
              </a:rPr>
              <a:t>ou</a:t>
            </a:r>
            <a:r>
              <a:rPr lang="en-GB" sz="3600" b="1" dirty="0">
                <a:solidFill>
                  <a:schemeClr val="bg1"/>
                </a:solidFill>
              </a:rPr>
              <a:t> [a] ?  </a:t>
            </a:r>
          </a:p>
        </p:txBody>
      </p:sp>
      <p:sp>
        <p:nvSpPr>
          <p:cNvPr id="2" name="Action Button: Custom 16">
            <a:hlinkClick r:id="" action="ppaction://noaction" highlightClick="1">
              <a:snd r:embed="rId12" name="8.wav"/>
            </a:hlinkClick>
            <a:extLst>
              <a:ext uri="{FF2B5EF4-FFF2-40B4-BE49-F238E27FC236}">
                <a16:creationId xmlns:a16="http://schemas.microsoft.com/office/drawing/2014/main" id="{97B06BAE-CD99-4ADC-8555-750D1ED4D757}"/>
              </a:ext>
            </a:extLst>
          </p:cNvPr>
          <p:cNvSpPr/>
          <p:nvPr/>
        </p:nvSpPr>
        <p:spPr>
          <a:xfrm>
            <a:off x="3999600" y="55635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6" name="Picture 35" descr="green checkmark">
            <a:extLst>
              <a:ext uri="{FF2B5EF4-FFF2-40B4-BE49-F238E27FC236}">
                <a16:creationId xmlns:a16="http://schemas.microsoft.com/office/drawing/2014/main" id="{B2D921D8-016A-4DF8-90E3-89E3DEAB49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3899" y="5563509"/>
            <a:ext cx="282522" cy="294294"/>
          </a:xfrm>
          <a:prstGeom prst="rect">
            <a:avLst/>
          </a:prstGeom>
        </p:spPr>
      </p:pic>
      <p:sp>
        <p:nvSpPr>
          <p:cNvPr id="3" name="Rounded Rectangle 46">
            <a:extLst>
              <a:ext uri="{FF2B5EF4-FFF2-40B4-BE49-F238E27FC236}">
                <a16:creationId xmlns:a16="http://schemas.microsoft.com/office/drawing/2014/main" id="{BDABA21E-25FC-4756-885C-244AAE00A49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6221C652-CABE-4DD6-97E0-94CC6E01D994}"/>
              </a:ext>
            </a:extLst>
          </p:cNvPr>
          <p:cNvSpPr txBox="1"/>
          <p:nvPr/>
        </p:nvSpPr>
        <p:spPr>
          <a:xfrm>
            <a:off x="193953" y="1363929"/>
            <a:ext cx="314388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les mots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décide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nasale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orale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dis les mots !</a:t>
            </a:r>
          </a:p>
        </p:txBody>
      </p:sp>
      <p:grpSp>
        <p:nvGrpSpPr>
          <p:cNvPr id="28" name="Group 27">
            <a:extLst>
              <a:ext uri="{FF2B5EF4-FFF2-40B4-BE49-F238E27FC236}">
                <a16:creationId xmlns:a16="http://schemas.microsoft.com/office/drawing/2014/main" id="{CBBDF424-D790-4EBC-83A8-AAA40ABB1EE4}"/>
              </a:ext>
            </a:extLst>
          </p:cNvPr>
          <p:cNvGrpSpPr/>
          <p:nvPr/>
        </p:nvGrpSpPr>
        <p:grpSpPr>
          <a:xfrm>
            <a:off x="99486" y="3890273"/>
            <a:ext cx="2959414" cy="1039207"/>
            <a:chOff x="875274" y="1292869"/>
            <a:chExt cx="2959414" cy="1039207"/>
          </a:xfrm>
        </p:grpSpPr>
        <p:sp>
          <p:nvSpPr>
            <p:cNvPr id="31" name="TextBox 30">
              <a:extLst>
                <a:ext uri="{FF2B5EF4-FFF2-40B4-BE49-F238E27FC236}">
                  <a16:creationId xmlns:a16="http://schemas.microsoft.com/office/drawing/2014/main" id="{4F40DF58-62F7-4BF4-B287-9CF1EBFB6622}"/>
                </a:ext>
              </a:extLst>
            </p:cNvPr>
            <p:cNvSpPr txBox="1"/>
            <p:nvPr/>
          </p:nvSpPr>
          <p:spPr>
            <a:xfrm>
              <a:off x="1008360" y="1501079"/>
              <a:ext cx="2826328"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 vowels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3" name="Picture 2" descr="Alphabet Word Images, Face, Human">
              <a:extLst>
                <a:ext uri="{FF2B5EF4-FFF2-40B4-BE49-F238E27FC236}">
                  <a16:creationId xmlns:a16="http://schemas.microsoft.com/office/drawing/2014/main" id="{A2D39BF4-53DB-409F-A3C9-79D3AB2BAE7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5274" y="1292869"/>
              <a:ext cx="550467" cy="645376"/>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C18E7C83-4CA9-45D2-8DFB-2D219E877B09}"/>
              </a:ext>
            </a:extLst>
          </p:cNvPr>
          <p:cNvSpPr txBox="1"/>
          <p:nvPr/>
        </p:nvSpPr>
        <p:spPr>
          <a:xfrm>
            <a:off x="692389" y="5206205"/>
            <a:ext cx="1906694" cy="830997"/>
          </a:xfrm>
          <a:prstGeom prst="rect">
            <a:avLst/>
          </a:prstGeom>
          <a:no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oral vowels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5" name="Picture 4" descr="Lips, Sexy, Mouth, Kiss, Passion, Teeth, Gloss">
            <a:extLst>
              <a:ext uri="{FF2B5EF4-FFF2-40B4-BE49-F238E27FC236}">
                <a16:creationId xmlns:a16="http://schemas.microsoft.com/office/drawing/2014/main" id="{7FE99E70-5F98-4C9D-9792-C288EF7549D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1396" y="5621704"/>
            <a:ext cx="883936" cy="64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95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em</a:t>
            </a:r>
            <a:r>
              <a:rPr lang="en-GB" sz="3600" b="1" dirty="0">
                <a:solidFill>
                  <a:schemeClr val="bg1"/>
                </a:solidFill>
              </a:rPr>
              <a:t>/am]</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3413813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31532" y="50522"/>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rPr>
              <a:t>em/am</a:t>
            </a:r>
            <a:endParaRPr lang="en-US" sz="10000" dirty="0"/>
          </a:p>
        </p:txBody>
      </p:sp>
      <p:sp>
        <p:nvSpPr>
          <p:cNvPr id="4" name="TextBox 3"/>
          <p:cNvSpPr txBox="1"/>
          <p:nvPr/>
        </p:nvSpPr>
        <p:spPr>
          <a:xfrm>
            <a:off x="3859205" y="4407376"/>
            <a:ext cx="478528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em</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ps</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6" name="Picture 2" descr="clock face">
            <a:extLst>
              <a:ext uri="{FF2B5EF4-FFF2-40B4-BE49-F238E27FC236}">
                <a16:creationId xmlns:a16="http://schemas.microsoft.com/office/drawing/2014/main" id="{969BE69C-0337-4B28-AA73-2C7251FBA2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895777" y="1483867"/>
            <a:ext cx="2604358" cy="26043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936C1C-1A24-4C7A-9AE7-C03534A8F8DC}"/>
              </a:ext>
            </a:extLst>
          </p:cNvPr>
          <p:cNvSpPr txBox="1"/>
          <p:nvPr/>
        </p:nvSpPr>
        <p:spPr>
          <a:xfrm>
            <a:off x="4831515" y="4088225"/>
            <a:ext cx="284066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[time]</a:t>
            </a:r>
          </a:p>
        </p:txBody>
      </p:sp>
    </p:spTree>
    <p:extLst>
      <p:ext uri="{BB962C8B-B14F-4D97-AF65-F5344CB8AC3E}">
        <p14:creationId xmlns:p14="http://schemas.microsoft.com/office/powerpoint/2010/main" val="186615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m temp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em temps.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400" y="82800"/>
            <a:ext cx="10515600" cy="1325563"/>
          </a:xfrm>
        </p:spPr>
        <p:txBody>
          <a:bodyPr>
            <a:normAutofit/>
          </a:bodyPr>
          <a:lstStyle/>
          <a:p>
            <a:pPr algn="ctr"/>
            <a:r>
              <a:rPr lang="en-GB" sz="8800" b="1" dirty="0">
                <a:solidFill>
                  <a:srgbClr val="115076"/>
                </a:solidFill>
                <a:cs typeface="Calibri" panose="020F0502020204030204" pitchFamily="34" charset="0"/>
              </a:rPr>
              <a:t>em/am</a:t>
            </a:r>
            <a:endParaRPr lang="en-GB" sz="8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2" descr="clock face">
            <a:extLst>
              <a:ext uri="{FF2B5EF4-FFF2-40B4-BE49-F238E27FC236}">
                <a16:creationId xmlns:a16="http://schemas.microsoft.com/office/drawing/2014/main" id="{5C06E465-9D6F-453C-A0FE-2CDABDA82E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653423" y="2323197"/>
            <a:ext cx="1016613" cy="101661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6557932-0CBE-4EAC-B03D-047C9AE34D1B}"/>
              </a:ext>
            </a:extLst>
          </p:cNvPr>
          <p:cNvSpPr txBox="1"/>
          <p:nvPr/>
        </p:nvSpPr>
        <p:spPr>
          <a:xfrm>
            <a:off x="4741397" y="3269844"/>
            <a:ext cx="28406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[time]</a:t>
            </a:r>
          </a:p>
        </p:txBody>
      </p:sp>
      <p:sp>
        <p:nvSpPr>
          <p:cNvPr id="5" name="TextBox 4"/>
          <p:cNvSpPr txBox="1"/>
          <p:nvPr/>
        </p:nvSpPr>
        <p:spPr>
          <a:xfrm>
            <a:off x="4851105" y="3594940"/>
            <a:ext cx="248978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ps</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735917" y="238587"/>
            <a:ext cx="245451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am</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1" name="Picture 2" descr="tent">
            <a:extLst>
              <a:ext uri="{FF2B5EF4-FFF2-40B4-BE49-F238E27FC236}">
                <a16:creationId xmlns:a16="http://schemas.microsoft.com/office/drawing/2014/main" id="{7D9D9C46-FE71-F341-8608-7E375E3103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903932" y="1578868"/>
            <a:ext cx="1939862" cy="9699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0" y="3348534"/>
            <a:ext cx="43982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ens</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DF55CC76-FF9C-224F-97DB-596F6EA4100B}"/>
              </a:ext>
            </a:extLst>
          </p:cNvPr>
          <p:cNvSpPr/>
          <p:nvPr/>
        </p:nvSpPr>
        <p:spPr>
          <a:xfrm>
            <a:off x="753894" y="4280435"/>
            <a:ext cx="245772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[together]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298071" y="4843004"/>
            <a:ext cx="57273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ress</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(à) </a:t>
            </a:r>
          </a:p>
        </p:txBody>
      </p:sp>
      <p:sp>
        <p:nvSpPr>
          <p:cNvPr id="17" name="Rectangle 16">
            <a:extLst>
              <a:ext uri="{FF2B5EF4-FFF2-40B4-BE49-F238E27FC236}">
                <a16:creationId xmlns:a16="http://schemas.microsoft.com/office/drawing/2014/main" id="{6C70D5E9-D171-FB4C-B44F-3112BADFC250}"/>
              </a:ext>
            </a:extLst>
          </p:cNvPr>
          <p:cNvSpPr/>
          <p:nvPr/>
        </p:nvSpPr>
        <p:spPr>
          <a:xfrm>
            <a:off x="4658743" y="5706807"/>
            <a:ext cx="287450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look like]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594616" y="117964"/>
            <a:ext cx="51570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am</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3" name="Picture 12" descr="messy bedroom">
            <a:extLst>
              <a:ext uri="{FF2B5EF4-FFF2-40B4-BE49-F238E27FC236}">
                <a16:creationId xmlns:a16="http://schemas.microsoft.com/office/drawing/2014/main" id="{02A378D0-9B85-1A4A-A33B-F4D36D0332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25394" y="1391062"/>
            <a:ext cx="2381384" cy="1721543"/>
          </a:xfrm>
          <a:prstGeom prst="rect">
            <a:avLst/>
          </a:prstGeom>
        </p:spPr>
      </p:pic>
      <p:sp>
        <p:nvSpPr>
          <p:cNvPr id="10" name="Rectangle 9"/>
          <p:cNvSpPr/>
          <p:nvPr/>
        </p:nvSpPr>
        <p:spPr>
          <a:xfrm>
            <a:off x="8085719" y="3446100"/>
            <a:ext cx="386836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print</a:t>
            </a:r>
            <a:r>
              <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ps</a:t>
            </a:r>
            <a:endParaRPr kumimoji="0" lang="fr-FR"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1" name="Rectangle 20">
            <a:extLst>
              <a:ext uri="{FF2B5EF4-FFF2-40B4-BE49-F238E27FC236}">
                <a16:creationId xmlns:a16="http://schemas.microsoft.com/office/drawing/2014/main" id="{6C70D5E9-D171-FB4C-B44F-3112BADFC250}"/>
              </a:ext>
            </a:extLst>
          </p:cNvPr>
          <p:cNvSpPr/>
          <p:nvPr/>
        </p:nvSpPr>
        <p:spPr>
          <a:xfrm>
            <a:off x="9106030" y="4310068"/>
            <a:ext cx="18277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[spring]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24078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em temps.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subTnLst>
                                    <p:audio>
                                      <p:cMediaNode>
                                        <p:cTn display="0" masterRel="sameClick">
                                          <p:stCondLst>
                                            <p:cond evt="begin" delay="0">
                                              <p:tn val="24"/>
                                            </p:cond>
                                          </p:stCondLst>
                                          <p:endCondLst>
                                            <p:cond evt="onStopAudio" delay="0">
                                              <p:tgtEl>
                                                <p:sldTgt/>
                                              </p:tgtEl>
                                            </p:cond>
                                          </p:endCondLst>
                                        </p:cTn>
                                        <p:tgtEl>
                                          <p:sndTgt r:embed="rId5" name="em camp.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5" name="em camp.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6" name="em chambre.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6" name="em chambr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7" name="em ensembl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7" name="em ensembl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em ressembl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em ressembl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em printemp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subTnLst>
                                    <p:audio>
                                      <p:cMediaNode>
                                        <p:cTn display="0" masterRel="sameClick">
                                          <p:stCondLst>
                                            <p:cond evt="begin" delay="0">
                                              <p:tn val="69"/>
                                            </p:cond>
                                          </p:stCondLst>
                                          <p:endCondLst>
                                            <p:cond evt="onStopAudio" delay="0">
                                              <p:tgtEl>
                                                <p:sldTgt/>
                                              </p:tgtEl>
                                            </p:cond>
                                          </p:endCondLst>
                                        </p:cTn>
                                        <p:tgtEl>
                                          <p:sndTgt r:embed="rId9" name="em printemp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22" grpId="0"/>
      <p:bldP spid="5" grpId="0"/>
      <p:bldP spid="4" grpId="0"/>
      <p:bldP spid="15" grpId="0"/>
      <p:bldP spid="16" grpId="0"/>
      <p:bldP spid="7" grpId="0"/>
      <p:bldP spid="17" grpId="0"/>
      <p:bldP spid="8" grpId="0"/>
      <p:bldP spid="1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8F859989-DB06-4C35-8F6D-A746E286940A}"/>
              </a:ext>
            </a:extLst>
          </p:cNvPr>
          <p:cNvSpPr/>
          <p:nvPr/>
        </p:nvSpPr>
        <p:spPr>
          <a:xfrm>
            <a:off x="10481801" y="251600"/>
            <a:ext cx="154508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lire/parler</a:t>
            </a:r>
          </a:p>
        </p:txBody>
      </p:sp>
      <p:sp>
        <p:nvSpPr>
          <p:cNvPr id="2" name="TextBox 1">
            <a:extLst>
              <a:ext uri="{FF2B5EF4-FFF2-40B4-BE49-F238E27FC236}">
                <a16:creationId xmlns:a16="http://schemas.microsoft.com/office/drawing/2014/main" id="{F5AEF9DF-2FD5-1442-9E84-D31130754D83}"/>
              </a:ext>
            </a:extLst>
          </p:cNvPr>
          <p:cNvSpPr txBox="1"/>
          <p:nvPr/>
        </p:nvSpPr>
        <p:spPr>
          <a:xfrm>
            <a:off x="3420387" y="2047005"/>
            <a:ext cx="1538574" cy="1938992"/>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enn</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em</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enemy</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8AC3E6F7-F57E-4B9C-B826-A7D25754D13D}"/>
              </a:ext>
            </a:extLst>
          </p:cNvPr>
          <p:cNvSpPr txBox="1"/>
          <p:nvPr/>
        </p:nvSpPr>
        <p:spPr>
          <a:xfrm>
            <a:off x="79232" y="1121410"/>
            <a:ext cx="119476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Remember that the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nasal</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SSCs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[em/am]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and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[en/an]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become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non-nasal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sounds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before a vowel. </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754593C9-F7B8-4DE7-A6B5-CB8F653206E4}"/>
              </a:ext>
            </a:extLst>
          </p:cNvPr>
          <p:cNvSpPr txBox="1"/>
          <p:nvPr/>
        </p:nvSpPr>
        <p:spPr>
          <a:xfrm>
            <a:off x="8726879" y="2047005"/>
            <a:ext cx="1574514" cy="1938992"/>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am</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puté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amputee]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92A3D034-4C3E-405B-986F-331EA084B620}"/>
              </a:ext>
            </a:extLst>
          </p:cNvPr>
          <p:cNvSpPr txBox="1"/>
          <p:nvPr/>
        </p:nvSpPr>
        <p:spPr>
          <a:xfrm>
            <a:off x="10015549" y="4251849"/>
            <a:ext cx="2085389" cy="1938992"/>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tr</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an</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chée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trench</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0574DA6C-2F04-400E-9805-65AF1D6D6A20}"/>
              </a:ext>
            </a:extLst>
          </p:cNvPr>
          <p:cNvSpPr txBox="1"/>
          <p:nvPr/>
        </p:nvSpPr>
        <p:spPr>
          <a:xfrm>
            <a:off x="7973353" y="4251849"/>
            <a:ext cx="1902028" cy="1938992"/>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vétér</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veteran (m)]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80501834-70F3-45F0-BC2B-17271A21BB26}"/>
              </a:ext>
            </a:extLst>
          </p:cNvPr>
          <p:cNvSpPr txBox="1"/>
          <p:nvPr/>
        </p:nvSpPr>
        <p:spPr>
          <a:xfrm>
            <a:off x="201890" y="4251849"/>
            <a:ext cx="2289480" cy="1908215"/>
          </a:xfrm>
          <a:prstGeom prst="rect">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combatt</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an</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fighter</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854B66AE-ABF7-4BC0-95A5-6637D0635B42}"/>
              </a:ext>
            </a:extLst>
          </p:cNvPr>
          <p:cNvSpPr txBox="1"/>
          <p:nvPr/>
        </p:nvSpPr>
        <p:spPr>
          <a:xfrm>
            <a:off x="2615321" y="4251849"/>
            <a:ext cx="3136713" cy="1938992"/>
          </a:xfrm>
          <a:prstGeom prst="rect">
            <a:avLst/>
          </a:prstGeom>
          <a:solidFill>
            <a:srgbClr val="115076"/>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super puiss</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[super power</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4ABBC46-FA7C-411B-B75C-4251ED2EC9B3}"/>
              </a:ext>
            </a:extLst>
          </p:cNvPr>
          <p:cNvSpPr txBox="1"/>
          <p:nvPr/>
        </p:nvSpPr>
        <p:spPr>
          <a:xfrm>
            <a:off x="6746024" y="2047005"/>
            <a:ext cx="1857431" cy="1938992"/>
          </a:xfrm>
          <a:prstGeom prst="rect">
            <a:avLst/>
          </a:prstGeom>
          <a:solidFill>
            <a:srgbClr val="FBF0D5"/>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c</a:t>
            </a: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am</a:t>
            </a:r>
            <a:r>
              <a:rPr kumimoji="0" lang="fr-FR" sz="2800" b="0" i="0" u="none" strike="noStrike" kern="1200" cap="none" spc="0" normalizeH="0" baseline="0" noProof="0" dirty="0">
                <a:ln>
                  <a:noFill/>
                </a:ln>
                <a:solidFill>
                  <a:srgbClr val="115076"/>
                </a:solidFill>
                <a:effectLst/>
                <a:uLnTx/>
                <a:uFillTx/>
                <a:latin typeface="Century Gothic" panose="020F0302020204030204"/>
                <a:ea typeface="+mn-ea"/>
                <a:cs typeface="+mn-cs"/>
              </a:rPr>
              <a:t>ion</a:t>
            </a:r>
            <a:endPar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lorry</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A5936A0E-A06E-4FE0-A8D3-2F8307F19B1C}"/>
              </a:ext>
            </a:extLst>
          </p:cNvPr>
          <p:cNvSpPr txBox="1"/>
          <p:nvPr/>
        </p:nvSpPr>
        <p:spPr>
          <a:xfrm>
            <a:off x="205008" y="2047005"/>
            <a:ext cx="3076460" cy="1938992"/>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bombardem</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en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bombing</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8C41C8F6-DC00-496B-A98B-FA28407CF230}"/>
              </a:ext>
            </a:extLst>
          </p:cNvPr>
          <p:cNvSpPr txBox="1"/>
          <p:nvPr/>
        </p:nvSpPr>
        <p:spPr>
          <a:xfrm>
            <a:off x="10377601" y="2047005"/>
            <a:ext cx="1723338" cy="1938992"/>
          </a:xfrm>
          <a:prstGeom prst="rect">
            <a:avLst/>
          </a:prstGeom>
          <a:solidFill>
            <a:schemeClr val="accent2"/>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gr</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en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grenade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3D5F316-6289-4EC2-BD32-D0053DCD619C}"/>
              </a:ext>
            </a:extLst>
          </p:cNvPr>
          <p:cNvSpPr txBox="1"/>
          <p:nvPr/>
        </p:nvSpPr>
        <p:spPr>
          <a:xfrm>
            <a:off x="5875985" y="4251849"/>
            <a:ext cx="1976218" cy="1938992"/>
          </a:xfrm>
          <a:prstGeom prst="rect">
            <a:avLst/>
          </a:prstGeom>
          <a:solidFill>
            <a:srgbClr val="E87D1E"/>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vétér</a:t>
            </a: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an</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veteran (f)</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2B3716A5-D9AA-407A-8688-FD772B6179AD}"/>
              </a:ext>
            </a:extLst>
          </p:cNvPr>
          <p:cNvSpPr txBox="1"/>
          <p:nvPr/>
        </p:nvSpPr>
        <p:spPr>
          <a:xfrm>
            <a:off x="5107884" y="2047005"/>
            <a:ext cx="1538574" cy="1938992"/>
          </a:xfrm>
          <a:prstGeom prst="rect">
            <a:avLst/>
          </a:prstGeom>
          <a:solidFill>
            <a:srgbClr val="115076"/>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rPr>
              <a:t>em</a:t>
            </a:r>
            <a:r>
              <a:rPr kumimoji="0" lang="fr-FR" sz="2800" b="0" i="0" u="none" strike="noStrike" kern="1200" cap="none" spc="0" normalizeH="0" baseline="0" noProof="0" dirty="0">
                <a:ln>
                  <a:noFill/>
                </a:ln>
                <a:solidFill>
                  <a:prstClr val="white"/>
                </a:solidFill>
                <a:effectLst/>
                <a:uLnTx/>
                <a:uFillTx/>
                <a:latin typeface="Century Gothic" panose="020F0302020204030204"/>
                <a:ea typeface="+mn-ea"/>
                <a:cs typeface="+mn-cs"/>
              </a:rPr>
              <a:t>pire</a:t>
            </a:r>
            <a:endParaRPr kumimoji="0" lang="fr-FR"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empire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5" name="Picture 24" descr="Icon&#10;&#10;Description automatically generated">
            <a:hlinkClick r:id="" action="ppaction://noaction">
              <a:snd r:embed="rId3" name="veteran.wav"/>
            </a:hlinkClick>
            <a:extLst>
              <a:ext uri="{FF2B5EF4-FFF2-40B4-BE49-F238E27FC236}">
                <a16:creationId xmlns:a16="http://schemas.microsoft.com/office/drawing/2014/main" id="{B976B2E3-2669-4DDD-A9C6-3A891A9806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7970" y="5099493"/>
            <a:ext cx="1017628" cy="1017628"/>
          </a:xfrm>
          <a:prstGeom prst="rect">
            <a:avLst/>
          </a:prstGeom>
        </p:spPr>
      </p:pic>
      <p:pic>
        <p:nvPicPr>
          <p:cNvPr id="29" name="Picture 28" descr="A picture containing yellow, toy&#10;&#10;Description automatically generated">
            <a:hlinkClick r:id="" action="ppaction://noaction">
              <a:snd r:embed="rId5" name="combattant.wav"/>
            </a:hlinkClick>
            <a:extLst>
              <a:ext uri="{FF2B5EF4-FFF2-40B4-BE49-F238E27FC236}">
                <a16:creationId xmlns:a16="http://schemas.microsoft.com/office/drawing/2014/main" id="{7E455E41-69E3-40AB-8FA6-3970D4B91C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937" y="5037136"/>
            <a:ext cx="1088471" cy="1088471"/>
          </a:xfrm>
          <a:prstGeom prst="rect">
            <a:avLst/>
          </a:prstGeom>
        </p:spPr>
      </p:pic>
      <p:pic>
        <p:nvPicPr>
          <p:cNvPr id="31" name="Picture 30" descr="A picture containing text&#10;&#10;Description automatically generated">
            <a:hlinkClick r:id="" action="ppaction://noaction">
              <a:snd r:embed="rId7" name="grenade.wav"/>
            </a:hlinkClick>
            <a:extLst>
              <a:ext uri="{FF2B5EF4-FFF2-40B4-BE49-F238E27FC236}">
                <a16:creationId xmlns:a16="http://schemas.microsoft.com/office/drawing/2014/main" id="{918B718F-9B36-49B1-B53D-80B5CC6206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12339" y="2962336"/>
            <a:ext cx="742338" cy="903225"/>
          </a:xfrm>
          <a:prstGeom prst="rect">
            <a:avLst/>
          </a:prstGeom>
        </p:spPr>
      </p:pic>
      <p:pic>
        <p:nvPicPr>
          <p:cNvPr id="33" name="Picture 32" descr="A picture containing toy, doll&#10;&#10;Description automatically generated">
            <a:hlinkClick r:id="" action="ppaction://noaction">
              <a:snd r:embed="rId9" name="ampute.wav"/>
            </a:hlinkClick>
            <a:extLst>
              <a:ext uri="{FF2B5EF4-FFF2-40B4-BE49-F238E27FC236}">
                <a16:creationId xmlns:a16="http://schemas.microsoft.com/office/drawing/2014/main" id="{90F890D9-BD14-4951-8B75-966C447CBC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63511" y="2864491"/>
            <a:ext cx="726012" cy="1098913"/>
          </a:xfrm>
          <a:prstGeom prst="rect">
            <a:avLst/>
          </a:prstGeom>
        </p:spPr>
      </p:pic>
      <p:pic>
        <p:nvPicPr>
          <p:cNvPr id="42" name="Picture 41" descr="Diagram&#10;&#10;Description automatically generated">
            <a:hlinkClick r:id="" action="ppaction://noaction">
              <a:snd r:embed="rId11" name="ennemi.wav"/>
            </a:hlinkClick>
            <a:extLst>
              <a:ext uri="{FF2B5EF4-FFF2-40B4-BE49-F238E27FC236}">
                <a16:creationId xmlns:a16="http://schemas.microsoft.com/office/drawing/2014/main" id="{B6112276-7EF8-46AD-BD41-07C2AB26C3C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04239" y="2902976"/>
            <a:ext cx="550347" cy="1040539"/>
          </a:xfrm>
          <a:prstGeom prst="rect">
            <a:avLst/>
          </a:prstGeom>
        </p:spPr>
      </p:pic>
      <p:pic>
        <p:nvPicPr>
          <p:cNvPr id="50" name="Picture 49" descr="A picture containing icon&#10;&#10;Description automatically generated">
            <a:hlinkClick r:id="" action="ppaction://noaction">
              <a:snd r:embed="rId13" name="super puissance.wav"/>
            </a:hlinkClick>
            <a:extLst>
              <a:ext uri="{FF2B5EF4-FFF2-40B4-BE49-F238E27FC236}">
                <a16:creationId xmlns:a16="http://schemas.microsoft.com/office/drawing/2014/main" id="{99BD186F-0D19-42DA-BBA8-E462B54A88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42362" y="5131052"/>
            <a:ext cx="1027487" cy="944806"/>
          </a:xfrm>
          <a:prstGeom prst="rect">
            <a:avLst/>
          </a:prstGeom>
        </p:spPr>
      </p:pic>
      <p:pic>
        <p:nvPicPr>
          <p:cNvPr id="128" name="Picture 127">
            <a:hlinkClick r:id="" action="ppaction://noaction">
              <a:snd r:embed="rId15" name="bombardement.wav"/>
            </a:hlinkClick>
            <a:extLst>
              <a:ext uri="{FF2B5EF4-FFF2-40B4-BE49-F238E27FC236}">
                <a16:creationId xmlns:a16="http://schemas.microsoft.com/office/drawing/2014/main" id="{6ACCFB5E-3F4B-4407-937A-1595B93AB4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95535" y="3223074"/>
            <a:ext cx="939815" cy="546267"/>
          </a:xfrm>
          <a:prstGeom prst="rect">
            <a:avLst/>
          </a:prstGeom>
        </p:spPr>
      </p:pic>
      <p:pic>
        <p:nvPicPr>
          <p:cNvPr id="132" name="Picture 131">
            <a:hlinkClick r:id="" action="ppaction://noaction">
              <a:snd r:embed="rId15" name="bombardement.wav"/>
            </a:hlinkClick>
            <a:extLst>
              <a:ext uri="{FF2B5EF4-FFF2-40B4-BE49-F238E27FC236}">
                <a16:creationId xmlns:a16="http://schemas.microsoft.com/office/drawing/2014/main" id="{9FC034A0-34E7-40FD-A507-08950D2257E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5275" y="2949940"/>
            <a:ext cx="939815" cy="546267"/>
          </a:xfrm>
          <a:prstGeom prst="rect">
            <a:avLst/>
          </a:prstGeom>
        </p:spPr>
      </p:pic>
      <p:pic>
        <p:nvPicPr>
          <p:cNvPr id="54" name="Picture 53" descr="Diagram, venn diagram&#10;&#10;Description automatically generated">
            <a:hlinkClick r:id="" action="ppaction://noaction">
              <a:snd r:embed="rId17" name="empire.wav"/>
            </a:hlinkClick>
            <a:extLst>
              <a:ext uri="{FF2B5EF4-FFF2-40B4-BE49-F238E27FC236}">
                <a16:creationId xmlns:a16="http://schemas.microsoft.com/office/drawing/2014/main" id="{FE87A336-4729-48E1-9C4F-233AF1404CA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26404" y="2995208"/>
            <a:ext cx="860846" cy="871743"/>
          </a:xfrm>
          <a:prstGeom prst="rect">
            <a:avLst/>
          </a:prstGeom>
        </p:spPr>
      </p:pic>
      <p:pic>
        <p:nvPicPr>
          <p:cNvPr id="58" name="Picture 57" descr="A picture containing truck&#10;&#10;Description automatically generated">
            <a:hlinkClick r:id="" action="ppaction://noaction">
              <a:snd r:embed="rId19" name="camion.wav"/>
            </a:hlinkClick>
            <a:extLst>
              <a:ext uri="{FF2B5EF4-FFF2-40B4-BE49-F238E27FC236}">
                <a16:creationId xmlns:a16="http://schemas.microsoft.com/office/drawing/2014/main" id="{15CE10EC-4835-4B3E-BF7D-AB31F74FE82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69698" y="2969675"/>
            <a:ext cx="1666650" cy="922810"/>
          </a:xfrm>
          <a:prstGeom prst="rect">
            <a:avLst/>
          </a:prstGeom>
        </p:spPr>
      </p:pic>
      <p:grpSp>
        <p:nvGrpSpPr>
          <p:cNvPr id="109" name="Group 108">
            <a:extLst>
              <a:ext uri="{FF2B5EF4-FFF2-40B4-BE49-F238E27FC236}">
                <a16:creationId xmlns:a16="http://schemas.microsoft.com/office/drawing/2014/main" id="{8805E7FE-D897-416B-B475-CCF4C94BAA2B}"/>
              </a:ext>
            </a:extLst>
          </p:cNvPr>
          <p:cNvGrpSpPr/>
          <p:nvPr/>
        </p:nvGrpSpPr>
        <p:grpSpPr>
          <a:xfrm>
            <a:off x="3423501" y="3295321"/>
            <a:ext cx="905658" cy="707849"/>
            <a:chOff x="8767591" y="272802"/>
            <a:chExt cx="905658" cy="707849"/>
          </a:xfrm>
        </p:grpSpPr>
        <p:pic>
          <p:nvPicPr>
            <p:cNvPr id="110" name="Picture 109" descr="Icon&#10;&#10;Description automatically generated">
              <a:extLst>
                <a:ext uri="{FF2B5EF4-FFF2-40B4-BE49-F238E27FC236}">
                  <a16:creationId xmlns:a16="http://schemas.microsoft.com/office/drawing/2014/main" id="{5A7B6FF4-1F4A-4385-976F-217551D4C9F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11" name="Picture 110" descr="Shape&#10;&#10;Description automatically generated">
              <a:extLst>
                <a:ext uri="{FF2B5EF4-FFF2-40B4-BE49-F238E27FC236}">
                  <a16:creationId xmlns:a16="http://schemas.microsoft.com/office/drawing/2014/main" id="{F684DE3D-6BFA-4F3F-9B41-68CF20D4EF5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03" name="Group 102">
            <a:extLst>
              <a:ext uri="{FF2B5EF4-FFF2-40B4-BE49-F238E27FC236}">
                <a16:creationId xmlns:a16="http://schemas.microsoft.com/office/drawing/2014/main" id="{962BDC32-1D92-46D9-8428-3F129C19370A}"/>
              </a:ext>
            </a:extLst>
          </p:cNvPr>
          <p:cNvGrpSpPr/>
          <p:nvPr/>
        </p:nvGrpSpPr>
        <p:grpSpPr>
          <a:xfrm>
            <a:off x="226341" y="3264666"/>
            <a:ext cx="1007605" cy="707849"/>
            <a:chOff x="6369600" y="211352"/>
            <a:chExt cx="1007605" cy="707849"/>
          </a:xfrm>
        </p:grpSpPr>
        <p:pic>
          <p:nvPicPr>
            <p:cNvPr id="104" name="Picture 103" descr="Icon&#10;&#10;Description automatically generated">
              <a:extLst>
                <a:ext uri="{FF2B5EF4-FFF2-40B4-BE49-F238E27FC236}">
                  <a16:creationId xmlns:a16="http://schemas.microsoft.com/office/drawing/2014/main" id="{13455212-8FE7-42B6-AA4C-230D4443C10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5" name="Picture 104" descr="Shape&#10;&#10;Description automatically generated">
              <a:extLst>
                <a:ext uri="{FF2B5EF4-FFF2-40B4-BE49-F238E27FC236}">
                  <a16:creationId xmlns:a16="http://schemas.microsoft.com/office/drawing/2014/main" id="{E912F1C2-10A4-437A-92FB-8CBCF414BA8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06" name="Group 105">
            <a:extLst>
              <a:ext uri="{FF2B5EF4-FFF2-40B4-BE49-F238E27FC236}">
                <a16:creationId xmlns:a16="http://schemas.microsoft.com/office/drawing/2014/main" id="{B72C4984-82FD-4958-9035-9CDA40E8F7AE}"/>
              </a:ext>
            </a:extLst>
          </p:cNvPr>
          <p:cNvGrpSpPr/>
          <p:nvPr/>
        </p:nvGrpSpPr>
        <p:grpSpPr>
          <a:xfrm>
            <a:off x="5136239" y="3264665"/>
            <a:ext cx="1007605" cy="707849"/>
            <a:chOff x="6369600" y="211352"/>
            <a:chExt cx="1007605" cy="707849"/>
          </a:xfrm>
        </p:grpSpPr>
        <p:pic>
          <p:nvPicPr>
            <p:cNvPr id="107" name="Picture 106" descr="Icon&#10;&#10;Description automatically generated">
              <a:extLst>
                <a:ext uri="{FF2B5EF4-FFF2-40B4-BE49-F238E27FC236}">
                  <a16:creationId xmlns:a16="http://schemas.microsoft.com/office/drawing/2014/main" id="{4F6582E8-38F2-4723-B9F6-5E84492B3A7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8" name="Picture 107" descr="Shape&#10;&#10;Description automatically generated">
              <a:extLst>
                <a:ext uri="{FF2B5EF4-FFF2-40B4-BE49-F238E27FC236}">
                  <a16:creationId xmlns:a16="http://schemas.microsoft.com/office/drawing/2014/main" id="{8B6E8D49-B8E4-461B-8E02-D29C51DD44E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18" name="Group 117">
            <a:extLst>
              <a:ext uri="{FF2B5EF4-FFF2-40B4-BE49-F238E27FC236}">
                <a16:creationId xmlns:a16="http://schemas.microsoft.com/office/drawing/2014/main" id="{59566157-9D9D-4824-A66C-7B0BCFABEA9A}"/>
              </a:ext>
            </a:extLst>
          </p:cNvPr>
          <p:cNvGrpSpPr/>
          <p:nvPr/>
        </p:nvGrpSpPr>
        <p:grpSpPr>
          <a:xfrm>
            <a:off x="6745736" y="3255555"/>
            <a:ext cx="905658" cy="707849"/>
            <a:chOff x="8767591" y="272802"/>
            <a:chExt cx="905658" cy="707849"/>
          </a:xfrm>
        </p:grpSpPr>
        <p:pic>
          <p:nvPicPr>
            <p:cNvPr id="119" name="Picture 118" descr="Icon&#10;&#10;Description automatically generated">
              <a:extLst>
                <a:ext uri="{FF2B5EF4-FFF2-40B4-BE49-F238E27FC236}">
                  <a16:creationId xmlns:a16="http://schemas.microsoft.com/office/drawing/2014/main" id="{644FDAC3-5A75-4B30-A9C5-AB2A1D69054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20" name="Picture 119" descr="Shape&#10;&#10;Description automatically generated">
              <a:extLst>
                <a:ext uri="{FF2B5EF4-FFF2-40B4-BE49-F238E27FC236}">
                  <a16:creationId xmlns:a16="http://schemas.microsoft.com/office/drawing/2014/main" id="{80586D48-2827-49A6-B5F0-6018B0080F3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100" name="Group 99">
            <a:extLst>
              <a:ext uri="{FF2B5EF4-FFF2-40B4-BE49-F238E27FC236}">
                <a16:creationId xmlns:a16="http://schemas.microsoft.com/office/drawing/2014/main" id="{D8DA5AA3-D23E-411A-86D5-1BC99DBE349E}"/>
              </a:ext>
            </a:extLst>
          </p:cNvPr>
          <p:cNvGrpSpPr/>
          <p:nvPr/>
        </p:nvGrpSpPr>
        <p:grpSpPr>
          <a:xfrm>
            <a:off x="8751641" y="3249421"/>
            <a:ext cx="1007605" cy="707849"/>
            <a:chOff x="6369600" y="211352"/>
            <a:chExt cx="1007605" cy="707849"/>
          </a:xfrm>
        </p:grpSpPr>
        <p:pic>
          <p:nvPicPr>
            <p:cNvPr id="101" name="Picture 100" descr="Icon&#10;&#10;Description automatically generated">
              <a:extLst>
                <a:ext uri="{FF2B5EF4-FFF2-40B4-BE49-F238E27FC236}">
                  <a16:creationId xmlns:a16="http://schemas.microsoft.com/office/drawing/2014/main" id="{4A684619-55E5-4CA2-BB4C-2F5E38FA40E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102" name="Picture 101" descr="Shape&#10;&#10;Description automatically generated">
              <a:extLst>
                <a:ext uri="{FF2B5EF4-FFF2-40B4-BE49-F238E27FC236}">
                  <a16:creationId xmlns:a16="http://schemas.microsoft.com/office/drawing/2014/main" id="{B14E02EA-0600-43B6-9F48-91919E790A8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115" name="Group 114">
            <a:extLst>
              <a:ext uri="{FF2B5EF4-FFF2-40B4-BE49-F238E27FC236}">
                <a16:creationId xmlns:a16="http://schemas.microsoft.com/office/drawing/2014/main" id="{7F72F3C3-8181-4336-929E-6AE822BFB41E}"/>
              </a:ext>
            </a:extLst>
          </p:cNvPr>
          <p:cNvGrpSpPr/>
          <p:nvPr/>
        </p:nvGrpSpPr>
        <p:grpSpPr>
          <a:xfrm>
            <a:off x="10371626" y="3272643"/>
            <a:ext cx="905658" cy="707849"/>
            <a:chOff x="8767591" y="272802"/>
            <a:chExt cx="905658" cy="707849"/>
          </a:xfrm>
        </p:grpSpPr>
        <p:pic>
          <p:nvPicPr>
            <p:cNvPr id="116" name="Picture 115" descr="Icon&#10;&#10;Description automatically generated">
              <a:extLst>
                <a:ext uri="{FF2B5EF4-FFF2-40B4-BE49-F238E27FC236}">
                  <a16:creationId xmlns:a16="http://schemas.microsoft.com/office/drawing/2014/main" id="{331DAB46-781B-4E8A-AFC1-2CAE8B5D717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17" name="Picture 116" descr="Shape&#10;&#10;Description automatically generated">
              <a:extLst>
                <a:ext uri="{FF2B5EF4-FFF2-40B4-BE49-F238E27FC236}">
                  <a16:creationId xmlns:a16="http://schemas.microsoft.com/office/drawing/2014/main" id="{B9FDE3DB-D6AD-49D0-9966-3CB4184F1E6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86" name="Group 85">
            <a:extLst>
              <a:ext uri="{FF2B5EF4-FFF2-40B4-BE49-F238E27FC236}">
                <a16:creationId xmlns:a16="http://schemas.microsoft.com/office/drawing/2014/main" id="{3656E098-50B5-4DAA-BB76-347A4048526F}"/>
              </a:ext>
            </a:extLst>
          </p:cNvPr>
          <p:cNvGrpSpPr/>
          <p:nvPr/>
        </p:nvGrpSpPr>
        <p:grpSpPr>
          <a:xfrm>
            <a:off x="201890" y="5417758"/>
            <a:ext cx="1007605" cy="707849"/>
            <a:chOff x="6369600" y="211352"/>
            <a:chExt cx="1007605" cy="707849"/>
          </a:xfrm>
        </p:grpSpPr>
        <p:pic>
          <p:nvPicPr>
            <p:cNvPr id="87" name="Picture 86" descr="Icon&#10;&#10;Description automatically generated">
              <a:extLst>
                <a:ext uri="{FF2B5EF4-FFF2-40B4-BE49-F238E27FC236}">
                  <a16:creationId xmlns:a16="http://schemas.microsoft.com/office/drawing/2014/main" id="{31ED355E-F876-4992-A0E7-F7E5C688E9D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88" name="Picture 87" descr="Shape&#10;&#10;Description automatically generated">
              <a:extLst>
                <a:ext uri="{FF2B5EF4-FFF2-40B4-BE49-F238E27FC236}">
                  <a16:creationId xmlns:a16="http://schemas.microsoft.com/office/drawing/2014/main" id="{894FBBF0-21A9-468A-AE75-1732D131348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94" name="Group 93">
            <a:extLst>
              <a:ext uri="{FF2B5EF4-FFF2-40B4-BE49-F238E27FC236}">
                <a16:creationId xmlns:a16="http://schemas.microsoft.com/office/drawing/2014/main" id="{9F45CF21-CD84-48C4-B133-AD904ECB627A}"/>
              </a:ext>
            </a:extLst>
          </p:cNvPr>
          <p:cNvGrpSpPr/>
          <p:nvPr/>
        </p:nvGrpSpPr>
        <p:grpSpPr>
          <a:xfrm>
            <a:off x="2664313" y="5458716"/>
            <a:ext cx="1007605" cy="707849"/>
            <a:chOff x="6369600" y="211352"/>
            <a:chExt cx="1007605" cy="707849"/>
          </a:xfrm>
        </p:grpSpPr>
        <p:pic>
          <p:nvPicPr>
            <p:cNvPr id="95" name="Picture 94" descr="Icon&#10;&#10;Description automatically generated">
              <a:extLst>
                <a:ext uri="{FF2B5EF4-FFF2-40B4-BE49-F238E27FC236}">
                  <a16:creationId xmlns:a16="http://schemas.microsoft.com/office/drawing/2014/main" id="{F846D91C-7E2B-49DB-B876-3898380C08E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96" name="Picture 95" descr="Shape&#10;&#10;Description automatically generated">
              <a:extLst>
                <a:ext uri="{FF2B5EF4-FFF2-40B4-BE49-F238E27FC236}">
                  <a16:creationId xmlns:a16="http://schemas.microsoft.com/office/drawing/2014/main" id="{24AA5FB5-39E5-4438-8637-192376F8170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grpSp>
        <p:nvGrpSpPr>
          <p:cNvPr id="72" name="Group 71">
            <a:extLst>
              <a:ext uri="{FF2B5EF4-FFF2-40B4-BE49-F238E27FC236}">
                <a16:creationId xmlns:a16="http://schemas.microsoft.com/office/drawing/2014/main" id="{F5C22AF5-B681-4B92-8610-B24247024379}"/>
              </a:ext>
            </a:extLst>
          </p:cNvPr>
          <p:cNvGrpSpPr/>
          <p:nvPr/>
        </p:nvGrpSpPr>
        <p:grpSpPr>
          <a:xfrm>
            <a:off x="7973353" y="5482992"/>
            <a:ext cx="1007605" cy="707849"/>
            <a:chOff x="6369600" y="211352"/>
            <a:chExt cx="1007605" cy="707849"/>
          </a:xfrm>
        </p:grpSpPr>
        <p:pic>
          <p:nvPicPr>
            <p:cNvPr id="73" name="Picture 72" descr="Icon&#10;&#10;Description automatically generated">
              <a:extLst>
                <a:ext uri="{FF2B5EF4-FFF2-40B4-BE49-F238E27FC236}">
                  <a16:creationId xmlns:a16="http://schemas.microsoft.com/office/drawing/2014/main" id="{B5B4C212-BCA2-401F-945A-796AE4C90D5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76" name="Picture 75" descr="Shape&#10;&#10;Description automatically generated">
              <a:extLst>
                <a:ext uri="{FF2B5EF4-FFF2-40B4-BE49-F238E27FC236}">
                  <a16:creationId xmlns:a16="http://schemas.microsoft.com/office/drawing/2014/main" id="{4EE8B387-45F9-46A6-B8CE-B1A84D17EB3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sp>
        <p:nvSpPr>
          <p:cNvPr id="11" name="Oval 10">
            <a:hlinkClick r:id="" action="ppaction://noaction">
              <a:snd r:embed="rId24" name="veterane.wav"/>
            </a:hlinkClick>
            <a:extLst>
              <a:ext uri="{FF2B5EF4-FFF2-40B4-BE49-F238E27FC236}">
                <a16:creationId xmlns:a16="http://schemas.microsoft.com/office/drawing/2014/main" id="{8ABCF038-AE6D-4206-92B9-F8625C08393D}"/>
              </a:ext>
            </a:extLst>
          </p:cNvPr>
          <p:cNvSpPr/>
          <p:nvPr/>
        </p:nvSpPr>
        <p:spPr>
          <a:xfrm>
            <a:off x="6407501" y="5094173"/>
            <a:ext cx="1009991" cy="1009991"/>
          </a:xfrm>
          <a:prstGeom prst="ellipse">
            <a:avLst/>
          </a:prstGeom>
          <a:solidFill>
            <a:srgbClr val="5EB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3" name="Picture 22" descr="A person wearing a garment&#10;&#10;Description automatically generated with medium confidence">
            <a:hlinkClick r:id="" action="ppaction://noaction">
              <a:snd r:embed="rId24" name="veterane.wav"/>
            </a:hlinkClick>
            <a:extLst>
              <a:ext uri="{FF2B5EF4-FFF2-40B4-BE49-F238E27FC236}">
                <a16:creationId xmlns:a16="http://schemas.microsoft.com/office/drawing/2014/main" id="{CC40B746-63B7-4302-A48C-6246396BF7A7}"/>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379821" y="5104345"/>
            <a:ext cx="949555" cy="1007923"/>
          </a:xfrm>
          <a:prstGeom prst="rect">
            <a:avLst/>
          </a:prstGeom>
        </p:spPr>
      </p:pic>
      <p:grpSp>
        <p:nvGrpSpPr>
          <p:cNvPr id="124" name="Group 123">
            <a:extLst>
              <a:ext uri="{FF2B5EF4-FFF2-40B4-BE49-F238E27FC236}">
                <a16:creationId xmlns:a16="http://schemas.microsoft.com/office/drawing/2014/main" id="{8294012E-61FC-4010-BF8B-CCF52EC2AFCA}"/>
              </a:ext>
            </a:extLst>
          </p:cNvPr>
          <p:cNvGrpSpPr/>
          <p:nvPr/>
        </p:nvGrpSpPr>
        <p:grpSpPr>
          <a:xfrm>
            <a:off x="5892202" y="5464337"/>
            <a:ext cx="905658" cy="707849"/>
            <a:chOff x="8767591" y="272802"/>
            <a:chExt cx="905658" cy="707849"/>
          </a:xfrm>
        </p:grpSpPr>
        <p:pic>
          <p:nvPicPr>
            <p:cNvPr id="125" name="Picture 124" descr="Icon&#10;&#10;Description automatically generated">
              <a:extLst>
                <a:ext uri="{FF2B5EF4-FFF2-40B4-BE49-F238E27FC236}">
                  <a16:creationId xmlns:a16="http://schemas.microsoft.com/office/drawing/2014/main" id="{0527662F-6E17-465F-A911-C7379F51350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126" name="Picture 125" descr="Shape&#10;&#10;Description automatically generated">
              <a:extLst>
                <a:ext uri="{FF2B5EF4-FFF2-40B4-BE49-F238E27FC236}">
                  <a16:creationId xmlns:a16="http://schemas.microsoft.com/office/drawing/2014/main" id="{DF66E63B-7730-49E7-A532-67A321D7CC8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85" name="Group 84">
            <a:extLst>
              <a:ext uri="{FF2B5EF4-FFF2-40B4-BE49-F238E27FC236}">
                <a16:creationId xmlns:a16="http://schemas.microsoft.com/office/drawing/2014/main" id="{3D174AC2-AB17-4070-A2AE-3C5A6B2220A6}"/>
              </a:ext>
            </a:extLst>
          </p:cNvPr>
          <p:cNvGrpSpPr/>
          <p:nvPr/>
        </p:nvGrpSpPr>
        <p:grpSpPr>
          <a:xfrm>
            <a:off x="9037256" y="272148"/>
            <a:ext cx="905658" cy="707849"/>
            <a:chOff x="8767591" y="272802"/>
            <a:chExt cx="905658" cy="707849"/>
          </a:xfrm>
        </p:grpSpPr>
        <p:pic>
          <p:nvPicPr>
            <p:cNvPr id="89" name="Picture 88" descr="Icon&#10;&#10;Description automatically generated">
              <a:extLst>
                <a:ext uri="{FF2B5EF4-FFF2-40B4-BE49-F238E27FC236}">
                  <a16:creationId xmlns:a16="http://schemas.microsoft.com/office/drawing/2014/main" id="{EAEE8A61-083A-4907-AF3C-EC6FCE39FA8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767591" y="272802"/>
              <a:ext cx="604990" cy="707849"/>
            </a:xfrm>
            <a:prstGeom prst="rect">
              <a:avLst/>
            </a:prstGeom>
          </p:spPr>
        </p:pic>
        <p:pic>
          <p:nvPicPr>
            <p:cNvPr id="90" name="Picture 89" descr="Shape&#10;&#10;Description automatically generated">
              <a:extLst>
                <a:ext uri="{FF2B5EF4-FFF2-40B4-BE49-F238E27FC236}">
                  <a16:creationId xmlns:a16="http://schemas.microsoft.com/office/drawing/2014/main" id="{0A6995BD-5353-4289-8483-1DA42066A53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44471" y="289890"/>
              <a:ext cx="428778" cy="428778"/>
            </a:xfrm>
            <a:prstGeom prst="rect">
              <a:avLst/>
            </a:prstGeom>
          </p:spPr>
        </p:pic>
      </p:grpSp>
      <p:grpSp>
        <p:nvGrpSpPr>
          <p:cNvPr id="91" name="Group 90">
            <a:extLst>
              <a:ext uri="{FF2B5EF4-FFF2-40B4-BE49-F238E27FC236}">
                <a16:creationId xmlns:a16="http://schemas.microsoft.com/office/drawing/2014/main" id="{D93CE20C-B0A3-47AD-80C8-02134F85D2EC}"/>
              </a:ext>
            </a:extLst>
          </p:cNvPr>
          <p:cNvGrpSpPr/>
          <p:nvPr/>
        </p:nvGrpSpPr>
        <p:grpSpPr>
          <a:xfrm>
            <a:off x="5324816" y="268499"/>
            <a:ext cx="1007605" cy="707849"/>
            <a:chOff x="6369600" y="211352"/>
            <a:chExt cx="1007605" cy="707849"/>
          </a:xfrm>
        </p:grpSpPr>
        <p:pic>
          <p:nvPicPr>
            <p:cNvPr id="92" name="Picture 91" descr="Icon&#10;&#10;Description automatically generated">
              <a:extLst>
                <a:ext uri="{FF2B5EF4-FFF2-40B4-BE49-F238E27FC236}">
                  <a16:creationId xmlns:a16="http://schemas.microsoft.com/office/drawing/2014/main" id="{F548BED2-AA30-4342-B7EF-B94F831CEB6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93" name="Picture 92" descr="Shape&#10;&#10;Description automatically generated">
              <a:extLst>
                <a:ext uri="{FF2B5EF4-FFF2-40B4-BE49-F238E27FC236}">
                  <a16:creationId xmlns:a16="http://schemas.microsoft.com/office/drawing/2014/main" id="{4D20D9F5-BE42-47FF-8936-75C5A4A5845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sp>
        <p:nvSpPr>
          <p:cNvPr id="97" name="TextBox 96">
            <a:extLst>
              <a:ext uri="{FF2B5EF4-FFF2-40B4-BE49-F238E27FC236}">
                <a16:creationId xmlns:a16="http://schemas.microsoft.com/office/drawing/2014/main" id="{080C3171-4E68-4212-8858-27694743F0BD}"/>
              </a:ext>
            </a:extLst>
          </p:cNvPr>
          <p:cNvSpPr txBox="1"/>
          <p:nvPr/>
        </p:nvSpPr>
        <p:spPr>
          <a:xfrm>
            <a:off x="6134029" y="318926"/>
            <a:ext cx="293641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Are the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vowels in bold</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nasal or non-nasal?</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98" name="Picture 97" descr="background rectangle">
            <a:extLst>
              <a:ext uri="{C183D7F6-B498-43B3-948B-1728B52AA6E4}">
                <adec:decorative xmlns:adec="http://schemas.microsoft.com/office/drawing/2017/decorative" val="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 y="296864"/>
            <a:ext cx="4953076" cy="867128"/>
          </a:xfrm>
          <a:prstGeom prst="rect">
            <a:avLst/>
          </a:prstGeom>
        </p:spPr>
      </p:pic>
      <p:sp>
        <p:nvSpPr>
          <p:cNvPr id="99" name="Title 3"/>
          <p:cNvSpPr>
            <a:spLocks noGrp="1"/>
          </p:cNvSpPr>
          <p:nvPr>
            <p:ph type="title"/>
          </p:nvPr>
        </p:nvSpPr>
        <p:spPr>
          <a:xfrm>
            <a:off x="-1" y="296864"/>
            <a:ext cx="6039293" cy="707849"/>
          </a:xfrm>
        </p:spPr>
        <p:txBody>
          <a:bodyPr>
            <a:normAutofit/>
          </a:bodyPr>
          <a:lstStyle/>
          <a:p>
            <a:r>
              <a:rPr lang="fr-FR" sz="3000" b="1" dirty="0">
                <a:solidFill>
                  <a:schemeClr val="bg1"/>
                </a:solidFill>
              </a:rPr>
              <a:t>Les voyelles nasales</a:t>
            </a:r>
          </a:p>
        </p:txBody>
      </p:sp>
      <p:pic>
        <p:nvPicPr>
          <p:cNvPr id="12" name="Picture 11">
            <a:hlinkClick r:id="" action="ppaction://noaction">
              <a:snd r:embed="rId27" name="tranchee.wav"/>
            </a:hlinkClick>
          </p:cNvPr>
          <p:cNvPicPr>
            <a:picLocks noChangeAspect="1"/>
          </p:cNvPicPr>
          <p:nvPr/>
        </p:nvPicPr>
        <p:blipFill>
          <a:blip r:embed="rId28"/>
          <a:stretch>
            <a:fillRect/>
          </a:stretch>
        </p:blipFill>
        <p:spPr>
          <a:xfrm>
            <a:off x="10566790" y="5259008"/>
            <a:ext cx="1457575" cy="873611"/>
          </a:xfrm>
          <a:prstGeom prst="rect">
            <a:avLst/>
          </a:prstGeom>
        </p:spPr>
      </p:pic>
      <p:grpSp>
        <p:nvGrpSpPr>
          <p:cNvPr id="78" name="Group 77">
            <a:extLst>
              <a:ext uri="{FF2B5EF4-FFF2-40B4-BE49-F238E27FC236}">
                <a16:creationId xmlns:a16="http://schemas.microsoft.com/office/drawing/2014/main" id="{B5108C02-9104-4976-A5A6-BD4594DE07CE}"/>
              </a:ext>
            </a:extLst>
          </p:cNvPr>
          <p:cNvGrpSpPr/>
          <p:nvPr/>
        </p:nvGrpSpPr>
        <p:grpSpPr>
          <a:xfrm>
            <a:off x="10016913" y="5482991"/>
            <a:ext cx="1007605" cy="707849"/>
            <a:chOff x="6369600" y="211352"/>
            <a:chExt cx="1007605" cy="707849"/>
          </a:xfrm>
        </p:grpSpPr>
        <p:pic>
          <p:nvPicPr>
            <p:cNvPr id="80" name="Picture 79" descr="Icon&#10;&#10;Description automatically generated">
              <a:extLst>
                <a:ext uri="{FF2B5EF4-FFF2-40B4-BE49-F238E27FC236}">
                  <a16:creationId xmlns:a16="http://schemas.microsoft.com/office/drawing/2014/main" id="{EBC72BF7-2C21-4C93-ADC8-4C86C70798F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69600" y="211352"/>
              <a:ext cx="604990" cy="707849"/>
            </a:xfrm>
            <a:prstGeom prst="rect">
              <a:avLst/>
            </a:prstGeom>
          </p:spPr>
        </p:pic>
        <p:pic>
          <p:nvPicPr>
            <p:cNvPr id="83" name="Picture 82" descr="Shape&#10;&#10;Description automatically generated">
              <a:extLst>
                <a:ext uri="{FF2B5EF4-FFF2-40B4-BE49-F238E27FC236}">
                  <a16:creationId xmlns:a16="http://schemas.microsoft.com/office/drawing/2014/main" id="{5F400237-AE81-4152-B8DF-FDA6958BD2D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88582">
              <a:off x="6769702" y="230746"/>
              <a:ext cx="607503" cy="455153"/>
            </a:xfrm>
            <a:prstGeom prst="rect">
              <a:avLst/>
            </a:prstGeom>
          </p:spPr>
        </p:pic>
      </p:grpSp>
    </p:spTree>
    <p:extLst>
      <p:ext uri="{BB962C8B-B14F-4D97-AF65-F5344CB8AC3E}">
        <p14:creationId xmlns:p14="http://schemas.microsoft.com/office/powerpoint/2010/main" val="161041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31532" y="50522"/>
            <a:ext cx="10515600" cy="1325563"/>
          </a:xfrm>
        </p:spPr>
        <p:txBody>
          <a:bodyPr/>
          <a:lstStyle/>
          <a:p>
            <a:pPr lvl="0">
              <a:lnSpc>
                <a:spcPct val="100000"/>
              </a:lnSpc>
              <a:spcBef>
                <a:spcPts val="0"/>
              </a:spcBef>
            </a:pPr>
            <a:r>
              <a:rPr lang="en-GB" sz="10000" b="1" dirty="0" err="1">
                <a:solidFill>
                  <a:srgbClr val="1F4E79"/>
                </a:solidFill>
                <a:latin typeface="Century Gothic" panose="020B0502020202020204" pitchFamily="34" charset="0"/>
                <a:ea typeface="+mn-ea"/>
              </a:rPr>
              <a:t>em</a:t>
            </a:r>
            <a:r>
              <a:rPr lang="en-GB" sz="10000" b="1" dirty="0">
                <a:solidFill>
                  <a:srgbClr val="1F4E79"/>
                </a:solidFill>
                <a:latin typeface="Century Gothic" panose="020B0502020202020204" pitchFamily="34" charset="0"/>
                <a:ea typeface="+mn-ea"/>
              </a:rPr>
              <a:t>/am</a:t>
            </a:r>
            <a:endParaRPr lang="en-US" sz="10000" dirty="0"/>
          </a:p>
        </p:txBody>
      </p:sp>
      <p:sp>
        <p:nvSpPr>
          <p:cNvPr id="4" name="TextBox 3"/>
          <p:cNvSpPr txBox="1"/>
          <p:nvPr/>
        </p:nvSpPr>
        <p:spPr>
          <a:xfrm>
            <a:off x="3859205" y="4407376"/>
            <a:ext cx="478528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em</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ps</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6" name="Picture 2" descr="clock face">
            <a:extLst>
              <a:ext uri="{FF2B5EF4-FFF2-40B4-BE49-F238E27FC236}">
                <a16:creationId xmlns:a16="http://schemas.microsoft.com/office/drawing/2014/main" id="{969BE69C-0337-4B28-AA73-2C7251FBA2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895777" y="1483867"/>
            <a:ext cx="2604358" cy="26043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936C1C-1A24-4C7A-9AE7-C03534A8F8DC}"/>
              </a:ext>
            </a:extLst>
          </p:cNvPr>
          <p:cNvSpPr txBox="1"/>
          <p:nvPr/>
        </p:nvSpPr>
        <p:spPr>
          <a:xfrm>
            <a:off x="4831515" y="4088225"/>
            <a:ext cx="284066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[time]</a:t>
            </a:r>
          </a:p>
        </p:txBody>
      </p:sp>
    </p:spTree>
    <p:extLst>
      <p:ext uri="{BB962C8B-B14F-4D97-AF65-F5344CB8AC3E}">
        <p14:creationId xmlns:p14="http://schemas.microsoft.com/office/powerpoint/2010/main" val="270209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m temp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em temps.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31532" y="50522"/>
            <a:ext cx="10515600" cy="1325563"/>
          </a:xfrm>
        </p:spPr>
        <p:txBody>
          <a:bodyPr/>
          <a:lstStyle/>
          <a:p>
            <a:pPr lvl="0">
              <a:lnSpc>
                <a:spcPct val="100000"/>
              </a:lnSpc>
              <a:spcBef>
                <a:spcPts val="0"/>
              </a:spcBef>
            </a:pPr>
            <a:r>
              <a:rPr lang="en-GB" sz="10000" b="1" dirty="0" err="1">
                <a:solidFill>
                  <a:srgbClr val="1F4E79"/>
                </a:solidFill>
                <a:latin typeface="Century Gothic" panose="020B0502020202020204" pitchFamily="34" charset="0"/>
                <a:ea typeface="+mn-ea"/>
              </a:rPr>
              <a:t>em</a:t>
            </a:r>
            <a:r>
              <a:rPr lang="en-GB" sz="10000" b="1" dirty="0">
                <a:solidFill>
                  <a:srgbClr val="1F4E79"/>
                </a:solidFill>
                <a:latin typeface="Century Gothic" panose="020B0502020202020204" pitchFamily="34" charset="0"/>
                <a:ea typeface="+mn-ea"/>
              </a:rPr>
              <a:t>/am</a:t>
            </a:r>
            <a:endParaRPr lang="en-US" sz="10000" dirty="0"/>
          </a:p>
        </p:txBody>
      </p:sp>
      <p:sp>
        <p:nvSpPr>
          <p:cNvPr id="4" name="TextBox 3"/>
          <p:cNvSpPr txBox="1"/>
          <p:nvPr/>
        </p:nvSpPr>
        <p:spPr>
          <a:xfrm>
            <a:off x="3864015" y="2055595"/>
            <a:ext cx="478528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em</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ps</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273389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m temp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31532" y="50522"/>
            <a:ext cx="10515600" cy="1325563"/>
          </a:xfrm>
        </p:spPr>
        <p:txBody>
          <a:bodyPr/>
          <a:lstStyle/>
          <a:p>
            <a:pPr lvl="0">
              <a:lnSpc>
                <a:spcPct val="100000"/>
              </a:lnSpc>
              <a:spcBef>
                <a:spcPts val="0"/>
              </a:spcBef>
            </a:pPr>
            <a:r>
              <a:rPr lang="en-GB" sz="10000" b="1" dirty="0" err="1">
                <a:solidFill>
                  <a:srgbClr val="1F4E79"/>
                </a:solidFill>
                <a:latin typeface="Century Gothic" panose="020B0502020202020204" pitchFamily="34" charset="0"/>
                <a:ea typeface="+mn-ea"/>
              </a:rPr>
              <a:t>em</a:t>
            </a:r>
            <a:r>
              <a:rPr lang="en-GB" sz="10000" b="1" dirty="0">
                <a:solidFill>
                  <a:srgbClr val="1F4E79"/>
                </a:solidFill>
                <a:latin typeface="Century Gothic" panose="020B0502020202020204" pitchFamily="34" charset="0"/>
                <a:ea typeface="+mn-ea"/>
              </a:rPr>
              <a:t>/am</a:t>
            </a:r>
            <a:endParaRPr lang="en-US" sz="10000" dirty="0"/>
          </a:p>
        </p:txBody>
      </p:sp>
      <p:sp>
        <p:nvSpPr>
          <p:cNvPr id="4" name="TextBox 3"/>
          <p:cNvSpPr txBox="1"/>
          <p:nvPr/>
        </p:nvSpPr>
        <p:spPr>
          <a:xfrm>
            <a:off x="3859205" y="4406400"/>
            <a:ext cx="478528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em</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ps</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6" name="Picture 2" descr="clock face">
            <a:extLst>
              <a:ext uri="{FF2B5EF4-FFF2-40B4-BE49-F238E27FC236}">
                <a16:creationId xmlns:a16="http://schemas.microsoft.com/office/drawing/2014/main" id="{2F43DEC5-253F-4814-9531-3852357420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95777" y="1483867"/>
            <a:ext cx="2604358" cy="26043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ADEA961-5091-46AC-AAFF-E6927B5CB438}"/>
              </a:ext>
            </a:extLst>
          </p:cNvPr>
          <p:cNvSpPr txBox="1"/>
          <p:nvPr/>
        </p:nvSpPr>
        <p:spPr>
          <a:xfrm>
            <a:off x="4831515" y="4088225"/>
            <a:ext cx="284066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[time]</a:t>
            </a:r>
          </a:p>
        </p:txBody>
      </p:sp>
    </p:spTree>
    <p:extLst>
      <p:ext uri="{BB962C8B-B14F-4D97-AF65-F5344CB8AC3E}">
        <p14:creationId xmlns:p14="http://schemas.microsoft.com/office/powerpoint/2010/main" val="73374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400" y="82800"/>
            <a:ext cx="10515600" cy="1325563"/>
          </a:xfrm>
        </p:spPr>
        <p:txBody>
          <a:bodyPr>
            <a:normAutofit/>
          </a:bodyPr>
          <a:lstStyle/>
          <a:p>
            <a:pPr algn="ctr"/>
            <a:r>
              <a:rPr lang="en-GB" sz="8800" b="1" dirty="0" err="1">
                <a:solidFill>
                  <a:srgbClr val="115076"/>
                </a:solidFill>
                <a:cs typeface="Calibri" panose="020F0502020204030204" pitchFamily="34" charset="0"/>
              </a:rPr>
              <a:t>em</a:t>
            </a:r>
            <a:r>
              <a:rPr lang="en-GB" sz="8800" b="1" dirty="0">
                <a:solidFill>
                  <a:srgbClr val="115076"/>
                </a:solidFill>
                <a:cs typeface="Calibri" panose="020F0502020204030204" pitchFamily="34" charset="0"/>
              </a:rPr>
              <a:t>/am</a:t>
            </a:r>
            <a:endParaRPr lang="en-GB" sz="8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2" descr="clock face">
            <a:extLst>
              <a:ext uri="{FF2B5EF4-FFF2-40B4-BE49-F238E27FC236}">
                <a16:creationId xmlns:a16="http://schemas.microsoft.com/office/drawing/2014/main" id="{5C06E465-9D6F-453C-A0FE-2CDABDA82E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653423" y="2323197"/>
            <a:ext cx="1016613" cy="101661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6557932-0CBE-4EAC-B03D-047C9AE34D1B}"/>
              </a:ext>
            </a:extLst>
          </p:cNvPr>
          <p:cNvSpPr txBox="1"/>
          <p:nvPr/>
        </p:nvSpPr>
        <p:spPr>
          <a:xfrm>
            <a:off x="4741397" y="3269844"/>
            <a:ext cx="28406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[time]</a:t>
            </a:r>
          </a:p>
        </p:txBody>
      </p:sp>
      <p:sp>
        <p:nvSpPr>
          <p:cNvPr id="5" name="TextBox 4"/>
          <p:cNvSpPr txBox="1"/>
          <p:nvPr/>
        </p:nvSpPr>
        <p:spPr>
          <a:xfrm>
            <a:off x="4851105" y="3594940"/>
            <a:ext cx="248978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ps</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735917" y="238587"/>
            <a:ext cx="245451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1" name="Picture 2" descr="tent">
            <a:extLst>
              <a:ext uri="{FF2B5EF4-FFF2-40B4-BE49-F238E27FC236}">
                <a16:creationId xmlns:a16="http://schemas.microsoft.com/office/drawing/2014/main" id="{7D9D9C46-FE71-F341-8608-7E375E3103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903932" y="1578868"/>
            <a:ext cx="1939862" cy="9699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0" y="3348534"/>
            <a:ext cx="43982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DF55CC76-FF9C-224F-97DB-596F6EA4100B}"/>
              </a:ext>
            </a:extLst>
          </p:cNvPr>
          <p:cNvSpPr/>
          <p:nvPr/>
        </p:nvSpPr>
        <p:spPr>
          <a:xfrm>
            <a:off x="753894" y="4280435"/>
            <a:ext cx="245772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[together]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298071" y="4843004"/>
            <a:ext cx="57273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ress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bler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(à) </a:t>
            </a:r>
          </a:p>
        </p:txBody>
      </p:sp>
      <p:sp>
        <p:nvSpPr>
          <p:cNvPr id="17" name="Rectangle 16">
            <a:extLst>
              <a:ext uri="{FF2B5EF4-FFF2-40B4-BE49-F238E27FC236}">
                <a16:creationId xmlns:a16="http://schemas.microsoft.com/office/drawing/2014/main" id="{6C70D5E9-D171-FB4C-B44F-3112BADFC250}"/>
              </a:ext>
            </a:extLst>
          </p:cNvPr>
          <p:cNvSpPr/>
          <p:nvPr/>
        </p:nvSpPr>
        <p:spPr>
          <a:xfrm>
            <a:off x="4658743" y="5706807"/>
            <a:ext cx="287450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look like]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594616" y="117964"/>
            <a:ext cx="51570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3" name="Picture 12" descr="messy bedroom">
            <a:extLst>
              <a:ext uri="{FF2B5EF4-FFF2-40B4-BE49-F238E27FC236}">
                <a16:creationId xmlns:a16="http://schemas.microsoft.com/office/drawing/2014/main" id="{02A378D0-9B85-1A4A-A33B-F4D36D0332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25394" y="1391062"/>
            <a:ext cx="2381384" cy="1721543"/>
          </a:xfrm>
          <a:prstGeom prst="rect">
            <a:avLst/>
          </a:prstGeom>
        </p:spPr>
      </p:pic>
      <p:sp>
        <p:nvSpPr>
          <p:cNvPr id="10" name="Rectangle 9"/>
          <p:cNvSpPr/>
          <p:nvPr/>
        </p:nvSpPr>
        <p:spPr>
          <a:xfrm>
            <a:off x="8085719" y="3446100"/>
            <a:ext cx="386836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print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1" name="Rectangle 20">
            <a:extLst>
              <a:ext uri="{FF2B5EF4-FFF2-40B4-BE49-F238E27FC236}">
                <a16:creationId xmlns:a16="http://schemas.microsoft.com/office/drawing/2014/main" id="{6C70D5E9-D171-FB4C-B44F-3112BADFC250}"/>
              </a:ext>
            </a:extLst>
          </p:cNvPr>
          <p:cNvSpPr/>
          <p:nvPr/>
        </p:nvSpPr>
        <p:spPr>
          <a:xfrm>
            <a:off x="9106030" y="4310068"/>
            <a:ext cx="18277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[spring]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01352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em temps.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subTnLst>
                                    <p:audio>
                                      <p:cMediaNode>
                                        <p:cTn display="0" masterRel="sameClick">
                                          <p:stCondLst>
                                            <p:cond evt="begin" delay="0">
                                              <p:tn val="24"/>
                                            </p:cond>
                                          </p:stCondLst>
                                          <p:endCondLst>
                                            <p:cond evt="onStopAudio" delay="0">
                                              <p:tgtEl>
                                                <p:sldTgt/>
                                              </p:tgtEl>
                                            </p:cond>
                                          </p:endCondLst>
                                        </p:cTn>
                                        <p:tgtEl>
                                          <p:sndTgt r:embed="rId5" name="em camp.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5" name="em camp.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6" name="em chambre.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6" name="em chambr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7" name="em ensembl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7" name="em ensembl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em ressembl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em ressembl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em printemp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subTnLst>
                                    <p:audio>
                                      <p:cMediaNode>
                                        <p:cTn display="0" masterRel="sameClick">
                                          <p:stCondLst>
                                            <p:cond evt="begin" delay="0">
                                              <p:tn val="69"/>
                                            </p:cond>
                                          </p:stCondLst>
                                          <p:endCondLst>
                                            <p:cond evt="onStopAudio" delay="0">
                                              <p:tgtEl>
                                                <p:sldTgt/>
                                              </p:tgtEl>
                                            </p:cond>
                                          </p:endCondLst>
                                        </p:cTn>
                                        <p:tgtEl>
                                          <p:sndTgt r:embed="rId9" name="em printemp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22" grpId="0"/>
      <p:bldP spid="5" grpId="0"/>
      <p:bldP spid="4" grpId="0"/>
      <p:bldP spid="15" grpId="0"/>
      <p:bldP spid="16" grpId="0"/>
      <p:bldP spid="7" grpId="0"/>
      <p:bldP spid="17" grpId="0"/>
      <p:bldP spid="8" grpId="0"/>
      <p:bldP spid="1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400" y="82800"/>
            <a:ext cx="10515600" cy="1325563"/>
          </a:xfrm>
        </p:spPr>
        <p:txBody>
          <a:bodyPr>
            <a:normAutofit/>
          </a:bodyPr>
          <a:lstStyle/>
          <a:p>
            <a:pPr algn="ctr"/>
            <a:r>
              <a:rPr lang="en-GB" sz="8800" b="1" dirty="0" err="1">
                <a:solidFill>
                  <a:srgbClr val="115076"/>
                </a:solidFill>
                <a:cs typeface="Calibri" panose="020F0502020204030204" pitchFamily="34" charset="0"/>
              </a:rPr>
              <a:t>em</a:t>
            </a:r>
            <a:r>
              <a:rPr lang="en-GB" sz="8800" b="1" dirty="0">
                <a:solidFill>
                  <a:srgbClr val="115076"/>
                </a:solidFill>
                <a:cs typeface="Calibri" panose="020F0502020204030204" pitchFamily="34" charset="0"/>
              </a:rPr>
              <a:t>/am</a:t>
            </a:r>
            <a:endParaRPr lang="en-GB" sz="8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2" descr="clock face">
            <a:extLst>
              <a:ext uri="{FF2B5EF4-FFF2-40B4-BE49-F238E27FC236}">
                <a16:creationId xmlns:a16="http://schemas.microsoft.com/office/drawing/2014/main" id="{B68D7FB6-7732-4A10-8A6E-F9DE11901D6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653423" y="2323197"/>
            <a:ext cx="1016613" cy="10166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6C93815-B796-42DC-ACE8-6931B4A78956}"/>
              </a:ext>
            </a:extLst>
          </p:cNvPr>
          <p:cNvSpPr txBox="1"/>
          <p:nvPr/>
        </p:nvSpPr>
        <p:spPr>
          <a:xfrm>
            <a:off x="4741397" y="3269844"/>
            <a:ext cx="28406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[time]</a:t>
            </a:r>
          </a:p>
        </p:txBody>
      </p:sp>
      <p:sp>
        <p:nvSpPr>
          <p:cNvPr id="11" name="TextBox 10">
            <a:extLst>
              <a:ext uri="{FF2B5EF4-FFF2-40B4-BE49-F238E27FC236}">
                <a16:creationId xmlns:a16="http://schemas.microsoft.com/office/drawing/2014/main" id="{CB14ECEC-09CE-4D47-81DC-1AA8487F3844}"/>
              </a:ext>
            </a:extLst>
          </p:cNvPr>
          <p:cNvSpPr txBox="1"/>
          <p:nvPr/>
        </p:nvSpPr>
        <p:spPr>
          <a:xfrm>
            <a:off x="4851105" y="3594940"/>
            <a:ext cx="248978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ps</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718284" y="238587"/>
            <a:ext cx="248978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0" y="3348534"/>
            <a:ext cx="43982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298071" y="4843004"/>
            <a:ext cx="57273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ress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bler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(à) </a:t>
            </a:r>
          </a:p>
        </p:txBody>
      </p:sp>
      <p:sp>
        <p:nvSpPr>
          <p:cNvPr id="8" name="TextBox 7"/>
          <p:cNvSpPr txBox="1"/>
          <p:nvPr/>
        </p:nvSpPr>
        <p:spPr>
          <a:xfrm>
            <a:off x="7594616" y="117964"/>
            <a:ext cx="51570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085719" y="3446100"/>
            <a:ext cx="386836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print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3721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9. 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4" name="9. temps.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subTnLst>
                                    <p:audio>
                                      <p:cMediaNode>
                                        <p:cTn display="0" masterRel="sameClick">
                                          <p:stCondLst>
                                            <p:cond evt="begin" delay="0">
                                              <p:tn val="24"/>
                                            </p:cond>
                                          </p:stCondLst>
                                          <p:endCondLst>
                                            <p:cond evt="onStopAudio" delay="0">
                                              <p:tgtEl>
                                                <p:sldTgt/>
                                              </p:tgtEl>
                                            </p:cond>
                                          </p:endCondLst>
                                        </p:cTn>
                                        <p:tgtEl>
                                          <p:sndTgt r:embed="rId5" name="em camp.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em chambr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subTnLst>
                                    <p:audio>
                                      <p:cMediaNode>
                                        <p:cTn display="0" masterRel="sameClick">
                                          <p:stCondLst>
                                            <p:cond evt="begin" delay="0">
                                              <p:tn val="34"/>
                                            </p:cond>
                                          </p:stCondLst>
                                          <p:endCondLst>
                                            <p:cond evt="onStopAudio" delay="0">
                                              <p:tgtEl>
                                                <p:sldTgt/>
                                              </p:tgtEl>
                                            </p:cond>
                                          </p:endCondLst>
                                        </p:cTn>
                                        <p:tgtEl>
                                          <p:sndTgt r:embed="rId7" name="em ensemble.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subTnLst>
                                    <p:audio>
                                      <p:cMediaNode>
                                        <p:cTn display="0" masterRel="sameClick">
                                          <p:stCondLst>
                                            <p:cond evt="begin" delay="0">
                                              <p:tn val="39"/>
                                            </p:cond>
                                          </p:stCondLst>
                                          <p:endCondLst>
                                            <p:cond evt="onStopAudio" delay="0">
                                              <p:tgtEl>
                                                <p:sldTgt/>
                                              </p:tgtEl>
                                            </p:cond>
                                          </p:endCondLst>
                                        </p:cTn>
                                        <p:tgtEl>
                                          <p:sndTgt r:embed="rId8" name="em ressemble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9" name="em printemp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4" grpId="0"/>
      <p:bldP spid="11" grpId="0"/>
      <p:bldP spid="4" grpId="0"/>
      <p:bldP spid="15" grpId="0"/>
      <p:bldP spid="7"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400" y="82800"/>
            <a:ext cx="10515600" cy="1325563"/>
          </a:xfrm>
        </p:spPr>
        <p:txBody>
          <a:bodyPr>
            <a:normAutofit/>
          </a:bodyPr>
          <a:lstStyle/>
          <a:p>
            <a:pPr algn="ctr"/>
            <a:r>
              <a:rPr lang="en-GB" sz="8800" b="1" dirty="0" err="1">
                <a:solidFill>
                  <a:srgbClr val="115076"/>
                </a:solidFill>
                <a:cs typeface="Calibri" panose="020F0502020204030204" pitchFamily="34" charset="0"/>
              </a:rPr>
              <a:t>em</a:t>
            </a:r>
            <a:r>
              <a:rPr lang="en-GB" sz="8800" b="1" dirty="0">
                <a:solidFill>
                  <a:srgbClr val="115076"/>
                </a:solidFill>
                <a:cs typeface="Calibri" panose="020F0502020204030204" pitchFamily="34" charset="0"/>
              </a:rPr>
              <a:t>/am</a:t>
            </a:r>
            <a:endParaRPr lang="en-GB" sz="88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2" descr="clock face">
            <a:extLst>
              <a:ext uri="{FF2B5EF4-FFF2-40B4-BE49-F238E27FC236}">
                <a16:creationId xmlns:a16="http://schemas.microsoft.com/office/drawing/2014/main" id="{E286D8A1-A39C-48EA-A61E-ADD4B1CDE8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653423" y="2323197"/>
            <a:ext cx="1016613" cy="10166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0C5E0C0-83E4-40B8-9A22-A19653073BEA}"/>
              </a:ext>
            </a:extLst>
          </p:cNvPr>
          <p:cNvSpPr txBox="1"/>
          <p:nvPr/>
        </p:nvSpPr>
        <p:spPr>
          <a:xfrm>
            <a:off x="4741397" y="3269844"/>
            <a:ext cx="28406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[time]</a:t>
            </a:r>
          </a:p>
        </p:txBody>
      </p:sp>
      <p:sp>
        <p:nvSpPr>
          <p:cNvPr id="5" name="TextBox 4"/>
          <p:cNvSpPr txBox="1"/>
          <p:nvPr/>
        </p:nvSpPr>
        <p:spPr>
          <a:xfrm>
            <a:off x="4851105" y="3594940"/>
            <a:ext cx="248978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ps</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718284" y="238587"/>
            <a:ext cx="2489784"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0" y="3348534"/>
            <a:ext cx="43982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298071" y="4843004"/>
            <a:ext cx="57273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ress</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bler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(à) </a:t>
            </a:r>
          </a:p>
        </p:txBody>
      </p:sp>
      <p:sp>
        <p:nvSpPr>
          <p:cNvPr id="8" name="TextBox 7"/>
          <p:cNvSpPr txBox="1"/>
          <p:nvPr/>
        </p:nvSpPr>
        <p:spPr>
          <a:xfrm>
            <a:off x="7594616" y="117964"/>
            <a:ext cx="51570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085719" y="3446100"/>
            <a:ext cx="386836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print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1200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2" grpId="0"/>
      <p:bldP spid="5" grpId="0"/>
      <p:bldP spid="4" grpId="0"/>
      <p:bldP spid="15" grpId="0"/>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Landscape, Spring, Summer, Fields">
            <a:extLst>
              <a:ext uri="{FF2B5EF4-FFF2-40B4-BE49-F238E27FC236}">
                <a16:creationId xmlns:a16="http://schemas.microsoft.com/office/drawing/2014/main" id="{BB23CD96-67A3-48B4-9C0E-BE93B82FD3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9263" y="2990396"/>
            <a:ext cx="1287016" cy="7467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Rounded Rectangle 46">
            <a:extLst>
              <a:ext uri="{FF2B5EF4-FFF2-40B4-BE49-F238E27FC236}">
                <a16:creationId xmlns:a16="http://schemas.microsoft.com/office/drawing/2014/main" id="{1E6B9BE1-B145-42ED-99B5-0763004FE9E3}"/>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Oval 2">
            <a:extLst>
              <a:ext uri="{FF2B5EF4-FFF2-40B4-BE49-F238E27FC236}">
                <a16:creationId xmlns:a16="http://schemas.microsoft.com/office/drawing/2014/main" id="{332AC8AB-D1ED-4B38-A488-8929CB2FA157}"/>
              </a:ext>
            </a:extLst>
          </p:cNvPr>
          <p:cNvSpPr/>
          <p:nvPr/>
        </p:nvSpPr>
        <p:spPr>
          <a:xfrm>
            <a:off x="3255455" y="2733944"/>
            <a:ext cx="6106005" cy="32149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Oval 8">
            <a:extLst>
              <a:ext uri="{FF2B5EF4-FFF2-40B4-BE49-F238E27FC236}">
                <a16:creationId xmlns:a16="http://schemas.microsoft.com/office/drawing/2014/main" id="{C7993D0A-AB9B-4032-B097-B4067F573B17}"/>
              </a:ext>
            </a:extLst>
          </p:cNvPr>
          <p:cNvSpPr/>
          <p:nvPr/>
        </p:nvSpPr>
        <p:spPr>
          <a:xfrm>
            <a:off x="5747539" y="2733944"/>
            <a:ext cx="6106005" cy="32149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C6EE7BD0-655C-4CA3-8D3B-5412770E083E}"/>
              </a:ext>
            </a:extLst>
          </p:cNvPr>
          <p:cNvSpPr txBox="1"/>
          <p:nvPr/>
        </p:nvSpPr>
        <p:spPr>
          <a:xfrm>
            <a:off x="5637644" y="2228976"/>
            <a:ext cx="1042688" cy="4776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10" name="TextBox 9">
            <a:extLst>
              <a:ext uri="{FF2B5EF4-FFF2-40B4-BE49-F238E27FC236}">
                <a16:creationId xmlns:a16="http://schemas.microsoft.com/office/drawing/2014/main" id="{B4395AFB-2E11-4E92-AC51-9A168AD14F22}"/>
              </a:ext>
            </a:extLst>
          </p:cNvPr>
          <p:cNvSpPr txBox="1"/>
          <p:nvPr/>
        </p:nvSpPr>
        <p:spPr>
          <a:xfrm>
            <a:off x="8362254" y="2228976"/>
            <a:ext cx="1042688" cy="4776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11" name="TextBox 10">
            <a:extLst>
              <a:ext uri="{FF2B5EF4-FFF2-40B4-BE49-F238E27FC236}">
                <a16:creationId xmlns:a16="http://schemas.microsoft.com/office/drawing/2014/main" id="{1A0BD098-6242-4D6A-AC9F-DEA82F773ABB}"/>
              </a:ext>
            </a:extLst>
          </p:cNvPr>
          <p:cNvSpPr txBox="1"/>
          <p:nvPr/>
        </p:nvSpPr>
        <p:spPr>
          <a:xfrm>
            <a:off x="6757376" y="2236979"/>
            <a:ext cx="15278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Speech Bubble: Rectangle 6">
            <a:extLst>
              <a:ext uri="{FF2B5EF4-FFF2-40B4-BE49-F238E27FC236}">
                <a16:creationId xmlns:a16="http://schemas.microsoft.com/office/drawing/2014/main" id="{762C0AAA-F9DD-4120-9AF1-25EE2CADD9EB}"/>
              </a:ext>
            </a:extLst>
          </p:cNvPr>
          <p:cNvSpPr/>
          <p:nvPr/>
        </p:nvSpPr>
        <p:spPr>
          <a:xfrm>
            <a:off x="6499612" y="246561"/>
            <a:ext cx="3635894" cy="1298000"/>
          </a:xfrm>
          <a:prstGeom prst="wedgeRectCallout">
            <a:avLst>
              <a:gd name="adj1" fmla="val -20049"/>
              <a:gd name="adj2" fmla="val 80300"/>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If there is an [m] after either of these vowels, it makes an </a:t>
            </a:r>
            <a:r>
              <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rPr>
              <a:t>identical nasal sound</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7C78F08D-1A47-439B-9E59-A06CC4A989F4}"/>
              </a:ext>
            </a:extLst>
          </p:cNvPr>
          <p:cNvSpPr txBox="1"/>
          <p:nvPr/>
        </p:nvSpPr>
        <p:spPr>
          <a:xfrm>
            <a:off x="799473" y="2066007"/>
            <a:ext cx="16154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champ</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55DF5DEB-F9F6-4192-ACBB-F47BFE80C032}"/>
              </a:ext>
            </a:extLst>
          </p:cNvPr>
          <p:cNvSpPr txBox="1"/>
          <p:nvPr/>
        </p:nvSpPr>
        <p:spPr>
          <a:xfrm>
            <a:off x="799473" y="2449406"/>
            <a:ext cx="1882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carn</a:t>
            </a:r>
            <a:r>
              <a:rPr kumimoji="0" lang="fr-FR"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fr-FR"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val</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3F4E3A81-69B7-4661-8113-B9F024EC0004}"/>
              </a:ext>
            </a:extLst>
          </p:cNvPr>
          <p:cNvSpPr txBox="1"/>
          <p:nvPr/>
        </p:nvSpPr>
        <p:spPr>
          <a:xfrm>
            <a:off x="799473" y="2831651"/>
            <a:ext cx="1882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r>
              <a:rPr kumimoji="0" lang="fr-FR"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fr-FR"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valier</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164F60C6-EC31-4097-AE1D-707ABECD8031}"/>
              </a:ext>
            </a:extLst>
          </p:cNvPr>
          <p:cNvSpPr txBox="1"/>
          <p:nvPr/>
        </p:nvSpPr>
        <p:spPr>
          <a:xfrm>
            <a:off x="799473" y="3213896"/>
            <a:ext cx="1882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b</a:t>
            </a:r>
            <a:r>
              <a:rPr kumimoji="0" lang="fr-FR"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ls</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E6B26D88-9A3E-42FE-A5BD-AE1AB97E790B}"/>
              </a:ext>
            </a:extLst>
          </p:cNvPr>
          <p:cNvSpPr txBox="1"/>
          <p:nvPr/>
        </p:nvSpPr>
        <p:spPr>
          <a:xfrm>
            <a:off x="799473" y="3596141"/>
            <a:ext cx="1882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 voir</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C8E31DFB-1C0E-4109-AA1F-42532CDC983B}"/>
              </a:ext>
            </a:extLst>
          </p:cNvPr>
          <p:cNvSpPr txBox="1"/>
          <p:nvPr/>
        </p:nvSpPr>
        <p:spPr>
          <a:xfrm>
            <a:off x="799473" y="3978386"/>
            <a:ext cx="1882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fr-FR" sz="1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emballage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8E947228-A4FF-4A9C-A3EF-BA91CFA31A02}"/>
              </a:ext>
            </a:extLst>
          </p:cNvPr>
          <p:cNvSpPr txBox="1"/>
          <p:nvPr/>
        </p:nvSpPr>
        <p:spPr>
          <a:xfrm>
            <a:off x="799473" y="4360631"/>
            <a:ext cx="1882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p</a:t>
            </a:r>
            <a:r>
              <a:rPr kumimoji="0" lang="fr-FR"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fr-FR"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luche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81A503E0-CAC3-41A3-A719-2A68112CEF15}"/>
              </a:ext>
            </a:extLst>
          </p:cNvPr>
          <p:cNvSpPr txBox="1"/>
          <p:nvPr/>
        </p:nvSpPr>
        <p:spPr>
          <a:xfrm>
            <a:off x="799473" y="4742876"/>
            <a:ext cx="1882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s</a:t>
            </a:r>
            <a:r>
              <a:rPr kumimoji="0" lang="fr-FR" sz="1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fr-FR" sz="1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gesse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81FFA993-C27D-4581-A820-FD1BA6779057}"/>
              </a:ext>
            </a:extLst>
          </p:cNvPr>
          <p:cNvSpPr txBox="1"/>
          <p:nvPr/>
        </p:nvSpPr>
        <p:spPr>
          <a:xfrm>
            <a:off x="799473" y="5125121"/>
            <a:ext cx="1882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tempête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1385E8E1-B344-44F9-83F5-A6972B23F1A7}"/>
              </a:ext>
            </a:extLst>
          </p:cNvPr>
          <p:cNvSpPr txBox="1"/>
          <p:nvPr/>
        </p:nvSpPr>
        <p:spPr>
          <a:xfrm>
            <a:off x="799473" y="5507366"/>
            <a:ext cx="1882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l'ampoule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A74FCADA-EE3C-4BEF-B2D2-415C7BBE02AB}"/>
              </a:ext>
            </a:extLst>
          </p:cNvPr>
          <p:cNvSpPr txBox="1"/>
          <p:nvPr/>
        </p:nvSpPr>
        <p:spPr>
          <a:xfrm>
            <a:off x="6543059" y="2983753"/>
            <a:ext cx="20971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ch</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37070FCA-21BD-41C6-8314-7F4DD2470A53}"/>
              </a:ext>
            </a:extLst>
          </p:cNvPr>
          <p:cNvSpPr txBox="1"/>
          <p:nvPr/>
        </p:nvSpPr>
        <p:spPr>
          <a:xfrm>
            <a:off x="4012389" y="3355205"/>
            <a:ext cx="18821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carn</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val</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A53E27CC-4473-40B5-A353-0E3A1D2FFE72}"/>
              </a:ext>
            </a:extLst>
          </p:cNvPr>
          <p:cNvSpPr txBox="1"/>
          <p:nvPr/>
        </p:nvSpPr>
        <p:spPr>
          <a:xfrm>
            <a:off x="8732485" y="3040946"/>
            <a:ext cx="18821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ch</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valier</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2065B7F8-3385-46DC-BC6C-A7F21D54CAE3}"/>
              </a:ext>
            </a:extLst>
          </p:cNvPr>
          <p:cNvSpPr txBox="1"/>
          <p:nvPr/>
        </p:nvSpPr>
        <p:spPr>
          <a:xfrm>
            <a:off x="3731237" y="4182449"/>
            <a:ext cx="18821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b</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ls</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A2AE26BE-8812-49C0-95C3-FDD92BD9643D}"/>
              </a:ext>
            </a:extLst>
          </p:cNvPr>
          <p:cNvSpPr/>
          <p:nvPr/>
        </p:nvSpPr>
        <p:spPr>
          <a:xfrm>
            <a:off x="1503759" y="2148955"/>
            <a:ext cx="395786" cy="289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7" name="Rectangle 36">
            <a:extLst>
              <a:ext uri="{FF2B5EF4-FFF2-40B4-BE49-F238E27FC236}">
                <a16:creationId xmlns:a16="http://schemas.microsoft.com/office/drawing/2014/main" id="{1A12BE7A-652E-445C-B097-4893D97D6E07}"/>
              </a:ext>
            </a:extLst>
          </p:cNvPr>
          <p:cNvSpPr/>
          <p:nvPr/>
        </p:nvSpPr>
        <p:spPr>
          <a:xfrm>
            <a:off x="1780503" y="2531145"/>
            <a:ext cx="206080" cy="2840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8" name="Rectangle 37">
            <a:extLst>
              <a:ext uri="{FF2B5EF4-FFF2-40B4-BE49-F238E27FC236}">
                <a16:creationId xmlns:a16="http://schemas.microsoft.com/office/drawing/2014/main" id="{6ADE2281-9B56-41DF-B2B3-36717240BA21}"/>
              </a:ext>
            </a:extLst>
          </p:cNvPr>
          <p:cNvSpPr/>
          <p:nvPr/>
        </p:nvSpPr>
        <p:spPr>
          <a:xfrm>
            <a:off x="1504146" y="2902052"/>
            <a:ext cx="206080" cy="2840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9" name="Rectangle 38">
            <a:extLst>
              <a:ext uri="{FF2B5EF4-FFF2-40B4-BE49-F238E27FC236}">
                <a16:creationId xmlns:a16="http://schemas.microsoft.com/office/drawing/2014/main" id="{B2EA5C65-C4AA-429F-A969-D440BE107BF8}"/>
              </a:ext>
            </a:extLst>
          </p:cNvPr>
          <p:cNvSpPr/>
          <p:nvPr/>
        </p:nvSpPr>
        <p:spPr>
          <a:xfrm>
            <a:off x="1459323" y="3305338"/>
            <a:ext cx="206080" cy="2840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0" name="Rectangle 39">
            <a:extLst>
              <a:ext uri="{FF2B5EF4-FFF2-40B4-BE49-F238E27FC236}">
                <a16:creationId xmlns:a16="http://schemas.microsoft.com/office/drawing/2014/main" id="{F830D35B-D9E0-4503-831E-7CDF1A74A640}"/>
              </a:ext>
            </a:extLst>
          </p:cNvPr>
          <p:cNvSpPr/>
          <p:nvPr/>
        </p:nvSpPr>
        <p:spPr>
          <a:xfrm>
            <a:off x="1356315" y="3641776"/>
            <a:ext cx="196260" cy="326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1" name="TextBox 40">
            <a:extLst>
              <a:ext uri="{FF2B5EF4-FFF2-40B4-BE49-F238E27FC236}">
                <a16:creationId xmlns:a16="http://schemas.microsoft.com/office/drawing/2014/main" id="{9F137638-62B6-4500-B5EE-3A2703344C36}"/>
              </a:ext>
            </a:extLst>
          </p:cNvPr>
          <p:cNvSpPr txBox="1"/>
          <p:nvPr/>
        </p:nvSpPr>
        <p:spPr>
          <a:xfrm>
            <a:off x="9262543" y="3829896"/>
            <a:ext cx="18821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rec</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voir</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B489F8C2-E7D1-4CF5-9797-A95C8B1E4C05}"/>
              </a:ext>
            </a:extLst>
          </p:cNvPr>
          <p:cNvSpPr/>
          <p:nvPr/>
        </p:nvSpPr>
        <p:spPr>
          <a:xfrm>
            <a:off x="1047318" y="4002980"/>
            <a:ext cx="424915" cy="326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3" name="TextBox 42">
            <a:extLst>
              <a:ext uri="{FF2B5EF4-FFF2-40B4-BE49-F238E27FC236}">
                <a16:creationId xmlns:a16="http://schemas.microsoft.com/office/drawing/2014/main" id="{26B09CD1-C325-4625-86AA-838878989333}"/>
              </a:ext>
            </a:extLst>
          </p:cNvPr>
          <p:cNvSpPr txBox="1"/>
          <p:nvPr/>
        </p:nvSpPr>
        <p:spPr>
          <a:xfrm>
            <a:off x="5747539" y="3814267"/>
            <a:ext cx="18821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ballage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8B6625B4-0DC8-4BE4-824A-E1C40821ADA3}"/>
              </a:ext>
            </a:extLst>
          </p:cNvPr>
          <p:cNvSpPr/>
          <p:nvPr/>
        </p:nvSpPr>
        <p:spPr>
          <a:xfrm>
            <a:off x="1400123" y="4451580"/>
            <a:ext cx="177182" cy="277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5" name="TextBox 44">
            <a:extLst>
              <a:ext uri="{FF2B5EF4-FFF2-40B4-BE49-F238E27FC236}">
                <a16:creationId xmlns:a16="http://schemas.microsoft.com/office/drawing/2014/main" id="{7AC94BB0-B15B-4B6B-885E-95DEF98344E0}"/>
              </a:ext>
            </a:extLst>
          </p:cNvPr>
          <p:cNvSpPr txBox="1"/>
          <p:nvPr/>
        </p:nvSpPr>
        <p:spPr>
          <a:xfrm>
            <a:off x="9533590" y="5011952"/>
            <a:ext cx="18821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p</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luche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2E183A80-1056-438F-9786-A837E1805FA5}"/>
              </a:ext>
            </a:extLst>
          </p:cNvPr>
          <p:cNvSpPr/>
          <p:nvPr/>
        </p:nvSpPr>
        <p:spPr>
          <a:xfrm>
            <a:off x="1297131" y="4827870"/>
            <a:ext cx="197893" cy="326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7" name="TextBox 46">
            <a:extLst>
              <a:ext uri="{FF2B5EF4-FFF2-40B4-BE49-F238E27FC236}">
                <a16:creationId xmlns:a16="http://schemas.microsoft.com/office/drawing/2014/main" id="{DEE82B55-F822-4A0B-B4DB-3D25301E8E1F}"/>
              </a:ext>
            </a:extLst>
          </p:cNvPr>
          <p:cNvSpPr txBox="1"/>
          <p:nvPr/>
        </p:nvSpPr>
        <p:spPr>
          <a:xfrm>
            <a:off x="4343097" y="4925157"/>
            <a:ext cx="18821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s</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gesse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B82ED1B0-A459-4B5D-99CB-76D911A1B117}"/>
              </a:ext>
            </a:extLst>
          </p:cNvPr>
          <p:cNvSpPr/>
          <p:nvPr/>
        </p:nvSpPr>
        <p:spPr>
          <a:xfrm>
            <a:off x="1275795" y="5200865"/>
            <a:ext cx="389608" cy="326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9" name="TextBox 48">
            <a:extLst>
              <a:ext uri="{FF2B5EF4-FFF2-40B4-BE49-F238E27FC236}">
                <a16:creationId xmlns:a16="http://schemas.microsoft.com/office/drawing/2014/main" id="{58E596EF-B390-49C9-95C6-F2DF0BC5F752}"/>
              </a:ext>
            </a:extLst>
          </p:cNvPr>
          <p:cNvSpPr txBox="1"/>
          <p:nvPr/>
        </p:nvSpPr>
        <p:spPr>
          <a:xfrm>
            <a:off x="6752420" y="4513459"/>
            <a:ext cx="18821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t</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pête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4835AC8B-0D4A-4016-AD25-B2C9896DCF47}"/>
              </a:ext>
            </a:extLst>
          </p:cNvPr>
          <p:cNvSpPr/>
          <p:nvPr/>
        </p:nvSpPr>
        <p:spPr>
          <a:xfrm>
            <a:off x="986392" y="5546568"/>
            <a:ext cx="395786" cy="2891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51" name="TextBox 50">
            <a:extLst>
              <a:ext uri="{FF2B5EF4-FFF2-40B4-BE49-F238E27FC236}">
                <a16:creationId xmlns:a16="http://schemas.microsoft.com/office/drawing/2014/main" id="{4196E48C-1852-440D-BA51-3C9B3A3CB307}"/>
              </a:ext>
            </a:extLst>
          </p:cNvPr>
          <p:cNvSpPr txBox="1"/>
          <p:nvPr/>
        </p:nvSpPr>
        <p:spPr>
          <a:xfrm>
            <a:off x="6837705" y="5087451"/>
            <a:ext cx="18821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poule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Rectangle 51">
            <a:hlinkClick r:id="" action="ppaction://noaction">
              <a:snd r:embed="rId5" name="1 le champ.wav"/>
            </a:hlinkClick>
            <a:extLst>
              <a:ext uri="{FF2B5EF4-FFF2-40B4-BE49-F238E27FC236}">
                <a16:creationId xmlns:a16="http://schemas.microsoft.com/office/drawing/2014/main" id="{BC2DB57D-3A18-4127-BC00-351A278594EE}"/>
              </a:ext>
            </a:extLst>
          </p:cNvPr>
          <p:cNvSpPr/>
          <p:nvPr/>
        </p:nvSpPr>
        <p:spPr>
          <a:xfrm>
            <a:off x="438719" y="2122062"/>
            <a:ext cx="288000" cy="28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53" name="Rectangle 52">
            <a:hlinkClick r:id="" action="ppaction://noaction">
              <a:snd r:embed="rId6" name="2 le carnaval.wav"/>
            </a:hlinkClick>
            <a:extLst>
              <a:ext uri="{FF2B5EF4-FFF2-40B4-BE49-F238E27FC236}">
                <a16:creationId xmlns:a16="http://schemas.microsoft.com/office/drawing/2014/main" id="{46EBFC08-513F-4D27-965B-65B2A47EF826}"/>
              </a:ext>
            </a:extLst>
          </p:cNvPr>
          <p:cNvSpPr/>
          <p:nvPr/>
        </p:nvSpPr>
        <p:spPr>
          <a:xfrm>
            <a:off x="438719" y="2502563"/>
            <a:ext cx="288000" cy="28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54" name="Rectangle 53">
            <a:hlinkClick r:id="" action="ppaction://noaction">
              <a:snd r:embed="rId7" name="3 le chevalier.wav"/>
            </a:hlinkClick>
            <a:extLst>
              <a:ext uri="{FF2B5EF4-FFF2-40B4-BE49-F238E27FC236}">
                <a16:creationId xmlns:a16="http://schemas.microsoft.com/office/drawing/2014/main" id="{255EC30E-3A81-4187-BAD5-1060BE5B155A}"/>
              </a:ext>
            </a:extLst>
          </p:cNvPr>
          <p:cNvSpPr/>
          <p:nvPr/>
        </p:nvSpPr>
        <p:spPr>
          <a:xfrm>
            <a:off x="438719" y="2883064"/>
            <a:ext cx="288000" cy="28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55" name="Rectangle 54">
            <a:hlinkClick r:id="" action="ppaction://noaction">
              <a:snd r:embed="rId8" name="4 les bals.wav"/>
            </a:hlinkClick>
            <a:extLst>
              <a:ext uri="{FF2B5EF4-FFF2-40B4-BE49-F238E27FC236}">
                <a16:creationId xmlns:a16="http://schemas.microsoft.com/office/drawing/2014/main" id="{3679D97B-93C2-4F6D-A225-319A4DE42E78}"/>
              </a:ext>
            </a:extLst>
          </p:cNvPr>
          <p:cNvSpPr/>
          <p:nvPr/>
        </p:nvSpPr>
        <p:spPr>
          <a:xfrm>
            <a:off x="438719" y="3263565"/>
            <a:ext cx="288000" cy="28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56" name="Rectangle 55">
            <a:hlinkClick r:id="" action="ppaction://noaction">
              <a:snd r:embed="rId9" name="5 recevoir.wav"/>
            </a:hlinkClick>
            <a:extLst>
              <a:ext uri="{FF2B5EF4-FFF2-40B4-BE49-F238E27FC236}">
                <a16:creationId xmlns:a16="http://schemas.microsoft.com/office/drawing/2014/main" id="{624D7DFE-CDED-476D-B2E5-FC75433DF95C}"/>
              </a:ext>
            </a:extLst>
          </p:cNvPr>
          <p:cNvSpPr/>
          <p:nvPr/>
        </p:nvSpPr>
        <p:spPr>
          <a:xfrm>
            <a:off x="438719" y="3644066"/>
            <a:ext cx="288000" cy="28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57" name="Rectangle 56">
            <a:hlinkClick r:id="" action="ppaction://noaction">
              <a:snd r:embed="rId10" name="6 l'emballage.wav"/>
            </a:hlinkClick>
            <a:extLst>
              <a:ext uri="{FF2B5EF4-FFF2-40B4-BE49-F238E27FC236}">
                <a16:creationId xmlns:a16="http://schemas.microsoft.com/office/drawing/2014/main" id="{68C75E8F-741D-49A4-9245-50113BA94BEF}"/>
              </a:ext>
            </a:extLst>
          </p:cNvPr>
          <p:cNvSpPr/>
          <p:nvPr/>
        </p:nvSpPr>
        <p:spPr>
          <a:xfrm>
            <a:off x="438719" y="4024567"/>
            <a:ext cx="288000" cy="28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58" name="Rectangle 57">
            <a:hlinkClick r:id="" action="ppaction://noaction">
              <a:snd r:embed="rId11" name="7 la peluche NEW.wav"/>
            </a:hlinkClick>
            <a:extLst>
              <a:ext uri="{FF2B5EF4-FFF2-40B4-BE49-F238E27FC236}">
                <a16:creationId xmlns:a16="http://schemas.microsoft.com/office/drawing/2014/main" id="{9C231A61-0067-4BBC-82C1-48718A72F1B6}"/>
              </a:ext>
            </a:extLst>
          </p:cNvPr>
          <p:cNvSpPr/>
          <p:nvPr/>
        </p:nvSpPr>
        <p:spPr>
          <a:xfrm>
            <a:off x="438719" y="4405068"/>
            <a:ext cx="288000" cy="28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59" name="Rectangle 58">
            <a:hlinkClick r:id="" action="ppaction://noaction">
              <a:snd r:embed="rId12" name="8 la sagesse.wav"/>
            </a:hlinkClick>
            <a:extLst>
              <a:ext uri="{FF2B5EF4-FFF2-40B4-BE49-F238E27FC236}">
                <a16:creationId xmlns:a16="http://schemas.microsoft.com/office/drawing/2014/main" id="{99CAEECD-4E38-4E57-B088-C4197C120EE9}"/>
              </a:ext>
            </a:extLst>
          </p:cNvPr>
          <p:cNvSpPr/>
          <p:nvPr/>
        </p:nvSpPr>
        <p:spPr>
          <a:xfrm>
            <a:off x="438719" y="4785569"/>
            <a:ext cx="288000" cy="28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60" name="Rectangle 59">
            <a:hlinkClick r:id="" action="ppaction://noaction">
              <a:snd r:embed="rId13" name="9 la tempete.wav"/>
            </a:hlinkClick>
            <a:extLst>
              <a:ext uri="{FF2B5EF4-FFF2-40B4-BE49-F238E27FC236}">
                <a16:creationId xmlns:a16="http://schemas.microsoft.com/office/drawing/2014/main" id="{A60209F6-598A-4D8C-BE9F-23BC397FD9F9}"/>
              </a:ext>
            </a:extLst>
          </p:cNvPr>
          <p:cNvSpPr/>
          <p:nvPr/>
        </p:nvSpPr>
        <p:spPr>
          <a:xfrm>
            <a:off x="438719" y="5166070"/>
            <a:ext cx="288000" cy="28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61" name="Rectangle 60">
            <a:hlinkClick r:id="" action="ppaction://noaction">
              <a:snd r:embed="rId14" name="10 l'ampoule.wav"/>
            </a:hlinkClick>
            <a:extLst>
              <a:ext uri="{FF2B5EF4-FFF2-40B4-BE49-F238E27FC236}">
                <a16:creationId xmlns:a16="http://schemas.microsoft.com/office/drawing/2014/main" id="{4AEAFD4D-6618-42BC-9A43-B83A5BB75CAE}"/>
              </a:ext>
            </a:extLst>
          </p:cNvPr>
          <p:cNvSpPr/>
          <p:nvPr/>
        </p:nvSpPr>
        <p:spPr>
          <a:xfrm>
            <a:off x="438719" y="5546568"/>
            <a:ext cx="288000" cy="28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pic>
        <p:nvPicPr>
          <p:cNvPr id="1026" name="Picture 2" descr="Mask, Carnival, Masquerade, Costume">
            <a:extLst>
              <a:ext uri="{FF2B5EF4-FFF2-40B4-BE49-F238E27FC236}">
                <a16:creationId xmlns:a16="http://schemas.microsoft.com/office/drawing/2014/main" id="{3A1DD536-96A6-4B49-B8BD-46C20D60A840}"/>
              </a:ext>
            </a:extLst>
          </p:cNvPr>
          <p:cNvPicPr>
            <a:picLocks noChangeAspect="1" noChangeArrowheads="1"/>
          </p:cNvPicPr>
          <p:nvPr/>
        </p:nvPicPr>
        <p:blipFill>
          <a:blip r:embed="rId1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325513" y="2938719"/>
            <a:ext cx="928100" cy="4752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lloons, Blue Balloons, Streamers">
            <a:extLst>
              <a:ext uri="{FF2B5EF4-FFF2-40B4-BE49-F238E27FC236}">
                <a16:creationId xmlns:a16="http://schemas.microsoft.com/office/drawing/2014/main" id="{367B9465-B2B2-4971-B50A-95FBE61A8DB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20332" y="2836931"/>
            <a:ext cx="761833" cy="8810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incess, Lady, Blonde, Dress, Gown">
            <a:extLst>
              <a:ext uri="{FF2B5EF4-FFF2-40B4-BE49-F238E27FC236}">
                <a16:creationId xmlns:a16="http://schemas.microsoft.com/office/drawing/2014/main" id="{474E2C8A-FCE5-49A7-9611-ED6D0D73A48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318504" y="3913891"/>
            <a:ext cx="841477" cy="1071544"/>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5D5CBF71-CD43-4745-B317-77DAA39112D4}"/>
              </a:ext>
            </a:extLst>
          </p:cNvPr>
          <p:cNvSpPr txBox="1"/>
          <p:nvPr/>
        </p:nvSpPr>
        <p:spPr>
          <a:xfrm>
            <a:off x="9471882" y="4102774"/>
            <a:ext cx="18821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receive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A00A1267-2C5D-4F9D-A355-E7BE1C1BFA52}"/>
              </a:ext>
            </a:extLst>
          </p:cNvPr>
          <p:cNvSpPr txBox="1"/>
          <p:nvPr/>
        </p:nvSpPr>
        <p:spPr>
          <a:xfrm>
            <a:off x="5737393" y="4104356"/>
            <a:ext cx="18821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[packaging]</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3" name="Picture 4" descr="Man, Knight, Armor, Warrior, Sword">
            <a:extLst>
              <a:ext uri="{FF2B5EF4-FFF2-40B4-BE49-F238E27FC236}">
                <a16:creationId xmlns:a16="http://schemas.microsoft.com/office/drawing/2014/main" id="{249534C3-634A-4D9E-8494-393F1093445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365296" y="2501604"/>
            <a:ext cx="523076" cy="9718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eddy Bear, Teddy, Toy, Bear, Cute">
            <a:extLst>
              <a:ext uri="{FF2B5EF4-FFF2-40B4-BE49-F238E27FC236}">
                <a16:creationId xmlns:a16="http://schemas.microsoft.com/office/drawing/2014/main" id="{D37A6422-07BB-4657-961F-3E45FAE04BF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267905" y="4892721"/>
            <a:ext cx="496338" cy="6344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Owl, Reading, Book, Bird, Study, Animal">
            <a:extLst>
              <a:ext uri="{FF2B5EF4-FFF2-40B4-BE49-F238E27FC236}">
                <a16:creationId xmlns:a16="http://schemas.microsoft.com/office/drawing/2014/main" id="{34B68DD9-15FF-4149-AE19-BB68EC4FE7FA}"/>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989983" y="5266521"/>
            <a:ext cx="1029151" cy="8291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Thunderstorm, Lightning, Thunder, Rain">
            <a:extLst>
              <a:ext uri="{FF2B5EF4-FFF2-40B4-BE49-F238E27FC236}">
                <a16:creationId xmlns:a16="http://schemas.microsoft.com/office/drawing/2014/main" id="{681CD22B-90CF-476B-893C-79AC83E3DF5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98429" y="4144334"/>
            <a:ext cx="837782" cy="8764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Bulb, Light, Lamp, Electric">
            <a:extLst>
              <a:ext uri="{FF2B5EF4-FFF2-40B4-BE49-F238E27FC236}">
                <a16:creationId xmlns:a16="http://schemas.microsoft.com/office/drawing/2014/main" id="{88E3B100-7DB3-461E-9442-457EB415530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532512" y="4958557"/>
            <a:ext cx="672420" cy="914491"/>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9AB1A96A-C85D-431D-948B-EA686B3BA2BB}"/>
              </a:ext>
            </a:extLst>
          </p:cNvPr>
          <p:cNvSpPr txBox="1"/>
          <p:nvPr/>
        </p:nvSpPr>
        <p:spPr>
          <a:xfrm>
            <a:off x="180001" y="1296000"/>
            <a:ext cx="41111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quelle SSC ?</a:t>
            </a:r>
          </a:p>
        </p:txBody>
      </p:sp>
    </p:spTree>
    <p:extLst>
      <p:ext uri="{BB962C8B-B14F-4D97-AF65-F5344CB8AC3E}">
        <p14:creationId xmlns:p14="http://schemas.microsoft.com/office/powerpoint/2010/main" val="306315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6"/>
                                        </p:tgtEl>
                                      </p:cBhvr>
                                    </p:animEffect>
                                    <p:set>
                                      <p:cBhvr>
                                        <p:cTn id="7" dur="1" fill="hold">
                                          <p:stCondLst>
                                            <p:cond delay="499"/>
                                          </p:stCondLst>
                                        </p:cTn>
                                        <p:tgtEl>
                                          <p:spTgt spid="3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par>
                                <p:cTn id="25" presetID="10"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8"/>
                                        </p:tgtEl>
                                      </p:cBhvr>
                                    </p:animEffect>
                                    <p:set>
                                      <p:cBhvr>
                                        <p:cTn id="32" dur="1" fill="hold">
                                          <p:stCondLst>
                                            <p:cond delay="499"/>
                                          </p:stCondLst>
                                        </p:cTn>
                                        <p:tgtEl>
                                          <p:spTgt spid="3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1034"/>
                                        </p:tgtEl>
                                        <p:attrNameLst>
                                          <p:attrName>style.visibility</p:attrName>
                                        </p:attrNameLst>
                                      </p:cBhvr>
                                      <p:to>
                                        <p:strVal val="visible"/>
                                      </p:to>
                                    </p:set>
                                    <p:animEffect transition="in" filter="fade">
                                      <p:cBhvr>
                                        <p:cTn id="46" dur="500"/>
                                        <p:tgtEl>
                                          <p:spTgt spid="103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40"/>
                                        </p:tgtEl>
                                      </p:cBhvr>
                                    </p:animEffect>
                                    <p:set>
                                      <p:cBhvr>
                                        <p:cTn id="54" dur="1" fill="hold">
                                          <p:stCondLst>
                                            <p:cond delay="499"/>
                                          </p:stCondLst>
                                        </p:cTn>
                                        <p:tgtEl>
                                          <p:spTgt spid="40"/>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fade">
                                      <p:cBhvr>
                                        <p:cTn id="60" dur="500"/>
                                        <p:tgtEl>
                                          <p:spTgt spid="6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0" nodeType="clickEffect">
                                  <p:stCondLst>
                                    <p:cond delay="0"/>
                                  </p:stCondLst>
                                  <p:childTnLst>
                                    <p:animEffect transition="out" filter="fade">
                                      <p:cBhvr>
                                        <p:cTn id="64" dur="500"/>
                                        <p:tgtEl>
                                          <p:spTgt spid="42"/>
                                        </p:tgtEl>
                                      </p:cBhvr>
                                    </p:animEffect>
                                    <p:set>
                                      <p:cBhvr>
                                        <p:cTn id="65" dur="1" fill="hold">
                                          <p:stCondLst>
                                            <p:cond delay="499"/>
                                          </p:stCondLst>
                                        </p:cTn>
                                        <p:tgtEl>
                                          <p:spTgt spid="42"/>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500"/>
                                        <p:tgtEl>
                                          <p:spTgt spid="6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44"/>
                                        </p:tgtEl>
                                      </p:cBhvr>
                                    </p:animEffect>
                                    <p:set>
                                      <p:cBhvr>
                                        <p:cTn id="76" dur="1" fill="hold">
                                          <p:stCondLst>
                                            <p:cond delay="499"/>
                                          </p:stCondLst>
                                        </p:cTn>
                                        <p:tgtEl>
                                          <p:spTgt spid="44"/>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fade">
                                      <p:cBhvr>
                                        <p:cTn id="79" dur="500"/>
                                        <p:tgtEl>
                                          <p:spTgt spid="45"/>
                                        </p:tgtEl>
                                      </p:cBhvr>
                                    </p:animEffect>
                                  </p:childTnLst>
                                </p:cTn>
                              </p:par>
                              <p:par>
                                <p:cTn id="80" presetID="10" presetClass="entr" presetSubtype="0" fill="hold" nodeType="with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46"/>
                                        </p:tgtEl>
                                      </p:cBhvr>
                                    </p:animEffect>
                                    <p:set>
                                      <p:cBhvr>
                                        <p:cTn id="87" dur="1" fill="hold">
                                          <p:stCondLst>
                                            <p:cond delay="499"/>
                                          </p:stCondLst>
                                        </p:cTn>
                                        <p:tgtEl>
                                          <p:spTgt spid="46"/>
                                        </p:tgtEl>
                                        <p:attrNameLst>
                                          <p:attrName>style.visibility</p:attrName>
                                        </p:attrNameLst>
                                      </p:cBhvr>
                                      <p:to>
                                        <p:strVal val="hidden"/>
                                      </p:to>
                                    </p:set>
                                  </p:childTnLst>
                                </p:cTn>
                              </p:par>
                              <p:par>
                                <p:cTn id="88" presetID="10" presetClass="entr" presetSubtype="0" fill="hold"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500"/>
                                        <p:tgtEl>
                                          <p:spTgt spid="1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500"/>
                                        <p:tgtEl>
                                          <p:spTgt spid="4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48"/>
                                        </p:tgtEl>
                                      </p:cBhvr>
                                    </p:animEffect>
                                    <p:set>
                                      <p:cBhvr>
                                        <p:cTn id="98" dur="1" fill="hold">
                                          <p:stCondLst>
                                            <p:cond delay="499"/>
                                          </p:stCondLst>
                                        </p:cTn>
                                        <p:tgtEl>
                                          <p:spTgt spid="48"/>
                                        </p:tgtEl>
                                        <p:attrNameLst>
                                          <p:attrName>style.visibility</p:attrName>
                                        </p:attrNameLst>
                                      </p:cBhvr>
                                      <p:to>
                                        <p:strVal val="hidden"/>
                                      </p:to>
                                    </p:set>
                                  </p:childTnLst>
                                </p:cTn>
                              </p:par>
                              <p:par>
                                <p:cTn id="99" presetID="10" presetClass="entr" presetSubtype="0" fill="hold" nodeType="withEffect">
                                  <p:stCondLst>
                                    <p:cond delay="0"/>
                                  </p:stCondLst>
                                  <p:childTnLst>
                                    <p:set>
                                      <p:cBhvr>
                                        <p:cTn id="100" dur="1" fill="hold">
                                          <p:stCondLst>
                                            <p:cond delay="0"/>
                                          </p:stCondLst>
                                        </p:cTn>
                                        <p:tgtEl>
                                          <p:spTgt spid="16"/>
                                        </p:tgtEl>
                                        <p:attrNameLst>
                                          <p:attrName>style.visibility</p:attrName>
                                        </p:attrNameLst>
                                      </p:cBhvr>
                                      <p:to>
                                        <p:strVal val="visible"/>
                                      </p:to>
                                    </p:set>
                                    <p:animEffect transition="in" filter="fade">
                                      <p:cBhvr>
                                        <p:cTn id="101" dur="500"/>
                                        <p:tgtEl>
                                          <p:spTgt spid="16"/>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fade">
                                      <p:cBhvr>
                                        <p:cTn id="104" dur="500"/>
                                        <p:tgtEl>
                                          <p:spTgt spid="49"/>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50"/>
                                        </p:tgtEl>
                                      </p:cBhvr>
                                    </p:animEffect>
                                    <p:set>
                                      <p:cBhvr>
                                        <p:cTn id="109" dur="1" fill="hold">
                                          <p:stCondLst>
                                            <p:cond delay="499"/>
                                          </p:stCondLst>
                                        </p:cTn>
                                        <p:tgtEl>
                                          <p:spTgt spid="50"/>
                                        </p:tgtEl>
                                        <p:attrNameLst>
                                          <p:attrName>style.visibility</p:attrName>
                                        </p:attrNameLst>
                                      </p:cBhvr>
                                      <p:to>
                                        <p:strVal val="hidden"/>
                                      </p:to>
                                    </p:set>
                                  </p:childTnLst>
                                </p:cTn>
                              </p:par>
                              <p:par>
                                <p:cTn id="110" presetID="10" presetClass="entr" presetSubtype="0" fill="hold" nodeType="withEffect">
                                  <p:stCondLst>
                                    <p:cond delay="0"/>
                                  </p:stCondLst>
                                  <p:childTnLst>
                                    <p:set>
                                      <p:cBhvr>
                                        <p:cTn id="111" dur="1" fill="hold">
                                          <p:stCondLst>
                                            <p:cond delay="0"/>
                                          </p:stCondLst>
                                        </p:cTn>
                                        <p:tgtEl>
                                          <p:spTgt spid="17"/>
                                        </p:tgtEl>
                                        <p:attrNameLst>
                                          <p:attrName>style.visibility</p:attrName>
                                        </p:attrNameLst>
                                      </p:cBhvr>
                                      <p:to>
                                        <p:strVal val="visible"/>
                                      </p:to>
                                    </p:set>
                                    <p:animEffect transition="in" filter="fade">
                                      <p:cBhvr>
                                        <p:cTn id="112" dur="500"/>
                                        <p:tgtEl>
                                          <p:spTgt spid="17"/>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1"/>
                                        </p:tgtEl>
                                        <p:attrNameLst>
                                          <p:attrName>style.visibility</p:attrName>
                                        </p:attrNameLst>
                                      </p:cBhvr>
                                      <p:to>
                                        <p:strVal val="visible"/>
                                      </p:to>
                                    </p:set>
                                    <p:animEffect transition="in" filter="fade">
                                      <p:cBhvr>
                                        <p:cTn id="115" dur="500"/>
                                        <p:tgtEl>
                                          <p:spTgt spid="51"/>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2" grpId="0"/>
      <p:bldP spid="33" grpId="0"/>
      <p:bldP spid="34" grpId="0"/>
      <p:bldP spid="35" grpId="0"/>
      <p:bldP spid="36" grpId="0" animBg="1"/>
      <p:bldP spid="37" grpId="0" animBg="1"/>
      <p:bldP spid="38" grpId="0" animBg="1"/>
      <p:bldP spid="39" grpId="0" animBg="1"/>
      <p:bldP spid="40" grpId="0" animBg="1"/>
      <p:bldP spid="41" grpId="0"/>
      <p:bldP spid="42" grpId="0" animBg="1"/>
      <p:bldP spid="43" grpId="0"/>
      <p:bldP spid="44" grpId="0" animBg="1"/>
      <p:bldP spid="45" grpId="0"/>
      <p:bldP spid="46" grpId="0" animBg="1"/>
      <p:bldP spid="47" grpId="0"/>
      <p:bldP spid="48" grpId="0" animBg="1"/>
      <p:bldP spid="49" grpId="0"/>
      <p:bldP spid="50" grpId="0" animBg="1"/>
      <p:bldP spid="51" grpId="0"/>
      <p:bldP spid="67" grpId="0"/>
      <p:bldP spid="68"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4184</Words>
  <Application>Microsoft Office PowerPoint</Application>
  <PresentationFormat>Widescreen</PresentationFormat>
  <Paragraphs>557</Paragraphs>
  <Slides>24</Slides>
  <Notes>24</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24</vt:i4>
      </vt:variant>
    </vt:vector>
  </HeadingPairs>
  <TitlesOfParts>
    <vt:vector size="35" baseType="lpstr">
      <vt:lpstr>Arial</vt:lpstr>
      <vt:lpstr>Calibri</vt:lpstr>
      <vt:lpstr>Century Gothic</vt:lpstr>
      <vt:lpstr>Tw Cen MT</vt:lpstr>
      <vt:lpstr>1_Office Theme</vt:lpstr>
      <vt:lpstr>NCELP Theme</vt:lpstr>
      <vt:lpstr>2_Office Theme</vt:lpstr>
      <vt:lpstr>1_NCELP Theme</vt:lpstr>
      <vt:lpstr>5_Office Theme</vt:lpstr>
      <vt:lpstr>6_Office Theme</vt:lpstr>
      <vt:lpstr>3_Office Theme</vt:lpstr>
      <vt:lpstr>French Phonics Collection </vt:lpstr>
      <vt:lpstr>SSC [em/am]</vt:lpstr>
      <vt:lpstr>em/am</vt:lpstr>
      <vt:lpstr>em/am</vt:lpstr>
      <vt:lpstr>em/am</vt:lpstr>
      <vt:lpstr>em/am</vt:lpstr>
      <vt:lpstr>em/am</vt:lpstr>
      <vt:lpstr>em/am</vt:lpstr>
      <vt:lpstr>Phonétique  </vt:lpstr>
      <vt:lpstr>Phonétique  </vt:lpstr>
      <vt:lpstr>Phonétique  </vt:lpstr>
      <vt:lpstr>Phonétique  </vt:lpstr>
      <vt:lpstr>Phonétique  </vt:lpstr>
      <vt:lpstr>Phonétique  </vt:lpstr>
      <vt:lpstr>SSC [em/am]</vt:lpstr>
      <vt:lpstr>em/am</vt:lpstr>
      <vt:lpstr>em/am</vt:lpstr>
      <vt:lpstr>Nasal and non-nasal vowels</vt:lpstr>
      <vt:lpstr>[em/am], [en/an]</vt:lpstr>
      <vt:lpstr>[nasal], [e] ou [a] ?  </vt:lpstr>
      <vt:lpstr>SSC [em/am]</vt:lpstr>
      <vt:lpstr>em/am</vt:lpstr>
      <vt:lpstr>em/am</vt:lpstr>
      <vt:lpstr>Les voyelles nasales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17</cp:revision>
  <dcterms:created xsi:type="dcterms:W3CDTF">2021-02-16T11:52:59Z</dcterms:created>
  <dcterms:modified xsi:type="dcterms:W3CDTF">2022-08-31T09:06:03Z</dcterms:modified>
</cp:coreProperties>
</file>