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Lst>
  <p:notesMasterIdLst>
    <p:notesMasterId r:id="rId58"/>
  </p:notesMasterIdLst>
  <p:sldIdLst>
    <p:sldId id="258" r:id="rId7"/>
    <p:sldId id="313" r:id="rId8"/>
    <p:sldId id="742" r:id="rId9"/>
    <p:sldId id="321" r:id="rId10"/>
    <p:sldId id="357" r:id="rId11"/>
    <p:sldId id="732" r:id="rId12"/>
    <p:sldId id="733" r:id="rId13"/>
    <p:sldId id="385" r:id="rId14"/>
    <p:sldId id="331" r:id="rId15"/>
    <p:sldId id="332" r:id="rId16"/>
    <p:sldId id="333" r:id="rId17"/>
    <p:sldId id="334" r:id="rId18"/>
    <p:sldId id="335" r:id="rId19"/>
    <p:sldId id="342" r:id="rId20"/>
    <p:sldId id="390" r:id="rId21"/>
    <p:sldId id="391" r:id="rId22"/>
    <p:sldId id="314" r:id="rId23"/>
    <p:sldId id="320" r:id="rId24"/>
    <p:sldId id="735" r:id="rId25"/>
    <p:sldId id="736" r:id="rId26"/>
    <p:sldId id="273" r:id="rId27"/>
    <p:sldId id="294" r:id="rId28"/>
    <p:sldId id="737" r:id="rId29"/>
    <p:sldId id="315" r:id="rId30"/>
    <p:sldId id="386" r:id="rId31"/>
    <p:sldId id="387" r:id="rId32"/>
    <p:sldId id="548" r:id="rId33"/>
    <p:sldId id="410" r:id="rId34"/>
    <p:sldId id="411" r:id="rId35"/>
    <p:sldId id="395" r:id="rId36"/>
    <p:sldId id="646" r:id="rId37"/>
    <p:sldId id="743" r:id="rId38"/>
    <p:sldId id="739" r:id="rId39"/>
    <p:sldId id="649" r:id="rId40"/>
    <p:sldId id="650" r:id="rId41"/>
    <p:sldId id="724" r:id="rId42"/>
    <p:sldId id="651" r:id="rId43"/>
    <p:sldId id="744" r:id="rId44"/>
    <p:sldId id="741" r:id="rId45"/>
    <p:sldId id="727" r:id="rId46"/>
    <p:sldId id="652" r:id="rId47"/>
    <p:sldId id="745" r:id="rId48"/>
    <p:sldId id="504" r:id="rId49"/>
    <p:sldId id="507" r:id="rId50"/>
    <p:sldId id="729" r:id="rId51"/>
    <p:sldId id="730" r:id="rId52"/>
    <p:sldId id="731" r:id="rId53"/>
    <p:sldId id="653" r:id="rId54"/>
    <p:sldId id="746" r:id="rId55"/>
    <p:sldId id="518" r:id="rId56"/>
    <p:sldId id="55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2254" autoAdjust="0"/>
  </p:normalViewPr>
  <p:slideViewPr>
    <p:cSldViewPr snapToGrid="0">
      <p:cViewPr varScale="1">
        <p:scale>
          <a:sx n="72" d="100"/>
          <a:sy n="72" d="100"/>
        </p:scale>
        <p:origin x="379"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ce, chien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779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vélo, le</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vélo</a:t>
            </a:r>
            <a:r>
              <a:rPr lang="en-GB" b="0" baseline="0" dirty="0"/>
              <a:t> [4594], le [1]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partenaire, personne</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partenaire [1077], personne [84]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0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regarder, télé</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regarder [425], télé [2746]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282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[e]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words containing [e], starting with simple words and building up to more complex words. Using their knowledge of English, students should be able to work out the meanings of </a:t>
            </a:r>
            <a:r>
              <a:rPr lang="en-GB" b="0" i="1" baseline="0" dirty="0"/>
              <a:t>facile </a:t>
            </a:r>
            <a:r>
              <a:rPr lang="en-GB" b="0" i="0" baseline="0" dirty="0"/>
              <a:t>and </a:t>
            </a:r>
            <a:r>
              <a:rPr lang="en-GB" b="0" i="1" baseline="0" dirty="0"/>
              <a:t>difficile</a:t>
            </a:r>
            <a:r>
              <a:rPr lang="en-GB" b="0" i="0" baseline="0" dirty="0"/>
              <a:t> form context – clarify. </a:t>
            </a:r>
            <a:r>
              <a:rPr lang="en-GB" b="0" baseline="0" dirty="0"/>
              <a:t>Explain that only the letters in </a:t>
            </a:r>
            <a:r>
              <a:rPr lang="en-GB" b="1" baseline="0" dirty="0"/>
              <a:t>bold</a:t>
            </a:r>
            <a:r>
              <a:rPr lang="en-GB" b="0" baseline="0" dirty="0"/>
              <a:t> are examples of [e] – the others are the ‘e’ sound they know from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Start the timer. Starting with </a:t>
            </a:r>
            <a:r>
              <a:rPr lang="en-GB" b="0" i="1" baseline="0" dirty="0"/>
              <a:t>de, </a:t>
            </a:r>
            <a:r>
              <a:rPr lang="en-GB" b="0" i="0" baseline="0" dirty="0"/>
              <a:t>Partner A works their way down the ladder. Partner B listens for correct pronunciation of [e]. If Partner A makes a mistake, they must go back to </a:t>
            </a:r>
            <a:r>
              <a:rPr lang="en-GB" b="0" i="1" baseline="0" dirty="0"/>
              <a:t>de </a:t>
            </a:r>
            <a:r>
              <a:rPr lang="en-GB" b="0" i="0" baseline="0" dirty="0"/>
              <a:t>and start again!</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 [2], le [1], secret [796], regard [1209], </a:t>
            </a:r>
            <a:r>
              <a:rPr lang="en-GB" sz="1200" kern="0" noProof="0" dirty="0">
                <a:solidFill>
                  <a:srgbClr val="4472C4">
                    <a:lumMod val="50000"/>
                  </a:srgbClr>
                </a:solidFill>
                <a:latin typeface="Century Gothic" panose="020F0302020204030204"/>
                <a:cs typeface="Arial"/>
                <a:sym typeface="Arial"/>
              </a:rPr>
              <a:t>d</a:t>
            </a:r>
            <a:r>
              <a:rPr lang="en-GB" sz="1200" b="0" kern="0" noProof="0" dirty="0">
                <a:solidFill>
                  <a:srgbClr val="4472C4">
                    <a:lumMod val="50000"/>
                  </a:srgbClr>
                </a:solidFill>
                <a:latin typeface="Century Gothic" panose="020F0302020204030204"/>
                <a:cs typeface="Arial"/>
                <a:sym typeface="Arial"/>
              </a:rPr>
              <a:t>e</a:t>
            </a:r>
            <a:r>
              <a:rPr lang="en-GB" sz="1200" kern="0" noProof="0" dirty="0">
                <a:solidFill>
                  <a:srgbClr val="4472C4">
                    <a:lumMod val="50000"/>
                  </a:srgbClr>
                </a:solidFill>
                <a:latin typeface="Century Gothic" panose="020F0302020204030204"/>
                <a:cs typeface="Arial"/>
                <a:sym typeface="Arial"/>
              </a:rPr>
              <a:t>hors [1217],</a:t>
            </a:r>
            <a:r>
              <a:rPr lang="en-GB" baseline="0" dirty="0"/>
              <a:t> </a:t>
            </a:r>
            <a:r>
              <a:rPr lang="en-GB" baseline="0" dirty="0" err="1"/>
              <a:t>rebelle</a:t>
            </a:r>
            <a:r>
              <a:rPr lang="en-GB" baseline="0" dirty="0"/>
              <a:t> [2621], </a:t>
            </a:r>
            <a:r>
              <a:rPr lang="en-GB" sz="1200" kern="0" dirty="0" err="1">
                <a:solidFill>
                  <a:srgbClr val="4472C4">
                    <a:lumMod val="50000"/>
                  </a:srgbClr>
                </a:solidFill>
                <a:latin typeface="Century Gothic" panose="020F0302020204030204"/>
                <a:cs typeface="Arial"/>
                <a:sym typeface="Arial"/>
              </a:rPr>
              <a:t>fenêtre</a:t>
            </a:r>
            <a:r>
              <a:rPr lang="en-GB" baseline="0" dirty="0"/>
              <a:t> [1604], </a:t>
            </a:r>
            <a:r>
              <a:rPr lang="en-GB" sz="1200" kern="0" noProof="0" dirty="0" err="1">
                <a:solidFill>
                  <a:srgbClr val="4472C4">
                    <a:lumMod val="50000"/>
                  </a:srgbClr>
                </a:solidFill>
                <a:latin typeface="Century Gothic" panose="020F0302020204030204"/>
                <a:cs typeface="Arial"/>
                <a:sym typeface="Arial"/>
              </a:rPr>
              <a:t>mercr</a:t>
            </a:r>
            <a:r>
              <a:rPr lang="en-GB" sz="1200" b="0" kern="0" noProof="0" dirty="0" err="1">
                <a:solidFill>
                  <a:srgbClr val="4472C4">
                    <a:lumMod val="50000"/>
                  </a:srgbClr>
                </a:solidFill>
                <a:latin typeface="Century Gothic" panose="020F0302020204030204"/>
                <a:cs typeface="Arial"/>
                <a:sym typeface="Arial"/>
              </a:rPr>
              <a:t>e</a:t>
            </a:r>
            <a:r>
              <a:rPr lang="en-GB" sz="1200" kern="0" noProof="0" dirty="0" err="1">
                <a:solidFill>
                  <a:srgbClr val="4472C4">
                    <a:lumMod val="50000"/>
                  </a:srgbClr>
                </a:solidFill>
                <a:latin typeface="Century Gothic" panose="020F0302020204030204"/>
                <a:cs typeface="Arial"/>
                <a:sym typeface="Arial"/>
              </a:rPr>
              <a:t>di</a:t>
            </a:r>
            <a:r>
              <a:rPr lang="en-GB" baseline="0" dirty="0"/>
              <a:t> [1168], </a:t>
            </a:r>
            <a:r>
              <a:rPr lang="en-GB" sz="1200" kern="0" dirty="0">
                <a:solidFill>
                  <a:srgbClr val="4472C4">
                    <a:lumMod val="50000"/>
                  </a:srgbClr>
                </a:solidFill>
                <a:latin typeface="Century Gothic" panose="020F0302020204030204"/>
                <a:cs typeface="Arial"/>
                <a:sym typeface="Arial"/>
              </a:rPr>
              <a:t>promenade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 of unknown words used in task instructions (1 is the most frequent word in French): </a:t>
            </a:r>
            <a:br>
              <a:rPr lang="en-GB" baseline="0" dirty="0"/>
            </a:br>
            <a:r>
              <a:rPr lang="en-GB" b="0" baseline="0" dirty="0"/>
              <a:t>facile [822], difficile [296]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0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As previous but with 15 fewer seconds on the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2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As previous but with 15 fewer seconds on the timer 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9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21</a:t>
            </a:fld>
            <a:endParaRPr lang="en-GB" dirty="0"/>
          </a:p>
        </p:txBody>
      </p:sp>
    </p:spTree>
    <p:extLst>
      <p:ext uri="{BB962C8B-B14F-4D97-AF65-F5344CB8AC3E}">
        <p14:creationId xmlns:p14="http://schemas.microsoft.com/office/powerpoint/2010/main" val="427193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22</a:t>
            </a:fld>
            <a:endParaRPr lang="en-GB" dirty="0"/>
          </a:p>
        </p:txBody>
      </p:sp>
    </p:spTree>
    <p:extLst>
      <p:ext uri="{BB962C8B-B14F-4D97-AF65-F5344CB8AC3E}">
        <p14:creationId xmlns:p14="http://schemas.microsoft.com/office/powerpoint/2010/main" val="209491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98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3 slides</a:t>
            </a:r>
            <a:endParaRPr lang="en-US" b="1" dirty="0"/>
          </a:p>
          <a:p>
            <a:endParaRPr lang="en-US" b="1" dirty="0"/>
          </a:p>
          <a:p>
            <a:r>
              <a:rPr lang="en-US" b="1" dirty="0"/>
              <a:t>Aim: </a:t>
            </a:r>
            <a:r>
              <a:rPr lang="en-US" b="0" dirty="0"/>
              <a:t>Aural recognition of SSC [e]</a:t>
            </a:r>
            <a:endParaRPr lang="en-US" b="1" dirty="0"/>
          </a:p>
          <a:p>
            <a:endParaRPr lang="en-US" b="1" dirty="0"/>
          </a:p>
          <a:p>
            <a:r>
              <a:rPr lang="en-US" b="1" dirty="0"/>
              <a:t>Procedure:</a:t>
            </a:r>
          </a:p>
          <a:p>
            <a:r>
              <a:rPr lang="en-US" b="0" dirty="0"/>
              <a:t>1. Students recall the French words that relate to the pictures on screen</a:t>
            </a:r>
          </a:p>
          <a:p>
            <a:r>
              <a:rPr lang="en-US" b="0" dirty="0"/>
              <a:t>2. Students decide which word contains the SSC [e]</a:t>
            </a:r>
          </a:p>
          <a:p>
            <a:r>
              <a:rPr lang="en-US" b="0" dirty="0"/>
              <a:t>3. Click to reveal first clue (French word with gap for SSC)</a:t>
            </a:r>
          </a:p>
          <a:p>
            <a:r>
              <a:rPr lang="en-US" b="0" dirty="0"/>
              <a:t>4. Click again to reveal answer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182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5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a:t>
            </a:r>
            <a:r>
              <a:rPr lang="en-US" sz="1200" dirty="0">
                <a:solidFill>
                  <a:schemeClr val="accent1">
                    <a:lumMod val="50000"/>
                  </a:schemeClr>
                </a:solidFill>
                <a:latin typeface="+mj-lt"/>
              </a:rPr>
              <a:t>[e] and [ê/è] in unknown words.</a:t>
            </a:r>
            <a:endParaRPr lang="en-US" b="1" dirty="0"/>
          </a:p>
          <a:p>
            <a:endParaRPr lang="en-US" b="1" dirty="0"/>
          </a:p>
          <a:p>
            <a:r>
              <a:rPr lang="en-US" b="1" dirty="0"/>
              <a:t>Procedure:</a:t>
            </a:r>
          </a:p>
          <a:p>
            <a:r>
              <a:rPr lang="en-US" b="0" dirty="0"/>
              <a:t>1. Click numbers to hear word pronunciation</a:t>
            </a:r>
          </a:p>
          <a:p>
            <a:r>
              <a:rPr lang="en-US" b="0" dirty="0"/>
              <a:t>2. Students fill in the blank</a:t>
            </a:r>
          </a:p>
          <a:p>
            <a:r>
              <a:rPr lang="en-US" b="0" dirty="0"/>
              <a:t>3. Answers revealed on clicks (allow EITHER [</a:t>
            </a:r>
            <a:r>
              <a:rPr lang="en-US" sz="1200" dirty="0">
                <a:solidFill>
                  <a:schemeClr val="accent1">
                    <a:lumMod val="50000"/>
                  </a:schemeClr>
                </a:solidFill>
              </a:rPr>
              <a:t>ê] or [è] for words with SSC [ê/è]).</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and word frequency (1 is the most frequent word in French): </a:t>
            </a:r>
            <a:br>
              <a:rPr lang="en-GB" baseline="0" dirty="0"/>
            </a:br>
            <a:r>
              <a:rPr lang="en-GB" baseline="0" dirty="0"/>
              <a:t>sera [</a:t>
            </a:r>
            <a:r>
              <a:rPr lang="fr-FR" sz="1800" b="0" i="0" u="none" strike="noStrike" dirty="0">
                <a:solidFill>
                  <a:srgbClr val="000000"/>
                </a:solidFill>
                <a:effectLst/>
                <a:latin typeface="Calibri" panose="020F0502020204030204" pitchFamily="34" charset="0"/>
              </a:rPr>
              <a:t>être-</a:t>
            </a:r>
            <a:r>
              <a:rPr lang="en-GB" baseline="0" dirty="0"/>
              <a:t>5], </a:t>
            </a:r>
            <a:r>
              <a:rPr lang="en-US" b="0" dirty="0"/>
              <a:t>tête</a:t>
            </a:r>
            <a:r>
              <a:rPr lang="en-GB" baseline="0" dirty="0"/>
              <a:t> [343], </a:t>
            </a:r>
            <a:r>
              <a:rPr lang="en-GB" baseline="0" dirty="0" err="1"/>
              <a:t>suprême</a:t>
            </a:r>
            <a:r>
              <a:rPr lang="en-GB" baseline="0" dirty="0"/>
              <a:t> [2022], </a:t>
            </a:r>
            <a:r>
              <a:rPr lang="en-GB" baseline="0" dirty="0" err="1"/>
              <a:t>cinquième</a:t>
            </a:r>
            <a:r>
              <a:rPr lang="en-GB" baseline="0" dirty="0"/>
              <a:t> [2030], </a:t>
            </a:r>
            <a:r>
              <a:rPr lang="en-GB" baseline="0" dirty="0" err="1"/>
              <a:t>rejet</a:t>
            </a:r>
            <a:r>
              <a:rPr lang="en-GB" baseline="0" dirty="0"/>
              <a:t> [2455], </a:t>
            </a:r>
            <a:r>
              <a:rPr lang="en-GB" baseline="0" dirty="0" err="1"/>
              <a:t>gêner</a:t>
            </a:r>
            <a:r>
              <a:rPr lang="en-GB" baseline="0" dirty="0"/>
              <a:t> [2460], </a:t>
            </a:r>
            <a:r>
              <a:rPr lang="fr-FR" b="0" i="0" dirty="0">
                <a:solidFill>
                  <a:srgbClr val="222222"/>
                </a:solidFill>
                <a:effectLst/>
                <a:latin typeface="Georgia" panose="02040502050405020303" pitchFamily="18" charset="0"/>
              </a:rPr>
              <a:t>b</a:t>
            </a:r>
            <a:r>
              <a:rPr lang="en-US" sz="1200" dirty="0" err="1">
                <a:solidFill>
                  <a:schemeClr val="accent1">
                    <a:lumMod val="50000"/>
                  </a:schemeClr>
                </a:solidFill>
                <a:latin typeface="+mj-lt"/>
              </a:rPr>
              <a:t>êche</a:t>
            </a:r>
            <a:r>
              <a:rPr lang="fr-FR" b="0" i="0" dirty="0">
                <a:solidFill>
                  <a:srgbClr val="222222"/>
                </a:solidFill>
                <a:effectLst/>
                <a:latin typeface="Georgia" panose="02040502050405020303" pitchFamily="18" charset="0"/>
              </a:rPr>
              <a:t> [&gt;5000],</a:t>
            </a:r>
            <a:r>
              <a:rPr lang="en-GB" baseline="0" dirty="0"/>
              <a:t> </a:t>
            </a:r>
            <a:r>
              <a:rPr lang="en-GB" baseline="0" dirty="0" err="1"/>
              <a:t>ferons</a:t>
            </a:r>
            <a:r>
              <a:rPr lang="en-GB" baseline="0" dirty="0"/>
              <a:t> [faire-25],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Oral production of SSC </a:t>
            </a:r>
            <a:r>
              <a:rPr lang="en-GB" sz="1200" b="1" kern="1200" dirty="0">
                <a:solidFill>
                  <a:schemeClr val="tx1"/>
                </a:solidFill>
                <a:effectLst/>
                <a:latin typeface="+mn-lt"/>
                <a:ea typeface="+mn-ea"/>
                <a:cs typeface="+mn-cs"/>
              </a:rPr>
              <a:t>[e]</a:t>
            </a:r>
            <a:endParaRPr lang="en-US" b="1" dirty="0"/>
          </a:p>
          <a:p>
            <a:endParaRPr lang="en-US" b="1" dirty="0"/>
          </a:p>
          <a:p>
            <a:r>
              <a:rPr lang="en-US" b="1" dirty="0"/>
              <a:t>Procedure:</a:t>
            </a:r>
          </a:p>
          <a:p>
            <a:r>
              <a:rPr lang="en-US" b="0" dirty="0"/>
              <a:t>1. </a:t>
            </a: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work in pairs </a:t>
            </a:r>
            <a:r>
              <a:rPr lang="en-GB" sz="1200" b="0" kern="1200" dirty="0">
                <a:solidFill>
                  <a:schemeClr val="tx1"/>
                </a:solidFill>
                <a:effectLst/>
                <a:latin typeface="+mn-lt"/>
                <a:ea typeface="+mn-ea"/>
                <a:cs typeface="+mn-cs"/>
              </a:rPr>
              <a:t>pronouncing the words on the slide, taking it in turns, and making sure all words have been said at least once.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students’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to hear words pronounced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(1 is the most frequent word in French): </a:t>
            </a:r>
            <a:br>
              <a:rPr lang="en-GB" baseline="0" dirty="0"/>
            </a:br>
            <a:r>
              <a:rPr lang="en-GB" sz="1200" dirty="0" err="1">
                <a:solidFill>
                  <a:schemeClr val="accent1">
                    <a:lumMod val="50000"/>
                  </a:schemeClr>
                </a:solidFill>
                <a:latin typeface="Century Gothic" panose="020B0502020202020204" pitchFamily="34" charset="0"/>
                <a:cs typeface="Calibri" panose="020F0502020204030204" pitchFamily="34" charset="0"/>
              </a:rPr>
              <a:t>d</a:t>
            </a:r>
            <a:r>
              <a:rPr lang="en-GB" sz="1200" dirty="0" err="1">
                <a:solidFill>
                  <a:schemeClr val="accent2"/>
                </a:solidFill>
                <a:latin typeface="Century Gothic" panose="020B0502020202020204" pitchFamily="34" charset="0"/>
                <a:cs typeface="Calibri" panose="020F0502020204030204" pitchFamily="34" charset="0"/>
              </a:rPr>
              <a:t>e</a:t>
            </a:r>
            <a:r>
              <a:rPr lang="en-GB" sz="1200" dirty="0" err="1">
                <a:solidFill>
                  <a:schemeClr val="accent1">
                    <a:lumMod val="50000"/>
                  </a:schemeClr>
                </a:solidFill>
                <a:latin typeface="Century Gothic" panose="020B0502020202020204" pitchFamily="34" charset="0"/>
                <a:cs typeface="Calibri" panose="020F0502020204030204" pitchFamily="34" charset="0"/>
              </a:rPr>
              <a:t>gré</a:t>
            </a:r>
            <a:r>
              <a:rPr lang="en-GB" sz="1200" baseline="0" dirty="0">
                <a:solidFill>
                  <a:schemeClr val="accent1">
                    <a:lumMod val="50000"/>
                  </a:schemeClr>
                </a:solidFill>
                <a:latin typeface="Century Gothic" panose="020B0502020202020204" pitchFamily="34" charset="0"/>
                <a:cs typeface="Calibri" panose="020F0502020204030204" pitchFamily="34" charset="0"/>
              </a:rPr>
              <a:t> </a:t>
            </a:r>
            <a:r>
              <a:rPr lang="en-GB" baseline="0" dirty="0"/>
              <a:t>[1311], </a:t>
            </a:r>
            <a:r>
              <a:rPr lang="fr-FR" b="0" i="0" dirty="0">
                <a:solidFill>
                  <a:srgbClr val="222222"/>
                </a:solidFill>
                <a:effectLst/>
                <a:latin typeface="Georgia" panose="02040502050405020303" pitchFamily="18" charset="0"/>
              </a:rPr>
              <a:t>devenir [162], se [17], </a:t>
            </a:r>
            <a:r>
              <a:rPr lang="en-GB" sz="1200" dirty="0">
                <a:solidFill>
                  <a:schemeClr val="accent1">
                    <a:lumMod val="50000"/>
                  </a:schemeClr>
                </a:solidFill>
                <a:latin typeface="Century Gothic" panose="020B0502020202020204" pitchFamily="34" charset="0"/>
                <a:cs typeface="Calibri" panose="020F0502020204030204" pitchFamily="34" charset="0"/>
              </a:rPr>
              <a:t>menace [1607], </a:t>
            </a:r>
            <a:r>
              <a:rPr lang="en-GB" sz="1200" dirty="0" err="1">
                <a:solidFill>
                  <a:schemeClr val="accent1">
                    <a:lumMod val="50000"/>
                  </a:schemeClr>
                </a:solidFill>
                <a:latin typeface="Century Gothic" panose="020B0502020202020204" pitchFamily="34" charset="0"/>
                <a:cs typeface="Calibri" panose="020F0502020204030204" pitchFamily="34" charset="0"/>
              </a:rPr>
              <a:t>fera</a:t>
            </a:r>
            <a:r>
              <a:rPr lang="en-GB" sz="1200" dirty="0">
                <a:solidFill>
                  <a:schemeClr val="accent1">
                    <a:lumMod val="50000"/>
                  </a:schemeClr>
                </a:solidFill>
                <a:latin typeface="Century Gothic" panose="020B0502020202020204" pitchFamily="34" charset="0"/>
                <a:cs typeface="Calibri" panose="020F0502020204030204" pitchFamily="34" charset="0"/>
              </a:rPr>
              <a:t> [faire-25], d</a:t>
            </a:r>
            <a:r>
              <a:rPr lang="en-GB" sz="1200" dirty="0">
                <a:solidFill>
                  <a:srgbClr val="EE6000"/>
                </a:solidFill>
                <a:latin typeface="Century Gothic" panose="020B0502020202020204" pitchFamily="34" charset="0"/>
                <a:cs typeface="Calibri" panose="020F0502020204030204" pitchFamily="34" charset="0"/>
              </a:rPr>
              <a:t>e</a:t>
            </a:r>
            <a:r>
              <a:rPr lang="en-GB" sz="1200" dirty="0">
                <a:solidFill>
                  <a:schemeClr val="accent1">
                    <a:lumMod val="50000"/>
                  </a:schemeClr>
                </a:solidFill>
                <a:latin typeface="Century Gothic" panose="020B0502020202020204" pitchFamily="34" charset="0"/>
                <a:cs typeface="Calibri" panose="020F0502020204030204" pitchFamily="34" charset="0"/>
              </a:rPr>
              <a:t>dans [3058], pelage [&gt;5000], serai [</a:t>
            </a:r>
            <a:r>
              <a:rPr lang="fr-FR" sz="1800" b="0" i="0" u="none" strike="noStrike" dirty="0">
                <a:solidFill>
                  <a:srgbClr val="000000"/>
                </a:solidFill>
                <a:effectLst/>
                <a:latin typeface="Calibri" panose="020F0502020204030204" pitchFamily="34" charset="0"/>
              </a:rPr>
              <a:t>être-5], </a:t>
            </a:r>
            <a:r>
              <a:rPr lang="fr-FR" b="0" i="0" dirty="0">
                <a:solidFill>
                  <a:srgbClr val="222222"/>
                </a:solidFill>
                <a:effectLst/>
                <a:latin typeface="Georgia" panose="02040502050405020303" pitchFamily="18" charset="0"/>
              </a:rPr>
              <a:t>belette [&gt;5000], delà [4367], celui [45]</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b="0" kern="1200" dirty="0" err="1">
                <a:solidFill>
                  <a:schemeClr val="tx1"/>
                </a:solidFill>
                <a:effectLst/>
                <a:latin typeface="Century Gothic" panose="020B0502020202020204" pitchFamily="34" charset="0"/>
                <a:ea typeface="+mn-ea"/>
                <a:cs typeface="+mn-cs"/>
              </a:rPr>
              <a:t>Londsale</a:t>
            </a:r>
            <a:r>
              <a:rPr lang="en-GB" sz="1200" b="0" kern="1200" dirty="0">
                <a:solidFill>
                  <a:schemeClr val="tx1"/>
                </a:solidFill>
                <a:effectLst/>
                <a:latin typeface="Century Gothic" panose="020B0502020202020204" pitchFamily="34" charset="0"/>
                <a:ea typeface="+mn-ea"/>
                <a:cs typeface="+mn-cs"/>
              </a:rPr>
              <a:t>, D., &amp; Le Bras, Y.  (2009). </a:t>
            </a:r>
            <a:r>
              <a:rPr lang="en-GB" sz="1200" b="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b="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to introduce the concept of nasal and non-nasal vowels. Aural recognition of nasal and non-nasal vowels [</a:t>
            </a:r>
            <a:r>
              <a:rPr lang="en-US" b="0" dirty="0" err="1"/>
              <a:t>em</a:t>
            </a:r>
            <a:r>
              <a:rPr lang="en-US" b="0" dirty="0"/>
              <a:t>/am], [</a:t>
            </a:r>
            <a:r>
              <a:rPr lang="en-US" b="0" dirty="0" err="1"/>
              <a:t>en</a:t>
            </a:r>
            <a:r>
              <a:rPr lang="en-US" b="0" dirty="0"/>
              <a:t>/an], [e] and [a] using cognates.</a:t>
            </a:r>
          </a:p>
          <a:p>
            <a:endParaRPr lang="en-US" b="0" dirty="0"/>
          </a:p>
          <a:p>
            <a:r>
              <a:rPr lang="en-US" b="1" dirty="0"/>
              <a:t>Procedure:</a:t>
            </a:r>
          </a:p>
          <a:p>
            <a:r>
              <a:rPr lang="en-US" b="0" dirty="0"/>
              <a:t>1. </a:t>
            </a:r>
            <a:r>
              <a:rPr lang="en-US" b="0" dirty="0" err="1"/>
              <a:t>Practise</a:t>
            </a:r>
            <a:r>
              <a:rPr lang="en-US" b="0" dirty="0"/>
              <a:t> saying SSCs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em</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/am]</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[e]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 [a]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endParaRPr lang="en-US" b="0" dirty="0"/>
          </a:p>
          <a:p>
            <a:r>
              <a:rPr lang="en-US" b="1" dirty="0"/>
              <a:t>Transcript:</a:t>
            </a:r>
          </a:p>
          <a:p>
            <a:pPr marL="228600" indent="-228600">
              <a:buAutoNum type="arabicPeriod"/>
            </a:pPr>
            <a:r>
              <a:rPr lang="en-US" b="0" dirty="0"/>
              <a:t>m</a:t>
            </a:r>
            <a:r>
              <a:rPr lang="en-US" b="1" dirty="0"/>
              <a:t>en</a:t>
            </a:r>
            <a:r>
              <a:rPr lang="en-US" b="0" dirty="0"/>
              <a:t>u</a:t>
            </a:r>
          </a:p>
          <a:p>
            <a:pPr marL="228600" indent="-228600">
              <a:buAutoNum type="arabicPeriod"/>
            </a:pPr>
            <a:r>
              <a:rPr lang="en-US" b="0" dirty="0" err="1"/>
              <a:t>m</a:t>
            </a:r>
            <a:r>
              <a:rPr lang="en-US" b="1" dirty="0" err="1"/>
              <a:t>em</a:t>
            </a:r>
            <a:r>
              <a:rPr lang="en-US" b="0" dirty="0" err="1"/>
              <a:t>bre</a:t>
            </a:r>
            <a:endParaRPr lang="en-US" b="0" dirty="0"/>
          </a:p>
          <a:p>
            <a:pPr marL="228600" indent="-228600">
              <a:buAutoNum type="arabicPeriod"/>
            </a:pPr>
            <a:r>
              <a:rPr lang="en-US" b="0" dirty="0" err="1"/>
              <a:t>dr</a:t>
            </a:r>
            <a:r>
              <a:rPr lang="en-US" b="1" dirty="0" err="1"/>
              <a:t>am</a:t>
            </a:r>
            <a:r>
              <a:rPr lang="en-US" b="0" dirty="0" err="1"/>
              <a:t>atique</a:t>
            </a:r>
            <a:endParaRPr lang="en-US" b="0" dirty="0"/>
          </a:p>
          <a:p>
            <a:pPr marL="228600" indent="-228600">
              <a:buAutoNum type="arabicPeriod"/>
            </a:pPr>
            <a:r>
              <a:rPr lang="en-US" b="0" dirty="0"/>
              <a:t>ch</a:t>
            </a:r>
            <a:r>
              <a:rPr lang="en-US" b="1" dirty="0"/>
              <a:t>am</a:t>
            </a:r>
            <a:r>
              <a:rPr lang="en-US" b="0" dirty="0"/>
              <a:t>pion</a:t>
            </a:r>
          </a:p>
          <a:p>
            <a:pPr marL="228600" indent="-228600">
              <a:buAutoNum type="arabicPeriod"/>
            </a:pPr>
            <a:r>
              <a:rPr lang="en-US" b="0" dirty="0" err="1"/>
              <a:t>c</a:t>
            </a:r>
            <a:r>
              <a:rPr lang="en-US" b="1" dirty="0" err="1"/>
              <a:t>en</a:t>
            </a:r>
            <a:r>
              <a:rPr lang="en-US" b="0" dirty="0" err="1"/>
              <a:t>tre</a:t>
            </a:r>
            <a:endParaRPr lang="en-US" b="0" dirty="0"/>
          </a:p>
          <a:p>
            <a:pPr marL="228600" indent="-228600">
              <a:buAutoNum type="arabicPeriod"/>
            </a:pPr>
            <a:r>
              <a:rPr lang="en-US" b="0" dirty="0"/>
              <a:t>r</a:t>
            </a:r>
            <a:r>
              <a:rPr lang="en-US" b="1" dirty="0"/>
              <a:t>em</a:t>
            </a:r>
            <a:r>
              <a:rPr lang="en-US" b="0" dirty="0"/>
              <a:t>arque</a:t>
            </a:r>
          </a:p>
          <a:p>
            <a:pPr marL="228600" indent="-228600">
              <a:buAutoNum type="arabicPeriod"/>
            </a:pPr>
            <a:r>
              <a:rPr lang="en-US" b="0" dirty="0"/>
              <a:t>croiss</a:t>
            </a:r>
            <a:r>
              <a:rPr lang="en-US" b="1" dirty="0"/>
              <a:t>an</a:t>
            </a:r>
            <a:r>
              <a:rPr lang="en-US" b="0" dirty="0"/>
              <a:t>t</a:t>
            </a:r>
          </a:p>
          <a:p>
            <a:pPr marL="228600" indent="-228600">
              <a:buAutoNum type="arabicPeriod"/>
            </a:pPr>
            <a:r>
              <a:rPr lang="en-US" b="0" dirty="0" err="1"/>
              <a:t>org</a:t>
            </a:r>
            <a:r>
              <a:rPr lang="en-US" b="1" dirty="0" err="1"/>
              <a:t>an</a:t>
            </a:r>
            <a:r>
              <a:rPr lang="en-US" b="0" dirty="0" err="1"/>
              <a:t>isation</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menu [3470], </a:t>
            </a:r>
            <a:r>
              <a:rPr lang="en-GB" baseline="0" dirty="0" err="1"/>
              <a:t>membre</a:t>
            </a:r>
            <a:r>
              <a:rPr lang="en-GB" baseline="0" dirty="0"/>
              <a:t> [390], </a:t>
            </a:r>
            <a:r>
              <a:rPr lang="en-GB" baseline="0" dirty="0" err="1"/>
              <a:t>dramatique</a:t>
            </a:r>
            <a:r>
              <a:rPr lang="en-GB" baseline="0" dirty="0"/>
              <a:t> [2918], champion [2443], centre [491], remarque [2019], croissant [2069], organisation [570]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89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to introducing spelling rules governing pronunciation changes in SSCs [</a:t>
            </a:r>
            <a:r>
              <a:rPr lang="en-US" b="0" dirty="0" err="1"/>
              <a:t>em</a:t>
            </a:r>
            <a:r>
              <a:rPr lang="en-US" b="0" dirty="0"/>
              <a:t>/am] and [</a:t>
            </a:r>
            <a:r>
              <a:rPr lang="en-US" b="0" dirty="0" err="1"/>
              <a:t>en</a:t>
            </a:r>
            <a:r>
              <a:rPr lang="en-US" b="0" dirty="0"/>
              <a:t>/an].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33</a:t>
            </a:fld>
            <a:endParaRPr lang="en-GB" dirty="0"/>
          </a:p>
        </p:txBody>
      </p:sp>
    </p:spTree>
    <p:extLst>
      <p:ext uri="{BB962C8B-B14F-4D97-AF65-F5344CB8AC3E}">
        <p14:creationId xmlns:p14="http://schemas.microsoft.com/office/powerpoint/2010/main" val="2898180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apply awareness of spelling rules governing pronunciation changes in SSCs [</a:t>
            </a:r>
            <a:r>
              <a:rPr lang="en-US" b="0" dirty="0" err="1"/>
              <a:t>em</a:t>
            </a:r>
            <a:r>
              <a:rPr lang="en-US" b="0" dirty="0"/>
              <a:t>/am] and [</a:t>
            </a:r>
            <a:r>
              <a:rPr lang="en-US" b="0" dirty="0" err="1"/>
              <a:t>en</a:t>
            </a:r>
            <a:r>
              <a:rPr lang="en-US" b="0" dirty="0"/>
              <a:t>/an]. </a:t>
            </a:r>
            <a:r>
              <a:rPr lang="en-US" b="0"/>
              <a:t>Oral </a:t>
            </a:r>
            <a:r>
              <a:rPr lang="en-US" b="0" dirty="0"/>
              <a:t>production of words containing these letter combinations.</a:t>
            </a:r>
          </a:p>
          <a:p>
            <a:endParaRPr lang="en-US" b="1" dirty="0"/>
          </a:p>
          <a:p>
            <a:r>
              <a:rPr lang="en-US" b="1" dirty="0"/>
              <a:t>Procedure:</a:t>
            </a:r>
          </a:p>
          <a:p>
            <a:r>
              <a:rPr lang="en-US" b="0" dirty="0"/>
              <a:t>1. Recap the spelling rules governing pronunciation changes in SSCs [</a:t>
            </a:r>
            <a:r>
              <a:rPr lang="en-US" b="0" dirty="0" err="1"/>
              <a:t>em</a:t>
            </a:r>
            <a:r>
              <a:rPr lang="en-US" b="0" dirty="0"/>
              <a:t>/am] and [</a:t>
            </a:r>
            <a:r>
              <a:rPr lang="en-US" b="0" dirty="0" err="1"/>
              <a:t>en</a:t>
            </a:r>
            <a:r>
              <a:rPr lang="en-US" b="0" dirty="0"/>
              <a:t>/an] introduced in lesson 1 (see slide 7).</a:t>
            </a:r>
            <a:br>
              <a:rPr lang="en-US" b="0" dirty="0"/>
            </a:br>
            <a:r>
              <a:rPr lang="en-US" b="0" dirty="0"/>
              <a:t>2. Students read the words and decide from the spelling alone whether they think the SSC in bold represents a nasal or non-nasal sound.</a:t>
            </a:r>
          </a:p>
          <a:p>
            <a:r>
              <a:rPr lang="en-US" b="0" dirty="0"/>
              <a:t>3. Click to reveal correct answer.</a:t>
            </a:r>
          </a:p>
          <a:p>
            <a:r>
              <a:rPr lang="en-US" b="0" baseline="0" dirty="0"/>
              <a:t>4. Students say the words.</a:t>
            </a:r>
          </a:p>
          <a:p>
            <a:r>
              <a:rPr lang="en-US" b="0" baseline="0" dirty="0"/>
              <a:t>5. Click on the numbers to check pronunciation.</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embaucher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remonter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engendrer</a:t>
            </a:r>
            <a:endParaRPr lang="en-GB" sz="1200" b="0" i="0" u="none" strike="noStrik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abandon</a:t>
            </a:r>
          </a:p>
          <a:p>
            <a:pPr rtl="0" eaLnBrk="1" fontAlgn="ctr" latinLnBrk="0" hangingPunct="1"/>
            <a:r>
              <a:rPr lang="en-GB" sz="1200" b="0" i="0" u="none" strike="noStrike" kern="1200" dirty="0">
                <a:solidFill>
                  <a:schemeClr val="tx1"/>
                </a:solidFill>
                <a:effectLst/>
                <a:latin typeface="+mn-lt"/>
                <a:ea typeface="+mn-ea"/>
                <a:cs typeface="+mn-cs"/>
              </a:rPr>
              <a:t>5. chemin</a:t>
            </a:r>
          </a:p>
          <a:p>
            <a:pPr rtl="0" eaLnBrk="1" fontAlgn="auto" latinLnBrk="0" hangingPunct="1"/>
            <a:r>
              <a:rPr lang="en-GB" sz="1200" b="0" i="0" u="none" strike="noStrike" kern="1200" dirty="0">
                <a:solidFill>
                  <a:schemeClr val="tx1"/>
                </a:solidFill>
                <a:effectLst/>
                <a:latin typeface="+mn-lt"/>
                <a:ea typeface="+mn-ea"/>
                <a:cs typeface="+mn-cs"/>
              </a:rPr>
              <a:t>6. menace</a:t>
            </a:r>
          </a:p>
          <a:p>
            <a:pPr rtl="0" eaLnBrk="1" fontAlgn="ctr" latinLnBrk="0" hangingPunct="1"/>
            <a:r>
              <a:rPr lang="en-GB" sz="1200" b="0" i="0" u="none" strike="noStrike" kern="1200" dirty="0">
                <a:solidFill>
                  <a:schemeClr val="tx1"/>
                </a:solidFill>
                <a:effectLst/>
                <a:latin typeface="+mn-lt"/>
                <a:ea typeface="+mn-ea"/>
                <a:cs typeface="+mn-cs"/>
              </a:rPr>
              <a:t>7. champ</a:t>
            </a:r>
          </a:p>
          <a:p>
            <a:pPr rtl="0" eaLnBrk="1" fontAlgn="ctr" latinLnBrk="0" hangingPunct="1"/>
            <a:r>
              <a:rPr lang="en-GB" sz="1200" b="0" i="0" u="none" strike="noStrike" kern="1200" dirty="0">
                <a:solidFill>
                  <a:schemeClr val="tx1"/>
                </a:solidFill>
                <a:effectLst/>
                <a:latin typeface="+mn-lt"/>
                <a:ea typeface="+mn-ea"/>
                <a:cs typeface="+mn-cs"/>
              </a:rPr>
              <a:t>8. banal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embaucher</a:t>
            </a:r>
            <a:r>
              <a:rPr lang="en-GB" baseline="0" dirty="0"/>
              <a:t> [3743], </a:t>
            </a:r>
            <a:r>
              <a:rPr lang="en-GB" baseline="0" dirty="0" err="1"/>
              <a:t>remonter</a:t>
            </a:r>
            <a:r>
              <a:rPr lang="en-GB" baseline="0" dirty="0"/>
              <a:t> [1020], </a:t>
            </a:r>
            <a:r>
              <a:rPr lang="en-GB" baseline="0" dirty="0" err="1"/>
              <a:t>engendrer</a:t>
            </a:r>
            <a:r>
              <a:rPr lang="en-GB" baseline="0" dirty="0"/>
              <a:t> [2286], abandon [2676], chemin [859,] menace [1607], champ [847], banal [4221]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079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[e] and [</a:t>
            </a:r>
            <a:r>
              <a:rPr lang="en-US" b="0" dirty="0" err="1"/>
              <a:t>i</a:t>
            </a:r>
            <a:r>
              <a:rPr lang="en-US" b="0" dirty="0"/>
              <a:t>]; raising awareness of cross-linguistic differences in pronunciation between cognates and near-cognates; to ‘break’ the association between English SSC [</a:t>
            </a:r>
            <a:r>
              <a:rPr lang="en-US" b="0" dirty="0" err="1"/>
              <a:t>i</a:t>
            </a:r>
            <a:r>
              <a:rPr lang="en-US" b="0" dirty="0"/>
              <a:t>] and the sound ‘</a:t>
            </a:r>
            <a:r>
              <a:rPr lang="en-US" b="0" dirty="0" err="1"/>
              <a:t>ih</a:t>
            </a:r>
            <a:r>
              <a:rPr lang="en-US" b="0" dirty="0"/>
              <a:t>’ and to connect this sound with its nearest French equivalent, SSC [e].</a:t>
            </a:r>
          </a:p>
          <a:p>
            <a:endParaRPr lang="en-US" b="1" dirty="0"/>
          </a:p>
          <a:p>
            <a:r>
              <a:rPr lang="en-US" b="1" dirty="0"/>
              <a:t>Procedure:</a:t>
            </a:r>
          </a:p>
          <a:p>
            <a:r>
              <a:rPr lang="en-US" b="0" dirty="0"/>
              <a:t>1. Depending on the needs of the class, click to bring up the reminder about pronunciation.</a:t>
            </a:r>
          </a:p>
          <a:p>
            <a:r>
              <a:rPr lang="en-US" b="0" dirty="0"/>
              <a:t>2. Click the number button on the left to hear the French word read aloud. </a:t>
            </a:r>
          </a:p>
          <a:p>
            <a:r>
              <a:rPr lang="en-US" b="0" dirty="0"/>
              <a:t>3. Students fill in the gap with the correct SSC. Note that these words have specifically been chosen because they are near cognates. </a:t>
            </a:r>
          </a:p>
          <a:p>
            <a:r>
              <a:rPr lang="en-US" b="0" dirty="0"/>
              <a:t>4. Click to reveal the missing SSC </a:t>
            </a:r>
            <a:r>
              <a:rPr lang="en-US" sz="1200" kern="1200" dirty="0">
                <a:solidFill>
                  <a:schemeClr val="tx1"/>
                </a:solidFill>
                <a:effectLst/>
                <a:latin typeface="+mn-lt"/>
                <a:ea typeface="+mn-ea"/>
                <a:cs typeface="+mn-cs"/>
              </a:rPr>
              <a:t>and a tick in the correct column.</a:t>
            </a:r>
          </a:p>
          <a:p>
            <a:r>
              <a:rPr lang="en-US" b="0" dirty="0"/>
              <a:t>5. Click to reveal the next task instruction. </a:t>
            </a:r>
          </a:p>
          <a:p>
            <a:r>
              <a:rPr lang="en-US" b="0" dirty="0"/>
              <a:t>6. Students try to volunteer the English translation.</a:t>
            </a:r>
          </a:p>
          <a:p>
            <a:r>
              <a:rPr lang="en-US" b="0" dirty="0"/>
              <a:t>7. Students say the pairs of words, first in French and then in English.</a:t>
            </a:r>
          </a:p>
          <a:p>
            <a:endParaRPr lang="en-US" b="0" dirty="0"/>
          </a:p>
          <a:p>
            <a:r>
              <a:rPr lang="en-US" b="1" dirty="0"/>
              <a:t>Transcript:</a:t>
            </a:r>
          </a:p>
          <a:p>
            <a:pPr marL="0" indent="0" rtl="0" fontAlgn="base">
              <a:buFont typeface="+mj-lt"/>
              <a:buNone/>
            </a:pPr>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mégab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t</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belle</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3. m</a:t>
            </a:r>
            <a:r>
              <a:rPr lang="en-GB" sz="1200" b="1" i="0" u="none" strike="noStrike" kern="1200" dirty="0">
                <a:solidFill>
                  <a:schemeClr val="tx1"/>
                </a:solidFill>
                <a:effectLst/>
                <a:latin typeface="+mn-lt"/>
                <a:ea typeface="+mn-ea"/>
                <a:cs typeface="+mn-cs"/>
              </a:rPr>
              <a:t>e</a:t>
            </a:r>
            <a:r>
              <a:rPr lang="en-GB" sz="1200" b="0" i="0" u="none" strike="noStrike" kern="1200" dirty="0">
                <a:solidFill>
                  <a:schemeClr val="tx1"/>
                </a:solidFill>
                <a:effectLst/>
                <a:latin typeface="+mn-lt"/>
                <a:ea typeface="+mn-ea"/>
                <a:cs typeface="+mn-cs"/>
              </a:rPr>
              <a:t>nu</a:t>
            </a:r>
          </a:p>
          <a:p>
            <a:pPr marL="0" indent="0" rtl="0" fontAlgn="base">
              <a:buFont typeface="+mj-lt"/>
              <a:buNone/>
            </a:pPr>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p</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5. r</a:t>
            </a:r>
            <a:r>
              <a:rPr lang="en-GB" sz="1200" b="1" i="0" u="none" strike="noStrike" kern="120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che</a:t>
            </a:r>
          </a:p>
          <a:p>
            <a:pPr marL="0" indent="0" rtl="0" fontAlgn="base">
              <a:buFont typeface="+mj-lt"/>
              <a:buNone/>
            </a:pPr>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jeté</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f</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xé</a:t>
            </a:r>
            <a:endParaRPr lang="en-GB" sz="1200" b="0" i="0" u="none" strike="noStrike" kern="1200" dirty="0">
              <a:solidFill>
                <a:schemeClr val="tx1"/>
              </a:solidFill>
              <a:effectLst/>
              <a:latin typeface="+mn-lt"/>
              <a:ea typeface="+mn-ea"/>
              <a:cs typeface="+mn-cs"/>
            </a:endParaRPr>
          </a:p>
          <a:p>
            <a:pPr marL="0" indent="0">
              <a:buFont typeface="+mj-lt"/>
              <a:buNone/>
            </a:pPr>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d</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gré</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of cognates used (1 is the most frequent word in French): </a:t>
            </a:r>
            <a:endParaRPr lang="en-GB"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mégabit</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rebelle</a:t>
            </a:r>
            <a:r>
              <a:rPr lang="en-GB" sz="1200" b="0" i="0" u="none" strike="noStrike" kern="1200" dirty="0">
                <a:solidFill>
                  <a:schemeClr val="tx1"/>
                </a:solidFill>
                <a:effectLst/>
                <a:latin typeface="+mn-lt"/>
                <a:ea typeface="+mn-ea"/>
                <a:cs typeface="+mn-cs"/>
              </a:rPr>
              <a:t> [2621], menu [3470], </a:t>
            </a:r>
            <a:r>
              <a:rPr lang="en-GB" sz="1200" b="0" i="0" u="none" strike="noStrike" kern="1200" dirty="0" err="1">
                <a:solidFill>
                  <a:schemeClr val="tx1"/>
                </a:solidFill>
                <a:effectLst/>
                <a:latin typeface="+mn-lt"/>
                <a:ea typeface="+mn-ea"/>
                <a:cs typeface="+mn-cs"/>
              </a:rPr>
              <a:t>bip</a:t>
            </a:r>
            <a:r>
              <a:rPr lang="en-GB" sz="1200" b="0" i="0" u="none" strike="noStrike" kern="1200" dirty="0">
                <a:solidFill>
                  <a:schemeClr val="tx1"/>
                </a:solidFill>
                <a:effectLst/>
                <a:latin typeface="+mn-lt"/>
                <a:ea typeface="+mn-ea"/>
                <a:cs typeface="+mn-cs"/>
              </a:rPr>
              <a:t> [&lt;5000], riche [599], </a:t>
            </a:r>
            <a:r>
              <a:rPr lang="en-GB" sz="1200" b="0" i="0" u="none" strike="noStrike" kern="1200" dirty="0" err="1">
                <a:solidFill>
                  <a:schemeClr val="tx1"/>
                </a:solidFill>
                <a:effectLst/>
                <a:latin typeface="+mn-lt"/>
                <a:ea typeface="+mn-ea"/>
                <a:cs typeface="+mn-cs"/>
              </a:rPr>
              <a:t>rejeter</a:t>
            </a:r>
            <a:r>
              <a:rPr lang="en-GB" sz="1200" b="0" i="0" u="none" strike="noStrike" kern="1200" dirty="0">
                <a:solidFill>
                  <a:schemeClr val="tx1"/>
                </a:solidFill>
                <a:effectLst/>
                <a:latin typeface="+mn-lt"/>
                <a:ea typeface="+mn-ea"/>
                <a:cs typeface="+mn-cs"/>
              </a:rPr>
              <a:t> [981], fixer [641], </a:t>
            </a:r>
            <a:r>
              <a:rPr lang="en-GB" sz="1200" b="0" i="0" u="none" strike="noStrike" kern="1200" dirty="0" err="1">
                <a:solidFill>
                  <a:schemeClr val="tx1"/>
                </a:solidFill>
                <a:effectLst/>
                <a:latin typeface="+mn-lt"/>
                <a:ea typeface="+mn-ea"/>
                <a:cs typeface="+mn-cs"/>
              </a:rPr>
              <a:t>degré</a:t>
            </a:r>
            <a:r>
              <a:rPr lang="en-GB" sz="1200" b="0" i="0" u="none" strike="noStrike" kern="1200" dirty="0">
                <a:solidFill>
                  <a:schemeClr val="tx1"/>
                </a:solidFill>
                <a:effectLst/>
                <a:latin typeface="+mn-lt"/>
                <a:ea typeface="+mn-ea"/>
                <a:cs typeface="+mn-cs"/>
              </a:rPr>
              <a:t> [1311]</a:t>
            </a:r>
            <a:endParaRPr lang="en-GB" sz="1200" b="0" i="0" kern="1200" baseline="0" dirty="0">
              <a:solidFill>
                <a:schemeClr val="tx1"/>
              </a:solidFill>
              <a:effectLst/>
              <a:latin typeface="Century Gothic" panose="020B0502020202020204" pitchFamily="34" charset="0"/>
              <a:ea typeface="+mn-ea"/>
              <a:cs typeface="+mn-cs"/>
            </a:endParaRP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53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838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39</a:t>
            </a:fld>
            <a:endParaRPr lang="en-GB" dirty="0"/>
          </a:p>
        </p:txBody>
      </p:sp>
    </p:spTree>
    <p:extLst>
      <p:ext uri="{BB962C8B-B14F-4D97-AF65-F5344CB8AC3E}">
        <p14:creationId xmlns:p14="http://schemas.microsoft.com/office/powerpoint/2010/main" val="191341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distinguish aurally between SSCs [e] and [</a:t>
            </a:r>
            <a:r>
              <a:rPr lang="en-US" b="0" dirty="0" err="1"/>
              <a:t>i</a:t>
            </a:r>
            <a:r>
              <a:rPr lang="en-US" b="0" dirty="0"/>
              <a:t>].</a:t>
            </a:r>
          </a:p>
          <a:p>
            <a:endParaRPr lang="en-US" b="1" dirty="0"/>
          </a:p>
          <a:p>
            <a:r>
              <a:rPr lang="en-US" b="1" dirty="0"/>
              <a:t>Procedure:</a:t>
            </a:r>
          </a:p>
          <a:p>
            <a:r>
              <a:rPr lang="en-US" b="0" dirty="0"/>
              <a:t>1. Click on the number button to listen to the word read aloud. </a:t>
            </a:r>
          </a:p>
          <a:p>
            <a:r>
              <a:rPr lang="en-US" b="0" dirty="0"/>
              <a:t>2. Students fill in the gap with the missing SSC. </a:t>
            </a:r>
          </a:p>
          <a:p>
            <a:r>
              <a:rPr lang="en-US" b="0" dirty="0"/>
              <a:t>3. Click to reveal the answers.</a:t>
            </a:r>
          </a:p>
          <a:p>
            <a:r>
              <a:rPr lang="en-US" b="0" dirty="0"/>
              <a:t>4. Students listen to and repeat the word.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secours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menace </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sus</a:t>
            </a:r>
            <a:r>
              <a:rPr lang="fr-FR" sz="1200" b="0" i="0" u="none" strike="noStrike" kern="1200" baseline="0" dirty="0">
                <a:solidFill>
                  <a:schemeClr val="tx1"/>
                </a:solidFill>
                <a:effectLst/>
                <a:latin typeface="+mn-lt"/>
                <a:ea typeface="+mn-ea"/>
                <a:cs typeface="+mn-cs"/>
              </a:rPr>
              <a:t>ci</a:t>
            </a:r>
            <a:r>
              <a:rPr lang="fr-FR" sz="1200" b="0" i="0" u="none" strike="noStrike" kern="1200" dirty="0">
                <a:solidFill>
                  <a:schemeClr val="tx1"/>
                </a:solidFill>
                <a:effectLst/>
                <a:latin typeface="+mn-lt"/>
                <a:ea typeface="+mn-ea"/>
                <a:cs typeface="+mn-cs"/>
              </a:rPr>
              <a:t>ter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pari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regard </a:t>
            </a: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bi</a:t>
            </a:r>
            <a:r>
              <a:rPr lang="fr-FR" sz="1200" b="0" i="0" u="none" strike="noStrike" kern="1200" dirty="0">
                <a:solidFill>
                  <a:schemeClr val="tx1"/>
                </a:solidFill>
                <a:effectLst/>
                <a:latin typeface="+mn-lt"/>
                <a:ea typeface="+mn-ea"/>
                <a:cs typeface="+mn-cs"/>
              </a:rPr>
              <a:t>lan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tenue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u</a:t>
            </a:r>
            <a:r>
              <a:rPr lang="fr-FR" sz="1200" b="0" i="0" u="none" strike="noStrike" kern="1200" baseline="0" dirty="0">
                <a:solidFill>
                  <a:schemeClr val="tx1"/>
                </a:solidFill>
                <a:effectLst/>
                <a:latin typeface="+mn-lt"/>
                <a:ea typeface="+mn-ea"/>
                <a:cs typeface="+mn-cs"/>
              </a:rPr>
              <a:t>si</a:t>
            </a:r>
            <a:r>
              <a:rPr lang="fr-FR" sz="1200" b="0" i="0" u="none" strike="noStrike" kern="1200" dirty="0">
                <a:solidFill>
                  <a:schemeClr val="tx1"/>
                </a:solidFill>
                <a:effectLst/>
                <a:latin typeface="+mn-lt"/>
                <a:ea typeface="+mn-ea"/>
                <a:cs typeface="+mn-cs"/>
              </a:rPr>
              <a:t>ne</a:t>
            </a:r>
          </a:p>
          <a:p>
            <a:pPr marL="0" indent="0" rtl="0" eaLnBrk="1" fontAlgn="t" latinLnBrk="0" hangingPunct="1">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tenue [1899], regard [1206], menace [1607], secours [1857], </a:t>
            </a:r>
            <a:r>
              <a:rPr lang="en-GB" baseline="0" dirty="0" err="1"/>
              <a:t>susciter</a:t>
            </a:r>
            <a:r>
              <a:rPr lang="en-GB" baseline="0" dirty="0"/>
              <a:t> [1027], </a:t>
            </a:r>
            <a:r>
              <a:rPr lang="en-GB" baseline="0" dirty="0" err="1"/>
              <a:t>pari</a:t>
            </a:r>
            <a:r>
              <a:rPr lang="en-GB" baseline="0" dirty="0"/>
              <a:t> [1688], </a:t>
            </a:r>
            <a:r>
              <a:rPr lang="en-GB" baseline="0" dirty="0" err="1"/>
              <a:t>bilan</a:t>
            </a:r>
            <a:r>
              <a:rPr lang="en-GB" baseline="0" dirty="0"/>
              <a:t> [1758], </a:t>
            </a:r>
            <a:r>
              <a:rPr lang="en-GB" baseline="0" dirty="0" err="1"/>
              <a:t>usine</a:t>
            </a:r>
            <a:r>
              <a:rPr lang="en-GB" baseline="0" dirty="0"/>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53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240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different sounds represented by the SSC [e].</a:t>
            </a:r>
            <a:endParaRPr lang="en-US" b="1" dirty="0"/>
          </a:p>
          <a:p>
            <a:endParaRPr lang="en-US" b="1" dirty="0"/>
          </a:p>
          <a:p>
            <a:r>
              <a:rPr lang="en-US" b="1" dirty="0"/>
              <a:t>Procedure:</a:t>
            </a:r>
          </a:p>
          <a:p>
            <a:pPr marL="228600" indent="-228600">
              <a:buAutoNum type="arabicPeriod"/>
            </a:pPr>
            <a:r>
              <a:rPr lang="en-US" b="0" dirty="0"/>
              <a:t>Explain that an e without an accent is not always pronounced like je, giving the example of avec.</a:t>
            </a:r>
          </a:p>
          <a:p>
            <a:pPr marL="228600" indent="-228600">
              <a:buAutoNum type="arabicPeriod"/>
            </a:pPr>
            <a:r>
              <a:rPr lang="en-US" b="0" dirty="0"/>
              <a:t>Listen to the audio, and students repeat the sentence, emphasizing the pronunciation of je and avec.</a:t>
            </a:r>
          </a:p>
          <a:p>
            <a:endParaRPr lang="en-US" b="0" dirty="0"/>
          </a:p>
          <a:p>
            <a:r>
              <a:rPr lang="en-US" b="1" dirty="0"/>
              <a:t>Transcript:</a:t>
            </a:r>
          </a:p>
          <a:p>
            <a:pPr marL="228600" indent="-228600">
              <a:buAutoNum type="arabicPeriod"/>
            </a:pPr>
            <a:r>
              <a:rPr lang="en-US" b="0" dirty="0"/>
              <a:t>Je </a:t>
            </a:r>
            <a:r>
              <a:rPr lang="en-US" b="0" dirty="0" err="1"/>
              <a:t>suis</a:t>
            </a:r>
            <a:r>
              <a:rPr lang="en-US" b="0" dirty="0"/>
              <a:t> avec </a:t>
            </a:r>
            <a:r>
              <a:rPr lang="en-US" b="0" dirty="0" err="1"/>
              <a:t>mon</a:t>
            </a:r>
            <a:r>
              <a:rPr lang="en-US" b="0" dirty="0"/>
              <a:t> chat, Pacha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10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Slide 1/3.</a:t>
            </a:r>
          </a:p>
          <a:p>
            <a:endParaRPr lang="en-US" b="1" dirty="0"/>
          </a:p>
          <a:p>
            <a:r>
              <a:rPr lang="en-US" b="1" dirty="0"/>
              <a:t>Aim: </a:t>
            </a:r>
            <a:r>
              <a:rPr lang="en-US" b="0" dirty="0"/>
              <a:t>to </a:t>
            </a:r>
            <a:r>
              <a:rPr lang="en-US" b="0" dirty="0" err="1"/>
              <a:t>practise</a:t>
            </a:r>
            <a:r>
              <a:rPr lang="en-US" b="0" dirty="0"/>
              <a:t> aural recognition of SSCs [e/ê/è].</a:t>
            </a:r>
          </a:p>
          <a:p>
            <a:r>
              <a:rPr lang="en-US" b="1" dirty="0"/>
              <a:t>NB: </a:t>
            </a:r>
            <a:r>
              <a:rPr lang="en-US" b="0" dirty="0"/>
              <a:t>unknown words</a:t>
            </a:r>
            <a:endParaRPr lang="en-US" b="1" dirty="0"/>
          </a:p>
          <a:p>
            <a:endParaRPr lang="en-US" b="1" dirty="0"/>
          </a:p>
          <a:p>
            <a:r>
              <a:rPr lang="en-US" b="1" dirty="0"/>
              <a:t>Procedure:</a:t>
            </a:r>
          </a:p>
          <a:p>
            <a:r>
              <a:rPr lang="en-US" b="0" dirty="0"/>
              <a:t>1. Click numbers to hear a word.</a:t>
            </a:r>
          </a:p>
          <a:p>
            <a:r>
              <a:rPr lang="en-US" b="0" dirty="0"/>
              <a:t>2. Students tick whether they hear the [e] or [ê/è] sound</a:t>
            </a:r>
            <a:r>
              <a:rPr lang="en-US" b="0" i="0" dirty="0"/>
              <a:t>.</a:t>
            </a:r>
            <a:endParaRPr lang="en-US" b="0" dirty="0"/>
          </a:p>
          <a:p>
            <a:r>
              <a:rPr lang="en-US" b="0" dirty="0"/>
              <a:t>3. Click to reveal answers.</a:t>
            </a:r>
          </a:p>
          <a:p>
            <a:r>
              <a:rPr lang="en-US" b="0" dirty="0"/>
              <a:t>4. Listen again, this time drawing attention to the e sounds. Students repeat.</a:t>
            </a:r>
          </a:p>
          <a:p>
            <a:r>
              <a:rPr lang="en-US" b="0" dirty="0"/>
              <a:t>5. Students say the words one more time, emphasizing the correct e sound.</a:t>
            </a:r>
          </a:p>
          <a:p>
            <a:endParaRPr lang="en-US" b="0" dirty="0"/>
          </a:p>
          <a:p>
            <a:r>
              <a:rPr lang="en-US" b="1" dirty="0"/>
              <a:t>Transcript:</a:t>
            </a:r>
          </a:p>
          <a:p>
            <a:pPr marL="228600" indent="-228600">
              <a:buAutoNum type="arabicPeriod"/>
            </a:pPr>
            <a:r>
              <a:rPr lang="en-US" b="0" dirty="0"/>
              <a:t>tunnel</a:t>
            </a:r>
          </a:p>
          <a:p>
            <a:pPr marL="228600" indent="-228600">
              <a:buAutoNum type="arabicPeriod"/>
            </a:pPr>
            <a:r>
              <a:rPr lang="en-US" b="0" dirty="0"/>
              <a:t>chenille</a:t>
            </a:r>
          </a:p>
          <a:p>
            <a:pPr marL="228600" indent="-228600">
              <a:buAutoNum type="arabicPeriod"/>
            </a:pPr>
            <a:r>
              <a:rPr lang="en-US" b="0" dirty="0"/>
              <a:t>melon</a:t>
            </a:r>
          </a:p>
          <a:p>
            <a:pPr marL="228600" indent="-228600">
              <a:buAutoNum type="arabicPeriod"/>
            </a:pPr>
            <a:r>
              <a:rPr lang="en-US" b="0" dirty="0" err="1"/>
              <a:t>échecs</a:t>
            </a:r>
            <a:r>
              <a:rPr lang="en-US" b="0" dirty="0"/>
              <a:t> </a:t>
            </a:r>
          </a:p>
          <a:p>
            <a:endParaRPr lang="en-US" b="1" dirty="0"/>
          </a:p>
          <a:p>
            <a:pPr marL="228600" indent="-228600">
              <a:buAutoNum type="arabicPeriod"/>
            </a:pPr>
            <a:r>
              <a:rPr lang="en-GB" b="1" baseline="0" dirty="0">
                <a:solidFill>
                  <a:srgbClr val="C00000"/>
                </a:solidFill>
              </a:rPr>
              <a:t>Word frequency of unknown words used (1 is the most frequent word in French): </a:t>
            </a:r>
          </a:p>
          <a:p>
            <a:pPr marL="0" indent="0">
              <a:buFontTx/>
              <a:buNone/>
            </a:pPr>
            <a:r>
              <a:rPr lang="en-US" b="0" dirty="0"/>
              <a:t>chenille </a:t>
            </a:r>
            <a:r>
              <a:rPr lang="en-GB" b="0" baseline="0" dirty="0">
                <a:latin typeface="Century Gothic" panose="020B0502020202020204" pitchFamily="34" charset="0"/>
              </a:rPr>
              <a:t>[&gt;5000], </a:t>
            </a:r>
            <a:r>
              <a:rPr lang="en-US" b="0" dirty="0" err="1"/>
              <a:t>échecs</a:t>
            </a:r>
            <a:r>
              <a:rPr lang="en-US" b="0" dirty="0"/>
              <a:t> </a:t>
            </a:r>
            <a:r>
              <a:rPr lang="en-GB" b="0" baseline="0" dirty="0">
                <a:latin typeface="Century Gothic" panose="020B0502020202020204" pitchFamily="34" charset="0"/>
              </a:rPr>
              <a:t>[&gt;5000]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US" b="0" dirty="0"/>
              <a:t>tunnel [3386], </a:t>
            </a:r>
            <a:r>
              <a:rPr lang="en-GB" b="0" baseline="0" dirty="0">
                <a:latin typeface="Century Gothic" panose="020B0502020202020204" pitchFamily="34" charset="0"/>
              </a:rPr>
              <a:t>m</a:t>
            </a:r>
            <a:r>
              <a:rPr lang="en-US" b="0" dirty="0" err="1"/>
              <a:t>elon</a:t>
            </a:r>
            <a:r>
              <a:rPr lang="en-US" b="0" dirty="0"/>
              <a:t> </a:t>
            </a:r>
            <a:r>
              <a:rPr lang="en-GB" b="0" baseline="0" dirty="0">
                <a:latin typeface="Century Gothic" panose="020B0502020202020204" pitchFamily="34" charset="0"/>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2/3</a:t>
            </a:r>
          </a:p>
          <a:p>
            <a:endParaRPr lang="en-US" b="1" dirty="0"/>
          </a:p>
          <a:p>
            <a:r>
              <a:rPr lang="en-US" b="1" dirty="0"/>
              <a:t>Transcript:</a:t>
            </a:r>
          </a:p>
          <a:p>
            <a:pPr marL="228600" indent="-228600">
              <a:buAutoNum type="arabicPeriod"/>
            </a:pPr>
            <a:r>
              <a:rPr lang="en-US" b="0" dirty="0" err="1"/>
              <a:t>renard</a:t>
            </a:r>
            <a:endParaRPr lang="en-US" b="0" dirty="0"/>
          </a:p>
          <a:p>
            <a:pPr marL="228600" indent="-228600">
              <a:buAutoNum type="arabicPeriod"/>
            </a:pPr>
            <a:r>
              <a:rPr lang="en-US" b="0" dirty="0"/>
              <a:t>cheval</a:t>
            </a:r>
          </a:p>
          <a:p>
            <a:pPr marL="228600" indent="-228600">
              <a:buAutoNum type="arabicPeriod"/>
            </a:pPr>
            <a:r>
              <a:rPr lang="en-US" b="0" dirty="0" err="1"/>
              <a:t>bec</a:t>
            </a:r>
            <a:endParaRPr lang="en-US" b="0" dirty="0"/>
          </a:p>
          <a:p>
            <a:pPr marL="228600" indent="-228600">
              <a:buAutoNum type="arabicPeriod"/>
            </a:pPr>
            <a:r>
              <a:rPr lang="en-US" b="0" dirty="0"/>
              <a:t>carrousel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aseline="0" dirty="0" err="1">
                <a:solidFill>
                  <a:srgbClr val="C00000"/>
                </a:solidFill>
              </a:rPr>
              <a:t>renard</a:t>
            </a:r>
            <a:r>
              <a:rPr lang="en-GB" baseline="0" dirty="0">
                <a:solidFill>
                  <a:srgbClr val="C00000"/>
                </a:solidFill>
              </a:rPr>
              <a:t> </a:t>
            </a:r>
            <a:r>
              <a:rPr lang="en-GB" b="0" baseline="0" dirty="0">
                <a:latin typeface="Century Gothic" panose="020B0502020202020204" pitchFamily="34" charset="0"/>
              </a:rPr>
              <a:t>[&gt;5000], </a:t>
            </a:r>
            <a:r>
              <a:rPr lang="en-GB" baseline="0" dirty="0">
                <a:solidFill>
                  <a:srgbClr val="C00000"/>
                </a:solidFill>
              </a:rPr>
              <a:t>cheval [2220], </a:t>
            </a:r>
            <a:r>
              <a:rPr lang="en-GB" baseline="0" dirty="0" err="1">
                <a:solidFill>
                  <a:srgbClr val="C00000"/>
                </a:solidFill>
              </a:rPr>
              <a:t>bec</a:t>
            </a:r>
            <a:r>
              <a:rPr lang="en-GB" baseline="0" dirty="0">
                <a:solidFill>
                  <a:srgbClr val="C00000"/>
                </a:solidFill>
              </a:rPr>
              <a:t> </a:t>
            </a:r>
            <a:r>
              <a:rPr lang="en-GB" b="0" baseline="0" dirty="0">
                <a:latin typeface="Century Gothic" panose="020B0502020202020204" pitchFamily="34" charset="0"/>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carrousel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2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3/3</a:t>
            </a:r>
          </a:p>
          <a:p>
            <a:endParaRPr lang="en-US" b="0" dirty="0"/>
          </a:p>
          <a:p>
            <a:r>
              <a:rPr lang="en-US" b="0" dirty="0"/>
              <a:t>Do you notice any patterns emerging for words containing an e which is not pronounced like </a:t>
            </a:r>
            <a:r>
              <a:rPr lang="en-US" b="0" i="1" dirty="0"/>
              <a:t>je</a:t>
            </a:r>
            <a:r>
              <a:rPr lang="en-US" b="0" dirty="0"/>
              <a:t>?</a:t>
            </a:r>
          </a:p>
          <a:p>
            <a:r>
              <a:rPr lang="en-US" b="0" dirty="0"/>
              <a:t>Point out there is a rule in French for this: This pronunciation comes before double consonants e.g. –</a:t>
            </a:r>
            <a:r>
              <a:rPr lang="en-US" b="0" dirty="0" err="1"/>
              <a:t>ette</a:t>
            </a:r>
            <a:r>
              <a:rPr lang="en-US" b="0" dirty="0"/>
              <a:t>, and when it is a closed syllable (a syllable ending in a consonant sound), e.g. </a:t>
            </a:r>
            <a:r>
              <a:rPr lang="en-US" b="0" i="1" dirty="0"/>
              <a:t>caramel</a:t>
            </a:r>
            <a:r>
              <a:rPr lang="en-US" b="0" dirty="0"/>
              <a:t>,</a:t>
            </a:r>
            <a:r>
              <a:rPr lang="en-US" b="0" i="1" dirty="0"/>
              <a:t> </a:t>
            </a:r>
            <a:r>
              <a:rPr lang="en-US" b="0" i="1" dirty="0" err="1"/>
              <a:t>bec</a:t>
            </a:r>
            <a:r>
              <a:rPr lang="en-US" b="0" dirty="0"/>
              <a:t>. Teachers can use following slide for add-on activity.</a:t>
            </a:r>
          </a:p>
          <a:p>
            <a:endParaRPr lang="en-US" b="0" dirty="0"/>
          </a:p>
          <a:p>
            <a:r>
              <a:rPr lang="en-US" b="1" dirty="0"/>
              <a:t>Transcript:</a:t>
            </a:r>
          </a:p>
          <a:p>
            <a:pPr marL="228600" indent="-228600">
              <a:buAutoNum type="arabicPeriod"/>
            </a:pPr>
            <a:r>
              <a:rPr lang="en-US" b="0" dirty="0"/>
              <a:t>caramel</a:t>
            </a:r>
          </a:p>
          <a:p>
            <a:pPr marL="228600" indent="-228600">
              <a:buAutoNum type="arabicPeriod"/>
            </a:pPr>
            <a:r>
              <a:rPr lang="en-US" b="0" dirty="0" err="1"/>
              <a:t>chaussette</a:t>
            </a:r>
            <a:endParaRPr lang="en-US" b="0" dirty="0"/>
          </a:p>
          <a:p>
            <a:pPr marL="228600" indent="-228600">
              <a:buAutoNum type="arabicPeriod"/>
            </a:pPr>
            <a:r>
              <a:rPr lang="en-US" b="0" dirty="0" err="1"/>
              <a:t>vitesse</a:t>
            </a:r>
            <a:endParaRPr lang="en-US" b="0" dirty="0"/>
          </a:p>
          <a:p>
            <a:pPr marL="228600" indent="-228600">
              <a:buAutoNum type="arabicPeriod"/>
            </a:pPr>
            <a:r>
              <a:rPr lang="en-US" b="0" dirty="0" err="1"/>
              <a:t>peluche</a:t>
            </a:r>
            <a:r>
              <a:rPr lang="en-US" b="0" dirty="0"/>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0" baseline="0" dirty="0" err="1">
                <a:latin typeface="Century Gothic" panose="020B0502020202020204" pitchFamily="34" charset="0"/>
              </a:rPr>
              <a:t>chaussette</a:t>
            </a:r>
            <a:r>
              <a:rPr lang="en-GB" b="0" baseline="0" dirty="0">
                <a:latin typeface="Century Gothic" panose="020B0502020202020204" pitchFamily="34" charset="0"/>
              </a:rPr>
              <a:t> [&gt;5000], </a:t>
            </a:r>
            <a:r>
              <a:rPr lang="en-GB" b="0" baseline="0" dirty="0" err="1">
                <a:latin typeface="Century Gothic" panose="020B0502020202020204" pitchFamily="34" charset="0"/>
              </a:rPr>
              <a:t>vitesse</a:t>
            </a:r>
            <a:r>
              <a:rPr lang="en-GB" b="0" baseline="0" dirty="0">
                <a:latin typeface="Century Gothic" panose="020B0502020202020204" pitchFamily="34" charset="0"/>
              </a:rPr>
              <a:t> [1065], </a:t>
            </a:r>
            <a:r>
              <a:rPr lang="en-GB" b="0" baseline="0" dirty="0" err="1">
                <a:latin typeface="Century Gothic" panose="020B0502020202020204" pitchFamily="34" charset="0"/>
              </a:rPr>
              <a:t>peluche</a:t>
            </a:r>
            <a:r>
              <a:rPr lang="en-GB" b="0" baseline="0" dirty="0">
                <a:latin typeface="Century Gothic" panose="020B0502020202020204" pitchFamily="34" charset="0"/>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caramel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535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Timing: 3 minutes</a:t>
            </a:r>
          </a:p>
          <a:p>
            <a:endParaRPr lang="en-US" b="1" dirty="0"/>
          </a:p>
          <a:p>
            <a:r>
              <a:rPr lang="en-US" b="1" dirty="0"/>
              <a:t>Aim: </a:t>
            </a:r>
            <a:r>
              <a:rPr lang="en-US" b="0" dirty="0"/>
              <a:t>Raising awareness of differences between different ‘e’ sounds.</a:t>
            </a:r>
            <a:endParaRPr lang="en-US" b="1" dirty="0"/>
          </a:p>
          <a:p>
            <a:endParaRPr lang="en-US" b="1" dirty="0"/>
          </a:p>
          <a:p>
            <a:r>
              <a:rPr lang="en-US" b="1" dirty="0"/>
              <a:t>Procedure:</a:t>
            </a:r>
          </a:p>
          <a:p>
            <a:pPr lvl="0">
              <a:defRPr/>
            </a:pPr>
            <a:r>
              <a:rPr lang="en-US" sz="1200" dirty="0">
                <a:solidFill>
                  <a:srgbClr val="4472C4">
                    <a:lumMod val="50000"/>
                  </a:srgbClr>
                </a:solidFill>
              </a:rPr>
              <a:t>In French, the </a:t>
            </a:r>
            <a:r>
              <a:rPr lang="en-US" sz="1200" b="1" dirty="0">
                <a:solidFill>
                  <a:srgbClr val="EE6000"/>
                </a:solidFill>
              </a:rPr>
              <a:t>e</a:t>
            </a:r>
            <a:r>
              <a:rPr lang="en-US" sz="1200" dirty="0">
                <a:solidFill>
                  <a:srgbClr val="4472C4">
                    <a:lumMod val="50000"/>
                  </a:srgbClr>
                </a:solidFill>
              </a:rPr>
              <a:t> is </a:t>
            </a:r>
            <a:r>
              <a:rPr lang="en-US" sz="1200" b="1" dirty="0">
                <a:solidFill>
                  <a:srgbClr val="4472C4">
                    <a:lumMod val="50000"/>
                  </a:srgbClr>
                </a:solidFill>
              </a:rPr>
              <a:t>usually</a:t>
            </a:r>
            <a:r>
              <a:rPr lang="en-US" sz="1200" dirty="0">
                <a:solidFill>
                  <a:srgbClr val="4472C4">
                    <a:lumMod val="50000"/>
                  </a:srgbClr>
                </a:solidFill>
              </a:rPr>
              <a:t> pronounced as in av</a:t>
            </a:r>
            <a:r>
              <a:rPr lang="en-US" sz="1200" b="1" dirty="0">
                <a:solidFill>
                  <a:srgbClr val="EE6000"/>
                </a:solidFill>
              </a:rPr>
              <a:t>e</a:t>
            </a:r>
            <a:r>
              <a:rPr lang="en-US" sz="1200" dirty="0">
                <a:solidFill>
                  <a:srgbClr val="4472C4">
                    <a:lumMod val="50000"/>
                  </a:srgbClr>
                </a:solidFill>
              </a:rPr>
              <a:t>c </a:t>
            </a:r>
            <a:r>
              <a:rPr lang="en-US" sz="1200" b="1" dirty="0">
                <a:solidFill>
                  <a:srgbClr val="EE6000"/>
                </a:solidFill>
              </a:rPr>
              <a:t>[ê/è]</a:t>
            </a:r>
            <a:r>
              <a:rPr lang="en-US" sz="1200" dirty="0">
                <a:solidFill>
                  <a:srgbClr val="4472C4">
                    <a:lumMod val="50000"/>
                  </a:srgbClr>
                </a:solidFill>
              </a:rPr>
              <a:t> when:</a:t>
            </a:r>
          </a:p>
          <a:p>
            <a:pPr marL="914400" lvl="1" indent="-457200">
              <a:buAutoNum type="arabicPeriod"/>
              <a:defRPr/>
            </a:pPr>
            <a:r>
              <a:rPr lang="en-US" sz="1200" dirty="0">
                <a:solidFill>
                  <a:srgbClr val="4472C4">
                    <a:lumMod val="50000"/>
                  </a:srgbClr>
                </a:solidFill>
              </a:rPr>
              <a:t>It comes before a </a:t>
            </a:r>
            <a:r>
              <a:rPr lang="en-US" sz="1200" b="1" dirty="0">
                <a:solidFill>
                  <a:srgbClr val="4472C4">
                    <a:lumMod val="50000"/>
                  </a:srgbClr>
                </a:solidFill>
              </a:rPr>
              <a:t>double consonant</a:t>
            </a:r>
            <a:r>
              <a:rPr lang="en-US" sz="1200" dirty="0">
                <a:solidFill>
                  <a:srgbClr val="4472C4">
                    <a:lumMod val="50000"/>
                  </a:srgbClr>
                </a:solidFill>
              </a:rPr>
              <a:t>, such as </a:t>
            </a:r>
            <a:r>
              <a:rPr lang="fr-FR" sz="1200" dirty="0">
                <a:solidFill>
                  <a:srgbClr val="4472C4">
                    <a:lumMod val="50000"/>
                  </a:srgbClr>
                </a:solidFill>
              </a:rPr>
              <a:t>vit</a:t>
            </a:r>
            <a:r>
              <a:rPr lang="fr-FR" sz="1200" b="1" dirty="0">
                <a:solidFill>
                  <a:srgbClr val="EE6000"/>
                </a:solidFill>
              </a:rPr>
              <a:t>e</a:t>
            </a:r>
            <a:r>
              <a:rPr lang="fr-FR" sz="1200" dirty="0">
                <a:solidFill>
                  <a:srgbClr val="4472C4">
                    <a:lumMod val="50000"/>
                  </a:srgbClr>
                </a:solidFill>
              </a:rPr>
              <a:t>sse [speed]</a:t>
            </a:r>
          </a:p>
          <a:p>
            <a:pPr marL="914400" lvl="1" indent="-457200">
              <a:buAutoNum type="arabicPeriod"/>
              <a:defRPr/>
            </a:pPr>
            <a:r>
              <a:rPr lang="en-US" sz="1200" dirty="0">
                <a:solidFill>
                  <a:srgbClr val="4472C4">
                    <a:lumMod val="50000"/>
                  </a:srgbClr>
                </a:solidFill>
              </a:rPr>
              <a:t>It comes before a ‘</a:t>
            </a:r>
            <a:r>
              <a:rPr lang="en-US" sz="1200" b="1" dirty="0">
                <a:solidFill>
                  <a:srgbClr val="4472C4">
                    <a:lumMod val="50000"/>
                  </a:srgbClr>
                </a:solidFill>
              </a:rPr>
              <a:t>c</a:t>
            </a:r>
            <a:r>
              <a:rPr lang="en-US" sz="1200" dirty="0">
                <a:solidFill>
                  <a:srgbClr val="4472C4">
                    <a:lumMod val="50000"/>
                  </a:srgbClr>
                </a:solidFill>
              </a:rPr>
              <a:t>’ or ‘</a:t>
            </a:r>
            <a:r>
              <a:rPr lang="en-US" sz="1200" b="1" dirty="0">
                <a:solidFill>
                  <a:srgbClr val="4472C4">
                    <a:lumMod val="50000"/>
                  </a:srgbClr>
                </a:solidFill>
              </a:rPr>
              <a:t>l</a:t>
            </a:r>
            <a:r>
              <a:rPr lang="en-US" sz="1200" dirty="0">
                <a:solidFill>
                  <a:srgbClr val="4472C4">
                    <a:lumMod val="50000"/>
                  </a:srgbClr>
                </a:solidFill>
              </a:rPr>
              <a:t>’ in the </a:t>
            </a:r>
            <a:r>
              <a:rPr lang="en-US" sz="1200" b="1" dirty="0">
                <a:solidFill>
                  <a:srgbClr val="4472C4">
                    <a:lumMod val="50000"/>
                  </a:srgbClr>
                </a:solidFill>
              </a:rPr>
              <a:t>last syllable</a:t>
            </a:r>
            <a:r>
              <a:rPr lang="en-US" sz="1200" dirty="0">
                <a:solidFill>
                  <a:srgbClr val="4472C4">
                    <a:lumMod val="50000"/>
                  </a:srgbClr>
                </a:solidFill>
              </a:rPr>
              <a:t>, such as </a:t>
            </a:r>
            <a:r>
              <a:rPr lang="fr-FR" sz="1200" dirty="0">
                <a:solidFill>
                  <a:srgbClr val="4472C4">
                    <a:lumMod val="50000"/>
                  </a:srgbClr>
                </a:solidFill>
              </a:rPr>
              <a:t>b</a:t>
            </a:r>
            <a:r>
              <a:rPr lang="fr-FR" sz="1200" b="1" dirty="0">
                <a:solidFill>
                  <a:srgbClr val="EE6000"/>
                </a:solidFill>
              </a:rPr>
              <a:t>e</a:t>
            </a:r>
            <a:r>
              <a:rPr lang="fr-FR" sz="1200" dirty="0">
                <a:solidFill>
                  <a:srgbClr val="4472C4">
                    <a:lumMod val="50000"/>
                  </a:srgbClr>
                </a:solidFill>
              </a:rPr>
              <a:t>c [</a:t>
            </a:r>
            <a:r>
              <a:rPr lang="en-GB" sz="1200" dirty="0">
                <a:solidFill>
                  <a:srgbClr val="4472C4">
                    <a:lumMod val="50000"/>
                  </a:srgbClr>
                </a:solidFill>
              </a:rPr>
              <a:t>beak</a:t>
            </a:r>
            <a:r>
              <a:rPr lang="fr-FR" sz="1200" dirty="0">
                <a:solidFill>
                  <a:srgbClr val="4472C4">
                    <a:lumMod val="50000"/>
                  </a:srgbClr>
                </a:solidFill>
              </a:rPr>
              <a:t>]</a:t>
            </a:r>
          </a:p>
          <a:p>
            <a:pPr marL="228600" indent="-228600">
              <a:buAutoNum type="arabicPeriod"/>
            </a:pPr>
            <a:r>
              <a:rPr lang="en-US" b="0" dirty="0"/>
              <a:t>Students say the words, applying the rule.</a:t>
            </a:r>
          </a:p>
          <a:p>
            <a:pPr marL="228600" indent="-228600">
              <a:buAutoNum type="arabicPeriod"/>
            </a:pPr>
            <a:r>
              <a:rPr lang="en-US" b="0" dirty="0"/>
              <a:t>Listen to the native speaker to check. </a:t>
            </a:r>
          </a:p>
          <a:p>
            <a:endParaRPr lang="en-US" b="0" dirty="0"/>
          </a:p>
          <a:p>
            <a:r>
              <a:rPr lang="en-US" b="1" dirty="0"/>
              <a:t>Transcript:</a:t>
            </a:r>
          </a:p>
          <a:p>
            <a:pPr marL="228600" indent="-228600">
              <a:buAutoNum type="arabicPeriod"/>
            </a:pPr>
            <a:r>
              <a:rPr lang="en-US" b="0" dirty="0"/>
              <a:t>assiette</a:t>
            </a:r>
          </a:p>
          <a:p>
            <a:pPr marL="228600" indent="-228600">
              <a:buAutoNum type="arabicPeriod"/>
            </a:pPr>
            <a:r>
              <a:rPr lang="en-US" b="0" dirty="0" err="1"/>
              <a:t>verre</a:t>
            </a:r>
            <a:endParaRPr lang="en-US" b="0" dirty="0"/>
          </a:p>
          <a:p>
            <a:pPr marL="228600" indent="-228600">
              <a:buAutoNum type="arabicPeriod"/>
            </a:pPr>
            <a:r>
              <a:rPr lang="en-US" b="0" dirty="0"/>
              <a:t>repos</a:t>
            </a:r>
          </a:p>
          <a:p>
            <a:pPr marL="228600" indent="-228600">
              <a:buAutoNum type="arabicPeriod"/>
            </a:pPr>
            <a:r>
              <a:rPr lang="en-US" b="0" dirty="0" err="1"/>
              <a:t>culturel</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vaisselle</a:t>
            </a:r>
            <a:endParaRPr lang="en-US" b="0" dirty="0"/>
          </a:p>
          <a:p>
            <a:pPr marL="228600" indent="-228600">
              <a:buAutoNum type="arabicPeriod"/>
            </a:pPr>
            <a:r>
              <a:rPr lang="en-US" b="0" dirty="0"/>
              <a:t>première</a:t>
            </a:r>
          </a:p>
          <a:p>
            <a:pPr marL="0" indent="0">
              <a:buNone/>
            </a:pPr>
            <a:endParaRPr lang="en-US" b="0" baseline="0" dirty="0"/>
          </a:p>
          <a:p>
            <a:pPr marL="0" indent="0">
              <a:buNone/>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assiette [3756], </a:t>
            </a:r>
            <a:r>
              <a:rPr lang="en-US" b="0" dirty="0" err="1"/>
              <a:t>verre</a:t>
            </a:r>
            <a:r>
              <a:rPr lang="en-US" b="0" dirty="0"/>
              <a:t> [2174], repos [2731], </a:t>
            </a:r>
            <a:r>
              <a:rPr lang="en-US" b="0" dirty="0" err="1"/>
              <a:t>vaisselle</a:t>
            </a:r>
            <a:r>
              <a:rPr lang="en-US" b="0" dirty="0"/>
              <a:t> [</a:t>
            </a:r>
            <a:r>
              <a:rPr lang="en-GB" b="0" baseline="0" dirty="0">
                <a:latin typeface="Century Gothic" panose="020B0502020202020204" pitchFamily="34" charset="0"/>
              </a:rPr>
              <a:t>&gt;5000], </a:t>
            </a:r>
            <a:r>
              <a:rPr lang="en-US" b="0" dirty="0"/>
              <a:t>première [56]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culturel</a:t>
            </a:r>
            <a:r>
              <a:rPr lang="en-GB" baseline="0" dirty="0"/>
              <a:t> [1495]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79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6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[8/8]</a:t>
            </a:r>
          </a:p>
          <a:p>
            <a:pPr defTabSz="966064">
              <a:defRPr/>
            </a:pPr>
            <a:endParaRPr lang="en-GB" b="1" baseline="0" dirty="0"/>
          </a:p>
          <a:p>
            <a:pPr defTabSz="966064">
              <a:defRPr/>
            </a:pPr>
            <a:r>
              <a:rPr lang="en-GB" b="1" baseline="0" dirty="0"/>
              <a:t>Aim: </a:t>
            </a:r>
            <a:r>
              <a:rPr lang="en-GB" b="0" baseline="0" dirty="0"/>
              <a:t>To consolidate SSC </a:t>
            </a:r>
            <a:r>
              <a:rPr lang="en-GB" b="1" baseline="0" dirty="0"/>
              <a:t>[e]</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fenêtre</a:t>
            </a:r>
            <a:r>
              <a:rPr lang="fr-FR" baseline="0" noProof="0" dirty="0"/>
              <a:t> [1604]; </a:t>
            </a:r>
            <a:r>
              <a:rPr lang="fr-FR" b="1" baseline="0" noProof="0" dirty="0"/>
              <a:t>cela </a:t>
            </a:r>
            <a:r>
              <a:rPr lang="fr-FR" b="0" baseline="0" noProof="0" dirty="0"/>
              <a:t>[54]</a:t>
            </a:r>
            <a:r>
              <a:rPr lang="fr-FR" baseline="0" noProof="0" dirty="0"/>
              <a:t> </a:t>
            </a:r>
            <a:r>
              <a:rPr lang="fr-FR" b="1" baseline="0" noProof="0" dirty="0"/>
              <a:t>second</a:t>
            </a:r>
            <a:r>
              <a:rPr lang="fr-FR" baseline="0" noProof="0" dirty="0"/>
              <a:t> [379]; </a:t>
            </a:r>
            <a:r>
              <a:rPr lang="fr-FR" b="1" baseline="0" noProof="0" dirty="0"/>
              <a:t>devoir</a:t>
            </a:r>
            <a:r>
              <a:rPr lang="fr-FR" baseline="0" noProof="0" dirty="0"/>
              <a:t> [39]; </a:t>
            </a:r>
            <a:r>
              <a:rPr lang="fr-FR" b="1" baseline="0" noProof="0" dirty="0"/>
              <a:t>cheval </a:t>
            </a:r>
            <a:r>
              <a:rPr lang="fr-FR" baseline="0" noProof="0" dirty="0"/>
              <a:t>[2220]; </a:t>
            </a:r>
            <a:r>
              <a:rPr lang="fr-FR" b="1" baseline="0" noProof="0" dirty="0"/>
              <a:t>je </a:t>
            </a:r>
            <a:r>
              <a:rPr lang="fr-FR" baseline="0" noProof="0" dirty="0"/>
              <a:t>[22].</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27105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 </a:t>
            </a:r>
          </a:p>
          <a:p>
            <a:r>
              <a:rPr lang="en-US" b="1" dirty="0"/>
              <a:t>Aim: </a:t>
            </a:r>
            <a:r>
              <a:rPr lang="en-US" b="0" dirty="0"/>
              <a:t>Written</a:t>
            </a:r>
            <a:r>
              <a:rPr lang="en-US" b="0" baseline="0" dirty="0"/>
              <a:t> recognition and oral production of nasal SSCs [em/am] and [en/an] and non-nasal SSCs [a]/[e] + m/n.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24-31 to revise the sounds. Remind</a:t>
            </a:r>
            <a:r>
              <a:rPr lang="en-US" sz="1300" b="0" baseline="0" dirty="0">
                <a:solidFill>
                  <a:schemeClr val="accent5">
                    <a:lumMod val="50000"/>
                  </a:schemeClr>
                </a:solidFill>
              </a:rPr>
              <a:t> students that SSCs [em/am] and [en/an]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[em/am]</a:t>
            </a:r>
            <a:r>
              <a:rPr lang="en-US" sz="1300" baseline="0" dirty="0">
                <a:solidFill>
                  <a:schemeClr val="accent5">
                    <a:lumMod val="50000"/>
                  </a:schemeClr>
                </a:solidFill>
              </a:rPr>
              <a:t> and [en/an] appear before a vowel, they are pronounced as non-nasal vowels + m/n. </a:t>
            </a:r>
            <a:r>
              <a:rPr lang="en-US" sz="1300" b="0" i="1" baseline="0" dirty="0">
                <a:solidFill>
                  <a:schemeClr val="accent5">
                    <a:lumMod val="50000"/>
                  </a:schemeClr>
                </a:solidFill>
              </a:rPr>
              <a:t>Grenade </a:t>
            </a:r>
            <a:r>
              <a:rPr lang="en-US" sz="1300" b="0" i="0" baseline="0" dirty="0">
                <a:solidFill>
                  <a:schemeClr val="accent5">
                    <a:lumMod val="50000"/>
                  </a:schemeClr>
                </a:solidFill>
              </a:rPr>
              <a:t>could be used as an example to illustrate this.</a:t>
            </a:r>
            <a:endParaRPr lang="en-US" sz="1300" b="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endParaRPr lang="en-US" b="0" dirty="0"/>
          </a:p>
          <a:p>
            <a:r>
              <a:rPr lang="en-US" b="1" dirty="0"/>
              <a:t>Transcript:</a:t>
            </a:r>
          </a:p>
          <a:p>
            <a:r>
              <a:rPr lang="fr-FR" sz="1200" noProof="0" dirty="0"/>
              <a:t>bombardement</a:t>
            </a:r>
            <a:br>
              <a:rPr lang="fr-FR" sz="1200" noProof="0" dirty="0"/>
            </a:br>
            <a:r>
              <a:rPr lang="fr-FR" sz="1200" noProof="0" dirty="0"/>
              <a:t>ennemi</a:t>
            </a:r>
            <a:br>
              <a:rPr lang="fr-FR" sz="1200" noProof="0" dirty="0"/>
            </a:br>
            <a:r>
              <a:rPr lang="fr-FR" sz="1200" noProof="0" dirty="0"/>
              <a:t>empire</a:t>
            </a:r>
          </a:p>
          <a:p>
            <a:r>
              <a:rPr lang="fr-FR" sz="1200" noProof="0" dirty="0"/>
              <a:t>amputé</a:t>
            </a:r>
          </a:p>
          <a:p>
            <a:r>
              <a:rPr lang="fr-FR" b="0" noProof="0" dirty="0"/>
              <a:t>camion</a:t>
            </a:r>
            <a:br>
              <a:rPr lang="fr-FR" b="0" noProof="0" dirty="0"/>
            </a:br>
            <a:r>
              <a:rPr lang="fr-FR" sz="1200" noProof="0" dirty="0"/>
              <a:t>tranchée</a:t>
            </a:r>
            <a:br>
              <a:rPr lang="fr-FR" sz="1200" noProof="0" dirty="0"/>
            </a:br>
            <a:r>
              <a:rPr lang="fr-FR" sz="1200" noProof="0" dirty="0"/>
              <a:t>combattant</a:t>
            </a:r>
            <a:br>
              <a:rPr lang="fr-FR" sz="1200" noProof="0" dirty="0"/>
            </a:br>
            <a:r>
              <a:rPr lang="fr-FR" sz="1200" noProof="0" dirty="0"/>
              <a:t>super puissance</a:t>
            </a:r>
            <a:br>
              <a:rPr lang="fr-FR" sz="1200" noProof="0" dirty="0"/>
            </a:br>
            <a:r>
              <a:rPr lang="fr-FR" sz="1200" noProof="0" dirty="0"/>
              <a:t>grenade</a:t>
            </a:r>
            <a:br>
              <a:rPr lang="fr-FR" sz="1200" noProof="0" dirty="0"/>
            </a:br>
            <a:r>
              <a:rPr lang="fr-FR" sz="1200" noProof="0" dirty="0"/>
              <a:t>vétérane</a:t>
            </a:r>
            <a:br>
              <a:rPr lang="fr-FR" sz="1200" noProof="0" dirty="0"/>
            </a:br>
            <a:r>
              <a:rPr lang="fr-FR" sz="1200" noProof="0" dirty="0"/>
              <a:t>vétéran</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of unknown words (1 is the most frequent word in French): </a:t>
            </a:r>
            <a:br>
              <a:rPr lang="en-GB" baseline="0" dirty="0"/>
            </a:br>
            <a:r>
              <a:rPr lang="fr-FR" sz="1200" noProof="0" dirty="0"/>
              <a:t>c</a:t>
            </a:r>
            <a:r>
              <a:rPr lang="fr-FR" b="0" noProof="0" dirty="0"/>
              <a:t>amion [2542], </a:t>
            </a:r>
            <a:r>
              <a:rPr lang="fr-FR" sz="1200" noProof="0" dirty="0"/>
              <a:t>super puissance [n/a], tranchée [2145]</a:t>
            </a:r>
            <a:endParaRPr lang="fr-FR" baseline="0" noProof="0" dirty="0"/>
          </a:p>
          <a:p>
            <a:pPr rtl="0"/>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rtl="0"/>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noProof="0" dirty="0"/>
              <a:t>bombardement ][3565], ennemi [1725], empire [3367], amputé [&gt;5000], grenade [&gt;5000], combattant [2374], vétérane [&gt;5000], vétéran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1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6</a:t>
            </a:fld>
            <a:endParaRPr lang="en-GB" dirty="0"/>
          </a:p>
        </p:txBody>
      </p:sp>
    </p:spTree>
    <p:extLst>
      <p:ext uri="{BB962C8B-B14F-4D97-AF65-F5344CB8AC3E}">
        <p14:creationId xmlns:p14="http://schemas.microsoft.com/office/powerpoint/2010/main" val="427193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7</a:t>
            </a:fld>
            <a:endParaRPr lang="en-GB" dirty="0"/>
          </a:p>
        </p:txBody>
      </p:sp>
    </p:spTree>
    <p:extLst>
      <p:ext uri="{BB962C8B-B14F-4D97-AF65-F5344CB8AC3E}">
        <p14:creationId xmlns:p14="http://schemas.microsoft.com/office/powerpoint/2010/main" val="209491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980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for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For the next five slides, click on the pictures to hear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Decide which word contains SSC [e]. Remember that the [e] sound might not be obvious at first – it won’t be ‘stressed’ like some of the other vowels, so you might have to listen carefully to pick it up. For this reason, we are providing the beginning of the word so students know where to start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Clarify the meaning of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au revoir, chanter</a:t>
            </a:r>
          </a:p>
          <a:p>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chanter</a:t>
            </a:r>
            <a:r>
              <a:rPr lang="en-GB" b="1" baseline="0" dirty="0"/>
              <a:t> </a:t>
            </a:r>
            <a:r>
              <a:rPr lang="en-GB" baseline="0" dirty="0"/>
              <a:t>[1820]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4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3003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924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1111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9470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929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6158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676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011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37118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2434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219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53923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9299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4031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769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6812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2004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99211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57725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0998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7938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5170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95147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3859309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16.png"/><Relationship Id="rId5" Type="http://schemas.openxmlformats.org/officeDocument/2006/relationships/audio" Target="../media/audio15.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17.png"/><Relationship Id="rId5" Type="http://schemas.openxmlformats.org/officeDocument/2006/relationships/audio" Target="../media/audio17.wa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31.wav"/><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28.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28.xml"/><Relationship Id="rId16" Type="http://schemas.openxmlformats.org/officeDocument/2006/relationships/audio" Target="../media/audio45.wav"/><Relationship Id="rId1" Type="http://schemas.openxmlformats.org/officeDocument/2006/relationships/slideLayout" Target="../slideLayouts/slideLayout46.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image" Target="../media/image28.png"/><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5.png"/><Relationship Id="rId7" Type="http://schemas.openxmlformats.org/officeDocument/2006/relationships/audio" Target="../media/audio49.wav"/><Relationship Id="rId12"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30.png"/><Relationship Id="rId3" Type="http://schemas.openxmlformats.org/officeDocument/2006/relationships/audio" Target="../media/audio54.wav"/><Relationship Id="rId7" Type="http://schemas.openxmlformats.org/officeDocument/2006/relationships/audio" Target="../media/audio57.wav"/><Relationship Id="rId12" Type="http://schemas.openxmlformats.org/officeDocument/2006/relationships/audio" Target="../media/audio61.wav"/><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audio" Target="../media/audio56.wav"/><Relationship Id="rId11" Type="http://schemas.openxmlformats.org/officeDocument/2006/relationships/image" Target="../media/image5.png"/><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image" Target="../media/image29.png"/><Relationship Id="rId9" Type="http://schemas.openxmlformats.org/officeDocument/2006/relationships/audio" Target="../media/audio59.wav"/><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65.wav"/><Relationship Id="rId12" Type="http://schemas.openxmlformats.org/officeDocument/2006/relationships/image" Target="../media/image29.png"/><Relationship Id="rId2" Type="http://schemas.openxmlformats.org/officeDocument/2006/relationships/notesSlide" Target="../notesSlides/notesSlide36.xml"/><Relationship Id="rId16" Type="http://schemas.microsoft.com/office/2007/relationships/hdphoto" Target="../media/hdphoto2.wdp"/><Relationship Id="rId1" Type="http://schemas.openxmlformats.org/officeDocument/2006/relationships/slideLayout" Target="../slideLayouts/slideLayout46.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5" Type="http://schemas.openxmlformats.org/officeDocument/2006/relationships/image" Target="../media/image33.png"/><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 Id="rId1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29.png"/><Relationship Id="rId18" Type="http://schemas.openxmlformats.org/officeDocument/2006/relationships/image" Target="../media/image39.png"/><Relationship Id="rId3" Type="http://schemas.openxmlformats.org/officeDocument/2006/relationships/image" Target="../media/image34.png"/><Relationship Id="rId21" Type="http://schemas.openxmlformats.org/officeDocument/2006/relationships/image" Target="../media/image42.png"/><Relationship Id="rId7" Type="http://schemas.openxmlformats.org/officeDocument/2006/relationships/audio" Target="../media/audio72.wav"/><Relationship Id="rId12" Type="http://schemas.openxmlformats.org/officeDocument/2006/relationships/audio" Target="../media/audio77.wav"/><Relationship Id="rId17" Type="http://schemas.openxmlformats.org/officeDocument/2006/relationships/image" Target="../media/image38.png"/><Relationship Id="rId2" Type="http://schemas.openxmlformats.org/officeDocument/2006/relationships/notesSlide" Target="../notesSlides/notesSlide40.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46.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5" Type="http://schemas.openxmlformats.org/officeDocument/2006/relationships/image" Target="../media/image36.png"/><Relationship Id="rId10" Type="http://schemas.openxmlformats.org/officeDocument/2006/relationships/audio" Target="../media/audio75.wav"/><Relationship Id="rId19"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audio" Target="../media/audio74.wav"/><Relationship Id="rId14" Type="http://schemas.openxmlformats.org/officeDocument/2006/relationships/image" Target="../media/image35.png"/><Relationship Id="rId22"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46.xml"/><Relationship Id="rId5" Type="http://schemas.openxmlformats.org/officeDocument/2006/relationships/audio" Target="../media/audio78.wav"/><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openxmlformats.org/officeDocument/2006/relationships/audio" Target="../media/audio80.wav"/><Relationship Id="rId3" Type="http://schemas.openxmlformats.org/officeDocument/2006/relationships/image" Target="../media/image5.png"/><Relationship Id="rId7" Type="http://schemas.openxmlformats.org/officeDocument/2006/relationships/audio" Target="../media/audio79.wav"/><Relationship Id="rId12"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audio" Target="../media/audio82.wav"/><Relationship Id="rId4" Type="http://schemas.openxmlformats.org/officeDocument/2006/relationships/image" Target="../media/image45.png"/><Relationship Id="rId9" Type="http://schemas.openxmlformats.org/officeDocument/2006/relationships/audio" Target="../media/audio81.wav"/></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audio" Target="../media/audio86.wav"/><Relationship Id="rId12"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audio" Target="../media/audio85.wav"/><Relationship Id="rId11" Type="http://schemas.openxmlformats.org/officeDocument/2006/relationships/image" Target="../media/image52.png"/><Relationship Id="rId5" Type="http://schemas.openxmlformats.org/officeDocument/2006/relationships/audio" Target="../media/audio84.wav"/><Relationship Id="rId10" Type="http://schemas.openxmlformats.org/officeDocument/2006/relationships/image" Target="../media/image51.png"/><Relationship Id="rId4" Type="http://schemas.openxmlformats.org/officeDocument/2006/relationships/audio" Target="../media/audio83.wav"/><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audio" Target="../media/audio90.wav"/><Relationship Id="rId12"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audio" Target="../media/audio89.wav"/><Relationship Id="rId11" Type="http://schemas.openxmlformats.org/officeDocument/2006/relationships/image" Target="../media/image56.png"/><Relationship Id="rId5" Type="http://schemas.openxmlformats.org/officeDocument/2006/relationships/audio" Target="../media/audio88.wav"/><Relationship Id="rId10" Type="http://schemas.openxmlformats.org/officeDocument/2006/relationships/image" Target="../media/image55.png"/><Relationship Id="rId4" Type="http://schemas.openxmlformats.org/officeDocument/2006/relationships/audio" Target="../media/audio87.wav"/><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audio" Target="../media/audio95.wav"/><Relationship Id="rId3" Type="http://schemas.openxmlformats.org/officeDocument/2006/relationships/image" Target="../media/image5.png"/><Relationship Id="rId7" Type="http://schemas.openxmlformats.org/officeDocument/2006/relationships/audio" Target="../media/audio94.wav"/><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audio" Target="../media/audio93.wav"/><Relationship Id="rId5" Type="http://schemas.openxmlformats.org/officeDocument/2006/relationships/audio" Target="../media/audio92.wav"/><Relationship Id="rId4" Type="http://schemas.openxmlformats.org/officeDocument/2006/relationships/audio" Target="../media/audio91.wav"/><Relationship Id="rId9" Type="http://schemas.openxmlformats.org/officeDocument/2006/relationships/audio" Target="../media/audio96.wav"/></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audio" Target="../media/audio102.wav"/><Relationship Id="rId18" Type="http://schemas.openxmlformats.org/officeDocument/2006/relationships/image" Target="../media/image65.png"/><Relationship Id="rId26" Type="http://schemas.openxmlformats.org/officeDocument/2006/relationships/image" Target="../media/image5.png"/><Relationship Id="rId3" Type="http://schemas.openxmlformats.org/officeDocument/2006/relationships/audio" Target="../media/audio97.wav"/><Relationship Id="rId21" Type="http://schemas.openxmlformats.org/officeDocument/2006/relationships/image" Target="../media/image67.png"/><Relationship Id="rId7" Type="http://schemas.openxmlformats.org/officeDocument/2006/relationships/audio" Target="../media/audio99.wav"/><Relationship Id="rId12" Type="http://schemas.openxmlformats.org/officeDocument/2006/relationships/image" Target="../media/image62.png"/><Relationship Id="rId17" Type="http://schemas.openxmlformats.org/officeDocument/2006/relationships/audio" Target="../media/audio104.wav"/><Relationship Id="rId25" Type="http://schemas.openxmlformats.org/officeDocument/2006/relationships/image" Target="../media/image70.png"/><Relationship Id="rId2" Type="http://schemas.openxmlformats.org/officeDocument/2006/relationships/notesSlide" Target="../notesSlides/notesSlide51.xml"/><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46.xml"/><Relationship Id="rId6" Type="http://schemas.openxmlformats.org/officeDocument/2006/relationships/image" Target="../media/image59.png"/><Relationship Id="rId11" Type="http://schemas.openxmlformats.org/officeDocument/2006/relationships/audio" Target="../media/audio101.wav"/><Relationship Id="rId24" Type="http://schemas.openxmlformats.org/officeDocument/2006/relationships/audio" Target="../media/audio106.wav"/><Relationship Id="rId5" Type="http://schemas.openxmlformats.org/officeDocument/2006/relationships/audio" Target="../media/audio98.wav"/><Relationship Id="rId15" Type="http://schemas.openxmlformats.org/officeDocument/2006/relationships/audio" Target="../media/audio103.wav"/><Relationship Id="rId23" Type="http://schemas.openxmlformats.org/officeDocument/2006/relationships/image" Target="../media/image69.png"/><Relationship Id="rId28" Type="http://schemas.openxmlformats.org/officeDocument/2006/relationships/image" Target="../media/image71.png"/><Relationship Id="rId10" Type="http://schemas.openxmlformats.org/officeDocument/2006/relationships/image" Target="../media/image61.png"/><Relationship Id="rId19" Type="http://schemas.openxmlformats.org/officeDocument/2006/relationships/audio" Target="../media/audio105.wav"/><Relationship Id="rId4" Type="http://schemas.openxmlformats.org/officeDocument/2006/relationships/image" Target="../media/image58.png"/><Relationship Id="rId9" Type="http://schemas.openxmlformats.org/officeDocument/2006/relationships/audio" Target="../media/audio100.wav"/><Relationship Id="rId14" Type="http://schemas.openxmlformats.org/officeDocument/2006/relationships/image" Target="../media/image63.png"/><Relationship Id="rId22" Type="http://schemas.openxmlformats.org/officeDocument/2006/relationships/image" Target="../media/image68.png"/><Relationship Id="rId27" Type="http://schemas.openxmlformats.org/officeDocument/2006/relationships/audio" Target="../media/audio10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[e]</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3855"/>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195BB2BE-1142-43F0-B0EC-0E3053E0B2C5}"/>
              </a:ext>
            </a:extLst>
          </p:cNvPr>
          <p:cNvSpPr txBox="1"/>
          <p:nvPr/>
        </p:nvSpPr>
        <p:spPr>
          <a:xfrm>
            <a:off x="1964292" y="5347348"/>
            <a:ext cx="7825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627595" y="5279372"/>
            <a:ext cx="14398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chien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8" name="TextBox 17">
            <a:hlinkClick r:id="" action="ppaction://noaction">
              <a:snd r:embed="rId5" name="ce.wav"/>
            </a:hlinkClick>
            <a:extLst>
              <a:ext uri="{FF2B5EF4-FFF2-40B4-BE49-F238E27FC236}">
                <a16:creationId xmlns:a16="http://schemas.microsoft.com/office/drawing/2014/main" id="{AB2CA0F4-8490-46B2-80B3-8719251C2CF0}"/>
              </a:ext>
            </a:extLst>
          </p:cNvPr>
          <p:cNvSpPr txBox="1"/>
          <p:nvPr/>
        </p:nvSpPr>
        <p:spPr>
          <a:xfrm>
            <a:off x="1042566" y="3495173"/>
            <a:ext cx="26260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[this, that]</a:t>
            </a:r>
          </a:p>
        </p:txBody>
      </p:sp>
      <p:pic>
        <p:nvPicPr>
          <p:cNvPr id="17" name="Picture 16">
            <a:hlinkClick r:id="" action="ppaction://noaction">
              <a:snd r:embed="rId6" name="chie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5403" y="2865890"/>
            <a:ext cx="1557719" cy="1917192"/>
          </a:xfrm>
          <a:prstGeom prst="rect">
            <a:avLst/>
          </a:prstGeom>
        </p:spPr>
      </p:pic>
      <p:sp>
        <p:nvSpPr>
          <p:cNvPr id="19" name="Rounded Rectangle 46">
            <a:extLst>
              <a:ext uri="{FF2B5EF4-FFF2-40B4-BE49-F238E27FC236}">
                <a16:creationId xmlns:a16="http://schemas.microsoft.com/office/drawing/2014/main" id="{21B888D1-5922-42C0-B39E-F8AFD5DFFA4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9296400" y="5264783"/>
            <a:ext cx="12281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p:cNvSpPr/>
          <p:nvPr/>
        </p:nvSpPr>
        <p:spPr>
          <a:xfrm>
            <a:off x="2362200" y="5264782"/>
            <a:ext cx="1202207"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7526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195BB2BE-1142-43F0-B0EC-0E3053E0B2C5}"/>
              </a:ext>
            </a:extLst>
          </p:cNvPr>
          <p:cNvSpPr txBox="1"/>
          <p:nvPr/>
        </p:nvSpPr>
        <p:spPr>
          <a:xfrm>
            <a:off x="2350744" y="5346242"/>
            <a:ext cx="11368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vélo</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583959" y="5186243"/>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303959" y="5319339"/>
            <a:ext cx="5774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p>
        </p:txBody>
      </p:sp>
      <p:sp>
        <p:nvSpPr>
          <p:cNvPr id="18" name="TextBox 17">
            <a:hlinkClick r:id="" action="ppaction://noaction">
              <a:snd r:embed="rId5" name="le.wav"/>
            </a:hlinkClick>
            <a:extLst>
              <a:ext uri="{FF2B5EF4-FFF2-40B4-BE49-F238E27FC236}">
                <a16:creationId xmlns:a16="http://schemas.microsoft.com/office/drawing/2014/main" id="{AB2CA0F4-8490-46B2-80B3-8719251C2CF0}"/>
              </a:ext>
            </a:extLst>
          </p:cNvPr>
          <p:cNvSpPr txBox="1"/>
          <p:nvPr/>
        </p:nvSpPr>
        <p:spPr>
          <a:xfrm>
            <a:off x="7735044" y="3431273"/>
            <a:ext cx="2212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(m.)</a:t>
            </a:r>
          </a:p>
        </p:txBody>
      </p:sp>
      <p:pic>
        <p:nvPicPr>
          <p:cNvPr id="4" name="Picture 3">
            <a:hlinkClick r:id="" action="ppaction://noaction">
              <a:snd r:embed="rId6" name="velo.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624" y="2583911"/>
            <a:ext cx="3431541" cy="2416377"/>
          </a:xfrm>
          <a:prstGeom prst="rect">
            <a:avLst/>
          </a:prstGeom>
        </p:spPr>
      </p:pic>
      <p:sp>
        <p:nvSpPr>
          <p:cNvPr id="17" name="Rounded Rectangle 46">
            <a:extLst>
              <a:ext uri="{FF2B5EF4-FFF2-40B4-BE49-F238E27FC236}">
                <a16:creationId xmlns:a16="http://schemas.microsoft.com/office/drawing/2014/main" id="{EAB11C70-F1F6-42BF-8E49-016F1B276E7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717503" y="5319339"/>
            <a:ext cx="108046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8502875" y="5473747"/>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9914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3"/>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195BB2BE-1142-43F0-B0EC-0E3053E0B2C5}"/>
              </a:ext>
            </a:extLst>
          </p:cNvPr>
          <p:cNvSpPr txBox="1"/>
          <p:nvPr/>
        </p:nvSpPr>
        <p:spPr>
          <a:xfrm>
            <a:off x="2024780" y="5347348"/>
            <a:ext cx="25362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part</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naire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03342"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412838" y="5347348"/>
            <a:ext cx="22846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personne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4" name="Picture 3">
            <a:hlinkClick r:id="" action="ppaction://noaction">
              <a:snd r:embed="rId5" name="personne.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2838" y="2746922"/>
            <a:ext cx="1439309" cy="2382305"/>
          </a:xfrm>
          <a:prstGeom prst="rect">
            <a:avLst/>
          </a:prstGeom>
        </p:spPr>
      </p:pic>
      <p:sp>
        <p:nvSpPr>
          <p:cNvPr id="17" name="TextBox 16">
            <a:hlinkClick r:id="" action="ppaction://noaction">
              <a:snd r:embed="rId7" name="partenaire.wav"/>
            </a:hlinkClick>
            <a:extLst>
              <a:ext uri="{FF2B5EF4-FFF2-40B4-BE49-F238E27FC236}">
                <a16:creationId xmlns:a16="http://schemas.microsoft.com/office/drawing/2014/main" id="{AB2CA0F4-8490-46B2-80B3-8719251C2CF0}"/>
              </a:ext>
            </a:extLst>
          </p:cNvPr>
          <p:cNvSpPr txBox="1"/>
          <p:nvPr/>
        </p:nvSpPr>
        <p:spPr>
          <a:xfrm>
            <a:off x="1187569" y="3488245"/>
            <a:ext cx="23711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[partner]</a:t>
            </a:r>
          </a:p>
        </p:txBody>
      </p:sp>
      <p:sp>
        <p:nvSpPr>
          <p:cNvPr id="18" name="Rounded Rectangle 46">
            <a:extLst>
              <a:ext uri="{FF2B5EF4-FFF2-40B4-BE49-F238E27FC236}">
                <a16:creationId xmlns:a16="http://schemas.microsoft.com/office/drawing/2014/main" id="{5B64EB08-E2D9-4B86-8049-4745A1B1FF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446500" y="5347348"/>
            <a:ext cx="2114552"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8839200" y="5273679"/>
            <a:ext cx="1877902"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100924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6" name="TextBox 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2" name="TextBox 11">
            <a:extLst>
              <a:ext uri="{FF2B5EF4-FFF2-40B4-BE49-F238E27FC236}">
                <a16:creationId xmlns:a16="http://schemas.microsoft.com/office/drawing/2014/main" id="{10FDAE1B-4B60-4AD5-817A-E80EFEBA302B}"/>
              </a:ext>
            </a:extLst>
          </p:cNvPr>
          <p:cNvSpPr txBox="1"/>
          <p:nvPr/>
        </p:nvSpPr>
        <p:spPr>
          <a:xfrm>
            <a:off x="1772070" y="5259740"/>
            <a:ext cx="21483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garder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904639" y="5259740"/>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070221" y="5296574"/>
            <a:ext cx="10342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télé</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7" name="Picture 6">
            <a:hlinkClick r:id="" action="ppaction://noaction">
              <a:snd r:embed="rId5" name="tele.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990" y="2629756"/>
            <a:ext cx="2201989" cy="2373402"/>
          </a:xfrm>
          <a:prstGeom prst="rect">
            <a:avLst/>
          </a:prstGeom>
        </p:spPr>
      </p:pic>
      <p:pic>
        <p:nvPicPr>
          <p:cNvPr id="11" name="Picture 10">
            <a:hlinkClick r:id="" action="ppaction://noaction">
              <a:snd r:embed="rId7" name="regarde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3400" y="2609502"/>
            <a:ext cx="3425687" cy="2337318"/>
          </a:xfrm>
          <a:prstGeom prst="rect">
            <a:avLst/>
          </a:prstGeom>
        </p:spPr>
      </p:pic>
      <p:sp>
        <p:nvSpPr>
          <p:cNvPr id="17" name="Rounded Rectangle 46">
            <a:extLst>
              <a:ext uri="{FF2B5EF4-FFF2-40B4-BE49-F238E27FC236}">
                <a16:creationId xmlns:a16="http://schemas.microsoft.com/office/drawing/2014/main" id="{51F3C247-DC50-4DE0-B9BB-24BA61430B3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1991759" y="5298129"/>
            <a:ext cx="192865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8335087" y="5259740"/>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5780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Tw Cen MT" panose="020B0602020104020603"/>
                <a:ea typeface="+mn-ea"/>
                <a:cs typeface="+mn-cs"/>
              </a:rPr>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hlinkClick r:id="" action="ppaction://noaction">
              <a:snd r:embed="rId4"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gard</a:t>
            </a:r>
          </a:p>
        </p:txBody>
      </p:sp>
      <p:sp>
        <p:nvSpPr>
          <p:cNvPr id="33" name="TextBox 32">
            <a:hlinkClick r:id="" action="ppaction://noaction">
              <a:snd r:embed="rId5"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belle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4" name="TextBox 33">
            <a:hlinkClick r:id="" action="ppaction://noaction">
              <a:snd r:embed="rId6"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nêtre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5" name="TextBox 34">
            <a:hlinkClick r:id="" action="ppaction://noaction">
              <a:snd r:embed="rId7"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6" name="TextBox 35">
            <a:hlinkClick r:id="" action="ppaction://noaction">
              <a:snd r:embed="rId8"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prom</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nade</a:t>
            </a:r>
          </a:p>
        </p:txBody>
      </p:sp>
      <p:sp>
        <p:nvSpPr>
          <p:cNvPr id="37" name="TextBox 36">
            <a:hlinkClick r:id="" action="ppaction://noaction">
              <a:snd r:embed="rId9"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mercr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8" name="TextBox 37">
            <a:hlinkClick r:id="" action="ppaction://noaction">
              <a:snd r:embed="rId10"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hors</a:t>
            </a:r>
          </a:p>
        </p:txBody>
      </p:sp>
      <p:sp>
        <p:nvSpPr>
          <p:cNvPr id="40" name="TextBox 39">
            <a:hlinkClick r:id="" action="ppaction://noaction">
              <a:snd r:embed="rId11"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31" name="TextBox 30">
            <a:hlinkClick r:id="" action="ppaction://noaction">
              <a:snd r:embed="rId12"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
        <p:nvSpPr>
          <p:cNvPr id="41" name="Rectangle 2">
            <a:extLst>
              <a:ext uri="{FF2B5EF4-FFF2-40B4-BE49-F238E27FC236}">
                <a16:creationId xmlns:a16="http://schemas.microsoft.com/office/drawing/2014/main" id="{8F6C4CD8-A7AD-45A8-B0CA-45FF889AD140}"/>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54" name="Rectangle 3">
            <a:extLst>
              <a:ext uri="{FF2B5EF4-FFF2-40B4-BE49-F238E27FC236}">
                <a16:creationId xmlns:a16="http://schemas.microsoft.com/office/drawing/2014/main" id="{1376F634-6FF1-449C-B2B5-230FED92136A}"/>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55" name="Line 4">
            <a:extLst>
              <a:ext uri="{FF2B5EF4-FFF2-40B4-BE49-F238E27FC236}">
                <a16:creationId xmlns:a16="http://schemas.microsoft.com/office/drawing/2014/main" id="{F2E1CF23-4697-4725-A340-BE04E30F5CBB}"/>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6" name="Line 7">
            <a:extLst>
              <a:ext uri="{FF2B5EF4-FFF2-40B4-BE49-F238E27FC236}">
                <a16:creationId xmlns:a16="http://schemas.microsoft.com/office/drawing/2014/main" id="{6C4260E4-415A-4122-8611-6CB3730E330D}"/>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7" name="Line 9">
            <a:extLst>
              <a:ext uri="{FF2B5EF4-FFF2-40B4-BE49-F238E27FC236}">
                <a16:creationId xmlns:a16="http://schemas.microsoft.com/office/drawing/2014/main" id="{597F6327-93B1-487C-B4EE-E5FFA840229A}"/>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8" name="Text Box 10">
            <a:extLst>
              <a:ext uri="{FF2B5EF4-FFF2-40B4-BE49-F238E27FC236}">
                <a16:creationId xmlns:a16="http://schemas.microsoft.com/office/drawing/2014/main" id="{8404B153-7554-44E4-9600-E185ED42E9D7}"/>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9" name="Text Box 12">
            <a:extLst>
              <a:ext uri="{FF2B5EF4-FFF2-40B4-BE49-F238E27FC236}">
                <a16:creationId xmlns:a16="http://schemas.microsoft.com/office/drawing/2014/main" id="{8624751F-B995-4473-8A71-CA39636F1FE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60" name="Text Box 14">
            <a:extLst>
              <a:ext uri="{FF2B5EF4-FFF2-40B4-BE49-F238E27FC236}">
                <a16:creationId xmlns:a16="http://schemas.microsoft.com/office/drawing/2014/main" id="{72841A4F-A85D-4A6E-A5E2-A1EF79DEA318}"/>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61" name="AutoShape 11">
            <a:hlinkClick r:id="" action="ppaction://noaction" highlightClick="1"/>
            <a:extLst>
              <a:ext uri="{FF2B5EF4-FFF2-40B4-BE49-F238E27FC236}">
                <a16:creationId xmlns:a16="http://schemas.microsoft.com/office/drawing/2014/main" id="{F5B5FBDA-B984-483F-8886-D52B86CD3DBF}"/>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15322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54"/>
                                        </p:tgtEl>
                                      </p:cBhvr>
                                    </p:animEffect>
                                    <p:set>
                                      <p:cBhvr>
                                        <p:cTn id="7" dur="1" fill="hold">
                                          <p:stCondLst>
                                            <p:cond delay="4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Tw Cen MT" panose="020B0602020104020603"/>
                <a:ea typeface="+mn-ea"/>
                <a:cs typeface="+mn-cs"/>
              </a:rPr>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
        <p:nvSpPr>
          <p:cNvPr id="41" name="TextBox 40">
            <a:hlinkClick r:id="" action="ppaction://noaction">
              <a:snd r:embed="rId5"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gard</a:t>
            </a:r>
          </a:p>
        </p:txBody>
      </p:sp>
      <p:sp>
        <p:nvSpPr>
          <p:cNvPr id="54" name="TextBox 53">
            <a:hlinkClick r:id="" action="ppaction://noaction">
              <a:snd r:embed="rId6"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belle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5" name="TextBox 54">
            <a:hlinkClick r:id="" action="ppaction://noaction">
              <a:snd r:embed="rId7"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nêtre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6" name="TextBox 55">
            <a:hlinkClick r:id="" action="ppaction://noaction">
              <a:snd r:embed="rId8"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7" name="TextBox 56">
            <a:hlinkClick r:id="" action="ppaction://noaction">
              <a:snd r:embed="rId9"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prom</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nade</a:t>
            </a:r>
          </a:p>
        </p:txBody>
      </p:sp>
      <p:sp>
        <p:nvSpPr>
          <p:cNvPr id="58" name="TextBox 57">
            <a:hlinkClick r:id="" action="ppaction://noaction">
              <a:snd r:embed="rId10"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mercr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9" name="TextBox 58">
            <a:hlinkClick r:id="" action="ppaction://noaction">
              <a:snd r:embed="rId11"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hors</a:t>
            </a:r>
          </a:p>
        </p:txBody>
      </p:sp>
      <p:sp>
        <p:nvSpPr>
          <p:cNvPr id="60" name="TextBox 59">
            <a:hlinkClick r:id="" action="ppaction://noaction">
              <a:snd r:embed="rId12"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61" name="TextBox 60">
            <a:hlinkClick r:id="" action="ppaction://noaction">
              <a:snd r:embed="rId13"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8" name="Rectangle 2">
            <a:extLst>
              <a:ext uri="{FF2B5EF4-FFF2-40B4-BE49-F238E27FC236}">
                <a16:creationId xmlns:a16="http://schemas.microsoft.com/office/drawing/2014/main" id="{3CEBDF92-AD1C-4BEB-A0E0-AADBF253E82A}"/>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Rectangle 3">
            <a:extLst>
              <a:ext uri="{FF2B5EF4-FFF2-40B4-BE49-F238E27FC236}">
                <a16:creationId xmlns:a16="http://schemas.microsoft.com/office/drawing/2014/main" id="{F602EB65-CF0E-43F6-A6EB-F4BDE17005ED}"/>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62" name="Line 4">
            <a:extLst>
              <a:ext uri="{FF2B5EF4-FFF2-40B4-BE49-F238E27FC236}">
                <a16:creationId xmlns:a16="http://schemas.microsoft.com/office/drawing/2014/main" id="{9080DDC5-32E7-44EB-A91E-B836BC88642E}"/>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3" name="Line 7">
            <a:extLst>
              <a:ext uri="{FF2B5EF4-FFF2-40B4-BE49-F238E27FC236}">
                <a16:creationId xmlns:a16="http://schemas.microsoft.com/office/drawing/2014/main" id="{7798E8B6-A52C-4595-BC07-F1C31F0B728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4" name="Line 9">
            <a:extLst>
              <a:ext uri="{FF2B5EF4-FFF2-40B4-BE49-F238E27FC236}">
                <a16:creationId xmlns:a16="http://schemas.microsoft.com/office/drawing/2014/main" id="{83CF97B0-5BF0-4B20-9E72-19C23FEC4687}"/>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5" name="Text Box 10">
            <a:extLst>
              <a:ext uri="{FF2B5EF4-FFF2-40B4-BE49-F238E27FC236}">
                <a16:creationId xmlns:a16="http://schemas.microsoft.com/office/drawing/2014/main" id="{4F52A861-106A-45DB-A7D2-7AB265D724D3}"/>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66" name="Text Box 12">
            <a:extLst>
              <a:ext uri="{FF2B5EF4-FFF2-40B4-BE49-F238E27FC236}">
                <a16:creationId xmlns:a16="http://schemas.microsoft.com/office/drawing/2014/main" id="{96C86D49-BAE6-4591-AC9E-7307DF010D47}"/>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sym typeface="Arial"/>
              </a:rPr>
              <a:t>3</a:t>
            </a: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67" name="Text Box 14">
            <a:extLst>
              <a:ext uri="{FF2B5EF4-FFF2-40B4-BE49-F238E27FC236}">
                <a16:creationId xmlns:a16="http://schemas.microsoft.com/office/drawing/2014/main" id="{B6677DDE-1D7E-4AA6-BF40-955B0B6C2514}"/>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68" name="AutoShape 11">
            <a:hlinkClick r:id="" action="ppaction://noaction" highlightClick="1"/>
            <a:extLst>
              <a:ext uri="{FF2B5EF4-FFF2-40B4-BE49-F238E27FC236}">
                <a16:creationId xmlns:a16="http://schemas.microsoft.com/office/drawing/2014/main" id="{DEB5B078-00A5-4D42-9171-83A37A8C4502}"/>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0679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40"/>
                                        </p:tgtEl>
                                      </p:cBhvr>
                                    </p:animEffect>
                                    <p:set>
                                      <p:cBhvr>
                                        <p:cTn id="7" dur="1" fill="hold">
                                          <p:stCondLst>
                                            <p:cond delay="29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Tw Cen MT" panose="020B0602020104020603"/>
                <a:ea typeface="+mn-ea"/>
                <a:cs typeface="+mn-cs"/>
              </a:rPr>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
        <p:nvSpPr>
          <p:cNvPr id="41" name="TextBox 40">
            <a:hlinkClick r:id="" action="ppaction://noaction">
              <a:snd r:embed="rId5"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gard</a:t>
            </a:r>
          </a:p>
        </p:txBody>
      </p:sp>
      <p:sp>
        <p:nvSpPr>
          <p:cNvPr id="54" name="TextBox 53">
            <a:hlinkClick r:id="" action="ppaction://noaction">
              <a:snd r:embed="rId6"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belle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5" name="TextBox 54">
            <a:hlinkClick r:id="" action="ppaction://noaction">
              <a:snd r:embed="rId7"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nêtre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6" name="TextBox 55">
            <a:hlinkClick r:id="" action="ppaction://noaction">
              <a:snd r:embed="rId8"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7" name="TextBox 56">
            <a:hlinkClick r:id="" action="ppaction://noaction">
              <a:snd r:embed="rId9"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prom</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nade</a:t>
            </a:r>
          </a:p>
        </p:txBody>
      </p:sp>
      <p:sp>
        <p:nvSpPr>
          <p:cNvPr id="58" name="TextBox 57">
            <a:hlinkClick r:id="" action="ppaction://noaction">
              <a:snd r:embed="rId10"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mercr</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9" name="TextBox 58">
            <a:hlinkClick r:id="" action="ppaction://noaction">
              <a:snd r:embed="rId11"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hors</a:t>
            </a:r>
          </a:p>
        </p:txBody>
      </p:sp>
      <p:sp>
        <p:nvSpPr>
          <p:cNvPr id="60" name="TextBox 59">
            <a:hlinkClick r:id="" action="ppaction://noaction">
              <a:snd r:embed="rId12"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61" name="TextBox 60">
            <a:hlinkClick r:id="" action="ppaction://noaction">
              <a:snd r:embed="rId13"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8" name="Rectangle 2">
            <a:extLst>
              <a:ext uri="{FF2B5EF4-FFF2-40B4-BE49-F238E27FC236}">
                <a16:creationId xmlns:a16="http://schemas.microsoft.com/office/drawing/2014/main" id="{C16F720D-581E-4656-BDBD-55A818D43B5C}"/>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Rectangle 3">
            <a:extLst>
              <a:ext uri="{FF2B5EF4-FFF2-40B4-BE49-F238E27FC236}">
                <a16:creationId xmlns:a16="http://schemas.microsoft.com/office/drawing/2014/main" id="{AAB94A88-286C-4AB2-B7A9-A9081A9D58E9}"/>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62" name="Line 4">
            <a:extLst>
              <a:ext uri="{FF2B5EF4-FFF2-40B4-BE49-F238E27FC236}">
                <a16:creationId xmlns:a16="http://schemas.microsoft.com/office/drawing/2014/main" id="{88DF2003-7C91-4DA1-9D13-AD15D58B9380}"/>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3" name="Line 7">
            <a:extLst>
              <a:ext uri="{FF2B5EF4-FFF2-40B4-BE49-F238E27FC236}">
                <a16:creationId xmlns:a16="http://schemas.microsoft.com/office/drawing/2014/main" id="{3E1FBB3C-F39C-477B-A844-C8345BA9163B}"/>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4" name="Line 9">
            <a:extLst>
              <a:ext uri="{FF2B5EF4-FFF2-40B4-BE49-F238E27FC236}">
                <a16:creationId xmlns:a16="http://schemas.microsoft.com/office/drawing/2014/main" id="{FD73B34E-5B64-405E-9369-F78FC05F830D}"/>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5" name="Text Box 10">
            <a:extLst>
              <a:ext uri="{FF2B5EF4-FFF2-40B4-BE49-F238E27FC236}">
                <a16:creationId xmlns:a16="http://schemas.microsoft.com/office/drawing/2014/main" id="{061B0758-B5A3-4E56-84C7-1117FFD7766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66" name="Text Box 12">
            <a:extLst>
              <a:ext uri="{FF2B5EF4-FFF2-40B4-BE49-F238E27FC236}">
                <a16:creationId xmlns:a16="http://schemas.microsoft.com/office/drawing/2014/main" id="{B222DAFE-5366-4C44-ABC8-8A5A93AB16BF}"/>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15</a:t>
            </a:r>
          </a:p>
        </p:txBody>
      </p:sp>
      <p:sp>
        <p:nvSpPr>
          <p:cNvPr id="67" name="Text Box 14">
            <a:extLst>
              <a:ext uri="{FF2B5EF4-FFF2-40B4-BE49-F238E27FC236}">
                <a16:creationId xmlns:a16="http://schemas.microsoft.com/office/drawing/2014/main" id="{23E50D8D-57F2-4A4E-990E-AE9C2552AC71}"/>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68" name="AutoShape 11">
            <a:hlinkClick r:id="" action="ppaction://noaction" highlightClick="1"/>
            <a:extLst>
              <a:ext uri="{FF2B5EF4-FFF2-40B4-BE49-F238E27FC236}">
                <a16:creationId xmlns:a16="http://schemas.microsoft.com/office/drawing/2014/main" id="{5F3D83A1-8C01-46D7-9FB3-CB9A6EC1CD2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945026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40"/>
                                        </p:tgtEl>
                                      </p:cBhvr>
                                    </p:animEffect>
                                    <p:set>
                                      <p:cBhvr>
                                        <p:cTn id="7"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9129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4914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2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e j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e c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e seco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e devo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1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extLst>
              <a:ext uri="{FF2B5EF4-FFF2-40B4-BE49-F238E27FC236}">
                <a16:creationId xmlns:a16="http://schemas.microsoft.com/office/drawing/2014/main" id="{AC636B25-C0F7-4A72-B321-BAE43888D721}"/>
              </a:ext>
            </a:extLst>
          </p:cNvPr>
          <p:cNvSpPr txBox="1"/>
          <p:nvPr/>
        </p:nvSpPr>
        <p:spPr>
          <a:xfrm>
            <a:off x="2227713" y="5135792"/>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__mise</a:t>
            </a:r>
          </a:p>
        </p:txBody>
      </p:sp>
      <p:sp>
        <p:nvSpPr>
          <p:cNvPr id="18" name="TextBox 17">
            <a:extLst>
              <a:ext uri="{FF2B5EF4-FFF2-40B4-BE49-F238E27FC236}">
                <a16:creationId xmlns:a16="http://schemas.microsoft.com/office/drawing/2014/main" id="{78C51515-380B-4148-9FEA-DCC3DBD39C86}"/>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pic>
        <p:nvPicPr>
          <p:cNvPr id="19" name="Picture 2" descr="Shirt Outline Clip Art">
            <a:extLst>
              <a:ext uri="{FF2B5EF4-FFF2-40B4-BE49-F238E27FC236}">
                <a16:creationId xmlns:a16="http://schemas.microsoft.com/office/drawing/2014/main" id="{088F435E-96A9-4544-BEBF-3A4CF7BDB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872" y="2578715"/>
            <a:ext cx="2857500" cy="17621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6AC6A53-C300-4290-A23F-598B7B939CDA}"/>
              </a:ext>
            </a:extLst>
          </p:cNvPr>
          <p:cNvSpPr/>
          <p:nvPr/>
        </p:nvSpPr>
        <p:spPr>
          <a:xfrm>
            <a:off x="2227713"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mise</a:t>
            </a:r>
          </a:p>
        </p:txBody>
      </p:sp>
      <p:sp>
        <p:nvSpPr>
          <p:cNvPr id="21" name="TextBox 20">
            <a:extLst>
              <a:ext uri="{FF2B5EF4-FFF2-40B4-BE49-F238E27FC236}">
                <a16:creationId xmlns:a16="http://schemas.microsoft.com/office/drawing/2014/main" id="{737CB6BA-E529-4E9C-99E6-A4FDE76E9C0F}"/>
              </a:ext>
            </a:extLst>
          </p:cNvPr>
          <p:cNvSpPr txBox="1"/>
          <p:nvPr/>
        </p:nvSpPr>
        <p:spPr>
          <a:xfrm>
            <a:off x="7653151" y="5025709"/>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2CA9B42F-599E-4654-A741-25D74DBDE9A8}"/>
              </a:ext>
            </a:extLst>
          </p:cNvPr>
          <p:cNvSpPr/>
          <p:nvPr/>
        </p:nvSpPr>
        <p:spPr>
          <a:xfrm>
            <a:off x="7653151"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chanter</a:t>
            </a:r>
          </a:p>
        </p:txBody>
      </p:sp>
      <p:pic>
        <p:nvPicPr>
          <p:cNvPr id="23" name="Picture 6" descr="Microphone Clip Art">
            <a:extLst>
              <a:ext uri="{FF2B5EF4-FFF2-40B4-BE49-F238E27FC236}">
                <a16:creationId xmlns:a16="http://schemas.microsoft.com/office/drawing/2014/main" id="{5526FB69-699D-49A4-832A-ECB9E3BDC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0695">
            <a:off x="7534587" y="3052133"/>
            <a:ext cx="563238" cy="20182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ixteenth Notes, Joined In A Pair Clip Art">
            <a:extLst>
              <a:ext uri="{FF2B5EF4-FFF2-40B4-BE49-F238E27FC236}">
                <a16:creationId xmlns:a16="http://schemas.microsoft.com/office/drawing/2014/main" id="{C34D306C-768D-44B3-A022-E662B3321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887" y="2666546"/>
            <a:ext cx="985838" cy="14430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785D469-542D-4996-898B-AF2939074E6C}"/>
              </a:ext>
            </a:extLst>
          </p:cNvPr>
          <p:cNvSpPr txBox="1"/>
          <p:nvPr/>
        </p:nvSpPr>
        <p:spPr>
          <a:xfrm>
            <a:off x="8375676" y="4061268"/>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singing]</a:t>
            </a:r>
          </a:p>
        </p:txBody>
      </p:sp>
      <p:sp>
        <p:nvSpPr>
          <p:cNvPr id="2" name="Rounded Rectangle 46">
            <a:extLst>
              <a:ext uri="{FF2B5EF4-FFF2-40B4-BE49-F238E27FC236}">
                <a16:creationId xmlns:a16="http://schemas.microsoft.com/office/drawing/2014/main" id="{7FD76E98-7BB7-4921-8B4E-E40336686C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TextBox 4">
            <a:extLst>
              <a:ext uri="{FF2B5EF4-FFF2-40B4-BE49-F238E27FC236}">
                <a16:creationId xmlns:a16="http://schemas.microsoft.com/office/drawing/2014/main" id="{7A2F0B00-12B2-4A66-8429-1F2BDD2EB8B3}"/>
              </a:ext>
            </a:extLst>
          </p:cNvPr>
          <p:cNvSpPr txBox="1"/>
          <p:nvPr/>
        </p:nvSpPr>
        <p:spPr>
          <a:xfrm>
            <a:off x="1920081" y="4940120"/>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ACE659F-3390-4A64-BAC6-DDF10E07791E}"/>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9" name="Rectangle 8">
            <a:extLst>
              <a:ext uri="{FF2B5EF4-FFF2-40B4-BE49-F238E27FC236}">
                <a16:creationId xmlns:a16="http://schemas.microsoft.com/office/drawing/2014/main" id="{8C161051-D1E2-4C54-B593-DBAF9359EC88}"/>
              </a:ext>
            </a:extLst>
          </p:cNvPr>
          <p:cNvSpPr/>
          <p:nvPr/>
        </p:nvSpPr>
        <p:spPr>
          <a:xfrm>
            <a:off x="1920081"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82037D-C6EE-4AEF-9B8D-2FC64B777552}"/>
              </a:ext>
            </a:extLst>
          </p:cNvPr>
          <p:cNvSpPr txBox="1"/>
          <p:nvPr/>
        </p:nvSpPr>
        <p:spPr>
          <a:xfrm>
            <a:off x="7463316" y="491118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15D4CBCD-D656-42FD-8272-490FE4330F5C}"/>
              </a:ext>
            </a:extLst>
          </p:cNvPr>
          <p:cNvSpPr/>
          <p:nvPr/>
        </p:nvSpPr>
        <p:spPr>
          <a:xfrm>
            <a:off x="7463316"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2" descr="Window Icon Clip Art">
            <a:extLst>
              <a:ext uri="{FF2B5EF4-FFF2-40B4-BE49-F238E27FC236}">
                <a16:creationId xmlns:a16="http://schemas.microsoft.com/office/drawing/2014/main" id="{81E84515-A1FC-425E-962C-C4537D818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426" y="2667675"/>
            <a:ext cx="2857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losed Lock Clip Art">
            <a:extLst>
              <a:ext uri="{FF2B5EF4-FFF2-40B4-BE49-F238E27FC236}">
                <a16:creationId xmlns:a16="http://schemas.microsoft.com/office/drawing/2014/main" id="{1C4C6EDE-2C06-449E-AFB5-A968F31B5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762" y="2333962"/>
            <a:ext cx="1686358" cy="2190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8025DB-D6D7-4228-BFEB-F7BEFFF099C5}"/>
              </a:ext>
            </a:extLst>
          </p:cNvPr>
          <p:cNvSpPr txBox="1"/>
          <p:nvPr/>
        </p:nvSpPr>
        <p:spPr>
          <a:xfrm>
            <a:off x="710953" y="2721113"/>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closing]</a:t>
            </a:r>
          </a:p>
        </p:txBody>
      </p:sp>
      <p:sp>
        <p:nvSpPr>
          <p:cNvPr id="2" name="Rounded Rectangle 46">
            <a:extLst>
              <a:ext uri="{FF2B5EF4-FFF2-40B4-BE49-F238E27FC236}">
                <a16:creationId xmlns:a16="http://schemas.microsoft.com/office/drawing/2014/main" id="{3C8ADF73-225A-40DF-A9B6-9F793978083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15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extLst>
              <a:ext uri="{FF2B5EF4-FFF2-40B4-BE49-F238E27FC236}">
                <a16:creationId xmlns:a16="http://schemas.microsoft.com/office/drawing/2014/main" id="{8BA72368-29DC-4585-BBCB-2E118E46B10E}"/>
              </a:ext>
            </a:extLst>
          </p:cNvPr>
          <p:cNvSpPr txBox="1"/>
          <p:nvPr/>
        </p:nvSpPr>
        <p:spPr>
          <a:xfrm>
            <a:off x="2152762" y="501504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de__x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1A9135C-9346-4B4A-82D1-B197FFA0BB8C}"/>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18" name="Rectangle 17">
            <a:extLst>
              <a:ext uri="{FF2B5EF4-FFF2-40B4-BE49-F238E27FC236}">
                <a16:creationId xmlns:a16="http://schemas.microsoft.com/office/drawing/2014/main" id="{9FA7E208-BE2F-493A-8EB0-A2E8EA7C9A1B}"/>
              </a:ext>
            </a:extLst>
          </p:cNvPr>
          <p:cNvSpPr/>
          <p:nvPr/>
        </p:nvSpPr>
        <p:spPr>
          <a:xfrm>
            <a:off x="2152762"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deux</a:t>
            </a:r>
          </a:p>
        </p:txBody>
      </p:sp>
      <p:sp>
        <p:nvSpPr>
          <p:cNvPr id="19" name="TextBox 18">
            <a:extLst>
              <a:ext uri="{FF2B5EF4-FFF2-40B4-BE49-F238E27FC236}">
                <a16:creationId xmlns:a16="http://schemas.microsoft.com/office/drawing/2014/main" id="{807BD267-A672-4BE9-94DB-CB9F1F7BDE16}"/>
              </a:ext>
            </a:extLst>
          </p:cNvPr>
          <p:cNvSpPr txBox="1"/>
          <p:nvPr/>
        </p:nvSpPr>
        <p:spPr>
          <a:xfrm>
            <a:off x="7341206" y="4957186"/>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6FB52E24-9FBD-4E17-90DB-3EF3418AD52D}"/>
              </a:ext>
            </a:extLst>
          </p:cNvPr>
          <p:cNvSpPr/>
          <p:nvPr/>
        </p:nvSpPr>
        <p:spPr>
          <a:xfrm>
            <a:off x="7271841"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mander</a:t>
            </a:r>
          </a:p>
        </p:txBody>
      </p:sp>
      <p:pic>
        <p:nvPicPr>
          <p:cNvPr id="21" name="Picture 4" descr="Question Smiley Clip Art">
            <a:extLst>
              <a:ext uri="{FF2B5EF4-FFF2-40B4-BE49-F238E27FC236}">
                <a16:creationId xmlns:a16="http://schemas.microsoft.com/office/drawing/2014/main" id="{471DEBAE-9D06-456E-8853-03B7DF29D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061" y="1951851"/>
            <a:ext cx="2857500" cy="27622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DF113E9-260C-424D-A7F3-70EC1CA9E655}"/>
              </a:ext>
            </a:extLst>
          </p:cNvPr>
          <p:cNvSpPr/>
          <p:nvPr/>
        </p:nvSpPr>
        <p:spPr>
          <a:xfrm>
            <a:off x="2699074" y="1522910"/>
            <a:ext cx="123135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6600">
                  <a:solidFill>
                    <a:srgbClr val="EE6000"/>
                  </a:solidFill>
                  <a:prstDash val="solid"/>
                </a:ln>
                <a:solidFill>
                  <a:srgbClr val="FFC000"/>
                </a:solidFill>
                <a:effectLst>
                  <a:outerShdw dist="38100" dir="2700000" algn="tl" rotWithShape="0">
                    <a:srgbClr val="ED7D31"/>
                  </a:outerShdw>
                </a:effectLst>
                <a:uLnTx/>
                <a:uFillTx/>
                <a:latin typeface="Century Gothic" panose="020F0302020204030204"/>
                <a:ea typeface="+mn-ea"/>
                <a:cs typeface="+mn-cs"/>
              </a:rPr>
              <a:t>2</a:t>
            </a:r>
          </a:p>
        </p:txBody>
      </p:sp>
      <p:sp>
        <p:nvSpPr>
          <p:cNvPr id="2" name="Rounded Rectangle 46">
            <a:extLst>
              <a:ext uri="{FF2B5EF4-FFF2-40B4-BE49-F238E27FC236}">
                <a16:creationId xmlns:a16="http://schemas.microsoft.com/office/drawing/2014/main" id="{61673BA2-881F-4011-9EBC-27DFFD24A9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35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19">
            <a:extLst>
              <a:ext uri="{FF2B5EF4-FFF2-40B4-BE49-F238E27FC236}">
                <a16:creationId xmlns:a16="http://schemas.microsoft.com/office/drawing/2014/main" id="{7C867DD8-23F4-4117-9DD3-B3E39494DE59}"/>
              </a:ext>
            </a:extLst>
          </p:cNvPr>
          <p:cNvGraphicFramePr>
            <a:graphicFrameLocks noGrp="1"/>
          </p:cNvGraphicFramePr>
          <p:nvPr/>
        </p:nvGraphicFramePr>
        <p:xfrm>
          <a:off x="1028798" y="2410845"/>
          <a:ext cx="3020060" cy="2976066"/>
        </p:xfrm>
        <a:graphic>
          <a:graphicData uri="http://schemas.openxmlformats.org/drawingml/2006/table">
            <a:tbl>
              <a:tblPr firstRow="1" bandRow="1">
                <a:tableStyleId>{5C22544A-7EE6-4342-B048-85BDC9FD1C3A}</a:tableStyleId>
              </a:tblPr>
              <a:tblGrid>
                <a:gridCol w="3020060">
                  <a:extLst>
                    <a:ext uri="{9D8B030D-6E8A-4147-A177-3AD203B41FA5}">
                      <a16:colId xmlns:a16="http://schemas.microsoft.com/office/drawing/2014/main" val="742141074"/>
                    </a:ext>
                  </a:extLst>
                </a:gridCol>
              </a:tblGrid>
              <a:tr h="496011">
                <a:tc>
                  <a:txBody>
                    <a:bodyPr/>
                    <a:lstStyle/>
                    <a:p>
                      <a:pPr algn="ctr"/>
                      <a:r>
                        <a:rPr lang="fr-FR" sz="2400" b="0" dirty="0">
                          <a:solidFill>
                            <a:srgbClr val="115076"/>
                          </a:solidFill>
                        </a:rPr>
                        <a:t>elle s</a:t>
                      </a:r>
                      <a:r>
                        <a:rPr lang="fr-FR" sz="2400" b="0" u="sng" dirty="0">
                          <a:solidFill>
                            <a:srgbClr val="EE6000"/>
                          </a:solidFill>
                        </a:rPr>
                        <a:t>e</a:t>
                      </a:r>
                      <a:r>
                        <a:rPr lang="fr-FR" sz="2400" b="0" u="none" dirty="0">
                          <a:solidFill>
                            <a:schemeClr val="accent1">
                              <a:lumMod val="50000"/>
                            </a:schemeClr>
                          </a:solidFill>
                        </a:rPr>
                        <a:t>ra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6196734"/>
                  </a:ext>
                </a:extLst>
              </a:tr>
              <a:tr h="496011">
                <a:tc>
                  <a:txBody>
                    <a:bodyPr/>
                    <a:lstStyle/>
                    <a:p>
                      <a:pPr algn="ctr"/>
                      <a:r>
                        <a:rPr lang="fr-FR" sz="2400" b="0" dirty="0">
                          <a:solidFill>
                            <a:srgbClr val="115076"/>
                          </a:solidFill>
                        </a:rPr>
                        <a:t>supr</a:t>
                      </a:r>
                      <a:r>
                        <a:rPr lang="fr-FR" sz="2400" b="0" u="sng" dirty="0">
                          <a:solidFill>
                            <a:srgbClr val="EE6000"/>
                          </a:solidFill>
                        </a:rPr>
                        <a:t>ê</a:t>
                      </a:r>
                      <a:r>
                        <a:rPr lang="fr-FR" sz="2400" b="0" dirty="0">
                          <a:solidFill>
                            <a:srgbClr val="115076"/>
                          </a:solidFill>
                        </a:rPr>
                        <a:t>me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3516603"/>
                  </a:ext>
                </a:extLst>
              </a:tr>
              <a:tr h="496011">
                <a:tc>
                  <a:txBody>
                    <a:bodyPr/>
                    <a:lstStyle/>
                    <a:p>
                      <a:pPr algn="ctr"/>
                      <a:r>
                        <a:rPr lang="fr-FR" sz="2400" b="0" dirty="0">
                          <a:solidFill>
                            <a:srgbClr val="115076"/>
                          </a:solidFill>
                        </a:rPr>
                        <a:t>t</a:t>
                      </a:r>
                      <a:r>
                        <a:rPr lang="fr-FR" sz="2400" b="0" u="sng" dirty="0">
                          <a:solidFill>
                            <a:srgbClr val="EE6000"/>
                          </a:solidFill>
                        </a:rPr>
                        <a:t>ê</a:t>
                      </a:r>
                      <a:r>
                        <a:rPr lang="fr-FR" sz="2400" b="0" dirty="0">
                          <a:solidFill>
                            <a:srgbClr val="115076"/>
                          </a:solidFill>
                        </a:rPr>
                        <a:t>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558050"/>
                  </a:ext>
                </a:extLst>
              </a:tr>
              <a:tr h="496011">
                <a:tc>
                  <a:txBody>
                    <a:bodyPr/>
                    <a:lstStyle/>
                    <a:p>
                      <a:pPr algn="ctr"/>
                      <a:r>
                        <a:rPr lang="fr-FR" sz="2400" b="0" dirty="0">
                          <a:solidFill>
                            <a:srgbClr val="115076"/>
                          </a:solidFill>
                        </a:rPr>
                        <a:t>cinqui</a:t>
                      </a:r>
                      <a:r>
                        <a:rPr lang="fr-FR" sz="2400" b="0" u="sng" dirty="0">
                          <a:solidFill>
                            <a:srgbClr val="EE6000"/>
                          </a:solidFill>
                        </a:rPr>
                        <a:t>è</a:t>
                      </a:r>
                      <a:r>
                        <a:rPr lang="fr-FR" sz="2400" b="0" dirty="0">
                          <a:solidFill>
                            <a:srgbClr val="115076"/>
                          </a:solidFill>
                        </a:rPr>
                        <a:t>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1896113"/>
                  </a:ext>
                </a:extLst>
              </a:tr>
              <a:tr h="496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0854346"/>
                  </a:ext>
                </a:extLst>
              </a:tr>
              <a:tr h="496011">
                <a:tc>
                  <a:txBody>
                    <a:bodyPr/>
                    <a:lstStyle/>
                    <a:p>
                      <a:pPr algn="ctr"/>
                      <a:endParaRPr lang="fr-FR" sz="2400" b="0" u="sng" dirty="0">
                        <a:solidFill>
                          <a:srgbClr val="EE6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6034246"/>
                  </a:ext>
                </a:extLst>
              </a:tr>
            </a:tbl>
          </a:graphicData>
        </a:graphic>
      </p:graphicFrame>
      <p:sp>
        <p:nvSpPr>
          <p:cNvPr id="9" name="Rectangle 8">
            <a:extLst>
              <a:ext uri="{FF2B5EF4-FFF2-40B4-BE49-F238E27FC236}">
                <a16:creationId xmlns:a16="http://schemas.microsoft.com/office/drawing/2014/main" id="{DF1AC01D-BF76-4856-B350-092C978C94A5}"/>
              </a:ext>
            </a:extLst>
          </p:cNvPr>
          <p:cNvSpPr/>
          <p:nvPr/>
        </p:nvSpPr>
        <p:spPr>
          <a:xfrm>
            <a:off x="2520900" y="2987876"/>
            <a:ext cx="193600" cy="30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C2B0F9F-C4CE-45E9-B89A-A914FA2B7F13}"/>
              </a:ext>
            </a:extLst>
          </p:cNvPr>
          <p:cNvSpPr/>
          <p:nvPr/>
        </p:nvSpPr>
        <p:spPr>
          <a:xfrm>
            <a:off x="2355927" y="3437434"/>
            <a:ext cx="164973" cy="319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4" name="elle sera.wav"/>
            </a:hlinkClick>
            <a:extLst>
              <a:ext uri="{FF2B5EF4-FFF2-40B4-BE49-F238E27FC236}">
                <a16:creationId xmlns:a16="http://schemas.microsoft.com/office/drawing/2014/main" id="{73F0C609-5999-4C99-BEC5-CCF7418D05D6}"/>
              </a:ext>
            </a:extLst>
          </p:cNvPr>
          <p:cNvSpPr/>
          <p:nvPr/>
        </p:nvSpPr>
        <p:spPr>
          <a:xfrm>
            <a:off x="812798" y="241176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supreme.wav"/>
            </a:hlinkClick>
            <a:extLst>
              <a:ext uri="{FF2B5EF4-FFF2-40B4-BE49-F238E27FC236}">
                <a16:creationId xmlns:a16="http://schemas.microsoft.com/office/drawing/2014/main" id="{88F56050-1E1D-4AB5-8757-9DD7BF93984E}"/>
              </a:ext>
            </a:extLst>
          </p:cNvPr>
          <p:cNvSpPr/>
          <p:nvPr/>
        </p:nvSpPr>
        <p:spPr>
          <a:xfrm>
            <a:off x="807435" y="29156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Rectangle 12">
            <a:hlinkClick r:id="" action="ppaction://noaction">
              <a:snd r:embed="rId6" name="tete.wav"/>
            </a:hlinkClick>
            <a:extLst>
              <a:ext uri="{FF2B5EF4-FFF2-40B4-BE49-F238E27FC236}">
                <a16:creationId xmlns:a16="http://schemas.microsoft.com/office/drawing/2014/main" id="{7494EF39-9663-4581-A8EB-BEDFD7BE14F0}"/>
              </a:ext>
            </a:extLst>
          </p:cNvPr>
          <p:cNvSpPr/>
          <p:nvPr/>
        </p:nvSpPr>
        <p:spPr>
          <a:xfrm>
            <a:off x="806336" y="341950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Rectangle 13">
            <a:extLst>
              <a:ext uri="{FF2B5EF4-FFF2-40B4-BE49-F238E27FC236}">
                <a16:creationId xmlns:a16="http://schemas.microsoft.com/office/drawing/2014/main" id="{000F24E9-CB65-4103-ABC8-E6EC0C33A8CB}"/>
              </a:ext>
            </a:extLst>
          </p:cNvPr>
          <p:cNvSpPr/>
          <p:nvPr/>
        </p:nvSpPr>
        <p:spPr>
          <a:xfrm>
            <a:off x="2665018" y="2388357"/>
            <a:ext cx="161090" cy="39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7" name="cinquieme.wav"/>
            </a:hlinkClick>
            <a:extLst>
              <a:ext uri="{FF2B5EF4-FFF2-40B4-BE49-F238E27FC236}">
                <a16:creationId xmlns:a16="http://schemas.microsoft.com/office/drawing/2014/main" id="{608ACA72-D26D-4C14-8FD4-7F40585AC811}"/>
              </a:ext>
            </a:extLst>
          </p:cNvPr>
          <p:cNvSpPr/>
          <p:nvPr/>
        </p:nvSpPr>
        <p:spPr>
          <a:xfrm>
            <a:off x="812798" y="392338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Rectangle 17">
            <a:hlinkClick r:id="" action="ppaction://noaction">
              <a:snd r:embed="rId8" name="rejet.wav"/>
            </a:hlinkClick>
            <a:extLst>
              <a:ext uri="{FF2B5EF4-FFF2-40B4-BE49-F238E27FC236}">
                <a16:creationId xmlns:a16="http://schemas.microsoft.com/office/drawing/2014/main" id="{24057721-FCCB-4F9C-83E7-F72DDB9C1B34}"/>
              </a:ext>
            </a:extLst>
          </p:cNvPr>
          <p:cNvSpPr/>
          <p:nvPr/>
        </p:nvSpPr>
        <p:spPr>
          <a:xfrm>
            <a:off x="6100299" y="241797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Rectangle 18">
            <a:hlinkClick r:id="" action="ppaction://noaction">
              <a:snd r:embed="rId9" name="gener.wav"/>
            </a:hlinkClick>
            <a:extLst>
              <a:ext uri="{FF2B5EF4-FFF2-40B4-BE49-F238E27FC236}">
                <a16:creationId xmlns:a16="http://schemas.microsoft.com/office/drawing/2014/main" id="{80272E88-B570-4253-9971-21EB3F03D04F}"/>
              </a:ext>
            </a:extLst>
          </p:cNvPr>
          <p:cNvSpPr/>
          <p:nvPr/>
        </p:nvSpPr>
        <p:spPr>
          <a:xfrm>
            <a:off x="6100299" y="292219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graphicFrame>
        <p:nvGraphicFramePr>
          <p:cNvPr id="21" name="Table 20">
            <a:extLst>
              <a:ext uri="{FF2B5EF4-FFF2-40B4-BE49-F238E27FC236}">
                <a16:creationId xmlns:a16="http://schemas.microsoft.com/office/drawing/2014/main" id="{6FDF06D3-913B-43A9-81D7-492D3B086386}"/>
              </a:ext>
            </a:extLst>
          </p:cNvPr>
          <p:cNvGraphicFramePr>
            <a:graphicFrameLocks noGrp="1"/>
          </p:cNvGraphicFramePr>
          <p:nvPr/>
        </p:nvGraphicFramePr>
        <p:xfrm>
          <a:off x="6617426" y="1889673"/>
          <a:ext cx="3020060" cy="2480055"/>
        </p:xfrm>
        <a:graphic>
          <a:graphicData uri="http://schemas.openxmlformats.org/drawingml/2006/table">
            <a:tbl>
              <a:tblPr firstRow="1" bandRow="1">
                <a:tableStyleId>{5C22544A-7EE6-4342-B048-85BDC9FD1C3A}</a:tableStyleId>
              </a:tblPr>
              <a:tblGrid>
                <a:gridCol w="3020060">
                  <a:extLst>
                    <a:ext uri="{9D8B030D-6E8A-4147-A177-3AD203B41FA5}">
                      <a16:colId xmlns:a16="http://schemas.microsoft.com/office/drawing/2014/main" val="2416587088"/>
                    </a:ext>
                  </a:extLst>
                </a:gridCol>
              </a:tblGrid>
              <a:tr h="496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u="sng" dirty="0">
                        <a:solidFill>
                          <a:srgbClr val="EE6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2132022"/>
                  </a:ext>
                </a:extLst>
              </a:tr>
              <a:tr h="496011">
                <a:tc>
                  <a:txBody>
                    <a:bodyPr/>
                    <a:lstStyle/>
                    <a:p>
                      <a:pPr algn="ctr"/>
                      <a:r>
                        <a:rPr lang="fr-FR" sz="2400" b="0" dirty="0">
                          <a:solidFill>
                            <a:srgbClr val="115076"/>
                          </a:solidFill>
                        </a:rPr>
                        <a:t>r</a:t>
                      </a:r>
                      <a:r>
                        <a:rPr lang="fr-FR" sz="2400" b="0" u="sng" dirty="0">
                          <a:solidFill>
                            <a:srgbClr val="EE6000"/>
                          </a:solidFill>
                        </a:rPr>
                        <a:t>e</a:t>
                      </a:r>
                      <a:r>
                        <a:rPr lang="fr-FR" sz="2400" b="0" dirty="0">
                          <a:solidFill>
                            <a:srgbClr val="115076"/>
                          </a:solidFill>
                        </a:rPr>
                        <a:t>jet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7123364"/>
                  </a:ext>
                </a:extLst>
              </a:tr>
              <a:tr h="496011">
                <a:tc>
                  <a:txBody>
                    <a:bodyPr/>
                    <a:lstStyle/>
                    <a:p>
                      <a:pPr algn="ctr"/>
                      <a:r>
                        <a:rPr lang="fr-FR" sz="2400" b="0" dirty="0">
                          <a:solidFill>
                            <a:srgbClr val="115076"/>
                          </a:solidFill>
                        </a:rPr>
                        <a:t>g</a:t>
                      </a:r>
                      <a:r>
                        <a:rPr lang="fr-FR" sz="2400" b="0" u="sng" dirty="0">
                          <a:solidFill>
                            <a:srgbClr val="EE6000"/>
                          </a:solidFill>
                        </a:rPr>
                        <a:t>ê</a:t>
                      </a:r>
                      <a:r>
                        <a:rPr lang="fr-FR" sz="2400" b="0" dirty="0">
                          <a:solidFill>
                            <a:srgbClr val="115076"/>
                          </a:solidFill>
                        </a:rPr>
                        <a:t>ner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7323874"/>
                  </a:ext>
                </a:extLst>
              </a:tr>
              <a:tr h="496011">
                <a:tc>
                  <a:txBody>
                    <a:bodyPr/>
                    <a:lstStyle/>
                    <a:p>
                      <a:pPr algn="ctr"/>
                      <a:r>
                        <a:rPr lang="en-GB" sz="2400" b="0" dirty="0" err="1">
                          <a:solidFill>
                            <a:srgbClr val="115076"/>
                          </a:solidFill>
                        </a:rPr>
                        <a:t>b</a:t>
                      </a:r>
                      <a:r>
                        <a:rPr lang="en-GB" sz="2400" b="0" u="sng" dirty="0" err="1">
                          <a:solidFill>
                            <a:srgbClr val="EE6000"/>
                          </a:solidFill>
                        </a:rPr>
                        <a:t>ê</a:t>
                      </a:r>
                      <a:r>
                        <a:rPr lang="en-GB" sz="2400" b="0" u="none" dirty="0" err="1">
                          <a:solidFill>
                            <a:schemeClr val="accent1">
                              <a:lumMod val="50000"/>
                            </a:schemeClr>
                          </a:solidFill>
                        </a:rPr>
                        <a:t>che</a:t>
                      </a:r>
                      <a:endParaRPr lang="fr-FR" sz="2400" b="0" u="none" dirty="0">
                        <a:solidFill>
                          <a:schemeClr val="accent1">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073550"/>
                  </a:ext>
                </a:extLst>
              </a:tr>
              <a:tr h="496011">
                <a:tc>
                  <a:txBody>
                    <a:bodyPr/>
                    <a:lstStyle/>
                    <a:p>
                      <a:pPr algn="ctr"/>
                      <a:r>
                        <a:rPr lang="fr-FR" sz="2400" b="0" dirty="0">
                          <a:solidFill>
                            <a:srgbClr val="115076"/>
                          </a:solidFill>
                        </a:rPr>
                        <a:t>nous f</a:t>
                      </a:r>
                      <a:r>
                        <a:rPr lang="fr-FR" sz="2400" b="0" u="sng" dirty="0">
                          <a:solidFill>
                            <a:srgbClr val="EE6000"/>
                          </a:solidFill>
                        </a:rPr>
                        <a:t>e</a:t>
                      </a:r>
                      <a:r>
                        <a:rPr lang="fr-FR" sz="2400" b="0" dirty="0">
                          <a:solidFill>
                            <a:srgbClr val="115076"/>
                          </a:solidFill>
                        </a:rPr>
                        <a:t>rons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9560944"/>
                  </a:ext>
                </a:extLst>
              </a:tr>
            </a:tbl>
          </a:graphicData>
        </a:graphic>
      </p:graphicFrame>
      <p:sp>
        <p:nvSpPr>
          <p:cNvPr id="22" name="Rectangle 21">
            <a:extLst>
              <a:ext uri="{FF2B5EF4-FFF2-40B4-BE49-F238E27FC236}">
                <a16:creationId xmlns:a16="http://schemas.microsoft.com/office/drawing/2014/main" id="{6E07176B-E1FD-4C9D-98E2-8D19FE33CA4C}"/>
              </a:ext>
            </a:extLst>
          </p:cNvPr>
          <p:cNvSpPr/>
          <p:nvPr/>
        </p:nvSpPr>
        <p:spPr>
          <a:xfrm>
            <a:off x="2668068" y="3905498"/>
            <a:ext cx="16109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hlinkClick r:id="" action="ppaction://noaction">
              <a:snd r:embed="rId10" name="nous ferons.wav"/>
            </a:hlinkClick>
            <a:extLst>
              <a:ext uri="{FF2B5EF4-FFF2-40B4-BE49-F238E27FC236}">
                <a16:creationId xmlns:a16="http://schemas.microsoft.com/office/drawing/2014/main" id="{2AD37EAB-EBB6-405C-AB31-E4836EC68D0B}"/>
              </a:ext>
            </a:extLst>
          </p:cNvPr>
          <p:cNvSpPr/>
          <p:nvPr/>
        </p:nvSpPr>
        <p:spPr>
          <a:xfrm>
            <a:off x="6096000" y="392614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0" name="Rectangle 29">
            <a:extLst>
              <a:ext uri="{FF2B5EF4-FFF2-40B4-BE49-F238E27FC236}">
                <a16:creationId xmlns:a16="http://schemas.microsoft.com/office/drawing/2014/main" id="{A8E25261-FB92-416B-BAEA-245A181C7E7B}"/>
              </a:ext>
            </a:extLst>
          </p:cNvPr>
          <p:cNvSpPr/>
          <p:nvPr/>
        </p:nvSpPr>
        <p:spPr>
          <a:xfrm>
            <a:off x="7885284" y="2376169"/>
            <a:ext cx="211553"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C2680F16-C10D-46A2-A6FF-3FA58B0A677E}"/>
              </a:ext>
            </a:extLst>
          </p:cNvPr>
          <p:cNvSpPr/>
          <p:nvPr/>
        </p:nvSpPr>
        <p:spPr>
          <a:xfrm>
            <a:off x="7909224" y="2879637"/>
            <a:ext cx="16367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AAEB1662-D79A-46D5-9713-8D46DAED83C2}"/>
              </a:ext>
            </a:extLst>
          </p:cNvPr>
          <p:cNvSpPr/>
          <p:nvPr/>
        </p:nvSpPr>
        <p:spPr>
          <a:xfrm>
            <a:off x="8172450" y="3884363"/>
            <a:ext cx="177419"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F57324E-C6DD-4C91-A9A2-1459E7485378}"/>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[ê/è] ? </a:t>
            </a:r>
          </a:p>
        </p:txBody>
      </p:sp>
      <p:sp>
        <p:nvSpPr>
          <p:cNvPr id="37" name="TextBox 36">
            <a:extLst>
              <a:ext uri="{FF2B5EF4-FFF2-40B4-BE49-F238E27FC236}">
                <a16:creationId xmlns:a16="http://schemas.microsoft.com/office/drawing/2014/main" id="{CCACB67D-4755-4BD7-AD0A-F5DE2165313E}"/>
              </a:ext>
            </a:extLst>
          </p:cNvPr>
          <p:cNvSpPr txBox="1"/>
          <p:nvPr/>
        </p:nvSpPr>
        <p:spPr>
          <a:xfrm>
            <a:off x="3823693" y="3908063"/>
            <a:ext cx="1052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[fifth]</a:t>
            </a:r>
          </a:p>
        </p:txBody>
      </p:sp>
      <p:sp>
        <p:nvSpPr>
          <p:cNvPr id="39" name="TextBox 38">
            <a:extLst>
              <a:ext uri="{FF2B5EF4-FFF2-40B4-BE49-F238E27FC236}">
                <a16:creationId xmlns:a16="http://schemas.microsoft.com/office/drawing/2014/main" id="{9E2759BE-2F46-4E59-8FB1-D8C2E242D4AA}"/>
              </a:ext>
            </a:extLst>
          </p:cNvPr>
          <p:cNvSpPr txBox="1"/>
          <p:nvPr/>
        </p:nvSpPr>
        <p:spPr>
          <a:xfrm>
            <a:off x="9312437" y="2415330"/>
            <a:ext cx="179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[rejection]</a:t>
            </a:r>
          </a:p>
        </p:txBody>
      </p:sp>
      <p:sp>
        <p:nvSpPr>
          <p:cNvPr id="40" name="TextBox 39">
            <a:extLst>
              <a:ext uri="{FF2B5EF4-FFF2-40B4-BE49-F238E27FC236}">
                <a16:creationId xmlns:a16="http://schemas.microsoft.com/office/drawing/2014/main" id="{19B00E8B-7809-4F18-8492-9CC66FE61B3D}"/>
              </a:ext>
            </a:extLst>
          </p:cNvPr>
          <p:cNvSpPr txBox="1"/>
          <p:nvPr/>
        </p:nvSpPr>
        <p:spPr>
          <a:xfrm>
            <a:off x="3027171" y="2417972"/>
            <a:ext cx="28040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[she will be]</a:t>
            </a:r>
          </a:p>
        </p:txBody>
      </p:sp>
      <p:sp>
        <p:nvSpPr>
          <p:cNvPr id="41" name="TextBox 40">
            <a:extLst>
              <a:ext uri="{FF2B5EF4-FFF2-40B4-BE49-F238E27FC236}">
                <a16:creationId xmlns:a16="http://schemas.microsoft.com/office/drawing/2014/main" id="{13CE296E-B937-4820-83AA-1FD971777F6C}"/>
              </a:ext>
            </a:extLst>
          </p:cNvPr>
          <p:cNvSpPr txBox="1"/>
          <p:nvPr/>
        </p:nvSpPr>
        <p:spPr>
          <a:xfrm>
            <a:off x="3472225" y="2914669"/>
            <a:ext cx="17922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[supreme]</a:t>
            </a:r>
          </a:p>
        </p:txBody>
      </p:sp>
      <p:sp>
        <p:nvSpPr>
          <p:cNvPr id="42" name="TextBox 41">
            <a:extLst>
              <a:ext uri="{FF2B5EF4-FFF2-40B4-BE49-F238E27FC236}">
                <a16:creationId xmlns:a16="http://schemas.microsoft.com/office/drawing/2014/main" id="{8EABF690-F9C9-4BBE-9B74-0D34E1103A68}"/>
              </a:ext>
            </a:extLst>
          </p:cNvPr>
          <p:cNvSpPr txBox="1"/>
          <p:nvPr/>
        </p:nvSpPr>
        <p:spPr>
          <a:xfrm>
            <a:off x="3615022" y="3411366"/>
            <a:ext cx="1523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44" name="TextBox 43">
            <a:extLst>
              <a:ext uri="{FF2B5EF4-FFF2-40B4-BE49-F238E27FC236}">
                <a16:creationId xmlns:a16="http://schemas.microsoft.com/office/drawing/2014/main" id="{E9B15B3F-DAF8-4F5B-9471-0DA969D1DF9B}"/>
              </a:ext>
            </a:extLst>
          </p:cNvPr>
          <p:cNvSpPr txBox="1"/>
          <p:nvPr/>
        </p:nvSpPr>
        <p:spPr>
          <a:xfrm>
            <a:off x="9213064" y="2912060"/>
            <a:ext cx="179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disturb]</a:t>
            </a:r>
          </a:p>
        </p:txBody>
      </p:sp>
      <p:sp>
        <p:nvSpPr>
          <p:cNvPr id="46" name="TextBox 45">
            <a:extLst>
              <a:ext uri="{FF2B5EF4-FFF2-40B4-BE49-F238E27FC236}">
                <a16:creationId xmlns:a16="http://schemas.microsoft.com/office/drawing/2014/main" id="{4C6208FE-6C60-4A45-BB0D-DA2709ECF385}"/>
              </a:ext>
            </a:extLst>
          </p:cNvPr>
          <p:cNvSpPr txBox="1"/>
          <p:nvPr/>
        </p:nvSpPr>
        <p:spPr>
          <a:xfrm>
            <a:off x="9024641" y="3905520"/>
            <a:ext cx="2885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 will do, make]</a:t>
            </a:r>
          </a:p>
        </p:txBody>
      </p:sp>
      <p:sp>
        <p:nvSpPr>
          <p:cNvPr id="2" name="Rectangle 1">
            <a:hlinkClick r:id="" action="ppaction://noaction">
              <a:snd r:embed="rId11" name="bêche.wav"/>
            </a:hlinkClick>
            <a:extLst>
              <a:ext uri="{FF2B5EF4-FFF2-40B4-BE49-F238E27FC236}">
                <a16:creationId xmlns:a16="http://schemas.microsoft.com/office/drawing/2014/main" id="{9E8B8455-6D0D-4159-86A9-0665221ABC23}"/>
              </a:ext>
            </a:extLst>
          </p:cNvPr>
          <p:cNvSpPr/>
          <p:nvPr/>
        </p:nvSpPr>
        <p:spPr>
          <a:xfrm>
            <a:off x="6096000" y="342641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 name="TextBox 2">
            <a:extLst>
              <a:ext uri="{FF2B5EF4-FFF2-40B4-BE49-F238E27FC236}">
                <a16:creationId xmlns:a16="http://schemas.microsoft.com/office/drawing/2014/main" id="{3F1A48E3-0A3A-480C-8255-3CD5BF3F443F}"/>
              </a:ext>
            </a:extLst>
          </p:cNvPr>
          <p:cNvSpPr txBox="1"/>
          <p:nvPr/>
        </p:nvSpPr>
        <p:spPr>
          <a:xfrm>
            <a:off x="9366250" y="3422698"/>
            <a:ext cx="1454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[spade]</a:t>
            </a:r>
          </a:p>
        </p:txBody>
      </p:sp>
      <p:sp>
        <p:nvSpPr>
          <p:cNvPr id="50" name="Rectangle 49">
            <a:extLst>
              <a:ext uri="{FF2B5EF4-FFF2-40B4-BE49-F238E27FC236}">
                <a16:creationId xmlns:a16="http://schemas.microsoft.com/office/drawing/2014/main" id="{32AA0289-3AE3-4A0B-B7FA-54901A5B1987}"/>
              </a:ext>
            </a:extLst>
          </p:cNvPr>
          <p:cNvSpPr/>
          <p:nvPr/>
        </p:nvSpPr>
        <p:spPr>
          <a:xfrm>
            <a:off x="7861965" y="3372948"/>
            <a:ext cx="16367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299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22" grpId="0" animBg="1"/>
      <p:bldP spid="30" grpId="0" animBg="1"/>
      <p:bldP spid="31" grpId="0" animBg="1"/>
      <p:bldP spid="33"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8" descr="Weasel Clip Art">
            <a:extLst>
              <a:ext uri="{FF2B5EF4-FFF2-40B4-BE49-F238E27FC236}">
                <a16:creationId xmlns:a16="http://schemas.microsoft.com/office/drawing/2014/main" id="{35DC8288-CCCA-4F77-9884-643C44824B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607" y="1037940"/>
            <a:ext cx="1146792" cy="67185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21">
            <a:hlinkClick r:id="" action="ppaction://noaction">
              <a:snd r:embed="rId4" name="degré.wav"/>
            </a:hlinkClick>
            <a:extLst>
              <a:ext uri="{FF2B5EF4-FFF2-40B4-BE49-F238E27FC236}">
                <a16:creationId xmlns:a16="http://schemas.microsoft.com/office/drawing/2014/main" id="{F760FF4A-12C3-4058-B82D-D8926DAB8196}"/>
              </a:ext>
            </a:extLst>
          </p:cNvPr>
          <p:cNvSpPr txBox="1"/>
          <p:nvPr/>
        </p:nvSpPr>
        <p:spPr>
          <a:xfrm>
            <a:off x="364614" y="1472102"/>
            <a:ext cx="32552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gré</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hlinkClick r:id="" action="ppaction://noaction">
              <a:snd r:embed="rId5" name="pelage.wav"/>
            </a:hlinkClick>
            <a:extLst>
              <a:ext uri="{FF2B5EF4-FFF2-40B4-BE49-F238E27FC236}">
                <a16:creationId xmlns:a16="http://schemas.microsoft.com/office/drawing/2014/main" id="{2AE53A72-E343-4EC6-8C8C-84E5D9A9026E}"/>
              </a:ext>
            </a:extLst>
          </p:cNvPr>
          <p:cNvSpPr txBox="1"/>
          <p:nvPr/>
        </p:nvSpPr>
        <p:spPr>
          <a:xfrm>
            <a:off x="3361735" y="1094391"/>
            <a:ext cx="34420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lage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39">
            <a:hlinkClick r:id="" action="ppaction://noaction">
              <a:snd r:embed="rId6" name="il fera.wav"/>
            </a:hlinkClick>
            <a:extLst>
              <a:ext uri="{FF2B5EF4-FFF2-40B4-BE49-F238E27FC236}">
                <a16:creationId xmlns:a16="http://schemas.microsoft.com/office/drawing/2014/main" id="{635C58C5-E61B-42C6-845E-9106FEAF136B}"/>
              </a:ext>
            </a:extLst>
          </p:cNvPr>
          <p:cNvSpPr txBox="1"/>
          <p:nvPr/>
        </p:nvSpPr>
        <p:spPr>
          <a:xfrm>
            <a:off x="630040" y="4648266"/>
            <a:ext cx="25645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il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7" name="menace.wav"/>
            </a:hlinkClick>
            <a:extLst>
              <a:ext uri="{FF2B5EF4-FFF2-40B4-BE49-F238E27FC236}">
                <a16:creationId xmlns:a16="http://schemas.microsoft.com/office/drawing/2014/main" id="{CDDAAAA5-1773-4D84-9539-6F2ED9F3C9BF}"/>
              </a:ext>
            </a:extLst>
          </p:cNvPr>
          <p:cNvSpPr txBox="1"/>
          <p:nvPr/>
        </p:nvSpPr>
        <p:spPr>
          <a:xfrm>
            <a:off x="3945297" y="370145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nace</a:t>
            </a:r>
          </a:p>
        </p:txBody>
      </p:sp>
      <p:sp>
        <p:nvSpPr>
          <p:cNvPr id="43" name="TextBox 42">
            <a:hlinkClick r:id="" action="ppaction://noaction">
              <a:snd r:embed="rId8" name="belette.wav"/>
            </a:hlinkClick>
            <a:extLst>
              <a:ext uri="{FF2B5EF4-FFF2-40B4-BE49-F238E27FC236}">
                <a16:creationId xmlns:a16="http://schemas.microsoft.com/office/drawing/2014/main" id="{9E4D078C-639D-4691-BF5E-6C9CEB4A5340}"/>
              </a:ext>
            </a:extLst>
          </p:cNvPr>
          <p:cNvSpPr txBox="1"/>
          <p:nvPr/>
        </p:nvSpPr>
        <p:spPr>
          <a:xfrm>
            <a:off x="6845598" y="74099"/>
            <a:ext cx="28663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lette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6" name="TextBox 19">
            <a:hlinkClick r:id="" action="ppaction://noaction">
              <a:snd r:embed="rId9" name="devenir.wav"/>
            </a:hlinkClick>
            <a:extLst>
              <a:ext uri="{FF2B5EF4-FFF2-40B4-BE49-F238E27FC236}">
                <a16:creationId xmlns:a16="http://schemas.microsoft.com/office/drawing/2014/main" id="{A3F7EC22-0318-44C9-B6AE-2F4C0A9BDE8D}"/>
              </a:ext>
            </a:extLst>
          </p:cNvPr>
          <p:cNvSpPr txBox="1"/>
          <p:nvPr/>
        </p:nvSpPr>
        <p:spPr>
          <a:xfrm>
            <a:off x="5999132" y="1880493"/>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venir</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7" name="TextBox 20">
            <a:hlinkClick r:id="" action="ppaction://noaction">
              <a:snd r:embed="rId10" name="je serais.wav"/>
            </a:hlinkClick>
            <a:extLst>
              <a:ext uri="{FF2B5EF4-FFF2-40B4-BE49-F238E27FC236}">
                <a16:creationId xmlns:a16="http://schemas.microsoft.com/office/drawing/2014/main" id="{A819C330-CA96-4F12-A78D-D342150A7883}"/>
              </a:ext>
            </a:extLst>
          </p:cNvPr>
          <p:cNvSpPr txBox="1"/>
          <p:nvPr/>
        </p:nvSpPr>
        <p:spPr>
          <a:xfrm flipH="1">
            <a:off x="3399190" y="2448287"/>
            <a:ext cx="286632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s</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rai</a:t>
            </a:r>
          </a:p>
        </p:txBody>
      </p:sp>
      <p:sp>
        <p:nvSpPr>
          <p:cNvPr id="49" name="TextBox 22">
            <a:hlinkClick r:id="" action="ppaction://noaction">
              <a:snd r:embed="rId11" name="celui.wav"/>
            </a:hlinkClick>
            <a:extLst>
              <a:ext uri="{FF2B5EF4-FFF2-40B4-BE49-F238E27FC236}">
                <a16:creationId xmlns:a16="http://schemas.microsoft.com/office/drawing/2014/main" id="{A1BF1423-A871-45A0-8136-38743DA31267}"/>
              </a:ext>
            </a:extLst>
          </p:cNvPr>
          <p:cNvSpPr txBox="1"/>
          <p:nvPr/>
        </p:nvSpPr>
        <p:spPr>
          <a:xfrm>
            <a:off x="7859353" y="3243532"/>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lui</a:t>
            </a:r>
            <a:endPar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51" name="TextBox 20">
            <a:hlinkClick r:id="" action="ppaction://noaction">
              <a:snd r:embed="rId12" name="dedans.wav"/>
            </a:hlinkClick>
            <a:extLst>
              <a:ext uri="{FF2B5EF4-FFF2-40B4-BE49-F238E27FC236}">
                <a16:creationId xmlns:a16="http://schemas.microsoft.com/office/drawing/2014/main" id="{84489381-2640-4082-B59B-8ADF10636DCA}"/>
              </a:ext>
            </a:extLst>
          </p:cNvPr>
          <p:cNvSpPr txBox="1"/>
          <p:nvPr/>
        </p:nvSpPr>
        <p:spPr>
          <a:xfrm flipH="1">
            <a:off x="199378" y="2912627"/>
            <a:ext cx="329371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dans</a:t>
            </a:r>
          </a:p>
        </p:txBody>
      </p:sp>
      <p:pic>
        <p:nvPicPr>
          <p:cNvPr id="28" name="Picture 27" descr="background rectangle">
            <a:extLst>
              <a:ext uri="{FF2B5EF4-FFF2-40B4-BE49-F238E27FC236}">
                <a16:creationId xmlns:a16="http://schemas.microsoft.com/office/drawing/2014/main" id="{8627BF70-C392-4379-A582-CAA7DEEFB518}"/>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1FD39C75-8CF7-49FC-B780-90F27E7BDDF7}"/>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2052" name="Picture 4" descr="Room Thermometer With Fahrenheit Skala Clip Art">
            <a:extLst>
              <a:ext uri="{FF2B5EF4-FFF2-40B4-BE49-F238E27FC236}">
                <a16:creationId xmlns:a16="http://schemas.microsoft.com/office/drawing/2014/main" id="{F3881BA9-5BCC-42C1-8117-A529C3BF7A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286012" y="1360647"/>
            <a:ext cx="433083" cy="12737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0ABC0-007C-4CCF-8D6F-015506B64573}"/>
              </a:ext>
            </a:extLst>
          </p:cNvPr>
          <p:cNvSpPr txBox="1"/>
          <p:nvPr/>
        </p:nvSpPr>
        <p:spPr>
          <a:xfrm>
            <a:off x="5507275" y="4526735"/>
            <a:ext cx="1106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[threat]</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9EE0748-5E2B-4B01-8B47-B449D1CC2B09}"/>
              </a:ext>
            </a:extLst>
          </p:cNvPr>
          <p:cNvSpPr txBox="1"/>
          <p:nvPr/>
        </p:nvSpPr>
        <p:spPr>
          <a:xfrm>
            <a:off x="7147584" y="2748883"/>
            <a:ext cx="1873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become]</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6C5F857E-7E4E-42D3-BB49-0DD52D47610C}"/>
              </a:ext>
            </a:extLst>
          </p:cNvPr>
          <p:cNvSpPr txBox="1"/>
          <p:nvPr/>
        </p:nvSpPr>
        <p:spPr>
          <a:xfrm>
            <a:off x="261221" y="5555319"/>
            <a:ext cx="3293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 will do, he will make]</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479A723-0805-43E1-A1B6-44A787B715C6}"/>
              </a:ext>
            </a:extLst>
          </p:cNvPr>
          <p:cNvSpPr txBox="1"/>
          <p:nvPr/>
        </p:nvSpPr>
        <p:spPr>
          <a:xfrm>
            <a:off x="708461" y="3843878"/>
            <a:ext cx="10751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[inside]</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F23595C-EA4F-4C27-AB28-61B0AED71FC6}"/>
              </a:ext>
            </a:extLst>
          </p:cNvPr>
          <p:cNvSpPr txBox="1"/>
          <p:nvPr/>
        </p:nvSpPr>
        <p:spPr>
          <a:xfrm>
            <a:off x="4686055" y="1888532"/>
            <a:ext cx="79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[fur]</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D0253AE-A8C4-4339-88DD-A0D2F07D59C2}"/>
              </a:ext>
            </a:extLst>
          </p:cNvPr>
          <p:cNvSpPr txBox="1"/>
          <p:nvPr/>
        </p:nvSpPr>
        <p:spPr>
          <a:xfrm>
            <a:off x="4194664" y="3224807"/>
            <a:ext cx="13692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will be]</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74D9492A-1741-4D68-9D76-D8885487B32C}"/>
              </a:ext>
            </a:extLst>
          </p:cNvPr>
          <p:cNvSpPr txBox="1"/>
          <p:nvPr/>
        </p:nvSpPr>
        <p:spPr>
          <a:xfrm>
            <a:off x="6621002" y="1004713"/>
            <a:ext cx="1268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[weasel]</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6FF49357-FEBF-4DE7-9C58-4AF6010C7F68}"/>
              </a:ext>
            </a:extLst>
          </p:cNvPr>
          <p:cNvGrpSpPr/>
          <p:nvPr/>
        </p:nvGrpSpPr>
        <p:grpSpPr>
          <a:xfrm>
            <a:off x="2016272" y="3843878"/>
            <a:ext cx="855641" cy="821911"/>
            <a:chOff x="5731624" y="4473449"/>
            <a:chExt cx="855641" cy="821911"/>
          </a:xfrm>
        </p:grpSpPr>
        <p:pic>
          <p:nvPicPr>
            <p:cNvPr id="2058" name="Picture 10" descr="Open Box Clip Art">
              <a:extLst>
                <a:ext uri="{FF2B5EF4-FFF2-40B4-BE49-F238E27FC236}">
                  <a16:creationId xmlns:a16="http://schemas.microsoft.com/office/drawing/2014/main" id="{5FEE6D3E-B99A-454F-9219-43D26FECEC9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31624" y="4687855"/>
              <a:ext cx="855641" cy="60750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Down 15">
              <a:extLst>
                <a:ext uri="{FF2B5EF4-FFF2-40B4-BE49-F238E27FC236}">
                  <a16:creationId xmlns:a16="http://schemas.microsoft.com/office/drawing/2014/main" id="{340606C3-3AF7-4AFA-8AD2-F9192BE59685}"/>
                </a:ext>
              </a:extLst>
            </p:cNvPr>
            <p:cNvSpPr/>
            <p:nvPr/>
          </p:nvSpPr>
          <p:spPr>
            <a:xfrm>
              <a:off x="6119059" y="4473449"/>
              <a:ext cx="205893" cy="4001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8" name="TextBox 17">
            <a:hlinkClick r:id="" action="ppaction://noaction">
              <a:snd r:embed="rId16" name="delà.wav"/>
            </a:hlinkClick>
            <a:extLst>
              <a:ext uri="{FF2B5EF4-FFF2-40B4-BE49-F238E27FC236}">
                <a16:creationId xmlns:a16="http://schemas.microsoft.com/office/drawing/2014/main" id="{3521099E-7736-4169-AFC9-D754F6418894}"/>
              </a:ext>
            </a:extLst>
          </p:cNvPr>
          <p:cNvSpPr txBox="1"/>
          <p:nvPr/>
        </p:nvSpPr>
        <p:spPr>
          <a:xfrm>
            <a:off x="3803875" y="4926845"/>
            <a:ext cx="21758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là</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D03AAF5B-7A39-4FB8-A8FF-C37062260754}"/>
              </a:ext>
            </a:extLst>
          </p:cNvPr>
          <p:cNvSpPr txBox="1"/>
          <p:nvPr/>
        </p:nvSpPr>
        <p:spPr>
          <a:xfrm>
            <a:off x="4204745" y="5732777"/>
            <a:ext cx="1428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[beyond]</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16F4D00-0D2B-48AF-B81A-DE688BC49510}"/>
              </a:ext>
            </a:extLst>
          </p:cNvPr>
          <p:cNvSpPr txBox="1"/>
          <p:nvPr/>
        </p:nvSpPr>
        <p:spPr>
          <a:xfrm>
            <a:off x="8283303" y="4059140"/>
            <a:ext cx="1429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one]</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Rectangle 2">
            <a:extLst>
              <a:ext uri="{FF2B5EF4-FFF2-40B4-BE49-F238E27FC236}">
                <a16:creationId xmlns:a16="http://schemas.microsoft.com/office/drawing/2014/main" id="{9B5CEE0E-E5F4-4C79-8983-2879C0DCF3AA}"/>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4" name="Rectangle 3">
            <a:extLst>
              <a:ext uri="{FF2B5EF4-FFF2-40B4-BE49-F238E27FC236}">
                <a16:creationId xmlns:a16="http://schemas.microsoft.com/office/drawing/2014/main" id="{7E8246A9-8D4D-4264-95C8-18E0B2BD9D42}"/>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5" name="Line 4">
            <a:extLst>
              <a:ext uri="{FF2B5EF4-FFF2-40B4-BE49-F238E27FC236}">
                <a16:creationId xmlns:a16="http://schemas.microsoft.com/office/drawing/2014/main" id="{ECB9659C-DF19-4395-96A0-27615CC2A713}"/>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Line 7">
            <a:extLst>
              <a:ext uri="{FF2B5EF4-FFF2-40B4-BE49-F238E27FC236}">
                <a16:creationId xmlns:a16="http://schemas.microsoft.com/office/drawing/2014/main" id="{F6480460-E3D5-4A3F-83C5-8ABB1ED2F918}"/>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4" name="Line 9">
            <a:extLst>
              <a:ext uri="{FF2B5EF4-FFF2-40B4-BE49-F238E27FC236}">
                <a16:creationId xmlns:a16="http://schemas.microsoft.com/office/drawing/2014/main" id="{C4082A07-93E6-4E05-A915-F77A03AB1EC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Text Box 10">
            <a:extLst>
              <a:ext uri="{FF2B5EF4-FFF2-40B4-BE49-F238E27FC236}">
                <a16:creationId xmlns:a16="http://schemas.microsoft.com/office/drawing/2014/main" id="{E814943D-C84E-4803-99D5-8C7A739F3CC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6" name="Text Box 12">
            <a:extLst>
              <a:ext uri="{FF2B5EF4-FFF2-40B4-BE49-F238E27FC236}">
                <a16:creationId xmlns:a16="http://schemas.microsoft.com/office/drawing/2014/main" id="{DEA6A0EF-DAD6-49B3-9AF5-5B95798E9371}"/>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57" name="Text Box 14">
            <a:extLst>
              <a:ext uri="{FF2B5EF4-FFF2-40B4-BE49-F238E27FC236}">
                <a16:creationId xmlns:a16="http://schemas.microsoft.com/office/drawing/2014/main" id="{CD362FF1-A863-47BF-99FF-A417389BDDC9}"/>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8" name="AutoShape 11">
            <a:hlinkClick r:id="" action="ppaction://noaction" highlightClick="1"/>
            <a:extLst>
              <a:ext uri="{FF2B5EF4-FFF2-40B4-BE49-F238E27FC236}">
                <a16:creationId xmlns:a16="http://schemas.microsoft.com/office/drawing/2014/main" id="{031F7AA2-D0B6-49E9-BD22-FE68CE5810F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05940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44"/>
                                        </p:tgtEl>
                                      </p:cBhvr>
                                    </p:animEffect>
                                    <p:set>
                                      <p:cBhvr>
                                        <p:cTn id="7" dur="1" fill="hold">
                                          <p:stCondLst>
                                            <p:cond delay="4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7570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8957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100" b="1" dirty="0">
                <a:solidFill>
                  <a:schemeClr val="bg1"/>
                </a:solidFill>
              </a:rPr>
              <a:t>Nasal and non-nasal vowels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Vowels can be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[am/</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[an/an] or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non-nasal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 and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a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air passes through your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nose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well as your mouth.</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6">
            <a:extLst>
              <a:ext uri="{FF2B5EF4-FFF2-40B4-BE49-F238E27FC236}">
                <a16:creationId xmlns:a16="http://schemas.microsoft.com/office/drawing/2014/main" id="{2103C741-F00A-42DA-B873-001006026244}"/>
              </a:ext>
            </a:extLst>
          </p:cNvPr>
          <p:cNvGraphicFramePr>
            <a:graphicFrameLocks noGrp="1"/>
          </p:cNvGraphicFramePr>
          <p:nvPr/>
        </p:nvGraphicFramePr>
        <p:xfrm>
          <a:off x="282906"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22" name="Table 6">
            <a:extLst>
              <a:ext uri="{FF2B5EF4-FFF2-40B4-BE49-F238E27FC236}">
                <a16:creationId xmlns:a16="http://schemas.microsoft.com/office/drawing/2014/main" id="{F05B0977-6095-4045-842C-BA864A8E1DD6}"/>
              </a:ext>
            </a:extLst>
          </p:cNvPr>
          <p:cNvGraphicFramePr>
            <a:graphicFrameLocks noGrp="1"/>
          </p:cNvGraphicFramePr>
          <p:nvPr/>
        </p:nvGraphicFramePr>
        <p:xfrm>
          <a:off x="6329610"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3" name="Action Button: Custom 16">
            <a:hlinkClick r:id="" action="ppaction://noaction" highlightClick="1">
              <a:snd r:embed="rId4" name="1.wav"/>
            </a:hlinkClick>
            <a:extLst>
              <a:ext uri="{FF2B5EF4-FFF2-40B4-BE49-F238E27FC236}">
                <a16:creationId xmlns:a16="http://schemas.microsoft.com/office/drawing/2014/main" id="{31DFB63E-DF26-4090-B324-E6DB740222E0}"/>
              </a:ext>
            </a:extLst>
          </p:cNvPr>
          <p:cNvSpPr/>
          <p:nvPr/>
        </p:nvSpPr>
        <p:spPr>
          <a:xfrm>
            <a:off x="338249" y="42382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wav"/>
            </a:hlinkClick>
            <a:extLst>
              <a:ext uri="{FF2B5EF4-FFF2-40B4-BE49-F238E27FC236}">
                <a16:creationId xmlns:a16="http://schemas.microsoft.com/office/drawing/2014/main" id="{010B8233-0E49-46A3-9410-C0B439AFA323}"/>
              </a:ext>
            </a:extLst>
          </p:cNvPr>
          <p:cNvSpPr/>
          <p:nvPr/>
        </p:nvSpPr>
        <p:spPr>
          <a:xfrm>
            <a:off x="338249" y="47220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6" name="3.wav"/>
            </a:hlinkClick>
            <a:extLst>
              <a:ext uri="{FF2B5EF4-FFF2-40B4-BE49-F238E27FC236}">
                <a16:creationId xmlns:a16="http://schemas.microsoft.com/office/drawing/2014/main" id="{639F19CF-492B-41C0-8CA0-6D012056E833}"/>
              </a:ext>
            </a:extLst>
          </p:cNvPr>
          <p:cNvSpPr/>
          <p:nvPr/>
        </p:nvSpPr>
        <p:spPr>
          <a:xfrm>
            <a:off x="338249" y="52200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7" name="4.wav"/>
            </a:hlinkClick>
            <a:extLst>
              <a:ext uri="{FF2B5EF4-FFF2-40B4-BE49-F238E27FC236}">
                <a16:creationId xmlns:a16="http://schemas.microsoft.com/office/drawing/2014/main" id="{1E47DAB1-E2D9-44B7-B14A-31974C6AC135}"/>
              </a:ext>
            </a:extLst>
          </p:cNvPr>
          <p:cNvSpPr/>
          <p:nvPr/>
        </p:nvSpPr>
        <p:spPr>
          <a:xfrm>
            <a:off x="338249" y="57038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8" name="5.wav"/>
            </a:hlinkClick>
            <a:extLst>
              <a:ext uri="{FF2B5EF4-FFF2-40B4-BE49-F238E27FC236}">
                <a16:creationId xmlns:a16="http://schemas.microsoft.com/office/drawing/2014/main" id="{1975AFCC-A0BB-432A-8B50-1FB2CA731E31}"/>
              </a:ext>
            </a:extLst>
          </p:cNvPr>
          <p:cNvSpPr/>
          <p:nvPr/>
        </p:nvSpPr>
        <p:spPr>
          <a:xfrm>
            <a:off x="6380281" y="42455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9" name="6.wav"/>
            </a:hlinkClick>
            <a:extLst>
              <a:ext uri="{FF2B5EF4-FFF2-40B4-BE49-F238E27FC236}">
                <a16:creationId xmlns:a16="http://schemas.microsoft.com/office/drawing/2014/main" id="{29C74EAD-4C0F-4028-A4AD-D8BADE8C36C4}"/>
              </a:ext>
            </a:extLst>
          </p:cNvPr>
          <p:cNvSpPr/>
          <p:nvPr/>
        </p:nvSpPr>
        <p:spPr>
          <a:xfrm>
            <a:off x="6380281" y="472929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16">
            <a:hlinkClick r:id="" action="ppaction://noaction" highlightClick="1">
              <a:snd r:embed="rId10" name="7.wav"/>
            </a:hlinkClick>
            <a:extLst>
              <a:ext uri="{FF2B5EF4-FFF2-40B4-BE49-F238E27FC236}">
                <a16:creationId xmlns:a16="http://schemas.microsoft.com/office/drawing/2014/main" id="{9A88B315-43F7-4B29-9E35-E8ABF8F09281}"/>
              </a:ext>
            </a:extLst>
          </p:cNvPr>
          <p:cNvSpPr/>
          <p:nvPr/>
        </p:nvSpPr>
        <p:spPr>
          <a:xfrm>
            <a:off x="6380281" y="5227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16">
            <a:hlinkClick r:id="" action="ppaction://noaction" highlightClick="1">
              <a:snd r:embed="rId11" name="8.wav"/>
            </a:hlinkClick>
            <a:extLst>
              <a:ext uri="{FF2B5EF4-FFF2-40B4-BE49-F238E27FC236}">
                <a16:creationId xmlns:a16="http://schemas.microsoft.com/office/drawing/2014/main" id="{34481706-418C-410D-BE69-2EB7A8FBE172}"/>
              </a:ext>
            </a:extLst>
          </p:cNvPr>
          <p:cNvSpPr/>
          <p:nvPr/>
        </p:nvSpPr>
        <p:spPr>
          <a:xfrm>
            <a:off x="6380281" y="571111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2CFBDBD9-D394-45BD-B0A7-7C9F16CF8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4313981"/>
            <a:ext cx="282522" cy="294294"/>
          </a:xfrm>
          <a:prstGeom prst="rect">
            <a:avLst/>
          </a:prstGeom>
        </p:spPr>
      </p:pic>
      <p:pic>
        <p:nvPicPr>
          <p:cNvPr id="36" name="Picture 35" descr="green checkmark">
            <a:extLst>
              <a:ext uri="{FF2B5EF4-FFF2-40B4-BE49-F238E27FC236}">
                <a16:creationId xmlns:a16="http://schemas.microsoft.com/office/drawing/2014/main" id="{0A2DFD0B-16DF-493A-9C43-26CBBE65A5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4844224"/>
            <a:ext cx="282522" cy="294294"/>
          </a:xfrm>
          <a:prstGeom prst="rect">
            <a:avLst/>
          </a:prstGeom>
        </p:spPr>
      </p:pic>
      <p:pic>
        <p:nvPicPr>
          <p:cNvPr id="37" name="Picture 36" descr="green checkmark">
            <a:extLst>
              <a:ext uri="{FF2B5EF4-FFF2-40B4-BE49-F238E27FC236}">
                <a16:creationId xmlns:a16="http://schemas.microsoft.com/office/drawing/2014/main" id="{9897272D-93DD-460A-A390-744D0969E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5295798"/>
            <a:ext cx="282522" cy="294294"/>
          </a:xfrm>
          <a:prstGeom prst="rect">
            <a:avLst/>
          </a:prstGeom>
        </p:spPr>
      </p:pic>
      <p:pic>
        <p:nvPicPr>
          <p:cNvPr id="38" name="Picture 37" descr="green checkmark">
            <a:extLst>
              <a:ext uri="{FF2B5EF4-FFF2-40B4-BE49-F238E27FC236}">
                <a16:creationId xmlns:a16="http://schemas.microsoft.com/office/drawing/2014/main" id="{562845B2-5850-4BDB-9B0E-2EBA145DC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5779527"/>
            <a:ext cx="282522" cy="294294"/>
          </a:xfrm>
          <a:prstGeom prst="rect">
            <a:avLst/>
          </a:prstGeom>
        </p:spPr>
      </p:pic>
      <p:pic>
        <p:nvPicPr>
          <p:cNvPr id="39" name="Picture 38" descr="green checkmark">
            <a:extLst>
              <a:ext uri="{FF2B5EF4-FFF2-40B4-BE49-F238E27FC236}">
                <a16:creationId xmlns:a16="http://schemas.microsoft.com/office/drawing/2014/main" id="{F5A986C7-368B-41DD-8A68-1D917997E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4346834"/>
            <a:ext cx="282522" cy="294294"/>
          </a:xfrm>
          <a:prstGeom prst="rect">
            <a:avLst/>
          </a:prstGeom>
        </p:spPr>
      </p:pic>
      <p:pic>
        <p:nvPicPr>
          <p:cNvPr id="40" name="Picture 39" descr="green checkmark">
            <a:extLst>
              <a:ext uri="{FF2B5EF4-FFF2-40B4-BE49-F238E27FC236}">
                <a16:creationId xmlns:a16="http://schemas.microsoft.com/office/drawing/2014/main" id="{D7234C76-AC8A-4B6E-A096-980646903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4830563"/>
            <a:ext cx="282522" cy="294294"/>
          </a:xfrm>
          <a:prstGeom prst="rect">
            <a:avLst/>
          </a:prstGeom>
        </p:spPr>
      </p:pic>
      <p:pic>
        <p:nvPicPr>
          <p:cNvPr id="41" name="Picture 40" descr="green checkmark">
            <a:extLst>
              <a:ext uri="{FF2B5EF4-FFF2-40B4-BE49-F238E27FC236}">
                <a16:creationId xmlns:a16="http://schemas.microsoft.com/office/drawing/2014/main" id="{6591DDDA-AF37-41A4-A501-6DFE97DE40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5295798"/>
            <a:ext cx="282522" cy="294294"/>
          </a:xfrm>
          <a:prstGeom prst="rect">
            <a:avLst/>
          </a:prstGeom>
        </p:spPr>
      </p:pic>
      <p:pic>
        <p:nvPicPr>
          <p:cNvPr id="42" name="Picture 41" descr="green checkmark">
            <a:extLst>
              <a:ext uri="{FF2B5EF4-FFF2-40B4-BE49-F238E27FC236}">
                <a16:creationId xmlns:a16="http://schemas.microsoft.com/office/drawing/2014/main" id="{093B685C-D31E-453B-8D8A-458F34B156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5779527"/>
            <a:ext cx="282522" cy="294294"/>
          </a:xfrm>
          <a:prstGeom prst="rect">
            <a:avLst/>
          </a:prstGeom>
        </p:spPr>
      </p:pic>
      <p:sp>
        <p:nvSpPr>
          <p:cNvPr id="6" name="TextBox 5">
            <a:extLst>
              <a:ext uri="{FF2B5EF4-FFF2-40B4-BE49-F238E27FC236}">
                <a16:creationId xmlns:a16="http://schemas.microsoft.com/office/drawing/2014/main" id="{0DED9B8D-AB70-41B5-8E91-D792F406F221}"/>
              </a:ext>
            </a:extLst>
          </p:cNvPr>
          <p:cNvSpPr txBox="1"/>
          <p:nvPr/>
        </p:nvSpPr>
        <p:spPr>
          <a:xfrm>
            <a:off x="859756" y="4268582"/>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44" name="TextBox 43">
            <a:extLst>
              <a:ext uri="{FF2B5EF4-FFF2-40B4-BE49-F238E27FC236}">
                <a16:creationId xmlns:a16="http://schemas.microsoft.com/office/drawing/2014/main" id="{EDF1B56E-1B47-4FEB-9780-E74336DFAB72}"/>
              </a:ext>
            </a:extLst>
          </p:cNvPr>
          <p:cNvSpPr txBox="1"/>
          <p:nvPr/>
        </p:nvSpPr>
        <p:spPr>
          <a:xfrm>
            <a:off x="859756" y="4753963"/>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01AB53E-6670-455F-84B7-D7A8F2D28B17}"/>
              </a:ext>
            </a:extLst>
          </p:cNvPr>
          <p:cNvSpPr txBox="1"/>
          <p:nvPr/>
        </p:nvSpPr>
        <p:spPr>
          <a:xfrm>
            <a:off x="867309" y="5239344"/>
            <a:ext cx="16626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611267C2-6586-4EF1-9420-AE8055884589}"/>
              </a:ext>
            </a:extLst>
          </p:cNvPr>
          <p:cNvSpPr txBox="1"/>
          <p:nvPr/>
        </p:nvSpPr>
        <p:spPr>
          <a:xfrm>
            <a:off x="863664" y="572472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pion</a:t>
            </a:r>
          </a:p>
        </p:txBody>
      </p:sp>
      <p:sp>
        <p:nvSpPr>
          <p:cNvPr id="47" name="TextBox 46">
            <a:extLst>
              <a:ext uri="{FF2B5EF4-FFF2-40B4-BE49-F238E27FC236}">
                <a16:creationId xmlns:a16="http://schemas.microsoft.com/office/drawing/2014/main" id="{7E106F90-98E6-4133-BEEB-1EE58304DBCB}"/>
              </a:ext>
            </a:extLst>
          </p:cNvPr>
          <p:cNvSpPr txBox="1"/>
          <p:nvPr/>
        </p:nvSpPr>
        <p:spPr>
          <a:xfrm>
            <a:off x="6871016" y="4268582"/>
            <a:ext cx="1005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a:t>
            </a:r>
          </a:p>
        </p:txBody>
      </p:sp>
      <p:sp>
        <p:nvSpPr>
          <p:cNvPr id="48" name="TextBox 47">
            <a:extLst>
              <a:ext uri="{FF2B5EF4-FFF2-40B4-BE49-F238E27FC236}">
                <a16:creationId xmlns:a16="http://schemas.microsoft.com/office/drawing/2014/main" id="{1FF4A558-B9A7-431C-9650-1E55D82C2955}"/>
              </a:ext>
            </a:extLst>
          </p:cNvPr>
          <p:cNvSpPr txBox="1"/>
          <p:nvPr/>
        </p:nvSpPr>
        <p:spPr>
          <a:xfrm>
            <a:off x="6871016" y="4757626"/>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arque</a:t>
            </a:r>
          </a:p>
        </p:txBody>
      </p:sp>
      <p:sp>
        <p:nvSpPr>
          <p:cNvPr id="49" name="TextBox 48">
            <a:extLst>
              <a:ext uri="{FF2B5EF4-FFF2-40B4-BE49-F238E27FC236}">
                <a16:creationId xmlns:a16="http://schemas.microsoft.com/office/drawing/2014/main" id="{235D0102-4F2A-45BA-9831-3E693E6EE6AE}"/>
              </a:ext>
            </a:extLst>
          </p:cNvPr>
          <p:cNvSpPr txBox="1"/>
          <p:nvPr/>
        </p:nvSpPr>
        <p:spPr>
          <a:xfrm>
            <a:off x="6876268" y="5246670"/>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croiss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0" name="TextBox 49">
            <a:extLst>
              <a:ext uri="{FF2B5EF4-FFF2-40B4-BE49-F238E27FC236}">
                <a16:creationId xmlns:a16="http://schemas.microsoft.com/office/drawing/2014/main" id="{0AD6CCDC-CEF1-4732-AC88-1A8573B9844A}"/>
              </a:ext>
            </a:extLst>
          </p:cNvPr>
          <p:cNvSpPr txBox="1"/>
          <p:nvPr/>
        </p:nvSpPr>
        <p:spPr>
          <a:xfrm>
            <a:off x="6835975" y="57357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isation</a:t>
            </a:r>
          </a:p>
        </p:txBody>
      </p:sp>
    </p:spTree>
    <p:extLst>
      <p:ext uri="{BB962C8B-B14F-4D97-AF65-F5344CB8AC3E}">
        <p14:creationId xmlns:p14="http://schemas.microsoft.com/office/powerpoint/2010/main" val="1715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em</a:t>
            </a:r>
            <a:r>
              <a:rPr lang="en-GB" sz="3600" b="1" dirty="0">
                <a:solidFill>
                  <a:schemeClr val="bg1"/>
                </a:solidFill>
              </a:rPr>
              <a:t>/am], [</a:t>
            </a:r>
            <a:r>
              <a:rPr lang="en-GB" sz="3600" b="1" dirty="0" err="1">
                <a:solidFill>
                  <a:schemeClr val="bg1"/>
                </a:solidFill>
              </a:rPr>
              <a:t>en</a:t>
            </a:r>
            <a:r>
              <a:rPr lang="en-GB" sz="3600" b="1" dirty="0">
                <a:solidFill>
                  <a:schemeClr val="bg1"/>
                </a:solidFill>
              </a:rPr>
              <a:t>/an]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 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ex</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aine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usant</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cont</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						prom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gr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imal</a:t>
            </a:r>
          </a:p>
        </p:txBody>
      </p:sp>
      <p:sp>
        <p:nvSpPr>
          <p:cNvPr id="3" name="TextBox 2">
            <a:extLst>
              <a:ext uri="{FF2B5EF4-FFF2-40B4-BE49-F238E27FC236}">
                <a16:creationId xmlns:a16="http://schemas.microsoft.com/office/drawing/2014/main" id="{8BBE0987-7B8C-48B3-9579-9E6E08BA7F74}"/>
              </a:ext>
            </a:extLst>
          </p:cNvPr>
          <p:cNvSpPr txBox="1"/>
          <p:nvPr/>
        </p:nvSpPr>
        <p:spPr>
          <a:xfrm>
            <a:off x="2386842" y="4251454"/>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em</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8886383" y="4251454"/>
            <a:ext cx="2599972"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457245"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1" name="Rectangle 10">
            <a:extLst>
              <a:ext uri="{FF2B5EF4-FFF2-40B4-BE49-F238E27FC236}">
                <a16:creationId xmlns:a16="http://schemas.microsoft.com/office/drawing/2014/main" id="{2AFA9400-14EB-4A0A-8F89-ADA1052ECCD5}"/>
              </a:ext>
            </a:extLst>
          </p:cNvPr>
          <p:cNvSpPr/>
          <p:nvPr/>
        </p:nvSpPr>
        <p:spPr>
          <a:xfrm>
            <a:off x="6457245" y="468294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(funny)</a:t>
            </a:r>
          </a:p>
        </p:txBody>
      </p:sp>
      <p:sp>
        <p:nvSpPr>
          <p:cNvPr id="12" name="Rectangle 11">
            <a:extLst>
              <a:ext uri="{FF2B5EF4-FFF2-40B4-BE49-F238E27FC236}">
                <a16:creationId xmlns:a16="http://schemas.microsoft.com/office/drawing/2014/main" id="{CA747333-263E-4495-89C2-E5DF2F589E35}"/>
              </a:ext>
            </a:extLst>
          </p:cNvPr>
          <p:cNvSpPr/>
          <p:nvPr/>
        </p:nvSpPr>
        <p:spPr>
          <a:xfrm>
            <a:off x="6457245"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(walk)</a:t>
            </a:r>
          </a:p>
        </p:txBody>
      </p:sp>
      <p:sp>
        <p:nvSpPr>
          <p:cNvPr id="13" name="Rectangle 12">
            <a:extLst>
              <a:ext uri="{FF2B5EF4-FFF2-40B4-BE49-F238E27FC236}">
                <a16:creationId xmlns:a16="http://schemas.microsoft.com/office/drawing/2014/main" id="{00DEFD59-66CC-4D2B-A8A0-5B97FACFCCF7}"/>
              </a:ext>
            </a:extLst>
          </p:cNvPr>
          <p:cNvSpPr/>
          <p:nvPr/>
        </p:nvSpPr>
        <p:spPr>
          <a:xfrm>
            <a:off x="6457245"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4" name="Rectangle 13">
            <a:extLst>
              <a:ext uri="{FF2B5EF4-FFF2-40B4-BE49-F238E27FC236}">
                <a16:creationId xmlns:a16="http://schemas.microsoft.com/office/drawing/2014/main" id="{7EB34FA2-B7F6-4AFE-8C9E-D18F2C8BD60E}"/>
              </a:ext>
            </a:extLst>
          </p:cNvPr>
          <p:cNvSpPr/>
          <p:nvPr/>
        </p:nvSpPr>
        <p:spPr>
          <a:xfrm>
            <a:off x="98480"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(example)</a:t>
            </a:r>
          </a:p>
        </p:txBody>
      </p:sp>
      <p:sp>
        <p:nvSpPr>
          <p:cNvPr id="15" name="Rectangle 14">
            <a:extLst>
              <a:ext uri="{FF2B5EF4-FFF2-40B4-BE49-F238E27FC236}">
                <a16:creationId xmlns:a16="http://schemas.microsoft.com/office/drawing/2014/main" id="{F9157764-9DD9-4821-8B9F-9CA964CADE6D}"/>
              </a:ext>
            </a:extLst>
          </p:cNvPr>
          <p:cNvSpPr/>
          <p:nvPr/>
        </p:nvSpPr>
        <p:spPr>
          <a:xfrm>
            <a:off x="98480" y="467048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(bedroom)</a:t>
            </a:r>
          </a:p>
        </p:txBody>
      </p:sp>
      <p:sp>
        <p:nvSpPr>
          <p:cNvPr id="16" name="Rectangle 15">
            <a:extLst>
              <a:ext uri="{FF2B5EF4-FFF2-40B4-BE49-F238E27FC236}">
                <a16:creationId xmlns:a16="http://schemas.microsoft.com/office/drawing/2014/main" id="{970A608A-AA11-437F-BF65-F3CE1E8B9886}"/>
              </a:ext>
            </a:extLst>
          </p:cNvPr>
          <p:cNvSpPr/>
          <p:nvPr/>
        </p:nvSpPr>
        <p:spPr>
          <a:xfrm>
            <a:off x="98479"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(pleased)</a:t>
            </a:r>
          </a:p>
        </p:txBody>
      </p:sp>
      <p:sp>
        <p:nvSpPr>
          <p:cNvPr id="17" name="Rectangle 16">
            <a:extLst>
              <a:ext uri="{FF2B5EF4-FFF2-40B4-BE49-F238E27FC236}">
                <a16:creationId xmlns:a16="http://schemas.microsoft.com/office/drawing/2014/main" id="{8835AD73-BB17-4882-8CF5-03299B4D2773}"/>
              </a:ext>
            </a:extLst>
          </p:cNvPr>
          <p:cNvSpPr/>
          <p:nvPr/>
        </p:nvSpPr>
        <p:spPr>
          <a:xfrm>
            <a:off x="98478"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(big)</a:t>
            </a:r>
          </a:p>
        </p:txBody>
      </p:sp>
    </p:spTree>
    <p:extLst>
      <p:ext uri="{BB962C8B-B14F-4D97-AF65-F5344CB8AC3E}">
        <p14:creationId xmlns:p14="http://schemas.microsoft.com/office/powerpoint/2010/main" val="9699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66103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9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347598"/>
          <a:ext cx="7972453" cy="4677576"/>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 vowel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em</a:t>
                      </a:r>
                      <a:r>
                        <a:rPr lang="en-GB" sz="2400" dirty="0" err="1">
                          <a:solidFill>
                            <a:schemeClr val="accent1">
                              <a:lumMod val="50000"/>
                            </a:schemeClr>
                          </a:solidFill>
                        </a:rPr>
                        <a:t>baucher</a:t>
                      </a:r>
                      <a:r>
                        <a:rPr lang="en-GB" sz="2000" dirty="0">
                          <a:solidFill>
                            <a:schemeClr val="accent1">
                              <a:lumMod val="50000"/>
                            </a:schemeClr>
                          </a:solidFill>
                        </a:rPr>
                        <a:t> [to hire]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r</a:t>
                      </a:r>
                      <a:r>
                        <a:rPr lang="en-GB" sz="2400" b="1" dirty="0" err="1">
                          <a:solidFill>
                            <a:schemeClr val="accent1">
                              <a:lumMod val="50000"/>
                            </a:schemeClr>
                          </a:solidFill>
                        </a:rPr>
                        <a:t>em</a:t>
                      </a:r>
                      <a:r>
                        <a:rPr lang="en-GB" sz="2400" dirty="0" err="1">
                          <a:solidFill>
                            <a:schemeClr val="accent1">
                              <a:lumMod val="50000"/>
                            </a:schemeClr>
                          </a:solidFill>
                        </a:rPr>
                        <a:t>onter</a:t>
                      </a:r>
                      <a:r>
                        <a:rPr lang="en-GB" sz="2000" dirty="0">
                          <a:solidFill>
                            <a:schemeClr val="accent1">
                              <a:lumMod val="50000"/>
                            </a:schemeClr>
                          </a:solidFill>
                        </a:rPr>
                        <a:t> [to go back up]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en</a:t>
                      </a:r>
                      <a:r>
                        <a:rPr lang="en-GB" sz="2400" dirty="0" err="1">
                          <a:solidFill>
                            <a:schemeClr val="accent1">
                              <a:lumMod val="50000"/>
                            </a:schemeClr>
                          </a:solidFill>
                        </a:rPr>
                        <a:t>g</a:t>
                      </a:r>
                      <a:r>
                        <a:rPr lang="en-GB" sz="2400" b="1" dirty="0" err="1">
                          <a:solidFill>
                            <a:schemeClr val="accent1">
                              <a:lumMod val="50000"/>
                            </a:schemeClr>
                          </a:solidFill>
                        </a:rPr>
                        <a:t>en</a:t>
                      </a:r>
                      <a:r>
                        <a:rPr lang="en-GB" sz="2400" dirty="0" err="1">
                          <a:solidFill>
                            <a:schemeClr val="accent1">
                              <a:lumMod val="50000"/>
                            </a:schemeClr>
                          </a:solidFill>
                        </a:rPr>
                        <a:t>drer</a:t>
                      </a:r>
                      <a:r>
                        <a:rPr lang="en-GB" sz="2000" dirty="0">
                          <a:solidFill>
                            <a:schemeClr val="accent1">
                              <a:lumMod val="50000"/>
                            </a:schemeClr>
                          </a:solidFill>
                        </a:rPr>
                        <a:t> [to generate]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an</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don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[abandonment]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ch</a:t>
                      </a:r>
                      <a:r>
                        <a:rPr lang="en-GB" sz="2400" b="1" dirty="0">
                          <a:solidFill>
                            <a:schemeClr val="accent1">
                              <a:lumMod val="50000"/>
                            </a:schemeClr>
                          </a:solidFill>
                        </a:rPr>
                        <a:t>em</a:t>
                      </a:r>
                      <a:r>
                        <a:rPr lang="en-GB" sz="2400" dirty="0">
                          <a:solidFill>
                            <a:schemeClr val="accent1">
                              <a:lumMod val="50000"/>
                            </a:schemeClr>
                          </a:solidFill>
                        </a:rPr>
                        <a:t>in</a:t>
                      </a:r>
                      <a:r>
                        <a:rPr lang="en-GB" sz="2000" dirty="0">
                          <a:solidFill>
                            <a:schemeClr val="accent1">
                              <a:lumMod val="50000"/>
                            </a:schemeClr>
                          </a:solidFill>
                        </a:rPr>
                        <a:t> [path]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en</a:t>
                      </a:r>
                      <a:r>
                        <a:rPr lang="en-GB" sz="2400" dirty="0">
                          <a:solidFill>
                            <a:schemeClr val="accent1">
                              <a:lumMod val="50000"/>
                            </a:schemeClr>
                          </a:solidFill>
                        </a:rPr>
                        <a:t>ace</a:t>
                      </a:r>
                      <a:r>
                        <a:rPr lang="en-GB" sz="2000" dirty="0">
                          <a:solidFill>
                            <a:schemeClr val="accent1">
                              <a:lumMod val="50000"/>
                            </a:schemeClr>
                          </a:solidFill>
                        </a:rPr>
                        <a:t> [threat]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ch</a:t>
                      </a:r>
                      <a:r>
                        <a:rPr lang="en-GB" sz="2400" b="1" dirty="0">
                          <a:solidFill>
                            <a:schemeClr val="accent1">
                              <a:lumMod val="50000"/>
                            </a:schemeClr>
                          </a:solidFill>
                        </a:rPr>
                        <a:t>am</a:t>
                      </a:r>
                      <a:r>
                        <a:rPr lang="en-GB" sz="2400" dirty="0">
                          <a:solidFill>
                            <a:schemeClr val="accent1">
                              <a:lumMod val="50000"/>
                            </a:schemeClr>
                          </a:solidFill>
                        </a:rPr>
                        <a:t>p</a:t>
                      </a:r>
                      <a:r>
                        <a:rPr lang="en-GB" sz="2000" dirty="0">
                          <a:solidFill>
                            <a:schemeClr val="accent1">
                              <a:lumMod val="50000"/>
                            </a:schemeClr>
                          </a:solidFill>
                        </a:rPr>
                        <a:t> [field]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b</a:t>
                      </a:r>
                      <a:r>
                        <a:rPr lang="en-GB" sz="2400" b="1" dirty="0">
                          <a:solidFill>
                            <a:schemeClr val="accent1">
                              <a:lumMod val="50000"/>
                            </a:schemeClr>
                          </a:solidFill>
                        </a:rPr>
                        <a:t>an</a:t>
                      </a:r>
                      <a:r>
                        <a:rPr lang="en-GB" sz="2400" dirty="0">
                          <a:solidFill>
                            <a:schemeClr val="accent1">
                              <a:lumMod val="50000"/>
                            </a:schemeClr>
                          </a:solidFill>
                        </a:rPr>
                        <a:t>al</a:t>
                      </a:r>
                      <a:r>
                        <a:rPr lang="en-GB" sz="2000" dirty="0">
                          <a:solidFill>
                            <a:schemeClr val="accent1">
                              <a:lumMod val="50000"/>
                            </a:schemeClr>
                          </a:solidFill>
                        </a:rPr>
                        <a:t> [ordinary]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99600" y="20989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151438"/>
            <a:ext cx="282522" cy="294294"/>
          </a:xfrm>
          <a:prstGeom prst="rect">
            <a:avLst/>
          </a:prstGeom>
        </p:spPr>
      </p:pic>
      <p:sp>
        <p:nvSpPr>
          <p:cNvPr id="15" name="Action Button: Custom 16">
            <a:hlinkClick r:id="" action="ppaction://noaction" highlightClick="1">
              <a:snd r:embed="rId5" name="2.wav"/>
            </a:hlinkClick>
            <a:extLst>
              <a:ext uri="{FF2B5EF4-FFF2-40B4-BE49-F238E27FC236}">
                <a16:creationId xmlns:a16="http://schemas.microsoft.com/office/drawing/2014/main" id="{D4B491BE-DEE1-4BAB-B62E-08BEC8F84C2F}"/>
              </a:ext>
            </a:extLst>
          </p:cNvPr>
          <p:cNvSpPr/>
          <p:nvPr/>
        </p:nvSpPr>
        <p:spPr>
          <a:xfrm>
            <a:off x="3999600" y="25938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2616177"/>
            <a:ext cx="282522" cy="294294"/>
          </a:xfrm>
          <a:prstGeom prst="rect">
            <a:avLst/>
          </a:prstGeom>
        </p:spPr>
      </p:pic>
      <p:sp>
        <p:nvSpPr>
          <p:cNvPr id="18" name="Action Button: Custom 16">
            <a:hlinkClick r:id="" action="ppaction://noaction" highlightClick="1">
              <a:snd r:embed="rId6" name="3.wav"/>
            </a:hlinkClick>
            <a:extLst>
              <a:ext uri="{FF2B5EF4-FFF2-40B4-BE49-F238E27FC236}">
                <a16:creationId xmlns:a16="http://schemas.microsoft.com/office/drawing/2014/main" id="{7C5D1C98-B338-48C7-A0D6-9CC93C596CA9}"/>
              </a:ext>
            </a:extLst>
          </p:cNvPr>
          <p:cNvSpPr/>
          <p:nvPr/>
        </p:nvSpPr>
        <p:spPr>
          <a:xfrm>
            <a:off x="3999600" y="3088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575" y="3196645"/>
            <a:ext cx="282522" cy="294294"/>
          </a:xfrm>
          <a:prstGeom prst="rect">
            <a:avLst/>
          </a:prstGeom>
        </p:spPr>
      </p:pic>
      <p:sp>
        <p:nvSpPr>
          <p:cNvPr id="21" name="Action Button: Custom 16">
            <a:hlinkClick r:id="" action="ppaction://noaction" highlightClick="1">
              <a:snd r:embed="rId7" name="4.wav"/>
            </a:hlinkClick>
            <a:extLst>
              <a:ext uri="{FF2B5EF4-FFF2-40B4-BE49-F238E27FC236}">
                <a16:creationId xmlns:a16="http://schemas.microsoft.com/office/drawing/2014/main" id="{735F5EA0-D015-4C01-9444-94092DE5E112}"/>
              </a:ext>
            </a:extLst>
          </p:cNvPr>
          <p:cNvSpPr/>
          <p:nvPr/>
        </p:nvSpPr>
        <p:spPr>
          <a:xfrm>
            <a:off x="3999600" y="3583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697980"/>
            <a:ext cx="282522" cy="294294"/>
          </a:xfrm>
          <a:prstGeom prst="rect">
            <a:avLst/>
          </a:prstGeom>
        </p:spPr>
      </p:pic>
      <p:sp>
        <p:nvSpPr>
          <p:cNvPr id="24" name="Action Button: Custom 16">
            <a:hlinkClick r:id="" action="ppaction://noaction" highlightClick="1">
              <a:snd r:embed="rId8" name="5.wav"/>
            </a:hlinkClick>
            <a:extLst>
              <a:ext uri="{FF2B5EF4-FFF2-40B4-BE49-F238E27FC236}">
                <a16:creationId xmlns:a16="http://schemas.microsoft.com/office/drawing/2014/main" id="{C85FFF45-DBEA-4B31-808F-B9B100F63A1A}"/>
              </a:ext>
            </a:extLst>
          </p:cNvPr>
          <p:cNvSpPr/>
          <p:nvPr/>
        </p:nvSpPr>
        <p:spPr>
          <a:xfrm>
            <a:off x="3999600" y="407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161965"/>
            <a:ext cx="282522" cy="294294"/>
          </a:xfrm>
          <a:prstGeom prst="rect">
            <a:avLst/>
          </a:prstGeom>
        </p:spPr>
      </p:pic>
      <p:sp>
        <p:nvSpPr>
          <p:cNvPr id="27" name="Action Button: Custom 16">
            <a:hlinkClick r:id="" action="ppaction://noaction" highlightClick="1">
              <a:snd r:embed="rId9" name="6.wav"/>
            </a:hlinkClick>
            <a:extLst>
              <a:ext uri="{FF2B5EF4-FFF2-40B4-BE49-F238E27FC236}">
                <a16:creationId xmlns:a16="http://schemas.microsoft.com/office/drawing/2014/main" id="{C30A216B-AEBB-4E5C-9D72-F3186157431E}"/>
              </a:ext>
            </a:extLst>
          </p:cNvPr>
          <p:cNvSpPr/>
          <p:nvPr/>
        </p:nvSpPr>
        <p:spPr>
          <a:xfrm>
            <a:off x="3999600" y="45736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590444"/>
            <a:ext cx="282522" cy="294294"/>
          </a:xfrm>
          <a:prstGeom prst="rect">
            <a:avLst/>
          </a:prstGeom>
        </p:spPr>
      </p:pic>
      <p:sp>
        <p:nvSpPr>
          <p:cNvPr id="30" name="Action Button: Custom 16">
            <a:hlinkClick r:id="" action="ppaction://noaction" highlightClick="1">
              <a:snd r:embed="rId10" name="7.wav"/>
            </a:hlinkClick>
            <a:extLst>
              <a:ext uri="{FF2B5EF4-FFF2-40B4-BE49-F238E27FC236}">
                <a16:creationId xmlns:a16="http://schemas.microsoft.com/office/drawing/2014/main" id="{B283615F-33BB-4FCE-934D-0B85B4100205}"/>
              </a:ext>
            </a:extLst>
          </p:cNvPr>
          <p:cNvSpPr/>
          <p:nvPr/>
        </p:nvSpPr>
        <p:spPr>
          <a:xfrm>
            <a:off x="3999600" y="506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144746"/>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[e] </a:t>
            </a:r>
            <a:r>
              <a:rPr lang="en-GB" sz="3600" b="1" dirty="0" err="1">
                <a:solidFill>
                  <a:schemeClr val="bg1"/>
                </a:solidFill>
              </a:rPr>
              <a:t>ou</a:t>
            </a:r>
            <a:r>
              <a:rPr lang="en-GB" sz="3600" b="1" dirty="0">
                <a:solidFill>
                  <a:schemeClr val="bg1"/>
                </a:solidFill>
              </a:rPr>
              <a:t> [a] ?  </a:t>
            </a:r>
          </a:p>
        </p:txBody>
      </p:sp>
      <p:sp>
        <p:nvSpPr>
          <p:cNvPr id="2" name="Action Button: Custom 16">
            <a:hlinkClick r:id="" action="ppaction://noaction" highlightClick="1">
              <a:snd r:embed="rId12" name="8.wav"/>
            </a:hlinkClick>
            <a:extLst>
              <a:ext uri="{FF2B5EF4-FFF2-40B4-BE49-F238E27FC236}">
                <a16:creationId xmlns:a16="http://schemas.microsoft.com/office/drawing/2014/main" id="{97B06BAE-CD99-4ADC-8555-750D1ED4D757}"/>
              </a:ext>
            </a:extLst>
          </p:cNvPr>
          <p:cNvSpPr/>
          <p:nvPr/>
        </p:nvSpPr>
        <p:spPr>
          <a:xfrm>
            <a:off x="3999600" y="55635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5563509"/>
            <a:ext cx="282522" cy="294294"/>
          </a:xfrm>
          <a:prstGeom prst="rect">
            <a:avLst/>
          </a:prstGeom>
        </p:spPr>
      </p:pic>
      <p:sp>
        <p:nvSpPr>
          <p:cNvPr id="3" name="Rounded Rectangle 46">
            <a:extLst>
              <a:ext uri="{FF2B5EF4-FFF2-40B4-BE49-F238E27FC236}">
                <a16:creationId xmlns:a16="http://schemas.microsoft.com/office/drawing/2014/main" id="{BDABA21E-25FC-4756-885C-244AAE00A49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221C652-CABE-4DD6-97E0-94CC6E01D994}"/>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pSp>
        <p:nvGrpSpPr>
          <p:cNvPr id="28" name="Group 27">
            <a:extLst>
              <a:ext uri="{FF2B5EF4-FFF2-40B4-BE49-F238E27FC236}">
                <a16:creationId xmlns:a16="http://schemas.microsoft.com/office/drawing/2014/main" id="{CBBDF424-D790-4EBC-83A8-AAA40ABB1EE4}"/>
              </a:ext>
            </a:extLst>
          </p:cNvPr>
          <p:cNvGrpSpPr/>
          <p:nvPr/>
        </p:nvGrpSpPr>
        <p:grpSpPr>
          <a:xfrm>
            <a:off x="99486" y="3890273"/>
            <a:ext cx="2959414" cy="1039207"/>
            <a:chOff x="875274" y="1292869"/>
            <a:chExt cx="2959414" cy="1039207"/>
          </a:xfrm>
        </p:grpSpPr>
        <p:sp>
          <p:nvSpPr>
            <p:cNvPr id="31" name="TextBox 30">
              <a:extLst>
                <a:ext uri="{FF2B5EF4-FFF2-40B4-BE49-F238E27FC236}">
                  <a16:creationId xmlns:a16="http://schemas.microsoft.com/office/drawing/2014/main" id="{4F40DF58-62F7-4BF4-B287-9CF1EBFB6622}"/>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2" descr="Alphabet Word Images, Face, Human">
              <a:extLst>
                <a:ext uri="{FF2B5EF4-FFF2-40B4-BE49-F238E27FC236}">
                  <a16:creationId xmlns:a16="http://schemas.microsoft.com/office/drawing/2014/main" id="{A2D39BF4-53DB-409F-A3C9-79D3AB2BA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18E7C83-4CA9-45D2-8DFB-2D219E877B09}"/>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4" descr="Lips, Sexy, Mouth, Kiss, Passion, Teeth, Gloss">
            <a:extLst>
              <a:ext uri="{FF2B5EF4-FFF2-40B4-BE49-F238E27FC236}">
                <a16:creationId xmlns:a16="http://schemas.microsoft.com/office/drawing/2014/main" id="{7FE99E70-5F98-4C9D-9792-C288EF7549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424626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a:t>
            </a:r>
            <a:r>
              <a:rPr lang="en-GB" sz="3600" b="1" dirty="0" err="1">
                <a:solidFill>
                  <a:schemeClr val="bg1"/>
                </a:solidFill>
              </a:rPr>
              <a:t>i</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nvGraphicFramePr>
        <p:xfrm>
          <a:off x="296079" y="1705607"/>
          <a:ext cx="9938610" cy="4536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méga</a:t>
                      </a:r>
                      <a:r>
                        <a:rPr lang="fr-FR" sz="2400" i="0" spc="400" baseline="0" dirty="0">
                          <a:solidFill>
                            <a:srgbClr val="115076"/>
                          </a:solidFill>
                        </a:rPr>
                        <a:t>b</a:t>
                      </a:r>
                      <a:r>
                        <a:rPr lang="fr-FR" sz="2400" b="1" i="0" spc="400" baseline="0" dirty="0">
                          <a:solidFill>
                            <a:srgbClr val="115076"/>
                          </a:solidFill>
                        </a:rPr>
                        <a:t>i</a:t>
                      </a:r>
                      <a:r>
                        <a:rPr lang="fr-FR" sz="2400" i="0" dirty="0">
                          <a:solidFill>
                            <a:srgbClr val="115076"/>
                          </a:solidFill>
                        </a:rPr>
                        <a:t>t</a:t>
                      </a:r>
                    </a:p>
                  </a:txBody>
                  <a:tcPr/>
                </a:tc>
                <a:tc>
                  <a:txBody>
                    <a:bodyPr/>
                    <a:lstStyle/>
                    <a:p>
                      <a:pPr algn="l"/>
                      <a:r>
                        <a:rPr lang="fr-FR" sz="2400" i="0" dirty="0" err="1">
                          <a:solidFill>
                            <a:srgbClr val="115076"/>
                          </a:solidFill>
                        </a:rPr>
                        <a:t>megabyte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belle</a:t>
                      </a:r>
                    </a:p>
                  </a:txBody>
                  <a:tcPr/>
                </a:tc>
                <a:tc>
                  <a:txBody>
                    <a:bodyPr/>
                    <a:lstStyle/>
                    <a:p>
                      <a:pPr algn="l"/>
                      <a:r>
                        <a:rPr lang="fr-FR" sz="2400" i="0" dirty="0" err="1">
                          <a:solidFill>
                            <a:srgbClr val="115076"/>
                          </a:solidFill>
                        </a:rPr>
                        <a:t>rebel</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i="0" dirty="0">
                          <a:solidFill>
                            <a:srgbClr val="115076"/>
                          </a:solidFill>
                        </a:rPr>
                        <a:t>m</a:t>
                      </a:r>
                      <a:r>
                        <a:rPr lang="fr-FR" sz="2400" b="1" i="0" dirty="0">
                          <a:solidFill>
                            <a:srgbClr val="115076"/>
                          </a:solidFill>
                        </a:rPr>
                        <a:t>e</a:t>
                      </a:r>
                      <a:r>
                        <a:rPr lang="fr-FR" sz="2400" i="0" dirty="0">
                          <a:solidFill>
                            <a:srgbClr val="115076"/>
                          </a:solidFill>
                        </a:rPr>
                        <a:t>nu </a:t>
                      </a:r>
                    </a:p>
                  </a:txBody>
                  <a:tcPr/>
                </a:tc>
                <a:tc>
                  <a:txBody>
                    <a:bodyPr/>
                    <a:lstStyle/>
                    <a:p>
                      <a:pPr algn="l"/>
                      <a:r>
                        <a:rPr lang="fr-FR" sz="2400" i="0" dirty="0">
                          <a:solidFill>
                            <a:srgbClr val="115076"/>
                          </a:solidFill>
                        </a:rPr>
                        <a:t>menu</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b</a:t>
                      </a:r>
                      <a:r>
                        <a:rPr lang="fr-FR" sz="2400" b="1" i="0" spc="400" baseline="0" dirty="0">
                          <a:solidFill>
                            <a:srgbClr val="115076"/>
                          </a:solidFill>
                        </a:rPr>
                        <a:t>i</a:t>
                      </a:r>
                      <a:r>
                        <a:rPr lang="fr-FR" sz="2400" i="0" spc="400" baseline="0" dirty="0">
                          <a:solidFill>
                            <a:srgbClr val="115076"/>
                          </a:solidFill>
                        </a:rPr>
                        <a:t>p</a:t>
                      </a:r>
                      <a:endParaRPr lang="fr-FR" sz="2400" i="0" dirty="0">
                        <a:solidFill>
                          <a:srgbClr val="115076"/>
                        </a:solidFill>
                      </a:endParaRPr>
                    </a:p>
                  </a:txBody>
                  <a:tcPr/>
                </a:tc>
                <a:tc>
                  <a:txBody>
                    <a:bodyPr/>
                    <a:lstStyle/>
                    <a:p>
                      <a:pPr algn="l"/>
                      <a:r>
                        <a:rPr lang="fr-FR" sz="2400" i="0" dirty="0" err="1">
                          <a:solidFill>
                            <a:srgbClr val="115076"/>
                          </a:solidFill>
                        </a:rPr>
                        <a:t>beep</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r</a:t>
                      </a:r>
                      <a:r>
                        <a:rPr lang="fr-FR" sz="2400" b="1" i="0" spc="400" baseline="0" dirty="0">
                          <a:solidFill>
                            <a:srgbClr val="115076"/>
                          </a:solidFill>
                        </a:rPr>
                        <a:t>i</a:t>
                      </a:r>
                      <a:r>
                        <a:rPr lang="fr-FR" sz="2400" i="0" dirty="0">
                          <a:solidFill>
                            <a:srgbClr val="115076"/>
                          </a:solidFill>
                        </a:rPr>
                        <a:t>che</a:t>
                      </a:r>
                    </a:p>
                  </a:txBody>
                  <a:tcPr/>
                </a:tc>
                <a:tc>
                  <a:txBody>
                    <a:bodyPr/>
                    <a:lstStyle/>
                    <a:p>
                      <a:pPr algn="l"/>
                      <a:r>
                        <a:rPr lang="fr-FR" sz="2400" i="0" dirty="0" err="1">
                          <a:solidFill>
                            <a:srgbClr val="115076"/>
                          </a:solidFill>
                        </a:rPr>
                        <a:t>rich</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jeté</a:t>
                      </a:r>
                    </a:p>
                  </a:txBody>
                  <a:tcPr/>
                </a:tc>
                <a:tc>
                  <a:txBody>
                    <a:bodyPr/>
                    <a:lstStyle/>
                    <a:p>
                      <a:pPr algn="l"/>
                      <a:r>
                        <a:rPr lang="fr-FR" sz="2400" i="0" dirty="0" err="1">
                          <a:solidFill>
                            <a:srgbClr val="115076"/>
                          </a:solidFill>
                        </a:rPr>
                        <a:t>rejected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f</a:t>
                      </a:r>
                      <a:r>
                        <a:rPr lang="fr-FR" sz="2400" b="1" i="0" spc="400" baseline="0" dirty="0">
                          <a:solidFill>
                            <a:srgbClr val="115076"/>
                          </a:solidFill>
                        </a:rPr>
                        <a:t>i</a:t>
                      </a:r>
                      <a:r>
                        <a:rPr lang="fr-FR" sz="2400" i="0" dirty="0">
                          <a:solidFill>
                            <a:srgbClr val="115076"/>
                          </a:solidFill>
                        </a:rPr>
                        <a:t>xé</a:t>
                      </a:r>
                    </a:p>
                  </a:txBody>
                  <a:tcPr/>
                </a:tc>
                <a:tc>
                  <a:txBody>
                    <a:bodyPr/>
                    <a:lstStyle/>
                    <a:p>
                      <a:pPr algn="l"/>
                      <a:r>
                        <a:rPr lang="fr-FR" sz="2400" i="0" dirty="0" err="1">
                          <a:solidFill>
                            <a:srgbClr val="115076"/>
                          </a:solidFill>
                        </a:rPr>
                        <a:t>fixed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d</a:t>
                      </a:r>
                      <a:r>
                        <a:rPr lang="fr-FR" sz="2400" b="1" i="0" dirty="0">
                          <a:solidFill>
                            <a:srgbClr val="115076"/>
                          </a:solidFill>
                        </a:rPr>
                        <a:t>e</a:t>
                      </a:r>
                      <a:r>
                        <a:rPr lang="fr-FR" sz="2400" i="0" dirty="0">
                          <a:solidFill>
                            <a:srgbClr val="115076"/>
                          </a:solidFill>
                        </a:rPr>
                        <a:t>gré</a:t>
                      </a:r>
                    </a:p>
                  </a:txBody>
                  <a:tcPr/>
                </a:tc>
                <a:tc>
                  <a:txBody>
                    <a:bodyPr/>
                    <a:lstStyle/>
                    <a:p>
                      <a:pPr algn="l"/>
                      <a:r>
                        <a:rPr lang="fr-FR" sz="2400" i="0" dirty="0" err="1">
                          <a:solidFill>
                            <a:srgbClr val="115076"/>
                          </a:solidFill>
                        </a:rPr>
                        <a:t>degree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sp>
        <p:nvSpPr>
          <p:cNvPr id="10" name="Rectangle 9">
            <a:hlinkClick r:id="" action="ppaction://noaction">
              <a:snd r:embed="rId4" name="1. megabit.wav"/>
            </a:hlinkClick>
            <a:extLst>
              <a:ext uri="{FF2B5EF4-FFF2-40B4-BE49-F238E27FC236}">
                <a16:creationId xmlns:a16="http://schemas.microsoft.com/office/drawing/2014/main" id="{C4F0A361-C5A0-354C-A4C8-45F1CCF9C1AB}"/>
              </a:ext>
            </a:extLst>
          </p:cNvPr>
          <p:cNvSpPr/>
          <p:nvPr/>
        </p:nvSpPr>
        <p:spPr>
          <a:xfrm>
            <a:off x="363240" y="227900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5" name="2 rebelle.wav"/>
            </a:hlinkClick>
            <a:extLst>
              <a:ext uri="{FF2B5EF4-FFF2-40B4-BE49-F238E27FC236}">
                <a16:creationId xmlns:a16="http://schemas.microsoft.com/office/drawing/2014/main" id="{626A91A9-3E23-E245-9DC9-FB1504850A61}"/>
              </a:ext>
            </a:extLst>
          </p:cNvPr>
          <p:cNvSpPr/>
          <p:nvPr/>
        </p:nvSpPr>
        <p:spPr>
          <a:xfrm>
            <a:off x="363240" y="278253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6" name="3 menu.wav"/>
            </a:hlinkClick>
            <a:extLst>
              <a:ext uri="{FF2B5EF4-FFF2-40B4-BE49-F238E27FC236}">
                <a16:creationId xmlns:a16="http://schemas.microsoft.com/office/drawing/2014/main" id="{57151BBB-E839-AF4C-9E57-94A14CB8F331}"/>
              </a:ext>
            </a:extLst>
          </p:cNvPr>
          <p:cNvSpPr/>
          <p:nvPr/>
        </p:nvSpPr>
        <p:spPr>
          <a:xfrm>
            <a:off x="363240" y="328606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7" name="4 bip.wav"/>
            </a:hlinkClick>
            <a:extLst>
              <a:ext uri="{FF2B5EF4-FFF2-40B4-BE49-F238E27FC236}">
                <a16:creationId xmlns:a16="http://schemas.microsoft.com/office/drawing/2014/main" id="{3E9D7F09-2BF3-B449-9D0F-5CBF315F3208}"/>
              </a:ext>
            </a:extLst>
          </p:cNvPr>
          <p:cNvSpPr/>
          <p:nvPr/>
        </p:nvSpPr>
        <p:spPr>
          <a:xfrm>
            <a:off x="363240" y="378960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8" name="5 riche.wav"/>
            </a:hlinkClick>
            <a:extLst>
              <a:ext uri="{FF2B5EF4-FFF2-40B4-BE49-F238E27FC236}">
                <a16:creationId xmlns:a16="http://schemas.microsoft.com/office/drawing/2014/main" id="{DCC5551E-685E-F647-A9A4-240DDCFE7CCE}"/>
              </a:ext>
            </a:extLst>
          </p:cNvPr>
          <p:cNvSpPr/>
          <p:nvPr/>
        </p:nvSpPr>
        <p:spPr>
          <a:xfrm>
            <a:off x="363240" y="429313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9" name="6 rejeté.wav"/>
            </a:hlinkClick>
            <a:extLst>
              <a:ext uri="{FF2B5EF4-FFF2-40B4-BE49-F238E27FC236}">
                <a16:creationId xmlns:a16="http://schemas.microsoft.com/office/drawing/2014/main" id="{DD2E1866-4665-E148-A0A0-0FCD2593EFF0}"/>
              </a:ext>
            </a:extLst>
          </p:cNvPr>
          <p:cNvSpPr/>
          <p:nvPr/>
        </p:nvSpPr>
        <p:spPr>
          <a:xfrm>
            <a:off x="363240" y="47966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0" name="7 fixé.wav"/>
            </a:hlinkClick>
            <a:extLst>
              <a:ext uri="{FF2B5EF4-FFF2-40B4-BE49-F238E27FC236}">
                <a16:creationId xmlns:a16="http://schemas.microsoft.com/office/drawing/2014/main" id="{84778AA0-9C53-5340-83B9-2172146A7B71}"/>
              </a:ext>
            </a:extLst>
          </p:cNvPr>
          <p:cNvSpPr/>
          <p:nvPr/>
        </p:nvSpPr>
        <p:spPr>
          <a:xfrm>
            <a:off x="363240" y="530019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1" name="8 degré.wav"/>
            </a:hlinkClick>
            <a:extLst>
              <a:ext uri="{FF2B5EF4-FFF2-40B4-BE49-F238E27FC236}">
                <a16:creationId xmlns:a16="http://schemas.microsoft.com/office/drawing/2014/main" id="{F39ECDE5-B372-A443-B3CB-B1AD8C90EC8E}"/>
              </a:ext>
            </a:extLst>
          </p:cNvPr>
          <p:cNvSpPr/>
          <p:nvPr/>
        </p:nvSpPr>
        <p:spPr>
          <a:xfrm>
            <a:off x="363240" y="580372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231321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2815389"/>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3318921"/>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3823807"/>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4312039"/>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4134" y="4829517"/>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5334403"/>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5836580"/>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200395" y="1186639"/>
            <a:ext cx="8077852" cy="43088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mots et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remplis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blancs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la bonne SSC.</a:t>
            </a:r>
          </a:p>
        </p:txBody>
      </p:sp>
      <p:sp>
        <p:nvSpPr>
          <p:cNvPr id="36" name="Rectangle 35">
            <a:extLst>
              <a:ext uri="{FF2B5EF4-FFF2-40B4-BE49-F238E27FC236}">
                <a16:creationId xmlns:a16="http://schemas.microsoft.com/office/drawing/2014/main" id="{EE411150-7941-324E-839C-2CBEA79DE784}"/>
              </a:ext>
            </a:extLst>
          </p:cNvPr>
          <p:cNvSpPr/>
          <p:nvPr/>
        </p:nvSpPr>
        <p:spPr>
          <a:xfrm>
            <a:off x="1990927" y="2258851"/>
            <a:ext cx="17781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9" name="Rectangle 38">
            <a:extLst>
              <a:ext uri="{FF2B5EF4-FFF2-40B4-BE49-F238E27FC236}">
                <a16:creationId xmlns:a16="http://schemas.microsoft.com/office/drawing/2014/main" id="{FDA1D846-83C3-FC4B-81BB-AED04B474ED5}"/>
              </a:ext>
            </a:extLst>
          </p:cNvPr>
          <p:cNvSpPr/>
          <p:nvPr/>
        </p:nvSpPr>
        <p:spPr>
          <a:xfrm>
            <a:off x="989940" y="2762383"/>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1089226" y="3769447"/>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1179761" y="3261066"/>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2A06B3DE-1661-6040-90AB-B1AF7AE67E49}"/>
              </a:ext>
            </a:extLst>
          </p:cNvPr>
          <p:cNvSpPr/>
          <p:nvPr/>
        </p:nvSpPr>
        <p:spPr>
          <a:xfrm>
            <a:off x="1012495" y="4278874"/>
            <a:ext cx="144712"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969702" y="477651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981190" y="5270476"/>
            <a:ext cx="176017"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1089226" y="5783574"/>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 name="Rectangle 2">
            <a:extLst>
              <a:ext uri="{FF2B5EF4-FFF2-40B4-BE49-F238E27FC236}">
                <a16:creationId xmlns:a16="http://schemas.microsoft.com/office/drawing/2014/main" id="{434605EC-00B6-4340-9652-E13AABCAD191}"/>
              </a:ext>
            </a:extLst>
          </p:cNvPr>
          <p:cNvSpPr/>
          <p:nvPr/>
        </p:nvSpPr>
        <p:spPr>
          <a:xfrm>
            <a:off x="4135478" y="2313211"/>
            <a:ext cx="2476163"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721F1C0-7630-D643-929B-58BDF4CBC130}"/>
              </a:ext>
            </a:extLst>
          </p:cNvPr>
          <p:cNvSpPr/>
          <p:nvPr/>
        </p:nvSpPr>
        <p:spPr>
          <a:xfrm>
            <a:off x="4115357" y="2747816"/>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7A08108D-0263-9245-9FCD-9800C959E724}"/>
              </a:ext>
            </a:extLst>
          </p:cNvPr>
          <p:cNvSpPr/>
          <p:nvPr/>
        </p:nvSpPr>
        <p:spPr>
          <a:xfrm>
            <a:off x="4135479" y="3296246"/>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78C8144F-0949-2546-B021-A6CD1860BB5B}"/>
              </a:ext>
            </a:extLst>
          </p:cNvPr>
          <p:cNvSpPr/>
          <p:nvPr/>
        </p:nvSpPr>
        <p:spPr>
          <a:xfrm>
            <a:off x="4135479" y="3779625"/>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F5DDCFC-D4FC-D04C-ABA0-994DD00C8910}"/>
              </a:ext>
            </a:extLst>
          </p:cNvPr>
          <p:cNvSpPr/>
          <p:nvPr/>
        </p:nvSpPr>
        <p:spPr>
          <a:xfrm>
            <a:off x="4135478" y="4255982"/>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471BEB6-EA0F-0843-B3B8-71ED3171F894}"/>
              </a:ext>
            </a:extLst>
          </p:cNvPr>
          <p:cNvSpPr/>
          <p:nvPr/>
        </p:nvSpPr>
        <p:spPr>
          <a:xfrm>
            <a:off x="4135479" y="4793149"/>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5FA1944-3BFB-DB40-8AF0-5EF17549F689}"/>
              </a:ext>
            </a:extLst>
          </p:cNvPr>
          <p:cNvSpPr/>
          <p:nvPr/>
        </p:nvSpPr>
        <p:spPr>
          <a:xfrm>
            <a:off x="4101813" y="5287791"/>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F2ED26FE-65F5-E94A-B6F2-D9926D27B3A1}"/>
              </a:ext>
            </a:extLst>
          </p:cNvPr>
          <p:cNvSpPr/>
          <p:nvPr/>
        </p:nvSpPr>
        <p:spPr>
          <a:xfrm>
            <a:off x="4115260" y="5771170"/>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E3D9048-3842-4F55-A62E-1360C98366B0}"/>
              </a:ext>
            </a:extLst>
          </p:cNvPr>
          <p:cNvSpPr txBox="1"/>
          <p:nvPr/>
        </p:nvSpPr>
        <p:spPr>
          <a:xfrm>
            <a:off x="200395" y="1195116"/>
            <a:ext cx="7862200"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5" name="Rounded Rectangular Callout 2">
            <a:extLst>
              <a:ext uri="{FF2B5EF4-FFF2-40B4-BE49-F238E27FC236}">
                <a16:creationId xmlns:a16="http://schemas.microsoft.com/office/drawing/2014/main" id="{5E41292A-6585-4342-AC1E-AE1A1D963207}"/>
              </a:ext>
            </a:extLst>
          </p:cNvPr>
          <p:cNvSpPr/>
          <p:nvPr/>
        </p:nvSpPr>
        <p:spPr>
          <a:xfrm>
            <a:off x="7463790" y="171616"/>
            <a:ext cx="4611292" cy="1495102"/>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the SSC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But in French, it sounds like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pic>
        <p:nvPicPr>
          <p:cNvPr id="2050" name="Picture 2" descr="E, Letter, Alphabet, Alphabetically, Abc">
            <a:extLst>
              <a:ext uri="{FF2B5EF4-FFF2-40B4-BE49-F238E27FC236}">
                <a16:creationId xmlns:a16="http://schemas.microsoft.com/office/drawing/2014/main" id="{A873BDC5-677A-482E-96CB-3A9C1A3BEBA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15685" y="1661125"/>
            <a:ext cx="2173381" cy="2173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Letter, Alphabet, Alphabetically, Abc">
            <a:extLst>
              <a:ext uri="{FF2B5EF4-FFF2-40B4-BE49-F238E27FC236}">
                <a16:creationId xmlns:a16="http://schemas.microsoft.com/office/drawing/2014/main" id="{9B6D09B1-A7E0-4A66-9BE1-C8452ABD5C8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33122" y="4058412"/>
            <a:ext cx="2262799" cy="226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animBg="1"/>
      <p:bldP spid="41" grpId="0" animBg="1"/>
      <p:bldP spid="42" grpId="0" animBg="1"/>
      <p:bldP spid="43" grpId="0" animBg="1"/>
      <p:bldP spid="44" grpId="0" animBg="1"/>
      <p:bldP spid="46" grpId="0" animBg="1"/>
      <p:bldP spid="3" grpId="0" animBg="1"/>
      <p:bldP spid="47" grpId="0" animBg="1"/>
      <p:bldP spid="48" grpId="0" animBg="1"/>
      <p:bldP spid="49" grpId="0" animBg="1"/>
      <p:bldP spid="50" grpId="0" animBg="1"/>
      <p:bldP spid="51" grpId="0" animBg="1"/>
      <p:bldP spid="52" grpId="0" animBg="1"/>
      <p:bldP spid="53" grpId="0" animBg="1"/>
      <p:bldP spid="45" grpId="0" animBg="1"/>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841006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9892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6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2223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nvGraphicFramePr>
        <p:xfrm>
          <a:off x="2702284" y="1238457"/>
          <a:ext cx="6787431" cy="5085067"/>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329305">
                  <a:extLst>
                    <a:ext uri="{9D8B030D-6E8A-4147-A177-3AD203B41FA5}">
                      <a16:colId xmlns:a16="http://schemas.microsoft.com/office/drawing/2014/main" val="1051681537"/>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429619">
                <a:tc>
                  <a:txBody>
                    <a:bodyPr/>
                    <a:lstStyle/>
                    <a:p>
                      <a:r>
                        <a:rPr lang="fr-FR" sz="2200" dirty="0">
                          <a:solidFill>
                            <a:schemeClr val="bg1"/>
                          </a:solidFill>
                        </a:rPr>
                        <a:t> </a:t>
                      </a: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s</a:t>
                      </a:r>
                      <a:r>
                        <a:rPr lang="fr-FR" sz="2400" b="1" i="0" noProof="0" dirty="0">
                          <a:solidFill>
                            <a:srgbClr val="115076"/>
                          </a:solidFill>
                        </a:rPr>
                        <a:t>e</a:t>
                      </a:r>
                      <a:r>
                        <a:rPr lang="fr-FR" sz="2400" i="0" noProof="0" dirty="0">
                          <a:solidFill>
                            <a:srgbClr val="115076"/>
                          </a:solidFill>
                        </a:rPr>
                        <a:t>cours [</a:t>
                      </a:r>
                      <a:r>
                        <a:rPr lang="fr-FR" sz="2400" i="0" noProof="0" dirty="0" err="1">
                          <a:solidFill>
                            <a:srgbClr val="115076"/>
                          </a:solidFill>
                        </a:rPr>
                        <a:t>aid</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m</a:t>
                      </a:r>
                      <a:r>
                        <a:rPr lang="fr-FR" sz="2400" b="1" i="0" noProof="0" dirty="0">
                          <a:solidFill>
                            <a:srgbClr val="115076"/>
                          </a:solidFill>
                        </a:rPr>
                        <a:t>e</a:t>
                      </a:r>
                      <a:r>
                        <a:rPr lang="fr-FR" sz="2400" i="0" noProof="0" dirty="0">
                          <a:solidFill>
                            <a:srgbClr val="115076"/>
                          </a:solidFill>
                        </a:rPr>
                        <a:t>nace [</a:t>
                      </a:r>
                      <a:r>
                        <a:rPr lang="fr-FR" sz="2400" i="0" noProof="0" dirty="0" err="1">
                          <a:solidFill>
                            <a:srgbClr val="115076"/>
                          </a:solidFill>
                        </a:rPr>
                        <a:t>threat</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81931">
                <a:tc>
                  <a:txBody>
                    <a:bodyPr/>
                    <a:lstStyle/>
                    <a:p>
                      <a:endParaRPr lang="fr-FR" sz="2000" dirty="0">
                        <a:solidFill>
                          <a:srgbClr val="115076"/>
                        </a:solidFill>
                      </a:endParaRPr>
                    </a:p>
                  </a:txBody>
                  <a:tcPr/>
                </a:tc>
                <a:tc>
                  <a:txBody>
                    <a:bodyPr/>
                    <a:lstStyle/>
                    <a:p>
                      <a:pPr algn="l"/>
                      <a:r>
                        <a:rPr lang="fr-FR" sz="2400" i="0" noProof="0" dirty="0">
                          <a:solidFill>
                            <a:srgbClr val="115076"/>
                          </a:solidFill>
                        </a:rPr>
                        <a:t>sus</a:t>
                      </a:r>
                      <a:r>
                        <a:rPr lang="fr-FR" sz="2400" i="0" spc="400" baseline="0" noProof="0" dirty="0">
                          <a:solidFill>
                            <a:srgbClr val="115076"/>
                          </a:solidFill>
                        </a:rPr>
                        <a:t>c</a:t>
                      </a:r>
                      <a:r>
                        <a:rPr lang="fr-FR" sz="2400" b="1" i="0" spc="400" baseline="0" noProof="0" dirty="0">
                          <a:solidFill>
                            <a:srgbClr val="115076"/>
                          </a:solidFill>
                        </a:rPr>
                        <a:t>i</a:t>
                      </a:r>
                      <a:r>
                        <a:rPr lang="fr-FR" sz="2400" i="0" noProof="0" dirty="0">
                          <a:solidFill>
                            <a:srgbClr val="115076"/>
                          </a:solidFill>
                        </a:rPr>
                        <a:t>ter [to </a:t>
                      </a:r>
                      <a:r>
                        <a:rPr lang="fr-FR" sz="2400" i="0" noProof="0" dirty="0" err="1">
                          <a:solidFill>
                            <a:srgbClr val="115076"/>
                          </a:solidFill>
                        </a:rPr>
                        <a:t>provoke</a:t>
                      </a:r>
                      <a:r>
                        <a:rPr lang="fr-FR" sz="2400" i="0" noProof="0" dirty="0">
                          <a:solidFill>
                            <a:srgbClr val="115076"/>
                          </a:solidFill>
                        </a:rPr>
                        <a:t>] </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par</a:t>
                      </a:r>
                      <a:r>
                        <a:rPr lang="fr-FR" sz="2400" b="1" i="0" noProof="0" dirty="0">
                          <a:solidFill>
                            <a:srgbClr val="115076"/>
                          </a:solidFill>
                        </a:rPr>
                        <a:t>i</a:t>
                      </a:r>
                      <a:r>
                        <a:rPr lang="fr-FR" sz="2400" i="0" noProof="0" dirty="0">
                          <a:solidFill>
                            <a:srgbClr val="115076"/>
                          </a:solidFill>
                        </a:rPr>
                        <a:t>  [bet]</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r</a:t>
                      </a:r>
                      <a:r>
                        <a:rPr lang="fr-FR" sz="2400" b="1" i="0" noProof="0" dirty="0">
                          <a:solidFill>
                            <a:srgbClr val="115076"/>
                          </a:solidFill>
                        </a:rPr>
                        <a:t>e</a:t>
                      </a:r>
                      <a:r>
                        <a:rPr lang="fr-FR" sz="2400" i="0" noProof="0" dirty="0">
                          <a:solidFill>
                            <a:srgbClr val="115076"/>
                          </a:solidFill>
                        </a:rPr>
                        <a:t>gard [look]</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81931">
                <a:tc>
                  <a:txBody>
                    <a:bodyPr/>
                    <a:lstStyle/>
                    <a:p>
                      <a:endParaRPr lang="fr-FR" sz="2400" dirty="0">
                        <a:solidFill>
                          <a:srgbClr val="115076"/>
                        </a:solidFill>
                      </a:endParaRPr>
                    </a:p>
                  </a:txBody>
                  <a:tcPr/>
                </a:tc>
                <a:tc>
                  <a:txBody>
                    <a:bodyPr/>
                    <a:lstStyle/>
                    <a:p>
                      <a:pPr algn="l"/>
                      <a:r>
                        <a:rPr lang="fr-FR" sz="2400" i="0" spc="400" baseline="0" noProof="0" dirty="0">
                          <a:solidFill>
                            <a:srgbClr val="115076"/>
                          </a:solidFill>
                        </a:rPr>
                        <a:t>b</a:t>
                      </a:r>
                      <a:r>
                        <a:rPr lang="fr-FR" sz="2400" b="1" i="0" spc="400" baseline="0" noProof="0" dirty="0">
                          <a:solidFill>
                            <a:srgbClr val="115076"/>
                          </a:solidFill>
                        </a:rPr>
                        <a:t>i</a:t>
                      </a:r>
                      <a:r>
                        <a:rPr lang="fr-FR" sz="2400" i="0" noProof="0" dirty="0">
                          <a:solidFill>
                            <a:srgbClr val="115076"/>
                          </a:solidFill>
                        </a:rPr>
                        <a:t>lan [</a:t>
                      </a:r>
                      <a:r>
                        <a:rPr lang="fr-FR" sz="2400" i="0" noProof="0" dirty="0" err="1">
                          <a:solidFill>
                            <a:srgbClr val="115076"/>
                          </a:solidFill>
                        </a:rPr>
                        <a:t>outcome</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t</a:t>
                      </a:r>
                      <a:r>
                        <a:rPr lang="fr-FR" sz="2400" b="1" i="0" noProof="0" dirty="0">
                          <a:solidFill>
                            <a:srgbClr val="115076"/>
                          </a:solidFill>
                        </a:rPr>
                        <a:t>e</a:t>
                      </a:r>
                      <a:r>
                        <a:rPr lang="fr-FR" sz="2400" i="0" noProof="0" dirty="0">
                          <a:solidFill>
                            <a:srgbClr val="115076"/>
                          </a:solidFill>
                        </a:rPr>
                        <a:t>nue [</a:t>
                      </a:r>
                      <a:r>
                        <a:rPr lang="fr-FR" sz="2400" i="0" noProof="0" dirty="0" err="1">
                          <a:solidFill>
                            <a:srgbClr val="115076"/>
                          </a:solidFill>
                        </a:rPr>
                        <a:t>dress</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u</a:t>
                      </a:r>
                      <a:r>
                        <a:rPr lang="fr-FR" sz="2400" i="0" spc="400" baseline="0" noProof="0" dirty="0">
                          <a:solidFill>
                            <a:srgbClr val="115076"/>
                          </a:solidFill>
                        </a:rPr>
                        <a:t>s</a:t>
                      </a:r>
                      <a:r>
                        <a:rPr lang="fr-FR" sz="2400" b="1" i="0" spc="400" baseline="0" noProof="0" dirty="0">
                          <a:solidFill>
                            <a:srgbClr val="115076"/>
                          </a:solidFill>
                        </a:rPr>
                        <a:t>i</a:t>
                      </a:r>
                      <a:r>
                        <a:rPr lang="fr-FR" sz="2400" i="0" noProof="0" dirty="0">
                          <a:solidFill>
                            <a:srgbClr val="115076"/>
                          </a:solidFill>
                        </a:rPr>
                        <a:t>ne [</a:t>
                      </a:r>
                      <a:r>
                        <a:rPr lang="fr-FR" sz="2400" i="0" noProof="0" dirty="0" err="1">
                          <a:solidFill>
                            <a:srgbClr val="115076"/>
                          </a:solidFill>
                        </a:rPr>
                        <a:t>factory</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1028" name="Picture 4" descr="Ghost, Fear, Shadow, Man, Scare, Threat, Phobia, Afraid">
            <a:extLst>
              <a:ext uri="{FF2B5EF4-FFF2-40B4-BE49-F238E27FC236}">
                <a16:creationId xmlns:a16="http://schemas.microsoft.com/office/drawing/2014/main" id="{FA24719C-C5B5-4991-8B3B-EDEB3F555E5D}"/>
              </a:ext>
            </a:extLst>
          </p:cNvPr>
          <p:cNvPicPr>
            <a:picLocks noChangeAspect="1" noChangeArrowheads="1"/>
          </p:cNvPicPr>
          <p:nvPr/>
        </p:nvPicPr>
        <p:blipFill>
          <a:blip r:embed="rId3" cstate="print">
            <a:clrChange>
              <a:clrFrom>
                <a:srgbClr val="54B7F7">
                  <a:alpha val="99608"/>
                </a:srgbClr>
              </a:clrFrom>
              <a:clrTo>
                <a:srgbClr val="54B7F7">
                  <a:alpha val="0"/>
                </a:srgbClr>
              </a:clrTo>
            </a:clrChange>
            <a:extLst>
              <a:ext uri="{28A0092B-C50C-407E-A947-70E740481C1C}">
                <a14:useLocalDpi xmlns:a14="http://schemas.microsoft.com/office/drawing/2010/main" val="0"/>
              </a:ext>
            </a:extLst>
          </a:blip>
          <a:srcRect/>
          <a:stretch>
            <a:fillRect/>
          </a:stretch>
        </p:blipFill>
        <p:spPr bwMode="auto">
          <a:xfrm>
            <a:off x="1179488" y="1829607"/>
            <a:ext cx="1828106" cy="1131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5" name="1 e secours.wav"/>
            </a:hlinkClick>
            <a:extLst>
              <a:ext uri="{FF2B5EF4-FFF2-40B4-BE49-F238E27FC236}">
                <a16:creationId xmlns:a16="http://schemas.microsoft.com/office/drawing/2014/main" id="{C4F0A361-C5A0-354C-A4C8-45F1CCF9C1AB}"/>
              </a:ext>
            </a:extLst>
          </p:cNvPr>
          <p:cNvSpPr/>
          <p:nvPr/>
        </p:nvSpPr>
        <p:spPr>
          <a:xfrm>
            <a:off x="2769445" y="177452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6" name="2 e menace.wav"/>
            </a:hlinkClick>
            <a:extLst>
              <a:ext uri="{FF2B5EF4-FFF2-40B4-BE49-F238E27FC236}">
                <a16:creationId xmlns:a16="http://schemas.microsoft.com/office/drawing/2014/main" id="{626A91A9-3E23-E245-9DC9-FB1504850A61}"/>
              </a:ext>
            </a:extLst>
          </p:cNvPr>
          <p:cNvSpPr/>
          <p:nvPr/>
        </p:nvSpPr>
        <p:spPr>
          <a:xfrm>
            <a:off x="2769445" y="235705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7" name="3 i susciter.wav"/>
            </a:hlinkClick>
            <a:extLst>
              <a:ext uri="{FF2B5EF4-FFF2-40B4-BE49-F238E27FC236}">
                <a16:creationId xmlns:a16="http://schemas.microsoft.com/office/drawing/2014/main" id="{57151BBB-E839-AF4C-9E57-94A14CB8F331}"/>
              </a:ext>
            </a:extLst>
          </p:cNvPr>
          <p:cNvSpPr/>
          <p:nvPr/>
        </p:nvSpPr>
        <p:spPr>
          <a:xfrm>
            <a:off x="2769445" y="293958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8" name="4 i  pari.wav"/>
            </a:hlinkClick>
            <a:extLst>
              <a:ext uri="{FF2B5EF4-FFF2-40B4-BE49-F238E27FC236}">
                <a16:creationId xmlns:a16="http://schemas.microsoft.com/office/drawing/2014/main" id="{3E9D7F09-2BF3-B449-9D0F-5CBF315F3208}"/>
              </a:ext>
            </a:extLst>
          </p:cNvPr>
          <p:cNvSpPr/>
          <p:nvPr/>
        </p:nvSpPr>
        <p:spPr>
          <a:xfrm>
            <a:off x="2769445" y="35221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9" name="5 e regard.wav"/>
            </a:hlinkClick>
            <a:extLst>
              <a:ext uri="{FF2B5EF4-FFF2-40B4-BE49-F238E27FC236}">
                <a16:creationId xmlns:a16="http://schemas.microsoft.com/office/drawing/2014/main" id="{DCC5551E-685E-F647-A9A4-240DDCFE7CCE}"/>
              </a:ext>
            </a:extLst>
          </p:cNvPr>
          <p:cNvSpPr/>
          <p:nvPr/>
        </p:nvSpPr>
        <p:spPr>
          <a:xfrm>
            <a:off x="2769445" y="410464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10" name="6 i bilan.wav"/>
            </a:hlinkClick>
            <a:extLst>
              <a:ext uri="{FF2B5EF4-FFF2-40B4-BE49-F238E27FC236}">
                <a16:creationId xmlns:a16="http://schemas.microsoft.com/office/drawing/2014/main" id="{DD2E1866-4665-E148-A0A0-0FCD2593EFF0}"/>
              </a:ext>
            </a:extLst>
          </p:cNvPr>
          <p:cNvSpPr/>
          <p:nvPr/>
        </p:nvSpPr>
        <p:spPr>
          <a:xfrm>
            <a:off x="2769445" y="468717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1" name="7 e tenue.wav"/>
            </a:hlinkClick>
            <a:extLst>
              <a:ext uri="{FF2B5EF4-FFF2-40B4-BE49-F238E27FC236}">
                <a16:creationId xmlns:a16="http://schemas.microsoft.com/office/drawing/2014/main" id="{84778AA0-9C53-5340-83B9-2172146A7B71}"/>
              </a:ext>
            </a:extLst>
          </p:cNvPr>
          <p:cNvSpPr/>
          <p:nvPr/>
        </p:nvSpPr>
        <p:spPr>
          <a:xfrm>
            <a:off x="2769445" y="52697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2" name="8 i usine.wav"/>
            </a:hlinkClick>
            <a:extLst>
              <a:ext uri="{FF2B5EF4-FFF2-40B4-BE49-F238E27FC236}">
                <a16:creationId xmlns:a16="http://schemas.microsoft.com/office/drawing/2014/main" id="{F39ECDE5-B372-A443-B3CB-B1AD8C90EC8E}"/>
              </a:ext>
            </a:extLst>
          </p:cNvPr>
          <p:cNvSpPr/>
          <p:nvPr/>
        </p:nvSpPr>
        <p:spPr>
          <a:xfrm>
            <a:off x="9617392" y="1682032"/>
            <a:ext cx="45719" cy="457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179802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2379142"/>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2960263"/>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3541384"/>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4122505"/>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4703626"/>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5284747"/>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5865868"/>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5265383" y="218526"/>
            <a:ext cx="48455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remplis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blancs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la bonne SSC. </a:t>
            </a:r>
          </a:p>
        </p:txBody>
      </p:sp>
      <p:sp>
        <p:nvSpPr>
          <p:cNvPr id="39" name="Rectangle 38">
            <a:extLst>
              <a:ext uri="{FF2B5EF4-FFF2-40B4-BE49-F238E27FC236}">
                <a16:creationId xmlns:a16="http://schemas.microsoft.com/office/drawing/2014/main" id="{FDA1D846-83C3-FC4B-81BB-AED04B474ED5}"/>
              </a:ext>
            </a:extLst>
          </p:cNvPr>
          <p:cNvSpPr/>
          <p:nvPr/>
        </p:nvSpPr>
        <p:spPr>
          <a:xfrm>
            <a:off x="3591326" y="2404631"/>
            <a:ext cx="182217"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3802870" y="3554679"/>
            <a:ext cx="149096"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3927380" y="2979655"/>
            <a:ext cx="149096"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3507916" y="4704727"/>
            <a:ext cx="155810"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3414518" y="5279751"/>
            <a:ext cx="1831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3599065" y="5854776"/>
            <a:ext cx="168128"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67E730C8-5D09-724E-868F-26B97FCB963D}"/>
              </a:ext>
            </a:extLst>
          </p:cNvPr>
          <p:cNvSpPr/>
          <p:nvPr/>
        </p:nvSpPr>
        <p:spPr>
          <a:xfrm>
            <a:off x="3406561" y="1829607"/>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2" name="Rectangle 31">
            <a:extLst>
              <a:ext uri="{FF2B5EF4-FFF2-40B4-BE49-F238E27FC236}">
                <a16:creationId xmlns:a16="http://schemas.microsoft.com/office/drawing/2014/main" id="{248506CF-3DA1-304A-B0CC-C716C436780B}"/>
              </a:ext>
            </a:extLst>
          </p:cNvPr>
          <p:cNvSpPr/>
          <p:nvPr/>
        </p:nvSpPr>
        <p:spPr>
          <a:xfrm>
            <a:off x="3399105" y="4129703"/>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6" name="Picture 2" descr="Floating Ring, Belt, Help, Lifesaver, Red, White">
            <a:extLst>
              <a:ext uri="{FF2B5EF4-FFF2-40B4-BE49-F238E27FC236}">
                <a16:creationId xmlns:a16="http://schemas.microsoft.com/office/drawing/2014/main" id="{6E818D85-4785-4FC7-ABA6-AD27466179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14947" y="1532601"/>
            <a:ext cx="840916" cy="8409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7B698D0-BAE2-4543-9DFE-AD63F31C4974}"/>
              </a:ext>
            </a:extLst>
          </p:cNvPr>
          <p:cNvGrpSpPr/>
          <p:nvPr/>
        </p:nvGrpSpPr>
        <p:grpSpPr>
          <a:xfrm>
            <a:off x="9514947" y="2673436"/>
            <a:ext cx="1183787" cy="769442"/>
            <a:chOff x="10355863" y="2621339"/>
            <a:chExt cx="1698613" cy="1104070"/>
          </a:xfrm>
        </p:grpSpPr>
        <p:pic>
          <p:nvPicPr>
            <p:cNvPr id="1030" name="Picture 6" descr="Beehive, Yellow, Cone, Honey, Bee, Bug, Insect, Bumble">
              <a:extLst>
                <a:ext uri="{FF2B5EF4-FFF2-40B4-BE49-F238E27FC236}">
                  <a16:creationId xmlns:a16="http://schemas.microsoft.com/office/drawing/2014/main" id="{87E4C08D-7121-4C67-8D0B-3DD6FF6FCFE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55863" y="2873755"/>
              <a:ext cx="855203" cy="8516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nger, Gesture, Index, Point, Pointing">
              <a:extLst>
                <a:ext uri="{FF2B5EF4-FFF2-40B4-BE49-F238E27FC236}">
                  <a16:creationId xmlns:a16="http://schemas.microsoft.com/office/drawing/2014/main" id="{C32ACE45-71A9-4497-AA6D-325CC89963B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93697" y="3134950"/>
              <a:ext cx="960779" cy="492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e, Insect, Honey, Beeswax, Beekeeping, Beehive">
              <a:extLst>
                <a:ext uri="{FF2B5EF4-FFF2-40B4-BE49-F238E27FC236}">
                  <a16:creationId xmlns:a16="http://schemas.microsoft.com/office/drawing/2014/main" id="{077E069E-957C-4005-B46F-BF3E80423DE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56653" y="2621339"/>
              <a:ext cx="455858" cy="358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Cards, Deck, Pack, Play, Game, Face, Casino, Poker">
            <a:extLst>
              <a:ext uri="{FF2B5EF4-FFF2-40B4-BE49-F238E27FC236}">
                <a16:creationId xmlns:a16="http://schemas.microsoft.com/office/drawing/2014/main" id="{38CA3FFC-2069-4BD9-8D77-E82A1AF20F6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68081" y="3374539"/>
            <a:ext cx="756960" cy="6978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yes, Surprise, Wow, Expression, Open, Emotion, Shock">
            <a:extLst>
              <a:ext uri="{FF2B5EF4-FFF2-40B4-BE49-F238E27FC236}">
                <a16:creationId xmlns:a16="http://schemas.microsoft.com/office/drawing/2014/main" id="{491DA465-8BB6-47DB-ADB8-2873E93A511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17392" y="3923767"/>
            <a:ext cx="877203" cy="6917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owser, Graphic, Flat Design, Window, Desktop, App">
            <a:extLst>
              <a:ext uri="{FF2B5EF4-FFF2-40B4-BE49-F238E27FC236}">
                <a16:creationId xmlns:a16="http://schemas.microsoft.com/office/drawing/2014/main" id="{0B97D9DF-DA55-4E42-ABEF-6BC8522FB7B3}"/>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219" y="4397425"/>
            <a:ext cx="1406643" cy="103446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resses, Black, Short, Clothing, Dummy, Fashion, Gowns">
            <a:extLst>
              <a:ext uri="{FF2B5EF4-FFF2-40B4-BE49-F238E27FC236}">
                <a16:creationId xmlns:a16="http://schemas.microsoft.com/office/drawing/2014/main" id="{F7472A72-693E-4302-9058-A7077F8CD3E9}"/>
              </a:ext>
            </a:extLst>
          </p:cNvPr>
          <p:cNvPicPr>
            <a:picLocks noChangeAspect="1" noChangeArrowheads="1"/>
          </p:cNvPicPr>
          <p:nvPr/>
        </p:nvPicPr>
        <p:blipFill>
          <a:blip r:embed="rId21" cstate="print">
            <a:clrChange>
              <a:clrFrom>
                <a:srgbClr val="FF5397"/>
              </a:clrFrom>
              <a:clrTo>
                <a:srgbClr val="FF5397">
                  <a:alpha val="0"/>
                </a:srgbClr>
              </a:clrTo>
            </a:clrChange>
            <a:extLst>
              <a:ext uri="{28A0092B-C50C-407E-A947-70E740481C1C}">
                <a14:useLocalDpi xmlns:a14="http://schemas.microsoft.com/office/drawing/2010/main" val="0"/>
              </a:ext>
            </a:extLst>
          </a:blip>
          <a:srcRect/>
          <a:stretch>
            <a:fillRect/>
          </a:stretch>
        </p:blipFill>
        <p:spPr bwMode="auto">
          <a:xfrm>
            <a:off x="9425872" y="4974459"/>
            <a:ext cx="1272862" cy="9148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actory, Building, Smoke, Industry, Chimney, Pollution">
            <a:extLst>
              <a:ext uri="{FF2B5EF4-FFF2-40B4-BE49-F238E27FC236}">
                <a16:creationId xmlns:a16="http://schemas.microsoft.com/office/drawing/2014/main" id="{AEB42F05-1087-425D-99C5-A5ED2E4E472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75036" y="5724675"/>
            <a:ext cx="850005" cy="69783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12" name="8 i usine.wav"/>
            </a:hlinkClick>
            <a:extLst>
              <a:ext uri="{FF2B5EF4-FFF2-40B4-BE49-F238E27FC236}">
                <a16:creationId xmlns:a16="http://schemas.microsoft.com/office/drawing/2014/main" id="{F82BB811-400A-41B9-A18D-9D9E40370FB2}"/>
              </a:ext>
            </a:extLst>
          </p:cNvPr>
          <p:cNvSpPr/>
          <p:nvPr/>
        </p:nvSpPr>
        <p:spPr>
          <a:xfrm>
            <a:off x="2763033" y="58484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6567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3" grpId="0" animBg="1"/>
      <p:bldP spid="44" grpId="0" animBg="1"/>
      <p:bldP spid="46" grpId="0" animBg="1"/>
      <p:bldP spid="31" grpId="0" animBg="1"/>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3480164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811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3" name="TextBox 2">
            <a:extLst>
              <a:ext uri="{FF2B5EF4-FFF2-40B4-BE49-F238E27FC236}">
                <a16:creationId xmlns:a16="http://schemas.microsoft.com/office/drawing/2014/main" id="{2D2D2C66-11CF-4A9F-B8B4-CBCB61B2BD47}"/>
              </a:ext>
            </a:extLst>
          </p:cNvPr>
          <p:cNvSpPr txBox="1"/>
          <p:nvPr/>
        </p:nvSpPr>
        <p:spPr>
          <a:xfrm>
            <a:off x="297385" y="1982902"/>
            <a:ext cx="70182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As you have already learned, some French words containing an unaccented ‘e’ are not pronounced like j</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Some sound like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such as in av</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 [with].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Listen to the difference here between the ‘e’ in j</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the ‘e’ in av</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5" name="Picture 4" descr="A picture containing text, vector graphics&#10;&#10;Description automatically generated">
            <a:extLst>
              <a:ext uri="{FF2B5EF4-FFF2-40B4-BE49-F238E27FC236}">
                <a16:creationId xmlns:a16="http://schemas.microsoft.com/office/drawing/2014/main" id="{23CB8177-ABD7-439B-9EA4-2EF36EF80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466" y="3429000"/>
            <a:ext cx="2600122" cy="2425502"/>
          </a:xfrm>
          <a:prstGeom prst="rect">
            <a:avLst/>
          </a:prstGeom>
        </p:spPr>
      </p:pic>
      <p:sp>
        <p:nvSpPr>
          <p:cNvPr id="10" name="Speech Bubble: Rectangle with Corners Rounded 9">
            <a:hlinkClick r:id="" action="ppaction://noaction">
              <a:snd r:embed="rId5" name="je suis avec mon chat pacha.wav"/>
            </a:hlinkClick>
            <a:extLst>
              <a:ext uri="{FF2B5EF4-FFF2-40B4-BE49-F238E27FC236}">
                <a16:creationId xmlns:a16="http://schemas.microsoft.com/office/drawing/2014/main" id="{9710D978-9DAF-4B7D-8814-DFC43000B4EE}"/>
              </a:ext>
            </a:extLst>
          </p:cNvPr>
          <p:cNvSpPr/>
          <p:nvPr/>
        </p:nvSpPr>
        <p:spPr>
          <a:xfrm>
            <a:off x="8152070" y="1163991"/>
            <a:ext cx="3066915" cy="1637823"/>
          </a:xfrm>
          <a:prstGeom prst="wedgeRoundRectCallout">
            <a:avLst>
              <a:gd name="adj1" fmla="val -14354"/>
              <a:gd name="adj2" fmla="val 87785"/>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suis av</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c mon chat, Pacha</a:t>
            </a:r>
            <a:endPar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805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502196" y="277288"/>
            <a:ext cx="37065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pic>
        <p:nvPicPr>
          <p:cNvPr id="32" name="Picture 31" descr="A picture containing text, sign, vector graphics&#10;&#10;Description automatically generated">
            <a:extLst>
              <a:ext uri="{FF2B5EF4-FFF2-40B4-BE49-F238E27FC236}">
                <a16:creationId xmlns:a16="http://schemas.microsoft.com/office/drawing/2014/main" id="{6C67E555-C5B3-42A9-A013-9E427450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9" y="1801136"/>
            <a:ext cx="1530423" cy="1341671"/>
          </a:xfrm>
          <a:prstGeom prst="rect">
            <a:avLst/>
          </a:prstGeom>
        </p:spPr>
      </p:pic>
      <p:pic>
        <p:nvPicPr>
          <p:cNvPr id="34" name="Picture 33" descr="Diagram&#10;&#10;Description automatically generated">
            <a:extLst>
              <a:ext uri="{FF2B5EF4-FFF2-40B4-BE49-F238E27FC236}">
                <a16:creationId xmlns:a16="http://schemas.microsoft.com/office/drawing/2014/main" id="{7D66C2D7-CCAE-47B5-A73D-8454997D8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403" y="1848281"/>
            <a:ext cx="1527282" cy="1247377"/>
          </a:xfrm>
          <a:prstGeom prst="rect">
            <a:avLst/>
          </a:prstGeom>
        </p:spPr>
      </p:pic>
      <p:pic>
        <p:nvPicPr>
          <p:cNvPr id="36" name="Picture 35" descr="A picture containing aircraft, balloon, transport&#10;&#10;Description automatically generated">
            <a:extLst>
              <a:ext uri="{FF2B5EF4-FFF2-40B4-BE49-F238E27FC236}">
                <a16:creationId xmlns:a16="http://schemas.microsoft.com/office/drawing/2014/main" id="{62C8A0C8-2183-4C31-AC94-D60041AFB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55" y="4256227"/>
            <a:ext cx="1569046" cy="1347160"/>
          </a:xfrm>
          <a:prstGeom prst="rect">
            <a:avLst/>
          </a:prstGeom>
        </p:spPr>
      </p:pic>
      <p:sp>
        <p:nvSpPr>
          <p:cNvPr id="48" name="TextBox 47">
            <a:extLst>
              <a:ext uri="{FF2B5EF4-FFF2-40B4-BE49-F238E27FC236}">
                <a16:creationId xmlns:a16="http://schemas.microsoft.com/office/drawing/2014/main" id="{FB90F391-1FC5-47CE-A43D-F1432587FB84}"/>
              </a:ext>
            </a:extLst>
          </p:cNvPr>
          <p:cNvSpPr txBox="1"/>
          <p:nvPr/>
        </p:nvSpPr>
        <p:spPr>
          <a:xfrm>
            <a:off x="2506599"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tunn</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513671" y="4256227"/>
            <a:ext cx="36050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éch</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cs</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nille</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lon</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57966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7" name="tunn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8" name="chenille.wav"/>
            </a:hlinkClick>
            <a:extLst>
              <a:ext uri="{FF2B5EF4-FFF2-40B4-BE49-F238E27FC236}">
                <a16:creationId xmlns:a16="http://schemas.microsoft.com/office/drawing/2014/main" id="{120C40E8-AE1B-467C-A865-C1E5B3D9C5EC}"/>
              </a:ext>
            </a:extLst>
          </p:cNvPr>
          <p:cNvSpPr/>
          <p:nvPr/>
        </p:nvSpPr>
        <p:spPr>
          <a:xfrm>
            <a:off x="6070196" y="18003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9" name="melon.wav"/>
            </a:hlinkClick>
            <a:extLst>
              <a:ext uri="{FF2B5EF4-FFF2-40B4-BE49-F238E27FC236}">
                <a16:creationId xmlns:a16="http://schemas.microsoft.com/office/drawing/2014/main" id="{B66BAE4B-9518-4623-82E7-16CEB0AEEA68}"/>
              </a:ext>
            </a:extLst>
          </p:cNvPr>
          <p:cNvSpPr/>
          <p:nvPr/>
        </p:nvSpPr>
        <p:spPr>
          <a:xfrm>
            <a:off x="447669"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10" name="echecs.wav"/>
            </a:hlinkClick>
            <a:extLst>
              <a:ext uri="{FF2B5EF4-FFF2-40B4-BE49-F238E27FC236}">
                <a16:creationId xmlns:a16="http://schemas.microsoft.com/office/drawing/2014/main" id="{4EA3C632-7DDD-4A8D-97CD-353953F7CD80}"/>
              </a:ext>
            </a:extLst>
          </p:cNvPr>
          <p:cNvSpPr/>
          <p:nvPr/>
        </p:nvSpPr>
        <p:spPr>
          <a:xfrm>
            <a:off x="6096000"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2176" y="294652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1588" y="5339826"/>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501344"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53856" y="5339826"/>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ackground pattern&#10;&#10;Description automatically generated">
            <a:extLst>
              <a:ext uri="{FF2B5EF4-FFF2-40B4-BE49-F238E27FC236}">
                <a16:creationId xmlns:a16="http://schemas.microsoft.com/office/drawing/2014/main" id="{1ADE44C1-5B59-432D-8362-DD6B9E77A1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7746" y="4215794"/>
            <a:ext cx="1569046" cy="1569046"/>
          </a:xfrm>
          <a:prstGeom prst="rect">
            <a:avLst/>
          </a:prstGeom>
        </p:spPr>
      </p:pic>
      <p:sp>
        <p:nvSpPr>
          <p:cNvPr id="33" name="TextBox 36">
            <a:extLst>
              <a:ext uri="{FF2B5EF4-FFF2-40B4-BE49-F238E27FC236}">
                <a16:creationId xmlns:a16="http://schemas.microsoft.com/office/drawing/2014/main" id="{679E29CB-4D1A-4A95-8109-B63285BDABFF}"/>
              </a:ext>
            </a:extLst>
          </p:cNvPr>
          <p:cNvSpPr txBox="1"/>
          <p:nvPr/>
        </p:nvSpPr>
        <p:spPr>
          <a:xfrm>
            <a:off x="73262" y="5882937"/>
            <a:ext cx="2279442" cy="442674"/>
          </a:xfrm>
          <a:prstGeom prst="wedgeRoundRectCallout">
            <a:avLst>
              <a:gd name="adj1" fmla="val -24911"/>
              <a:gd name="adj2" fmla="val -42274"/>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échecs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chess</a:t>
            </a:r>
          </a:p>
        </p:txBody>
      </p:sp>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2380051"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nard</a:t>
            </a:r>
          </a:p>
        </p:txBody>
      </p:sp>
      <p:sp>
        <p:nvSpPr>
          <p:cNvPr id="49" name="TextBox 48">
            <a:extLst>
              <a:ext uri="{FF2B5EF4-FFF2-40B4-BE49-F238E27FC236}">
                <a16:creationId xmlns:a16="http://schemas.microsoft.com/office/drawing/2014/main" id="{A28656A0-9C55-4CAE-BF51-A3CB7BC2FC48}"/>
              </a:ext>
            </a:extLst>
          </p:cNvPr>
          <p:cNvSpPr txBox="1"/>
          <p:nvPr/>
        </p:nvSpPr>
        <p:spPr>
          <a:xfrm>
            <a:off x="7879644" y="4205276"/>
            <a:ext cx="43123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1">
                <a:ln>
                  <a:noFill/>
                </a:ln>
                <a:solidFill>
                  <a:srgbClr val="1F4E79"/>
                </a:solidFill>
                <a:effectLst/>
                <a:uLnTx/>
                <a:uFillTx/>
                <a:latin typeface="Century Gothic" panose="020B0502020202020204" pitchFamily="34" charset="0"/>
                <a:ea typeface="+mn-ea"/>
                <a:cs typeface="Calibri" panose="020F0502020204030204" pitchFamily="34" charset="0"/>
              </a:rPr>
              <a:t>carrous</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val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26700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53116"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renard.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eval.wav"/>
            </a:hlinkClick>
            <a:extLst>
              <a:ext uri="{FF2B5EF4-FFF2-40B4-BE49-F238E27FC236}">
                <a16:creationId xmlns:a16="http://schemas.microsoft.com/office/drawing/2014/main" id="{120C40E8-AE1B-467C-A865-C1E5B3D9C5EC}"/>
              </a:ext>
            </a:extLst>
          </p:cNvPr>
          <p:cNvSpPr/>
          <p:nvPr/>
        </p:nvSpPr>
        <p:spPr>
          <a:xfrm>
            <a:off x="5757106"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bec.wav"/>
            </a:hlinkClick>
            <a:extLst>
              <a:ext uri="{FF2B5EF4-FFF2-40B4-BE49-F238E27FC236}">
                <a16:creationId xmlns:a16="http://schemas.microsoft.com/office/drawing/2014/main" id="{B66BAE4B-9518-4623-82E7-16CEB0AEEA68}"/>
              </a:ext>
            </a:extLst>
          </p:cNvPr>
          <p:cNvSpPr/>
          <p:nvPr/>
        </p:nvSpPr>
        <p:spPr>
          <a:xfrm>
            <a:off x="457391"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carousel.wav"/>
            </a:hlinkClick>
            <a:extLst>
              <a:ext uri="{FF2B5EF4-FFF2-40B4-BE49-F238E27FC236}">
                <a16:creationId xmlns:a16="http://schemas.microsoft.com/office/drawing/2014/main" id="{4EA3C632-7DDD-4A8D-97CD-353953F7CD80}"/>
              </a:ext>
            </a:extLst>
          </p:cNvPr>
          <p:cNvSpPr/>
          <p:nvPr/>
        </p:nvSpPr>
        <p:spPr>
          <a:xfrm>
            <a:off x="5746694" y="420590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350" y="29631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8196" y="5350049"/>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499694" y="5377304"/>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31398" y="5290431"/>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6D438508-1E4C-4C27-AE03-DF27858D6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914" y="1839989"/>
            <a:ext cx="1645954" cy="1872982"/>
          </a:xfrm>
          <a:prstGeom prst="rect">
            <a:avLst/>
          </a:prstGeom>
        </p:spPr>
      </p:pic>
      <p:pic>
        <p:nvPicPr>
          <p:cNvPr id="10" name="Picture 9" descr="Icon&#10;&#10;Description automatically generated">
            <a:extLst>
              <a:ext uri="{FF2B5EF4-FFF2-40B4-BE49-F238E27FC236}">
                <a16:creationId xmlns:a16="http://schemas.microsoft.com/office/drawing/2014/main" id="{A9F57D13-151B-4FBA-BB7B-327BFFD0C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253" y="1619657"/>
            <a:ext cx="1685471" cy="1892459"/>
          </a:xfrm>
          <a:prstGeom prst="rect">
            <a:avLst/>
          </a:prstGeom>
        </p:spPr>
      </p:pic>
      <p:pic>
        <p:nvPicPr>
          <p:cNvPr id="12" name="Picture 11" descr="Logo&#10;&#10;Description automatically generated">
            <a:extLst>
              <a:ext uri="{FF2B5EF4-FFF2-40B4-BE49-F238E27FC236}">
                <a16:creationId xmlns:a16="http://schemas.microsoft.com/office/drawing/2014/main" id="{99351546-06C7-4F13-BC1D-4E305BAC4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910" y="4111875"/>
            <a:ext cx="1406206" cy="1615106"/>
          </a:xfrm>
          <a:prstGeom prst="rect">
            <a:avLst/>
          </a:prstGeom>
        </p:spPr>
      </p:pic>
      <p:pic>
        <p:nvPicPr>
          <p:cNvPr id="5" name="Picture 4" descr="Chart&#10;&#10;Description automatically generated">
            <a:extLst>
              <a:ext uri="{FF2B5EF4-FFF2-40B4-BE49-F238E27FC236}">
                <a16:creationId xmlns:a16="http://schemas.microsoft.com/office/drawing/2014/main" id="{318BCFE8-784F-406B-9E75-57273A9AA4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1005" y="4176549"/>
            <a:ext cx="1778613" cy="1778613"/>
          </a:xfrm>
          <a:prstGeom prst="rect">
            <a:avLst/>
          </a:prstGeom>
        </p:spPr>
      </p:pic>
      <p:sp>
        <p:nvSpPr>
          <p:cNvPr id="33" name="TextBox 36">
            <a:extLst>
              <a:ext uri="{FF2B5EF4-FFF2-40B4-BE49-F238E27FC236}">
                <a16:creationId xmlns:a16="http://schemas.microsoft.com/office/drawing/2014/main" id="{971B367F-2126-4A36-8036-9C1ACC8B454C}"/>
              </a:ext>
            </a:extLst>
          </p:cNvPr>
          <p:cNvSpPr txBox="1"/>
          <p:nvPr/>
        </p:nvSpPr>
        <p:spPr>
          <a:xfrm>
            <a:off x="73262" y="5882937"/>
            <a:ext cx="1907308" cy="442674"/>
          </a:xfrm>
          <a:prstGeom prst="wedgeRoundRectCallout">
            <a:avLst>
              <a:gd name="adj1" fmla="val -1768"/>
              <a:gd name="adj2" fmla="val -251485"/>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bec</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beak</a:t>
            </a:r>
          </a:p>
        </p:txBody>
      </p:sp>
    </p:spTree>
    <p:extLst>
      <p:ext uri="{BB962C8B-B14F-4D97-AF65-F5344CB8AC3E}">
        <p14:creationId xmlns:p14="http://schemas.microsoft.com/office/powerpoint/2010/main" val="40568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7497081" y="1608441"/>
            <a:ext cx="47655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chauss</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tte</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082295" y="3981561"/>
            <a:ext cx="40899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luche</a:t>
            </a:r>
          </a:p>
        </p:txBody>
      </p:sp>
      <p:sp>
        <p:nvSpPr>
          <p:cNvPr id="50" name="TextBox 49">
            <a:extLst>
              <a:ext uri="{FF2B5EF4-FFF2-40B4-BE49-F238E27FC236}">
                <a16:creationId xmlns:a16="http://schemas.microsoft.com/office/drawing/2014/main" id="{BC8A71F3-24DC-4CBA-8F12-FB64BBB54245}"/>
              </a:ext>
            </a:extLst>
          </p:cNvPr>
          <p:cNvSpPr txBox="1"/>
          <p:nvPr/>
        </p:nvSpPr>
        <p:spPr>
          <a:xfrm>
            <a:off x="2197391" y="16343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caram</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285727" y="4130345"/>
            <a:ext cx="323580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vit</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sse</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70485" y="2893272"/>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caram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aussettes.wav"/>
            </a:hlinkClick>
            <a:extLst>
              <a:ext uri="{FF2B5EF4-FFF2-40B4-BE49-F238E27FC236}">
                <a16:creationId xmlns:a16="http://schemas.microsoft.com/office/drawing/2014/main" id="{120C40E8-AE1B-467C-A865-C1E5B3D9C5EC}"/>
              </a:ext>
            </a:extLst>
          </p:cNvPr>
          <p:cNvSpPr/>
          <p:nvPr/>
        </p:nvSpPr>
        <p:spPr>
          <a:xfrm>
            <a:off x="6116199" y="1841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vitesse.wav"/>
            </a:hlinkClick>
            <a:extLst>
              <a:ext uri="{FF2B5EF4-FFF2-40B4-BE49-F238E27FC236}">
                <a16:creationId xmlns:a16="http://schemas.microsoft.com/office/drawing/2014/main" id="{B66BAE4B-9518-4623-82E7-16CEB0AEEA68}"/>
              </a:ext>
            </a:extLst>
          </p:cNvPr>
          <p:cNvSpPr/>
          <p:nvPr/>
        </p:nvSpPr>
        <p:spPr>
          <a:xfrm>
            <a:off x="459830" y="41729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peluche.wav"/>
            </a:hlinkClick>
            <a:extLst>
              <a:ext uri="{FF2B5EF4-FFF2-40B4-BE49-F238E27FC236}">
                <a16:creationId xmlns:a16="http://schemas.microsoft.com/office/drawing/2014/main" id="{4EA3C632-7DDD-4A8D-97CD-353953F7CD80}"/>
              </a:ext>
            </a:extLst>
          </p:cNvPr>
          <p:cNvSpPr/>
          <p:nvPr/>
        </p:nvSpPr>
        <p:spPr>
          <a:xfrm>
            <a:off x="6116199" y="42272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3557" y="2819420"/>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203068" y="2856898"/>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6459" y="27550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970" y="5302347"/>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226514" y="5342516"/>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7383" y="5233668"/>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7CE32203-9206-4A4F-9C16-E2E2F58E7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9873" y="4284860"/>
            <a:ext cx="1400403" cy="1598927"/>
          </a:xfrm>
          <a:prstGeom prst="rect">
            <a:avLst/>
          </a:prstGeom>
        </p:spPr>
      </p:pic>
      <p:pic>
        <p:nvPicPr>
          <p:cNvPr id="11" name="Picture 10" descr="Icon&#10;&#10;Description automatically generated">
            <a:extLst>
              <a:ext uri="{FF2B5EF4-FFF2-40B4-BE49-F238E27FC236}">
                <a16:creationId xmlns:a16="http://schemas.microsoft.com/office/drawing/2014/main" id="{B8B9DBA1-70D2-419D-A0ED-253D2B2D9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30" y="4598476"/>
            <a:ext cx="1746491" cy="1168528"/>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E6165B9B-ED1B-4E7C-8532-3E700635051C}"/>
              </a:ext>
            </a:extLst>
          </p:cNvPr>
          <p:cNvPicPr>
            <a:picLocks noChangeAspect="1"/>
          </p:cNvPicPr>
          <p:nvPr/>
        </p:nvPicPr>
        <p:blipFill rotWithShape="1">
          <a:blip r:embed="rId11">
            <a:extLst>
              <a:ext uri="{28A0092B-C50C-407E-A947-70E740481C1C}">
                <a14:useLocalDpi xmlns:a14="http://schemas.microsoft.com/office/drawing/2010/main" val="0"/>
              </a:ext>
            </a:extLst>
          </a:blip>
          <a:srcRect r="51671"/>
          <a:stretch/>
        </p:blipFill>
        <p:spPr>
          <a:xfrm>
            <a:off x="6710292" y="1842266"/>
            <a:ext cx="877101" cy="1633364"/>
          </a:xfrm>
          <a:prstGeom prst="rect">
            <a:avLst/>
          </a:prstGeom>
        </p:spPr>
      </p:pic>
      <p:pic>
        <p:nvPicPr>
          <p:cNvPr id="19" name="Picture 18" descr="A plate of food&#10;&#10;Description automatically generated with medium confidence">
            <a:extLst>
              <a:ext uri="{FF2B5EF4-FFF2-40B4-BE49-F238E27FC236}">
                <a16:creationId xmlns:a16="http://schemas.microsoft.com/office/drawing/2014/main" id="{C52C2A3A-D300-43C9-B1CD-EB1F8B94A4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997" y="2473897"/>
            <a:ext cx="1663159" cy="1285031"/>
          </a:xfrm>
          <a:prstGeom prst="rect">
            <a:avLst/>
          </a:prstGeom>
        </p:spPr>
      </p:pic>
      <p:sp>
        <p:nvSpPr>
          <p:cNvPr id="30" name="Speech Bubble: Rectangle with Corners Rounded 29">
            <a:extLst>
              <a:ext uri="{FF2B5EF4-FFF2-40B4-BE49-F238E27FC236}">
                <a16:creationId xmlns:a16="http://schemas.microsoft.com/office/drawing/2014/main" id="{A0D4F895-69C1-4FB7-B4B0-C0A5377EC7F0}"/>
              </a:ext>
            </a:extLst>
          </p:cNvPr>
          <p:cNvSpPr/>
          <p:nvPr/>
        </p:nvSpPr>
        <p:spPr>
          <a:xfrm>
            <a:off x="6116199" y="125067"/>
            <a:ext cx="5946846" cy="3493477"/>
          </a:xfrm>
          <a:prstGeom prst="wedgeRoundRectCallout">
            <a:avLst>
              <a:gd name="adj1" fmla="val -30396"/>
              <a:gd name="adj2" fmla="val 654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Have you noticed any spelling patterns which could help you identify whether to use the </a:t>
            </a: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GB" sz="32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sound?</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6">
            <a:extLst>
              <a:ext uri="{FF2B5EF4-FFF2-40B4-BE49-F238E27FC236}">
                <a16:creationId xmlns:a16="http://schemas.microsoft.com/office/drawing/2014/main" id="{9E645AD3-A524-4EA5-A24F-ED6118E9D03D}"/>
              </a:ext>
            </a:extLst>
          </p:cNvPr>
          <p:cNvSpPr txBox="1"/>
          <p:nvPr/>
        </p:nvSpPr>
        <p:spPr>
          <a:xfrm>
            <a:off x="73261" y="5882937"/>
            <a:ext cx="2397223" cy="442674"/>
          </a:xfrm>
          <a:prstGeom prst="wedgeRoundRectCallout">
            <a:avLst>
              <a:gd name="adj1" fmla="val -18395"/>
              <a:gd name="adj2" fmla="val -44922"/>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vitesse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speed</a:t>
            </a:r>
          </a:p>
        </p:txBody>
      </p:sp>
    </p:spTree>
    <p:extLst>
      <p:ext uri="{BB962C8B-B14F-4D97-AF65-F5344CB8AC3E}">
        <p14:creationId xmlns:p14="http://schemas.microsoft.com/office/powerpoint/2010/main" val="268972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3" name="TextBox 2">
            <a:extLst>
              <a:ext uri="{FF2B5EF4-FFF2-40B4-BE49-F238E27FC236}">
                <a16:creationId xmlns:a16="http://schemas.microsoft.com/office/drawing/2014/main" id="{2D2D2C66-11CF-4A9F-B8B4-CBCB61B2BD47}"/>
              </a:ext>
            </a:extLst>
          </p:cNvPr>
          <p:cNvSpPr txBox="1"/>
          <p:nvPr/>
        </p:nvSpPr>
        <p:spPr>
          <a:xfrm>
            <a:off x="160600" y="1328715"/>
            <a:ext cx="1194933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usually</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pronounced as in av</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[ê/è]</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when: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double consonant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vit</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sse [speed]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in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last syllable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beak</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Following this guide, decide whether the unaccented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makes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sound, and say the words. Check by listening to the native speaker.</a:t>
            </a:r>
          </a:p>
        </p:txBody>
      </p:sp>
      <p:sp>
        <p:nvSpPr>
          <p:cNvPr id="11" name="TextBox 10">
            <a:extLst>
              <a:ext uri="{FF2B5EF4-FFF2-40B4-BE49-F238E27FC236}">
                <a16:creationId xmlns:a16="http://schemas.microsoft.com/office/drawing/2014/main" id="{080372BF-344C-4DBC-92E0-B8EF12C4A906}"/>
              </a:ext>
            </a:extLst>
          </p:cNvPr>
          <p:cNvSpPr txBox="1"/>
          <p:nvPr/>
        </p:nvSpPr>
        <p:spPr>
          <a:xfrm>
            <a:off x="1325435" y="4022047"/>
            <a:ext cx="41375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tte [plate]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 [rest]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vaiss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[crockery]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4" name="assiette.wav"/>
            </a:hlinkClick>
            <a:extLst>
              <a:ext uri="{FF2B5EF4-FFF2-40B4-BE49-F238E27FC236}">
                <a16:creationId xmlns:a16="http://schemas.microsoft.com/office/drawing/2014/main" id="{86550B91-16A5-4D76-BC56-B599D31086EB}"/>
              </a:ext>
            </a:extLst>
          </p:cNvPr>
          <p:cNvSpPr/>
          <p:nvPr/>
        </p:nvSpPr>
        <p:spPr>
          <a:xfrm>
            <a:off x="817091"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repos.wav"/>
            </a:hlinkClick>
            <a:extLst>
              <a:ext uri="{FF2B5EF4-FFF2-40B4-BE49-F238E27FC236}">
                <a16:creationId xmlns:a16="http://schemas.microsoft.com/office/drawing/2014/main" id="{4DC5838E-23FA-4224-A844-ED2433DA2ED2}"/>
              </a:ext>
            </a:extLst>
          </p:cNvPr>
          <p:cNvSpPr/>
          <p:nvPr/>
        </p:nvSpPr>
        <p:spPr>
          <a:xfrm>
            <a:off x="817091" y="477554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6" name="vaisselle.wav"/>
            </a:hlinkClick>
            <a:extLst>
              <a:ext uri="{FF2B5EF4-FFF2-40B4-BE49-F238E27FC236}">
                <a16:creationId xmlns:a16="http://schemas.microsoft.com/office/drawing/2014/main" id="{70939B17-F668-47AC-85DB-1A0D04B84FF6}"/>
              </a:ext>
            </a:extLst>
          </p:cNvPr>
          <p:cNvSpPr/>
          <p:nvPr/>
        </p:nvSpPr>
        <p:spPr>
          <a:xfrm>
            <a:off x="817091" y="55290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Rectangle 12">
            <a:hlinkClick r:id="" action="ppaction://noaction">
              <a:snd r:embed="rId7" name="premiere.wav"/>
            </a:hlinkClick>
            <a:extLst>
              <a:ext uri="{FF2B5EF4-FFF2-40B4-BE49-F238E27FC236}">
                <a16:creationId xmlns:a16="http://schemas.microsoft.com/office/drawing/2014/main" id="{6BA5239E-CF6B-4F57-ACB9-F3D5DA1D3C2B}"/>
              </a:ext>
            </a:extLst>
          </p:cNvPr>
          <p:cNvSpPr/>
          <p:nvPr/>
        </p:nvSpPr>
        <p:spPr>
          <a:xfrm>
            <a:off x="5189579" y="54586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Rectangle 13">
            <a:hlinkClick r:id="" action="ppaction://noaction">
              <a:snd r:embed="rId8" name="culturel.wav"/>
            </a:hlinkClick>
            <a:extLst>
              <a:ext uri="{FF2B5EF4-FFF2-40B4-BE49-F238E27FC236}">
                <a16:creationId xmlns:a16="http://schemas.microsoft.com/office/drawing/2014/main" id="{81529B8E-370B-413A-8481-16F00A1C6A31}"/>
              </a:ext>
            </a:extLst>
          </p:cNvPr>
          <p:cNvSpPr/>
          <p:nvPr/>
        </p:nvSpPr>
        <p:spPr>
          <a:xfrm>
            <a:off x="5189579" y="474519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Rectangle 14">
            <a:hlinkClick r:id="" action="ppaction://noaction">
              <a:snd r:embed="rId9" name="verre.wav"/>
            </a:hlinkClick>
            <a:extLst>
              <a:ext uri="{FF2B5EF4-FFF2-40B4-BE49-F238E27FC236}">
                <a16:creationId xmlns:a16="http://schemas.microsoft.com/office/drawing/2014/main" id="{C6A0FBFE-5718-488C-B526-088866D1BBAC}"/>
              </a:ext>
            </a:extLst>
          </p:cNvPr>
          <p:cNvSpPr/>
          <p:nvPr/>
        </p:nvSpPr>
        <p:spPr>
          <a:xfrm>
            <a:off x="5189579"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TextBox 16">
            <a:extLst>
              <a:ext uri="{FF2B5EF4-FFF2-40B4-BE49-F238E27FC236}">
                <a16:creationId xmlns:a16="http://schemas.microsoft.com/office/drawing/2014/main" id="{1C343292-4F26-4E09-BF88-F922CBFF415F}"/>
              </a:ext>
            </a:extLst>
          </p:cNvPr>
          <p:cNvSpPr txBox="1"/>
          <p:nvPr/>
        </p:nvSpPr>
        <p:spPr>
          <a:xfrm>
            <a:off x="5780204" y="4006371"/>
            <a:ext cx="42899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mière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[first]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77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2723705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6882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0217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nêtre</a:t>
            </a: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 to]</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[that]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3420387" y="2047005"/>
            <a:ext cx="153857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enemy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79232" y="1121410"/>
            <a:ext cx="119476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Remember that the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SSCs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[em/am]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[en/an]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become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non-nasal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sounds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 vowel.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54593C9-F7B8-4DE7-A6B5-CB8F653206E4}"/>
              </a:ext>
            </a:extLst>
          </p:cNvPr>
          <p:cNvSpPr txBox="1"/>
          <p:nvPr/>
        </p:nvSpPr>
        <p:spPr>
          <a:xfrm>
            <a:off x="8726879" y="2047005"/>
            <a:ext cx="157451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puté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amputee]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10015549" y="4251849"/>
            <a:ext cx="2085389"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chée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trench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7973353" y="4251849"/>
            <a:ext cx="1902028"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veteran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201890" y="4251849"/>
            <a:ext cx="22894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combatt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fighter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615321" y="4251849"/>
            <a:ext cx="3136713"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super puiss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[super power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6746024" y="2047005"/>
            <a:ext cx="1857431"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ion</a:t>
            </a:r>
            <a:endPar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lorry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05008" y="2047005"/>
            <a:ext cx="3076460"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bombardem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bombing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0377601" y="2047005"/>
            <a:ext cx="1723338" cy="1938992"/>
          </a:xfrm>
          <a:prstGeom prst="rect">
            <a:avLst/>
          </a:prstGeom>
          <a:solidFill>
            <a:schemeClr val="accent2"/>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gr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grenade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5875985" y="4251849"/>
            <a:ext cx="1976218"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veteran (f)</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5107884" y="2047005"/>
            <a:ext cx="1538574"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pire</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empire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Icon&#10;&#10;Description automatically generated">
            <a:hlinkClick r:id="" action="ppaction://noaction">
              <a:snd r:embed="rId3" name="veteran.wav"/>
            </a:hlinkClick>
            <a:extLst>
              <a:ext uri="{FF2B5EF4-FFF2-40B4-BE49-F238E27FC236}">
                <a16:creationId xmlns:a16="http://schemas.microsoft.com/office/drawing/2014/main" id="{B976B2E3-2669-4DDD-A9C6-3A891A980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970" y="5099493"/>
            <a:ext cx="1017628" cy="1017628"/>
          </a:xfrm>
          <a:prstGeom prst="rect">
            <a:avLst/>
          </a:prstGeom>
        </p:spPr>
      </p:pic>
      <p:pic>
        <p:nvPicPr>
          <p:cNvPr id="29" name="Picture 28" descr="A picture containing yellow, toy&#10;&#10;Description automatically generated">
            <a:hlinkClick r:id="" action="ppaction://noaction">
              <a:snd r:embed="rId5" name="combattant.wav"/>
            </a:hlinkClick>
            <a:extLst>
              <a:ext uri="{FF2B5EF4-FFF2-40B4-BE49-F238E27FC236}">
                <a16:creationId xmlns:a16="http://schemas.microsoft.com/office/drawing/2014/main" id="{7E455E41-69E3-40AB-8FA6-3970D4B91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937" y="5037136"/>
            <a:ext cx="1088471" cy="1088471"/>
          </a:xfrm>
          <a:prstGeom prst="rect">
            <a:avLst/>
          </a:prstGeom>
        </p:spPr>
      </p:pic>
      <p:pic>
        <p:nvPicPr>
          <p:cNvPr id="31" name="Picture 30" descr="A picture containing text&#10;&#10;Description automatically generated">
            <a:hlinkClick r:id="" action="ppaction://noaction">
              <a:snd r:embed="rId7" name="grenade.wav"/>
            </a:hlinkClick>
            <a:extLst>
              <a:ext uri="{FF2B5EF4-FFF2-40B4-BE49-F238E27FC236}">
                <a16:creationId xmlns:a16="http://schemas.microsoft.com/office/drawing/2014/main" id="{918B718F-9B36-49B1-B53D-80B5CC6206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339" y="2962336"/>
            <a:ext cx="742338" cy="903225"/>
          </a:xfrm>
          <a:prstGeom prst="rect">
            <a:avLst/>
          </a:prstGeom>
        </p:spPr>
      </p:pic>
      <p:pic>
        <p:nvPicPr>
          <p:cNvPr id="33" name="Picture 32" descr="A picture containing toy, doll&#10;&#10;Description automatically generated">
            <a:hlinkClick r:id="" action="ppaction://noaction">
              <a:snd r:embed="rId9" name="ampute.wav"/>
            </a:hlinkClick>
            <a:extLst>
              <a:ext uri="{FF2B5EF4-FFF2-40B4-BE49-F238E27FC236}">
                <a16:creationId xmlns:a16="http://schemas.microsoft.com/office/drawing/2014/main" id="{90F890D9-BD14-4951-8B75-966C447CBC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3511" y="2864491"/>
            <a:ext cx="726012" cy="1098913"/>
          </a:xfrm>
          <a:prstGeom prst="rect">
            <a:avLst/>
          </a:prstGeom>
        </p:spPr>
      </p:pic>
      <p:pic>
        <p:nvPicPr>
          <p:cNvPr id="42" name="Picture 41" descr="Diagram&#10;&#10;Description automatically generated">
            <a:hlinkClick r:id="" action="ppaction://noaction">
              <a:snd r:embed="rId11" name="ennemi.wav"/>
            </a:hlinkClick>
            <a:extLst>
              <a:ext uri="{FF2B5EF4-FFF2-40B4-BE49-F238E27FC236}">
                <a16:creationId xmlns:a16="http://schemas.microsoft.com/office/drawing/2014/main" id="{B6112276-7EF8-46AD-BD41-07C2AB26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4239" y="2902976"/>
            <a:ext cx="550347" cy="1040539"/>
          </a:xfrm>
          <a:prstGeom prst="rect">
            <a:avLst/>
          </a:prstGeom>
        </p:spPr>
      </p:pic>
      <p:pic>
        <p:nvPicPr>
          <p:cNvPr id="50" name="Picture 49" descr="A picture containing icon&#10;&#10;Description automatically generated">
            <a:hlinkClick r:id="" action="ppaction://noaction">
              <a:snd r:embed="rId13" name="super puissance.wav"/>
            </a:hlinkClick>
            <a:extLst>
              <a:ext uri="{FF2B5EF4-FFF2-40B4-BE49-F238E27FC236}">
                <a16:creationId xmlns:a16="http://schemas.microsoft.com/office/drawing/2014/main" id="{99BD186F-0D19-42DA-BBA8-E462B54A88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2362" y="5131052"/>
            <a:ext cx="1027487" cy="944806"/>
          </a:xfrm>
          <a:prstGeom prst="rect">
            <a:avLst/>
          </a:prstGeom>
        </p:spPr>
      </p:pic>
      <p:pic>
        <p:nvPicPr>
          <p:cNvPr id="128" name="Picture 127">
            <a:hlinkClick r:id="" action="ppaction://noaction">
              <a:snd r:embed="rId15" name="bombardement.wav"/>
            </a:hlinkClick>
            <a:extLst>
              <a:ext uri="{FF2B5EF4-FFF2-40B4-BE49-F238E27FC236}">
                <a16:creationId xmlns:a16="http://schemas.microsoft.com/office/drawing/2014/main" id="{6ACCFB5E-3F4B-4407-937A-1595B93AB4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95535" y="3223074"/>
            <a:ext cx="939815" cy="546267"/>
          </a:xfrm>
          <a:prstGeom prst="rect">
            <a:avLst/>
          </a:prstGeom>
        </p:spPr>
      </p:pic>
      <p:pic>
        <p:nvPicPr>
          <p:cNvPr id="132" name="Picture 131">
            <a:hlinkClick r:id="" action="ppaction://noaction">
              <a:snd r:embed="rId15" name="bombardement.wav"/>
            </a:hlinkClick>
            <a:extLst>
              <a:ext uri="{FF2B5EF4-FFF2-40B4-BE49-F238E27FC236}">
                <a16:creationId xmlns:a16="http://schemas.microsoft.com/office/drawing/2014/main" id="{9FC034A0-34E7-40FD-A507-08950D2257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5275" y="2949940"/>
            <a:ext cx="939815" cy="546267"/>
          </a:xfrm>
          <a:prstGeom prst="rect">
            <a:avLst/>
          </a:prstGeom>
        </p:spPr>
      </p:pic>
      <p:pic>
        <p:nvPicPr>
          <p:cNvPr id="54" name="Picture 53" descr="Diagram, venn diagram&#10;&#10;Description automatically generated">
            <a:hlinkClick r:id="" action="ppaction://noaction">
              <a:snd r:embed="rId17" name="empire.wav"/>
            </a:hlinkClick>
            <a:extLst>
              <a:ext uri="{FF2B5EF4-FFF2-40B4-BE49-F238E27FC236}">
                <a16:creationId xmlns:a16="http://schemas.microsoft.com/office/drawing/2014/main" id="{FE87A336-4729-48E1-9C4F-233AF1404C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6404" y="2995208"/>
            <a:ext cx="860846" cy="871743"/>
          </a:xfrm>
          <a:prstGeom prst="rect">
            <a:avLst/>
          </a:prstGeom>
        </p:spPr>
      </p:pic>
      <p:pic>
        <p:nvPicPr>
          <p:cNvPr id="58" name="Picture 57" descr="A picture containing truck&#10;&#10;Description automatically generated">
            <a:hlinkClick r:id="" action="ppaction://noaction">
              <a:snd r:embed="rId19" name="camion.wav"/>
            </a:hlinkClick>
            <a:extLst>
              <a:ext uri="{FF2B5EF4-FFF2-40B4-BE49-F238E27FC236}">
                <a16:creationId xmlns:a16="http://schemas.microsoft.com/office/drawing/2014/main" id="{15CE10EC-4835-4B3E-BF7D-AB31F74FE8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69698" y="2969675"/>
            <a:ext cx="1666650" cy="922810"/>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3423501" y="3295321"/>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226341" y="3264666"/>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5136239" y="3264665"/>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6745736" y="3255555"/>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8751641" y="324942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0371626" y="3272643"/>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201890" y="5417758"/>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2664313" y="5458716"/>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72" name="Group 71">
            <a:extLst>
              <a:ext uri="{FF2B5EF4-FFF2-40B4-BE49-F238E27FC236}">
                <a16:creationId xmlns:a16="http://schemas.microsoft.com/office/drawing/2014/main" id="{F5C22AF5-B681-4B92-8610-B24247024379}"/>
              </a:ext>
            </a:extLst>
          </p:cNvPr>
          <p:cNvGrpSpPr/>
          <p:nvPr/>
        </p:nvGrpSpPr>
        <p:grpSpPr>
          <a:xfrm>
            <a:off x="7973353" y="5482992"/>
            <a:ext cx="1007605" cy="707849"/>
            <a:chOff x="6369600" y="211352"/>
            <a:chExt cx="1007605" cy="707849"/>
          </a:xfrm>
        </p:grpSpPr>
        <p:pic>
          <p:nvPicPr>
            <p:cNvPr id="73" name="Picture 72" descr="Icon&#10;&#10;Description automatically generated">
              <a:extLst>
                <a:ext uri="{FF2B5EF4-FFF2-40B4-BE49-F238E27FC236}">
                  <a16:creationId xmlns:a16="http://schemas.microsoft.com/office/drawing/2014/main" id="{B5B4C212-BCA2-401F-945A-796AE4C90D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6" name="Picture 75" descr="Shape&#10;&#10;Description automatically generated">
              <a:extLst>
                <a:ext uri="{FF2B5EF4-FFF2-40B4-BE49-F238E27FC236}">
                  <a16:creationId xmlns:a16="http://schemas.microsoft.com/office/drawing/2014/main" id="{4EE8B387-45F9-46A6-B8CE-B1A84D17EB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11" name="Oval 10">
            <a:hlinkClick r:id="" action="ppaction://noaction">
              <a:snd r:embed="rId24" name="veterane.wav"/>
            </a:hlinkClick>
            <a:extLst>
              <a:ext uri="{FF2B5EF4-FFF2-40B4-BE49-F238E27FC236}">
                <a16:creationId xmlns:a16="http://schemas.microsoft.com/office/drawing/2014/main" id="{8ABCF038-AE6D-4206-92B9-F8625C08393D}"/>
              </a:ext>
            </a:extLst>
          </p:cNvPr>
          <p:cNvSpPr/>
          <p:nvPr/>
        </p:nvSpPr>
        <p:spPr>
          <a:xfrm>
            <a:off x="6407501" y="5094173"/>
            <a:ext cx="1009991" cy="1009991"/>
          </a:xfrm>
          <a:prstGeom prst="ellipse">
            <a:avLst/>
          </a:prstGeom>
          <a:solidFill>
            <a:srgbClr val="5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erson wearing a garment&#10;&#10;Description automatically generated with medium confidence">
            <a:hlinkClick r:id="" action="ppaction://noaction">
              <a:snd r:embed="rId24" name="veterane.wav"/>
            </a:hlinkClick>
            <a:extLst>
              <a:ext uri="{FF2B5EF4-FFF2-40B4-BE49-F238E27FC236}">
                <a16:creationId xmlns:a16="http://schemas.microsoft.com/office/drawing/2014/main" id="{CC40B746-63B7-4302-A48C-6246396BF7A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79821" y="5104345"/>
            <a:ext cx="949555" cy="1007923"/>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5892202" y="546433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5" name="Group 84">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89" name="Picture 88"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0" name="Picture 89"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1" name="Group 90">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92" name="Picture 91"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3" name="Picture 92"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97" name="TextBox 96">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8" name="Picture 97" descr="background rectangle">
            <a:extLs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9"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pic>
        <p:nvPicPr>
          <p:cNvPr id="12" name="Picture 11">
            <a:hlinkClick r:id="" action="ppaction://noaction">
              <a:snd r:embed="rId27" name="tranchee.wav"/>
            </a:hlinkClick>
          </p:cNvPr>
          <p:cNvPicPr>
            <a:picLocks noChangeAspect="1"/>
          </p:cNvPicPr>
          <p:nvPr/>
        </p:nvPicPr>
        <p:blipFill>
          <a:blip r:embed="rId28"/>
          <a:stretch>
            <a:fillRect/>
          </a:stretch>
        </p:blipFill>
        <p:spPr>
          <a:xfrm>
            <a:off x="10566790" y="5259008"/>
            <a:ext cx="1457575" cy="873611"/>
          </a:xfrm>
          <a:prstGeom prst="rect">
            <a:avLst/>
          </a:prstGeom>
        </p:spPr>
      </p:pic>
      <p:grpSp>
        <p:nvGrpSpPr>
          <p:cNvPr id="78" name="Group 77">
            <a:extLst>
              <a:ext uri="{FF2B5EF4-FFF2-40B4-BE49-F238E27FC236}">
                <a16:creationId xmlns:a16="http://schemas.microsoft.com/office/drawing/2014/main" id="{B5108C02-9104-4976-A5A6-BD4594DE07CE}"/>
              </a:ext>
            </a:extLst>
          </p:cNvPr>
          <p:cNvGrpSpPr/>
          <p:nvPr/>
        </p:nvGrpSpPr>
        <p:grpSpPr>
          <a:xfrm>
            <a:off x="10016913" y="5482991"/>
            <a:ext cx="1007605" cy="707849"/>
            <a:chOff x="6369600" y="211352"/>
            <a:chExt cx="1007605" cy="707849"/>
          </a:xfrm>
        </p:grpSpPr>
        <p:pic>
          <p:nvPicPr>
            <p:cNvPr id="80" name="Picture 79" descr="Icon&#10;&#10;Description automatically generated">
              <a:extLst>
                <a:ext uri="{FF2B5EF4-FFF2-40B4-BE49-F238E27FC236}">
                  <a16:creationId xmlns:a16="http://schemas.microsoft.com/office/drawing/2014/main" id="{EBC72BF7-2C21-4C93-ADC8-4C86C70798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3" name="Picture 82" descr="Shape&#10;&#10;Description automatically generated">
              <a:extLst>
                <a:ext uri="{FF2B5EF4-FFF2-40B4-BE49-F238E27FC236}">
                  <a16:creationId xmlns:a16="http://schemas.microsoft.com/office/drawing/2014/main" id="{5F400237-AE81-4152-B8DF-FDA6958BD2D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16104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7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e j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e c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e seco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e devo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nêtre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9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pic>
        <p:nvPicPr>
          <p:cNvPr id="7" name="Picture 6">
            <a:hlinkClick r:id="" action="ppaction://noaction">
              <a:snd r:embed="rId4" name="chanter.wav"/>
            </a:hlinkClick>
            <a:extLst>
              <a:ext uri="{FF2B5EF4-FFF2-40B4-BE49-F238E27FC236}">
                <a16:creationId xmlns:a16="http://schemas.microsoft.com/office/drawing/2014/main" id="{50FC3F23-8DE1-4747-9E41-BED5C2F19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2838" y="2947352"/>
            <a:ext cx="1945618" cy="1800000"/>
          </a:xfrm>
          <a:prstGeom prst="rect">
            <a:avLst/>
          </a:prstGeom>
        </p:spPr>
      </p:pic>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195BB2BE-1142-43F0-B0EC-0E3053E0B2C5}"/>
              </a:ext>
            </a:extLst>
          </p:cNvPr>
          <p:cNvSpPr txBox="1"/>
          <p:nvPr/>
        </p:nvSpPr>
        <p:spPr>
          <a:xfrm>
            <a:off x="1416765" y="5310513"/>
            <a:ext cx="21355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au r</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voir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6">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412838" y="5310513"/>
            <a:ext cx="19591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chanter</a:t>
            </a:r>
          </a:p>
        </p:txBody>
      </p:sp>
      <p:pic>
        <p:nvPicPr>
          <p:cNvPr id="17" name="Picture 16">
            <a:hlinkClick r:id="" action="ppaction://noaction">
              <a:snd r:embed="rId7" name="au revoi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980" y="2409100"/>
            <a:ext cx="2818406" cy="2802835"/>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362200" y="5310513"/>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p:cNvSpPr/>
          <p:nvPr/>
        </p:nvSpPr>
        <p:spPr>
          <a:xfrm>
            <a:off x="9087389" y="5347348"/>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3954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7429</Words>
  <Application>Microsoft Office PowerPoint</Application>
  <PresentationFormat>Widescreen</PresentationFormat>
  <Paragraphs>1044</Paragraphs>
  <Slides>51</Slides>
  <Notes>51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51</vt:i4>
      </vt:variant>
    </vt:vector>
  </HeadingPairs>
  <TitlesOfParts>
    <vt:vector size="63" baseType="lpstr">
      <vt:lpstr>Arial</vt:lpstr>
      <vt:lpstr>Calibri</vt:lpstr>
      <vt:lpstr>Calibri Light</vt:lpstr>
      <vt:lpstr>Century Gothic</vt:lpstr>
      <vt:lpstr>Georgia</vt:lpstr>
      <vt:lpstr>Tw Cen MT</vt:lpstr>
      <vt:lpstr>1_Office Theme</vt:lpstr>
      <vt:lpstr>NCELP Theme</vt:lpstr>
      <vt:lpstr>2_Office Theme</vt:lpstr>
      <vt:lpstr>1_NCELP Theme</vt:lpstr>
      <vt:lpstr>7_Office Theme</vt:lpstr>
      <vt:lpstr>5_Office Theme</vt:lpstr>
      <vt:lpstr>French Phonics Collection </vt:lpstr>
      <vt:lpstr>SSC [e]</vt:lpstr>
      <vt:lpstr>e</vt:lpstr>
      <vt:lpstr>e</vt:lpstr>
      <vt:lpstr>e</vt:lpstr>
      <vt:lpstr>e</vt:lpstr>
      <vt:lpstr>e</vt:lpstr>
      <vt:lpstr>e</vt:lpstr>
      <vt:lpstr>Phonétique</vt:lpstr>
      <vt:lpstr>Phonétique</vt:lpstr>
      <vt:lpstr>Phonétique</vt:lpstr>
      <vt:lpstr>Phonétique</vt:lpstr>
      <vt:lpstr>Phonétique</vt:lpstr>
      <vt:lpstr>Phonétique</vt:lpstr>
      <vt:lpstr>Phonétique</vt:lpstr>
      <vt:lpstr>Phonétique</vt:lpstr>
      <vt:lpstr>SSC [e]</vt:lpstr>
      <vt:lpstr>e</vt:lpstr>
      <vt:lpstr>e</vt:lpstr>
      <vt:lpstr>e</vt:lpstr>
      <vt:lpstr>e</vt:lpstr>
      <vt:lpstr>e</vt:lpstr>
      <vt:lpstr>e</vt:lpstr>
      <vt:lpstr>Phonétique  </vt:lpstr>
      <vt:lpstr>Phonétique  </vt:lpstr>
      <vt:lpstr>Phonétique  </vt:lpstr>
      <vt:lpstr>Phonétique  </vt:lpstr>
      <vt:lpstr>Phonétique  </vt:lpstr>
      <vt:lpstr>SSC [e]</vt:lpstr>
      <vt:lpstr>Nasal and non-nasal vowels</vt:lpstr>
      <vt:lpstr>[em/am], [en/an]</vt:lpstr>
      <vt:lpstr>e</vt:lpstr>
      <vt:lpstr>e</vt:lpstr>
      <vt:lpstr>[nasal], [e] ou [a] ?  </vt:lpstr>
      <vt:lpstr>SSC [e]</vt:lpstr>
      <vt:lpstr>SSCs: [e] vs. [i]</vt:lpstr>
      <vt:lpstr>SSC [e]</vt:lpstr>
      <vt:lpstr>e</vt:lpstr>
      <vt:lpstr>e</vt:lpstr>
      <vt:lpstr>SSCs: [e] vs. [i]</vt:lpstr>
      <vt:lpstr>SSC [e]</vt:lpstr>
      <vt:lpstr>e</vt:lpstr>
      <vt:lpstr>SSC [e] ou [ê/è] ? </vt:lpstr>
      <vt:lpstr>SSC [e] ou [ê/è] ? </vt:lpstr>
      <vt:lpstr>SSC [e] ou [ê/è] ? </vt:lpstr>
      <vt:lpstr>SSC [e] ou [ê/è] ? </vt:lpstr>
      <vt:lpstr>SSC [e] ou [ê/è] ? </vt:lpstr>
      <vt:lpstr>SSC [e]</vt:lpstr>
      <vt:lpstr>e</vt:lpstr>
      <vt:lpstr>e</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19</cp:revision>
  <dcterms:created xsi:type="dcterms:W3CDTF">2021-02-16T11:52:59Z</dcterms:created>
  <dcterms:modified xsi:type="dcterms:W3CDTF">2022-08-31T06:45:58Z</dcterms:modified>
</cp:coreProperties>
</file>