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4" r:id="rId4"/>
    <p:sldMasterId id="2147483770" r:id="rId5"/>
    <p:sldMasterId id="2147483782" r:id="rId6"/>
    <p:sldMasterId id="2147483794" r:id="rId7"/>
    <p:sldMasterId id="2147483807" r:id="rId8"/>
    <p:sldMasterId id="2147483818" r:id="rId9"/>
  </p:sldMasterIdLst>
  <p:notesMasterIdLst>
    <p:notesMasterId r:id="rId46"/>
  </p:notesMasterIdLst>
  <p:sldIdLst>
    <p:sldId id="258" r:id="rId10"/>
    <p:sldId id="313" r:id="rId11"/>
    <p:sldId id="685" r:id="rId12"/>
    <p:sldId id="345" r:id="rId13"/>
    <p:sldId id="370" r:id="rId14"/>
    <p:sldId id="686" r:id="rId15"/>
    <p:sldId id="307" r:id="rId16"/>
    <p:sldId id="398" r:id="rId17"/>
    <p:sldId id="351" r:id="rId18"/>
    <p:sldId id="507" r:id="rId19"/>
    <p:sldId id="508" r:id="rId20"/>
    <p:sldId id="348" r:id="rId21"/>
    <p:sldId id="506" r:id="rId22"/>
    <p:sldId id="314" r:id="rId23"/>
    <p:sldId id="687" r:id="rId24"/>
    <p:sldId id="688" r:id="rId25"/>
    <p:sldId id="689" r:id="rId26"/>
    <p:sldId id="690" r:id="rId27"/>
    <p:sldId id="691" r:id="rId28"/>
    <p:sldId id="692" r:id="rId29"/>
    <p:sldId id="302" r:id="rId30"/>
    <p:sldId id="360" r:id="rId31"/>
    <p:sldId id="405" r:id="rId32"/>
    <p:sldId id="406" r:id="rId33"/>
    <p:sldId id="679" r:id="rId34"/>
    <p:sldId id="510" r:id="rId35"/>
    <p:sldId id="693" r:id="rId36"/>
    <p:sldId id="694" r:id="rId37"/>
    <p:sldId id="680" r:id="rId38"/>
    <p:sldId id="681" r:id="rId39"/>
    <p:sldId id="514" r:id="rId40"/>
    <p:sldId id="682" r:id="rId41"/>
    <p:sldId id="344" r:id="rId42"/>
    <p:sldId id="283" r:id="rId43"/>
    <p:sldId id="552" r:id="rId44"/>
    <p:sldId id="31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29" autoAdjust="0"/>
    <p:restoredTop sz="94737" autoAdjust="0"/>
  </p:normalViewPr>
  <p:slideViewPr>
    <p:cSldViewPr snapToGrid="0">
      <p:cViewPr varScale="1">
        <p:scale>
          <a:sx n="74" d="100"/>
          <a:sy n="74" d="100"/>
        </p:scale>
        <p:origin x="850" y="58"/>
      </p:cViewPr>
      <p:guideLst/>
    </p:cSldViewPr>
  </p:slideViewPr>
  <p:outlineViewPr>
    <p:cViewPr>
      <p:scale>
        <a:sx n="33" d="100"/>
        <a:sy n="33" d="100"/>
      </p:scale>
      <p:origin x="0" y="0"/>
    </p:cViewPr>
    <p:sldLst>
      <p:sld r:id="rId1" collapse="1"/>
      <p:sld r:id="rId2" collapse="1"/>
      <p:sld r:id="rId3" collapse="1"/>
    </p:sldLst>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_rels/viewProps.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23.xml"/><Relationship Id="rId1"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E623135-95B0-436F-8BC0-9ED7EE886573}"/>
              </a:ext>
            </a:extLst>
          </p:cNvPr>
          <p:cNvSpPr>
            <a:spLocks noGrp="1"/>
          </p:cNvSpPr>
          <p:nvPr>
            <p:ph type="body" idx="1"/>
          </p:nvPr>
        </p:nvSpPr>
        <p:spPr/>
        <p:txBody>
          <a:bodyPr/>
          <a:lstStyle/>
          <a:p>
            <a:r>
              <a:rPr lang="en-GB" dirty="0"/>
              <a:t>As previous, but with 15 fewer seconds on the timer.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B9467B6-DB9C-4380-995C-C8731B6105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previous, but with 15 fewer seconds on the timer still.</a:t>
            </a:r>
          </a:p>
          <a:p>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introduce spelling</a:t>
            </a:r>
            <a:r>
              <a:rPr lang="en-GB" baseline="0" dirty="0"/>
              <a:t> rules governing the pronunciation of [c] and explain when a cedilla is needed.</a:t>
            </a:r>
          </a:p>
          <a:p>
            <a:endParaRPr lang="en-US" b="1" dirty="0"/>
          </a:p>
          <a:p>
            <a:r>
              <a:rPr lang="en-US" b="1" dirty="0"/>
              <a:t>Procedure:</a:t>
            </a:r>
          </a:p>
          <a:p>
            <a:r>
              <a:rPr lang="en-US" b="0" dirty="0"/>
              <a:t>1. Click to bring up the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aseline="0" dirty="0"/>
              <a:t>Ask students to read the words in each category out loud.</a:t>
            </a:r>
            <a:endParaRPr lang="en-GB" dirty="0"/>
          </a:p>
          <a:p>
            <a:endParaRPr lang="en-US" b="0" dirty="0"/>
          </a:p>
          <a:p>
            <a:pPr marL="0"/>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521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DF7B9F7-655D-445B-9055-473FC19E089F}"/>
              </a:ext>
            </a:extLst>
          </p:cNvPr>
          <p:cNvSpPr>
            <a:spLocks noGrp="1"/>
          </p:cNvSpPr>
          <p:nvPr>
            <p:ph type="body" idx="1"/>
          </p:nvPr>
        </p:nvSpPr>
        <p:spPr/>
        <p:txBody>
          <a:bodyPr/>
          <a:lstStyle/>
          <a:p>
            <a:r>
              <a:rPr lang="en-US" b="1" dirty="0"/>
              <a:t>Timing: 5 minutes</a:t>
            </a:r>
          </a:p>
          <a:p>
            <a:endParaRPr lang="en-US" b="1" dirty="0"/>
          </a:p>
          <a:p>
            <a:r>
              <a:rPr lang="en-US" b="1" dirty="0"/>
              <a:t>Aim: </a:t>
            </a:r>
            <a:r>
              <a:rPr lang="en-US" b="0" dirty="0"/>
              <a:t>Applying awareness of the spelling rules governing SSC </a:t>
            </a:r>
            <a:r>
              <a:rPr lang="en-GB" sz="1200" b="0" dirty="0">
                <a:solidFill>
                  <a:schemeClr val="bg1"/>
                </a:solidFill>
              </a:rPr>
              <a:t>[c/ç] </a:t>
            </a:r>
          </a:p>
          <a:p>
            <a:endParaRPr lang="en-GB" sz="1200" b="1" dirty="0">
              <a:solidFill>
                <a:schemeClr val="bg1"/>
              </a:solidFill>
            </a:endParaRPr>
          </a:p>
          <a:p>
            <a:r>
              <a:rPr lang="en-US" b="1" dirty="0"/>
              <a:t>Procedure</a:t>
            </a:r>
          </a:p>
          <a:p>
            <a:pPr marL="228600" indent="-228600">
              <a:buAutoNum type="arabicPeriod"/>
            </a:pPr>
            <a:r>
              <a:rPr lang="en-US" b="0" dirty="0"/>
              <a:t>Student read the words and decide based on the spelling of the word (vowel which follows/cedilla) whether the letter in bold is hard or soft.</a:t>
            </a:r>
          </a:p>
          <a:p>
            <a:pPr marL="228600" indent="-228600">
              <a:buAutoNum type="arabicPeriod"/>
            </a:pPr>
            <a:r>
              <a:rPr lang="en-US" b="0" dirty="0"/>
              <a:t>Click to check.</a:t>
            </a:r>
          </a:p>
          <a:p>
            <a:pPr marL="228600" indent="-228600">
              <a:buAutoNum type="arabicPeriod"/>
            </a:pPr>
            <a:r>
              <a:rPr lang="en-US" b="0" dirty="0"/>
              <a:t>Students try to say the words out loud. </a:t>
            </a:r>
          </a:p>
          <a:p>
            <a:pPr marL="228600" indent="-228600">
              <a:buAutoNum type="arabicPeriod"/>
            </a:pPr>
            <a:r>
              <a:rPr lang="en-US" b="0" dirty="0"/>
              <a:t>Click to check.</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French): </a:t>
            </a:r>
            <a:br>
              <a:rPr lang="en-GB" baseline="0" dirty="0"/>
            </a:br>
            <a:r>
              <a:rPr lang="en-GB" sz="1200" dirty="0" err="1">
                <a:solidFill>
                  <a:schemeClr val="accent1">
                    <a:lumMod val="50000"/>
                  </a:schemeClr>
                </a:solidFill>
              </a:rPr>
              <a:t>gla</a:t>
            </a:r>
            <a:r>
              <a:rPr lang="en-GB" sz="1200" b="0" dirty="0" err="1">
                <a:solidFill>
                  <a:schemeClr val="accent1">
                    <a:lumMod val="50000"/>
                  </a:schemeClr>
                </a:solidFill>
              </a:rPr>
              <a:t>ç</a:t>
            </a:r>
            <a:r>
              <a:rPr lang="en-GB" sz="1200" dirty="0" err="1">
                <a:solidFill>
                  <a:schemeClr val="accent1">
                    <a:lumMod val="50000"/>
                  </a:schemeClr>
                </a:solidFill>
              </a:rPr>
              <a:t>on</a:t>
            </a:r>
            <a:r>
              <a:rPr lang="en-GB" sz="1200" dirty="0">
                <a:solidFill>
                  <a:schemeClr val="accent1">
                    <a:lumMod val="50000"/>
                  </a:schemeClr>
                </a:solidFill>
              </a:rPr>
              <a:t> [&gt;5000], </a:t>
            </a:r>
            <a:r>
              <a:rPr lang="en-GB" sz="1200" dirty="0" err="1">
                <a:solidFill>
                  <a:schemeClr val="accent1">
                    <a:lumMod val="50000"/>
                  </a:schemeClr>
                </a:solidFill>
              </a:rPr>
              <a:t>compter</a:t>
            </a:r>
            <a:r>
              <a:rPr lang="en-GB" sz="1200" dirty="0">
                <a:solidFill>
                  <a:schemeClr val="accent1">
                    <a:lumMod val="50000"/>
                  </a:schemeClr>
                </a:solidFill>
              </a:rPr>
              <a:t> [140], </a:t>
            </a:r>
            <a:r>
              <a:rPr lang="en-GB" sz="1200" b="0" dirty="0" err="1">
                <a:solidFill>
                  <a:schemeClr val="accent1">
                    <a:lumMod val="50000"/>
                  </a:schemeClr>
                </a:solidFill>
              </a:rPr>
              <a:t>concombre</a:t>
            </a:r>
            <a:r>
              <a:rPr lang="en-GB" sz="1200" b="0" baseline="0" dirty="0">
                <a:solidFill>
                  <a:schemeClr val="accent1">
                    <a:lumMod val="50000"/>
                  </a:schemeClr>
                </a:solidFill>
              </a:rPr>
              <a:t> [&gt;5000], </a:t>
            </a:r>
            <a:r>
              <a:rPr lang="en-GB" sz="1200" b="0" baseline="0" dirty="0" err="1">
                <a:solidFill>
                  <a:schemeClr val="accent1">
                    <a:lumMod val="50000"/>
                  </a:schemeClr>
                </a:solidFill>
              </a:rPr>
              <a:t>cible</a:t>
            </a:r>
            <a:r>
              <a:rPr lang="en-GB" sz="1200" b="0" baseline="0" dirty="0">
                <a:solidFill>
                  <a:schemeClr val="accent1">
                    <a:lumMod val="50000"/>
                  </a:schemeClr>
                </a:solidFill>
              </a:rPr>
              <a:t> [2740], Franco- [n/a], </a:t>
            </a:r>
            <a:r>
              <a:rPr lang="en-GB" sz="1200" b="0" baseline="0" dirty="0" err="1">
                <a:solidFill>
                  <a:schemeClr val="accent1">
                    <a:lumMod val="50000"/>
                  </a:schemeClr>
                </a:solidFill>
              </a:rPr>
              <a:t>tronçon</a:t>
            </a:r>
            <a:r>
              <a:rPr lang="en-GB" sz="1200" b="0" baseline="0" dirty="0">
                <a:solidFill>
                  <a:schemeClr val="accent1">
                    <a:lumMod val="50000"/>
                  </a:schemeClr>
                </a:solidFill>
              </a:rPr>
              <a:t> [&gt;5000], </a:t>
            </a:r>
            <a:r>
              <a:rPr lang="en-GB" sz="1200" b="0" baseline="0" dirty="0" err="1">
                <a:solidFill>
                  <a:schemeClr val="accent1">
                    <a:lumMod val="50000"/>
                  </a:schemeClr>
                </a:solidFill>
              </a:rPr>
              <a:t>cabane</a:t>
            </a:r>
            <a:r>
              <a:rPr lang="en-GB" sz="1200" b="0" baseline="0" dirty="0">
                <a:solidFill>
                  <a:schemeClr val="accent1">
                    <a:lumMod val="50000"/>
                  </a:schemeClr>
                </a:solidFill>
              </a:rPr>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endParaRPr lang="en-US" b="1"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dirty="0"/>
              <a:t>] </a:t>
            </a:r>
            <a:r>
              <a:rPr lang="en-GB" b="0" dirty="0"/>
              <a:t>sound first, on its own. Students repeat it with you.</a:t>
            </a:r>
            <a:br>
              <a:rPr lang="en-GB" b="0" dirty="0"/>
            </a:br>
            <a:r>
              <a:rPr lang="en-GB" b="0" dirty="0"/>
              <a:t>2. Bring up the word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a:t>
            </a:r>
            <a:r>
              <a:rPr lang="en-GB" baseline="0" dirty="0"/>
              <a:t> to the spot on which one is standing / indicate the room in which the lesson is taking place with a sweeping motion of one’s index finger.</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dirty="0"/>
              <a:t> </a:t>
            </a:r>
            <a:r>
              <a:rPr lang="en-GB" baseline="0" dirty="0"/>
              <a:t>sound, pronouncing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36354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34625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21406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baseline="0" dirty="0"/>
              <a:t>] </a:t>
            </a:r>
            <a:r>
              <a:rPr lang="en-GB" baseline="0" dirty="0"/>
              <a:t>and then the </a:t>
            </a:r>
            <a:r>
              <a:rPr lang="en-GB" b="1" baseline="0" dirty="0"/>
              <a:t>source</a:t>
            </a:r>
            <a:r>
              <a:rPr lang="en-GB" baseline="0" dirty="0"/>
              <a:t> word again ‘</a:t>
            </a:r>
            <a:r>
              <a:rPr lang="en-GB" b="1" baseline="0" dirty="0" err="1"/>
              <a:t>ici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1" dirty="0" err="1">
                <a:solidFill>
                  <a:srgbClr val="115076"/>
                </a:solidFill>
                <a:latin typeface="Century Gothic" panose="020B0502020202020204" pitchFamily="34" charset="0"/>
                <a:cs typeface="Calibri" panose="020F0502020204030204" pitchFamily="34" charset="0"/>
              </a:rPr>
              <a:t>fran</a:t>
            </a:r>
            <a:r>
              <a:rPr lang="en-GB" sz="1200" b="1" dirty="0" err="1">
                <a:solidFill>
                  <a:srgbClr val="E65D00"/>
                </a:solidFill>
                <a:latin typeface="Century Gothic" panose="020B0502020202020204" pitchFamily="34" charset="0"/>
                <a:cs typeface="Calibri" panose="020F0502020204030204" pitchFamily="34" charset="0"/>
              </a:rPr>
              <a:t>ç</a:t>
            </a:r>
            <a:r>
              <a:rPr lang="en-GB" sz="1200" b="1" dirty="0" err="1">
                <a:solidFill>
                  <a:srgbClr val="115076"/>
                </a:solidFill>
                <a:latin typeface="Century Gothic" panose="020B0502020202020204" pitchFamily="34" charset="0"/>
                <a:cs typeface="Calibri" panose="020F0502020204030204" pitchFamily="34" charset="0"/>
              </a:rPr>
              <a:t>ais</a:t>
            </a:r>
            <a:r>
              <a:rPr lang="en-GB" sz="1200" b="1" dirty="0">
                <a:solidFill>
                  <a:srgbClr val="115076"/>
                </a:solidFill>
                <a:latin typeface="Century Gothic" panose="020B0502020202020204" pitchFamily="34" charset="0"/>
                <a:cs typeface="Calibri" panose="020F0502020204030204" pitchFamily="34" charset="0"/>
              </a:rPr>
              <a:t> </a:t>
            </a:r>
            <a:r>
              <a:rPr lang="en-GB" baseline="0" dirty="0"/>
              <a:t>[251]; </a:t>
            </a:r>
            <a:r>
              <a:rPr lang="en-GB" sz="1200" b="1" dirty="0">
                <a:solidFill>
                  <a:srgbClr val="115076"/>
                </a:solidFill>
                <a:latin typeface="Century Gothic" panose="020B0502020202020204" pitchFamily="34" charset="0"/>
                <a:cs typeface="Calibri" panose="020F0502020204030204" pitchFamily="34" charset="0"/>
              </a:rPr>
              <a:t>gar</a:t>
            </a:r>
            <a:r>
              <a:rPr lang="en-GB" sz="1200" b="1" dirty="0">
                <a:solidFill>
                  <a:srgbClr val="E65D00"/>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on</a:t>
            </a:r>
            <a:r>
              <a:rPr lang="en-GB" sz="1200" baseline="0" dirty="0">
                <a:solidFill>
                  <a:srgbClr val="115076"/>
                </a:solidFill>
                <a:latin typeface="Century Gothic" panose="020B0502020202020204" pitchFamily="34" charset="0"/>
                <a:cs typeface="Calibri" panose="020F0502020204030204" pitchFamily="34" charset="0"/>
              </a:rPr>
              <a:t> </a:t>
            </a:r>
            <a:r>
              <a:rPr lang="en-GB" b="0" baseline="0" dirty="0"/>
              <a:t>[1599]; </a:t>
            </a:r>
            <a:r>
              <a:rPr lang="en-GB" b="1" baseline="0" dirty="0" err="1"/>
              <a:t>cinéma</a:t>
            </a:r>
            <a:r>
              <a:rPr lang="en-GB" b="1" baseline="0" dirty="0"/>
              <a:t> </a:t>
            </a:r>
            <a:r>
              <a:rPr lang="en-GB" baseline="0" dirty="0"/>
              <a:t>[1623]; </a:t>
            </a:r>
            <a:r>
              <a:rPr lang="en-GB" b="1" baseline="0" dirty="0" err="1"/>
              <a:t>décider</a:t>
            </a:r>
            <a:r>
              <a:rPr lang="en-GB" baseline="0" dirty="0"/>
              <a:t> [165]; </a:t>
            </a:r>
            <a:r>
              <a:rPr lang="en-GB" b="1" baseline="0" dirty="0"/>
              <a:t>cinq</a:t>
            </a:r>
            <a:r>
              <a:rPr lang="en-GB" baseline="0" dirty="0"/>
              <a:t> [288]; </a:t>
            </a: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38295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64602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90948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2 minutes</a:t>
            </a:r>
          </a:p>
          <a:p>
            <a:pPr marL="0"/>
            <a:endParaRPr lang="en-GB" b="1" dirty="0"/>
          </a:p>
          <a:p>
            <a:pPr marL="0"/>
            <a:r>
              <a:rPr lang="en-GB" b="1" dirty="0"/>
              <a:t>Aim: </a:t>
            </a:r>
            <a:r>
              <a:rPr lang="en-GB" dirty="0"/>
              <a:t>To revise spelling rules governing </a:t>
            </a:r>
            <a:r>
              <a:rPr lang="en-GB" baseline="0" dirty="0"/>
              <a:t>the pronunciation of the letter ‘c’ before vowels and use of a cedilla..</a:t>
            </a:r>
          </a:p>
          <a:p>
            <a:pPr marL="0"/>
            <a:endParaRPr lang="en-GB" baseline="0" dirty="0"/>
          </a:p>
          <a:p>
            <a:pPr marL="0"/>
            <a:r>
              <a:rPr lang="en-GB" b="1" baseline="0" dirty="0"/>
              <a:t>Procedure:</a:t>
            </a:r>
          </a:p>
          <a:p>
            <a:pPr marL="0" indent="0">
              <a:buNone/>
            </a:pPr>
            <a:r>
              <a:rPr lang="en-GB" b="0" baseline="0" dirty="0"/>
              <a:t>1. Bring up the rules governing each category on clicks.</a:t>
            </a:r>
          </a:p>
          <a:p>
            <a:pPr marL="0" indent="0">
              <a:buNone/>
            </a:pPr>
            <a:r>
              <a:rPr lang="en-GB" baseline="0" dirty="0"/>
              <a:t>2. Teacher reads the words in each category out loud. Students repeat.</a:t>
            </a:r>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51212F4-EB5A-464B-92EC-DACFCB1CC2CD}"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16524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Oral recognition of hard [c] and [</a:t>
            </a:r>
            <a:r>
              <a:rPr lang="en-GB" sz="1200" b="0" dirty="0">
                <a:solidFill>
                  <a:schemeClr val="bg1"/>
                </a:solidFill>
                <a:latin typeface="Century Gothic" panose="020B0502020202020204" pitchFamily="34" charset="0"/>
              </a:rPr>
              <a:t>ç</a:t>
            </a:r>
            <a:r>
              <a:rPr lang="en-GB" b="0" dirty="0"/>
              <a:t>]</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Ask students to look at the vowel following each gap. What do they notice? Explain that as only the letters a, o and u follow the missing SSC, the missing letter can only be either hard [c] or [</a:t>
            </a:r>
            <a:r>
              <a:rPr lang="en-GB" sz="1200" b="0" dirty="0">
                <a:solidFill>
                  <a:schemeClr val="bg1"/>
                </a:solidFill>
                <a:latin typeface="Century Gothic" panose="020B0502020202020204" pitchFamily="34" charset="0"/>
              </a:rPr>
              <a:t>ç].</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2. Click numbers to play audio.</a:t>
            </a:r>
          </a:p>
          <a:p>
            <a:pPr marL="0" marR="0" lvl="0" indent="0" algn="l" rtl="0">
              <a:lnSpc>
                <a:spcPct val="100000"/>
              </a:lnSpc>
              <a:spcBef>
                <a:spcPts val="0"/>
              </a:spcBef>
              <a:spcAft>
                <a:spcPts val="0"/>
              </a:spcAft>
              <a:buClr>
                <a:schemeClr val="dk1"/>
              </a:buClr>
              <a:buSzPts val="1200"/>
              <a:buFont typeface="Calibri"/>
              <a:buNone/>
            </a:pPr>
            <a:r>
              <a:rPr lang="en-GB" b="0" dirty="0"/>
              <a:t>3. Students tick whether they think they hear hard or soft ‘c’</a:t>
            </a:r>
          </a:p>
          <a:p>
            <a:pPr marL="0" marR="0" lvl="0" indent="0" algn="l" rtl="0">
              <a:lnSpc>
                <a:spcPct val="100000"/>
              </a:lnSpc>
              <a:spcBef>
                <a:spcPts val="0"/>
              </a:spcBef>
              <a:spcAft>
                <a:spcPts val="0"/>
              </a:spcAft>
              <a:buClr>
                <a:schemeClr val="dk1"/>
              </a:buClr>
              <a:buSzPts val="1200"/>
              <a:buFont typeface="Calibri"/>
              <a:buNone/>
            </a:pPr>
            <a:r>
              <a:rPr lang="en-GB" b="0" dirty="0"/>
              <a:t>4. Answers revealed on clicks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dirty="0"/>
              <a:t>1) </a:t>
            </a:r>
            <a:r>
              <a:rPr lang="en-GB" dirty="0" err="1"/>
              <a:t>cas</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2)</a:t>
            </a:r>
            <a:r>
              <a:rPr lang="en-GB" baseline="0" dirty="0"/>
              <a:t> </a:t>
            </a:r>
            <a:r>
              <a:rPr lang="en-GB" baseline="0" dirty="0" err="1"/>
              <a:t>contre</a:t>
            </a:r>
            <a:endParaRPr lang="en-GB" baseline="0" dirty="0"/>
          </a:p>
          <a:p>
            <a:pPr marL="0" marR="0" lvl="0" indent="0" algn="l" rtl="0">
              <a:lnSpc>
                <a:spcPct val="100000"/>
              </a:lnSpc>
              <a:spcBef>
                <a:spcPts val="0"/>
              </a:spcBef>
              <a:spcAft>
                <a:spcPts val="0"/>
              </a:spcAft>
              <a:buClr>
                <a:schemeClr val="dk1"/>
              </a:buClr>
              <a:buSzPts val="1200"/>
              <a:buFont typeface="Calibri"/>
              <a:buNone/>
            </a:pPr>
            <a:r>
              <a:rPr lang="en-GB" baseline="0" dirty="0"/>
              <a:t>3) </a:t>
            </a:r>
            <a:r>
              <a:rPr lang="en-GB" baseline="0" dirty="0" err="1"/>
              <a:t>re</a:t>
            </a:r>
            <a:r>
              <a:rPr lang="en-GB" dirty="0" err="1">
                <a:latin typeface="Calibri" panose="020F0502020204030204" pitchFamily="34" charset="0"/>
                <a:cs typeface="Calibri" panose="020F0502020204030204" pitchFamily="34" charset="0"/>
              </a:rPr>
              <a:t>çu</a:t>
            </a: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dirty="0">
                <a:latin typeface="Calibri" panose="020F0502020204030204" pitchFamily="34" charset="0"/>
                <a:cs typeface="Calibri" panose="020F0502020204030204" pitchFamily="34" charset="0"/>
              </a:rPr>
              <a:t>4) </a:t>
            </a:r>
            <a:r>
              <a:rPr lang="en-GB" dirty="0" err="1">
                <a:latin typeface="Calibri" panose="020F0502020204030204" pitchFamily="34" charset="0"/>
                <a:cs typeface="Calibri" panose="020F0502020204030204" pitchFamily="34" charset="0"/>
              </a:rPr>
              <a:t>commerçant</a:t>
            </a: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dirty="0">
                <a:latin typeface="Calibri" panose="020F0502020204030204" pitchFamily="34" charset="0"/>
                <a:cs typeface="Calibri" panose="020F0502020204030204" pitchFamily="34" charset="0"/>
              </a:rPr>
              <a:t>5) </a:t>
            </a:r>
            <a:r>
              <a:rPr lang="en-GB" dirty="0" err="1">
                <a:latin typeface="Calibri" panose="020F0502020204030204" pitchFamily="34" charset="0"/>
                <a:cs typeface="Calibri" panose="020F0502020204030204" pitchFamily="34" charset="0"/>
              </a:rPr>
              <a:t>aucun</a:t>
            </a: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dirty="0">
                <a:latin typeface="Calibri" panose="020F0502020204030204" pitchFamily="34" charset="0"/>
                <a:cs typeface="Calibri" panose="020F0502020204030204" pitchFamily="34" charset="0"/>
              </a:rPr>
              <a:t>6) </a:t>
            </a:r>
            <a:r>
              <a:rPr lang="en-GB" dirty="0" err="1">
                <a:latin typeface="Calibri" panose="020F0502020204030204" pitchFamily="34" charset="0"/>
                <a:cs typeface="Calibri" panose="020F0502020204030204" pitchFamily="34" charset="0"/>
              </a:rPr>
              <a:t>façon</a:t>
            </a: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kern="1200" cap="none" dirty="0">
                <a:solidFill>
                  <a:schemeClr val="tx1"/>
                </a:solidFill>
                <a:effectLst/>
                <a:latin typeface="Calibri"/>
                <a:ea typeface="Calibri"/>
                <a:cs typeface="Calibri"/>
                <a:sym typeface="Calibri"/>
              </a:rPr>
              <a:t>Word frequency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fr-FR" baseline="0" dirty="0"/>
              <a:t>cas [137], </a:t>
            </a:r>
            <a:r>
              <a:rPr lang="fr-FR" dirty="0"/>
              <a:t>contre</a:t>
            </a:r>
            <a:r>
              <a:rPr lang="fr-FR" baseline="0" dirty="0"/>
              <a:t> [121], reçu [4226], commerçant [4167] aucun [63], façon [248]</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kern="1200" cap="none" dirty="0">
                <a:solidFill>
                  <a:schemeClr val="tx1"/>
                </a:solidFill>
                <a:effectLst/>
                <a:latin typeface="Calibri"/>
                <a:ea typeface="Calibri"/>
                <a:cs typeface="Calibri"/>
                <a:sym typeface="Calibri"/>
              </a:rPr>
              <a:t>Source: </a:t>
            </a:r>
            <a:r>
              <a:rPr lang="en-GB" sz="1200" b="0" i="0" u="none" strike="noStrike" kern="1200" cap="none" dirty="0" err="1">
                <a:solidFill>
                  <a:schemeClr val="tx1"/>
                </a:solidFill>
                <a:effectLst/>
                <a:latin typeface="Calibri"/>
                <a:ea typeface="Calibri"/>
                <a:cs typeface="Calibri"/>
                <a:sym typeface="Calibri"/>
              </a:rPr>
              <a:t>Londsale</a:t>
            </a:r>
            <a:r>
              <a:rPr lang="en-GB" sz="1200" b="0" i="0" u="none" strike="noStrike" kern="1200" cap="none" dirty="0">
                <a:solidFill>
                  <a:schemeClr val="tx1"/>
                </a:solidFill>
                <a:effectLst/>
                <a:latin typeface="Calibri"/>
                <a:ea typeface="Calibri"/>
                <a:cs typeface="Calibri"/>
                <a:sym typeface="Calibri"/>
              </a:rPr>
              <a:t>, D., &amp; Le Bras, Y.  (2009). </a:t>
            </a:r>
            <a:r>
              <a:rPr lang="en-GB" sz="1200" b="0" i="1" u="none" strike="noStrike" kern="1200" cap="none" dirty="0">
                <a:solidFill>
                  <a:schemeClr val="tx1"/>
                </a:solidFill>
                <a:effectLst/>
                <a:latin typeface="Calibri"/>
                <a:ea typeface="Calibri"/>
                <a:cs typeface="Calibri"/>
                <a:sym typeface="Calibri"/>
              </a:rPr>
              <a:t>A Frequency Dictionary of French: Core vocabulary for learners </a:t>
            </a:r>
            <a:r>
              <a:rPr lang="en-GB" sz="1200" b="0" i="0" u="none" strike="noStrike" kern="1200" cap="none" dirty="0">
                <a:solidFill>
                  <a:schemeClr val="tx1"/>
                </a:solidFill>
                <a:effectLst/>
                <a:latin typeface="Calibri"/>
                <a:ea typeface="Calibri"/>
                <a:cs typeface="Calibri"/>
                <a:sym typeface="Calibri"/>
              </a:rPr>
              <a:t>London: Routledge.</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66" name="Google Shape;16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49965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Written production of hard [c] and [</a:t>
            </a:r>
            <a:r>
              <a:rPr lang="en-GB" sz="1200" b="0" dirty="0">
                <a:solidFill>
                  <a:schemeClr val="bg1"/>
                </a:solidFill>
                <a:latin typeface="Century Gothic" panose="020B0502020202020204" pitchFamily="34" charset="0"/>
              </a:rPr>
              <a:t>ç</a:t>
            </a:r>
            <a:r>
              <a:rPr lang="en-GB" b="0" dirty="0"/>
              <a:t>]</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Remind students of spelling rules for the soft sound ([c] in front of e or </a:t>
            </a:r>
            <a:r>
              <a:rPr lang="en-GB" b="0" dirty="0" err="1"/>
              <a:t>i</a:t>
            </a:r>
            <a:r>
              <a:rPr lang="en-GB" b="0" dirty="0"/>
              <a:t>, [</a:t>
            </a:r>
            <a:r>
              <a:rPr lang="en-GB" sz="1200" b="0" dirty="0">
                <a:solidFill>
                  <a:schemeClr val="bg1"/>
                </a:solidFill>
                <a:latin typeface="Century Gothic" panose="020B0502020202020204" pitchFamily="34" charset="0"/>
              </a:rPr>
              <a:t>ç] in front of</a:t>
            </a:r>
            <a:r>
              <a:rPr lang="en-GB" b="0" dirty="0"/>
              <a:t> a, o and u).</a:t>
            </a:r>
          </a:p>
          <a:p>
            <a:pPr marL="0" marR="0" lvl="0" indent="0" algn="l" rtl="0">
              <a:lnSpc>
                <a:spcPct val="100000"/>
              </a:lnSpc>
              <a:spcBef>
                <a:spcPts val="0"/>
              </a:spcBef>
              <a:spcAft>
                <a:spcPts val="0"/>
              </a:spcAft>
              <a:buClr>
                <a:schemeClr val="dk1"/>
              </a:buClr>
              <a:buSzPts val="1200"/>
              <a:buFont typeface="Calibri"/>
              <a:buNone/>
            </a:pPr>
            <a:r>
              <a:rPr lang="en-GB" b="0" dirty="0"/>
              <a:t>2. Students read the words and decide which letter is missing based on the vowel which follows the gap.</a:t>
            </a:r>
          </a:p>
          <a:p>
            <a:pPr marL="0" marR="0" lvl="0" indent="0" algn="l" rtl="0">
              <a:lnSpc>
                <a:spcPct val="100000"/>
              </a:lnSpc>
              <a:spcBef>
                <a:spcPts val="0"/>
              </a:spcBef>
              <a:spcAft>
                <a:spcPts val="0"/>
              </a:spcAft>
              <a:buClr>
                <a:schemeClr val="dk1"/>
              </a:buClr>
              <a:buSzPts val="1200"/>
              <a:buFont typeface="Calibri"/>
              <a:buNone/>
            </a:pPr>
            <a:r>
              <a:rPr lang="en-GB" b="0" dirty="0"/>
              <a:t>3. Answers revealed on clicks.</a:t>
            </a:r>
          </a:p>
          <a:p>
            <a:pPr marL="0" marR="0" lvl="0" indent="0" algn="l" rtl="0">
              <a:lnSpc>
                <a:spcPct val="100000"/>
              </a:lnSpc>
              <a:spcBef>
                <a:spcPts val="0"/>
              </a:spcBef>
              <a:spcAft>
                <a:spcPts val="0"/>
              </a:spcAft>
              <a:buClr>
                <a:schemeClr val="dk1"/>
              </a:buClr>
              <a:buSzPts val="1200"/>
              <a:buFont typeface="Calibri"/>
              <a:buNone/>
            </a:pPr>
            <a:r>
              <a:rPr lang="en-GB" b="0" dirty="0"/>
              <a:t>4. Click to hear the words. Students repeat. This reinforces that the pronunciation is the same.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dirty="0"/>
              <a:t>1) </a:t>
            </a:r>
            <a:r>
              <a:rPr lang="en-GB" dirty="0" err="1"/>
              <a:t>cependant</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2)</a:t>
            </a:r>
            <a:r>
              <a:rPr lang="en-GB" baseline="0" dirty="0"/>
              <a:t> </a:t>
            </a:r>
            <a:r>
              <a:rPr lang="en-GB" baseline="0" dirty="0" err="1"/>
              <a:t>principe</a:t>
            </a:r>
            <a:endParaRPr lang="en-GB" baseline="0" dirty="0"/>
          </a:p>
          <a:p>
            <a:pPr marL="0" marR="0" lvl="0" indent="0" algn="l" rtl="0">
              <a:lnSpc>
                <a:spcPct val="100000"/>
              </a:lnSpc>
              <a:spcBef>
                <a:spcPts val="0"/>
              </a:spcBef>
              <a:spcAft>
                <a:spcPts val="0"/>
              </a:spcAft>
              <a:buClr>
                <a:schemeClr val="dk1"/>
              </a:buClr>
              <a:buSzPts val="1200"/>
              <a:buFont typeface="Calibri"/>
              <a:buNone/>
            </a:pPr>
            <a:r>
              <a:rPr lang="en-GB" baseline="0" dirty="0"/>
              <a:t>3) </a:t>
            </a:r>
            <a:r>
              <a:rPr lang="en-GB" sz="1800" b="0" i="0" u="none" strike="noStrike" dirty="0">
                <a:solidFill>
                  <a:srgbClr val="000000"/>
                </a:solidFill>
                <a:effectLst/>
                <a:latin typeface="Calibri" panose="020F0502020204030204" pitchFamily="34" charset="0"/>
              </a:rPr>
              <a:t>soupçon</a:t>
            </a:r>
            <a:endParaRPr lang="en-GB" sz="1800" b="0" i="0" u="none" strike="noStrike" dirty="0">
              <a:solidFill>
                <a:srgbClr val="000000"/>
              </a:solidFill>
              <a:effectLst/>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dirty="0">
                <a:latin typeface="Calibri" panose="020F0502020204030204" pitchFamily="34" charset="0"/>
                <a:cs typeface="Calibri" panose="020F0502020204030204" pitchFamily="34" charset="0"/>
              </a:rPr>
              <a:t>4) cesser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latin typeface="Calibri" panose="020F0502020204030204" pitchFamily="34" charset="0"/>
                <a:cs typeface="Calibri" panose="020F0502020204030204" pitchFamily="34" charset="0"/>
              </a:rPr>
              <a:t>5) </a:t>
            </a:r>
            <a:r>
              <a:rPr lang="fr-FR" baseline="0" dirty="0"/>
              <a:t>façade</a:t>
            </a:r>
          </a:p>
          <a:p>
            <a:pPr marL="0" marR="0" lvl="0" indent="0" algn="l" rtl="0">
              <a:lnSpc>
                <a:spcPct val="100000"/>
              </a:lnSpc>
              <a:spcBef>
                <a:spcPts val="0"/>
              </a:spcBef>
              <a:spcAft>
                <a:spcPts val="0"/>
              </a:spcAft>
              <a:buClr>
                <a:schemeClr val="dk1"/>
              </a:buClr>
              <a:buSzPts val="1200"/>
              <a:buFont typeface="Calibri"/>
              <a:buNone/>
            </a:pPr>
            <a:r>
              <a:rPr lang="en-GB" dirty="0">
                <a:latin typeface="Calibri" panose="020F0502020204030204" pitchFamily="34" charset="0"/>
                <a:cs typeface="Calibri" panose="020F0502020204030204" pitchFamily="34" charset="0"/>
              </a:rPr>
              <a:t>6) </a:t>
            </a:r>
            <a:r>
              <a:rPr lang="en-GB" b="0" i="0" dirty="0" err="1">
                <a:solidFill>
                  <a:srgbClr val="222222"/>
                </a:solidFill>
                <a:effectLst/>
                <a:latin typeface="Georgia" panose="02040502050405020303" pitchFamily="18" charset="0"/>
              </a:rPr>
              <a:t>société</a:t>
            </a:r>
            <a:r>
              <a:rPr lang="en-GB" b="0" i="0" dirty="0">
                <a:solidFill>
                  <a:srgbClr val="222222"/>
                </a:solidFill>
                <a:effectLst/>
                <a:latin typeface="Georgia" panose="02040502050405020303" pitchFamily="18" charset="0"/>
              </a:rPr>
              <a:t> </a:t>
            </a:r>
          </a:p>
          <a:p>
            <a:pPr marL="0" marR="0" lvl="0" indent="0" algn="l" rtl="0">
              <a:lnSpc>
                <a:spcPct val="100000"/>
              </a:lnSpc>
              <a:spcBef>
                <a:spcPts val="0"/>
              </a:spcBef>
              <a:spcAft>
                <a:spcPts val="0"/>
              </a:spcAft>
              <a:buClr>
                <a:schemeClr val="dk1"/>
              </a:buClr>
              <a:buSzPts val="1200"/>
              <a:buFont typeface="Calibri"/>
              <a:buNone/>
            </a:pP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kern="1200" cap="none" dirty="0">
                <a:solidFill>
                  <a:schemeClr val="tx1"/>
                </a:solidFill>
                <a:effectLst/>
                <a:latin typeface="Calibri"/>
                <a:ea typeface="Calibri"/>
                <a:cs typeface="Calibri"/>
                <a:sym typeface="Calibri"/>
              </a:rPr>
              <a:t>Word frequency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fr-FR" baseline="0" dirty="0"/>
              <a:t>cependant [352], </a:t>
            </a:r>
            <a:r>
              <a:rPr lang="en-GB" sz="1800" b="0" i="0" u="none" strike="noStrike" dirty="0" err="1">
                <a:solidFill>
                  <a:srgbClr val="000000"/>
                </a:solidFill>
                <a:effectLst/>
                <a:latin typeface="Calibri" panose="020F0502020204030204" pitchFamily="34" charset="0"/>
              </a:rPr>
              <a:t>principe</a:t>
            </a:r>
            <a:r>
              <a:rPr lang="fr-FR" baseline="0" dirty="0"/>
              <a:t> [447], </a:t>
            </a:r>
            <a:r>
              <a:rPr lang="en-GB" sz="1800" dirty="0">
                <a:latin typeface="Calibri" panose="020F0502020204030204" pitchFamily="34" charset="0"/>
                <a:cs typeface="Calibri" panose="020F0502020204030204" pitchFamily="34" charset="0"/>
              </a:rPr>
              <a:t>cesser [462], </a:t>
            </a:r>
            <a:r>
              <a:rPr lang="en-GB" sz="1800" b="0" i="0" u="none" strike="noStrike" dirty="0">
                <a:solidFill>
                  <a:srgbClr val="000000"/>
                </a:solidFill>
                <a:effectLst/>
                <a:latin typeface="Calibri" panose="020F0502020204030204" pitchFamily="34" charset="0"/>
              </a:rPr>
              <a:t>soupçon</a:t>
            </a:r>
            <a:r>
              <a:rPr lang="fr-FR" baseline="0" dirty="0"/>
              <a:t> [3921], façade [4029], </a:t>
            </a:r>
            <a:r>
              <a:rPr lang="en-GB" b="0" i="0" dirty="0" err="1">
                <a:solidFill>
                  <a:srgbClr val="222222"/>
                </a:solidFill>
                <a:effectLst/>
                <a:latin typeface="Georgia" panose="02040502050405020303" pitchFamily="18" charset="0"/>
              </a:rPr>
              <a:t>société</a:t>
            </a:r>
            <a:r>
              <a:rPr lang="en-GB" b="0" i="0" dirty="0">
                <a:solidFill>
                  <a:srgbClr val="222222"/>
                </a:solidFill>
                <a:effectLst/>
                <a:latin typeface="Georgia" panose="02040502050405020303" pitchFamily="18" charset="0"/>
              </a:rPr>
              <a:t> [295]</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kern="1200" cap="none" dirty="0">
                <a:solidFill>
                  <a:schemeClr val="tx1"/>
                </a:solidFill>
                <a:effectLst/>
                <a:latin typeface="Calibri"/>
                <a:ea typeface="Calibri"/>
                <a:cs typeface="Calibri"/>
                <a:sym typeface="Calibri"/>
              </a:rPr>
              <a:t>Source: </a:t>
            </a:r>
            <a:r>
              <a:rPr lang="en-GB" sz="1200" b="0" i="0" u="none" strike="noStrike" kern="1200" cap="none" dirty="0" err="1">
                <a:solidFill>
                  <a:schemeClr val="tx1"/>
                </a:solidFill>
                <a:effectLst/>
                <a:latin typeface="Calibri"/>
                <a:ea typeface="Calibri"/>
                <a:cs typeface="Calibri"/>
                <a:sym typeface="Calibri"/>
              </a:rPr>
              <a:t>Londsale</a:t>
            </a:r>
            <a:r>
              <a:rPr lang="en-GB" sz="1200" b="0" i="0" u="none" strike="noStrike" kern="1200" cap="none" dirty="0">
                <a:solidFill>
                  <a:schemeClr val="tx1"/>
                </a:solidFill>
                <a:effectLst/>
                <a:latin typeface="Calibri"/>
                <a:ea typeface="Calibri"/>
                <a:cs typeface="Calibri"/>
                <a:sym typeface="Calibri"/>
              </a:rPr>
              <a:t>, D., &amp; Le Bras, Y.  (2009). </a:t>
            </a:r>
            <a:r>
              <a:rPr lang="en-GB" sz="1200" b="0" i="1" u="none" strike="noStrike" kern="1200" cap="none" dirty="0">
                <a:solidFill>
                  <a:schemeClr val="tx1"/>
                </a:solidFill>
                <a:effectLst/>
                <a:latin typeface="Calibri"/>
                <a:ea typeface="Calibri"/>
                <a:cs typeface="Calibri"/>
                <a:sym typeface="Calibri"/>
              </a:rPr>
              <a:t>A Frequency Dictionary of French: Core vocabulary for learners </a:t>
            </a:r>
            <a:r>
              <a:rPr lang="en-GB" sz="1200" b="0" i="0" u="none" strike="noStrike" kern="1200" cap="none" dirty="0">
                <a:solidFill>
                  <a:schemeClr val="tx1"/>
                </a:solidFill>
                <a:effectLst/>
                <a:latin typeface="Calibri"/>
                <a:ea typeface="Calibri"/>
                <a:cs typeface="Calibri"/>
                <a:sym typeface="Calibri"/>
              </a:rPr>
              <a:t>London: Routledge.</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66" name="Google Shape;16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05880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Oral recognition and written production of hard [c], soft c and [</a:t>
            </a:r>
            <a:r>
              <a:rPr lang="en-GB" sz="1200" b="0" dirty="0">
                <a:solidFill>
                  <a:schemeClr val="bg1"/>
                </a:solidFill>
                <a:latin typeface="Century Gothic" panose="020B0502020202020204" pitchFamily="34" charset="0"/>
              </a:rPr>
              <a:t>ç</a:t>
            </a:r>
            <a:r>
              <a:rPr lang="en-GB" b="0" dirty="0"/>
              <a:t>] sounds. </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b="0" dirty="0"/>
              <a:t>1. Click numbers to play audio.</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dirty="0"/>
              <a:t>2. Students decide whether they hear a hard or soft sound. When they hear a soft sound, they decide whether to tick soft [c] or [</a:t>
            </a:r>
            <a:r>
              <a:rPr lang="en-GB" sz="1200" b="0" dirty="0">
                <a:solidFill>
                  <a:schemeClr val="accent1">
                    <a:lumMod val="50000"/>
                  </a:schemeClr>
                </a:solidFill>
                <a:latin typeface="Century Gothic" panose="020B0502020202020204" pitchFamily="34" charset="0"/>
                <a:cs typeface="Calibri" panose="020F0502020204030204" pitchFamily="34" charset="0"/>
              </a:rPr>
              <a:t>ç] </a:t>
            </a:r>
            <a:r>
              <a:rPr lang="en-GB" b="0" dirty="0"/>
              <a:t>based on the vowel which follows the gap.</a:t>
            </a:r>
          </a:p>
          <a:p>
            <a:pPr marL="0" marR="0" lvl="0" indent="0" algn="l" rtl="0">
              <a:lnSpc>
                <a:spcPct val="100000"/>
              </a:lnSpc>
              <a:spcBef>
                <a:spcPts val="0"/>
              </a:spcBef>
              <a:spcAft>
                <a:spcPts val="0"/>
              </a:spcAft>
              <a:buClr>
                <a:schemeClr val="dk1"/>
              </a:buClr>
              <a:buSzPts val="1200"/>
              <a:buFont typeface="Calibri"/>
              <a:buNone/>
            </a:pPr>
            <a:r>
              <a:rPr lang="en-GB" b="0" dirty="0"/>
              <a:t>3. Answers revealed on clicks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dirty="0"/>
              <a:t>1) cent</a:t>
            </a:r>
          </a:p>
          <a:p>
            <a:pPr marL="0" marR="0" lvl="0" indent="0" algn="l" rtl="0">
              <a:lnSpc>
                <a:spcPct val="100000"/>
              </a:lnSpc>
              <a:spcBef>
                <a:spcPts val="0"/>
              </a:spcBef>
              <a:spcAft>
                <a:spcPts val="0"/>
              </a:spcAft>
              <a:buClr>
                <a:schemeClr val="dk1"/>
              </a:buClr>
              <a:buSzPts val="1200"/>
              <a:buFont typeface="Calibri"/>
              <a:buNone/>
            </a:pPr>
            <a:r>
              <a:rPr lang="en-GB" dirty="0"/>
              <a:t>2)</a:t>
            </a:r>
            <a:r>
              <a:rPr lang="en-GB" baseline="0" dirty="0"/>
              <a:t> </a:t>
            </a:r>
            <a:r>
              <a:rPr lang="en-GB" baseline="0" dirty="0" err="1"/>
              <a:t>construire</a:t>
            </a:r>
            <a:endParaRPr lang="en-GB" baseline="0" dirty="0"/>
          </a:p>
          <a:p>
            <a:pPr marL="0" marR="0" lvl="0" indent="0" algn="l" rtl="0">
              <a:lnSpc>
                <a:spcPct val="100000"/>
              </a:lnSpc>
              <a:spcBef>
                <a:spcPts val="0"/>
              </a:spcBef>
              <a:spcAft>
                <a:spcPts val="0"/>
              </a:spcAft>
              <a:buClr>
                <a:schemeClr val="dk1"/>
              </a:buClr>
              <a:buSzPts val="1200"/>
              <a:buFont typeface="Calibri"/>
              <a:buNone/>
            </a:pPr>
            <a:r>
              <a:rPr lang="en-GB" baseline="0" dirty="0"/>
              <a:t>3) culture</a:t>
            </a: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dirty="0">
                <a:latin typeface="Calibri" panose="020F0502020204030204" pitchFamily="34" charset="0"/>
                <a:cs typeface="Calibri" panose="020F0502020204030204" pitchFamily="34" charset="0"/>
              </a:rPr>
              <a:t>4) civil</a:t>
            </a:r>
          </a:p>
          <a:p>
            <a:pPr marL="0" marR="0" lvl="0" indent="0" algn="l" rtl="0">
              <a:lnSpc>
                <a:spcPct val="100000"/>
              </a:lnSpc>
              <a:spcBef>
                <a:spcPts val="0"/>
              </a:spcBef>
              <a:spcAft>
                <a:spcPts val="0"/>
              </a:spcAft>
              <a:buClr>
                <a:schemeClr val="dk1"/>
              </a:buClr>
              <a:buSzPts val="1200"/>
              <a:buFont typeface="Calibri"/>
              <a:buNone/>
            </a:pPr>
            <a:r>
              <a:rPr lang="en-GB" dirty="0">
                <a:latin typeface="Calibri" panose="020F0502020204030204" pitchFamily="34" charset="0"/>
                <a:cs typeface="Calibri" panose="020F0502020204030204" pitchFamily="34" charset="0"/>
              </a:rPr>
              <a:t>5) </a:t>
            </a:r>
            <a:r>
              <a:rPr lang="en-GB" dirty="0" err="1">
                <a:latin typeface="Calibri" panose="020F0502020204030204" pitchFamily="34" charset="0"/>
                <a:cs typeface="Calibri" panose="020F0502020204030204" pitchFamily="34" charset="0"/>
              </a:rPr>
              <a:t>leçon</a:t>
            </a: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dirty="0">
                <a:latin typeface="Calibri" panose="020F0502020204030204" pitchFamily="34" charset="0"/>
                <a:cs typeface="Calibri" panose="020F0502020204030204" pitchFamily="34" charset="0"/>
              </a:rPr>
              <a:t>6) </a:t>
            </a:r>
            <a:r>
              <a:rPr lang="en-GB" dirty="0" err="1">
                <a:latin typeface="Calibri" panose="020F0502020204030204" pitchFamily="34" charset="0"/>
                <a:cs typeface="Calibri" panose="020F0502020204030204" pitchFamily="34" charset="0"/>
              </a:rPr>
              <a:t>candidat</a:t>
            </a: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kern="1200" cap="none" dirty="0">
                <a:solidFill>
                  <a:schemeClr val="tx1"/>
                </a:solidFill>
                <a:effectLst/>
                <a:latin typeface="Calibri"/>
                <a:ea typeface="Calibri"/>
                <a:cs typeface="Calibri"/>
                <a:sym typeface="Calibri"/>
              </a:rPr>
              <a:t>Word frequency </a:t>
            </a:r>
            <a:r>
              <a:rPr lang="en-GB" b="1" baseline="0" dirty="0"/>
              <a:t>(1 is the most frequent word in French): </a:t>
            </a:r>
            <a:endParaRPr lang="en-GB" sz="1200" b="1" i="0" u="none" strike="noStrike" kern="1200" cap="none" dirty="0">
              <a:solidFill>
                <a:schemeClr val="tx1"/>
              </a:solidFill>
              <a:effectLst/>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fr-FR" dirty="0"/>
              <a:t>cent</a:t>
            </a:r>
            <a:r>
              <a:rPr lang="fr-FR" baseline="0" dirty="0"/>
              <a:t> [704] construire [794] culture [913] </a:t>
            </a:r>
            <a:r>
              <a:rPr lang="fr-FR" dirty="0">
                <a:latin typeface="Calibri" panose="020F0502020204030204" pitchFamily="34" charset="0"/>
                <a:cs typeface="Calibri" panose="020F0502020204030204" pitchFamily="34" charset="0"/>
              </a:rPr>
              <a:t>civil [929] leçon [1300] candidat [1328]</a:t>
            </a:r>
            <a:r>
              <a:rPr lang="fr-FR" baseline="0" dirty="0">
                <a:latin typeface="Calibri" panose="020F0502020204030204" pitchFamily="34" charset="0"/>
                <a:cs typeface="Calibri" panose="020F0502020204030204" pitchFamily="34" charset="0"/>
              </a:rPr>
              <a:t> </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kern="1200" cap="none" dirty="0">
                <a:solidFill>
                  <a:schemeClr val="tx1"/>
                </a:solidFill>
                <a:effectLst/>
                <a:latin typeface="Calibri"/>
                <a:ea typeface="Calibri"/>
                <a:cs typeface="Calibri"/>
                <a:sym typeface="Calibri"/>
              </a:rPr>
              <a:t>Source: </a:t>
            </a:r>
            <a:r>
              <a:rPr lang="en-GB" sz="1200" b="0" i="0" u="none" strike="noStrike" kern="1200" cap="none" dirty="0" err="1">
                <a:solidFill>
                  <a:schemeClr val="tx1"/>
                </a:solidFill>
                <a:effectLst/>
                <a:latin typeface="Calibri"/>
                <a:ea typeface="Calibri"/>
                <a:cs typeface="Calibri"/>
                <a:sym typeface="Calibri"/>
              </a:rPr>
              <a:t>Londsale</a:t>
            </a:r>
            <a:r>
              <a:rPr lang="en-GB" sz="1200" b="0" i="0" u="none" strike="noStrike" kern="1200" cap="none" dirty="0">
                <a:solidFill>
                  <a:schemeClr val="tx1"/>
                </a:solidFill>
                <a:effectLst/>
                <a:latin typeface="Calibri"/>
                <a:ea typeface="Calibri"/>
                <a:cs typeface="Calibri"/>
                <a:sym typeface="Calibri"/>
              </a:rPr>
              <a:t>, D., &amp; Le Bras, Y.  (2009). </a:t>
            </a:r>
            <a:r>
              <a:rPr lang="en-GB" sz="1200" b="0" i="1" u="none" strike="noStrike" kern="1200" cap="none" dirty="0">
                <a:solidFill>
                  <a:schemeClr val="tx1"/>
                </a:solidFill>
                <a:effectLst/>
                <a:latin typeface="Calibri"/>
                <a:ea typeface="Calibri"/>
                <a:cs typeface="Calibri"/>
                <a:sym typeface="Calibri"/>
              </a:rPr>
              <a:t>A Frequency Dictionary of French: Core vocabulary for learners </a:t>
            </a:r>
            <a:r>
              <a:rPr lang="en-GB" sz="1200" b="0" i="0" u="none" strike="noStrike" kern="1200" cap="none" dirty="0">
                <a:solidFill>
                  <a:schemeClr val="tx1"/>
                </a:solidFill>
                <a:effectLst/>
                <a:latin typeface="Calibri"/>
                <a:ea typeface="Calibri"/>
                <a:cs typeface="Calibri"/>
                <a:sym typeface="Calibri"/>
              </a:rPr>
              <a:t>London: Routledge.</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66" name="Google Shape;16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09918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baseline="0" dirty="0"/>
              <a:t>Timing: 5 minutes</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Oral recognition and written production of hard [c], soft c and [</a:t>
            </a:r>
            <a:r>
              <a:rPr lang="en-GB" sz="1200" b="0" dirty="0">
                <a:solidFill>
                  <a:schemeClr val="bg1"/>
                </a:solidFill>
                <a:latin typeface="Century Gothic" panose="020B0502020202020204" pitchFamily="34" charset="0"/>
              </a:rPr>
              <a:t>ç</a:t>
            </a:r>
            <a:r>
              <a:rPr lang="en-GB" b="0" dirty="0"/>
              <a:t>] sounds. </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1. </a:t>
            </a:r>
            <a:r>
              <a:rPr lang="en-GB" baseline="0" dirty="0">
                <a:latin typeface="Century Gothic" panose="020B0502020202020204" pitchFamily="34" charset="0"/>
                <a:cs typeface="Calibri" panose="020F0502020204030204" pitchFamily="34" charset="0"/>
              </a:rPr>
              <a:t>Remind students of spelling rules: the cedilla is only needed to soften ‘c’ before letters ‘a’, ‘o’ and ‘u’, the letter ‘c’ being naturally soft before ‘e’ and ‘</a:t>
            </a:r>
            <a:r>
              <a:rPr lang="en-GB" baseline="0" dirty="0" err="1">
                <a:latin typeface="Century Gothic" panose="020B0502020202020204" pitchFamily="34" charset="0"/>
                <a:cs typeface="Calibri" panose="020F0502020204030204" pitchFamily="34" charset="0"/>
              </a:rPr>
              <a:t>i</a:t>
            </a:r>
            <a:r>
              <a:rPr lang="en-GB" baseline="0" dirty="0">
                <a:latin typeface="Century Gothic" panose="020B0502020202020204" pitchFamily="34" charset="0"/>
                <a:cs typeface="Calibri" panose="020F0502020204030204" pitchFamily="34" charset="0"/>
              </a:rPr>
              <a:t>’. </a:t>
            </a:r>
          </a:p>
          <a:p>
            <a:pPr marL="0" lvl="0" indent="0" algn="l" rtl="0">
              <a:spcBef>
                <a:spcPts val="0"/>
              </a:spcBef>
              <a:spcAft>
                <a:spcPts val="0"/>
              </a:spcAft>
              <a:buNone/>
            </a:pPr>
            <a:r>
              <a:rPr lang="en-GB" dirty="0"/>
              <a:t>2. The teacher plays</a:t>
            </a:r>
            <a:r>
              <a:rPr lang="en-GB" baseline="0" dirty="0"/>
              <a:t> the tongue-twister (there are faster and slower options); students write in the missing letter – [c] or</a:t>
            </a:r>
            <a:r>
              <a:rPr lang="en-GB" baseline="0" dirty="0">
                <a:latin typeface="Century Gothic" panose="020B0502020202020204" pitchFamily="34" charset="0"/>
              </a:rPr>
              <a:t> [</a:t>
            </a:r>
            <a:r>
              <a:rPr lang="en-GB" baseline="0" dirty="0">
                <a:latin typeface="Century Gothic" panose="020B0502020202020204" pitchFamily="34" charset="0"/>
                <a:cs typeface="Calibri" panose="020F0502020204030204" pitchFamily="34" charset="0"/>
              </a:rPr>
              <a:t>ç] – in each gap. </a:t>
            </a:r>
          </a:p>
          <a:p>
            <a:pPr marL="0" lvl="0" indent="0" algn="l" rtl="0">
              <a:spcBef>
                <a:spcPts val="0"/>
              </a:spcBef>
              <a:spcAft>
                <a:spcPts val="0"/>
              </a:spcAft>
              <a:buNone/>
            </a:pPr>
            <a:r>
              <a:rPr lang="en-GB" baseline="0" dirty="0">
                <a:latin typeface="Century Gothic" panose="020B0502020202020204" pitchFamily="34" charset="0"/>
                <a:cs typeface="Calibri" panose="020F0502020204030204" pitchFamily="34" charset="0"/>
              </a:rPr>
              <a:t>3. The gaps are animated to disappear and reveal the answers.</a:t>
            </a:r>
            <a:endParaRPr lang="en-GB" baseline="0" dirty="0">
              <a:latin typeface="Century Gothic" panose="020B0502020202020204" pitchFamily="34" charset="0"/>
            </a:endParaRPr>
          </a:p>
          <a:p>
            <a:pPr marL="0" lvl="0" indent="0" algn="l" rtl="0">
              <a:spcBef>
                <a:spcPts val="0"/>
              </a:spcBef>
              <a:spcAft>
                <a:spcPts val="0"/>
              </a:spcAft>
              <a:buNone/>
            </a:pPr>
            <a:endParaRPr lang="en-GB" baseline="0" dirty="0"/>
          </a:p>
          <a:p>
            <a:pPr marL="0" lvl="0" indent="0" algn="l" rtl="0">
              <a:spcBef>
                <a:spcPts val="0"/>
              </a:spcBef>
              <a:spcAft>
                <a:spcPts val="0"/>
              </a:spcAft>
              <a:buNone/>
            </a:pPr>
            <a:r>
              <a:rPr lang="en-GB" b="1" baseline="0" dirty="0"/>
              <a:t>Transcript</a:t>
            </a:r>
            <a:endParaRPr lang="en-GB" b="0" baseline="0" dirty="0"/>
          </a:p>
          <a:p>
            <a:pPr marL="0" lvl="0" indent="0" algn="l" rtl="0">
              <a:spcBef>
                <a:spcPts val="0"/>
              </a:spcBef>
              <a:spcAft>
                <a:spcPts val="0"/>
              </a:spcAft>
              <a:buNone/>
            </a:pPr>
            <a:r>
              <a:rPr lang="fr-FR" sz="1200" b="0" i="0" u="none" strike="noStrike" cap="none" dirty="0">
                <a:solidFill>
                  <a:schemeClr val="dk1"/>
                </a:solidFill>
                <a:effectLst/>
                <a:latin typeface="Century Gothic" panose="020B0502020202020204" pitchFamily="34" charset="0"/>
                <a:ea typeface="Calibri"/>
                <a:cs typeface="Calibri"/>
                <a:sym typeface="Calibri"/>
              </a:rPr>
              <a:t>Bonjour madame la saucissière,</a:t>
            </a:r>
            <a:br>
              <a:rPr lang="fr-FR" b="0" i="0" dirty="0">
                <a:latin typeface="Century Gothic" panose="020B0502020202020204" pitchFamily="34" charset="0"/>
              </a:rPr>
            </a:br>
            <a:r>
              <a:rPr lang="fr-FR" sz="1200" b="0" i="0" u="none" strike="noStrike" cap="none" dirty="0">
                <a:solidFill>
                  <a:schemeClr val="dk1"/>
                </a:solidFill>
                <a:effectLst/>
                <a:latin typeface="Century Gothic" panose="020B0502020202020204" pitchFamily="34" charset="0"/>
                <a:ea typeface="Calibri"/>
                <a:cs typeface="Calibri"/>
                <a:sym typeface="Calibri"/>
              </a:rPr>
              <a:t>combien vendez-vous ces six saucisses-là ?</a:t>
            </a:r>
            <a:br>
              <a:rPr lang="fr-FR" b="0" i="0" dirty="0">
                <a:latin typeface="Century Gothic" panose="020B0502020202020204" pitchFamily="34" charset="0"/>
              </a:rPr>
            </a:br>
            <a:r>
              <a:rPr lang="fr-FR" sz="1200" b="0" i="0" u="none" strike="noStrike" cap="none" dirty="0">
                <a:solidFill>
                  <a:schemeClr val="dk1"/>
                </a:solidFill>
                <a:effectLst/>
                <a:latin typeface="Century Gothic" panose="020B0502020202020204" pitchFamily="34" charset="0"/>
                <a:ea typeface="Calibri"/>
                <a:cs typeface="Calibri"/>
                <a:sym typeface="Calibri"/>
              </a:rPr>
              <a:t>Je les vends six sous,</a:t>
            </a:r>
            <a:br>
              <a:rPr lang="fr-FR" b="0" i="0" dirty="0">
                <a:latin typeface="Century Gothic" panose="020B0502020202020204" pitchFamily="34" charset="0"/>
              </a:rPr>
            </a:br>
            <a:r>
              <a:rPr lang="fr-FR" sz="1200" b="0" i="0" u="none" strike="noStrike" cap="none" dirty="0">
                <a:solidFill>
                  <a:schemeClr val="dk1"/>
                </a:solidFill>
                <a:effectLst/>
                <a:latin typeface="Century Gothic" panose="020B0502020202020204" pitchFamily="34" charset="0"/>
                <a:ea typeface="Calibri"/>
                <a:cs typeface="Calibri"/>
                <a:sym typeface="Calibri"/>
              </a:rPr>
              <a:t>six sous ci,</a:t>
            </a:r>
            <a:br>
              <a:rPr lang="fr-FR" b="0" i="0" dirty="0">
                <a:latin typeface="Century Gothic" panose="020B0502020202020204" pitchFamily="34" charset="0"/>
              </a:rPr>
            </a:br>
            <a:r>
              <a:rPr lang="fr-FR" sz="1200" b="0" i="0" u="none" strike="noStrike" cap="none" dirty="0">
                <a:solidFill>
                  <a:schemeClr val="dk1"/>
                </a:solidFill>
                <a:effectLst/>
                <a:latin typeface="Century Gothic" panose="020B0502020202020204" pitchFamily="34" charset="0"/>
                <a:ea typeface="Calibri"/>
                <a:cs typeface="Calibri"/>
                <a:sym typeface="Calibri"/>
              </a:rPr>
              <a:t>six sous ça,</a:t>
            </a:r>
            <a:br>
              <a:rPr lang="fr-FR" b="0" i="0" dirty="0">
                <a:latin typeface="Century Gothic" panose="020B0502020202020204" pitchFamily="34" charset="0"/>
              </a:rPr>
            </a:br>
            <a:r>
              <a:rPr lang="fr-FR" sz="1200" b="0" i="0" u="none" strike="noStrike" cap="none" dirty="0">
                <a:solidFill>
                  <a:schemeClr val="dk1"/>
                </a:solidFill>
                <a:effectLst/>
                <a:latin typeface="Century Gothic" panose="020B0502020202020204" pitchFamily="34" charset="0"/>
                <a:ea typeface="Calibri"/>
                <a:cs typeface="Calibri"/>
                <a:sym typeface="Calibri"/>
              </a:rPr>
              <a:t>six sous ces six saucisses-là.</a:t>
            </a:r>
          </a:p>
          <a:p>
            <a:pPr marL="0" lvl="0" indent="0" algn="l" rtl="0">
              <a:spcBef>
                <a:spcPts val="0"/>
              </a:spcBef>
              <a:spcAft>
                <a:spcPts val="0"/>
              </a:spcAft>
              <a:buNone/>
            </a:pPr>
            <a:endParaRPr lang="fr-FR" sz="1200" b="0" i="0" u="none" strike="noStrike" cap="none" dirty="0">
              <a:solidFill>
                <a:schemeClr val="dk1"/>
              </a:solidFill>
              <a:effectLst/>
              <a:latin typeface="Century Gothic" panose="020B0502020202020204" pitchFamily="34" charset="0"/>
              <a:cs typeface="Calibri"/>
              <a:sym typeface="Calibri"/>
            </a:endParaRP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43047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935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dirty="0"/>
              <a:t>] </a:t>
            </a:r>
            <a:r>
              <a:rPr lang="en-GB" b="0" dirty="0"/>
              <a:t>sound first, on its own. Students repeat it with you.</a:t>
            </a:r>
            <a:br>
              <a:rPr lang="en-GB" b="0" dirty="0"/>
            </a:br>
            <a:r>
              <a:rPr lang="en-GB" b="0" dirty="0"/>
              <a:t>2. Bring up the word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a:t>
            </a:r>
            <a:r>
              <a:rPr lang="en-GB" baseline="0" dirty="0"/>
              <a:t> to the spot on which one is standing / indicate the room in which the lesson is taking place with a sweeping motion of one’s index finger.</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dirty="0"/>
              <a:t> </a:t>
            </a:r>
            <a:r>
              <a:rPr lang="en-GB" baseline="0" dirty="0"/>
              <a:t>sound, pronouncing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363541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baseline="0" dirty="0"/>
              <a:t>] </a:t>
            </a:r>
            <a:r>
              <a:rPr lang="en-GB" baseline="0" dirty="0"/>
              <a:t>and then the </a:t>
            </a:r>
            <a:r>
              <a:rPr lang="en-GB" b="1" baseline="0" dirty="0"/>
              <a:t>source</a:t>
            </a:r>
            <a:r>
              <a:rPr lang="en-GB" baseline="0" dirty="0"/>
              <a:t> word again ‘</a:t>
            </a:r>
            <a:r>
              <a:rPr lang="en-GB" b="1" baseline="0" dirty="0" err="1"/>
              <a:t>ici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1" dirty="0" err="1">
                <a:solidFill>
                  <a:srgbClr val="115076"/>
                </a:solidFill>
                <a:latin typeface="Century Gothic" panose="020B0502020202020204" pitchFamily="34" charset="0"/>
                <a:cs typeface="Calibri" panose="020F0502020204030204" pitchFamily="34" charset="0"/>
              </a:rPr>
              <a:t>fran</a:t>
            </a:r>
            <a:r>
              <a:rPr lang="en-GB" sz="1200" b="1" dirty="0" err="1">
                <a:solidFill>
                  <a:srgbClr val="E65D00"/>
                </a:solidFill>
                <a:latin typeface="Century Gothic" panose="020B0502020202020204" pitchFamily="34" charset="0"/>
                <a:cs typeface="Calibri" panose="020F0502020204030204" pitchFamily="34" charset="0"/>
              </a:rPr>
              <a:t>ç</a:t>
            </a:r>
            <a:r>
              <a:rPr lang="en-GB" sz="1200" b="1" dirty="0" err="1">
                <a:solidFill>
                  <a:srgbClr val="115076"/>
                </a:solidFill>
                <a:latin typeface="Century Gothic" panose="020B0502020202020204" pitchFamily="34" charset="0"/>
                <a:cs typeface="Calibri" panose="020F0502020204030204" pitchFamily="34" charset="0"/>
              </a:rPr>
              <a:t>ais</a:t>
            </a:r>
            <a:r>
              <a:rPr lang="en-GB" sz="1200" b="1" dirty="0">
                <a:solidFill>
                  <a:srgbClr val="115076"/>
                </a:solidFill>
                <a:latin typeface="Century Gothic" panose="020B0502020202020204" pitchFamily="34" charset="0"/>
                <a:cs typeface="Calibri" panose="020F0502020204030204" pitchFamily="34" charset="0"/>
              </a:rPr>
              <a:t> </a:t>
            </a:r>
            <a:r>
              <a:rPr lang="en-GB" baseline="0" dirty="0"/>
              <a:t>[251]; </a:t>
            </a:r>
            <a:r>
              <a:rPr lang="en-GB" sz="1200" b="1" dirty="0">
                <a:solidFill>
                  <a:srgbClr val="115076"/>
                </a:solidFill>
                <a:latin typeface="Century Gothic" panose="020B0502020202020204" pitchFamily="34" charset="0"/>
                <a:cs typeface="Calibri" panose="020F0502020204030204" pitchFamily="34" charset="0"/>
              </a:rPr>
              <a:t>gar</a:t>
            </a:r>
            <a:r>
              <a:rPr lang="en-GB" sz="1200" b="1" dirty="0">
                <a:solidFill>
                  <a:srgbClr val="E65D00"/>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on</a:t>
            </a:r>
            <a:r>
              <a:rPr lang="en-GB" sz="1200" baseline="0" dirty="0">
                <a:solidFill>
                  <a:srgbClr val="115076"/>
                </a:solidFill>
                <a:latin typeface="Century Gothic" panose="020B0502020202020204" pitchFamily="34" charset="0"/>
                <a:cs typeface="Calibri" panose="020F0502020204030204" pitchFamily="34" charset="0"/>
              </a:rPr>
              <a:t> </a:t>
            </a:r>
            <a:r>
              <a:rPr lang="en-GB" b="0" baseline="0" dirty="0"/>
              <a:t>[1599]; </a:t>
            </a:r>
            <a:r>
              <a:rPr lang="en-GB" b="1" baseline="0" dirty="0" err="1"/>
              <a:t>cinéma</a:t>
            </a:r>
            <a:r>
              <a:rPr lang="en-GB" b="1" baseline="0" dirty="0"/>
              <a:t> </a:t>
            </a:r>
            <a:r>
              <a:rPr lang="en-GB" baseline="0" dirty="0"/>
              <a:t>[1623]; </a:t>
            </a:r>
            <a:r>
              <a:rPr lang="en-GB" b="1" baseline="0" dirty="0" err="1"/>
              <a:t>décider</a:t>
            </a:r>
            <a:r>
              <a:rPr lang="en-GB" baseline="0" dirty="0"/>
              <a:t> [165]; </a:t>
            </a:r>
            <a:r>
              <a:rPr lang="en-GB" b="1" baseline="0" dirty="0"/>
              <a:t>cinq</a:t>
            </a:r>
            <a:r>
              <a:rPr lang="en-GB" baseline="0" dirty="0"/>
              <a:t> [288]; </a:t>
            </a: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382959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Timing: 2 minutes</a:t>
            </a:r>
          </a:p>
          <a:p>
            <a:pPr marL="0"/>
            <a:endParaRPr lang="en-GB" b="1" dirty="0"/>
          </a:p>
          <a:p>
            <a:pPr marL="0"/>
            <a:r>
              <a:rPr lang="en-GB" b="1" dirty="0"/>
              <a:t>Aim: </a:t>
            </a:r>
            <a:r>
              <a:rPr lang="en-GB" dirty="0"/>
              <a:t>To revise spelling rules governing </a:t>
            </a:r>
            <a:r>
              <a:rPr lang="en-GB" baseline="0" dirty="0"/>
              <a:t>the pronunciation of the letter ‘c’ before vowels and use of a cedilla..</a:t>
            </a:r>
          </a:p>
          <a:p>
            <a:pPr marL="0"/>
            <a:endParaRPr lang="en-GB" baseline="0" dirty="0"/>
          </a:p>
          <a:p>
            <a:pPr marL="0"/>
            <a:r>
              <a:rPr lang="en-GB" b="1" baseline="0" dirty="0"/>
              <a:t>Procedure:</a:t>
            </a:r>
          </a:p>
          <a:p>
            <a:pPr marL="0" indent="0">
              <a:buNone/>
            </a:pPr>
            <a:r>
              <a:rPr lang="en-GB" b="0" baseline="0" dirty="0"/>
              <a:t>1. Bring up the rules governing each category on clicks.</a:t>
            </a:r>
          </a:p>
          <a:p>
            <a:pPr marL="0" indent="0">
              <a:buNone/>
            </a:pPr>
            <a:r>
              <a:rPr lang="en-GB" baseline="0" dirty="0"/>
              <a:t>2. Teacher reads the words in each category out loud. Students repeat.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6524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dirty="0"/>
              <a:t>] </a:t>
            </a:r>
            <a:r>
              <a:rPr lang="en-GB" b="0" dirty="0"/>
              <a:t>sound first, on its own. Students repeat it with you.</a:t>
            </a:r>
            <a:br>
              <a:rPr lang="en-GB" b="0" dirty="0"/>
            </a:br>
            <a:r>
              <a:rPr lang="en-GB" b="0" dirty="0"/>
              <a:t>2. Bring up the word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a:t>
            </a:r>
            <a:r>
              <a:rPr lang="en-GB" baseline="0" dirty="0"/>
              <a:t> to the spot on which one is standing / indicate the room in which the lesson is taking place with a sweeping motion of one’s index finger.</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dirty="0"/>
              <a:t> </a:t>
            </a:r>
            <a:r>
              <a:rPr lang="en-GB" baseline="0" dirty="0"/>
              <a:t>sound, pronouncing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36354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4minutes</a:t>
            </a:r>
          </a:p>
          <a:p>
            <a:endParaRPr lang="en-US" b="1" dirty="0"/>
          </a:p>
          <a:p>
            <a:r>
              <a:rPr lang="en-US" b="1" dirty="0"/>
              <a:t>Aim: </a:t>
            </a:r>
            <a:r>
              <a:rPr lang="en-GB" b="0" dirty="0"/>
              <a:t>Oral recognition and transcription of hard [c] and soft [c]/[</a:t>
            </a:r>
            <a:r>
              <a:rPr lang="en-GB" sz="1200" b="0" dirty="0">
                <a:solidFill>
                  <a:schemeClr val="bg1"/>
                </a:solidFill>
                <a:latin typeface="Century Gothic" panose="020B0502020202020204" pitchFamily="34" charset="0"/>
              </a:rPr>
              <a:t>ç</a:t>
            </a:r>
            <a:r>
              <a:rPr lang="en-GB" b="0" dirty="0"/>
              <a:t>]. </a:t>
            </a:r>
            <a:r>
              <a:rPr lang="en-US" b="0" dirty="0"/>
              <a:t>This slide also primes students for the spelling change in the 1</a:t>
            </a:r>
            <a:r>
              <a:rPr lang="en-US" b="0" baseline="30000" dirty="0"/>
              <a:t>st</a:t>
            </a:r>
            <a:r>
              <a:rPr lang="en-US" b="0" dirty="0"/>
              <a:t> person plural form of </a:t>
            </a:r>
            <a:r>
              <a:rPr lang="en-US" b="0" i="1" dirty="0"/>
              <a:t>commencer,</a:t>
            </a:r>
            <a:r>
              <a:rPr lang="en-US" b="0" i="0" dirty="0"/>
              <a:t> which is introduced in this week’s vocabulary set.</a:t>
            </a:r>
            <a:endParaRPr lang="en-US" b="1" dirty="0"/>
          </a:p>
          <a:p>
            <a:endParaRPr lang="en-US" b="1" dirty="0"/>
          </a:p>
          <a:p>
            <a:r>
              <a:rPr lang="en-US" b="1" dirty="0"/>
              <a:t>Procedure:</a:t>
            </a:r>
            <a:endParaRPr lang="en-US" b="0" dirty="0"/>
          </a:p>
          <a:p>
            <a:pPr marL="0" indent="0">
              <a:buFont typeface="+mj-lt"/>
              <a:buNone/>
            </a:pPr>
            <a:r>
              <a:rPr lang="en-US" b="0" dirty="0"/>
              <a:t>1. Tell students that the letters a) and b) hide a cedilla in some cases, and nothing in others.</a:t>
            </a:r>
          </a:p>
          <a:p>
            <a:pPr marL="0" indent="0">
              <a:buFont typeface="+mj-lt"/>
              <a:buNone/>
            </a:pPr>
            <a:r>
              <a:rPr lang="en-US" b="0" dirty="0"/>
              <a:t>2. Click on the number buttons to play the audio. </a:t>
            </a:r>
          </a:p>
          <a:p>
            <a:pPr marL="0" indent="0">
              <a:buFont typeface="+mj-lt"/>
              <a:buNone/>
            </a:pPr>
            <a:r>
              <a:rPr lang="en-US" b="0" dirty="0"/>
              <a:t>3. Students listen to the pairs of verbs and decide whether the SSCs above a) and b) are hard or soft. With lower levels, you may wish to check that students have this part correct before moving on to 4).</a:t>
            </a:r>
          </a:p>
          <a:p>
            <a:pPr marL="0" indent="0">
              <a:buFont typeface="+mj-lt"/>
              <a:buNone/>
            </a:pPr>
            <a:r>
              <a:rPr lang="en-US" b="0" dirty="0"/>
              <a:t>4. Remind students of the spelling rules governing the spelling of soft </a:t>
            </a:r>
            <a:r>
              <a:rPr lang="en-GB" b="0" dirty="0"/>
              <a:t>[c]/[</a:t>
            </a:r>
            <a:r>
              <a:rPr lang="en-GB" sz="1200" b="0" dirty="0">
                <a:solidFill>
                  <a:schemeClr val="bg1"/>
                </a:solidFill>
                <a:latin typeface="Century Gothic" panose="020B0502020202020204" pitchFamily="34" charset="0"/>
              </a:rPr>
              <a:t>ç</a:t>
            </a:r>
            <a:r>
              <a:rPr lang="en-GB" b="0" dirty="0"/>
              <a:t>]. Students complete the spelling of each word accordingly (either by adding a cedilla, or not).</a:t>
            </a:r>
            <a:endParaRPr lang="en-US" b="0" dirty="0"/>
          </a:p>
          <a:p>
            <a:pPr marL="0" indent="0">
              <a:buFont typeface="+mj-lt"/>
              <a:buNone/>
            </a:pPr>
            <a:r>
              <a:rPr lang="en-US" b="0" dirty="0"/>
              <a:t>5. Click to reveal the answers. </a:t>
            </a:r>
          </a:p>
          <a:p>
            <a:pPr marL="0" indent="0">
              <a:buFont typeface="+mj-lt"/>
              <a:buNone/>
            </a:pPr>
            <a:r>
              <a:rPr lang="en-US" b="0" dirty="0"/>
              <a:t>6. Click again to reveal translations of the words.</a:t>
            </a:r>
          </a:p>
          <a:p>
            <a:pPr marL="0" marR="0" lvl="0" indent="0" algn="l" defTabSz="914400" rtl="0" eaLnBrk="1" fontAlgn="base" latinLnBrk="0" hangingPunct="1">
              <a:lnSpc>
                <a:spcPct val="100000"/>
              </a:lnSpc>
              <a:spcBef>
                <a:spcPts val="0"/>
              </a:spcBef>
              <a:spcAft>
                <a:spcPts val="0"/>
              </a:spcAft>
              <a:buClrTx/>
              <a:buSzTx/>
              <a:buFont typeface="+mj-lt"/>
              <a:buNone/>
              <a:tabLst/>
              <a:defRPr/>
            </a:pPr>
            <a:r>
              <a:rPr lang="en-US" b="0" dirty="0"/>
              <a:t>7. Click to reveal the explanation about the spelling change before a 1</a:t>
            </a:r>
            <a:r>
              <a:rPr lang="en-US" b="0" baseline="30000" dirty="0"/>
              <a:t>st</a:t>
            </a:r>
            <a:r>
              <a:rPr lang="en-US" b="0" dirty="0"/>
              <a:t> person plural ending.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NB: This is not a grammar point that students are expected to produce at this stage and will not feature in any NCELP tests. It is showcased here for awareness and passive understanding only.</a:t>
            </a:r>
          </a:p>
          <a:p>
            <a:endParaRPr lang="en-US" b="0" dirty="0"/>
          </a:p>
          <a:p>
            <a:r>
              <a:rPr lang="en-US" b="1" dirty="0"/>
              <a:t>Transcript:</a:t>
            </a:r>
          </a:p>
          <a:p>
            <a:pPr marL="228600" indent="-228600" rtl="0">
              <a:buFont typeface="+mj-lt"/>
              <a:buAutoNum type="arabicPeriod"/>
            </a:pPr>
            <a:r>
              <a:rPr lang="en-GB" sz="1200" b="0" i="0" u="none" strike="noStrike" kern="1200" dirty="0">
                <a:solidFill>
                  <a:schemeClr val="tx1"/>
                </a:solidFill>
                <a:effectLst/>
                <a:latin typeface="+mn-lt"/>
                <a:ea typeface="+mn-ea"/>
                <a:cs typeface="+mn-cs"/>
              </a:rPr>
              <a:t>commencer	nous </a:t>
            </a:r>
            <a:r>
              <a:rPr lang="en-GB" sz="1200" b="0" i="0" u="none" strike="noStrike" kern="1200" dirty="0" err="1">
                <a:solidFill>
                  <a:schemeClr val="tx1"/>
                </a:solidFill>
                <a:effectLst/>
                <a:latin typeface="+mn-lt"/>
                <a:ea typeface="+mn-ea"/>
                <a:cs typeface="+mn-cs"/>
              </a:rPr>
              <a:t>commençons</a:t>
            </a:r>
            <a:endParaRPr lang="en-GB" b="0" dirty="0">
              <a:effectLst/>
            </a:endParaRPr>
          </a:p>
          <a:p>
            <a:pPr marL="228600" indent="-228600" rtl="0">
              <a:buFont typeface="+mj-lt"/>
              <a:buAutoNum type="arabicPeriod"/>
            </a:pPr>
            <a:r>
              <a:rPr lang="en-GB" sz="1200" b="0" i="0" u="none" strike="noStrike" kern="1200" dirty="0" err="1">
                <a:solidFill>
                  <a:schemeClr val="tx1"/>
                </a:solidFill>
                <a:effectLst/>
                <a:latin typeface="+mn-lt"/>
                <a:ea typeface="+mn-ea"/>
                <a:cs typeface="+mn-cs"/>
              </a:rPr>
              <a:t>reculer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vous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reculez</a:t>
            </a:r>
            <a:endParaRPr lang="en-GB" b="0" dirty="0">
              <a:effectLst/>
            </a:endParaRPr>
          </a:p>
          <a:p>
            <a:pPr marL="228600" indent="-228600" rtl="0">
              <a:buFont typeface="+mj-lt"/>
              <a:buAutoNum type="arabicPeriod"/>
            </a:pPr>
            <a:r>
              <a:rPr lang="en-GB" sz="1200" b="0" i="0" u="none" strike="noStrike" kern="1200" dirty="0" err="1">
                <a:solidFill>
                  <a:schemeClr val="tx1"/>
                </a:solidFill>
                <a:effectLst/>
                <a:latin typeface="+mn-lt"/>
                <a:ea typeface="+mn-ea"/>
                <a:cs typeface="+mn-cs"/>
              </a:rPr>
              <a:t>avancer</a:t>
            </a:r>
            <a:r>
              <a:rPr lang="en-GB" sz="1200" b="0" i="0" u="none" strike="noStrike" kern="1200" dirty="0">
                <a:solidFill>
                  <a:schemeClr val="tx1"/>
                </a:solidFill>
                <a:effectLst/>
                <a:latin typeface="+mn-lt"/>
                <a:ea typeface="+mn-ea"/>
                <a:cs typeface="+mn-cs"/>
              </a:rPr>
              <a:t> 		nous </a:t>
            </a:r>
            <a:r>
              <a:rPr lang="en-GB" sz="1200" b="0" i="0" u="none" strike="noStrike" kern="1200" dirty="0" err="1">
                <a:solidFill>
                  <a:schemeClr val="tx1"/>
                </a:solidFill>
                <a:effectLst/>
                <a:latin typeface="+mn-lt"/>
                <a:ea typeface="+mn-ea"/>
                <a:cs typeface="+mn-cs"/>
              </a:rPr>
              <a:t>avançons</a:t>
            </a:r>
            <a:endParaRPr lang="en-GB" sz="1200" b="0" i="0" u="none" strike="noStrike"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u="none" strike="noStrike" kern="1200" dirty="0" err="1">
                <a:solidFill>
                  <a:schemeClr val="tx1"/>
                </a:solidFill>
                <a:effectLst/>
                <a:latin typeface="+mn-lt"/>
                <a:ea typeface="+mn-ea"/>
                <a:cs typeface="+mn-cs"/>
              </a:rPr>
              <a:t>raconter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elles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racontent</a:t>
            </a:r>
            <a:endParaRPr lang="en-GB" sz="1200" b="0" i="0" u="none" strike="noStrike"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i="0" u="none" strike="noStrike" kern="1200" dirty="0" err="1">
                <a:solidFill>
                  <a:schemeClr val="tx1"/>
                </a:solidFill>
                <a:effectLst/>
                <a:latin typeface="+mn-lt"/>
                <a:ea typeface="+mn-ea"/>
                <a:cs typeface="+mn-cs"/>
              </a:rPr>
              <a:t>prononcer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vous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prononcez</a:t>
            </a:r>
            <a:endParaRPr lang="en-GB" b="0" dirty="0">
              <a:effectLst/>
            </a:endParaRPr>
          </a:p>
          <a:p>
            <a:pPr marL="228600" indent="-228600" rtl="0">
              <a:buFont typeface="+mj-lt"/>
              <a:buAutoNum type="arabicPeriod"/>
            </a:pPr>
            <a:r>
              <a:rPr lang="en-GB" sz="1200" b="0" i="0" u="none" strike="noStrike" kern="1200" dirty="0" err="1">
                <a:solidFill>
                  <a:schemeClr val="tx1"/>
                </a:solidFill>
                <a:effectLst/>
                <a:latin typeface="+mn-lt"/>
                <a:ea typeface="+mn-ea"/>
                <a:cs typeface="+mn-cs"/>
              </a:rPr>
              <a:t>décaler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ils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décalent</a:t>
            </a:r>
            <a:endParaRPr lang="en-GB" b="0" dirty="0">
              <a:effectLst/>
            </a:endParaRPr>
          </a:p>
          <a:p>
            <a:pPr marL="228600" indent="-228600" rtl="0">
              <a:buFont typeface="+mj-lt"/>
              <a:buAutoNum type="arabicPeriod"/>
            </a:pPr>
            <a:r>
              <a:rPr lang="en-GB" sz="1200" b="0" i="0" u="none" strike="noStrike" kern="1200" dirty="0" err="1">
                <a:solidFill>
                  <a:schemeClr val="tx1"/>
                </a:solidFill>
                <a:effectLst/>
                <a:latin typeface="+mn-lt"/>
                <a:ea typeface="+mn-ea"/>
                <a:cs typeface="+mn-cs"/>
              </a:rPr>
              <a:t>remplacer</a:t>
            </a:r>
            <a:r>
              <a:rPr lang="en-GB" sz="1200" b="0" i="0" u="none" strike="noStrike" kern="1200" dirty="0">
                <a:solidFill>
                  <a:schemeClr val="tx1"/>
                </a:solidFill>
                <a:effectLst/>
                <a:latin typeface="+mn-lt"/>
                <a:ea typeface="+mn-ea"/>
                <a:cs typeface="+mn-cs"/>
              </a:rPr>
              <a:t>               	nous </a:t>
            </a:r>
            <a:r>
              <a:rPr lang="en-GB" sz="1200" b="0" i="0" u="none" strike="noStrike" kern="1200" dirty="0" err="1">
                <a:solidFill>
                  <a:schemeClr val="tx1"/>
                </a:solidFill>
                <a:effectLst/>
                <a:latin typeface="+mn-lt"/>
                <a:ea typeface="+mn-ea"/>
                <a:cs typeface="+mn-cs"/>
              </a:rPr>
              <a:t>remplaçons</a:t>
            </a:r>
            <a:endParaRPr lang="en-GB" sz="1200" b="0" i="0" u="none" strike="noStrike" kern="1200" dirty="0">
              <a:solidFill>
                <a:schemeClr val="tx1"/>
              </a:solidFill>
              <a:effectLst/>
              <a:latin typeface="+mn-lt"/>
              <a:ea typeface="+mn-ea"/>
              <a:cs typeface="+mn-cs"/>
            </a:endParaRPr>
          </a:p>
          <a:p>
            <a:pPr marL="228600" indent="-228600" rtl="0">
              <a:buFont typeface="+mj-lt"/>
              <a:buAutoNum type="arabicPeriod"/>
            </a:pPr>
            <a:r>
              <a:rPr lang="en-GB" sz="1200" b="0" i="0" u="none" strike="noStrike" kern="1200" dirty="0" err="1">
                <a:solidFill>
                  <a:schemeClr val="tx1"/>
                </a:solidFill>
                <a:effectLst/>
                <a:latin typeface="+mn-lt"/>
                <a:ea typeface="+mn-ea"/>
                <a:cs typeface="+mn-cs"/>
              </a:rPr>
              <a:t>renoncer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vous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renoncez</a:t>
            </a:r>
            <a:br>
              <a:rPr lang="en-GB" dirty="0"/>
            </a:b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used(1 is the most frequent word in French): </a:t>
            </a:r>
            <a:br>
              <a:rPr lang="en-GB" baseline="0" dirty="0"/>
            </a:br>
            <a:r>
              <a:rPr lang="en-GB" baseline="0" dirty="0"/>
              <a:t>commencer [139], </a:t>
            </a:r>
            <a:r>
              <a:rPr lang="en-GB" baseline="0" dirty="0" err="1"/>
              <a:t>reculer</a:t>
            </a:r>
            <a:r>
              <a:rPr lang="en-GB" baseline="0" dirty="0"/>
              <a:t> [1922], </a:t>
            </a:r>
            <a:r>
              <a:rPr lang="en-GB" baseline="0" dirty="0" err="1"/>
              <a:t>avancer</a:t>
            </a:r>
            <a:r>
              <a:rPr lang="en-GB" baseline="0" dirty="0"/>
              <a:t> [449], </a:t>
            </a:r>
            <a:r>
              <a:rPr lang="en-GB" baseline="0" dirty="0" err="1"/>
              <a:t>raconter</a:t>
            </a:r>
            <a:r>
              <a:rPr lang="en-GB" baseline="0" dirty="0"/>
              <a:t> [890], </a:t>
            </a:r>
            <a:r>
              <a:rPr lang="en-GB" baseline="0" dirty="0" err="1"/>
              <a:t>prononcer</a:t>
            </a:r>
            <a:r>
              <a:rPr lang="en-GB" baseline="0" dirty="0"/>
              <a:t> [706], </a:t>
            </a:r>
            <a:r>
              <a:rPr lang="en-GB" baseline="0" dirty="0" err="1"/>
              <a:t>décaler</a:t>
            </a:r>
            <a:r>
              <a:rPr lang="en-GB" baseline="0" dirty="0"/>
              <a:t> [&gt;5000], </a:t>
            </a:r>
            <a:r>
              <a:rPr lang="en-GB" baseline="0" dirty="0" err="1"/>
              <a:t>remplacer</a:t>
            </a:r>
            <a:r>
              <a:rPr lang="en-GB" baseline="0" dirty="0"/>
              <a:t> [448], </a:t>
            </a:r>
            <a:r>
              <a:rPr lang="en-GB" baseline="0" dirty="0" err="1"/>
              <a:t>renoncer</a:t>
            </a:r>
            <a:r>
              <a:rPr lang="en-GB" baseline="0" dirty="0"/>
              <a:t> [1363]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Pronunciation of words containing SSCs [-s-], [ss], </a:t>
            </a:r>
            <a:r>
              <a:rPr lang="en-GB" b="0" baseline="0" dirty="0"/>
              <a:t>[</a:t>
            </a:r>
            <a:r>
              <a:rPr lang="en-GB" sz="1200" b="0" dirty="0">
                <a:solidFill>
                  <a:srgbClr val="115076"/>
                </a:solidFill>
                <a:latin typeface="Century Gothic" panose="020B0502020202020204" pitchFamily="34" charset="0"/>
                <a:cs typeface="Calibri" panose="020F0502020204030204" pitchFamily="34" charset="0"/>
              </a:rPr>
              <a:t>ç], soft [c</a:t>
            </a:r>
            <a:r>
              <a:rPr lang="en-GB" sz="1200" b="0" baseline="0" dirty="0">
                <a:solidFill>
                  <a:srgbClr val="115076"/>
                </a:solidFill>
                <a:latin typeface="Century Gothic" panose="020B0502020202020204" pitchFamily="34" charset="0"/>
                <a:cs typeface="Calibri" panose="020F0502020204030204" pitchFamily="34" charset="0"/>
              </a:rPr>
              <a:t>], hard [c] and [-</a:t>
            </a:r>
            <a:r>
              <a:rPr lang="en-GB" sz="1200" b="0" baseline="0" dirty="0" err="1">
                <a:solidFill>
                  <a:srgbClr val="115076"/>
                </a:solidFill>
                <a:latin typeface="Century Gothic" panose="020B0502020202020204" pitchFamily="34" charset="0"/>
                <a:cs typeface="Calibri" panose="020F0502020204030204" pitchFamily="34" charset="0"/>
              </a:rPr>
              <a:t>tion</a:t>
            </a:r>
            <a:r>
              <a:rPr lang="en-GB" sz="1200" b="0" baseline="0" dirty="0">
                <a:solidFill>
                  <a:srgbClr val="115076"/>
                </a:solidFill>
                <a:latin typeface="Century Gothic" panose="020B0502020202020204" pitchFamily="34" charset="0"/>
                <a:cs typeface="Calibri" panose="020F0502020204030204" pitchFamily="34" charset="0"/>
              </a:rPr>
              <a:t>]. Raising awareness that [ss], </a:t>
            </a:r>
            <a:r>
              <a:rPr lang="en-GB" b="0" baseline="0" dirty="0"/>
              <a:t>[</a:t>
            </a:r>
            <a:r>
              <a:rPr lang="en-GB" sz="1200" b="0" dirty="0">
                <a:solidFill>
                  <a:srgbClr val="115076"/>
                </a:solidFill>
                <a:latin typeface="Century Gothic" panose="020B0502020202020204" pitchFamily="34" charset="0"/>
                <a:cs typeface="Calibri" panose="020F0502020204030204" pitchFamily="34" charset="0"/>
              </a:rPr>
              <a:t>ç], soft [c</a:t>
            </a:r>
            <a:r>
              <a:rPr lang="en-GB" sz="1200" b="0" baseline="0" dirty="0">
                <a:solidFill>
                  <a:srgbClr val="115076"/>
                </a:solidFill>
                <a:latin typeface="Century Gothic" panose="020B0502020202020204" pitchFamily="34" charset="0"/>
                <a:cs typeface="Calibri" panose="020F0502020204030204" pitchFamily="34" charset="0"/>
              </a:rPr>
              <a:t>] and the [t] in [-</a:t>
            </a:r>
            <a:r>
              <a:rPr lang="en-GB" sz="1200" b="0" baseline="0" dirty="0" err="1">
                <a:solidFill>
                  <a:srgbClr val="115076"/>
                </a:solidFill>
                <a:latin typeface="Century Gothic" panose="020B0502020202020204" pitchFamily="34" charset="0"/>
                <a:cs typeface="Calibri" panose="020F0502020204030204" pitchFamily="34" charset="0"/>
              </a:rPr>
              <a:t>tion</a:t>
            </a:r>
            <a:r>
              <a:rPr lang="en-GB" sz="1200" b="0" baseline="0" dirty="0">
                <a:solidFill>
                  <a:srgbClr val="115076"/>
                </a:solidFill>
                <a:latin typeface="Century Gothic" panose="020B0502020202020204" pitchFamily="34" charset="0"/>
                <a:cs typeface="Calibri" panose="020F0502020204030204" pitchFamily="34" charset="0"/>
              </a:rPr>
              <a:t>] sound identical.</a:t>
            </a:r>
          </a:p>
          <a:p>
            <a:endParaRPr lang="en-US" b="1" dirty="0"/>
          </a:p>
          <a:p>
            <a:r>
              <a:rPr lang="en-US" b="1" dirty="0"/>
              <a:t>Procedure:</a:t>
            </a:r>
          </a:p>
          <a:p>
            <a:pPr marL="0" indent="0">
              <a:buNone/>
            </a:pPr>
            <a:r>
              <a:rPr lang="en-US" b="0" dirty="0"/>
              <a:t>1. Students read the sets of words, focusing on the SSCs in bold, and mentally eliminating the word containing an SSC which doesn’t match the others.</a:t>
            </a:r>
          </a:p>
          <a:p>
            <a:pPr marL="0" indent="0">
              <a:buNone/>
            </a:pPr>
            <a:r>
              <a:rPr lang="en-US" b="0" dirty="0"/>
              <a:t>2. They take it in turns to read aloud the remaining pair of words.</a:t>
            </a:r>
          </a:p>
          <a:p>
            <a:pPr marL="0" indent="0">
              <a:buNone/>
            </a:pPr>
            <a:r>
              <a:rPr lang="en-US" b="0" dirty="0"/>
              <a:t>3. Click to reveal the ‘odd one out’. Students say it aloud.</a:t>
            </a:r>
          </a:p>
          <a:p>
            <a:pPr marL="0" indent="0">
              <a:buNone/>
            </a:pPr>
            <a:r>
              <a:rPr lang="en-US" b="0" dirty="0"/>
              <a:t>4. Click on the numbers to hear the full line of words said aloud by a native speaker. Students repeat.</a:t>
            </a:r>
          </a:p>
          <a:p>
            <a:pPr marL="228600" indent="-228600">
              <a:buAutoNum type="arabicPeriod"/>
            </a:pPr>
            <a:endParaRPr lang="en-US" b="0" dirty="0"/>
          </a:p>
          <a:p>
            <a:pPr marL="0" indent="0">
              <a:buNone/>
            </a:pPr>
            <a:r>
              <a:rPr lang="en-US" b="1" dirty="0"/>
              <a:t>Word frequency of cognates used (1 is the most frequent word in French):</a:t>
            </a:r>
          </a:p>
          <a:p>
            <a:pPr marL="0" indent="0">
              <a:buNone/>
            </a:pPr>
            <a:r>
              <a:rPr lang="en-US" b="0" dirty="0"/>
              <a:t>protection [953]</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chaussette</a:t>
            </a:r>
            <a:r>
              <a:rPr lang="en-GB" b="0" baseline="0" dirty="0"/>
              <a:t> [&gt;5000], blouson [&gt;5000], </a:t>
            </a:r>
            <a:r>
              <a:rPr lang="en-GB" b="0" baseline="0" dirty="0" err="1"/>
              <a:t>jupe</a:t>
            </a:r>
            <a:r>
              <a:rPr lang="en-GB" b="0" baseline="0" dirty="0"/>
              <a:t> [&gt;5000], plissé [&gt;5000], </a:t>
            </a:r>
            <a:r>
              <a:rPr lang="en-GB" b="0" baseline="0" dirty="0" err="1"/>
              <a:t>pardessus</a:t>
            </a:r>
            <a:r>
              <a:rPr lang="en-GB" b="0" baseline="0" dirty="0"/>
              <a:t> [&gt;5000], chaussure [3638], tricot [&gt;5000], ceinture [4538], bracelet [&gt;5000], blouse [&gt;5000], </a:t>
            </a:r>
            <a:r>
              <a:rPr lang="fr-FR" sz="1200" dirty="0">
                <a:solidFill>
                  <a:srgbClr val="002060"/>
                </a:solidFill>
              </a:rPr>
              <a:t>cale</a:t>
            </a:r>
            <a:r>
              <a:rPr lang="fr-FR" sz="1200" b="0" dirty="0">
                <a:solidFill>
                  <a:srgbClr val="002060"/>
                </a:solidFill>
              </a:rPr>
              <a:t>ç</a:t>
            </a:r>
            <a:r>
              <a:rPr lang="fr-FR" sz="1200" dirty="0">
                <a:solidFill>
                  <a:srgbClr val="002060"/>
                </a:solidFill>
              </a:rPr>
              <a:t>on </a:t>
            </a:r>
            <a:r>
              <a:rPr lang="en-GB" b="0" baseline="0" dirty="0"/>
              <a:t>[&gt;5000], chemisette [&gt;5000], lunette [4207], protection [953], </a:t>
            </a:r>
            <a:r>
              <a:rPr lang="en-GB" b="0" baseline="0" dirty="0" err="1"/>
              <a:t>vareuse</a:t>
            </a:r>
            <a:r>
              <a:rPr lang="en-GB" b="0" baseline="0" dirty="0"/>
              <a:t> [&gt;5000], </a:t>
            </a:r>
            <a:r>
              <a:rPr lang="en-GB" b="0" baseline="0" dirty="0" err="1"/>
              <a:t>chemisier</a:t>
            </a:r>
            <a:r>
              <a:rPr lang="en-GB" b="0" baseline="0" dirty="0"/>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399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9383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dirty="0"/>
              <a:t>] </a:t>
            </a:r>
            <a:r>
              <a:rPr lang="en-GB" b="0" dirty="0"/>
              <a:t>sound first, on its own. Students repeat it with you.</a:t>
            </a:r>
            <a:br>
              <a:rPr lang="en-GB" b="0" dirty="0"/>
            </a:br>
            <a:r>
              <a:rPr lang="en-GB" b="0" dirty="0"/>
              <a:t>2. Bring up the word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a:t>
            </a:r>
            <a:r>
              <a:rPr lang="en-GB" baseline="0" dirty="0"/>
              <a:t> to the spot on which one is standing / indicate the room in which the lesson is taking place with a sweeping motion of one’s index finger.</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dirty="0"/>
              <a:t> </a:t>
            </a:r>
            <a:r>
              <a:rPr lang="en-GB" baseline="0" dirty="0"/>
              <a:t>sound, pronouncing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363541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baseline="0" dirty="0"/>
              <a:t>] </a:t>
            </a:r>
            <a:r>
              <a:rPr lang="en-GB" baseline="0" dirty="0"/>
              <a:t>and then the </a:t>
            </a:r>
            <a:r>
              <a:rPr lang="en-GB" b="1" baseline="0" dirty="0"/>
              <a:t>source</a:t>
            </a:r>
            <a:r>
              <a:rPr lang="en-GB" baseline="0" dirty="0"/>
              <a:t> word again ‘</a:t>
            </a:r>
            <a:r>
              <a:rPr lang="en-GB" b="1" baseline="0" dirty="0" err="1"/>
              <a:t>ici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1" dirty="0" err="1">
                <a:solidFill>
                  <a:srgbClr val="115076"/>
                </a:solidFill>
                <a:latin typeface="Century Gothic" panose="020B0502020202020204" pitchFamily="34" charset="0"/>
                <a:cs typeface="Calibri" panose="020F0502020204030204" pitchFamily="34" charset="0"/>
              </a:rPr>
              <a:t>fran</a:t>
            </a:r>
            <a:r>
              <a:rPr lang="en-GB" sz="1200" b="1" dirty="0" err="1">
                <a:solidFill>
                  <a:srgbClr val="E65D00"/>
                </a:solidFill>
                <a:latin typeface="Century Gothic" panose="020B0502020202020204" pitchFamily="34" charset="0"/>
                <a:cs typeface="Calibri" panose="020F0502020204030204" pitchFamily="34" charset="0"/>
              </a:rPr>
              <a:t>ç</a:t>
            </a:r>
            <a:r>
              <a:rPr lang="en-GB" sz="1200" b="1" dirty="0" err="1">
                <a:solidFill>
                  <a:srgbClr val="115076"/>
                </a:solidFill>
                <a:latin typeface="Century Gothic" panose="020B0502020202020204" pitchFamily="34" charset="0"/>
                <a:cs typeface="Calibri" panose="020F0502020204030204" pitchFamily="34" charset="0"/>
              </a:rPr>
              <a:t>ais</a:t>
            </a:r>
            <a:r>
              <a:rPr lang="en-GB" sz="1200" b="1" dirty="0">
                <a:solidFill>
                  <a:srgbClr val="115076"/>
                </a:solidFill>
                <a:latin typeface="Century Gothic" panose="020B0502020202020204" pitchFamily="34" charset="0"/>
                <a:cs typeface="Calibri" panose="020F0502020204030204" pitchFamily="34" charset="0"/>
              </a:rPr>
              <a:t> </a:t>
            </a:r>
            <a:r>
              <a:rPr lang="en-GB" baseline="0" dirty="0"/>
              <a:t>[251]; </a:t>
            </a:r>
            <a:r>
              <a:rPr lang="en-GB" sz="1200" b="1" dirty="0">
                <a:solidFill>
                  <a:srgbClr val="115076"/>
                </a:solidFill>
                <a:latin typeface="Century Gothic" panose="020B0502020202020204" pitchFamily="34" charset="0"/>
                <a:cs typeface="Calibri" panose="020F0502020204030204" pitchFamily="34" charset="0"/>
              </a:rPr>
              <a:t>gar</a:t>
            </a:r>
            <a:r>
              <a:rPr lang="en-GB" sz="1200" b="1" dirty="0">
                <a:solidFill>
                  <a:srgbClr val="E65D00"/>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on</a:t>
            </a:r>
            <a:r>
              <a:rPr lang="en-GB" sz="1200" baseline="0" dirty="0">
                <a:solidFill>
                  <a:srgbClr val="115076"/>
                </a:solidFill>
                <a:latin typeface="Century Gothic" panose="020B0502020202020204" pitchFamily="34" charset="0"/>
                <a:cs typeface="Calibri" panose="020F0502020204030204" pitchFamily="34" charset="0"/>
              </a:rPr>
              <a:t> </a:t>
            </a:r>
            <a:r>
              <a:rPr lang="en-GB" b="0" baseline="0" dirty="0"/>
              <a:t>[1599]; </a:t>
            </a:r>
            <a:r>
              <a:rPr lang="en-GB" b="1" baseline="0" dirty="0" err="1"/>
              <a:t>cinéma</a:t>
            </a:r>
            <a:r>
              <a:rPr lang="en-GB" b="1" baseline="0" dirty="0"/>
              <a:t> </a:t>
            </a:r>
            <a:r>
              <a:rPr lang="en-GB" baseline="0" dirty="0"/>
              <a:t>[1623]; </a:t>
            </a:r>
            <a:r>
              <a:rPr lang="en-GB" b="1" baseline="0" dirty="0" err="1"/>
              <a:t>décider</a:t>
            </a:r>
            <a:r>
              <a:rPr lang="en-GB" baseline="0" dirty="0"/>
              <a:t> [165]; </a:t>
            </a:r>
            <a:r>
              <a:rPr lang="en-GB" b="1" baseline="0" dirty="0"/>
              <a:t>cinq</a:t>
            </a:r>
            <a:r>
              <a:rPr lang="en-GB" baseline="0" dirty="0"/>
              <a:t> [288]; </a:t>
            </a: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382959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algn="l"/>
            <a:r>
              <a:rPr lang="en-US" b="1" dirty="0"/>
              <a:t>Aim: </a:t>
            </a:r>
            <a:r>
              <a:rPr lang="en-US" b="1" dirty="0" err="1"/>
              <a:t>recognise</a:t>
            </a:r>
            <a:r>
              <a:rPr lang="en-US" b="1" dirty="0"/>
              <a:t> </a:t>
            </a:r>
            <a:r>
              <a:rPr lang="en-GB" sz="1200" b="1" dirty="0">
                <a:solidFill>
                  <a:prstClr val="white"/>
                </a:solidFill>
              </a:rPr>
              <a:t>SSC [ç/soft c] in sentences</a:t>
            </a:r>
          </a:p>
          <a:p>
            <a:endParaRPr lang="en-US" b="1" dirty="0"/>
          </a:p>
          <a:p>
            <a:r>
              <a:rPr lang="en-US" b="1" dirty="0"/>
              <a:t>Procedure:</a:t>
            </a:r>
          </a:p>
          <a:p>
            <a:pPr marL="228600" indent="-228600">
              <a:buFont typeface="+mj-lt"/>
              <a:buAutoNum type="arabicPeriod"/>
            </a:pPr>
            <a:r>
              <a:rPr lang="en-US" b="0" dirty="0"/>
              <a:t>Do number 1 first as an example.</a:t>
            </a:r>
          </a:p>
          <a:p>
            <a:pPr marL="228600" indent="-228600">
              <a:buFont typeface="+mj-lt"/>
              <a:buAutoNum type="arabicPeriod"/>
            </a:pPr>
            <a:r>
              <a:rPr lang="en-US" b="0" dirty="0"/>
              <a:t>Click audio button.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Students tally how many times they hear </a:t>
            </a:r>
            <a:r>
              <a:rPr lang="en-GB" sz="1200" dirty="0">
                <a:solidFill>
                  <a:prstClr val="white"/>
                </a:solidFill>
              </a:rPr>
              <a:t>SSC [ç/soft c].</a:t>
            </a:r>
            <a:endParaRPr lang="en-US" b="0" dirty="0"/>
          </a:p>
          <a:p>
            <a:pPr marL="228600" indent="-228600">
              <a:buFont typeface="+mj-lt"/>
              <a:buAutoNum type="arabicPeriod"/>
            </a:pPr>
            <a:r>
              <a:rPr lang="en-US" b="0" dirty="0"/>
              <a:t>Optional – listen again and students attempt full transcription.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Click to reveal full sentences with each </a:t>
            </a:r>
            <a:r>
              <a:rPr lang="en-GB" sz="1200" dirty="0">
                <a:solidFill>
                  <a:prstClr val="white"/>
                </a:solidFill>
              </a:rPr>
              <a:t>SSC [ç/soft c] highlighted.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a:solidFill>
                  <a:prstClr val="white"/>
                </a:solidFill>
              </a:rPr>
              <a:t>Draw attention to the word ‘source’ as an example of ‘s’ at the front of a word sounding the same as soft [c].</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a:solidFill>
                  <a:prstClr val="white"/>
                </a:solidFill>
              </a:rPr>
              <a:t>Repeat steps 2-5 for the remaining sentences. Draw attention to ‘s’ again in sentence 5.</a:t>
            </a:r>
            <a:endParaRPr lang="en-US" b="0" dirty="0"/>
          </a:p>
          <a:p>
            <a:endParaRPr lang="en-US" b="0" dirty="0"/>
          </a:p>
          <a:p>
            <a:r>
              <a:rPr lang="en-US" b="1" dirty="0"/>
              <a:t>Transcript:</a:t>
            </a:r>
          </a:p>
          <a:p>
            <a:pPr marL="228600" indent="-228600">
              <a:buAutoNum type="arabicPeriod"/>
            </a:pPr>
            <a:r>
              <a:rPr lang="en-US" b="0" dirty="0"/>
              <a:t>Ce morceau de </a:t>
            </a:r>
            <a:r>
              <a:rPr lang="fr-FR" sz="1200" b="0" dirty="0">
                <a:solidFill>
                  <a:schemeClr val="accent5">
                    <a:lumMod val="50000"/>
                  </a:schemeClr>
                </a:solidFill>
              </a:rPr>
              <a:t>gâteau i</a:t>
            </a:r>
            <a:r>
              <a:rPr lang="fr-FR" sz="1200" b="0" dirty="0">
                <a:solidFill>
                  <a:srgbClr val="EE6000"/>
                </a:solidFill>
              </a:rPr>
              <a:t>c</a:t>
            </a:r>
            <a:r>
              <a:rPr lang="fr-FR" sz="1200" b="0" dirty="0">
                <a:solidFill>
                  <a:schemeClr val="accent5">
                    <a:lumMod val="50000"/>
                  </a:schemeClr>
                </a:solidFill>
              </a:rPr>
              <a:t>i est une sour</a:t>
            </a:r>
            <a:r>
              <a:rPr lang="fr-FR" sz="1200" b="0" dirty="0">
                <a:solidFill>
                  <a:srgbClr val="EE6000"/>
                </a:solidFill>
              </a:rPr>
              <a:t>c</a:t>
            </a:r>
            <a:r>
              <a:rPr lang="fr-FR" sz="1200" b="0" dirty="0">
                <a:solidFill>
                  <a:schemeClr val="accent5">
                    <a:lumMod val="50000"/>
                  </a:schemeClr>
                </a:solidFill>
              </a:rPr>
              <a:t>e de bonheur pour moi.</a:t>
            </a:r>
          </a:p>
          <a:p>
            <a:pPr marL="228600" indent="-228600">
              <a:buAutoNum type="arabicPeriod"/>
            </a:pPr>
            <a:r>
              <a:rPr lang="fr-FR" sz="1200" b="0" dirty="0">
                <a:solidFill>
                  <a:srgbClr val="EE6000"/>
                </a:solidFill>
              </a:rPr>
              <a:t>C</a:t>
            </a:r>
            <a:r>
              <a:rPr lang="fr-FR" sz="1200" b="0" dirty="0">
                <a:solidFill>
                  <a:schemeClr val="accent5">
                    <a:lumMod val="50000"/>
                  </a:schemeClr>
                </a:solidFill>
              </a:rPr>
              <a:t>ertains Fran</a:t>
            </a:r>
            <a:r>
              <a:rPr lang="fr-FR" sz="1200" b="0" dirty="0">
                <a:solidFill>
                  <a:srgbClr val="EE6000"/>
                </a:solidFill>
              </a:rPr>
              <a:t>ç</a:t>
            </a:r>
            <a:r>
              <a:rPr lang="fr-FR" sz="1200" b="0" dirty="0">
                <a:solidFill>
                  <a:schemeClr val="accent5">
                    <a:lumMod val="50000"/>
                  </a:schemeClr>
                </a:solidFill>
              </a:rPr>
              <a:t>ais vivent i</a:t>
            </a:r>
            <a:r>
              <a:rPr lang="fr-FR" sz="1200" b="0" dirty="0">
                <a:solidFill>
                  <a:srgbClr val="EE6000"/>
                </a:solidFill>
              </a:rPr>
              <a:t>c</a:t>
            </a:r>
            <a:r>
              <a:rPr lang="fr-FR" sz="1200" b="0" dirty="0">
                <a:solidFill>
                  <a:schemeClr val="accent5">
                    <a:lumMod val="50000"/>
                  </a:schemeClr>
                </a:solidFill>
              </a:rPr>
              <a:t>i, à côté de la rivière courante.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dirty="0">
                <a:solidFill>
                  <a:schemeClr val="accent5">
                    <a:lumMod val="50000"/>
                  </a:schemeClr>
                </a:solidFill>
              </a:rPr>
              <a:t>La présen</a:t>
            </a:r>
            <a:r>
              <a:rPr lang="fr-FR" sz="1200" b="0" dirty="0">
                <a:solidFill>
                  <a:srgbClr val="EE6000"/>
                </a:solidFill>
              </a:rPr>
              <a:t>c</a:t>
            </a:r>
            <a:r>
              <a:rPr lang="fr-FR" sz="1200" b="0" dirty="0">
                <a:solidFill>
                  <a:schemeClr val="accent5">
                    <a:lumMod val="50000"/>
                  </a:schemeClr>
                </a:solidFill>
              </a:rPr>
              <a:t>e de </a:t>
            </a:r>
            <a:r>
              <a:rPr lang="fr-FR" sz="1200" b="0" dirty="0">
                <a:solidFill>
                  <a:srgbClr val="EE6000"/>
                </a:solidFill>
              </a:rPr>
              <a:t>c</a:t>
            </a:r>
            <a:r>
              <a:rPr lang="fr-FR" sz="1200" b="0" dirty="0">
                <a:solidFill>
                  <a:schemeClr val="accent5">
                    <a:lumMod val="50000"/>
                  </a:schemeClr>
                </a:solidFill>
              </a:rPr>
              <a:t>élébrités in</a:t>
            </a:r>
            <a:r>
              <a:rPr lang="fr-FR" sz="1200" b="0" dirty="0">
                <a:solidFill>
                  <a:srgbClr val="EE6000"/>
                </a:solidFill>
              </a:rPr>
              <a:t>c</a:t>
            </a:r>
            <a:r>
              <a:rPr lang="fr-FR" sz="1200" b="0" dirty="0">
                <a:solidFill>
                  <a:schemeClr val="accent5">
                    <a:lumMod val="50000"/>
                  </a:schemeClr>
                </a:solidFill>
              </a:rPr>
              <a:t>ite à la folie.</a:t>
            </a:r>
          </a:p>
          <a:p>
            <a:pPr marL="228600" indent="-228600">
              <a:buAutoNum type="arabicPeriod"/>
            </a:pPr>
            <a:r>
              <a:rPr lang="fr-FR" sz="1200" b="0" dirty="0">
                <a:solidFill>
                  <a:schemeClr val="accent5">
                    <a:lumMod val="50000"/>
                  </a:schemeClr>
                </a:solidFill>
              </a:rPr>
              <a:t>Voi</a:t>
            </a:r>
            <a:r>
              <a:rPr lang="fr-FR" sz="1200" b="0" dirty="0">
                <a:solidFill>
                  <a:srgbClr val="EE6000"/>
                </a:solidFill>
              </a:rPr>
              <a:t>c</a:t>
            </a:r>
            <a:r>
              <a:rPr lang="fr-FR" sz="1200" b="0" dirty="0">
                <a:solidFill>
                  <a:schemeClr val="accent5">
                    <a:lumMod val="50000"/>
                  </a:schemeClr>
                </a:solidFill>
              </a:rPr>
              <a:t>i la re</a:t>
            </a:r>
            <a:r>
              <a:rPr lang="fr-FR" sz="1200" b="0" dirty="0">
                <a:solidFill>
                  <a:srgbClr val="EE6000"/>
                </a:solidFill>
              </a:rPr>
              <a:t>c</a:t>
            </a:r>
            <a:r>
              <a:rPr lang="fr-FR" sz="1200" b="0" dirty="0">
                <a:solidFill>
                  <a:schemeClr val="accent5">
                    <a:lumMod val="50000"/>
                  </a:schemeClr>
                </a:solidFill>
              </a:rPr>
              <a:t>ette de </a:t>
            </a:r>
            <a:r>
              <a:rPr lang="fr-FR" sz="1200" b="0" dirty="0">
                <a:solidFill>
                  <a:srgbClr val="EE6000"/>
                </a:solidFill>
              </a:rPr>
              <a:t>c</a:t>
            </a:r>
            <a:r>
              <a:rPr lang="fr-FR" sz="1200" b="0" dirty="0">
                <a:solidFill>
                  <a:schemeClr val="accent5">
                    <a:lumMod val="50000"/>
                  </a:schemeClr>
                </a:solidFill>
              </a:rPr>
              <a:t>inquante gâteaux de </a:t>
            </a:r>
            <a:r>
              <a:rPr lang="fr-FR" sz="1200" b="0" dirty="0">
                <a:solidFill>
                  <a:srgbClr val="EE6000"/>
                </a:solidFill>
              </a:rPr>
              <a:t>c</a:t>
            </a:r>
            <a:r>
              <a:rPr lang="fr-FR" sz="1200" b="0" dirty="0">
                <a:solidFill>
                  <a:schemeClr val="accent5">
                    <a:lumMod val="50000"/>
                  </a:schemeClr>
                </a:solidFill>
              </a:rPr>
              <a:t>élébration.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dirty="0">
                <a:solidFill>
                  <a:schemeClr val="accent5">
                    <a:lumMod val="50000"/>
                  </a:schemeClr>
                </a:solidFill>
              </a:rPr>
              <a:t>La so</a:t>
            </a:r>
            <a:r>
              <a:rPr lang="fr-FR" sz="1200" b="0" dirty="0">
                <a:solidFill>
                  <a:srgbClr val="EE6000"/>
                </a:solidFill>
              </a:rPr>
              <a:t>c</a:t>
            </a:r>
            <a:r>
              <a:rPr lang="fr-FR" sz="1200" b="0" dirty="0">
                <a:solidFill>
                  <a:schemeClr val="accent5">
                    <a:lumMod val="50000"/>
                  </a:schemeClr>
                </a:solidFill>
              </a:rPr>
              <a:t>iété peut influen</a:t>
            </a:r>
            <a:r>
              <a:rPr lang="fr-FR" sz="1200" b="0" dirty="0">
                <a:solidFill>
                  <a:srgbClr val="EE6000"/>
                </a:solidFill>
              </a:rPr>
              <a:t>c</a:t>
            </a:r>
            <a:r>
              <a:rPr lang="fr-FR" sz="1200" b="0" dirty="0">
                <a:solidFill>
                  <a:schemeClr val="accent5">
                    <a:lumMod val="50000"/>
                  </a:schemeClr>
                </a:solidFill>
              </a:rPr>
              <a:t>er nos dé</a:t>
            </a:r>
            <a:r>
              <a:rPr lang="fr-FR" sz="1200" b="0" dirty="0">
                <a:solidFill>
                  <a:srgbClr val="EE6000"/>
                </a:solidFill>
              </a:rPr>
              <a:t>c</a:t>
            </a:r>
            <a:r>
              <a:rPr lang="fr-FR" sz="1200" b="0" dirty="0">
                <a:solidFill>
                  <a:schemeClr val="accent5">
                    <a:lumMod val="50000"/>
                  </a:schemeClr>
                </a:solidFill>
              </a:rPr>
              <a:t>isions et mena</a:t>
            </a:r>
            <a:r>
              <a:rPr lang="fr-FR" sz="1200" b="0" dirty="0">
                <a:solidFill>
                  <a:srgbClr val="EE6000"/>
                </a:solidFill>
              </a:rPr>
              <a:t>c</a:t>
            </a:r>
            <a:r>
              <a:rPr lang="fr-FR" sz="1200" b="0" dirty="0">
                <a:solidFill>
                  <a:schemeClr val="accent5">
                    <a:lumMod val="50000"/>
                  </a:schemeClr>
                </a:solidFill>
              </a:rPr>
              <a:t>er notre bien-être.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dirty="0">
                <a:solidFill>
                  <a:srgbClr val="EE6000"/>
                </a:solidFill>
              </a:rPr>
              <a:t>C</a:t>
            </a:r>
            <a:r>
              <a:rPr lang="fr-FR" sz="1200" b="0" dirty="0">
                <a:solidFill>
                  <a:schemeClr val="accent5">
                    <a:lumMod val="50000"/>
                  </a:schemeClr>
                </a:solidFill>
              </a:rPr>
              <a:t>'est diffi</a:t>
            </a:r>
            <a:r>
              <a:rPr lang="fr-FR" sz="1200" b="0" dirty="0">
                <a:solidFill>
                  <a:srgbClr val="EE6000"/>
                </a:solidFill>
              </a:rPr>
              <a:t>c</a:t>
            </a:r>
            <a:r>
              <a:rPr lang="fr-FR" sz="1200" b="0" dirty="0">
                <a:solidFill>
                  <a:schemeClr val="accent5">
                    <a:lumMod val="50000"/>
                  </a:schemeClr>
                </a:solidFill>
              </a:rPr>
              <a:t>ile de finan</a:t>
            </a:r>
            <a:r>
              <a:rPr lang="fr-FR" sz="1200" b="0" dirty="0">
                <a:solidFill>
                  <a:srgbClr val="EE6000"/>
                </a:solidFill>
              </a:rPr>
              <a:t>c</a:t>
            </a:r>
            <a:r>
              <a:rPr lang="fr-FR" sz="1200" b="0" dirty="0">
                <a:solidFill>
                  <a:schemeClr val="accent5">
                    <a:lumMod val="50000"/>
                  </a:schemeClr>
                </a:solidFill>
              </a:rPr>
              <a:t>er un divor</a:t>
            </a:r>
            <a:r>
              <a:rPr lang="fr-FR" sz="1200" b="0" dirty="0">
                <a:solidFill>
                  <a:srgbClr val="EE6000"/>
                </a:solidFill>
              </a:rPr>
              <a:t>c</a:t>
            </a:r>
            <a:r>
              <a:rPr lang="fr-FR" sz="1200" b="0" dirty="0">
                <a:solidFill>
                  <a:schemeClr val="accent5">
                    <a:lumMod val="50000"/>
                  </a:schemeClr>
                </a:solidFill>
              </a:rPr>
              <a:t>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ce</a:t>
            </a:r>
            <a:r>
              <a:rPr lang="en-GB" baseline="0" dirty="0"/>
              <a:t> [12], morceau [2118], </a:t>
            </a:r>
            <a:r>
              <a:rPr lang="en-GB" baseline="0" dirty="0" err="1"/>
              <a:t>ici</a:t>
            </a:r>
            <a:r>
              <a:rPr lang="en-GB" baseline="0" dirty="0"/>
              <a:t> [167], source [817], certain [110], </a:t>
            </a:r>
            <a:r>
              <a:rPr lang="fr-FR" sz="1200" dirty="0">
                <a:solidFill>
                  <a:schemeClr val="accent5">
                    <a:lumMod val="50000"/>
                  </a:schemeClr>
                </a:solidFill>
              </a:rPr>
              <a:t>Fra</a:t>
            </a:r>
            <a:r>
              <a:rPr lang="fr-FR" sz="1200" b="0" dirty="0">
                <a:solidFill>
                  <a:schemeClr val="accent5">
                    <a:lumMod val="50000"/>
                  </a:schemeClr>
                </a:solidFill>
              </a:rPr>
              <a:t>n</a:t>
            </a:r>
            <a:r>
              <a:rPr lang="fr-FR" sz="1200" b="0" dirty="0">
                <a:solidFill>
                  <a:srgbClr val="EE6000"/>
                </a:solidFill>
              </a:rPr>
              <a:t>ç</a:t>
            </a:r>
            <a:r>
              <a:rPr lang="fr-FR" sz="1200" dirty="0">
                <a:solidFill>
                  <a:schemeClr val="accent5">
                    <a:lumMod val="50000"/>
                  </a:schemeClr>
                </a:solidFill>
              </a:rPr>
              <a:t>ais [251], présence [365], célébrité [&gt;5000], inciter [2212], voici [1103], cinquante [2273], célébration [&gt;5000], société [1709], influencer [2498], décision [370], menacer [969], difficile [296], financer [1772], divorce [2561]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5885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1" dirty="0" err="1"/>
              <a:t>Recognise</a:t>
            </a:r>
            <a:r>
              <a:rPr lang="en-US" b="1" dirty="0"/>
              <a:t> when to produce </a:t>
            </a:r>
            <a:r>
              <a:rPr lang="en-GB" sz="1200" b="1" dirty="0">
                <a:solidFill>
                  <a:prstClr val="white"/>
                </a:solidFill>
              </a:rPr>
              <a:t>SSC [ç/soft c]</a:t>
            </a:r>
            <a:endParaRPr lang="en-US" b="1" dirty="0"/>
          </a:p>
          <a:p>
            <a:endParaRPr lang="en-US" b="1" dirty="0"/>
          </a:p>
          <a:p>
            <a:r>
              <a:rPr lang="en-US" b="1" dirty="0"/>
              <a:t>Procedure:</a:t>
            </a:r>
          </a:p>
          <a:p>
            <a:r>
              <a:rPr lang="en-US" b="0" dirty="0"/>
              <a:t>1. Students work in pairs and take it in turns to read a word off the board as quickly and accurately as possible.</a:t>
            </a:r>
          </a:p>
          <a:p>
            <a:r>
              <a:rPr lang="en-US" b="0" dirty="0"/>
              <a:t>2. Partners must listen for mistakes and correct each other.</a:t>
            </a:r>
          </a:p>
          <a:p>
            <a:r>
              <a:rPr lang="en-US" b="0" dirty="0"/>
              <a:t>3. Click début to start 30s timer.</a:t>
            </a:r>
          </a:p>
          <a:p>
            <a:r>
              <a:rPr lang="en-US" b="0" dirty="0"/>
              <a:t>4. Click on words to hear native pronunciation.</a:t>
            </a:r>
          </a:p>
          <a:p>
            <a:endParaRPr lang="en-US" b="0" dirty="0"/>
          </a:p>
          <a:p>
            <a:r>
              <a:rPr lang="en-US" b="1" dirty="0"/>
              <a:t>Transcript:</a:t>
            </a:r>
          </a:p>
          <a:p>
            <a:r>
              <a:rPr lang="en-US" b="0" dirty="0"/>
              <a:t>Cercle, commercial, </a:t>
            </a:r>
            <a:r>
              <a:rPr lang="en-US" b="0" dirty="0" err="1"/>
              <a:t>concerner</a:t>
            </a:r>
            <a:r>
              <a:rPr lang="en-US" b="0" dirty="0"/>
              <a:t>, </a:t>
            </a:r>
            <a:r>
              <a:rPr lang="en-US" b="0" dirty="0" err="1"/>
              <a:t>efficace</a:t>
            </a:r>
            <a:r>
              <a:rPr lang="en-US" b="0" dirty="0"/>
              <a:t>, </a:t>
            </a:r>
            <a:r>
              <a:rPr lang="fr-FR" sz="1200" dirty="0">
                <a:solidFill>
                  <a:schemeClr val="accent5">
                    <a:lumMod val="50000"/>
                  </a:schemeClr>
                </a:solidFill>
              </a:rPr>
              <a:t>concentrer, soupçonner, commencer, océan, cible, glace, race, précision, centre, cent, espèce, concevoir, avance, civil, cellule,  confiance, précisément, recevoir, efficacité, concurrence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cercle </a:t>
            </a:r>
            <a:r>
              <a:rPr lang="fr-FR" sz="1200" dirty="0">
                <a:solidFill>
                  <a:schemeClr val="accent5">
                    <a:lumMod val="50000"/>
                  </a:schemeClr>
                </a:solidFill>
              </a:rPr>
              <a:t>[2258], commercial [908], concerner [324], efficace [1243], concentrer [856], soupçonner  [2375], commencer [139], océan [2513], cible [2740], glace [2580], race [2490], précision [1756], centre [491], cent [704], espèce [1049], concevoir [1100], avance [1087], civil [927], cellule [2151], confiance [435], précisément [1197], recevoir [199], efficacité [1752], concurrence [1005]</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34625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21406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err="1">
                <a:solidFill>
                  <a:srgbClr val="115076"/>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/c</a:t>
            </a:r>
            <a:r>
              <a:rPr lang="en-GB" b="1" baseline="0" dirty="0"/>
              <a:t>] </a:t>
            </a:r>
            <a:r>
              <a:rPr lang="en-GB" baseline="0" dirty="0"/>
              <a:t>and then the </a:t>
            </a:r>
            <a:r>
              <a:rPr lang="en-GB" b="1" baseline="0" dirty="0"/>
              <a:t>source</a:t>
            </a:r>
            <a:r>
              <a:rPr lang="en-GB" baseline="0" dirty="0"/>
              <a:t> word again ‘</a:t>
            </a:r>
            <a:r>
              <a:rPr lang="en-GB" b="1" baseline="0" dirty="0" err="1"/>
              <a:t>ici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1" dirty="0" err="1">
                <a:solidFill>
                  <a:srgbClr val="115076"/>
                </a:solidFill>
                <a:latin typeface="Century Gothic" panose="020B0502020202020204" pitchFamily="34" charset="0"/>
                <a:cs typeface="Calibri" panose="020F0502020204030204" pitchFamily="34" charset="0"/>
              </a:rPr>
              <a:t>fran</a:t>
            </a:r>
            <a:r>
              <a:rPr lang="en-GB" sz="1200" b="1" dirty="0" err="1">
                <a:solidFill>
                  <a:srgbClr val="E65D00"/>
                </a:solidFill>
                <a:latin typeface="Century Gothic" panose="020B0502020202020204" pitchFamily="34" charset="0"/>
                <a:cs typeface="Calibri" panose="020F0502020204030204" pitchFamily="34" charset="0"/>
              </a:rPr>
              <a:t>ç</a:t>
            </a:r>
            <a:r>
              <a:rPr lang="en-GB" sz="1200" b="1" dirty="0" err="1">
                <a:solidFill>
                  <a:srgbClr val="115076"/>
                </a:solidFill>
                <a:latin typeface="Century Gothic" panose="020B0502020202020204" pitchFamily="34" charset="0"/>
                <a:cs typeface="Calibri" panose="020F0502020204030204" pitchFamily="34" charset="0"/>
              </a:rPr>
              <a:t>ais</a:t>
            </a:r>
            <a:r>
              <a:rPr lang="en-GB" sz="1200" b="1" dirty="0">
                <a:solidFill>
                  <a:srgbClr val="115076"/>
                </a:solidFill>
                <a:latin typeface="Century Gothic" panose="020B0502020202020204" pitchFamily="34" charset="0"/>
                <a:cs typeface="Calibri" panose="020F0502020204030204" pitchFamily="34" charset="0"/>
              </a:rPr>
              <a:t> </a:t>
            </a:r>
            <a:r>
              <a:rPr lang="en-GB" baseline="0" dirty="0"/>
              <a:t>[251]; </a:t>
            </a:r>
            <a:r>
              <a:rPr lang="en-GB" sz="1200" b="1" dirty="0">
                <a:solidFill>
                  <a:srgbClr val="115076"/>
                </a:solidFill>
                <a:latin typeface="Century Gothic" panose="020B0502020202020204" pitchFamily="34" charset="0"/>
                <a:cs typeface="Calibri" panose="020F0502020204030204" pitchFamily="34" charset="0"/>
              </a:rPr>
              <a:t>gar</a:t>
            </a:r>
            <a:r>
              <a:rPr lang="en-GB" sz="1200" b="1" dirty="0">
                <a:solidFill>
                  <a:srgbClr val="E65D00"/>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on</a:t>
            </a:r>
            <a:r>
              <a:rPr lang="en-GB" sz="1200" baseline="0" dirty="0">
                <a:solidFill>
                  <a:srgbClr val="115076"/>
                </a:solidFill>
                <a:latin typeface="Century Gothic" panose="020B0502020202020204" pitchFamily="34" charset="0"/>
                <a:cs typeface="Calibri" panose="020F0502020204030204" pitchFamily="34" charset="0"/>
              </a:rPr>
              <a:t> </a:t>
            </a:r>
            <a:r>
              <a:rPr lang="en-GB" b="0" baseline="0" dirty="0"/>
              <a:t>[1599]; </a:t>
            </a:r>
            <a:r>
              <a:rPr lang="en-GB" b="1" baseline="0" dirty="0" err="1"/>
              <a:t>cinéma</a:t>
            </a:r>
            <a:r>
              <a:rPr lang="en-GB" b="1" baseline="0" dirty="0"/>
              <a:t> </a:t>
            </a:r>
            <a:r>
              <a:rPr lang="en-GB" baseline="0" dirty="0"/>
              <a:t>[1623]; </a:t>
            </a:r>
            <a:r>
              <a:rPr lang="en-GB" b="1" baseline="0" dirty="0" err="1"/>
              <a:t>décider</a:t>
            </a:r>
            <a:r>
              <a:rPr lang="en-GB" baseline="0" dirty="0"/>
              <a:t> [165]; </a:t>
            </a:r>
            <a:r>
              <a:rPr lang="en-GB" b="1" baseline="0" dirty="0"/>
              <a:t>cinq</a:t>
            </a:r>
            <a:r>
              <a:rPr lang="en-GB" baseline="0" dirty="0"/>
              <a:t> [288]; </a:t>
            </a: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38295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64602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90948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three slides.</a:t>
            </a:r>
            <a:endParaRPr lang="en-US" b="1" dirty="0"/>
          </a:p>
          <a:p>
            <a:endParaRPr lang="en-US" b="1" dirty="0"/>
          </a:p>
          <a:p>
            <a:r>
              <a:rPr lang="en-US" b="1" dirty="0"/>
              <a:t>Aim: </a:t>
            </a:r>
            <a:r>
              <a:rPr lang="en-US" b="0" dirty="0" err="1"/>
              <a:t>automatisation</a:t>
            </a:r>
            <a:r>
              <a:rPr lang="en-US" b="0" dirty="0"/>
              <a:t> of oral production of</a:t>
            </a:r>
            <a:r>
              <a:rPr lang="en-US" b="0" baseline="0" dirty="0"/>
              <a:t> SSCs soft [c] and [ç] at word level.</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Tell students that they are going to take turns to say all the words within a given time, building up speed. They call in any order they like</a:t>
            </a:r>
            <a:r>
              <a:rPr lang="en-GB" sz="1200" kern="1200" baseline="0" dirty="0">
                <a:solidFill>
                  <a:schemeClr val="tx1"/>
                </a:solidFill>
                <a:effectLst/>
                <a:latin typeface="+mn-lt"/>
                <a:ea typeface="+mn-ea"/>
                <a:cs typeface="+mn-cs"/>
              </a:rPr>
              <a:t> but </a:t>
            </a:r>
            <a:r>
              <a:rPr lang="en-GB" sz="1200" kern="1200" dirty="0">
                <a:solidFill>
                  <a:schemeClr val="tx1"/>
                </a:solidFill>
                <a:effectLst/>
                <a:latin typeface="+mn-lt"/>
                <a:ea typeface="+mn-ea"/>
                <a:cs typeface="+mn-cs"/>
              </a:rPr>
              <a:t>are not allowed to repeat the one they said in their last turn.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Click on début</a:t>
            </a:r>
            <a:r>
              <a:rPr lang="en-GB" sz="1200" kern="1200" baseline="0" dirty="0">
                <a:solidFill>
                  <a:schemeClr val="tx1"/>
                </a:solidFill>
                <a:effectLst/>
                <a:latin typeface="+mn-lt"/>
                <a:ea typeface="+mn-ea"/>
                <a:cs typeface="+mn-cs"/>
              </a:rPr>
              <a:t> to start the timer on the screen.</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The listening students checks that the speaking student does not produce a hard [c]. If they do, they must repeat the words correctly three times.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dirty="0">
                <a:solidFill>
                  <a:schemeClr val="tx1"/>
                </a:solidFill>
                <a:effectLst/>
                <a:latin typeface="+mn-lt"/>
                <a:ea typeface="+mn-ea"/>
                <a:cs typeface="+mn-cs"/>
              </a:rPr>
              <a:t>Students swap roles. Restart the timer.</a:t>
            </a:r>
            <a:endParaRPr lang="en-US" sz="1200" b="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kern="1200" dirty="0">
                <a:solidFill>
                  <a:schemeClr val="tx1"/>
                </a:solidFill>
                <a:effectLst/>
                <a:latin typeface="+mn-lt"/>
                <a:ea typeface="+mn-ea"/>
                <a:cs typeface="+mn-cs"/>
              </a:rPr>
              <a:t>Click to check pronunciation of the words. </a:t>
            </a:r>
            <a:r>
              <a:rPr lang="fr-FR" b="1" baseline="0" noProof="0" dirty="0"/>
              <a:t>[audio </a:t>
            </a:r>
            <a:r>
              <a:rPr lang="fr-FR" b="1" baseline="0" noProof="0" dirty="0" err="1"/>
              <a:t>missing</a:t>
            </a:r>
            <a:r>
              <a:rPr lang="fr-FR" b="1" baseline="0" noProof="0" dirty="0"/>
              <a:t> – </a:t>
            </a:r>
            <a:r>
              <a:rPr lang="fr-FR" b="1" baseline="0" noProof="0" dirty="0" err="1"/>
              <a:t>recording</a:t>
            </a:r>
            <a:r>
              <a:rPr lang="fr-FR" b="1" baseline="0" noProof="0" dirty="0"/>
              <a:t> in </a:t>
            </a:r>
            <a:r>
              <a:rPr lang="fr-FR" b="1" baseline="0" noProof="0" dirty="0" err="1"/>
              <a:t>progress</a:t>
            </a:r>
            <a:r>
              <a:rPr lang="fr-FR" b="1" baseline="0" noProof="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ici</a:t>
            </a:r>
            <a:r>
              <a:rPr lang="en-GB" b="1" baseline="0" dirty="0"/>
              <a:t> </a:t>
            </a:r>
            <a:r>
              <a:rPr lang="en-GB" baseline="0" dirty="0"/>
              <a:t>[167], </a:t>
            </a:r>
            <a:r>
              <a:rPr lang="en-GB" baseline="0" dirty="0" err="1"/>
              <a:t>décevoir</a:t>
            </a:r>
            <a:r>
              <a:rPr lang="en-GB" baseline="0" dirty="0"/>
              <a:t> [1302], </a:t>
            </a:r>
            <a:r>
              <a:rPr lang="en-GB" baseline="0" dirty="0" err="1"/>
              <a:t>ceci</a:t>
            </a:r>
            <a:r>
              <a:rPr lang="en-GB" baseline="0" dirty="0"/>
              <a:t> [732], cinq [288], </a:t>
            </a:r>
            <a:r>
              <a:rPr lang="en-GB" baseline="0" dirty="0" err="1"/>
              <a:t>cependant</a:t>
            </a:r>
            <a:r>
              <a:rPr lang="en-GB" baseline="0" dirty="0"/>
              <a:t> [352], </a:t>
            </a:r>
            <a:r>
              <a:rPr lang="en-GB" baseline="0" dirty="0" err="1"/>
              <a:t>façon</a:t>
            </a:r>
            <a:r>
              <a:rPr lang="en-GB" baseline="0" dirty="0"/>
              <a:t> [248], </a:t>
            </a:r>
            <a:r>
              <a:rPr lang="en-GB" baseline="0" dirty="0" err="1"/>
              <a:t>ancien</a:t>
            </a:r>
            <a:r>
              <a:rPr lang="en-GB" baseline="0" dirty="0"/>
              <a:t> [392], </a:t>
            </a:r>
            <a:r>
              <a:rPr lang="en-GB" baseline="0" dirty="0" err="1"/>
              <a:t>commerçant</a:t>
            </a:r>
            <a:r>
              <a:rPr lang="en-GB" baseline="0" dirty="0"/>
              <a:t> [4167], </a:t>
            </a:r>
            <a:r>
              <a:rPr lang="en-GB" baseline="0" dirty="0" err="1"/>
              <a:t>spécial</a:t>
            </a:r>
            <a:r>
              <a:rPr lang="en-GB" baseline="0" dirty="0"/>
              <a:t> [726], insouciant [&gt;5000]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baseline="0" noProof="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b="0" baseline="0" noProof="0" dirty="0" err="1"/>
              <a:t>Ask</a:t>
            </a:r>
            <a:r>
              <a:rPr lang="fr-FR" b="0" baseline="0" noProof="0" dirty="0"/>
              <a:t> </a:t>
            </a:r>
            <a:r>
              <a:rPr lang="fr-FR" b="0" baseline="0" noProof="0" dirty="0" err="1"/>
              <a:t>students</a:t>
            </a:r>
            <a:r>
              <a:rPr lang="fr-FR" b="0" baseline="0" noProof="0" dirty="0"/>
              <a:t> </a:t>
            </a:r>
            <a:r>
              <a:rPr lang="fr-FR" b="0" baseline="0" noProof="0" dirty="0" err="1"/>
              <a:t>what</a:t>
            </a:r>
            <a:r>
              <a:rPr lang="fr-FR" b="0" baseline="0" noProof="0" dirty="0"/>
              <a:t> </a:t>
            </a:r>
            <a:r>
              <a:rPr lang="fr-FR" b="0" baseline="0" noProof="0" dirty="0" err="1"/>
              <a:t>they</a:t>
            </a:r>
            <a:r>
              <a:rPr lang="fr-FR" b="0" baseline="0" noProof="0" dirty="0"/>
              <a:t> notice about the </a:t>
            </a:r>
            <a:r>
              <a:rPr lang="fr-FR" b="0" baseline="0" noProof="0" dirty="0" err="1"/>
              <a:t>vowels</a:t>
            </a:r>
            <a:r>
              <a:rPr lang="fr-FR" b="0" baseline="0" noProof="0" dirty="0"/>
              <a:t> </a:t>
            </a:r>
            <a:r>
              <a:rPr lang="fr-FR" b="0" baseline="0" noProof="0" dirty="0" err="1"/>
              <a:t>which</a:t>
            </a:r>
            <a:r>
              <a:rPr lang="fr-FR" b="0" baseline="0" noProof="0" dirty="0"/>
              <a:t> follow soft [c] (</a:t>
            </a:r>
            <a:r>
              <a:rPr lang="fr-FR" b="0" baseline="0" noProof="0" dirty="0" err="1"/>
              <a:t>always</a:t>
            </a:r>
            <a:r>
              <a:rPr lang="fr-FR" b="0" baseline="0" noProof="0" dirty="0"/>
              <a:t> ‘i’ or ‘e’). This primes for the </a:t>
            </a:r>
            <a:r>
              <a:rPr lang="fr-FR" b="0" baseline="0" noProof="0" dirty="0" err="1"/>
              <a:t>explanation</a:t>
            </a:r>
            <a:r>
              <a:rPr lang="fr-FR" b="0" baseline="0" noProof="0" dirty="0"/>
              <a:t> on slide 36.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971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27824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2732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36417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3383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0713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29140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13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98059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374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7429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37800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3121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3978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18037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8161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068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10563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451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61533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63090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35511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40932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732350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41346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939220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5200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84144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165312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986642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962281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011145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341055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409881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579098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95663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20030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6532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72765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090054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9063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935201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226448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85181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22236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0195971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877446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782847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17102466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226345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6072727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17287964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59736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311111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FB12E3-6F75-41C0-8FD2-F7ED0FB4E94A}" type="datetimeFigureOut">
              <a:rPr kumimoji="0" lang="en-GB" sz="1400" b="0" i="0" u="none" strike="noStrike" kern="0" cap="none" spc="0" normalizeH="0" baseline="0" noProof="0" smtClean="0">
                <a:ln>
                  <a:noFill/>
                </a:ln>
                <a:solidFill>
                  <a:prstClr val="black"/>
                </a:solidFill>
                <a:effectLst/>
                <a:uLnTx/>
                <a:uFillTx/>
                <a:latin typeface="Century Gothic" panose="020B0502020202020204" pitchFamily="34"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31/08/2022</a:t>
            </a:fld>
            <a:endParaRPr kumimoji="0" lang="en-GB" sz="1400" b="0" i="0" u="none" strike="noStrike" kern="0" cap="none" spc="0" normalizeH="0" baseline="0" noProof="0" dirty="0">
              <a:ln>
                <a:noFill/>
              </a:ln>
              <a:solidFill>
                <a:prstClr val="black"/>
              </a:solidFill>
              <a:effectLst/>
              <a:uLnTx/>
              <a:uFillTx/>
              <a:latin typeface="Century Gothic" panose="020B0502020202020204" pitchFamily="34" charset="0"/>
              <a:cs typeface="Arial"/>
              <a:sym typeface="Aria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black"/>
              </a:solidFill>
              <a:effectLst/>
              <a:uLnTx/>
              <a:uFillTx/>
              <a:latin typeface="Century Gothic" panose="020B0502020202020204" pitchFamily="34" charset="0"/>
              <a:cs typeface="Arial"/>
              <a:sym typeface="Aria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D31E8EB-F65A-4D69-92C9-21AA3BC167FC}" type="slidenum">
              <a:rPr kumimoji="0" lang="en-GB" sz="1400" b="0" i="0" u="none" strike="noStrike" kern="0" cap="none" spc="0" normalizeH="0" baseline="0" noProof="0" smtClean="0">
                <a:ln>
                  <a:noFill/>
                </a:ln>
                <a:solidFill>
                  <a:prstClr val="black"/>
                </a:solidFill>
                <a:effectLst/>
                <a:uLnTx/>
                <a:uFillTx/>
                <a:latin typeface="Century Gothic" panose="020B0502020202020204" pitchFamily="34"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GB" sz="1400" b="0" i="0" u="none" strike="noStrike" kern="0" cap="none" spc="0" normalizeH="0" baseline="0" noProof="0" dirty="0">
              <a:ln>
                <a:noFill/>
              </a:ln>
              <a:solidFill>
                <a:prstClr val="black"/>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6678550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5919095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49029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16412342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93909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003540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8281783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1739832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39049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475834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10019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1.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image" Target="../media/image1.jpg"/><Relationship Id="rId5" Type="http://schemas.openxmlformats.org/officeDocument/2006/relationships/slideLayout" Target="../slideLayouts/slideLayout83.xml"/><Relationship Id="rId10" Type="http://schemas.openxmlformats.org/officeDocument/2006/relationships/theme" Target="../theme/theme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image" Target="../media/image1.jpg"/><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theme" Target="../theme/theme9.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63450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7148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965994266"/>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880137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94813971"/>
      </p:ext>
    </p:extLst>
  </p:cSld>
  <p:clrMap bg1="lt1" tx1="dk1" bg2="dk2" tx2="lt2" accent1="accent1" accent2="accent2" accent3="accent3" accent4="accent4" accent5="accent5" accent6="accent6" hlink="hlink" folHlink="folHlink"/>
  <p:sldLayoutIdLst>
    <p:sldLayoutId id="2147483808" r:id="rId1"/>
    <p:sldLayoutId id="2147483809" r:id="rId2"/>
    <p:sldLayoutId id="2147483810" r:id="rId3"/>
    <p:sldLayoutId id="2147483812" r:id="rId4"/>
    <p:sldLayoutId id="2147483813" r:id="rId5"/>
    <p:sldLayoutId id="2147483814" r:id="rId6"/>
    <p:sldLayoutId id="2147483815" r:id="rId7"/>
    <p:sldLayoutId id="2147483816" r:id="rId8"/>
    <p:sldLayoutId id="214748381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541604533"/>
      </p:ext>
    </p:extLst>
  </p:cSld>
  <p:clrMap bg1="lt1" tx1="dk1" bg2="dk2"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15.wav"/><Relationship Id="rId3" Type="http://schemas.openxmlformats.org/officeDocument/2006/relationships/image" Target="../media/image5.png"/><Relationship Id="rId7" Type="http://schemas.openxmlformats.org/officeDocument/2006/relationships/audio" Target="../media/audio9.wav"/><Relationship Id="rId12" Type="http://schemas.openxmlformats.org/officeDocument/2006/relationships/audio" Target="../media/audio14.wav"/><Relationship Id="rId2" Type="http://schemas.openxmlformats.org/officeDocument/2006/relationships/notesSlide" Target="../notesSlides/notesSlide10.xml"/><Relationship Id="rId16" Type="http://schemas.openxmlformats.org/officeDocument/2006/relationships/audio" Target="../media/audio18.wav"/><Relationship Id="rId1" Type="http://schemas.openxmlformats.org/officeDocument/2006/relationships/slideLayout" Target="../slideLayouts/slideLayout68.xml"/><Relationship Id="rId6" Type="http://schemas.openxmlformats.org/officeDocument/2006/relationships/image" Target="../media/image13.png"/><Relationship Id="rId11" Type="http://schemas.openxmlformats.org/officeDocument/2006/relationships/audio" Target="../media/audio13.wav"/><Relationship Id="rId5" Type="http://schemas.microsoft.com/office/2007/relationships/hdphoto" Target="../media/hdphoto1.wdp"/><Relationship Id="rId15" Type="http://schemas.openxmlformats.org/officeDocument/2006/relationships/audio" Target="../media/audio17.wav"/><Relationship Id="rId10" Type="http://schemas.openxmlformats.org/officeDocument/2006/relationships/audio" Target="../media/audio12.wav"/><Relationship Id="rId4" Type="http://schemas.openxmlformats.org/officeDocument/2006/relationships/image" Target="../media/image12.png"/><Relationship Id="rId9" Type="http://schemas.openxmlformats.org/officeDocument/2006/relationships/audio" Target="../media/audio11.wav"/><Relationship Id="rId14" Type="http://schemas.openxmlformats.org/officeDocument/2006/relationships/audio" Target="../media/audio16.wav"/></Relationships>
</file>

<file path=ppt/slides/_rels/slide11.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15.wav"/><Relationship Id="rId3" Type="http://schemas.openxmlformats.org/officeDocument/2006/relationships/image" Target="../media/image5.png"/><Relationship Id="rId7" Type="http://schemas.openxmlformats.org/officeDocument/2006/relationships/audio" Target="../media/audio9.wav"/><Relationship Id="rId12" Type="http://schemas.openxmlformats.org/officeDocument/2006/relationships/audio" Target="../media/audio14.wav"/><Relationship Id="rId2" Type="http://schemas.openxmlformats.org/officeDocument/2006/relationships/notesSlide" Target="../notesSlides/notesSlide11.xml"/><Relationship Id="rId16" Type="http://schemas.openxmlformats.org/officeDocument/2006/relationships/audio" Target="../media/audio18.wav"/><Relationship Id="rId1" Type="http://schemas.openxmlformats.org/officeDocument/2006/relationships/slideLayout" Target="../slideLayouts/slideLayout68.xml"/><Relationship Id="rId6" Type="http://schemas.openxmlformats.org/officeDocument/2006/relationships/image" Target="../media/image13.png"/><Relationship Id="rId11" Type="http://schemas.openxmlformats.org/officeDocument/2006/relationships/audio" Target="../media/audio13.wav"/><Relationship Id="rId5" Type="http://schemas.microsoft.com/office/2007/relationships/hdphoto" Target="../media/hdphoto1.wdp"/><Relationship Id="rId15" Type="http://schemas.openxmlformats.org/officeDocument/2006/relationships/audio" Target="../media/audio17.wav"/><Relationship Id="rId10" Type="http://schemas.openxmlformats.org/officeDocument/2006/relationships/audio" Target="../media/audio12.wav"/><Relationship Id="rId4" Type="http://schemas.openxmlformats.org/officeDocument/2006/relationships/image" Target="../media/image12.png"/><Relationship Id="rId9" Type="http://schemas.openxmlformats.org/officeDocument/2006/relationships/audio" Target="../media/audio11.wav"/><Relationship Id="rId14" Type="http://schemas.openxmlformats.org/officeDocument/2006/relationships/audio" Target="../media/audio16.wav"/></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15.png"/><Relationship Id="rId3" Type="http://schemas.openxmlformats.org/officeDocument/2006/relationships/audio" Target="../media/audio19.wav"/><Relationship Id="rId7" Type="http://schemas.openxmlformats.org/officeDocument/2006/relationships/audio" Target="../media/audio23.wav"/><Relationship Id="rId12" Type="http://schemas.openxmlformats.org/officeDocument/2006/relationships/image" Target="../media/image14.png"/><Relationship Id="rId2" Type="http://schemas.openxmlformats.org/officeDocument/2006/relationships/notesSlide" Target="../notesSlides/notesSlide13.xml"/><Relationship Id="rId16" Type="http://schemas.openxmlformats.org/officeDocument/2006/relationships/image" Target="../media/image18.png"/><Relationship Id="rId1" Type="http://schemas.openxmlformats.org/officeDocument/2006/relationships/slideLayout" Target="../slideLayouts/slideLayout68.xml"/><Relationship Id="rId6" Type="http://schemas.openxmlformats.org/officeDocument/2006/relationships/audio" Target="../media/audio22.wav"/><Relationship Id="rId11" Type="http://schemas.openxmlformats.org/officeDocument/2006/relationships/image" Target="../media/image5.png"/><Relationship Id="rId5" Type="http://schemas.openxmlformats.org/officeDocument/2006/relationships/audio" Target="../media/audio21.wav"/><Relationship Id="rId15" Type="http://schemas.openxmlformats.org/officeDocument/2006/relationships/image" Target="../media/image17.png"/><Relationship Id="rId10" Type="http://schemas.openxmlformats.org/officeDocument/2006/relationships/audio" Target="../media/audio26.wav"/><Relationship Id="rId4" Type="http://schemas.openxmlformats.org/officeDocument/2006/relationships/audio" Target="../media/audio20.wav"/><Relationship Id="rId9" Type="http://schemas.openxmlformats.org/officeDocument/2006/relationships/audio" Target="../media/audio25.wav"/><Relationship Id="rId1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9.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audio" Target="../media/audio27.wav"/><Relationship Id="rId7" Type="http://schemas.openxmlformats.org/officeDocument/2006/relationships/audio" Target="../media/audio31.wav"/><Relationship Id="rId2" Type="http://schemas.openxmlformats.org/officeDocument/2006/relationships/notesSlide" Target="../notesSlides/notesSlide22.xml"/><Relationship Id="rId1" Type="http://schemas.openxmlformats.org/officeDocument/2006/relationships/slideLayout" Target="../slideLayouts/slideLayout87.xml"/><Relationship Id="rId6" Type="http://schemas.openxmlformats.org/officeDocument/2006/relationships/audio" Target="../media/audio30.wav"/><Relationship Id="rId11" Type="http://schemas.openxmlformats.org/officeDocument/2006/relationships/image" Target="../media/image20.png"/><Relationship Id="rId5" Type="http://schemas.openxmlformats.org/officeDocument/2006/relationships/audio" Target="../media/audio29.wav"/><Relationship Id="rId10" Type="http://schemas.openxmlformats.org/officeDocument/2006/relationships/image" Target="../media/image5.png"/><Relationship Id="rId4" Type="http://schemas.openxmlformats.org/officeDocument/2006/relationships/audio" Target="../media/audio28.wav"/><Relationship Id="rId9"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audio" Target="../media/audio38.wav"/><Relationship Id="rId3" Type="http://schemas.openxmlformats.org/officeDocument/2006/relationships/audio" Target="../media/audio33.wav"/><Relationship Id="rId7" Type="http://schemas.openxmlformats.org/officeDocument/2006/relationships/audio" Target="../media/audio37.wav"/><Relationship Id="rId12"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87.xml"/><Relationship Id="rId6" Type="http://schemas.openxmlformats.org/officeDocument/2006/relationships/audio" Target="../media/audio36.wav"/><Relationship Id="rId11" Type="http://schemas.openxmlformats.org/officeDocument/2006/relationships/image" Target="../media/image21.png"/><Relationship Id="rId5" Type="http://schemas.openxmlformats.org/officeDocument/2006/relationships/audio" Target="../media/audio35.wav"/><Relationship Id="rId10" Type="http://schemas.openxmlformats.org/officeDocument/2006/relationships/image" Target="../media/image5.png"/><Relationship Id="rId4" Type="http://schemas.openxmlformats.org/officeDocument/2006/relationships/audio" Target="../media/audio34.wav"/><Relationship Id="rId9"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audio" Target="../media/audio44.wav"/><Relationship Id="rId3" Type="http://schemas.openxmlformats.org/officeDocument/2006/relationships/audio" Target="../media/audio39.wav"/><Relationship Id="rId7" Type="http://schemas.openxmlformats.org/officeDocument/2006/relationships/audio" Target="../media/audio43.wav"/><Relationship Id="rId12"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87.xml"/><Relationship Id="rId6" Type="http://schemas.openxmlformats.org/officeDocument/2006/relationships/audio" Target="../media/audio42.wav"/><Relationship Id="rId11" Type="http://schemas.openxmlformats.org/officeDocument/2006/relationships/image" Target="../media/image23.png"/><Relationship Id="rId5" Type="http://schemas.openxmlformats.org/officeDocument/2006/relationships/audio" Target="../media/audio41.wav"/><Relationship Id="rId10" Type="http://schemas.openxmlformats.org/officeDocument/2006/relationships/image" Target="../media/image5.png"/><Relationship Id="rId4" Type="http://schemas.openxmlformats.org/officeDocument/2006/relationships/audio" Target="../media/audio40.wav"/><Relationship Id="rId9"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wav"/><Relationship Id="rId7" Type="http://schemas.openxmlformats.org/officeDocument/2006/relationships/image" Target="../media/image2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5.xml"/><Relationship Id="rId5" Type="http://schemas.openxmlformats.org/officeDocument/2006/relationships/slideLayout" Target="../slideLayouts/slideLayout91.xml"/><Relationship Id="rId4" Type="http://schemas.openxmlformats.org/officeDocument/2006/relationships/audio" Target="../media/media2.wav"/><Relationship Id="rId9"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jpg"/><Relationship Id="rId2" Type="http://schemas.openxmlformats.org/officeDocument/2006/relationships/notesSlide" Target="../notesSlides/notesSlide28.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49.wav"/><Relationship Id="rId13" Type="http://schemas.openxmlformats.org/officeDocument/2006/relationships/image" Target="../media/image29.png"/><Relationship Id="rId1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audio" Target="../media/audio48.wav"/><Relationship Id="rId12" Type="http://schemas.openxmlformats.org/officeDocument/2006/relationships/image" Target="../media/image28.png"/><Relationship Id="rId17" Type="http://schemas.openxmlformats.org/officeDocument/2006/relationships/audio" Target="../media/audio52.wav"/><Relationship Id="rId2" Type="http://schemas.openxmlformats.org/officeDocument/2006/relationships/notesSlide" Target="../notesSlides/notesSlide30.xml"/><Relationship Id="rId16" Type="http://schemas.openxmlformats.org/officeDocument/2006/relationships/image" Target="../media/image32.png"/><Relationship Id="rId1" Type="http://schemas.openxmlformats.org/officeDocument/2006/relationships/slideLayout" Target="../slideLayouts/slideLayout68.xml"/><Relationship Id="rId6" Type="http://schemas.openxmlformats.org/officeDocument/2006/relationships/audio" Target="../media/audio47.wav"/><Relationship Id="rId11" Type="http://schemas.openxmlformats.org/officeDocument/2006/relationships/image" Target="../media/image27.png"/><Relationship Id="rId5" Type="http://schemas.openxmlformats.org/officeDocument/2006/relationships/audio" Target="../media/audio46.wav"/><Relationship Id="rId15" Type="http://schemas.openxmlformats.org/officeDocument/2006/relationships/image" Target="../media/image31.png"/><Relationship Id="rId10" Type="http://schemas.openxmlformats.org/officeDocument/2006/relationships/audio" Target="../media/audio51.wav"/><Relationship Id="rId4" Type="http://schemas.openxmlformats.org/officeDocument/2006/relationships/audio" Target="../media/audio45.wav"/><Relationship Id="rId9" Type="http://schemas.openxmlformats.org/officeDocument/2006/relationships/audio" Target="../media/audio50.wav"/><Relationship Id="rId14" Type="http://schemas.openxmlformats.org/officeDocument/2006/relationships/image" Target="../media/image30.png"/></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microsoft.com/office/2007/relationships/hdphoto" Target="../media/hdphoto2.wdp"/><Relationship Id="rId3" Type="http://schemas.openxmlformats.org/officeDocument/2006/relationships/image" Target="../media/image5.png"/><Relationship Id="rId21" Type="http://schemas.openxmlformats.org/officeDocument/2006/relationships/audio" Target="../media/audio55.wav"/><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notesSlide" Target="../notesSlides/notesSlide31.xml"/><Relationship Id="rId16" Type="http://schemas.openxmlformats.org/officeDocument/2006/relationships/image" Target="../media/image46.png"/><Relationship Id="rId20" Type="http://schemas.openxmlformats.org/officeDocument/2006/relationships/audio" Target="../media/audio54.wav"/><Relationship Id="rId1" Type="http://schemas.openxmlformats.org/officeDocument/2006/relationships/slideLayout" Target="../slideLayouts/slideLayout68.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audio" Target="../media/audio57.wav"/><Relationship Id="rId10" Type="http://schemas.openxmlformats.org/officeDocument/2006/relationships/image" Target="../media/image40.png"/><Relationship Id="rId19" Type="http://schemas.openxmlformats.org/officeDocument/2006/relationships/audio" Target="../media/audio53.wav"/><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audio" Target="../media/audio56.wav"/></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audio" Target="../media/audio2.wav"/></Relationships>
</file>

<file path=ppt/slides/_rels/slide3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jpg"/><Relationship Id="rId2" Type="http://schemas.openxmlformats.org/officeDocument/2006/relationships/notesSlide" Target="../notesSlides/notesSlide34.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35.xml.rels><?xml version="1.0" encoding="UTF-8" standalone="yes"?>
<Relationships xmlns="http://schemas.openxmlformats.org/package/2006/relationships"><Relationship Id="rId8" Type="http://schemas.openxmlformats.org/officeDocument/2006/relationships/audio" Target="../media/audio62.wav"/><Relationship Id="rId3" Type="http://schemas.openxmlformats.org/officeDocument/2006/relationships/image" Target="../media/image5.png"/><Relationship Id="rId7" Type="http://schemas.openxmlformats.org/officeDocument/2006/relationships/audio" Target="../media/audio61.wav"/><Relationship Id="rId2" Type="http://schemas.openxmlformats.org/officeDocument/2006/relationships/notesSlide" Target="../notesSlides/notesSlide35.xml"/><Relationship Id="rId1" Type="http://schemas.openxmlformats.org/officeDocument/2006/relationships/slideLayout" Target="../slideLayouts/slideLayout68.xml"/><Relationship Id="rId6" Type="http://schemas.openxmlformats.org/officeDocument/2006/relationships/audio" Target="../media/audio60.wav"/><Relationship Id="rId5" Type="http://schemas.openxmlformats.org/officeDocument/2006/relationships/audio" Target="../media/audio59.wav"/><Relationship Id="rId4" Type="http://schemas.openxmlformats.org/officeDocument/2006/relationships/audio" Target="../media/audio58.wav"/><Relationship Id="rId9" Type="http://schemas.openxmlformats.org/officeDocument/2006/relationships/audio" Target="../media/audio63.wav"/></Relationships>
</file>

<file path=ppt/slides/_rels/slide36.xml.rels><?xml version="1.0" encoding="UTF-8" standalone="yes"?>
<Relationships xmlns="http://schemas.openxmlformats.org/package/2006/relationships"><Relationship Id="rId13" Type="http://schemas.openxmlformats.org/officeDocument/2006/relationships/audio" Target="../media/audio73.wav"/><Relationship Id="rId18" Type="http://schemas.openxmlformats.org/officeDocument/2006/relationships/audio" Target="../media/audio78.wav"/><Relationship Id="rId26" Type="http://schemas.openxmlformats.org/officeDocument/2006/relationships/audio" Target="../media/audio86.wav"/><Relationship Id="rId3" Type="http://schemas.openxmlformats.org/officeDocument/2006/relationships/image" Target="../media/image5.png"/><Relationship Id="rId21" Type="http://schemas.openxmlformats.org/officeDocument/2006/relationships/audio" Target="../media/audio81.wav"/><Relationship Id="rId7" Type="http://schemas.openxmlformats.org/officeDocument/2006/relationships/audio" Target="../media/audio67.wav"/><Relationship Id="rId12" Type="http://schemas.openxmlformats.org/officeDocument/2006/relationships/audio" Target="../media/audio72.wav"/><Relationship Id="rId17" Type="http://schemas.openxmlformats.org/officeDocument/2006/relationships/audio" Target="../media/audio77.wav"/><Relationship Id="rId25" Type="http://schemas.openxmlformats.org/officeDocument/2006/relationships/audio" Target="../media/audio85.wav"/><Relationship Id="rId33" Type="http://schemas.openxmlformats.org/officeDocument/2006/relationships/image" Target="../media/image53.png"/><Relationship Id="rId2" Type="http://schemas.openxmlformats.org/officeDocument/2006/relationships/notesSlide" Target="../notesSlides/notesSlide36.xml"/><Relationship Id="rId16" Type="http://schemas.openxmlformats.org/officeDocument/2006/relationships/audio" Target="../media/audio76.wav"/><Relationship Id="rId20" Type="http://schemas.openxmlformats.org/officeDocument/2006/relationships/audio" Target="../media/audio80.wav"/><Relationship Id="rId29" Type="http://schemas.openxmlformats.org/officeDocument/2006/relationships/image" Target="../media/image49.png"/><Relationship Id="rId1" Type="http://schemas.openxmlformats.org/officeDocument/2006/relationships/slideLayout" Target="../slideLayouts/slideLayout68.xml"/><Relationship Id="rId6" Type="http://schemas.openxmlformats.org/officeDocument/2006/relationships/audio" Target="../media/audio66.wav"/><Relationship Id="rId11" Type="http://schemas.openxmlformats.org/officeDocument/2006/relationships/audio" Target="../media/audio71.wav"/><Relationship Id="rId24" Type="http://schemas.openxmlformats.org/officeDocument/2006/relationships/audio" Target="../media/audio84.wav"/><Relationship Id="rId32" Type="http://schemas.openxmlformats.org/officeDocument/2006/relationships/image" Target="../media/image52.png"/><Relationship Id="rId5" Type="http://schemas.openxmlformats.org/officeDocument/2006/relationships/audio" Target="../media/audio65.wav"/><Relationship Id="rId15" Type="http://schemas.openxmlformats.org/officeDocument/2006/relationships/audio" Target="../media/audio75.wav"/><Relationship Id="rId23" Type="http://schemas.openxmlformats.org/officeDocument/2006/relationships/audio" Target="../media/audio83.wav"/><Relationship Id="rId28" Type="http://schemas.openxmlformats.org/officeDocument/2006/relationships/image" Target="../media/image48.png"/><Relationship Id="rId10" Type="http://schemas.openxmlformats.org/officeDocument/2006/relationships/audio" Target="../media/audio70.wav"/><Relationship Id="rId19" Type="http://schemas.openxmlformats.org/officeDocument/2006/relationships/audio" Target="../media/audio79.wav"/><Relationship Id="rId31" Type="http://schemas.openxmlformats.org/officeDocument/2006/relationships/image" Target="../media/image51.png"/><Relationship Id="rId4" Type="http://schemas.openxmlformats.org/officeDocument/2006/relationships/audio" Target="../media/audio64.wav"/><Relationship Id="rId9" Type="http://schemas.openxmlformats.org/officeDocument/2006/relationships/audio" Target="../media/audio69.wav"/><Relationship Id="rId14" Type="http://schemas.openxmlformats.org/officeDocument/2006/relationships/audio" Target="../media/audio74.wav"/><Relationship Id="rId22" Type="http://schemas.openxmlformats.org/officeDocument/2006/relationships/audio" Target="../media/audio82.wav"/><Relationship Id="rId27" Type="http://schemas.openxmlformats.org/officeDocument/2006/relationships/audio" Target="../media/audio87.wav"/><Relationship Id="rId30" Type="http://schemas.openxmlformats.org/officeDocument/2006/relationships/image" Target="../media/image50.png"/><Relationship Id="rId8" Type="http://schemas.openxmlformats.org/officeDocument/2006/relationships/audio" Target="../media/audio68.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15.wav"/><Relationship Id="rId3" Type="http://schemas.openxmlformats.org/officeDocument/2006/relationships/image" Target="../media/image5.png"/><Relationship Id="rId7" Type="http://schemas.openxmlformats.org/officeDocument/2006/relationships/audio" Target="../media/audio9.wav"/><Relationship Id="rId12" Type="http://schemas.openxmlformats.org/officeDocument/2006/relationships/audio" Target="../media/audio14.wav"/><Relationship Id="rId2" Type="http://schemas.openxmlformats.org/officeDocument/2006/relationships/notesSlide" Target="../notesSlides/notesSlide9.xml"/><Relationship Id="rId16" Type="http://schemas.openxmlformats.org/officeDocument/2006/relationships/audio" Target="../media/audio18.wav"/><Relationship Id="rId1" Type="http://schemas.openxmlformats.org/officeDocument/2006/relationships/slideLayout" Target="../slideLayouts/slideLayout68.xml"/><Relationship Id="rId6" Type="http://schemas.openxmlformats.org/officeDocument/2006/relationships/image" Target="../media/image13.png"/><Relationship Id="rId11" Type="http://schemas.openxmlformats.org/officeDocument/2006/relationships/audio" Target="../media/audio13.wav"/><Relationship Id="rId5" Type="http://schemas.microsoft.com/office/2007/relationships/hdphoto" Target="../media/hdphoto1.wdp"/><Relationship Id="rId15" Type="http://schemas.openxmlformats.org/officeDocument/2006/relationships/audio" Target="../media/audio17.wav"/><Relationship Id="rId10" Type="http://schemas.openxmlformats.org/officeDocument/2006/relationships/audio" Target="../media/audio12.wav"/><Relationship Id="rId4" Type="http://schemas.openxmlformats.org/officeDocument/2006/relationships/image" Target="../media/image12.png"/><Relationship Id="rId9" Type="http://schemas.openxmlformats.org/officeDocument/2006/relationships/audio" Target="../media/audio11.wav"/><Relationship Id="rId14" Type="http://schemas.openxmlformats.org/officeDocument/2006/relationships/audio" Target="../media/audio16.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[ç/soft c]</a:t>
            </a:r>
          </a:p>
          <a:p>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31/07/2022</a:t>
            </a:r>
            <a:endParaRPr lang="en-GB" sz="1400" dirty="0">
              <a:solidFill>
                <a:prstClr val="white"/>
              </a:solidFill>
              <a:latin typeface="Century Gothic" panose="020B0502020202020204" pitchFamily="34" charset="0"/>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0" name="Rectangle 2"/>
          <p:cNvSpPr>
            <a:spLocks noChangeArrowheads="1"/>
          </p:cNvSpPr>
          <p:nvPr/>
        </p:nvSpPr>
        <p:spPr bwMode="auto">
          <a:xfrm>
            <a:off x="10114605" y="1326490"/>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Rectangle 3"/>
          <p:cNvSpPr>
            <a:spLocks noChangeArrowheads="1"/>
          </p:cNvSpPr>
          <p:nvPr/>
        </p:nvSpPr>
        <p:spPr bwMode="auto">
          <a:xfrm>
            <a:off x="10112239" y="132648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Line 4"/>
          <p:cNvSpPr>
            <a:spLocks noChangeShapeType="1"/>
          </p:cNvSpPr>
          <p:nvPr/>
        </p:nvSpPr>
        <p:spPr bwMode="auto">
          <a:xfrm>
            <a:off x="10797978" y="1315062"/>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Line 7"/>
          <p:cNvSpPr>
            <a:spLocks noChangeShapeType="1"/>
          </p:cNvSpPr>
          <p:nvPr/>
        </p:nvSpPr>
        <p:spPr bwMode="auto">
          <a:xfrm>
            <a:off x="10822666" y="131506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Line 9"/>
          <p:cNvSpPr>
            <a:spLocks noChangeShapeType="1"/>
          </p:cNvSpPr>
          <p:nvPr/>
        </p:nvSpPr>
        <p:spPr bwMode="auto">
          <a:xfrm>
            <a:off x="10797978" y="5471321"/>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 Box 10"/>
          <p:cNvSpPr txBox="1">
            <a:spLocks noChangeArrowheads="1"/>
          </p:cNvSpPr>
          <p:nvPr/>
        </p:nvSpPr>
        <p:spPr bwMode="auto">
          <a:xfrm>
            <a:off x="10751326" y="3189133"/>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6" name="Text Box 12"/>
          <p:cNvSpPr txBox="1">
            <a:spLocks noChangeArrowheads="1"/>
          </p:cNvSpPr>
          <p:nvPr/>
        </p:nvSpPr>
        <p:spPr bwMode="auto">
          <a:xfrm>
            <a:off x="11039457" y="1157211"/>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17" name="Text Box 14"/>
          <p:cNvSpPr txBox="1">
            <a:spLocks noChangeArrowheads="1"/>
          </p:cNvSpPr>
          <p:nvPr/>
        </p:nvSpPr>
        <p:spPr bwMode="auto">
          <a:xfrm>
            <a:off x="11014769" y="5290793"/>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8" name="Rectangle 17"/>
          <p:cNvSpPr/>
          <p:nvPr/>
        </p:nvSpPr>
        <p:spPr>
          <a:xfrm>
            <a:off x="9961011" y="5482747"/>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AutoShape 11">
            <a:hlinkClick r:id="" action="ppaction://noaction" highlightClick="1"/>
          </p:cNvPr>
          <p:cNvSpPr>
            <a:spLocks noChangeArrowheads="1"/>
          </p:cNvSpPr>
          <p:nvPr/>
        </p:nvSpPr>
        <p:spPr bwMode="auto">
          <a:xfrm>
            <a:off x="9851341" y="5701741"/>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8"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9" name="Picture 28" descr="background rectangle">
            <a:extLst>
              <a:ext uri="{FF2B5EF4-FFF2-40B4-BE49-F238E27FC236}">
                <a16:creationId xmlns:a16="http://schemas.microsoft.com/office/drawing/2014/main" id="{78ED5949-4C06-489C-BF7D-1CA98734B25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0" name="Title 3">
            <a:extLst>
              <a:ext uri="{FF2B5EF4-FFF2-40B4-BE49-F238E27FC236}">
                <a16:creationId xmlns:a16="http://schemas.microsoft.com/office/drawing/2014/main" id="{BCD9BF9A-1EDF-4793-987A-9213C1E0FC17}"/>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Phonétique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31" name="Picture 7">
            <a:extLst>
              <a:ext uri="{FF2B5EF4-FFF2-40B4-BE49-F238E27FC236}">
                <a16:creationId xmlns:a16="http://schemas.microsoft.com/office/drawing/2014/main" id="{4FA006FB-4EC7-41CA-9857-D36805D864AB}"/>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79713" y="1273583"/>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a:extLst>
              <a:ext uri="{FF2B5EF4-FFF2-40B4-BE49-F238E27FC236}">
                <a16:creationId xmlns:a16="http://schemas.microsoft.com/office/drawing/2014/main" id="{0B53AE89-4E2B-46F2-9484-B13F5190E2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7477" y="1437704"/>
            <a:ext cx="551646" cy="535097"/>
          </a:xfrm>
          <a:prstGeom prst="rect">
            <a:avLst/>
          </a:prstGeom>
        </p:spPr>
      </p:pic>
      <p:sp>
        <p:nvSpPr>
          <p:cNvPr id="33" name="TextBox 32">
            <a:hlinkClick r:id="" action="ppaction://noaction">
              <a:snd r:embed="rId7" name="façon.wav"/>
            </a:hlinkClick>
            <a:extLst>
              <a:ext uri="{FF2B5EF4-FFF2-40B4-BE49-F238E27FC236}">
                <a16:creationId xmlns:a16="http://schemas.microsoft.com/office/drawing/2014/main" id="{1EB006ED-DB2F-4FA9-9F14-6382415F7C51}"/>
              </a:ext>
            </a:extLst>
          </p:cNvPr>
          <p:cNvSpPr txBox="1"/>
          <p:nvPr/>
        </p:nvSpPr>
        <p:spPr>
          <a:xfrm>
            <a:off x="484735" y="3691125"/>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ç</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4" name="TextBox 33">
            <a:hlinkClick r:id="" action="ppaction://noaction">
              <a:snd r:embed="rId8" name="décevoir.wav"/>
            </a:hlinkClick>
            <a:extLst>
              <a:ext uri="{FF2B5EF4-FFF2-40B4-BE49-F238E27FC236}">
                <a16:creationId xmlns:a16="http://schemas.microsoft.com/office/drawing/2014/main" id="{350A5B75-0BE8-43EC-BB25-1C5BA7F70DAF}"/>
              </a:ext>
            </a:extLst>
          </p:cNvPr>
          <p:cNvSpPr txBox="1"/>
          <p:nvPr/>
        </p:nvSpPr>
        <p:spPr>
          <a:xfrm>
            <a:off x="2019730" y="992910"/>
            <a:ext cx="454831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dé</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ç</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evoir</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5" name="TextBox 34">
            <a:hlinkClick r:id="" action="ppaction://noaction">
              <a:snd r:embed="rId9" name="cependant.wav"/>
            </a:hlinkClick>
            <a:extLst>
              <a:ext uri="{FF2B5EF4-FFF2-40B4-BE49-F238E27FC236}">
                <a16:creationId xmlns:a16="http://schemas.microsoft.com/office/drawing/2014/main" id="{8AB9747E-92AD-49D7-B963-CF89E77B8D2D}"/>
              </a:ext>
            </a:extLst>
          </p:cNvPr>
          <p:cNvSpPr txBox="1"/>
          <p:nvPr/>
        </p:nvSpPr>
        <p:spPr>
          <a:xfrm>
            <a:off x="93486" y="2325272"/>
            <a:ext cx="54498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ependant</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6" name="TextBox 35">
            <a:hlinkClick r:id="" action="ppaction://noaction">
              <a:snd r:embed="rId10" name="insouciant.wav"/>
            </a:hlinkClick>
            <a:extLst>
              <a:ext uri="{FF2B5EF4-FFF2-40B4-BE49-F238E27FC236}">
                <a16:creationId xmlns:a16="http://schemas.microsoft.com/office/drawing/2014/main" id="{F157E979-8ECB-401E-8342-45869EDC6425}"/>
              </a:ext>
            </a:extLst>
          </p:cNvPr>
          <p:cNvSpPr txBox="1"/>
          <p:nvPr/>
        </p:nvSpPr>
        <p:spPr>
          <a:xfrm>
            <a:off x="4306755" y="5237279"/>
            <a:ext cx="487754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insou</a:t>
            </a:r>
            <a:r>
              <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iant</a:t>
            </a:r>
          </a:p>
        </p:txBody>
      </p:sp>
      <p:sp>
        <p:nvSpPr>
          <p:cNvPr id="37" name="TextBox 36">
            <a:hlinkClick r:id="" action="ppaction://noaction">
              <a:snd r:embed="rId11" name="ancien.wav"/>
            </a:hlinkClick>
            <a:extLst>
              <a:ext uri="{FF2B5EF4-FFF2-40B4-BE49-F238E27FC236}">
                <a16:creationId xmlns:a16="http://schemas.microsoft.com/office/drawing/2014/main" id="{D3BA1E46-AA57-4A7F-AF04-3D22825DF0D4}"/>
              </a:ext>
            </a:extLst>
          </p:cNvPr>
          <p:cNvSpPr txBox="1"/>
          <p:nvPr/>
        </p:nvSpPr>
        <p:spPr>
          <a:xfrm>
            <a:off x="6062995" y="2939717"/>
            <a:ext cx="343195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an</a:t>
            </a:r>
            <a:r>
              <a:rPr kumimoji="0" lang="en-GB" sz="7200" b="0"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ien</a:t>
            </a:r>
            <a:endParaRPr kumimoji="0" lang="en-GB" sz="7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38" name="TextBox 37">
            <a:hlinkClick r:id="" action="ppaction://noaction">
              <a:snd r:embed="rId12" name="ici.wav"/>
            </a:hlinkClick>
            <a:extLst>
              <a:ext uri="{FF2B5EF4-FFF2-40B4-BE49-F238E27FC236}">
                <a16:creationId xmlns:a16="http://schemas.microsoft.com/office/drawing/2014/main" id="{2054E6B3-F8B8-45E1-8892-E8A886F0E957}"/>
              </a:ext>
            </a:extLst>
          </p:cNvPr>
          <p:cNvSpPr txBox="1"/>
          <p:nvPr/>
        </p:nvSpPr>
        <p:spPr>
          <a:xfrm>
            <a:off x="5734547" y="-26611"/>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9" name="TextBox 38">
            <a:hlinkClick r:id="" action="ppaction://noaction">
              <a:snd r:embed="rId13" name="commerçant.wav"/>
            </a:hlinkClick>
            <a:extLst>
              <a:ext uri="{FF2B5EF4-FFF2-40B4-BE49-F238E27FC236}">
                <a16:creationId xmlns:a16="http://schemas.microsoft.com/office/drawing/2014/main" id="{D530E688-40E0-43BB-A16D-4A6E0902E8C4}"/>
              </a:ext>
            </a:extLst>
          </p:cNvPr>
          <p:cNvSpPr txBox="1"/>
          <p:nvPr/>
        </p:nvSpPr>
        <p:spPr>
          <a:xfrm>
            <a:off x="3569453" y="3901247"/>
            <a:ext cx="64081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commer</a:t>
            </a:r>
            <a:r>
              <a:rPr kumimoji="0" lang="en-GB" sz="7200" b="0"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Calibri" panose="020F0502020204030204" pitchFamily="34" charset="0"/>
              </a:rPr>
              <a:t>ç</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ant</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0" name="TextBox 39">
            <a:hlinkClick r:id="" action="ppaction://noaction">
              <a:snd r:embed="rId14" name="special.wav"/>
            </a:hlinkClick>
            <a:extLst>
              <a:ext uri="{FF2B5EF4-FFF2-40B4-BE49-F238E27FC236}">
                <a16:creationId xmlns:a16="http://schemas.microsoft.com/office/drawing/2014/main" id="{82D674C1-E7D2-4E96-BF6D-58D3CD6A5461}"/>
              </a:ext>
            </a:extLst>
          </p:cNvPr>
          <p:cNvSpPr txBox="1"/>
          <p:nvPr/>
        </p:nvSpPr>
        <p:spPr>
          <a:xfrm>
            <a:off x="-294013" y="4891454"/>
            <a:ext cx="41946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spé</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ial</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1" name="TextBox 40">
            <a:hlinkClick r:id="" action="ppaction://noaction">
              <a:snd r:embed="rId15" name="ceci.wav"/>
            </a:hlinkClick>
            <a:extLst>
              <a:ext uri="{FF2B5EF4-FFF2-40B4-BE49-F238E27FC236}">
                <a16:creationId xmlns:a16="http://schemas.microsoft.com/office/drawing/2014/main" id="{6E13F786-0906-4D28-9F70-559ABBCD61D0}"/>
              </a:ext>
            </a:extLst>
          </p:cNvPr>
          <p:cNvSpPr txBox="1"/>
          <p:nvPr/>
        </p:nvSpPr>
        <p:spPr>
          <a:xfrm>
            <a:off x="7270923" y="930686"/>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2" name="TextBox 41">
            <a:hlinkClick r:id="" action="ppaction://noaction">
              <a:snd r:embed="rId16" name="cinq.wav"/>
            </a:hlinkClick>
            <a:extLst>
              <a:ext uri="{FF2B5EF4-FFF2-40B4-BE49-F238E27FC236}">
                <a16:creationId xmlns:a16="http://schemas.microsoft.com/office/drawing/2014/main" id="{C0994EA8-F5A7-4412-8270-65A944B0F34A}"/>
              </a:ext>
            </a:extLst>
          </p:cNvPr>
          <p:cNvSpPr txBox="1"/>
          <p:nvPr/>
        </p:nvSpPr>
        <p:spPr>
          <a:xfrm>
            <a:off x="5202395" y="1883321"/>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inq</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564633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11"/>
                                        </p:tgtEl>
                                      </p:cBhvr>
                                    </p:animEffect>
                                    <p:set>
                                      <p:cBhvr>
                                        <p:cTn id="7" dur="1" fill="hold">
                                          <p:stCondLst>
                                            <p:cond delay="29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pic>
        <p:nvPicPr>
          <p:cNvPr id="6" name="Picture 7"/>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79713" y="1273583"/>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7477" y="1437704"/>
            <a:ext cx="551646" cy="535097"/>
          </a:xfrm>
          <a:prstGeom prst="rect">
            <a:avLst/>
          </a:prstGeom>
        </p:spPr>
      </p:pic>
      <p:sp>
        <p:nvSpPr>
          <p:cNvPr id="10" name="Rectangle 2"/>
          <p:cNvSpPr>
            <a:spLocks noChangeArrowheads="1"/>
          </p:cNvSpPr>
          <p:nvPr/>
        </p:nvSpPr>
        <p:spPr bwMode="auto">
          <a:xfrm>
            <a:off x="10114605" y="1326490"/>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Rectangle 3"/>
          <p:cNvSpPr>
            <a:spLocks noChangeArrowheads="1"/>
          </p:cNvSpPr>
          <p:nvPr/>
        </p:nvSpPr>
        <p:spPr bwMode="auto">
          <a:xfrm>
            <a:off x="10112239" y="132648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Line 4"/>
          <p:cNvSpPr>
            <a:spLocks noChangeShapeType="1"/>
          </p:cNvSpPr>
          <p:nvPr/>
        </p:nvSpPr>
        <p:spPr bwMode="auto">
          <a:xfrm>
            <a:off x="10797978" y="1315062"/>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Line 7"/>
          <p:cNvSpPr>
            <a:spLocks noChangeShapeType="1"/>
          </p:cNvSpPr>
          <p:nvPr/>
        </p:nvSpPr>
        <p:spPr bwMode="auto">
          <a:xfrm>
            <a:off x="10822666" y="131506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Line 9"/>
          <p:cNvSpPr>
            <a:spLocks noChangeShapeType="1"/>
          </p:cNvSpPr>
          <p:nvPr/>
        </p:nvSpPr>
        <p:spPr bwMode="auto">
          <a:xfrm>
            <a:off x="10797978" y="5471321"/>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 Box 10"/>
          <p:cNvSpPr txBox="1">
            <a:spLocks noChangeArrowheads="1"/>
          </p:cNvSpPr>
          <p:nvPr/>
        </p:nvSpPr>
        <p:spPr bwMode="auto">
          <a:xfrm>
            <a:off x="10751326" y="3189133"/>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6" name="Text Box 12"/>
          <p:cNvSpPr txBox="1">
            <a:spLocks noChangeArrowheads="1"/>
          </p:cNvSpPr>
          <p:nvPr/>
        </p:nvSpPr>
        <p:spPr bwMode="auto">
          <a:xfrm>
            <a:off x="11039457" y="1157211"/>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15</a:t>
            </a:r>
          </a:p>
        </p:txBody>
      </p:sp>
      <p:sp>
        <p:nvSpPr>
          <p:cNvPr id="17" name="Text Box 14"/>
          <p:cNvSpPr txBox="1">
            <a:spLocks noChangeArrowheads="1"/>
          </p:cNvSpPr>
          <p:nvPr/>
        </p:nvSpPr>
        <p:spPr bwMode="auto">
          <a:xfrm>
            <a:off x="11014769" y="5290793"/>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8" name="Rectangle 17"/>
          <p:cNvSpPr/>
          <p:nvPr/>
        </p:nvSpPr>
        <p:spPr>
          <a:xfrm>
            <a:off x="9961011" y="5482747"/>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AutoShape 11">
            <a:hlinkClick r:id="" action="ppaction://noaction" highlightClick="1"/>
          </p:cNvPr>
          <p:cNvSpPr>
            <a:spLocks noChangeArrowheads="1"/>
          </p:cNvSpPr>
          <p:nvPr/>
        </p:nvSpPr>
        <p:spPr bwMode="auto">
          <a:xfrm>
            <a:off x="9851341" y="5701741"/>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8"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9" name="Picture 28" descr="background rectangle">
            <a:extLst>
              <a:ext uri="{FF2B5EF4-FFF2-40B4-BE49-F238E27FC236}">
                <a16:creationId xmlns:a16="http://schemas.microsoft.com/office/drawing/2014/main" id="{1372F550-B664-4BC3-9ACF-2056F3DFA0C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0" name="Title 3">
            <a:extLst>
              <a:ext uri="{FF2B5EF4-FFF2-40B4-BE49-F238E27FC236}">
                <a16:creationId xmlns:a16="http://schemas.microsoft.com/office/drawing/2014/main" id="{C99E844C-9543-4C14-9C79-BA8A541FDD68}"/>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Phonétique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31" name="Picture 7">
            <a:extLst>
              <a:ext uri="{FF2B5EF4-FFF2-40B4-BE49-F238E27FC236}">
                <a16:creationId xmlns:a16="http://schemas.microsoft.com/office/drawing/2014/main" id="{2CC0425B-137F-46FF-A465-21AB5208ED16}"/>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79713" y="1273583"/>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a:extLst>
              <a:ext uri="{FF2B5EF4-FFF2-40B4-BE49-F238E27FC236}">
                <a16:creationId xmlns:a16="http://schemas.microsoft.com/office/drawing/2014/main" id="{225A5D61-01A9-4BE5-818F-ADC8BCD177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7477" y="1437704"/>
            <a:ext cx="551646" cy="535097"/>
          </a:xfrm>
          <a:prstGeom prst="rect">
            <a:avLst/>
          </a:prstGeom>
        </p:spPr>
      </p:pic>
      <p:sp>
        <p:nvSpPr>
          <p:cNvPr id="33" name="TextBox 32">
            <a:hlinkClick r:id="" action="ppaction://noaction">
              <a:snd r:embed="rId7" name="façon.wav"/>
            </a:hlinkClick>
            <a:extLst>
              <a:ext uri="{FF2B5EF4-FFF2-40B4-BE49-F238E27FC236}">
                <a16:creationId xmlns:a16="http://schemas.microsoft.com/office/drawing/2014/main" id="{64017DDD-5EA1-4C01-A954-FEB5D64F81D2}"/>
              </a:ext>
            </a:extLst>
          </p:cNvPr>
          <p:cNvSpPr txBox="1"/>
          <p:nvPr/>
        </p:nvSpPr>
        <p:spPr>
          <a:xfrm>
            <a:off x="484735" y="3691125"/>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ç</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4" name="TextBox 33">
            <a:hlinkClick r:id="" action="ppaction://noaction">
              <a:snd r:embed="rId8" name="décevoir.wav"/>
            </a:hlinkClick>
            <a:extLst>
              <a:ext uri="{FF2B5EF4-FFF2-40B4-BE49-F238E27FC236}">
                <a16:creationId xmlns:a16="http://schemas.microsoft.com/office/drawing/2014/main" id="{FC1D3240-8695-4E90-9F10-9E8C2FBEE48F}"/>
              </a:ext>
            </a:extLst>
          </p:cNvPr>
          <p:cNvSpPr txBox="1"/>
          <p:nvPr/>
        </p:nvSpPr>
        <p:spPr>
          <a:xfrm>
            <a:off x="2019730" y="992910"/>
            <a:ext cx="454831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dé</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ç</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evoir</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5" name="TextBox 34">
            <a:hlinkClick r:id="" action="ppaction://noaction">
              <a:snd r:embed="rId9" name="cependant.wav"/>
            </a:hlinkClick>
            <a:extLst>
              <a:ext uri="{FF2B5EF4-FFF2-40B4-BE49-F238E27FC236}">
                <a16:creationId xmlns:a16="http://schemas.microsoft.com/office/drawing/2014/main" id="{09A43E4B-B200-4E5D-B1B2-C3E783AF0B5B}"/>
              </a:ext>
            </a:extLst>
          </p:cNvPr>
          <p:cNvSpPr txBox="1"/>
          <p:nvPr/>
        </p:nvSpPr>
        <p:spPr>
          <a:xfrm>
            <a:off x="93486" y="2325272"/>
            <a:ext cx="54498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ependant</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6" name="TextBox 35">
            <a:hlinkClick r:id="" action="ppaction://noaction">
              <a:snd r:embed="rId10" name="insouciant.wav"/>
            </a:hlinkClick>
            <a:extLst>
              <a:ext uri="{FF2B5EF4-FFF2-40B4-BE49-F238E27FC236}">
                <a16:creationId xmlns:a16="http://schemas.microsoft.com/office/drawing/2014/main" id="{5FCE658B-480E-4F8E-A2E9-F8A4C2B7EC1E}"/>
              </a:ext>
            </a:extLst>
          </p:cNvPr>
          <p:cNvSpPr txBox="1"/>
          <p:nvPr/>
        </p:nvSpPr>
        <p:spPr>
          <a:xfrm>
            <a:off x="4306755" y="5237279"/>
            <a:ext cx="487754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insou</a:t>
            </a:r>
            <a:r>
              <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iant</a:t>
            </a:r>
          </a:p>
        </p:txBody>
      </p:sp>
      <p:sp>
        <p:nvSpPr>
          <p:cNvPr id="37" name="TextBox 36">
            <a:hlinkClick r:id="" action="ppaction://noaction">
              <a:snd r:embed="rId11" name="ancien.wav"/>
            </a:hlinkClick>
            <a:extLst>
              <a:ext uri="{FF2B5EF4-FFF2-40B4-BE49-F238E27FC236}">
                <a16:creationId xmlns:a16="http://schemas.microsoft.com/office/drawing/2014/main" id="{77080F26-7F5F-4BAD-A22D-752652B9FC79}"/>
              </a:ext>
            </a:extLst>
          </p:cNvPr>
          <p:cNvSpPr txBox="1"/>
          <p:nvPr/>
        </p:nvSpPr>
        <p:spPr>
          <a:xfrm>
            <a:off x="6062995" y="2939717"/>
            <a:ext cx="343195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an</a:t>
            </a:r>
            <a:r>
              <a:rPr kumimoji="0" lang="en-GB" sz="7200" b="0"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ien</a:t>
            </a:r>
            <a:endParaRPr kumimoji="0" lang="en-GB" sz="7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38" name="TextBox 37">
            <a:hlinkClick r:id="" action="ppaction://noaction">
              <a:snd r:embed="rId12" name="ici.wav"/>
            </a:hlinkClick>
            <a:extLst>
              <a:ext uri="{FF2B5EF4-FFF2-40B4-BE49-F238E27FC236}">
                <a16:creationId xmlns:a16="http://schemas.microsoft.com/office/drawing/2014/main" id="{3A8D69C4-2E07-4467-93A0-1FF6E6868315}"/>
              </a:ext>
            </a:extLst>
          </p:cNvPr>
          <p:cNvSpPr txBox="1"/>
          <p:nvPr/>
        </p:nvSpPr>
        <p:spPr>
          <a:xfrm>
            <a:off x="5734547" y="-26611"/>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9" name="TextBox 38">
            <a:hlinkClick r:id="" action="ppaction://noaction">
              <a:snd r:embed="rId13" name="commerçant.wav"/>
            </a:hlinkClick>
            <a:extLst>
              <a:ext uri="{FF2B5EF4-FFF2-40B4-BE49-F238E27FC236}">
                <a16:creationId xmlns:a16="http://schemas.microsoft.com/office/drawing/2014/main" id="{12296880-3D47-4DD1-9A78-394CEFDF3887}"/>
              </a:ext>
            </a:extLst>
          </p:cNvPr>
          <p:cNvSpPr txBox="1"/>
          <p:nvPr/>
        </p:nvSpPr>
        <p:spPr>
          <a:xfrm>
            <a:off x="3569453" y="3901247"/>
            <a:ext cx="64081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commer</a:t>
            </a:r>
            <a:r>
              <a:rPr kumimoji="0" lang="en-GB" sz="7200" b="0"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Calibri" panose="020F0502020204030204" pitchFamily="34" charset="0"/>
              </a:rPr>
              <a:t>ç</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ant</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0" name="TextBox 39">
            <a:hlinkClick r:id="" action="ppaction://noaction">
              <a:snd r:embed="rId14" name="special.wav"/>
            </a:hlinkClick>
            <a:extLst>
              <a:ext uri="{FF2B5EF4-FFF2-40B4-BE49-F238E27FC236}">
                <a16:creationId xmlns:a16="http://schemas.microsoft.com/office/drawing/2014/main" id="{22B25823-A254-4CF4-8F9D-3347AF38E2B0}"/>
              </a:ext>
            </a:extLst>
          </p:cNvPr>
          <p:cNvSpPr txBox="1"/>
          <p:nvPr/>
        </p:nvSpPr>
        <p:spPr>
          <a:xfrm>
            <a:off x="-294013" y="4891454"/>
            <a:ext cx="41946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spé</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ial</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1" name="TextBox 40">
            <a:hlinkClick r:id="" action="ppaction://noaction">
              <a:snd r:embed="rId15" name="ceci.wav"/>
            </a:hlinkClick>
            <a:extLst>
              <a:ext uri="{FF2B5EF4-FFF2-40B4-BE49-F238E27FC236}">
                <a16:creationId xmlns:a16="http://schemas.microsoft.com/office/drawing/2014/main" id="{37A4B177-71BC-4008-ABC9-510BF583BBE5}"/>
              </a:ext>
            </a:extLst>
          </p:cNvPr>
          <p:cNvSpPr txBox="1"/>
          <p:nvPr/>
        </p:nvSpPr>
        <p:spPr>
          <a:xfrm>
            <a:off x="7270923" y="930686"/>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2" name="TextBox 41">
            <a:hlinkClick r:id="" action="ppaction://noaction">
              <a:snd r:embed="rId16" name="cinq.wav"/>
            </a:hlinkClick>
            <a:extLst>
              <a:ext uri="{FF2B5EF4-FFF2-40B4-BE49-F238E27FC236}">
                <a16:creationId xmlns:a16="http://schemas.microsoft.com/office/drawing/2014/main" id="{6D3B20D0-A035-4C26-B716-B4C133512E70}"/>
              </a:ext>
            </a:extLst>
          </p:cNvPr>
          <p:cNvSpPr txBox="1"/>
          <p:nvPr/>
        </p:nvSpPr>
        <p:spPr>
          <a:xfrm>
            <a:off x="5202395" y="1883321"/>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inq</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6555136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5000"/>
                                        <p:tgtEl>
                                          <p:spTgt spid="11"/>
                                        </p:tgtEl>
                                      </p:cBhvr>
                                    </p:animEffect>
                                    <p:set>
                                      <p:cBhvr>
                                        <p:cTn id="7" dur="1" fill="hold">
                                          <p:stCondLst>
                                            <p:cond delay="14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extBox 1"/>
          <p:cNvSpPr txBox="1"/>
          <p:nvPr/>
        </p:nvSpPr>
        <p:spPr>
          <a:xfrm>
            <a:off x="355173" y="1438526"/>
            <a:ext cx="114816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In French, the letter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c</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is </a:t>
            </a:r>
            <a:r>
              <a:rPr kumimoji="0" lang="en-GB" sz="2800" b="1" i="1"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soft</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(sounds like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s</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before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e</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or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p:txBody>
      </p:sp>
      <p:sp>
        <p:nvSpPr>
          <p:cNvPr id="3" name="TextBox 2"/>
          <p:cNvSpPr txBox="1"/>
          <p:nvPr/>
        </p:nvSpPr>
        <p:spPr>
          <a:xfrm>
            <a:off x="355173" y="2164332"/>
            <a:ext cx="102164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le</a:t>
            </a:r>
            <a:r>
              <a:rPr kumimoji="0" lang="en-GB" sz="2800" b="1" i="0" u="none" strike="noStrike" kern="0" cap="none" spc="0" normalizeH="0" baseline="0" noProof="0" dirty="0">
                <a:ln>
                  <a:noFill/>
                </a:ln>
                <a:solidFill>
                  <a:srgbClr val="ED7D31"/>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ED7D31"/>
                </a:solidFill>
                <a:effectLst/>
                <a:uLnTx/>
                <a:uFillTx/>
                <a:latin typeface="Century Gothic" panose="020B0502020202020204" pitchFamily="34" charset="0"/>
                <a:ea typeface="+mn-ea"/>
                <a:cs typeface="Arial"/>
                <a:sym typeface="Arial"/>
              </a:rPr>
              <a:t>c</a:t>
            </a:r>
            <a:r>
              <a:rPr kumimoji="0" lang="en-GB" sz="28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i</a:t>
            </a:r>
            <a:r>
              <a:rPr kumimoji="0" lang="en-GB" sz="28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néma</a:t>
            </a:r>
            <a:r>
              <a:rPr kumimoji="0" lang="en-GB"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ED7D31"/>
                </a:solidFill>
                <a:effectLst/>
                <a:uLnTx/>
                <a:uFillTx/>
                <a:latin typeface="Century Gothic" panose="020B0502020202020204" pitchFamily="34" charset="0"/>
                <a:ea typeface="+mn-ea"/>
                <a:cs typeface="Arial"/>
                <a:sym typeface="Arial"/>
              </a:rPr>
              <a:t>c</a:t>
            </a:r>
            <a:r>
              <a:rPr kumimoji="0" lang="en-GB" sz="28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a:t>
            </a:r>
            <a:r>
              <a:rPr kumimoji="0" lang="en-GB" sz="28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e</a:t>
            </a:r>
            <a:r>
              <a:rPr kumimoji="0" lang="en-GB" sz="28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st</a:t>
            </a:r>
            <a:endParaRPr kumimoji="0" lang="en-GB"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7" name="TextBox 6"/>
          <p:cNvSpPr txBox="1"/>
          <p:nvPr/>
        </p:nvSpPr>
        <p:spPr>
          <a:xfrm>
            <a:off x="355173" y="3122014"/>
            <a:ext cx="114816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 letter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c</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is </a:t>
            </a:r>
            <a:r>
              <a:rPr kumimoji="0" lang="en-GB" sz="2800" b="1" i="1"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hard</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(sounds like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k</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before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 o </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or</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u</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p:txBody>
      </p:sp>
      <p:sp>
        <p:nvSpPr>
          <p:cNvPr id="9" name="TextBox 8"/>
          <p:cNvSpPr txBox="1"/>
          <p:nvPr/>
        </p:nvSpPr>
        <p:spPr>
          <a:xfrm>
            <a:off x="355173" y="3802979"/>
            <a:ext cx="10216444"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ED7D31"/>
                </a:solidFill>
                <a:effectLst/>
                <a:uLnTx/>
                <a:uFillTx/>
                <a:latin typeface="Century Gothic" panose="020B0502020202020204" pitchFamily="34" charset="0"/>
                <a:ea typeface="+mn-ea"/>
                <a:cs typeface="Arial"/>
                <a:sym typeface="Arial"/>
              </a:rPr>
              <a:t>c</a:t>
            </a:r>
            <a:r>
              <a:rPr kumimoji="0" lang="en-GB" sz="28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a</a:t>
            </a:r>
            <a:r>
              <a:rPr kumimoji="0" lang="en-GB" sz="28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lme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a:ln>
                  <a:noFill/>
                </a:ln>
                <a:solidFill>
                  <a:srgbClr val="ED7D31"/>
                </a:solidFill>
                <a:effectLst/>
                <a:uLnTx/>
                <a:uFillTx/>
                <a:latin typeface="Century Gothic" panose="020B0502020202020204" pitchFamily="34" charset="0"/>
                <a:ea typeface="+mn-ea"/>
                <a:cs typeface="Arial"/>
                <a:sym typeface="Arial"/>
              </a:rPr>
              <a:t>c</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o</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ntent</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a:ln>
                  <a:noFill/>
                </a:ln>
                <a:solidFill>
                  <a:srgbClr val="ED7D31"/>
                </a:solidFill>
                <a:effectLst/>
                <a:uLnTx/>
                <a:uFillTx/>
                <a:latin typeface="Century Gothic" panose="020B0502020202020204" pitchFamily="34" charset="0"/>
                <a:ea typeface="+mn-ea"/>
                <a:cs typeface="Arial"/>
                <a:sym typeface="Arial"/>
              </a:rPr>
              <a:t>c</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u</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isine</a:t>
            </a:r>
            <a:endParaRPr kumimoji="0" lang="en-GB"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1" name="TextBox 10"/>
          <p:cNvSpPr txBox="1"/>
          <p:nvPr/>
        </p:nvSpPr>
        <p:spPr>
          <a:xfrm>
            <a:off x="355173" y="4776332"/>
            <a:ext cx="114816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We sometimes </a:t>
            </a:r>
            <a:r>
              <a:rPr kumimoji="0" lang="en-GB" sz="2800" b="1" i="1"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soften</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the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c</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before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 o </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or</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u </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with a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cedilla</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sym typeface="Arial"/>
              </a:rPr>
              <a:t>ç</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sym typeface="Arial"/>
              </a:rPr>
              <a:t>)</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a:t>
            </a:r>
          </a:p>
        </p:txBody>
      </p:sp>
      <p:sp>
        <p:nvSpPr>
          <p:cNvPr id="12" name="TextBox 11"/>
          <p:cNvSpPr txBox="1"/>
          <p:nvPr/>
        </p:nvSpPr>
        <p:spPr>
          <a:xfrm>
            <a:off x="987778" y="5394781"/>
            <a:ext cx="10216444"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le </a:t>
            </a:r>
            <a:r>
              <a:rPr kumimoji="0" lang="en-GB" sz="28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fran</a:t>
            </a:r>
            <a:r>
              <a:rPr kumimoji="0" lang="en-GB" sz="2800" b="1" i="0" u="none" strike="noStrike" kern="0" cap="none" spc="0" normalizeH="0" baseline="0" noProof="0" dirty="0" err="1">
                <a:ln>
                  <a:noFill/>
                </a:ln>
                <a:solidFill>
                  <a:srgbClr val="ED7D31"/>
                </a:solidFill>
                <a:effectLst/>
                <a:uLnTx/>
                <a:uFillTx/>
                <a:latin typeface="Century Gothic" panose="020B0502020202020204" pitchFamily="34" charset="0"/>
                <a:ea typeface="+mn-ea"/>
                <a:cs typeface="Calibri" panose="020F0502020204030204" pitchFamily="34" charset="0"/>
                <a:sym typeface="Arial"/>
              </a:rPr>
              <a:t>ç</a:t>
            </a:r>
            <a:r>
              <a:rPr kumimoji="0" lang="en-GB" sz="28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a</a:t>
            </a:r>
            <a:r>
              <a:rPr kumimoji="0" lang="en-GB" sz="28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is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le </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gar</a:t>
            </a:r>
            <a:r>
              <a:rPr kumimoji="0" lang="en-GB" sz="2800" b="1" i="0" u="none" strike="noStrike" kern="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sym typeface="Arial"/>
              </a:rPr>
              <a:t>ç</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o</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n</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le </a:t>
            </a:r>
            <a:r>
              <a:rPr kumimoji="0" lang="en-GB" sz="28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re</a:t>
            </a:r>
            <a:r>
              <a:rPr kumimoji="0" lang="en-GB" sz="2800" b="1" i="0" u="none" strike="noStrike" kern="0" cap="none" spc="0" normalizeH="0" baseline="0" noProof="0" dirty="0" err="1">
                <a:ln>
                  <a:noFill/>
                </a:ln>
                <a:solidFill>
                  <a:srgbClr val="ED7D31"/>
                </a:solidFill>
                <a:effectLst/>
                <a:uLnTx/>
                <a:uFillTx/>
                <a:latin typeface="Century Gothic" panose="020B0502020202020204" pitchFamily="34" charset="0"/>
                <a:ea typeface="+mn-ea"/>
                <a:cs typeface="Calibri" panose="020F0502020204030204" pitchFamily="34" charset="0"/>
                <a:sym typeface="Arial"/>
              </a:rPr>
              <a:t>ç</a:t>
            </a:r>
            <a:r>
              <a:rPr kumimoji="0" lang="en-GB" sz="28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u</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(receipt)</a:t>
            </a:r>
            <a:endParaRPr kumimoji="0" lang="en-GB"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3" name="Title 3"/>
          <p:cNvSpPr txBox="1">
            <a:spLocks noGrp="1"/>
          </p:cNvSpPr>
          <p:nvPr>
            <p:ph type="title"/>
          </p:nvPr>
        </p:nvSpPr>
        <p:spPr>
          <a:xfrm>
            <a:off x="0" y="319088"/>
            <a:ext cx="5265738" cy="7080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Soft or hard [c/ç]?</a:t>
            </a:r>
          </a:p>
        </p:txBody>
      </p:sp>
    </p:spTree>
    <p:extLst>
      <p:ext uri="{BB962C8B-B14F-4D97-AF65-F5344CB8AC3E}">
        <p14:creationId xmlns:p14="http://schemas.microsoft.com/office/powerpoint/2010/main" val="34509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6" name="Table 6">
            <a:extLst>
              <a:ext uri="{FF2B5EF4-FFF2-40B4-BE49-F238E27FC236}">
                <a16:creationId xmlns:a16="http://schemas.microsoft.com/office/drawing/2014/main" id="{8A5E58B0-EF63-4568-A4BA-DF1324683AB0}"/>
              </a:ext>
            </a:extLst>
          </p:cNvPr>
          <p:cNvGraphicFramePr>
            <a:graphicFrameLocks noGrp="1"/>
          </p:cNvGraphicFramePr>
          <p:nvPr/>
        </p:nvGraphicFramePr>
        <p:xfrm>
          <a:off x="4303747" y="1121958"/>
          <a:ext cx="7606174" cy="5075640"/>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3438891">
                  <a:extLst>
                    <a:ext uri="{9D8B030D-6E8A-4147-A177-3AD203B41FA5}">
                      <a16:colId xmlns:a16="http://schemas.microsoft.com/office/drawing/2014/main" val="1600817978"/>
                    </a:ext>
                  </a:extLst>
                </a:gridCol>
                <a:gridCol w="1665703">
                  <a:extLst>
                    <a:ext uri="{9D8B030D-6E8A-4147-A177-3AD203B41FA5}">
                      <a16:colId xmlns:a16="http://schemas.microsoft.com/office/drawing/2014/main" val="4128092149"/>
                    </a:ext>
                  </a:extLst>
                </a:gridCol>
                <a:gridCol w="1665703">
                  <a:extLst>
                    <a:ext uri="{9D8B030D-6E8A-4147-A177-3AD203B41FA5}">
                      <a16:colId xmlns:a16="http://schemas.microsoft.com/office/drawing/2014/main" val="2609792770"/>
                    </a:ext>
                  </a:extLst>
                </a:gridCol>
              </a:tblGrid>
              <a:tr h="563960">
                <a:tc>
                  <a:txBody>
                    <a:bodyPr/>
                    <a:lstStyle/>
                    <a:p>
                      <a:endParaRPr lang="en-GB" sz="2000" dirty="0"/>
                    </a:p>
                  </a:txBody>
                  <a:tcPr>
                    <a:solidFill>
                      <a:schemeClr val="bg1"/>
                    </a:solidFill>
                  </a:tcPr>
                </a:tc>
                <a:tc>
                  <a:txBody>
                    <a:bodyPr/>
                    <a:lstStyle/>
                    <a:p>
                      <a:endParaRPr lang="en-GB" sz="200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n-lt"/>
                          <a:ea typeface="+mn-ea"/>
                          <a:cs typeface="+mn-cs"/>
                        </a:rPr>
                        <a:t>[ç/c]</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[hard c]</a:t>
                      </a:r>
                      <a:endParaRPr lang="en-GB" sz="2400" b="0" dirty="0"/>
                    </a:p>
                  </a:txBody>
                  <a:tcPr anchor="ctr"/>
                </a:tc>
                <a:extLst>
                  <a:ext uri="{0D108BD9-81ED-4DB2-BD59-A6C34878D82A}">
                    <a16:rowId xmlns:a16="http://schemas.microsoft.com/office/drawing/2014/main" val="1153431983"/>
                  </a:ext>
                </a:extLst>
              </a:tr>
              <a:tr h="563960">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gla</a:t>
                      </a:r>
                      <a:r>
                        <a:rPr lang="en-GB" sz="2000" b="1" dirty="0" err="1">
                          <a:solidFill>
                            <a:schemeClr val="accent1">
                              <a:lumMod val="50000"/>
                            </a:schemeClr>
                          </a:solidFill>
                        </a:rPr>
                        <a:t>ç</a:t>
                      </a:r>
                      <a:r>
                        <a:rPr lang="en-GB" sz="2000" dirty="0" err="1">
                          <a:solidFill>
                            <a:schemeClr val="accent1">
                              <a:lumMod val="50000"/>
                            </a:schemeClr>
                          </a:solidFill>
                        </a:rPr>
                        <a:t>on</a:t>
                      </a:r>
                      <a:r>
                        <a:rPr lang="en-GB" sz="2000" dirty="0">
                          <a:solidFill>
                            <a:schemeClr val="accent1">
                              <a:lumMod val="50000"/>
                            </a:schemeClr>
                          </a:solidFill>
                        </a:rPr>
                        <a:t> </a:t>
                      </a:r>
                      <a:endParaRPr lang="en-GB" sz="12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563960">
                <a:tc>
                  <a:txBody>
                    <a:bodyPr/>
                    <a:lstStyle/>
                    <a:p>
                      <a:pPr algn="ctr"/>
                      <a:endParaRPr lang="en-GB" sz="2000" dirty="0">
                        <a:solidFill>
                          <a:schemeClr val="accent1">
                            <a:lumMod val="50000"/>
                          </a:schemeClr>
                        </a:solidFill>
                      </a:endParaRPr>
                    </a:p>
                  </a:txBody>
                  <a:tcPr/>
                </a:tc>
                <a:tc>
                  <a:txBody>
                    <a:bodyPr/>
                    <a:lstStyle/>
                    <a:p>
                      <a:r>
                        <a:rPr lang="en-GB" sz="2000" b="1" dirty="0" err="1">
                          <a:solidFill>
                            <a:schemeClr val="accent1">
                              <a:lumMod val="50000"/>
                            </a:schemeClr>
                          </a:solidFill>
                        </a:rPr>
                        <a:t>c</a:t>
                      </a:r>
                      <a:r>
                        <a:rPr lang="en-GB" sz="2000" b="0" dirty="0" err="1">
                          <a:solidFill>
                            <a:schemeClr val="accent1">
                              <a:lumMod val="50000"/>
                            </a:schemeClr>
                          </a:solidFill>
                        </a:rPr>
                        <a:t>ompter</a:t>
                      </a:r>
                      <a:r>
                        <a:rPr lang="en-GB" sz="2000" b="0" dirty="0">
                          <a:solidFill>
                            <a:schemeClr val="accent1">
                              <a:lumMod val="50000"/>
                            </a:schemeClr>
                          </a:solidFill>
                        </a:rPr>
                        <a:t>             [to count]</a:t>
                      </a: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563960">
                <a:tc>
                  <a:txBody>
                    <a:bodyPr/>
                    <a:lstStyle/>
                    <a:p>
                      <a:pPr algn="ctr"/>
                      <a:endParaRPr lang="en-GB" sz="2000" dirty="0">
                        <a:solidFill>
                          <a:schemeClr val="accent1">
                            <a:lumMod val="50000"/>
                          </a:schemeClr>
                        </a:solidFill>
                      </a:endParaRPr>
                    </a:p>
                  </a:txBody>
                  <a:tcPr/>
                </a:tc>
                <a:tc>
                  <a:txBody>
                    <a:bodyPr/>
                    <a:lstStyle/>
                    <a:p>
                      <a:r>
                        <a:rPr lang="en-GB" sz="2000" b="1" dirty="0" err="1">
                          <a:solidFill>
                            <a:schemeClr val="accent1">
                              <a:lumMod val="50000"/>
                            </a:schemeClr>
                          </a:solidFill>
                        </a:rPr>
                        <a:t>c</a:t>
                      </a:r>
                      <a:r>
                        <a:rPr lang="en-GB" sz="2000" b="0" dirty="0" err="1">
                          <a:solidFill>
                            <a:schemeClr val="accent1">
                              <a:lumMod val="50000"/>
                            </a:schemeClr>
                          </a:solidFill>
                        </a:rPr>
                        <a:t>on</a:t>
                      </a:r>
                      <a:r>
                        <a:rPr lang="en-GB" sz="2000" b="1" dirty="0" err="1">
                          <a:solidFill>
                            <a:schemeClr val="accent1">
                              <a:lumMod val="50000"/>
                            </a:schemeClr>
                          </a:solidFill>
                        </a:rPr>
                        <a:t>c</a:t>
                      </a:r>
                      <a:r>
                        <a:rPr lang="en-GB" sz="2000" b="0" dirty="0" err="1">
                          <a:solidFill>
                            <a:schemeClr val="accent1">
                              <a:lumMod val="50000"/>
                            </a:schemeClr>
                          </a:solidFill>
                        </a:rPr>
                        <a:t>ombre</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563960">
                <a:tc>
                  <a:txBody>
                    <a:bodyPr/>
                    <a:lstStyle/>
                    <a:p>
                      <a:pPr algn="ctr"/>
                      <a:r>
                        <a:rPr lang="en-GB" sz="2000" dirty="0">
                          <a:solidFill>
                            <a:schemeClr val="accent1">
                              <a:lumMod val="50000"/>
                            </a:schemeClr>
                          </a:solidFill>
                        </a:rPr>
                        <a:t>j</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rPr>
                        <a:t>c</a:t>
                      </a:r>
                      <a:r>
                        <a:rPr lang="en-GB" sz="2000" b="0" dirty="0" err="1">
                          <a:solidFill>
                            <a:schemeClr val="accent1">
                              <a:lumMod val="50000"/>
                            </a:schemeClr>
                          </a:solidFill>
                        </a:rPr>
                        <a:t>ible</a:t>
                      </a:r>
                      <a:r>
                        <a:rPr lang="en-GB" sz="2000" b="0" dirty="0">
                          <a:solidFill>
                            <a:schemeClr val="accent1">
                              <a:lumMod val="50000"/>
                            </a:schemeClr>
                          </a:solidFill>
                        </a:rPr>
                        <a:t>                  [aim]</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563960">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Fran</a:t>
                      </a:r>
                      <a:r>
                        <a:rPr lang="en-GB" sz="2000" b="1" dirty="0">
                          <a:solidFill>
                            <a:schemeClr val="accent1">
                              <a:lumMod val="50000"/>
                            </a:schemeClr>
                          </a:solidFill>
                        </a:rPr>
                        <a:t>c</a:t>
                      </a:r>
                      <a:r>
                        <a:rPr lang="en-GB" sz="2000" b="0" dirty="0">
                          <a:solidFill>
                            <a:schemeClr val="accent1">
                              <a:lumMod val="50000"/>
                            </a:schemeClr>
                          </a:solidFill>
                        </a:rPr>
                        <a:t>o-                 [French-]</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563960">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cs typeface="Calibri" panose="020F0502020204030204" pitchFamily="34" charset="0"/>
                        </a:rPr>
                        <a:t>tron</a:t>
                      </a:r>
                      <a:r>
                        <a:rPr lang="en-GB" sz="2000" b="1" dirty="0" err="1">
                          <a:solidFill>
                            <a:srgbClr val="115076"/>
                          </a:solidFill>
                          <a:cs typeface="Calibri" panose="020F0502020204030204" pitchFamily="34" charset="0"/>
                        </a:rPr>
                        <a:t>ç</a:t>
                      </a:r>
                      <a:r>
                        <a:rPr lang="en-GB" sz="2000" dirty="0" err="1">
                          <a:solidFill>
                            <a:srgbClr val="115076"/>
                          </a:solidFill>
                          <a:cs typeface="Calibri" panose="020F0502020204030204" pitchFamily="34" charset="0"/>
                        </a:rPr>
                        <a:t>on</a:t>
                      </a:r>
                      <a:r>
                        <a:rPr lang="en-GB" sz="2000" dirty="0">
                          <a:solidFill>
                            <a:srgbClr val="115076"/>
                          </a:solidFill>
                          <a:cs typeface="Calibri" panose="020F0502020204030204" pitchFamily="34" charset="0"/>
                        </a:rPr>
                        <a:t>                 [section]</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563960">
                <a:tc>
                  <a:txBody>
                    <a:bodyPr/>
                    <a:lstStyle/>
                    <a:p>
                      <a:pPr algn="ctr"/>
                      <a:r>
                        <a:rPr lang="en-GB" sz="2000" dirty="0">
                          <a:solidFill>
                            <a:schemeClr val="accent1">
                              <a:lumMod val="50000"/>
                            </a:schemeClr>
                          </a:solidFill>
                        </a:rPr>
                        <a: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chemeClr val="accent1">
                              <a:lumMod val="50000"/>
                            </a:schemeClr>
                          </a:solidFill>
                        </a:rPr>
                        <a:t>c</a:t>
                      </a:r>
                      <a:r>
                        <a:rPr lang="en-GB" sz="2000" b="0" dirty="0" err="1">
                          <a:solidFill>
                            <a:schemeClr val="accent1">
                              <a:lumMod val="50000"/>
                            </a:schemeClr>
                          </a:solidFill>
                        </a:rPr>
                        <a:t>abane</a:t>
                      </a: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563960">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cs typeface="Calibri" panose="020F0502020204030204" pitchFamily="34" charset="0"/>
                        </a:rPr>
                        <a:t>mer</a:t>
                      </a:r>
                      <a:r>
                        <a:rPr lang="en-GB" sz="2000" b="1" dirty="0">
                          <a:solidFill>
                            <a:srgbClr val="115076"/>
                          </a:solidFill>
                          <a:cs typeface="Calibri" panose="020F0502020204030204" pitchFamily="34" charset="0"/>
                        </a:rPr>
                        <a:t>c</a:t>
                      </a:r>
                      <a:r>
                        <a:rPr lang="en-GB" sz="2000" dirty="0">
                          <a:solidFill>
                            <a:srgbClr val="115076"/>
                          </a:solidFill>
                          <a:cs typeface="Calibri" panose="020F0502020204030204" pitchFamily="34" charset="0"/>
                        </a:rPr>
                        <a:t>i</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31" name="Action Button: Custom 16">
            <a:hlinkClick r:id="" action="ppaction://noaction" highlightClick="1">
              <a:snd r:embed="rId3" name="glaçon.wav"/>
            </a:hlinkClick>
            <a:extLst>
              <a:ext uri="{FF2B5EF4-FFF2-40B4-BE49-F238E27FC236}">
                <a16:creationId xmlns:a16="http://schemas.microsoft.com/office/drawing/2014/main" id="{CEB3128E-7BF2-4A65-B88B-60C148FACDCF}"/>
              </a:ext>
            </a:extLst>
          </p:cNvPr>
          <p:cNvSpPr/>
          <p:nvPr/>
        </p:nvSpPr>
        <p:spPr>
          <a:xfrm>
            <a:off x="4522118" y="174612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34" name="Action Button: Custom 16">
            <a:hlinkClick r:id="" action="ppaction://noaction" highlightClick="1">
              <a:snd r:embed="rId4" name="compter.wav"/>
            </a:hlinkClick>
            <a:extLst>
              <a:ext uri="{FF2B5EF4-FFF2-40B4-BE49-F238E27FC236}">
                <a16:creationId xmlns:a16="http://schemas.microsoft.com/office/drawing/2014/main" id="{DB48506B-B3DB-4D58-8767-CFD8B059C065}"/>
              </a:ext>
            </a:extLst>
          </p:cNvPr>
          <p:cNvSpPr/>
          <p:nvPr/>
        </p:nvSpPr>
        <p:spPr>
          <a:xfrm>
            <a:off x="4522118" y="23090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37" name="Action Button: Custom 16">
            <a:hlinkClick r:id="" action="ppaction://noaction" highlightClick="1">
              <a:snd r:embed="rId5" name="concombre.wav"/>
            </a:hlinkClick>
            <a:extLst>
              <a:ext uri="{FF2B5EF4-FFF2-40B4-BE49-F238E27FC236}">
                <a16:creationId xmlns:a16="http://schemas.microsoft.com/office/drawing/2014/main" id="{8A1DE54B-4809-4B97-93E3-68BD32236018}"/>
              </a:ext>
            </a:extLst>
          </p:cNvPr>
          <p:cNvSpPr/>
          <p:nvPr/>
        </p:nvSpPr>
        <p:spPr>
          <a:xfrm>
            <a:off x="4522118" y="287205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40" name="Action Button: Custom 16">
            <a:hlinkClick r:id="" action="ppaction://noaction" highlightClick="1">
              <a:snd r:embed="rId6" name="cible.wav"/>
            </a:hlinkClick>
            <a:extLst>
              <a:ext uri="{FF2B5EF4-FFF2-40B4-BE49-F238E27FC236}">
                <a16:creationId xmlns:a16="http://schemas.microsoft.com/office/drawing/2014/main" id="{1AA001D9-A76E-4BA3-8BC0-CBABE0E655B2}"/>
              </a:ext>
            </a:extLst>
          </p:cNvPr>
          <p:cNvSpPr/>
          <p:nvPr/>
        </p:nvSpPr>
        <p:spPr>
          <a:xfrm>
            <a:off x="4522118" y="343501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43" name="Action Button: Custom 16">
            <a:hlinkClick r:id="" action="ppaction://noaction" highlightClick="1">
              <a:snd r:embed="rId7" name="Franco-.wav"/>
            </a:hlinkClick>
            <a:extLst>
              <a:ext uri="{FF2B5EF4-FFF2-40B4-BE49-F238E27FC236}">
                <a16:creationId xmlns:a16="http://schemas.microsoft.com/office/drawing/2014/main" id="{308E3B9A-1B71-4AD2-A5C6-94D58343866D}"/>
              </a:ext>
            </a:extLst>
          </p:cNvPr>
          <p:cNvSpPr/>
          <p:nvPr/>
        </p:nvSpPr>
        <p:spPr>
          <a:xfrm>
            <a:off x="4522118" y="39979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46" name="Action Button: Custom 16">
            <a:hlinkClick r:id="" action="ppaction://noaction" highlightClick="1">
              <a:snd r:embed="rId8" name="tronçon.wav"/>
            </a:hlinkClick>
            <a:extLst>
              <a:ext uri="{FF2B5EF4-FFF2-40B4-BE49-F238E27FC236}">
                <a16:creationId xmlns:a16="http://schemas.microsoft.com/office/drawing/2014/main" id="{121EC316-7146-43B5-93A5-2DA8D6511DBF}"/>
              </a:ext>
            </a:extLst>
          </p:cNvPr>
          <p:cNvSpPr/>
          <p:nvPr/>
        </p:nvSpPr>
        <p:spPr>
          <a:xfrm>
            <a:off x="4526912" y="456093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49" name="Action Button: Custom 16">
            <a:hlinkClick r:id="" action="ppaction://noaction" highlightClick="1">
              <a:snd r:embed="rId9" name="cabane.wav"/>
            </a:hlinkClick>
            <a:extLst>
              <a:ext uri="{FF2B5EF4-FFF2-40B4-BE49-F238E27FC236}">
                <a16:creationId xmlns:a16="http://schemas.microsoft.com/office/drawing/2014/main" id="{7BF854E3-63B4-4055-8855-C2F49C26F195}"/>
              </a:ext>
            </a:extLst>
          </p:cNvPr>
          <p:cNvSpPr/>
          <p:nvPr/>
        </p:nvSpPr>
        <p:spPr>
          <a:xfrm>
            <a:off x="4532312" y="512389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p>
        </p:txBody>
      </p:sp>
      <p:sp>
        <p:nvSpPr>
          <p:cNvPr id="52" name="Action Button: Custom 16">
            <a:hlinkClick r:id="" action="ppaction://noaction" highlightClick="1">
              <a:snd r:embed="rId10" name="merci.wav"/>
            </a:hlinkClick>
            <a:extLst>
              <a:ext uri="{FF2B5EF4-FFF2-40B4-BE49-F238E27FC236}">
                <a16:creationId xmlns:a16="http://schemas.microsoft.com/office/drawing/2014/main" id="{69587073-1742-4651-96A6-1BC886786F14}"/>
              </a:ext>
            </a:extLst>
          </p:cNvPr>
          <p:cNvSpPr/>
          <p:nvPr/>
        </p:nvSpPr>
        <p:spPr>
          <a:xfrm>
            <a:off x="4522118" y="568685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Soft or hard [c/ç]?</a:t>
            </a:r>
          </a:p>
        </p:txBody>
      </p:sp>
      <p:sp>
        <p:nvSpPr>
          <p:cNvPr id="2" name="TextBox 1">
            <a:extLst>
              <a:ext uri="{FF2B5EF4-FFF2-40B4-BE49-F238E27FC236}">
                <a16:creationId xmlns:a16="http://schemas.microsoft.com/office/drawing/2014/main" id="{F5AEF9DF-2FD5-1442-9E84-D31130754D83}"/>
              </a:ext>
            </a:extLst>
          </p:cNvPr>
          <p:cNvSpPr txBox="1"/>
          <p:nvPr/>
        </p:nvSpPr>
        <p:spPr>
          <a:xfrm>
            <a:off x="214259" y="1547471"/>
            <a:ext cx="411119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Complète</a:t>
            </a:r>
            <a:r>
              <a:rPr kumimoji="0" lang="en-US"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et dis les mots ! </a:t>
            </a:r>
          </a:p>
        </p:txBody>
      </p:sp>
      <p:sp>
        <p:nvSpPr>
          <p:cNvPr id="24" name="Rounded Rectangle 46">
            <a:extLst>
              <a:ext uri="{FF2B5EF4-FFF2-40B4-BE49-F238E27FC236}">
                <a16:creationId xmlns:a16="http://schemas.microsoft.com/office/drawing/2014/main" id="{12D35348-0974-4D74-A996-1A3356F5CF5C}"/>
              </a:ext>
            </a:extLst>
          </p:cNvPr>
          <p:cNvSpPr/>
          <p:nvPr/>
        </p:nvSpPr>
        <p:spPr>
          <a:xfrm>
            <a:off x="9067800" y="249868"/>
            <a:ext cx="28421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3" name="Picture 32" descr="green checkmark">
            <a:extLst>
              <a:ext uri="{FF2B5EF4-FFF2-40B4-BE49-F238E27FC236}">
                <a16:creationId xmlns:a16="http://schemas.microsoft.com/office/drawing/2014/main" id="{73BC3D96-0F91-47C8-9658-EFC6265D12C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13841" y="1793605"/>
            <a:ext cx="413651" cy="430887"/>
          </a:xfrm>
          <a:prstGeom prst="rect">
            <a:avLst/>
          </a:prstGeom>
        </p:spPr>
      </p:pic>
      <p:pic>
        <p:nvPicPr>
          <p:cNvPr id="3" name="Picture 2" descr="Ice Cube Clip Art">
            <a:extLst>
              <a:ext uri="{FF2B5EF4-FFF2-40B4-BE49-F238E27FC236}">
                <a16:creationId xmlns:a16="http://schemas.microsoft.com/office/drawing/2014/main" id="{4AAEF02A-6D01-4A99-8B08-362762E4D3C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27856" y="1764729"/>
            <a:ext cx="716924" cy="4272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arget, Arrow, Bulls Eye, Bullseye, Marketing">
            <a:extLst>
              <a:ext uri="{FF2B5EF4-FFF2-40B4-BE49-F238E27FC236}">
                <a16:creationId xmlns:a16="http://schemas.microsoft.com/office/drawing/2014/main" id="{148CE05E-C69B-4902-A3C0-A68A001239E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28048" y="3362491"/>
            <a:ext cx="557571" cy="5410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cumber, Cut, Green, Vegetable">
            <a:extLst>
              <a:ext uri="{FF2B5EF4-FFF2-40B4-BE49-F238E27FC236}">
                <a16:creationId xmlns:a16="http://schemas.microsoft.com/office/drawing/2014/main" id="{02295B89-6142-4E86-AB18-193BC507272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67619" y="2899274"/>
            <a:ext cx="471706" cy="396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green checkmark">
            <a:extLst>
              <a:ext uri="{FF2B5EF4-FFF2-40B4-BE49-F238E27FC236}">
                <a16:creationId xmlns:a16="http://schemas.microsoft.com/office/drawing/2014/main" id="{47F48CC6-2957-4448-B82C-91598C52705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28232" y="2309089"/>
            <a:ext cx="413651" cy="430887"/>
          </a:xfrm>
          <a:prstGeom prst="rect">
            <a:avLst/>
          </a:prstGeom>
        </p:spPr>
      </p:pic>
      <p:pic>
        <p:nvPicPr>
          <p:cNvPr id="58" name="Picture 57" descr="green checkmark">
            <a:extLst>
              <a:ext uri="{FF2B5EF4-FFF2-40B4-BE49-F238E27FC236}">
                <a16:creationId xmlns:a16="http://schemas.microsoft.com/office/drawing/2014/main" id="{DC2DEF87-5C92-4F19-B048-EA4CD299C70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28232" y="2850872"/>
            <a:ext cx="413651" cy="430887"/>
          </a:xfrm>
          <a:prstGeom prst="rect">
            <a:avLst/>
          </a:prstGeom>
        </p:spPr>
      </p:pic>
      <p:pic>
        <p:nvPicPr>
          <p:cNvPr id="59" name="Picture 58" descr="green checkmark">
            <a:extLst>
              <a:ext uri="{FF2B5EF4-FFF2-40B4-BE49-F238E27FC236}">
                <a16:creationId xmlns:a16="http://schemas.microsoft.com/office/drawing/2014/main" id="{AE774336-7433-45A0-B56D-02A2D32A211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13840" y="3429000"/>
            <a:ext cx="413651" cy="430887"/>
          </a:xfrm>
          <a:prstGeom prst="rect">
            <a:avLst/>
          </a:prstGeom>
        </p:spPr>
      </p:pic>
      <p:pic>
        <p:nvPicPr>
          <p:cNvPr id="15" name="Picture 8" descr="Hut, Log, Cabin, Wood, House, Rustic">
            <a:extLst>
              <a:ext uri="{FF2B5EF4-FFF2-40B4-BE49-F238E27FC236}">
                <a16:creationId xmlns:a16="http://schemas.microsoft.com/office/drawing/2014/main" id="{D74F1366-D0D8-48B0-99DB-D9E5D5990EA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866937" y="5074034"/>
            <a:ext cx="581554" cy="49064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green checkmark">
            <a:extLst>
              <a:ext uri="{FF2B5EF4-FFF2-40B4-BE49-F238E27FC236}">
                <a16:creationId xmlns:a16="http://schemas.microsoft.com/office/drawing/2014/main" id="{63B1B4FE-1A31-4C78-A744-8F792CC1726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96828" y="4015081"/>
            <a:ext cx="413651" cy="430887"/>
          </a:xfrm>
          <a:prstGeom prst="rect">
            <a:avLst/>
          </a:prstGeom>
        </p:spPr>
      </p:pic>
      <p:pic>
        <p:nvPicPr>
          <p:cNvPr id="62" name="Picture 61" descr="green checkmark">
            <a:extLst>
              <a:ext uri="{FF2B5EF4-FFF2-40B4-BE49-F238E27FC236}">
                <a16:creationId xmlns:a16="http://schemas.microsoft.com/office/drawing/2014/main" id="{B6EAB269-D566-4BCF-969C-2DD1F2ADA2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10388" y="4575784"/>
            <a:ext cx="413651" cy="430887"/>
          </a:xfrm>
          <a:prstGeom prst="rect">
            <a:avLst/>
          </a:prstGeom>
        </p:spPr>
      </p:pic>
      <p:pic>
        <p:nvPicPr>
          <p:cNvPr id="63" name="Picture 62" descr="green checkmark">
            <a:extLst>
              <a:ext uri="{FF2B5EF4-FFF2-40B4-BE49-F238E27FC236}">
                <a16:creationId xmlns:a16="http://schemas.microsoft.com/office/drawing/2014/main" id="{3C365556-8486-40A9-865A-861055EF615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96827" y="5123894"/>
            <a:ext cx="413651" cy="430887"/>
          </a:xfrm>
          <a:prstGeom prst="rect">
            <a:avLst/>
          </a:prstGeom>
        </p:spPr>
      </p:pic>
      <p:pic>
        <p:nvPicPr>
          <p:cNvPr id="64" name="Picture 63" descr="green checkmark">
            <a:extLst>
              <a:ext uri="{FF2B5EF4-FFF2-40B4-BE49-F238E27FC236}">
                <a16:creationId xmlns:a16="http://schemas.microsoft.com/office/drawing/2014/main" id="{EDFE7BF3-0A5F-4480-A7C2-C76A4B766F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10389" y="5634661"/>
            <a:ext cx="413651" cy="430887"/>
          </a:xfrm>
          <a:prstGeom prst="rect">
            <a:avLst/>
          </a:prstGeom>
        </p:spPr>
      </p:pic>
      <p:sp>
        <p:nvSpPr>
          <p:cNvPr id="65" name="Speech Bubble: Rectangle with Corners Rounded 64">
            <a:extLst>
              <a:ext uri="{FF2B5EF4-FFF2-40B4-BE49-F238E27FC236}">
                <a16:creationId xmlns:a16="http://schemas.microsoft.com/office/drawing/2014/main" id="{094B271F-538C-421D-99CB-4969B736F121}"/>
              </a:ext>
            </a:extLst>
          </p:cNvPr>
          <p:cNvSpPr/>
          <p:nvPr/>
        </p:nvSpPr>
        <p:spPr>
          <a:xfrm>
            <a:off x="282079" y="2224492"/>
            <a:ext cx="3566074" cy="3295402"/>
          </a:xfrm>
          <a:prstGeom prst="wedgeRoundRectCallout">
            <a:avLst>
              <a:gd name="adj1" fmla="val 60172"/>
              <a:gd name="adj2" fmla="val 9877"/>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Sometimes, you will see the prefix </a:t>
            </a:r>
            <a:r>
              <a:rPr kumimoji="0" lang="en-GB" sz="24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Franco</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used instead of </a:t>
            </a:r>
            <a:r>
              <a:rPr kumimoji="0" lang="en-GB" sz="2400" b="1"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Il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franco-italien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 is half-French, half-</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Italien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403659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[ç/ soft c]</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8A1C48-DCA1-AD42-967C-43ACD8D0B66D}"/>
              </a:ext>
            </a:extLst>
          </p:cNvPr>
          <p:cNvSpPr>
            <a:spLocks noGrp="1"/>
          </p:cNvSpPr>
          <p:nvPr>
            <p:ph type="title"/>
          </p:nvPr>
        </p:nvSpPr>
        <p:spPr>
          <a:xfrm>
            <a:off x="0" y="-311243"/>
            <a:ext cx="5186363" cy="3557557"/>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ç</a:t>
            </a:r>
            <a:r>
              <a:rPr lang="en-GB" sz="20000" b="1" dirty="0">
                <a:solidFill>
                  <a:srgbClr val="1F4E79"/>
                </a:solidFill>
                <a:latin typeface="Century Gothic" panose="020B0502020202020204" pitchFamily="34" charset="0"/>
                <a:ea typeface="+mn-ea"/>
                <a:cs typeface="Calibri" panose="020F0502020204030204" pitchFamily="34" charset="0"/>
              </a:rPr>
              <a:t>/c</a:t>
            </a:r>
            <a:endParaRPr lang="en-US" dirty="0"/>
          </a:p>
        </p:txBody>
      </p:sp>
      <p:pic>
        <p:nvPicPr>
          <p:cNvPr id="5" name="Picture 2" descr="a map with an arrow to show locatio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781882" y="1119953"/>
            <a:ext cx="3329694" cy="33430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45572" y="4310700"/>
            <a:ext cx="290085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57745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ç.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ç ic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ç ic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0FCE4E-9C2F-1B4B-BD5C-C5021A24A5DB}"/>
              </a:ext>
            </a:extLst>
          </p:cNvPr>
          <p:cNvSpPr>
            <a:spLocks noGrp="1"/>
          </p:cNvSpPr>
          <p:nvPr>
            <p:ph type="title"/>
          </p:nvPr>
        </p:nvSpPr>
        <p:spPr>
          <a:xfrm>
            <a:off x="0" y="-307934"/>
            <a:ext cx="5443538" cy="3422609"/>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ç</a:t>
            </a:r>
            <a:r>
              <a:rPr lang="en-GB" sz="20000" b="1" dirty="0">
                <a:solidFill>
                  <a:srgbClr val="1F4E79"/>
                </a:solidFill>
                <a:latin typeface="Century Gothic" panose="020B0502020202020204" pitchFamily="34" charset="0"/>
                <a:ea typeface="+mn-ea"/>
                <a:cs typeface="Calibri" panose="020F0502020204030204" pitchFamily="34" charset="0"/>
              </a:rPr>
              <a:t>/c</a:t>
            </a:r>
            <a:endParaRPr lang="en-US" dirty="0"/>
          </a:p>
        </p:txBody>
      </p:sp>
      <p:sp>
        <p:nvSpPr>
          <p:cNvPr id="2" name="TextBox 1"/>
          <p:cNvSpPr txBox="1"/>
          <p:nvPr/>
        </p:nvSpPr>
        <p:spPr>
          <a:xfrm>
            <a:off x="4645572" y="2145179"/>
            <a:ext cx="290085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68053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ç.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ç ic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8A1C48-DCA1-AD42-967C-43ACD8D0B66D}"/>
              </a:ext>
            </a:extLst>
          </p:cNvPr>
          <p:cNvSpPr>
            <a:spLocks noGrp="1"/>
          </p:cNvSpPr>
          <p:nvPr>
            <p:ph type="title"/>
          </p:nvPr>
        </p:nvSpPr>
        <p:spPr>
          <a:xfrm>
            <a:off x="0" y="-311243"/>
            <a:ext cx="5186363" cy="3557557"/>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ç</a:t>
            </a:r>
            <a:r>
              <a:rPr lang="en-GB" sz="20000" b="1" dirty="0">
                <a:solidFill>
                  <a:srgbClr val="1F4E79"/>
                </a:solidFill>
                <a:latin typeface="Century Gothic" panose="020B0502020202020204" pitchFamily="34" charset="0"/>
                <a:ea typeface="+mn-ea"/>
                <a:cs typeface="Calibri" panose="020F0502020204030204" pitchFamily="34" charset="0"/>
              </a:rPr>
              <a:t>/c</a:t>
            </a:r>
            <a:endParaRPr lang="en-US" dirty="0"/>
          </a:p>
        </p:txBody>
      </p:sp>
      <p:pic>
        <p:nvPicPr>
          <p:cNvPr id="5" name="Picture 2" descr="a map with an arrow to show locatio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81882" y="1119953"/>
            <a:ext cx="3329694" cy="33430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45572" y="4310700"/>
            <a:ext cx="290085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935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37787" y="22325"/>
            <a:ext cx="10515600" cy="1325563"/>
          </a:xfrm>
        </p:spPr>
        <p:txBody>
          <a:bodyPr>
            <a:normAutofit fontScale="90000"/>
          </a:bodyPr>
          <a:lstStyle/>
          <a:p>
            <a:pPr algn="ctr"/>
            <a:r>
              <a:rPr lang="en-GB" sz="13300" b="1" dirty="0">
                <a:solidFill>
                  <a:srgbClr val="115076"/>
                </a:solidFill>
                <a:cs typeface="Calibri" panose="020F0502020204030204" pitchFamily="34" charset="0"/>
              </a:rPr>
              <a:t>ç/c</a:t>
            </a:r>
            <a:endParaRPr lang="en-GB" dirty="0"/>
          </a:p>
        </p:txBody>
      </p:sp>
      <p:sp>
        <p:nvSpPr>
          <p:cNvPr id="6" name="Rounded Rectangle 5" descr="rectangle"/>
          <p:cNvSpPr/>
          <p:nvPr/>
        </p:nvSpPr>
        <p:spPr>
          <a:xfrm>
            <a:off x="4732282" y="1604128"/>
            <a:ext cx="2727435" cy="297968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map with an arrow pointing out the locatio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334750" y="1839040"/>
            <a:ext cx="1522499" cy="15286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31303" y="3316208"/>
            <a:ext cx="13176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7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762852" y="508760"/>
            <a:ext cx="31293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fran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0" name="Picture 19" descr="the french fla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532" y="1637132"/>
            <a:ext cx="1808379" cy="1205586"/>
          </a:xfrm>
          <a:prstGeom prst="rect">
            <a:avLst/>
          </a:prstGeom>
        </p:spPr>
      </p:pic>
      <p:sp>
        <p:nvSpPr>
          <p:cNvPr id="7" name="TextBox 6"/>
          <p:cNvSpPr txBox="1"/>
          <p:nvPr/>
        </p:nvSpPr>
        <p:spPr>
          <a:xfrm>
            <a:off x="800522" y="3500874"/>
            <a:ext cx="30540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inéma</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2" name="Picture 21" descr="cinema reel"/>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72587" y="4406530"/>
            <a:ext cx="1707662" cy="2017668"/>
          </a:xfrm>
          <a:prstGeom prst="rect">
            <a:avLst/>
          </a:prstGeom>
        </p:spPr>
      </p:pic>
      <p:sp>
        <p:nvSpPr>
          <p:cNvPr id="8" name="TextBox 7"/>
          <p:cNvSpPr txBox="1"/>
          <p:nvPr/>
        </p:nvSpPr>
        <p:spPr>
          <a:xfrm>
            <a:off x="4544579" y="4642467"/>
            <a:ext cx="31229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ider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Rectangle 1"/>
          <p:cNvSpPr/>
          <p:nvPr/>
        </p:nvSpPr>
        <p:spPr>
          <a:xfrm>
            <a:off x="4721793" y="5415364"/>
            <a:ext cx="271901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decide]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548748" y="508759"/>
            <a:ext cx="293061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a small bo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85970" y="1544895"/>
            <a:ext cx="1456166" cy="1937966"/>
          </a:xfrm>
          <a:prstGeom prst="rect">
            <a:avLst/>
          </a:prstGeom>
        </p:spPr>
      </p:pic>
      <p:sp>
        <p:nvSpPr>
          <p:cNvPr id="13" name="TextBox 12"/>
          <p:cNvSpPr txBox="1"/>
          <p:nvPr/>
        </p:nvSpPr>
        <p:spPr>
          <a:xfrm>
            <a:off x="9111750" y="3477522"/>
            <a:ext cx="201737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a:t>
            </a:r>
          </a:p>
        </p:txBody>
      </p:sp>
      <p:pic>
        <p:nvPicPr>
          <p:cNvPr id="17" name="Picture 16" descr="the number five"/>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19582" y="4513658"/>
            <a:ext cx="1445138" cy="180341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3774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ç.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ci_c.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ç ici.wav"/>
                                        </p:tgtEl>
                                      </p:cMediaNode>
                                    </p:audio>
                                  </p:sub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ç français.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subTnLst>
                                    <p:audio>
                                      <p:cMediaNode>
                                        <p:cTn display="0" masterRel="sameClick">
                                          <p:stCondLst>
                                            <p:cond evt="begin" delay="0">
                                              <p:tn val="26"/>
                                            </p:cond>
                                          </p:stCondLst>
                                          <p:endCondLst>
                                            <p:cond evt="onStopAudio" delay="0">
                                              <p:tgtEl>
                                                <p:sldTgt/>
                                              </p:tgtEl>
                                            </p:cond>
                                          </p:endCondLst>
                                        </p:cTn>
                                        <p:tgtEl>
                                          <p:sndTgt r:embed="rId6" name="ç françai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7" name="ç garç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subTnLst>
                                    <p:audio>
                                      <p:cMediaNode>
                                        <p:cTn display="0" masterRel="sameClick">
                                          <p:stCondLst>
                                            <p:cond evt="begin" delay="0">
                                              <p:tn val="36"/>
                                            </p:cond>
                                          </p:stCondLst>
                                          <p:endCondLst>
                                            <p:cond evt="onStopAudio" delay="0">
                                              <p:tgtEl>
                                                <p:sldTgt/>
                                              </p:tgtEl>
                                            </p:cond>
                                          </p:endCondLst>
                                        </p:cTn>
                                        <p:tgtEl>
                                          <p:sndTgt r:embed="rId7" name="ç garç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8" name="ç ciném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subTnLst>
                                    <p:audio>
                                      <p:cMediaNode>
                                        <p:cTn display="0" masterRel="sameClick">
                                          <p:stCondLst>
                                            <p:cond evt="begin" delay="0">
                                              <p:tn val="46"/>
                                            </p:cond>
                                          </p:stCondLst>
                                          <p:endCondLst>
                                            <p:cond evt="onStopAudio" delay="0">
                                              <p:tgtEl>
                                                <p:sldTgt/>
                                              </p:tgtEl>
                                            </p:cond>
                                          </p:endCondLst>
                                        </p:cTn>
                                        <p:tgtEl>
                                          <p:sndTgt r:embed="rId8" name="ç ciném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ç décid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subTnLst>
                                    <p:audio>
                                      <p:cMediaNode>
                                        <p:cTn display="0" masterRel="sameClick">
                                          <p:stCondLst>
                                            <p:cond evt="begin" delay="0">
                                              <p:tn val="56"/>
                                            </p:cond>
                                          </p:stCondLst>
                                          <p:endCondLst>
                                            <p:cond evt="onStopAudio" delay="0">
                                              <p:tgtEl>
                                                <p:sldTgt/>
                                              </p:tgtEl>
                                            </p:cond>
                                          </p:endCondLst>
                                        </p:cTn>
                                        <p:tgtEl>
                                          <p:sndTgt r:embed="rId9" name="ç décid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subTnLst>
                                    <p:audio>
                                      <p:cMediaNode>
                                        <p:cTn display="0" masterRel="sameClick">
                                          <p:stCondLst>
                                            <p:cond evt="begin" delay="0">
                                              <p:tn val="61"/>
                                            </p:cond>
                                          </p:stCondLst>
                                          <p:endCondLst>
                                            <p:cond evt="onStopAudio" delay="0">
                                              <p:tgtEl>
                                                <p:sldTgt/>
                                              </p:tgtEl>
                                            </p:cond>
                                          </p:endCondLst>
                                        </p:cTn>
                                        <p:tgtEl>
                                          <p:sndTgt r:embed="rId10" name="ç cinq.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10" name="ç cinq.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P spid="3" grpId="0"/>
      <p:bldP spid="4" grpId="0"/>
      <p:bldP spid="7" grpId="0"/>
      <p:bldP spid="8" grpId="0"/>
      <p:bldP spid="2" grpId="0"/>
      <p:bldP spid="9"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339" y="14288"/>
            <a:ext cx="10515600" cy="1325563"/>
          </a:xfrm>
        </p:spPr>
        <p:txBody>
          <a:bodyPr>
            <a:normAutofit fontScale="90000"/>
          </a:bodyPr>
          <a:lstStyle/>
          <a:p>
            <a:pPr algn="ctr"/>
            <a:r>
              <a:rPr lang="en-GB" sz="13300" b="1" dirty="0">
                <a:solidFill>
                  <a:srgbClr val="115076"/>
                </a:solidFill>
                <a:cs typeface="Calibri" panose="020F0502020204030204" pitchFamily="34" charset="0"/>
              </a:rPr>
              <a:t>ç/c</a:t>
            </a:r>
            <a:endParaRPr lang="en-GB" dirty="0"/>
          </a:p>
        </p:txBody>
      </p:sp>
      <p:sp>
        <p:nvSpPr>
          <p:cNvPr id="6" name="Rounded Rectangle 5" descr="rectangle"/>
          <p:cNvSpPr/>
          <p:nvPr/>
        </p:nvSpPr>
        <p:spPr>
          <a:xfrm>
            <a:off x="4732282" y="1604128"/>
            <a:ext cx="2727435" cy="297968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5431303" y="3316208"/>
            <a:ext cx="13176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7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762852" y="508760"/>
            <a:ext cx="31293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fran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00522" y="3500874"/>
            <a:ext cx="30540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inéma</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4544579" y="4642467"/>
            <a:ext cx="31229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ider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548748" y="508759"/>
            <a:ext cx="293061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3" name="TextBox 12"/>
          <p:cNvSpPr txBox="1"/>
          <p:nvPr/>
        </p:nvSpPr>
        <p:spPr>
          <a:xfrm>
            <a:off x="9111750" y="3477522"/>
            <a:ext cx="201737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a:t>
            </a:r>
          </a:p>
        </p:txBody>
      </p:sp>
      <p:pic>
        <p:nvPicPr>
          <p:cNvPr id="10" name="Picture 2" descr="map with an arrow pointing out the location">
            <a:extLst>
              <a:ext uri="{FF2B5EF4-FFF2-40B4-BE49-F238E27FC236}">
                <a16:creationId xmlns:a16="http://schemas.microsoft.com/office/drawing/2014/main" id="{FE8C2DAE-D5C9-9145-A3B1-9B6BCF30FCE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334750" y="1839040"/>
            <a:ext cx="1522499" cy="1528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31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ç.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ci_c.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ç ici.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ç français.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7" name="ç garç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8" name="ç ciném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9" name="ç décid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subTnLst>
                                    <p:audio>
                                      <p:cMediaNode>
                                        <p:cTn display="0" masterRel="sameClick">
                                          <p:stCondLst>
                                            <p:cond evt="begin" delay="0">
                                              <p:tn val="41"/>
                                            </p:cond>
                                          </p:stCondLst>
                                          <p:endCondLst>
                                            <p:cond evt="onStopAudio" delay="0">
                                              <p:tgtEl>
                                                <p:sldTgt/>
                                              </p:tgtEl>
                                            </p:cond>
                                          </p:endCondLst>
                                        </p:cTn>
                                        <p:tgtEl>
                                          <p:sndTgt r:embed="rId10" name="ç cinq.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3" grpId="0"/>
      <p:bldP spid="4" grpId="0"/>
      <p:bldP spid="7" grpId="0"/>
      <p:bldP spid="8" grpId="0"/>
      <p:bldP spid="9"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[ç/ soft c]</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339" y="14288"/>
            <a:ext cx="10515600" cy="1325563"/>
          </a:xfrm>
        </p:spPr>
        <p:txBody>
          <a:bodyPr>
            <a:normAutofit fontScale="90000"/>
          </a:bodyPr>
          <a:lstStyle/>
          <a:p>
            <a:pPr algn="ctr"/>
            <a:r>
              <a:rPr lang="en-GB" sz="13300" b="1" dirty="0">
                <a:solidFill>
                  <a:srgbClr val="115076"/>
                </a:solidFill>
                <a:cs typeface="Calibri" panose="020F0502020204030204" pitchFamily="34" charset="0"/>
              </a:rPr>
              <a:t>ç/c</a:t>
            </a:r>
            <a:endParaRPr lang="en-GB" dirty="0"/>
          </a:p>
        </p:txBody>
      </p:sp>
      <p:sp>
        <p:nvSpPr>
          <p:cNvPr id="6" name="Rounded Rectangle 5" descr="rectangle"/>
          <p:cNvSpPr/>
          <p:nvPr/>
        </p:nvSpPr>
        <p:spPr>
          <a:xfrm>
            <a:off x="4732282" y="1604128"/>
            <a:ext cx="2727435" cy="297968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5431303" y="3316208"/>
            <a:ext cx="13176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7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762852" y="508760"/>
            <a:ext cx="31293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fran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00522" y="3500874"/>
            <a:ext cx="30540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inéma</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4544579" y="4642467"/>
            <a:ext cx="31229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ider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548748" y="508759"/>
            <a:ext cx="293061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3" name="TextBox 12"/>
          <p:cNvSpPr txBox="1"/>
          <p:nvPr/>
        </p:nvSpPr>
        <p:spPr>
          <a:xfrm>
            <a:off x="9111750" y="3477522"/>
            <a:ext cx="201737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a:t>
            </a:r>
          </a:p>
        </p:txBody>
      </p:sp>
      <p:pic>
        <p:nvPicPr>
          <p:cNvPr id="10" name="Picture 2" descr="map with an arrow pointing out the location">
            <a:extLst>
              <a:ext uri="{FF2B5EF4-FFF2-40B4-BE49-F238E27FC236}">
                <a16:creationId xmlns:a16="http://schemas.microsoft.com/office/drawing/2014/main" id="{FE8C2DAE-D5C9-9145-A3B1-9B6BCF30FC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34750" y="1839040"/>
            <a:ext cx="1522499" cy="1528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85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3" grpId="0"/>
      <p:bldP spid="4" grpId="0"/>
      <p:bldP spid="7" grpId="0"/>
      <p:bldP spid="8" grpId="0"/>
      <p:bldP spid="9"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19450"/>
            <a:ext cx="5265384" cy="707849"/>
          </a:xfrm>
        </p:spPr>
        <p:txBody>
          <a:bodyPr>
            <a:normAutofit/>
          </a:bodyPr>
          <a:lstStyle/>
          <a:p>
            <a:r>
              <a:rPr lang="en-GB" sz="3200" b="1" dirty="0">
                <a:solidFill>
                  <a:schemeClr val="bg1"/>
                </a:solidFill>
              </a:rPr>
              <a:t>Hard and soft [c]</a:t>
            </a:r>
          </a:p>
        </p:txBody>
      </p:sp>
      <p:sp>
        <p:nvSpPr>
          <p:cNvPr id="2" name="TextBox 1"/>
          <p:cNvSpPr txBox="1"/>
          <p:nvPr/>
        </p:nvSpPr>
        <p:spPr>
          <a:xfrm>
            <a:off x="93946" y="1223228"/>
            <a:ext cx="1148165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Remember!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In French, the letter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c</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is naturally </a:t>
            </a:r>
            <a:r>
              <a:rPr kumimoji="0" lang="en-GB" sz="2800" b="1" i="1"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soft</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(sounds like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s</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before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e</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or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i</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sp>
        <p:nvSpPr>
          <p:cNvPr id="3" name="TextBox 2"/>
          <p:cNvSpPr txBox="1"/>
          <p:nvPr/>
        </p:nvSpPr>
        <p:spPr>
          <a:xfrm>
            <a:off x="93946" y="2335080"/>
            <a:ext cx="102164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le</a:t>
            </a:r>
            <a:r>
              <a:rPr kumimoji="0" lang="en-GB" sz="2800" b="1" i="0" u="none" strike="noStrike" kern="0" cap="none" spc="0" normalizeH="0" baseline="0" noProof="0" dirty="0">
                <a:ln>
                  <a:noFill/>
                </a:ln>
                <a:solidFill>
                  <a:srgbClr val="ED7D31"/>
                </a:solidFill>
                <a:effectLst/>
                <a:uLnTx/>
                <a:uFillTx/>
                <a:latin typeface="Century Gothic" panose="020B0502020202020204" pitchFamily="34" charset="0"/>
                <a:cs typeface="Arial"/>
                <a:sym typeface="Arial"/>
              </a:rPr>
              <a:t> </a:t>
            </a:r>
            <a:r>
              <a:rPr kumimoji="0" lang="en-GB" sz="2800" b="1" i="0" u="none" strike="noStrike" kern="0" cap="none" spc="0" normalizeH="0" baseline="0" noProof="0" dirty="0" err="1">
                <a:ln>
                  <a:noFill/>
                </a:ln>
                <a:solidFill>
                  <a:srgbClr val="ED7D31"/>
                </a:solidFill>
                <a:effectLst/>
                <a:uLnTx/>
                <a:uFillTx/>
                <a:latin typeface="Century Gothic" panose="020B0502020202020204" pitchFamily="34" charset="0"/>
                <a:cs typeface="Arial"/>
                <a:sym typeface="Arial"/>
              </a:rPr>
              <a:t>c</a:t>
            </a:r>
            <a:r>
              <a:rPr kumimoji="0" lang="en-GB" sz="28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a:t>
            </a:r>
            <a:r>
              <a:rPr kumimoji="0" lang="en-GB" sz="28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néma</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1" i="0" u="none" strike="noStrike" kern="0" cap="none" spc="0" normalizeH="0" baseline="0" noProof="0" dirty="0" err="1">
                <a:ln>
                  <a:noFill/>
                </a:ln>
                <a:solidFill>
                  <a:srgbClr val="ED7D31"/>
                </a:solidFill>
                <a:effectLst/>
                <a:uLnTx/>
                <a:uFillTx/>
                <a:latin typeface="Century Gothic" panose="020B0502020202020204" pitchFamily="34" charset="0"/>
                <a:cs typeface="Arial"/>
                <a:sym typeface="Arial"/>
              </a:rPr>
              <a:t>c</a:t>
            </a:r>
            <a:r>
              <a:rPr kumimoji="0" lang="en-GB" sz="28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a:t>
            </a:r>
            <a:r>
              <a:rPr kumimoji="0" lang="en-GB" sz="28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a:t>
            </a:r>
            <a:r>
              <a:rPr kumimoji="0" lang="en-GB" sz="28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st</a:t>
            </a:r>
            <a:endParaRPr kumimoji="0" lang="en-GB"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7" name="TextBox 6"/>
          <p:cNvSpPr txBox="1"/>
          <p:nvPr/>
        </p:nvSpPr>
        <p:spPr>
          <a:xfrm>
            <a:off x="93946" y="3292762"/>
            <a:ext cx="114816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However, the letter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c</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is </a:t>
            </a:r>
            <a:r>
              <a:rPr kumimoji="0" lang="en-GB" sz="2800" b="1" i="1"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hard</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(sounds like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k</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before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 o </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or</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u</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sp>
        <p:nvSpPr>
          <p:cNvPr id="9" name="TextBox 8"/>
          <p:cNvSpPr txBox="1"/>
          <p:nvPr/>
        </p:nvSpPr>
        <p:spPr>
          <a:xfrm>
            <a:off x="93946" y="3973727"/>
            <a:ext cx="10216444"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ED7D31"/>
                </a:solidFill>
                <a:effectLst/>
                <a:uLnTx/>
                <a:uFillTx/>
                <a:latin typeface="Century Gothic" panose="020B0502020202020204" pitchFamily="34" charset="0"/>
                <a:cs typeface="Arial"/>
                <a:sym typeface="Arial"/>
              </a:rPr>
              <a:t>c</a:t>
            </a:r>
            <a:r>
              <a:rPr kumimoji="0" lang="en-GB" sz="28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a</a:t>
            </a:r>
            <a:r>
              <a:rPr kumimoji="0" lang="en-GB" sz="28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lme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1" i="0" u="none" strike="noStrike" kern="0" cap="none" spc="0" normalizeH="0" baseline="0" noProof="0" dirty="0">
                <a:ln>
                  <a:noFill/>
                </a:ln>
                <a:solidFill>
                  <a:srgbClr val="ED7D31"/>
                </a:solidFill>
                <a:effectLst/>
                <a:uLnTx/>
                <a:uFillTx/>
                <a:latin typeface="Century Gothic" panose="020B0502020202020204" pitchFamily="34" charset="0"/>
                <a:cs typeface="Arial"/>
                <a:sym typeface="Arial"/>
              </a:rPr>
              <a:t>c</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o</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ntent</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1" i="0" u="none" strike="noStrike" kern="0" cap="none" spc="0" normalizeH="0" baseline="0" noProof="0" dirty="0">
                <a:ln>
                  <a:noFill/>
                </a:ln>
                <a:solidFill>
                  <a:srgbClr val="ED7D31"/>
                </a:solidFill>
                <a:effectLst/>
                <a:uLnTx/>
                <a:uFillTx/>
                <a:latin typeface="Century Gothic" panose="020B0502020202020204" pitchFamily="34" charset="0"/>
                <a:cs typeface="Arial"/>
                <a:sym typeface="Arial"/>
              </a:rPr>
              <a:t>c</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u</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isine</a:t>
            </a:r>
            <a:endParaRPr kumimoji="0" lang="en-GB"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1" name="TextBox 10"/>
          <p:cNvSpPr txBox="1"/>
          <p:nvPr/>
        </p:nvSpPr>
        <p:spPr>
          <a:xfrm>
            <a:off x="93946" y="4947080"/>
            <a:ext cx="114816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We sometimes </a:t>
            </a:r>
            <a:r>
              <a:rPr kumimoji="0" lang="en-GB" sz="2800" b="1" i="1"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soften</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the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c</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before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 o </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or</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u </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with a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cedilla</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sym typeface="Arial"/>
              </a:rPr>
              <a:t>ç</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sym typeface="Arial"/>
              </a:rPr>
              <a:t>)</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sp>
        <p:nvSpPr>
          <p:cNvPr id="12" name="TextBox 11"/>
          <p:cNvSpPr txBox="1"/>
          <p:nvPr/>
        </p:nvSpPr>
        <p:spPr>
          <a:xfrm>
            <a:off x="726551" y="5565529"/>
            <a:ext cx="102164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le </a:t>
            </a:r>
            <a:r>
              <a:rPr kumimoji="0" lang="en-GB" sz="28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fran</a:t>
            </a:r>
            <a:r>
              <a:rPr kumimoji="0" lang="en-GB" sz="2800" b="1" i="0" u="none" strike="noStrike" kern="0" cap="none" spc="0" normalizeH="0" baseline="0" noProof="0" dirty="0" err="1">
                <a:ln>
                  <a:noFill/>
                </a:ln>
                <a:solidFill>
                  <a:srgbClr val="ED7D31"/>
                </a:solidFill>
                <a:effectLst/>
                <a:uLnTx/>
                <a:uFillTx/>
                <a:latin typeface="Century Gothic" panose="020B0502020202020204" pitchFamily="34" charset="0"/>
                <a:cs typeface="Calibri" panose="020F0502020204030204" pitchFamily="34" charset="0"/>
                <a:sym typeface="Arial"/>
              </a:rPr>
              <a:t>ç</a:t>
            </a:r>
            <a:r>
              <a:rPr kumimoji="0" lang="en-GB" sz="28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a</a:t>
            </a:r>
            <a:r>
              <a:rPr kumimoji="0" lang="en-GB" sz="28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is</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le gar</a:t>
            </a:r>
            <a:r>
              <a:rPr kumimoji="0" lang="en-GB" sz="2800" b="1" i="0" u="none" strike="noStrike" kern="0" cap="none" spc="0" normalizeH="0" baseline="0" noProof="0" dirty="0">
                <a:ln>
                  <a:noFill/>
                </a:ln>
                <a:solidFill>
                  <a:srgbClr val="ED7D31"/>
                </a:solidFill>
                <a:effectLst/>
                <a:uLnTx/>
                <a:uFillTx/>
                <a:latin typeface="Century Gothic" panose="020B0502020202020204" pitchFamily="34" charset="0"/>
                <a:cs typeface="Calibri" panose="020F0502020204030204" pitchFamily="34" charset="0"/>
                <a:sym typeface="Arial"/>
              </a:rPr>
              <a:t>ç</a:t>
            </a: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o</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n</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le </a:t>
            </a:r>
            <a:r>
              <a:rPr kumimoji="0" lang="en-GB" sz="28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re</a:t>
            </a:r>
            <a:r>
              <a:rPr kumimoji="0" lang="en-GB" sz="2800" b="1" i="0" u="none" strike="noStrike" kern="0" cap="none" spc="0" normalizeH="0" baseline="0" noProof="0" dirty="0" err="1">
                <a:ln>
                  <a:noFill/>
                </a:ln>
                <a:solidFill>
                  <a:srgbClr val="ED7D31"/>
                </a:solidFill>
                <a:effectLst/>
                <a:uLnTx/>
                <a:uFillTx/>
                <a:latin typeface="Century Gothic" panose="020B0502020202020204" pitchFamily="34" charset="0"/>
                <a:cs typeface="Calibri" panose="020F0502020204030204" pitchFamily="34" charset="0"/>
                <a:sym typeface="Arial"/>
              </a:rPr>
              <a:t>ç</a:t>
            </a:r>
            <a:r>
              <a:rPr kumimoji="0" lang="en-GB" sz="28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a:t>
            </a:r>
            <a:r>
              <a:rPr kumimoji="0" lang="en-GB" sz="28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(receipt)</a:t>
            </a:r>
          </a:p>
        </p:txBody>
      </p:sp>
      <p:pic>
        <p:nvPicPr>
          <p:cNvPr id="10" name="Picture 9" descr="background rectangle">
            <a:extLst>
              <a:ext uri="{FF2B5EF4-FFF2-40B4-BE49-F238E27FC236}">
                <a16:creationId xmlns:a16="http://schemas.microsoft.com/office/drawing/2014/main" id="{39DB9D3E-FF78-4C74-8550-1FDE301DED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259C3A34-DEBA-4CCB-A0C3-C1B7C859473D}"/>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Hard and soft [c]</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
        <p:nvSpPr>
          <p:cNvPr id="5" name="Rounded Rectangle 46">
            <a:extLst>
              <a:ext uri="{FF2B5EF4-FFF2-40B4-BE49-F238E27FC236}">
                <a16:creationId xmlns:a16="http://schemas.microsoft.com/office/drawing/2014/main" id="{988F7A59-5783-4935-BC14-6EA6D7C311E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166985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aphicFrame>
        <p:nvGraphicFramePr>
          <p:cNvPr id="169" name="Google Shape;169;p5" descr="Table for exercises"/>
          <p:cNvGraphicFramePr/>
          <p:nvPr/>
        </p:nvGraphicFramePr>
        <p:xfrm>
          <a:off x="1249806" y="2048519"/>
          <a:ext cx="9692388" cy="3896375"/>
        </p:xfrm>
        <a:graphic>
          <a:graphicData uri="http://schemas.openxmlformats.org/drawingml/2006/table">
            <a:tbl>
              <a:tblPr firstRow="1" bandRow="1">
                <a:noFill/>
              </a:tblPr>
              <a:tblGrid>
                <a:gridCol w="635340">
                  <a:extLst>
                    <a:ext uri="{9D8B030D-6E8A-4147-A177-3AD203B41FA5}">
                      <a16:colId xmlns:a16="http://schemas.microsoft.com/office/drawing/2014/main" val="20000"/>
                    </a:ext>
                  </a:extLst>
                </a:gridCol>
                <a:gridCol w="4514548">
                  <a:extLst>
                    <a:ext uri="{9D8B030D-6E8A-4147-A177-3AD203B41FA5}">
                      <a16:colId xmlns:a16="http://schemas.microsoft.com/office/drawing/2014/main" val="20001"/>
                    </a:ext>
                  </a:extLst>
                </a:gridCol>
                <a:gridCol w="2271250">
                  <a:extLst>
                    <a:ext uri="{9D8B030D-6E8A-4147-A177-3AD203B41FA5}">
                      <a16:colId xmlns:a16="http://schemas.microsoft.com/office/drawing/2014/main" val="20002"/>
                    </a:ext>
                  </a:extLst>
                </a:gridCol>
                <a:gridCol w="2271250">
                  <a:extLst>
                    <a:ext uri="{9D8B030D-6E8A-4147-A177-3AD203B41FA5}">
                      <a16:colId xmlns:a16="http://schemas.microsoft.com/office/drawing/2014/main" val="3489997794"/>
                    </a:ext>
                  </a:extLst>
                </a:gridCol>
              </a:tblGrid>
              <a:tr h="556625">
                <a:tc>
                  <a:txBody>
                    <a:bodyPr/>
                    <a:lstStyle/>
                    <a:p>
                      <a:pPr marL="0" marR="0" lvl="0" indent="0" algn="l" rtl="0">
                        <a:spcBef>
                          <a:spcPts val="0"/>
                        </a:spcBef>
                        <a:spcAft>
                          <a:spcPts val="0"/>
                        </a:spcAft>
                        <a:buNone/>
                      </a:pPr>
                      <a:endParaRPr sz="28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b="1">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a:solidFill>
                            <a:schemeClr val="accent1">
                              <a:lumMod val="50000"/>
                            </a:schemeClr>
                          </a:solidFill>
                        </a:rPr>
                        <a:t>hard</a:t>
                      </a:r>
                      <a:r>
                        <a:rPr lang="en-GB" sz="2400" b="1" baseline="0">
                          <a:solidFill>
                            <a:schemeClr val="accent1">
                              <a:lumMod val="50000"/>
                            </a:schemeClr>
                          </a:solidFill>
                        </a:rPr>
                        <a:t> [c</a:t>
                      </a:r>
                      <a:r>
                        <a:rPr lang="en-GB" sz="2400" b="1">
                          <a:solidFill>
                            <a:schemeClr val="accent1">
                              <a:lumMod val="50000"/>
                            </a:schemeClr>
                          </a:solidFill>
                        </a:rPr>
                        <a:t>]</a:t>
                      </a:r>
                      <a:endParaRPr sz="2400" b="1">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baseline="0">
                          <a:solidFill>
                            <a:schemeClr val="accent1">
                              <a:lumMod val="50000"/>
                            </a:schemeClr>
                          </a:solidFill>
                        </a:rPr>
                        <a:t> </a:t>
                      </a:r>
                      <a:r>
                        <a:rPr lang="en-GB" sz="2400" b="1">
                          <a:solidFill>
                            <a:schemeClr val="accent1">
                              <a:lumMod val="50000"/>
                            </a:schemeClr>
                          </a:solidFill>
                          <a:latin typeface="Century Gothic" panose="020B0502020202020204" pitchFamily="34" charset="0"/>
                          <a:cs typeface="Calibri" panose="020F0502020204030204" pitchFamily="34" charset="0"/>
                        </a:rPr>
                        <a:t>ç</a:t>
                      </a:r>
                      <a:endParaRPr sz="2000" b="1" i="0">
                        <a:solidFill>
                          <a:schemeClr val="accent1">
                            <a:lumMod val="50000"/>
                          </a:schemeClr>
                        </a:solidFill>
                        <a:latin typeface="Century Gothic" panose="020B0502020202020204" pitchFamily="34" charset="0"/>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556625">
                <a:tc>
                  <a:txBody>
                    <a:bodyPr/>
                    <a:lstStyle/>
                    <a:p>
                      <a:pPr marL="0" marR="0" lvl="0" indent="0" algn="l" rtl="0">
                        <a:spcBef>
                          <a:spcPts val="0"/>
                        </a:spcBef>
                        <a:spcAft>
                          <a:spcPts val="0"/>
                        </a:spcAft>
                        <a:buNone/>
                      </a:pPr>
                      <a:endParaRPr sz="28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err="1">
                          <a:solidFill>
                            <a:schemeClr val="accent1">
                              <a:lumMod val="50000"/>
                            </a:schemeClr>
                          </a:solidFill>
                          <a:latin typeface="Century Gothic" panose="020B0502020202020204" pitchFamily="34" charset="0"/>
                        </a:rPr>
                        <a:t>c</a:t>
                      </a:r>
                      <a:r>
                        <a:rPr lang="en-GB" sz="2400" dirty="0" err="1">
                          <a:solidFill>
                            <a:schemeClr val="accent1">
                              <a:lumMod val="50000"/>
                            </a:schemeClr>
                          </a:solidFill>
                          <a:latin typeface="Century Gothic" panose="020B0502020202020204" pitchFamily="34" charset="0"/>
                        </a:rPr>
                        <a:t>as</a:t>
                      </a:r>
                      <a:r>
                        <a:rPr lang="en-GB" sz="2400" dirty="0">
                          <a:solidFill>
                            <a:schemeClr val="accent1">
                              <a:lumMod val="50000"/>
                            </a:schemeClr>
                          </a:solidFill>
                          <a:latin typeface="Century Gothic" panose="020B0502020202020204" pitchFamily="34" charset="0"/>
                        </a:rPr>
                        <a:t> (case)</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err="1">
                          <a:solidFill>
                            <a:schemeClr val="accent1">
                              <a:lumMod val="50000"/>
                            </a:schemeClr>
                          </a:solidFill>
                          <a:latin typeface="Century Gothic" panose="020B0502020202020204" pitchFamily="34" charset="0"/>
                        </a:rPr>
                        <a:t>c</a:t>
                      </a:r>
                      <a:r>
                        <a:rPr lang="en-GB" sz="2400" dirty="0" err="1">
                          <a:solidFill>
                            <a:schemeClr val="accent1">
                              <a:lumMod val="50000"/>
                            </a:schemeClr>
                          </a:solidFill>
                          <a:latin typeface="Century Gothic" panose="020B0502020202020204" pitchFamily="34" charset="0"/>
                        </a:rPr>
                        <a:t>ontre</a:t>
                      </a:r>
                      <a:r>
                        <a:rPr lang="en-GB" sz="2400" dirty="0">
                          <a:solidFill>
                            <a:schemeClr val="accent1">
                              <a:lumMod val="50000"/>
                            </a:schemeClr>
                          </a:solidFill>
                          <a:latin typeface="Century Gothic" panose="020B0502020202020204" pitchFamily="34" charset="0"/>
                        </a:rPr>
                        <a:t> (against)</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err="1">
                          <a:solidFill>
                            <a:schemeClr val="accent1">
                              <a:lumMod val="50000"/>
                            </a:schemeClr>
                          </a:solidFill>
                          <a:latin typeface="Century Gothic" panose="020B0502020202020204" pitchFamily="34" charset="0"/>
                        </a:rPr>
                        <a:t>re</a:t>
                      </a:r>
                      <a:r>
                        <a:rPr lang="en-GB" sz="2400" b="1" dirty="0" err="1">
                          <a:solidFill>
                            <a:schemeClr val="accent1">
                              <a:lumMod val="50000"/>
                            </a:schemeClr>
                          </a:solidFill>
                          <a:latin typeface="Century Gothic" panose="020B0502020202020204" pitchFamily="34" charset="0"/>
                          <a:cs typeface="Calibri" panose="020F0502020204030204" pitchFamily="34" charset="0"/>
                        </a:rPr>
                        <a:t>ç</a:t>
                      </a:r>
                      <a:r>
                        <a:rPr lang="en-GB" sz="2400" dirty="0" err="1">
                          <a:solidFill>
                            <a:schemeClr val="accent1">
                              <a:lumMod val="50000"/>
                            </a:schemeClr>
                          </a:solidFill>
                          <a:latin typeface="Century Gothic" panose="020B0502020202020204" pitchFamily="34" charset="0"/>
                        </a:rPr>
                        <a:t>u</a:t>
                      </a:r>
                      <a:r>
                        <a:rPr lang="en-GB" sz="2400" dirty="0">
                          <a:solidFill>
                            <a:schemeClr val="accent1">
                              <a:lumMod val="50000"/>
                            </a:schemeClr>
                          </a:solidFill>
                          <a:latin typeface="Century Gothic" panose="020B0502020202020204" pitchFamily="34" charset="0"/>
                        </a:rPr>
                        <a:t> (receipt)</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err="1">
                          <a:solidFill>
                            <a:schemeClr val="accent1">
                              <a:lumMod val="50000"/>
                            </a:schemeClr>
                          </a:solidFill>
                          <a:latin typeface="Century Gothic" panose="020B0502020202020204" pitchFamily="34" charset="0"/>
                        </a:rPr>
                        <a:t>c</a:t>
                      </a:r>
                      <a:r>
                        <a:rPr lang="en-GB" sz="2400" dirty="0" err="1">
                          <a:solidFill>
                            <a:schemeClr val="accent1">
                              <a:lumMod val="50000"/>
                            </a:schemeClr>
                          </a:solidFill>
                          <a:latin typeface="Century Gothic" panose="020B0502020202020204" pitchFamily="34" charset="0"/>
                        </a:rPr>
                        <a:t>ommer</a:t>
                      </a:r>
                      <a:r>
                        <a:rPr lang="en-GB" sz="2400" b="1" dirty="0" err="1">
                          <a:solidFill>
                            <a:schemeClr val="accent1">
                              <a:lumMod val="50000"/>
                            </a:schemeClr>
                          </a:solidFill>
                          <a:latin typeface="Century Gothic" panose="020B0502020202020204" pitchFamily="34" charset="0"/>
                          <a:cs typeface="Calibri" panose="020F0502020204030204" pitchFamily="34" charset="0"/>
                        </a:rPr>
                        <a:t>ç</a:t>
                      </a:r>
                      <a:r>
                        <a:rPr lang="en-GB" sz="2400" dirty="0" err="1">
                          <a:solidFill>
                            <a:schemeClr val="accent1">
                              <a:lumMod val="50000"/>
                            </a:schemeClr>
                          </a:solidFill>
                          <a:latin typeface="Century Gothic" panose="020B0502020202020204" pitchFamily="34" charset="0"/>
                        </a:rPr>
                        <a:t>ant</a:t>
                      </a:r>
                      <a:r>
                        <a:rPr lang="en-GB" sz="2400" dirty="0">
                          <a:solidFill>
                            <a:schemeClr val="accent1">
                              <a:lumMod val="50000"/>
                            </a:schemeClr>
                          </a:solidFill>
                          <a:latin typeface="Century Gothic" panose="020B0502020202020204" pitchFamily="34" charset="0"/>
                        </a:rPr>
                        <a:t> (shopkeeper)</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err="1">
                          <a:solidFill>
                            <a:schemeClr val="accent1">
                              <a:lumMod val="50000"/>
                            </a:schemeClr>
                          </a:solidFill>
                          <a:latin typeface="Century Gothic" panose="020B0502020202020204" pitchFamily="34" charset="0"/>
                        </a:rPr>
                        <a:t>au</a:t>
                      </a:r>
                      <a:r>
                        <a:rPr lang="en-GB" sz="2400" b="1" dirty="0" err="1">
                          <a:solidFill>
                            <a:schemeClr val="accent1">
                              <a:lumMod val="50000"/>
                            </a:schemeClr>
                          </a:solidFill>
                          <a:latin typeface="Century Gothic" panose="020B0502020202020204" pitchFamily="34" charset="0"/>
                        </a:rPr>
                        <a:t>c</a:t>
                      </a:r>
                      <a:r>
                        <a:rPr lang="en-GB" sz="2400" dirty="0" err="1">
                          <a:solidFill>
                            <a:schemeClr val="accent1">
                              <a:lumMod val="50000"/>
                            </a:schemeClr>
                          </a:solidFill>
                          <a:latin typeface="Century Gothic" panose="020B0502020202020204" pitchFamily="34" charset="0"/>
                        </a:rPr>
                        <a:t>un</a:t>
                      </a:r>
                      <a:r>
                        <a:rPr lang="en-GB" sz="2400" dirty="0">
                          <a:solidFill>
                            <a:schemeClr val="accent1">
                              <a:lumMod val="50000"/>
                            </a:schemeClr>
                          </a:solidFill>
                          <a:latin typeface="Century Gothic" panose="020B0502020202020204" pitchFamily="34" charset="0"/>
                        </a:rPr>
                        <a:t> (none)</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5"/>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r>
                        <a:rPr lang="en-GB" sz="2400" dirty="0" err="1">
                          <a:solidFill>
                            <a:schemeClr val="accent1">
                              <a:lumMod val="50000"/>
                            </a:schemeClr>
                          </a:solidFill>
                        </a:rPr>
                        <a:t>fa</a:t>
                      </a:r>
                      <a:r>
                        <a:rPr lang="en-GB" sz="2400" b="1" dirty="0" err="1">
                          <a:solidFill>
                            <a:schemeClr val="accent1">
                              <a:lumMod val="50000"/>
                            </a:schemeClr>
                          </a:solidFill>
                          <a:latin typeface="Century Gothic" panose="020B0502020202020204" pitchFamily="34" charset="0"/>
                          <a:cs typeface="Calibri" panose="020F0502020204030204" pitchFamily="34" charset="0"/>
                        </a:rPr>
                        <a:t>ç</a:t>
                      </a:r>
                      <a:r>
                        <a:rPr lang="en-GB" sz="2400" b="0" dirty="0" err="1">
                          <a:solidFill>
                            <a:schemeClr val="accent1">
                              <a:lumMod val="50000"/>
                            </a:schemeClr>
                          </a:solidFill>
                          <a:latin typeface="Century Gothic" panose="020B0502020202020204" pitchFamily="34" charset="0"/>
                          <a:cs typeface="Calibri" panose="020F0502020204030204" pitchFamily="34" charset="0"/>
                        </a:rPr>
                        <a:t>on</a:t>
                      </a:r>
                      <a:r>
                        <a:rPr lang="en-GB" sz="2400" b="0" dirty="0">
                          <a:solidFill>
                            <a:schemeClr val="accent1">
                              <a:lumMod val="50000"/>
                            </a:schemeClr>
                          </a:solidFill>
                          <a:latin typeface="Century Gothic" panose="020B0502020202020204" pitchFamily="34" charset="0"/>
                          <a:cs typeface="Calibri" panose="020F0502020204030204" pitchFamily="34" charset="0"/>
                        </a:rPr>
                        <a:t> (way)</a:t>
                      </a:r>
                      <a:endParaRPr sz="24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72" name="Google Shape;172;p5">
            <a:hlinkClick r:id="" action="ppaction://noaction">
              <a:snd r:embed="rId3" name="8.1.wav"/>
            </a:hlinkClick>
          </p:cNvPr>
          <p:cNvSpPr/>
          <p:nvPr/>
        </p:nvSpPr>
        <p:spPr>
          <a:xfrm>
            <a:off x="1334987" y="2650929"/>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5" name="Google Shape;175;p5">
            <a:hlinkClick r:id="" action="ppaction://noaction">
              <a:snd r:embed="rId4" name="8.2.wav"/>
            </a:hlinkClick>
          </p:cNvPr>
          <p:cNvSpPr/>
          <p:nvPr/>
        </p:nvSpPr>
        <p:spPr>
          <a:xfrm>
            <a:off x="1338608" y="3207783"/>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8" name="Google Shape;178;p5">
            <a:hlinkClick r:id="" action="ppaction://noaction">
              <a:snd r:embed="rId5" name="8.3.wav"/>
            </a:hlinkClick>
          </p:cNvPr>
          <p:cNvSpPr/>
          <p:nvPr/>
        </p:nvSpPr>
        <p:spPr>
          <a:xfrm>
            <a:off x="1339815" y="3764637"/>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5">
            <a:hlinkClick r:id="" action="ppaction://noaction">
              <a:snd r:embed="rId6" name="8.4.wav"/>
            </a:hlinkClick>
          </p:cNvPr>
          <p:cNvSpPr/>
          <p:nvPr/>
        </p:nvSpPr>
        <p:spPr>
          <a:xfrm>
            <a:off x="1341022" y="4321491"/>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5">
            <a:hlinkClick r:id="" action="ppaction://noaction">
              <a:snd r:embed="rId7" name="8.5.wav"/>
            </a:hlinkClick>
          </p:cNvPr>
          <p:cNvSpPr/>
          <p:nvPr/>
        </p:nvSpPr>
        <p:spPr>
          <a:xfrm>
            <a:off x="1337401" y="4878345"/>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5">
            <a:hlinkClick r:id="" action="ppaction://noaction">
              <a:snd r:embed="rId8" name="8.6.wav"/>
            </a:hlinkClick>
          </p:cNvPr>
          <p:cNvSpPr/>
          <p:nvPr/>
        </p:nvSpPr>
        <p:spPr>
          <a:xfrm>
            <a:off x="1336194" y="5435199"/>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9" name="Picture 58">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57902" y="3749695"/>
            <a:ext cx="432000" cy="450000"/>
          </a:xfrm>
          <a:prstGeom prst="rect">
            <a:avLst/>
          </a:prstGeom>
        </p:spPr>
      </p:pic>
      <p:pic>
        <p:nvPicPr>
          <p:cNvPr id="63" name="Picture 62">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82912" y="5420971"/>
            <a:ext cx="381979" cy="450000"/>
          </a:xfrm>
          <a:prstGeom prst="rect">
            <a:avLst/>
          </a:prstGeom>
        </p:spPr>
      </p:pic>
      <p:pic>
        <p:nvPicPr>
          <p:cNvPr id="69" name="Picture 68">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27181" y="4312341"/>
            <a:ext cx="432000" cy="450000"/>
          </a:xfrm>
          <a:prstGeom prst="rect">
            <a:avLst/>
          </a:prstGeom>
        </p:spPr>
      </p:pic>
      <p:sp>
        <p:nvSpPr>
          <p:cNvPr id="5" name="Title 4"/>
          <p:cNvSpPr>
            <a:spLocks noGrp="1"/>
          </p:cNvSpPr>
          <p:nvPr>
            <p:ph type="title" idx="4294967295"/>
          </p:nvPr>
        </p:nvSpPr>
        <p:spPr>
          <a:xfrm>
            <a:off x="-1" y="11922"/>
            <a:ext cx="10515600" cy="1325563"/>
          </a:xfrm>
        </p:spPr>
        <p:txBody>
          <a:bodyPr>
            <a:normAutofit/>
          </a:bodyPr>
          <a:lstStyle/>
          <a:p>
            <a:pPr rtl="0"/>
            <a:r>
              <a:rPr lang="en-GB" sz="3200" b="1" i="0" dirty="0">
                <a:solidFill>
                  <a:schemeClr val="bg1"/>
                </a:solidFill>
                <a:effectLst/>
                <a:latin typeface="Century Gothic" panose="020B0502020202020204" pitchFamily="34" charset="0"/>
                <a:ea typeface="Arial" panose="020B0604020202020204" pitchFamily="34" charset="0"/>
                <a:cs typeface="Arial" panose="020B0604020202020204" pitchFamily="34" charset="0"/>
              </a:rPr>
              <a:t>C </a:t>
            </a:r>
            <a:r>
              <a:rPr lang="en-GB" sz="3200" b="1" i="0" dirty="0" err="1">
                <a:solidFill>
                  <a:schemeClr val="bg1"/>
                </a:solidFill>
                <a:effectLst/>
                <a:latin typeface="Century Gothic" panose="020B0502020202020204" pitchFamily="34" charset="0"/>
                <a:ea typeface="Arial" panose="020B0604020202020204" pitchFamily="34" charset="0"/>
                <a:cs typeface="Arial" panose="020B0604020202020204" pitchFamily="34" charset="0"/>
              </a:rPr>
              <a:t>ou</a:t>
            </a:r>
            <a:r>
              <a:rPr lang="en-GB" sz="3200" b="1" i="0" dirty="0">
                <a:solidFill>
                  <a:schemeClr val="bg1"/>
                </a:solidFill>
                <a:effectLst/>
                <a:latin typeface="Century Gothic" panose="020B0502020202020204" pitchFamily="34" charset="0"/>
                <a:ea typeface="Arial" panose="020B0604020202020204" pitchFamily="34" charset="0"/>
                <a:cs typeface="Arial" panose="020B0604020202020204" pitchFamily="34" charset="0"/>
              </a:rPr>
              <a:t> Ç ? </a:t>
            </a:r>
            <a:endParaRPr lang="en-GB" sz="3200" dirty="0">
              <a:solidFill>
                <a:schemeClr val="bg1"/>
              </a:solidFill>
            </a:endParaRPr>
          </a:p>
        </p:txBody>
      </p:sp>
      <p:pic>
        <p:nvPicPr>
          <p:cNvPr id="49" name="Picture 48">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03399" y="4888631"/>
            <a:ext cx="381979" cy="450000"/>
          </a:xfrm>
          <a:prstGeom prst="rect">
            <a:avLst/>
          </a:prstGeom>
        </p:spPr>
      </p:pic>
      <p:pic>
        <p:nvPicPr>
          <p:cNvPr id="50" name="Picture 49">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03399" y="2660145"/>
            <a:ext cx="381979" cy="450000"/>
          </a:xfrm>
          <a:prstGeom prst="rect">
            <a:avLst/>
          </a:prstGeom>
        </p:spPr>
      </p:pic>
      <p:pic>
        <p:nvPicPr>
          <p:cNvPr id="51" name="Picture 50">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03400" y="3235664"/>
            <a:ext cx="381979" cy="450000"/>
          </a:xfrm>
          <a:prstGeom prst="rect">
            <a:avLst/>
          </a:prstGeom>
        </p:spPr>
      </p:pic>
      <p:pic>
        <p:nvPicPr>
          <p:cNvPr id="45" name="Picture 44" descr="background rectangle">
            <a:extLst>
              <a:ext uri="{FF2B5EF4-FFF2-40B4-BE49-F238E27FC236}">
                <a16:creationId xmlns:a16="http://schemas.microsoft.com/office/drawing/2014/main" id="{EE68358C-7FA0-4749-B790-5B455A7E3034}"/>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2" name="Title 3">
            <a:extLst>
              <a:ext uri="{FF2B5EF4-FFF2-40B4-BE49-F238E27FC236}">
                <a16:creationId xmlns:a16="http://schemas.microsoft.com/office/drawing/2014/main" id="{39C5954E-47F6-48D8-90EE-A0F3814D4E3B}"/>
              </a:ext>
            </a:extLst>
          </p:cNvPr>
          <p:cNvSpPr txBox="1">
            <a:spLocks/>
          </p:cNvSpPr>
          <p:nvPr/>
        </p:nvSpPr>
        <p:spPr>
          <a:xfrm>
            <a:off x="0" y="296864"/>
            <a:ext cx="5740400" cy="70784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Hard [c] or [ç] ?</a:t>
            </a:r>
          </a:p>
        </p:txBody>
      </p:sp>
      <p:sp>
        <p:nvSpPr>
          <p:cNvPr id="7" name="Rounded Rectangle 46">
            <a:extLst>
              <a:ext uri="{FF2B5EF4-FFF2-40B4-BE49-F238E27FC236}">
                <a16:creationId xmlns:a16="http://schemas.microsoft.com/office/drawing/2014/main" id="{A54DA86C-0094-4172-84AA-F39643D81843}"/>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pic>
        <p:nvPicPr>
          <p:cNvPr id="55" name="Picture 54">
            <a:extLst>
              <a:ext uri="{FF2B5EF4-FFF2-40B4-BE49-F238E27FC236}">
                <a16:creationId xmlns:a16="http://schemas.microsoft.com/office/drawing/2014/main" id="{E9B6A502-1955-4B34-91F2-CFCCE619FE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3378" y="4311366"/>
            <a:ext cx="432000" cy="450000"/>
          </a:xfrm>
          <a:prstGeom prst="rect">
            <a:avLst/>
          </a:prstGeom>
        </p:spPr>
      </p:pic>
      <p:sp>
        <p:nvSpPr>
          <p:cNvPr id="8" name="TextBox 7">
            <a:extLst>
              <a:ext uri="{FF2B5EF4-FFF2-40B4-BE49-F238E27FC236}">
                <a16:creationId xmlns:a16="http://schemas.microsoft.com/office/drawing/2014/main" id="{548AB241-76D0-48CA-A95A-58B36DE1A028}"/>
              </a:ext>
            </a:extLst>
          </p:cNvPr>
          <p:cNvSpPr txBox="1"/>
          <p:nvPr/>
        </p:nvSpPr>
        <p:spPr>
          <a:xfrm>
            <a:off x="1962150" y="2650929"/>
            <a:ext cx="19685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56" name="TextBox 55">
            <a:extLst>
              <a:ext uri="{FF2B5EF4-FFF2-40B4-BE49-F238E27FC236}">
                <a16:creationId xmlns:a16="http://schemas.microsoft.com/office/drawing/2014/main" id="{DC71B38F-3A8D-464E-9365-DB176C3F610D}"/>
              </a:ext>
            </a:extLst>
          </p:cNvPr>
          <p:cNvSpPr txBox="1"/>
          <p:nvPr/>
        </p:nvSpPr>
        <p:spPr>
          <a:xfrm>
            <a:off x="1962150" y="3207783"/>
            <a:ext cx="19685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57" name="TextBox 56">
            <a:extLst>
              <a:ext uri="{FF2B5EF4-FFF2-40B4-BE49-F238E27FC236}">
                <a16:creationId xmlns:a16="http://schemas.microsoft.com/office/drawing/2014/main" id="{A6C1EAE3-BFD2-46FF-B827-D1ECAC99C242}"/>
              </a:ext>
            </a:extLst>
          </p:cNvPr>
          <p:cNvSpPr txBox="1"/>
          <p:nvPr/>
        </p:nvSpPr>
        <p:spPr>
          <a:xfrm>
            <a:off x="2279650" y="3764637"/>
            <a:ext cx="19050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58" name="TextBox 57">
            <a:extLst>
              <a:ext uri="{FF2B5EF4-FFF2-40B4-BE49-F238E27FC236}">
                <a16:creationId xmlns:a16="http://schemas.microsoft.com/office/drawing/2014/main" id="{70E95EBB-84EF-4B40-B6A5-14F3C7C56454}"/>
              </a:ext>
            </a:extLst>
          </p:cNvPr>
          <p:cNvSpPr txBox="1"/>
          <p:nvPr/>
        </p:nvSpPr>
        <p:spPr>
          <a:xfrm>
            <a:off x="1962149" y="4321491"/>
            <a:ext cx="196849"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60" name="TextBox 59">
            <a:extLst>
              <a:ext uri="{FF2B5EF4-FFF2-40B4-BE49-F238E27FC236}">
                <a16:creationId xmlns:a16="http://schemas.microsoft.com/office/drawing/2014/main" id="{A8506F27-0B1D-4748-9BAC-A667CC3F192E}"/>
              </a:ext>
            </a:extLst>
          </p:cNvPr>
          <p:cNvSpPr txBox="1"/>
          <p:nvPr/>
        </p:nvSpPr>
        <p:spPr>
          <a:xfrm>
            <a:off x="3240088" y="4317458"/>
            <a:ext cx="179034"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61" name="TextBox 60">
            <a:extLst>
              <a:ext uri="{FF2B5EF4-FFF2-40B4-BE49-F238E27FC236}">
                <a16:creationId xmlns:a16="http://schemas.microsoft.com/office/drawing/2014/main" id="{BCC747BB-86DA-4432-B5CA-F5B31D4C170F}"/>
              </a:ext>
            </a:extLst>
          </p:cNvPr>
          <p:cNvSpPr txBox="1"/>
          <p:nvPr/>
        </p:nvSpPr>
        <p:spPr>
          <a:xfrm>
            <a:off x="2368550" y="4878345"/>
            <a:ext cx="19685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62" name="TextBox 61">
            <a:extLst>
              <a:ext uri="{FF2B5EF4-FFF2-40B4-BE49-F238E27FC236}">
                <a16:creationId xmlns:a16="http://schemas.microsoft.com/office/drawing/2014/main" id="{054EECCA-EE50-4ADD-AAC8-1AB8A3998072}"/>
              </a:ext>
            </a:extLst>
          </p:cNvPr>
          <p:cNvSpPr txBox="1"/>
          <p:nvPr/>
        </p:nvSpPr>
        <p:spPr>
          <a:xfrm>
            <a:off x="2279650" y="5435199"/>
            <a:ext cx="19685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9" name="TextBox 8">
            <a:extLst>
              <a:ext uri="{FF2B5EF4-FFF2-40B4-BE49-F238E27FC236}">
                <a16:creationId xmlns:a16="http://schemas.microsoft.com/office/drawing/2014/main" id="{16319509-957D-4E5B-B21E-1664519ED155}"/>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Do you hear a hard or a soft sound?</a:t>
            </a:r>
          </a:p>
        </p:txBody>
      </p:sp>
      <p:pic>
        <p:nvPicPr>
          <p:cNvPr id="1026" name="Picture 2" descr="Register, Cash Register, Modern, Commercial, Machine">
            <a:extLst>
              <a:ext uri="{FF2B5EF4-FFF2-40B4-BE49-F238E27FC236}">
                <a16:creationId xmlns:a16="http://schemas.microsoft.com/office/drawing/2014/main" id="{4CA976C3-DF47-4292-91E5-DE1C7FD2CCF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39005" y="3535164"/>
            <a:ext cx="693282" cy="693282"/>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Right 9">
            <a:extLst>
              <a:ext uri="{FF2B5EF4-FFF2-40B4-BE49-F238E27FC236}">
                <a16:creationId xmlns:a16="http://schemas.microsoft.com/office/drawing/2014/main" id="{13DA26E5-C771-41EC-A535-F8B6DF07D7F5}"/>
              </a:ext>
            </a:extLst>
          </p:cNvPr>
          <p:cNvSpPr/>
          <p:nvPr/>
        </p:nvSpPr>
        <p:spPr>
          <a:xfrm rot="19607608">
            <a:off x="5265641" y="3802384"/>
            <a:ext cx="436650" cy="15884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44836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xit"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6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xit"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6" grpId="0" animBg="1"/>
      <p:bldP spid="57" grpId="0" animBg="1"/>
      <p:bldP spid="58" grpId="0" animBg="1"/>
      <p:bldP spid="60" grpId="0" animBg="1"/>
      <p:bldP spid="61" grpId="0" animBg="1"/>
      <p:bldP spid="6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aphicFrame>
        <p:nvGraphicFramePr>
          <p:cNvPr id="169" name="Google Shape;169;p5" descr="Table for exercises"/>
          <p:cNvGraphicFramePr/>
          <p:nvPr/>
        </p:nvGraphicFramePr>
        <p:xfrm>
          <a:off x="1249806" y="2048519"/>
          <a:ext cx="9692388" cy="3896375"/>
        </p:xfrm>
        <a:graphic>
          <a:graphicData uri="http://schemas.openxmlformats.org/drawingml/2006/table">
            <a:tbl>
              <a:tblPr firstRow="1" bandRow="1">
                <a:noFill/>
              </a:tblPr>
              <a:tblGrid>
                <a:gridCol w="635340">
                  <a:extLst>
                    <a:ext uri="{9D8B030D-6E8A-4147-A177-3AD203B41FA5}">
                      <a16:colId xmlns:a16="http://schemas.microsoft.com/office/drawing/2014/main" val="20000"/>
                    </a:ext>
                  </a:extLst>
                </a:gridCol>
                <a:gridCol w="4514548">
                  <a:extLst>
                    <a:ext uri="{9D8B030D-6E8A-4147-A177-3AD203B41FA5}">
                      <a16:colId xmlns:a16="http://schemas.microsoft.com/office/drawing/2014/main" val="20001"/>
                    </a:ext>
                  </a:extLst>
                </a:gridCol>
                <a:gridCol w="2271250">
                  <a:extLst>
                    <a:ext uri="{9D8B030D-6E8A-4147-A177-3AD203B41FA5}">
                      <a16:colId xmlns:a16="http://schemas.microsoft.com/office/drawing/2014/main" val="20002"/>
                    </a:ext>
                  </a:extLst>
                </a:gridCol>
                <a:gridCol w="2271250">
                  <a:extLst>
                    <a:ext uri="{9D8B030D-6E8A-4147-A177-3AD203B41FA5}">
                      <a16:colId xmlns:a16="http://schemas.microsoft.com/office/drawing/2014/main" val="3489997794"/>
                    </a:ext>
                  </a:extLst>
                </a:gridCol>
              </a:tblGrid>
              <a:tr h="556625">
                <a:tc>
                  <a:txBody>
                    <a:bodyPr/>
                    <a:lstStyle/>
                    <a:p>
                      <a:pPr marL="0" marR="0" lvl="0" indent="0" algn="l" rtl="0">
                        <a:spcBef>
                          <a:spcPts val="0"/>
                        </a:spcBef>
                        <a:spcAft>
                          <a:spcPts val="0"/>
                        </a:spcAft>
                        <a:buNone/>
                      </a:pPr>
                      <a:endParaRPr sz="28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b="1">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dirty="0">
                          <a:solidFill>
                            <a:schemeClr val="accent1">
                              <a:lumMod val="50000"/>
                            </a:schemeClr>
                          </a:solidFill>
                        </a:rPr>
                        <a:t>soft</a:t>
                      </a:r>
                      <a:r>
                        <a:rPr lang="en-GB" sz="2400" b="1" baseline="0" dirty="0">
                          <a:solidFill>
                            <a:schemeClr val="accent1">
                              <a:lumMod val="50000"/>
                            </a:schemeClr>
                          </a:solidFill>
                        </a:rPr>
                        <a:t> [c</a:t>
                      </a:r>
                      <a:r>
                        <a:rPr lang="en-GB" sz="2400" b="1" dirty="0">
                          <a:solidFill>
                            <a:schemeClr val="accent1">
                              <a:lumMod val="50000"/>
                            </a:schemeClr>
                          </a:solidFill>
                        </a:rPr>
                        <a:t>]</a:t>
                      </a:r>
                      <a:endParaRPr sz="24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baseline="0">
                          <a:solidFill>
                            <a:schemeClr val="accent1">
                              <a:lumMod val="50000"/>
                            </a:schemeClr>
                          </a:solidFill>
                        </a:rPr>
                        <a:t> </a:t>
                      </a:r>
                      <a:r>
                        <a:rPr lang="en-GB" sz="2400" b="1">
                          <a:solidFill>
                            <a:schemeClr val="accent1">
                              <a:lumMod val="50000"/>
                            </a:schemeClr>
                          </a:solidFill>
                          <a:latin typeface="Century Gothic" panose="020B0502020202020204" pitchFamily="34" charset="0"/>
                          <a:cs typeface="Calibri" panose="020F0502020204030204" pitchFamily="34" charset="0"/>
                        </a:rPr>
                        <a:t>ç</a:t>
                      </a:r>
                      <a:endParaRPr sz="2000" b="1" i="0">
                        <a:solidFill>
                          <a:schemeClr val="accent1">
                            <a:lumMod val="50000"/>
                          </a:schemeClr>
                        </a:solidFill>
                        <a:latin typeface="Century Gothic" panose="020B0502020202020204" pitchFamily="34" charset="0"/>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556625">
                <a:tc>
                  <a:txBody>
                    <a:bodyPr/>
                    <a:lstStyle/>
                    <a:p>
                      <a:pPr marL="0" marR="0" lvl="0" indent="0" algn="l" rtl="0">
                        <a:spcBef>
                          <a:spcPts val="0"/>
                        </a:spcBef>
                        <a:spcAft>
                          <a:spcPts val="0"/>
                        </a:spcAft>
                        <a:buNone/>
                      </a:pPr>
                      <a:endParaRPr sz="28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i="0" u="none" strike="noStrike" kern="1200" cap="none" dirty="0" err="1">
                          <a:solidFill>
                            <a:schemeClr val="accent1">
                              <a:lumMod val="50000"/>
                            </a:schemeClr>
                          </a:solidFill>
                          <a:effectLst/>
                          <a:latin typeface="Century Gothic"/>
                          <a:ea typeface="Century Gothic"/>
                          <a:cs typeface="Century Gothic"/>
                          <a:sym typeface="Arial"/>
                        </a:rPr>
                        <a:t>c</a:t>
                      </a:r>
                      <a:r>
                        <a:rPr lang="en-GB" sz="2400" b="0" i="0" u="none" strike="noStrike" kern="1200" cap="none" dirty="0" err="1">
                          <a:solidFill>
                            <a:schemeClr val="accent1">
                              <a:lumMod val="50000"/>
                            </a:schemeClr>
                          </a:solidFill>
                          <a:effectLst/>
                          <a:latin typeface="Century Gothic"/>
                          <a:ea typeface="Century Gothic"/>
                          <a:cs typeface="Century Gothic"/>
                          <a:sym typeface="Arial"/>
                        </a:rPr>
                        <a:t>ependant</a:t>
                      </a:r>
                      <a:r>
                        <a:rPr lang="en-GB" sz="2400" b="0" i="0" u="none" strike="noStrike" kern="1200" cap="none" dirty="0">
                          <a:solidFill>
                            <a:schemeClr val="tx1"/>
                          </a:solidFill>
                          <a:effectLst/>
                          <a:latin typeface="Century Gothic"/>
                          <a:ea typeface="Century Gothic"/>
                          <a:cs typeface="Century Gothic"/>
                          <a:sym typeface="Arial"/>
                        </a:rPr>
                        <a:t> </a:t>
                      </a:r>
                      <a:r>
                        <a:rPr lang="en-GB" sz="2400" b="0" i="0" u="none" strike="noStrike" kern="1200" cap="none" dirty="0">
                          <a:solidFill>
                            <a:schemeClr val="accent1">
                              <a:lumMod val="50000"/>
                            </a:schemeClr>
                          </a:solidFill>
                          <a:effectLst/>
                          <a:latin typeface="Century Gothic"/>
                          <a:ea typeface="Century Gothic"/>
                          <a:cs typeface="Century Gothic"/>
                          <a:sym typeface="Arial"/>
                        </a:rPr>
                        <a:t>(however)</a:t>
                      </a:r>
                      <a:endParaRPr lang="en-GB" sz="2400" dirty="0">
                        <a:solidFill>
                          <a:schemeClr val="accent1">
                            <a:lumMod val="50000"/>
                          </a:schemeClr>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0" dirty="0" err="1">
                          <a:solidFill>
                            <a:schemeClr val="accent1">
                              <a:lumMod val="50000"/>
                            </a:schemeClr>
                          </a:solidFill>
                          <a:latin typeface="Century Gothic" panose="020B0502020202020204" pitchFamily="34" charset="0"/>
                        </a:rPr>
                        <a:t>prin</a:t>
                      </a:r>
                      <a:r>
                        <a:rPr lang="en-GB" sz="2400" b="1" dirty="0" err="1">
                          <a:solidFill>
                            <a:schemeClr val="accent1">
                              <a:lumMod val="50000"/>
                            </a:schemeClr>
                          </a:solidFill>
                          <a:latin typeface="Century Gothic" panose="020B0502020202020204" pitchFamily="34" charset="0"/>
                        </a:rPr>
                        <a:t>c</a:t>
                      </a:r>
                      <a:r>
                        <a:rPr lang="en-GB" sz="2400" b="0" dirty="0" err="1">
                          <a:solidFill>
                            <a:schemeClr val="accent1">
                              <a:lumMod val="50000"/>
                            </a:schemeClr>
                          </a:solidFill>
                          <a:latin typeface="Century Gothic" panose="020B0502020202020204" pitchFamily="34" charset="0"/>
                        </a:rPr>
                        <a:t>ipe</a:t>
                      </a:r>
                      <a:r>
                        <a:rPr lang="en-GB" sz="2400" b="0" dirty="0">
                          <a:solidFill>
                            <a:schemeClr val="accent1">
                              <a:lumMod val="50000"/>
                            </a:schemeClr>
                          </a:solidFill>
                          <a:latin typeface="Century Gothic" panose="020B0502020202020204" pitchFamily="34" charset="0"/>
                        </a:rPr>
                        <a:t> (principle)</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a:solidFill>
                            <a:schemeClr val="accent1">
                              <a:lumMod val="50000"/>
                            </a:schemeClr>
                          </a:solidFill>
                          <a:latin typeface="Century Gothic" panose="020B0502020202020204" pitchFamily="34" charset="0"/>
                        </a:rPr>
                        <a:t>soup</a:t>
                      </a:r>
                      <a:r>
                        <a:rPr lang="en-GB" sz="2400" b="1">
                          <a:solidFill>
                            <a:schemeClr val="accent1">
                              <a:lumMod val="50000"/>
                            </a:schemeClr>
                          </a:solidFill>
                          <a:latin typeface="Century Gothic" panose="020B0502020202020204" pitchFamily="34" charset="0"/>
                        </a:rPr>
                        <a:t>ç</a:t>
                      </a:r>
                      <a:r>
                        <a:rPr lang="en-GB" sz="2400" b="0">
                          <a:solidFill>
                            <a:schemeClr val="accent1">
                              <a:lumMod val="50000"/>
                            </a:schemeClr>
                          </a:solidFill>
                          <a:latin typeface="Century Gothic" panose="020B0502020202020204" pitchFamily="34" charset="0"/>
                        </a:rPr>
                        <a:t>on (suspicion)</a:t>
                      </a:r>
                      <a:endParaRPr lang="en-GB" sz="2400" b="0" dirty="0">
                        <a:solidFill>
                          <a:schemeClr val="accent1">
                            <a:lumMod val="50000"/>
                          </a:schemeClr>
                        </a:solidFill>
                        <a:latin typeface="Century Gothic" panose="020B0502020202020204" pitchFamily="34" charset="0"/>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chemeClr val="accent1">
                              <a:lumMod val="50000"/>
                            </a:schemeClr>
                          </a:solidFill>
                          <a:latin typeface="Century Gothic" panose="020B0502020202020204" pitchFamily="34" charset="0"/>
                        </a:rPr>
                        <a:t>c</a:t>
                      </a:r>
                      <a:r>
                        <a:rPr lang="en-GB" sz="2400" dirty="0">
                          <a:solidFill>
                            <a:schemeClr val="accent1">
                              <a:lumMod val="50000"/>
                            </a:schemeClr>
                          </a:solidFill>
                          <a:latin typeface="Century Gothic" panose="020B0502020202020204" pitchFamily="34" charset="0"/>
                        </a:rPr>
                        <a:t>esser (to stop, stopping)</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chemeClr val="accent1">
                              <a:lumMod val="50000"/>
                            </a:schemeClr>
                          </a:solidFill>
                          <a:latin typeface="Century Gothic" panose="020B0502020202020204" pitchFamily="34" charset="0"/>
                        </a:rPr>
                        <a:t>façade (facade)</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5"/>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err="1">
                          <a:solidFill>
                            <a:schemeClr val="accent1">
                              <a:lumMod val="50000"/>
                            </a:schemeClr>
                          </a:solidFill>
                          <a:latin typeface="Century Gothic" panose="020B0502020202020204" pitchFamily="34" charset="0"/>
                        </a:rPr>
                        <a:t>so</a:t>
                      </a:r>
                      <a:r>
                        <a:rPr lang="en-GB" sz="2400" b="1" dirty="0" err="1">
                          <a:solidFill>
                            <a:schemeClr val="accent1">
                              <a:lumMod val="50000"/>
                            </a:schemeClr>
                          </a:solidFill>
                          <a:latin typeface="Century Gothic" panose="020B0502020202020204" pitchFamily="34" charset="0"/>
                        </a:rPr>
                        <a:t>c</a:t>
                      </a:r>
                      <a:r>
                        <a:rPr lang="en-GB" sz="2400" dirty="0" err="1">
                          <a:solidFill>
                            <a:schemeClr val="accent1">
                              <a:lumMod val="50000"/>
                            </a:schemeClr>
                          </a:solidFill>
                          <a:latin typeface="Century Gothic" panose="020B0502020202020204" pitchFamily="34" charset="0"/>
                        </a:rPr>
                        <a:t>iété</a:t>
                      </a:r>
                      <a:r>
                        <a:rPr lang="en-GB" sz="2400" dirty="0">
                          <a:solidFill>
                            <a:schemeClr val="accent1">
                              <a:lumMod val="50000"/>
                            </a:schemeClr>
                          </a:solidFill>
                          <a:latin typeface="Century Gothic" panose="020B0502020202020204" pitchFamily="34" charset="0"/>
                        </a:rPr>
                        <a:t> (society)</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62" name="TextBox 61">
            <a:extLst>
              <a:ext uri="{FF2B5EF4-FFF2-40B4-BE49-F238E27FC236}">
                <a16:creationId xmlns:a16="http://schemas.microsoft.com/office/drawing/2014/main" id="{054EECCA-EE50-4ADD-AAC8-1AB8A3998072}"/>
              </a:ext>
            </a:extLst>
          </p:cNvPr>
          <p:cNvSpPr txBox="1"/>
          <p:nvPr/>
        </p:nvSpPr>
        <p:spPr>
          <a:xfrm>
            <a:off x="2286000" y="5435199"/>
            <a:ext cx="19050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57" name="TextBox 56">
            <a:extLst>
              <a:ext uri="{FF2B5EF4-FFF2-40B4-BE49-F238E27FC236}">
                <a16:creationId xmlns:a16="http://schemas.microsoft.com/office/drawing/2014/main" id="{A6C1EAE3-BFD2-46FF-B827-D1ECAC99C242}"/>
              </a:ext>
            </a:extLst>
          </p:cNvPr>
          <p:cNvSpPr txBox="1"/>
          <p:nvPr/>
        </p:nvSpPr>
        <p:spPr>
          <a:xfrm>
            <a:off x="2679700" y="3764637"/>
            <a:ext cx="19050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172" name="Google Shape;172;p5">
            <a:hlinkClick r:id="" action="ppaction://noaction">
              <a:snd r:embed="rId3" name="cependant.wav"/>
            </a:hlinkClick>
          </p:cNvPr>
          <p:cNvSpPr/>
          <p:nvPr/>
        </p:nvSpPr>
        <p:spPr>
          <a:xfrm>
            <a:off x="1334987" y="2650929"/>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5" name="Google Shape;175;p5">
            <a:hlinkClick r:id="" action="ppaction://noaction">
              <a:snd r:embed="rId4" name="principe.wav"/>
            </a:hlinkClick>
          </p:cNvPr>
          <p:cNvSpPr/>
          <p:nvPr/>
        </p:nvSpPr>
        <p:spPr>
          <a:xfrm>
            <a:off x="1338608" y="3207783"/>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8" name="Google Shape;178;p5">
            <a:hlinkClick r:id="" action="ppaction://noaction">
              <a:snd r:embed="rId5" name="soupcon.wav"/>
            </a:hlinkClick>
          </p:cNvPr>
          <p:cNvSpPr/>
          <p:nvPr/>
        </p:nvSpPr>
        <p:spPr>
          <a:xfrm>
            <a:off x="1339815" y="3764637"/>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1" name="Google Shape;181;p5">
            <a:hlinkClick r:id="" action="ppaction://noaction">
              <a:snd r:embed="rId6" name="cesser.wav"/>
            </a:hlinkClick>
          </p:cNvPr>
          <p:cNvSpPr/>
          <p:nvPr/>
        </p:nvSpPr>
        <p:spPr>
          <a:xfrm>
            <a:off x="1341022" y="4321491"/>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5">
            <a:hlinkClick r:id="" action="ppaction://noaction">
              <a:snd r:embed="rId7" name="facade.wav"/>
            </a:hlinkClick>
          </p:cNvPr>
          <p:cNvSpPr/>
          <p:nvPr/>
        </p:nvSpPr>
        <p:spPr>
          <a:xfrm>
            <a:off x="1337401" y="4878345"/>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5">
            <a:hlinkClick r:id="" action="ppaction://noaction">
              <a:snd r:embed="rId8" name="societe.wav"/>
            </a:hlinkClick>
          </p:cNvPr>
          <p:cNvSpPr/>
          <p:nvPr/>
        </p:nvSpPr>
        <p:spPr>
          <a:xfrm>
            <a:off x="1336194" y="5435199"/>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9" name="Picture 58">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57902" y="3749695"/>
            <a:ext cx="432000" cy="450000"/>
          </a:xfrm>
          <a:prstGeom prst="rect">
            <a:avLst/>
          </a:prstGeom>
        </p:spPr>
      </p:pic>
      <p:pic>
        <p:nvPicPr>
          <p:cNvPr id="63" name="Picture 62">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78388" y="5418332"/>
            <a:ext cx="381979" cy="450000"/>
          </a:xfrm>
          <a:prstGeom prst="rect">
            <a:avLst/>
          </a:prstGeom>
        </p:spPr>
      </p:pic>
      <p:sp>
        <p:nvSpPr>
          <p:cNvPr id="5" name="Title 4"/>
          <p:cNvSpPr>
            <a:spLocks noGrp="1"/>
          </p:cNvSpPr>
          <p:nvPr>
            <p:ph type="title" idx="4294967295"/>
          </p:nvPr>
        </p:nvSpPr>
        <p:spPr>
          <a:xfrm>
            <a:off x="-1" y="11922"/>
            <a:ext cx="10515600" cy="1325563"/>
          </a:xfrm>
        </p:spPr>
        <p:txBody>
          <a:bodyPr>
            <a:normAutofit/>
          </a:bodyPr>
          <a:lstStyle/>
          <a:p>
            <a:pPr rtl="0"/>
            <a:r>
              <a:rPr lang="en-GB" sz="3200" b="1" i="0" dirty="0">
                <a:solidFill>
                  <a:schemeClr val="bg1"/>
                </a:solidFill>
                <a:effectLst/>
                <a:latin typeface="Century Gothic" panose="020B0502020202020204" pitchFamily="34" charset="0"/>
                <a:ea typeface="Arial" panose="020B0604020202020204" pitchFamily="34" charset="0"/>
                <a:cs typeface="Arial" panose="020B0604020202020204" pitchFamily="34" charset="0"/>
              </a:rPr>
              <a:t>C </a:t>
            </a:r>
            <a:r>
              <a:rPr lang="en-GB" sz="3200" b="1" i="0" dirty="0" err="1">
                <a:solidFill>
                  <a:schemeClr val="bg1"/>
                </a:solidFill>
                <a:effectLst/>
                <a:latin typeface="Century Gothic" panose="020B0502020202020204" pitchFamily="34" charset="0"/>
                <a:ea typeface="Arial" panose="020B0604020202020204" pitchFamily="34" charset="0"/>
                <a:cs typeface="Arial" panose="020B0604020202020204" pitchFamily="34" charset="0"/>
              </a:rPr>
              <a:t>ou</a:t>
            </a:r>
            <a:r>
              <a:rPr lang="en-GB" sz="3200" b="1" i="0" dirty="0">
                <a:solidFill>
                  <a:schemeClr val="bg1"/>
                </a:solidFill>
                <a:effectLst/>
                <a:latin typeface="Century Gothic" panose="020B0502020202020204" pitchFamily="34" charset="0"/>
                <a:ea typeface="Arial" panose="020B0604020202020204" pitchFamily="34" charset="0"/>
                <a:cs typeface="Arial" panose="020B0604020202020204" pitchFamily="34" charset="0"/>
              </a:rPr>
              <a:t> Ç ? </a:t>
            </a:r>
            <a:endParaRPr lang="en-GB" sz="3200" dirty="0">
              <a:solidFill>
                <a:schemeClr val="bg1"/>
              </a:solidFill>
            </a:endParaRPr>
          </a:p>
        </p:txBody>
      </p:sp>
      <p:pic>
        <p:nvPicPr>
          <p:cNvPr id="49" name="Picture 48">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89160" y="4878345"/>
            <a:ext cx="381979" cy="450000"/>
          </a:xfrm>
          <a:prstGeom prst="rect">
            <a:avLst/>
          </a:prstGeom>
        </p:spPr>
      </p:pic>
      <p:pic>
        <p:nvPicPr>
          <p:cNvPr id="50" name="Picture 49">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03399" y="2660145"/>
            <a:ext cx="381979" cy="450000"/>
          </a:xfrm>
          <a:prstGeom prst="rect">
            <a:avLst/>
          </a:prstGeom>
        </p:spPr>
      </p:pic>
      <p:pic>
        <p:nvPicPr>
          <p:cNvPr id="51" name="Picture 50">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03400" y="3235664"/>
            <a:ext cx="381979" cy="450000"/>
          </a:xfrm>
          <a:prstGeom prst="rect">
            <a:avLst/>
          </a:prstGeom>
        </p:spPr>
      </p:pic>
      <p:pic>
        <p:nvPicPr>
          <p:cNvPr id="45" name="Picture 44" descr="background rectangle">
            <a:extLst>
              <a:ext uri="{FF2B5EF4-FFF2-40B4-BE49-F238E27FC236}">
                <a16:creationId xmlns:a16="http://schemas.microsoft.com/office/drawing/2014/main" id="{EE68358C-7FA0-4749-B790-5B455A7E3034}"/>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2" name="Title 3">
            <a:extLst>
              <a:ext uri="{FF2B5EF4-FFF2-40B4-BE49-F238E27FC236}">
                <a16:creationId xmlns:a16="http://schemas.microsoft.com/office/drawing/2014/main" id="{39C5954E-47F6-48D8-90EE-A0F3814D4E3B}"/>
              </a:ext>
            </a:extLst>
          </p:cNvPr>
          <p:cNvSpPr txBox="1">
            <a:spLocks/>
          </p:cNvSpPr>
          <p:nvPr/>
        </p:nvSpPr>
        <p:spPr>
          <a:xfrm>
            <a:off x="0" y="296864"/>
            <a:ext cx="5740400" cy="70784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Soft [c] or [ç] ?</a:t>
            </a:r>
          </a:p>
        </p:txBody>
      </p:sp>
      <p:pic>
        <p:nvPicPr>
          <p:cNvPr id="55" name="Picture 54">
            <a:extLst>
              <a:ext uri="{FF2B5EF4-FFF2-40B4-BE49-F238E27FC236}">
                <a16:creationId xmlns:a16="http://schemas.microsoft.com/office/drawing/2014/main" id="{E9B6A502-1955-4B34-91F2-CFCCE619FE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3378" y="4311366"/>
            <a:ext cx="432000" cy="450000"/>
          </a:xfrm>
          <a:prstGeom prst="rect">
            <a:avLst/>
          </a:prstGeom>
        </p:spPr>
      </p:pic>
      <p:sp>
        <p:nvSpPr>
          <p:cNvPr id="8" name="TextBox 7">
            <a:extLst>
              <a:ext uri="{FF2B5EF4-FFF2-40B4-BE49-F238E27FC236}">
                <a16:creationId xmlns:a16="http://schemas.microsoft.com/office/drawing/2014/main" id="{548AB241-76D0-48CA-A95A-58B36DE1A028}"/>
              </a:ext>
            </a:extLst>
          </p:cNvPr>
          <p:cNvSpPr txBox="1"/>
          <p:nvPr/>
        </p:nvSpPr>
        <p:spPr>
          <a:xfrm>
            <a:off x="1962150" y="2650929"/>
            <a:ext cx="19685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56" name="TextBox 55">
            <a:extLst>
              <a:ext uri="{FF2B5EF4-FFF2-40B4-BE49-F238E27FC236}">
                <a16:creationId xmlns:a16="http://schemas.microsoft.com/office/drawing/2014/main" id="{DC71B38F-3A8D-464E-9365-DB176C3F610D}"/>
              </a:ext>
            </a:extLst>
          </p:cNvPr>
          <p:cNvSpPr txBox="1"/>
          <p:nvPr/>
        </p:nvSpPr>
        <p:spPr>
          <a:xfrm>
            <a:off x="2520950" y="3207783"/>
            <a:ext cx="19685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58" name="TextBox 57">
            <a:extLst>
              <a:ext uri="{FF2B5EF4-FFF2-40B4-BE49-F238E27FC236}">
                <a16:creationId xmlns:a16="http://schemas.microsoft.com/office/drawing/2014/main" id="{70E95EBB-84EF-4B40-B6A5-14F3C7C56454}"/>
              </a:ext>
            </a:extLst>
          </p:cNvPr>
          <p:cNvSpPr txBox="1"/>
          <p:nvPr/>
        </p:nvSpPr>
        <p:spPr>
          <a:xfrm>
            <a:off x="1962149" y="4321491"/>
            <a:ext cx="196849"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61" name="TextBox 60">
            <a:extLst>
              <a:ext uri="{FF2B5EF4-FFF2-40B4-BE49-F238E27FC236}">
                <a16:creationId xmlns:a16="http://schemas.microsoft.com/office/drawing/2014/main" id="{BCC747BB-86DA-4432-B5CA-F5B31D4C170F}"/>
              </a:ext>
            </a:extLst>
          </p:cNvPr>
          <p:cNvSpPr txBox="1"/>
          <p:nvPr/>
        </p:nvSpPr>
        <p:spPr>
          <a:xfrm>
            <a:off x="2279650" y="4878345"/>
            <a:ext cx="19050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3" name="TextBox 2">
            <a:extLst>
              <a:ext uri="{FF2B5EF4-FFF2-40B4-BE49-F238E27FC236}">
                <a16:creationId xmlns:a16="http://schemas.microsoft.com/office/drawing/2014/main" id="{93472B46-6044-411A-9B0A-C818B59C35FF}"/>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These words all contain a soft sound. How is it written?</a:t>
            </a:r>
          </a:p>
        </p:txBody>
      </p:sp>
      <p:sp>
        <p:nvSpPr>
          <p:cNvPr id="4" name="Rounded Rectangle 46">
            <a:extLst>
              <a:ext uri="{FF2B5EF4-FFF2-40B4-BE49-F238E27FC236}">
                <a16:creationId xmlns:a16="http://schemas.microsoft.com/office/drawing/2014/main" id="{E1FCC29D-6254-4B71-8412-BF6A71298AC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pic>
        <p:nvPicPr>
          <p:cNvPr id="3074" name="Picture 2" descr="Embrace The World Clip Art">
            <a:extLst>
              <a:ext uri="{FF2B5EF4-FFF2-40B4-BE49-F238E27FC236}">
                <a16:creationId xmlns:a16="http://schemas.microsoft.com/office/drawing/2014/main" id="{BBCDC7CF-2202-45F5-9FAC-5030393CC70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30988" y="5435199"/>
            <a:ext cx="565012" cy="6034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aphic, Smiley, Emoticon, Suspicious">
            <a:extLst>
              <a:ext uri="{FF2B5EF4-FFF2-40B4-BE49-F238E27FC236}">
                <a16:creationId xmlns:a16="http://schemas.microsoft.com/office/drawing/2014/main" id="{6781C972-329A-4B22-BB39-A420E9D86D6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74233" y="3534154"/>
            <a:ext cx="639818" cy="684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64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57" grpId="0" animBg="1"/>
      <p:bldP spid="8" grpId="0" animBg="1"/>
      <p:bldP spid="56" grpId="0" animBg="1"/>
      <p:bldP spid="58" grpId="0" animBg="1"/>
      <p:bldP spid="6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aphicFrame>
        <p:nvGraphicFramePr>
          <p:cNvPr id="169" name="Google Shape;169;p5" descr="Table for exercises"/>
          <p:cNvGraphicFramePr/>
          <p:nvPr/>
        </p:nvGraphicFramePr>
        <p:xfrm>
          <a:off x="870430" y="2085089"/>
          <a:ext cx="10451140" cy="3896375"/>
        </p:xfrm>
        <a:graphic>
          <a:graphicData uri="http://schemas.openxmlformats.org/drawingml/2006/table">
            <a:tbl>
              <a:tblPr firstRow="1" bandRow="1">
                <a:noFill/>
              </a:tblPr>
              <a:tblGrid>
                <a:gridCol w="555017">
                  <a:extLst>
                    <a:ext uri="{9D8B030D-6E8A-4147-A177-3AD203B41FA5}">
                      <a16:colId xmlns:a16="http://schemas.microsoft.com/office/drawing/2014/main" val="20000"/>
                    </a:ext>
                  </a:extLst>
                </a:gridCol>
                <a:gridCol w="3943799">
                  <a:extLst>
                    <a:ext uri="{9D8B030D-6E8A-4147-A177-3AD203B41FA5}">
                      <a16:colId xmlns:a16="http://schemas.microsoft.com/office/drawing/2014/main" val="20001"/>
                    </a:ext>
                  </a:extLst>
                </a:gridCol>
                <a:gridCol w="1984108">
                  <a:extLst>
                    <a:ext uri="{9D8B030D-6E8A-4147-A177-3AD203B41FA5}">
                      <a16:colId xmlns:a16="http://schemas.microsoft.com/office/drawing/2014/main" val="20002"/>
                    </a:ext>
                  </a:extLst>
                </a:gridCol>
                <a:gridCol w="1984108">
                  <a:extLst>
                    <a:ext uri="{9D8B030D-6E8A-4147-A177-3AD203B41FA5}">
                      <a16:colId xmlns:a16="http://schemas.microsoft.com/office/drawing/2014/main" val="530639982"/>
                    </a:ext>
                  </a:extLst>
                </a:gridCol>
                <a:gridCol w="1984108">
                  <a:extLst>
                    <a:ext uri="{9D8B030D-6E8A-4147-A177-3AD203B41FA5}">
                      <a16:colId xmlns:a16="http://schemas.microsoft.com/office/drawing/2014/main" val="3489997794"/>
                    </a:ext>
                  </a:extLst>
                </a:gridCol>
              </a:tblGrid>
              <a:tr h="556625">
                <a:tc>
                  <a:txBody>
                    <a:bodyPr/>
                    <a:lstStyle/>
                    <a:p>
                      <a:pPr marL="0" marR="0" lvl="0" indent="0" algn="l" rtl="0">
                        <a:spcBef>
                          <a:spcPts val="0"/>
                        </a:spcBef>
                        <a:spcAft>
                          <a:spcPts val="0"/>
                        </a:spcAft>
                        <a:buNone/>
                      </a:pPr>
                      <a:endParaRPr sz="28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dirty="0">
                          <a:solidFill>
                            <a:schemeClr val="accent1">
                              <a:lumMod val="50000"/>
                            </a:schemeClr>
                          </a:solidFill>
                        </a:rPr>
                        <a:t>hard</a:t>
                      </a:r>
                      <a:r>
                        <a:rPr lang="en-GB" sz="2400" b="1" baseline="0" dirty="0">
                          <a:solidFill>
                            <a:schemeClr val="accent1">
                              <a:lumMod val="50000"/>
                            </a:schemeClr>
                          </a:solidFill>
                        </a:rPr>
                        <a:t> [c</a:t>
                      </a:r>
                      <a:r>
                        <a:rPr lang="en-GB" sz="2400" b="1" dirty="0">
                          <a:solidFill>
                            <a:schemeClr val="accent1">
                              <a:lumMod val="50000"/>
                            </a:schemeClr>
                          </a:solidFill>
                        </a:rPr>
                        <a:t>]</a:t>
                      </a:r>
                      <a:endParaRPr sz="2400" b="1"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i="0" dirty="0">
                          <a:solidFill>
                            <a:schemeClr val="accent1">
                              <a:lumMod val="50000"/>
                            </a:schemeClr>
                          </a:solidFill>
                          <a:latin typeface="Century Gothic" panose="020B0502020202020204" pitchFamily="34" charset="0"/>
                        </a:rPr>
                        <a:t>soft [c]</a:t>
                      </a: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ctr" rtl="0">
                        <a:spcBef>
                          <a:spcPts val="0"/>
                        </a:spcBef>
                        <a:spcAft>
                          <a:spcPts val="0"/>
                        </a:spcAft>
                        <a:buNone/>
                      </a:pPr>
                      <a:r>
                        <a:rPr lang="en-GB" sz="2400" b="1" baseline="0" dirty="0">
                          <a:solidFill>
                            <a:schemeClr val="accent1">
                              <a:lumMod val="50000"/>
                            </a:schemeClr>
                          </a:solidFill>
                        </a:rPr>
                        <a:t> </a:t>
                      </a:r>
                      <a:r>
                        <a:rPr lang="en-GB" sz="2400" b="1" dirty="0">
                          <a:solidFill>
                            <a:schemeClr val="accent1">
                              <a:lumMod val="50000"/>
                            </a:schemeClr>
                          </a:solidFill>
                          <a:latin typeface="Century Gothic" panose="020B0502020202020204" pitchFamily="34" charset="0"/>
                          <a:cs typeface="Calibri" panose="020F0502020204030204" pitchFamily="34" charset="0"/>
                        </a:rPr>
                        <a:t>ç</a:t>
                      </a:r>
                      <a:endParaRPr sz="2000" b="1" i="0" dirty="0">
                        <a:solidFill>
                          <a:schemeClr val="accent1">
                            <a:lumMod val="50000"/>
                          </a:schemeClr>
                        </a:solidFill>
                        <a:latin typeface="Century Gothic" panose="020B0502020202020204" pitchFamily="34" charset="0"/>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0"/>
                  </a:ext>
                </a:extLst>
              </a:tr>
              <a:tr h="556625">
                <a:tc>
                  <a:txBody>
                    <a:bodyPr/>
                    <a:lstStyle/>
                    <a:p>
                      <a:pPr marL="0" marR="0" lvl="0" indent="0" algn="l" rtl="0">
                        <a:spcBef>
                          <a:spcPts val="0"/>
                        </a:spcBef>
                        <a:spcAft>
                          <a:spcPts val="0"/>
                        </a:spcAft>
                        <a:buNone/>
                      </a:pPr>
                      <a:endParaRPr sz="28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chemeClr val="accent1">
                              <a:lumMod val="50000"/>
                            </a:schemeClr>
                          </a:solidFill>
                          <a:latin typeface="Century Gothic" panose="020B0502020202020204" pitchFamily="34" charset="0"/>
                        </a:rPr>
                        <a:t>c</a:t>
                      </a:r>
                      <a:r>
                        <a:rPr lang="en-GB" sz="2400" dirty="0">
                          <a:solidFill>
                            <a:schemeClr val="accent1">
                              <a:lumMod val="50000"/>
                            </a:schemeClr>
                          </a:solidFill>
                          <a:latin typeface="Century Gothic" panose="020B0502020202020204" pitchFamily="34" charset="0"/>
                        </a:rPr>
                        <a:t>ent (hundred)</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1"/>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err="1">
                          <a:solidFill>
                            <a:schemeClr val="accent1">
                              <a:lumMod val="50000"/>
                            </a:schemeClr>
                          </a:solidFill>
                          <a:latin typeface="Century Gothic" panose="020B0502020202020204" pitchFamily="34" charset="0"/>
                        </a:rPr>
                        <a:t>c</a:t>
                      </a:r>
                      <a:r>
                        <a:rPr lang="en-GB" sz="2400" dirty="0" err="1">
                          <a:solidFill>
                            <a:schemeClr val="accent1">
                              <a:lumMod val="50000"/>
                            </a:schemeClr>
                          </a:solidFill>
                          <a:latin typeface="Century Gothic" panose="020B0502020202020204" pitchFamily="34" charset="0"/>
                        </a:rPr>
                        <a:t>onstruire</a:t>
                      </a:r>
                      <a:r>
                        <a:rPr lang="en-GB" sz="2400" dirty="0">
                          <a:solidFill>
                            <a:schemeClr val="accent1">
                              <a:lumMod val="50000"/>
                            </a:schemeClr>
                          </a:solidFill>
                          <a:latin typeface="Century Gothic" panose="020B0502020202020204" pitchFamily="34" charset="0"/>
                        </a:rPr>
                        <a:t> (to construct)</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556625">
                <a:tc>
                  <a:txBody>
                    <a:bodyPr/>
                    <a:lstStyle/>
                    <a:p>
                      <a:pPr marL="0" marR="0" lvl="0" indent="0" algn="l" rtl="0">
                        <a:spcBef>
                          <a:spcPts val="0"/>
                        </a:spcBef>
                        <a:spcAft>
                          <a:spcPts val="0"/>
                        </a:spcAft>
                        <a:buNone/>
                      </a:pPr>
                      <a:endParaRPr sz="2800" dirty="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chemeClr val="accent1">
                              <a:lumMod val="50000"/>
                            </a:schemeClr>
                          </a:solidFill>
                          <a:latin typeface="Century Gothic" panose="020B0502020202020204" pitchFamily="34" charset="0"/>
                        </a:rPr>
                        <a:t>c</a:t>
                      </a:r>
                      <a:r>
                        <a:rPr lang="en-GB" sz="2400" dirty="0">
                          <a:solidFill>
                            <a:schemeClr val="accent1">
                              <a:lumMod val="50000"/>
                            </a:schemeClr>
                          </a:solidFill>
                          <a:latin typeface="Century Gothic" panose="020B0502020202020204" pitchFamily="34" charset="0"/>
                        </a:rPr>
                        <a:t>ulture (culture)</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chemeClr val="accent1">
                              <a:lumMod val="50000"/>
                            </a:schemeClr>
                          </a:solidFill>
                          <a:latin typeface="Century Gothic" panose="020B0502020202020204" pitchFamily="34" charset="0"/>
                        </a:rPr>
                        <a:t>c</a:t>
                      </a:r>
                      <a:r>
                        <a:rPr lang="en-GB" sz="2400" dirty="0">
                          <a:solidFill>
                            <a:schemeClr val="accent1">
                              <a:lumMod val="50000"/>
                            </a:schemeClr>
                          </a:solidFill>
                          <a:latin typeface="Century Gothic" panose="020B0502020202020204" pitchFamily="34" charset="0"/>
                        </a:rPr>
                        <a:t>ivil (civilian)</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err="1">
                          <a:solidFill>
                            <a:schemeClr val="accent1">
                              <a:lumMod val="50000"/>
                            </a:schemeClr>
                          </a:solidFill>
                          <a:latin typeface="Century Gothic" panose="020B0502020202020204" pitchFamily="34" charset="0"/>
                        </a:rPr>
                        <a:t>le</a:t>
                      </a:r>
                      <a:r>
                        <a:rPr lang="en-GB" sz="2400" b="1" dirty="0" err="1">
                          <a:solidFill>
                            <a:schemeClr val="accent1">
                              <a:lumMod val="50000"/>
                            </a:schemeClr>
                          </a:solidFill>
                          <a:latin typeface="Century Gothic" panose="020B0502020202020204" pitchFamily="34" charset="0"/>
                        </a:rPr>
                        <a:t>ç</a:t>
                      </a:r>
                      <a:r>
                        <a:rPr lang="en-GB" sz="2400" dirty="0" err="1">
                          <a:solidFill>
                            <a:schemeClr val="accent1">
                              <a:lumMod val="50000"/>
                            </a:schemeClr>
                          </a:solidFill>
                          <a:latin typeface="Century Gothic" panose="020B0502020202020204" pitchFamily="34" charset="0"/>
                        </a:rPr>
                        <a:t>on</a:t>
                      </a:r>
                      <a:r>
                        <a:rPr lang="en-GB" sz="2400" dirty="0">
                          <a:solidFill>
                            <a:schemeClr val="accent1">
                              <a:lumMod val="50000"/>
                            </a:schemeClr>
                          </a:solidFill>
                          <a:latin typeface="Century Gothic" panose="020B0502020202020204" pitchFamily="34" charset="0"/>
                        </a:rPr>
                        <a:t> (lesson)</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5"/>
                  </a:ext>
                </a:extLst>
              </a:tr>
              <a:tr h="556625">
                <a:tc>
                  <a:txBody>
                    <a:bodyPr/>
                    <a:lstStyle/>
                    <a:p>
                      <a:pPr marL="0" marR="0" lvl="0" indent="0" algn="l" rtl="0">
                        <a:spcBef>
                          <a:spcPts val="0"/>
                        </a:spcBef>
                        <a:spcAft>
                          <a:spcPts val="0"/>
                        </a:spcAft>
                        <a:buNone/>
                      </a:pPr>
                      <a:endParaRPr sz="28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err="1">
                          <a:solidFill>
                            <a:schemeClr val="accent1">
                              <a:lumMod val="50000"/>
                            </a:schemeClr>
                          </a:solidFill>
                          <a:latin typeface="Century Gothic" panose="020B0502020202020204" pitchFamily="34" charset="0"/>
                        </a:rPr>
                        <a:t>c</a:t>
                      </a:r>
                      <a:r>
                        <a:rPr lang="en-GB" sz="2400" dirty="0" err="1">
                          <a:solidFill>
                            <a:schemeClr val="accent1">
                              <a:lumMod val="50000"/>
                            </a:schemeClr>
                          </a:solidFill>
                          <a:latin typeface="Century Gothic" panose="020B0502020202020204" pitchFamily="34" charset="0"/>
                        </a:rPr>
                        <a:t>andidat</a:t>
                      </a:r>
                      <a:r>
                        <a:rPr lang="en-GB" sz="2400" dirty="0">
                          <a:solidFill>
                            <a:schemeClr val="accent1">
                              <a:lumMod val="50000"/>
                            </a:schemeClr>
                          </a:solidFill>
                          <a:latin typeface="Century Gothic" panose="020B0502020202020204" pitchFamily="34" charset="0"/>
                        </a:rPr>
                        <a:t> (candidate)</a:t>
                      </a: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chemeClr val="accent1">
                            <a:lumMod val="50000"/>
                          </a:schemeClr>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chemeClr val="accent1">
                            <a:lumMod val="50000"/>
                          </a:schemeClr>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72" name="Google Shape;172;p5">
            <a:hlinkClick r:id="" action="ppaction://noaction">
              <a:snd r:embed="rId3" name="7.1.wav"/>
            </a:hlinkClick>
          </p:cNvPr>
          <p:cNvSpPr/>
          <p:nvPr/>
        </p:nvSpPr>
        <p:spPr>
          <a:xfrm>
            <a:off x="911648" y="2677374"/>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5" name="Google Shape;175;p5">
            <a:hlinkClick r:id="" action="ppaction://noaction">
              <a:snd r:embed="rId4" name="7.2.wav"/>
            </a:hlinkClick>
          </p:cNvPr>
          <p:cNvSpPr/>
          <p:nvPr/>
        </p:nvSpPr>
        <p:spPr>
          <a:xfrm>
            <a:off x="915269" y="3234228"/>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8" name="Google Shape;178;p5">
            <a:hlinkClick r:id="" action="ppaction://noaction">
              <a:snd r:embed="rId5" name="7.3.wav"/>
            </a:hlinkClick>
          </p:cNvPr>
          <p:cNvSpPr/>
          <p:nvPr/>
        </p:nvSpPr>
        <p:spPr>
          <a:xfrm>
            <a:off x="916476" y="3791082"/>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5">
            <a:hlinkClick r:id="" action="ppaction://noaction">
              <a:snd r:embed="rId6" name="7.4.wav"/>
            </a:hlinkClick>
          </p:cNvPr>
          <p:cNvSpPr/>
          <p:nvPr/>
        </p:nvSpPr>
        <p:spPr>
          <a:xfrm>
            <a:off x="917683" y="4347936"/>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5">
            <a:hlinkClick r:id="" action="ppaction://noaction">
              <a:snd r:embed="rId7" name="7.5.wav"/>
            </a:hlinkClick>
          </p:cNvPr>
          <p:cNvSpPr/>
          <p:nvPr/>
        </p:nvSpPr>
        <p:spPr>
          <a:xfrm>
            <a:off x="914062" y="4904790"/>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5">
            <a:hlinkClick r:id="" action="ppaction://noaction">
              <a:snd r:embed="rId8" name="7.6.wav"/>
            </a:hlinkClick>
          </p:cNvPr>
          <p:cNvSpPr/>
          <p:nvPr/>
        </p:nvSpPr>
        <p:spPr>
          <a:xfrm>
            <a:off x="912855" y="5461644"/>
            <a:ext cx="453600" cy="4536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9" name="Picture 58">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41244" y="3781122"/>
            <a:ext cx="432000" cy="450000"/>
          </a:xfrm>
          <a:prstGeom prst="rect">
            <a:avLst/>
          </a:prstGeom>
        </p:spPr>
      </p:pic>
      <p:pic>
        <p:nvPicPr>
          <p:cNvPr id="63" name="Picture 62">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44737" y="5465244"/>
            <a:ext cx="381979" cy="450000"/>
          </a:xfrm>
          <a:prstGeom prst="rect">
            <a:avLst/>
          </a:prstGeom>
        </p:spPr>
      </p:pic>
      <p:sp>
        <p:nvSpPr>
          <p:cNvPr id="5" name="Title 4"/>
          <p:cNvSpPr>
            <a:spLocks noGrp="1"/>
          </p:cNvSpPr>
          <p:nvPr>
            <p:ph type="title" idx="4294967295"/>
          </p:nvPr>
        </p:nvSpPr>
        <p:spPr>
          <a:xfrm>
            <a:off x="-1" y="11922"/>
            <a:ext cx="10515600" cy="1325563"/>
          </a:xfrm>
        </p:spPr>
        <p:txBody>
          <a:bodyPr>
            <a:normAutofit/>
          </a:bodyPr>
          <a:lstStyle/>
          <a:p>
            <a:pPr rtl="0"/>
            <a:r>
              <a:rPr lang="en-GB" sz="3200" b="1" i="0" dirty="0">
                <a:solidFill>
                  <a:schemeClr val="bg1"/>
                </a:solidFill>
                <a:effectLst/>
                <a:latin typeface="Century Gothic" panose="020B0502020202020204" pitchFamily="34" charset="0"/>
                <a:ea typeface="Arial" panose="020B0604020202020204" pitchFamily="34" charset="0"/>
                <a:cs typeface="Arial" panose="020B0604020202020204" pitchFamily="34" charset="0"/>
              </a:rPr>
              <a:t>C </a:t>
            </a:r>
            <a:r>
              <a:rPr lang="en-GB" sz="3200" b="1" i="0" dirty="0" err="1">
                <a:solidFill>
                  <a:schemeClr val="bg1"/>
                </a:solidFill>
                <a:effectLst/>
                <a:latin typeface="Century Gothic" panose="020B0502020202020204" pitchFamily="34" charset="0"/>
                <a:ea typeface="Arial" panose="020B0604020202020204" pitchFamily="34" charset="0"/>
                <a:cs typeface="Arial" panose="020B0604020202020204" pitchFamily="34" charset="0"/>
              </a:rPr>
              <a:t>ou</a:t>
            </a:r>
            <a:r>
              <a:rPr lang="en-GB" sz="3200" b="1" i="0" dirty="0">
                <a:solidFill>
                  <a:schemeClr val="bg1"/>
                </a:solidFill>
                <a:effectLst/>
                <a:latin typeface="Century Gothic" panose="020B0502020202020204" pitchFamily="34" charset="0"/>
                <a:ea typeface="Arial" panose="020B0604020202020204" pitchFamily="34" charset="0"/>
                <a:cs typeface="Arial" panose="020B0604020202020204" pitchFamily="34" charset="0"/>
              </a:rPr>
              <a:t> Ç ? </a:t>
            </a:r>
            <a:endParaRPr lang="en-GB" sz="3200" dirty="0">
              <a:solidFill>
                <a:schemeClr val="bg1"/>
              </a:solidFill>
            </a:endParaRPr>
          </a:p>
        </p:txBody>
      </p:sp>
      <p:pic>
        <p:nvPicPr>
          <p:cNvPr id="49" name="Picture 48">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30366" y="4919368"/>
            <a:ext cx="381979" cy="450000"/>
          </a:xfrm>
          <a:prstGeom prst="rect">
            <a:avLst/>
          </a:prstGeom>
        </p:spPr>
      </p:pic>
      <p:pic>
        <p:nvPicPr>
          <p:cNvPr id="50" name="Picture 49">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83652" y="2679174"/>
            <a:ext cx="381979" cy="450000"/>
          </a:xfrm>
          <a:prstGeom prst="rect">
            <a:avLst/>
          </a:prstGeom>
        </p:spPr>
      </p:pic>
      <p:pic>
        <p:nvPicPr>
          <p:cNvPr id="51" name="Picture 50">
            <a:extLst>
              <a:ext uri="{FF2B5EF4-FFF2-40B4-BE49-F238E27FC236}">
                <a16:creationId xmlns:a16="http://schemas.microsoft.com/office/drawing/2014/main" id="{229019FA-836C-4F41-A0B4-8BDADC2A4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66255" y="3250185"/>
            <a:ext cx="381979" cy="450000"/>
          </a:xfrm>
          <a:prstGeom prst="rect">
            <a:avLst/>
          </a:prstGeom>
        </p:spPr>
      </p:pic>
      <p:pic>
        <p:nvPicPr>
          <p:cNvPr id="45" name="Picture 44" descr="background rectangle">
            <a:extLst>
              <a:ext uri="{FF2B5EF4-FFF2-40B4-BE49-F238E27FC236}">
                <a16:creationId xmlns:a16="http://schemas.microsoft.com/office/drawing/2014/main" id="{EE68358C-7FA0-4749-B790-5B455A7E3034}"/>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2" name="Title 3">
            <a:extLst>
              <a:ext uri="{FF2B5EF4-FFF2-40B4-BE49-F238E27FC236}">
                <a16:creationId xmlns:a16="http://schemas.microsoft.com/office/drawing/2014/main" id="{39C5954E-47F6-48D8-90EE-A0F3814D4E3B}"/>
              </a:ext>
            </a:extLst>
          </p:cNvPr>
          <p:cNvSpPr txBox="1">
            <a:spLocks/>
          </p:cNvSpPr>
          <p:nvPr/>
        </p:nvSpPr>
        <p:spPr>
          <a:xfrm>
            <a:off x="0" y="296864"/>
            <a:ext cx="5740400" cy="70784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Hard [c], soft [c] or [ç] ?</a:t>
            </a:r>
          </a:p>
        </p:txBody>
      </p:sp>
      <p:sp>
        <p:nvSpPr>
          <p:cNvPr id="7" name="Rounded Rectangle 46">
            <a:extLst>
              <a:ext uri="{FF2B5EF4-FFF2-40B4-BE49-F238E27FC236}">
                <a16:creationId xmlns:a16="http://schemas.microsoft.com/office/drawing/2014/main" id="{A54DA86C-0094-4172-84AA-F39643D81843}"/>
              </a:ext>
            </a:extLst>
          </p:cNvPr>
          <p:cNvSpPr/>
          <p:nvPr/>
        </p:nvSpPr>
        <p:spPr>
          <a:xfrm>
            <a:off x="9418321" y="249870"/>
            <a:ext cx="24916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p>
        </p:txBody>
      </p:sp>
      <p:pic>
        <p:nvPicPr>
          <p:cNvPr id="55" name="Picture 54">
            <a:extLst>
              <a:ext uri="{FF2B5EF4-FFF2-40B4-BE49-F238E27FC236}">
                <a16:creationId xmlns:a16="http://schemas.microsoft.com/office/drawing/2014/main" id="{E9B6A502-1955-4B34-91F2-CFCCE619FE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19529" y="4358061"/>
            <a:ext cx="432000" cy="450000"/>
          </a:xfrm>
          <a:prstGeom prst="rect">
            <a:avLst/>
          </a:prstGeom>
        </p:spPr>
      </p:pic>
      <p:sp>
        <p:nvSpPr>
          <p:cNvPr id="8" name="TextBox 7">
            <a:extLst>
              <a:ext uri="{FF2B5EF4-FFF2-40B4-BE49-F238E27FC236}">
                <a16:creationId xmlns:a16="http://schemas.microsoft.com/office/drawing/2014/main" id="{548AB241-76D0-48CA-A95A-58B36DE1A028}"/>
              </a:ext>
            </a:extLst>
          </p:cNvPr>
          <p:cNvSpPr txBox="1"/>
          <p:nvPr/>
        </p:nvSpPr>
        <p:spPr>
          <a:xfrm>
            <a:off x="1497594" y="2687499"/>
            <a:ext cx="19685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56" name="TextBox 55">
            <a:extLst>
              <a:ext uri="{FF2B5EF4-FFF2-40B4-BE49-F238E27FC236}">
                <a16:creationId xmlns:a16="http://schemas.microsoft.com/office/drawing/2014/main" id="{DC71B38F-3A8D-464E-9365-DB176C3F610D}"/>
              </a:ext>
            </a:extLst>
          </p:cNvPr>
          <p:cNvSpPr txBox="1"/>
          <p:nvPr/>
        </p:nvSpPr>
        <p:spPr>
          <a:xfrm>
            <a:off x="1497594" y="3244353"/>
            <a:ext cx="19685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58" name="TextBox 57">
            <a:extLst>
              <a:ext uri="{FF2B5EF4-FFF2-40B4-BE49-F238E27FC236}">
                <a16:creationId xmlns:a16="http://schemas.microsoft.com/office/drawing/2014/main" id="{70E95EBB-84EF-4B40-B6A5-14F3C7C56454}"/>
              </a:ext>
            </a:extLst>
          </p:cNvPr>
          <p:cNvSpPr txBox="1"/>
          <p:nvPr/>
        </p:nvSpPr>
        <p:spPr>
          <a:xfrm>
            <a:off x="1510294" y="3801207"/>
            <a:ext cx="196849"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60" name="TextBox 59">
            <a:extLst>
              <a:ext uri="{FF2B5EF4-FFF2-40B4-BE49-F238E27FC236}">
                <a16:creationId xmlns:a16="http://schemas.microsoft.com/office/drawing/2014/main" id="{A8506F27-0B1D-4748-9BAC-A667CC3F192E}"/>
              </a:ext>
            </a:extLst>
          </p:cNvPr>
          <p:cNvSpPr txBox="1"/>
          <p:nvPr/>
        </p:nvSpPr>
        <p:spPr>
          <a:xfrm>
            <a:off x="1513468" y="4358061"/>
            <a:ext cx="19050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61" name="TextBox 60">
            <a:extLst>
              <a:ext uri="{FF2B5EF4-FFF2-40B4-BE49-F238E27FC236}">
                <a16:creationId xmlns:a16="http://schemas.microsoft.com/office/drawing/2014/main" id="{BCC747BB-86DA-4432-B5CA-F5B31D4C170F}"/>
              </a:ext>
            </a:extLst>
          </p:cNvPr>
          <p:cNvSpPr txBox="1"/>
          <p:nvPr/>
        </p:nvSpPr>
        <p:spPr>
          <a:xfrm>
            <a:off x="1770644" y="4919368"/>
            <a:ext cx="19050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62" name="TextBox 61">
            <a:extLst>
              <a:ext uri="{FF2B5EF4-FFF2-40B4-BE49-F238E27FC236}">
                <a16:creationId xmlns:a16="http://schemas.microsoft.com/office/drawing/2014/main" id="{054EECCA-EE50-4ADD-AAC8-1AB8A3998072}"/>
              </a:ext>
            </a:extLst>
          </p:cNvPr>
          <p:cNvSpPr txBox="1"/>
          <p:nvPr/>
        </p:nvSpPr>
        <p:spPr>
          <a:xfrm>
            <a:off x="1497594" y="5463704"/>
            <a:ext cx="19685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a:t>
            </a:r>
          </a:p>
        </p:txBody>
      </p:sp>
      <p:sp>
        <p:nvSpPr>
          <p:cNvPr id="9" name="TextBox 8">
            <a:extLst>
              <a:ext uri="{FF2B5EF4-FFF2-40B4-BE49-F238E27FC236}">
                <a16:creationId xmlns:a16="http://schemas.microsoft.com/office/drawing/2014/main" id="{16319509-957D-4E5B-B21E-1664519ED155}"/>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Do you hear a hard or a soft sound? If you hear a soft sound, how is it written?</a:t>
            </a:r>
          </a:p>
        </p:txBody>
      </p:sp>
      <p:pic>
        <p:nvPicPr>
          <p:cNvPr id="2050" name="Picture 2" descr="Teacher, Classroom, Chalk Board, Man, Education, Lesson">
            <a:extLst>
              <a:ext uri="{FF2B5EF4-FFF2-40B4-BE49-F238E27FC236}">
                <a16:creationId xmlns:a16="http://schemas.microsoft.com/office/drawing/2014/main" id="{8025C4E6-BA39-4289-9CA3-9C2C1610B89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97828" y="4882565"/>
            <a:ext cx="859971" cy="6019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iffel Tower, Paris, Silhouette, France, Country">
            <a:extLst>
              <a:ext uri="{FF2B5EF4-FFF2-40B4-BE49-F238E27FC236}">
                <a16:creationId xmlns:a16="http://schemas.microsoft.com/office/drawing/2014/main" id="{195BF9AF-2C08-4D65-8994-B92218BA660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23224" y="3589820"/>
            <a:ext cx="320651" cy="641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73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6" grpId="0" animBg="1"/>
      <p:bldP spid="58" grpId="0" animBg="1"/>
      <p:bldP spid="60" grpId="0" animBg="1"/>
      <p:bldP spid="61" grpId="0" animBg="1"/>
      <p:bldP spid="6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0" y="-15274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200" b="1" i="1" dirty="0" err="1">
                <a:solidFill>
                  <a:schemeClr val="lt1"/>
                </a:solidFill>
              </a:rPr>
              <a:t>Virelangue</a:t>
            </a:r>
            <a:r>
              <a:rPr lang="en-GB" sz="3200" b="1" dirty="0">
                <a:solidFill>
                  <a:schemeClr val="lt1"/>
                </a:solidFill>
              </a:rPr>
              <a:t>: c </a:t>
            </a:r>
            <a:r>
              <a:rPr lang="en-GB" sz="3200" b="1" dirty="0" err="1">
                <a:solidFill>
                  <a:schemeClr val="lt1"/>
                </a:solidFill>
              </a:rPr>
              <a:t>ou</a:t>
            </a:r>
            <a:r>
              <a:rPr lang="en-GB" sz="3200" b="1" dirty="0">
                <a:solidFill>
                  <a:schemeClr val="lt1"/>
                </a:solidFill>
                <a:latin typeface="Century Gothic" panose="020B0502020202020204" pitchFamily="34" charset="0"/>
              </a:rPr>
              <a:t> </a:t>
            </a:r>
            <a:r>
              <a:rPr lang="en-GB" sz="3200" b="1" dirty="0">
                <a:solidFill>
                  <a:schemeClr val="lt1"/>
                </a:solidFill>
                <a:latin typeface="Century Gothic" panose="020B0502020202020204" pitchFamily="34" charset="0"/>
                <a:cs typeface="Calibri" panose="020F0502020204030204" pitchFamily="34" charset="0"/>
              </a:rPr>
              <a:t>ç ?</a:t>
            </a:r>
            <a:endParaRPr sz="3200" b="1" dirty="0">
              <a:solidFill>
                <a:schemeClr val="lt1"/>
              </a:solidFill>
              <a:latin typeface="Century Gothic" panose="020B0502020202020204" pitchFamily="34" charset="0"/>
            </a:endParaRPr>
          </a:p>
        </p:txBody>
      </p:sp>
      <p:sp>
        <p:nvSpPr>
          <p:cNvPr id="2" name="Text Placeholder 1"/>
          <p:cNvSpPr>
            <a:spLocks noGrp="1"/>
          </p:cNvSpPr>
          <p:nvPr>
            <p:ph type="body" idx="1"/>
          </p:nvPr>
        </p:nvSpPr>
        <p:spPr>
          <a:xfrm>
            <a:off x="-1" y="1273366"/>
            <a:ext cx="5968451" cy="4948771"/>
          </a:xfrm>
        </p:spPr>
        <p:txBody>
          <a:bodyPr/>
          <a:lstStyle/>
          <a:p>
            <a:pPr marL="114300" indent="0">
              <a:lnSpc>
                <a:spcPct val="150000"/>
              </a:lnSpc>
              <a:buNone/>
            </a:pPr>
            <a:r>
              <a:rPr lang="fr-FR" dirty="0"/>
              <a:t>Bonjour madame la saucissière,</a:t>
            </a:r>
            <a:br>
              <a:rPr lang="fr-FR" dirty="0"/>
            </a:br>
            <a:r>
              <a:rPr lang="fr-FR" dirty="0"/>
              <a:t>combien vendez-vous ces six saucisses-là ?</a:t>
            </a:r>
            <a:br>
              <a:rPr lang="fr-FR" dirty="0"/>
            </a:br>
            <a:r>
              <a:rPr lang="fr-FR" dirty="0"/>
              <a:t>Je les vends six sous,</a:t>
            </a:r>
            <a:br>
              <a:rPr lang="fr-FR" dirty="0"/>
            </a:br>
            <a:r>
              <a:rPr lang="fr-FR" dirty="0"/>
              <a:t>six sous ci ,</a:t>
            </a:r>
            <a:br>
              <a:rPr lang="fr-FR" dirty="0"/>
            </a:br>
            <a:r>
              <a:rPr lang="fr-FR" dirty="0"/>
              <a:t>six sous </a:t>
            </a:r>
            <a:r>
              <a:rPr lang="fr-FR" dirty="0">
                <a:latin typeface="Century Gothic" panose="020B0502020202020204" pitchFamily="34" charset="0"/>
                <a:cs typeface="Calibri" panose="020F0502020204030204" pitchFamily="34" charset="0"/>
              </a:rPr>
              <a:t>ç</a:t>
            </a:r>
            <a:r>
              <a:rPr lang="fr-FR" dirty="0"/>
              <a:t>a,</a:t>
            </a:r>
            <a:br>
              <a:rPr lang="fr-FR" dirty="0"/>
            </a:br>
            <a:r>
              <a:rPr lang="fr-FR" dirty="0"/>
              <a:t>six sous ces six saucisses-là</a:t>
            </a:r>
            <a:endParaRPr lang="en-GB" dirty="0"/>
          </a:p>
        </p:txBody>
      </p:sp>
      <p:sp>
        <p:nvSpPr>
          <p:cNvPr id="50" name="Rectangle 49"/>
          <p:cNvSpPr/>
          <p:nvPr/>
        </p:nvSpPr>
        <p:spPr>
          <a:xfrm>
            <a:off x="4349362" y="1626758"/>
            <a:ext cx="187060" cy="343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 name="Rectangle 50"/>
          <p:cNvSpPr/>
          <p:nvPr/>
        </p:nvSpPr>
        <p:spPr>
          <a:xfrm>
            <a:off x="4169525" y="2216599"/>
            <a:ext cx="171907" cy="3614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2" name="Rectangle 51"/>
          <p:cNvSpPr/>
          <p:nvPr/>
        </p:nvSpPr>
        <p:spPr>
          <a:xfrm>
            <a:off x="222191" y="2257193"/>
            <a:ext cx="195856" cy="322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3" name="Rectangle 52"/>
          <p:cNvSpPr/>
          <p:nvPr/>
        </p:nvSpPr>
        <p:spPr>
          <a:xfrm>
            <a:off x="831791" y="2884352"/>
            <a:ext cx="163198" cy="3106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4" name="Rectangle 53"/>
          <p:cNvSpPr/>
          <p:nvPr/>
        </p:nvSpPr>
        <p:spPr>
          <a:xfrm>
            <a:off x="1528390" y="4229629"/>
            <a:ext cx="187181" cy="365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5" name="Rectangle 54"/>
          <p:cNvSpPr/>
          <p:nvPr/>
        </p:nvSpPr>
        <p:spPr>
          <a:xfrm>
            <a:off x="1528390" y="4883573"/>
            <a:ext cx="215519" cy="3216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6" name="Rectangle 55"/>
          <p:cNvSpPr/>
          <p:nvPr/>
        </p:nvSpPr>
        <p:spPr>
          <a:xfrm>
            <a:off x="1528390" y="5462089"/>
            <a:ext cx="187181" cy="3106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7" name="Rectangle 56"/>
          <p:cNvSpPr/>
          <p:nvPr/>
        </p:nvSpPr>
        <p:spPr>
          <a:xfrm>
            <a:off x="3315912" y="5462089"/>
            <a:ext cx="163198" cy="3106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33.Virelangu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63075" y="249592"/>
            <a:ext cx="609600" cy="609600"/>
          </a:xfrm>
          <a:prstGeom prst="rect">
            <a:avLst/>
          </a:prstGeom>
        </p:spPr>
      </p:pic>
      <p:pic>
        <p:nvPicPr>
          <p:cNvPr id="7" name="Virelangue-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363075" y="859192"/>
            <a:ext cx="609600" cy="609600"/>
          </a:xfrm>
          <a:prstGeom prst="rect">
            <a:avLst/>
          </a:prstGeom>
        </p:spPr>
      </p:pic>
      <p:pic>
        <p:nvPicPr>
          <p:cNvPr id="20" name="Picture 19" descr="background rectangle">
            <a:extLst>
              <a:ext uri="{FF2B5EF4-FFF2-40B4-BE49-F238E27FC236}">
                <a16:creationId xmlns:a16="http://schemas.microsoft.com/office/drawing/2014/main" id="{54BA0C96-BEDB-469F-8CCD-41B4DD7530C8}"/>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1D3FD416-7C23-4C71-82EC-6506877BB588}"/>
              </a:ext>
            </a:extLst>
          </p:cNvPr>
          <p:cNvSpPr txBox="1">
            <a:spLocks/>
          </p:cNvSpPr>
          <p:nvPr/>
        </p:nvSpPr>
        <p:spPr>
          <a:xfrm>
            <a:off x="0" y="296864"/>
            <a:ext cx="57404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sym typeface="Arial"/>
              </a:rPr>
              <a:t>Virelangue: c ou ç ?</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sym typeface="Arial"/>
            </a:endParaRPr>
          </a:p>
        </p:txBody>
      </p:sp>
      <p:sp>
        <p:nvSpPr>
          <p:cNvPr id="22" name="Rounded Rectangle 46">
            <a:extLst>
              <a:ext uri="{FF2B5EF4-FFF2-40B4-BE49-F238E27FC236}">
                <a16:creationId xmlns:a16="http://schemas.microsoft.com/office/drawing/2014/main" id="{168A3671-1003-42DD-A71F-E445D16CE6CD}"/>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a:sym typeface="Arial"/>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endParaRPr>
          </a:p>
        </p:txBody>
      </p:sp>
      <p:sp>
        <p:nvSpPr>
          <p:cNvPr id="18" name="Text Placeholder 1">
            <a:extLst>
              <a:ext uri="{FF2B5EF4-FFF2-40B4-BE49-F238E27FC236}">
                <a16:creationId xmlns:a16="http://schemas.microsoft.com/office/drawing/2014/main" id="{FA73EF72-A592-4AD4-80A0-F14258E2DCE6}"/>
              </a:ext>
            </a:extLst>
          </p:cNvPr>
          <p:cNvSpPr txBox="1">
            <a:spLocks/>
          </p:cNvSpPr>
          <p:nvPr/>
        </p:nvSpPr>
        <p:spPr>
          <a:xfrm>
            <a:off x="5742265" y="1260388"/>
            <a:ext cx="6572648" cy="494877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1F3864"/>
              </a:buClr>
              <a:buSzPts val="1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rgbClr val="1F3864"/>
              </a:buClr>
              <a:buSzPts val="18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1F3864"/>
              </a:buClr>
              <a:buSzPts val="18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114300" marR="0" lvl="0" indent="0" algn="l" defTabSz="914400" rtl="0" eaLnBrk="1" fontAlgn="auto" latinLnBrk="0" hangingPunct="1">
              <a:lnSpc>
                <a:spcPct val="150000"/>
              </a:lnSpc>
              <a:spcBef>
                <a:spcPts val="1000"/>
              </a:spcBef>
              <a:spcAft>
                <a:spcPts val="0"/>
              </a:spcAft>
              <a:buClr>
                <a:srgbClr val="1F3864"/>
              </a:buClr>
              <a:buSzPts val="1800"/>
              <a:buFont typeface="Arial"/>
              <a:buNone/>
              <a:tabLst/>
              <a:defRPr/>
            </a:pPr>
            <a:r>
              <a:rPr kumimoji="0" lang="en-GB" sz="2800" b="0" i="0" u="none" strike="noStrike" kern="0" cap="none" spc="0" normalizeH="0" baseline="0" noProof="0" dirty="0">
                <a:ln>
                  <a:noFill/>
                </a:ln>
                <a:solidFill>
                  <a:srgbClr val="1F3864"/>
                </a:solidFill>
                <a:effectLst/>
                <a:uLnTx/>
                <a:uFillTx/>
                <a:latin typeface="Century Gothic"/>
                <a:sym typeface="Century Gothic"/>
              </a:rPr>
              <a:t>Good day madam sausage-seller</a:t>
            </a:r>
            <a:r>
              <a:rPr kumimoji="0" lang="fr-FR" sz="2800" b="0" i="0" u="none" strike="noStrike" kern="0" cap="none" spc="0" normalizeH="0" baseline="0" noProof="0" dirty="0">
                <a:ln>
                  <a:noFill/>
                </a:ln>
                <a:solidFill>
                  <a:srgbClr val="1F3864"/>
                </a:solidFill>
                <a:effectLst/>
                <a:uLnTx/>
                <a:uFillTx/>
                <a:latin typeface="Century Gothic"/>
                <a:sym typeface="Century Gothic"/>
              </a:rPr>
              <a:t>,</a:t>
            </a:r>
            <a:br>
              <a:rPr kumimoji="0" lang="fr-FR" sz="2800" b="0" i="0" u="none" strike="noStrike" kern="0" cap="none" spc="0" normalizeH="0" baseline="0" noProof="0" dirty="0">
                <a:ln>
                  <a:noFill/>
                </a:ln>
                <a:solidFill>
                  <a:srgbClr val="1F3864"/>
                </a:solidFill>
                <a:effectLst/>
                <a:uLnTx/>
                <a:uFillTx/>
                <a:latin typeface="Century Gothic"/>
                <a:sym typeface="Century Gothic"/>
              </a:rPr>
            </a:br>
            <a:r>
              <a:rPr kumimoji="0" lang="fr-FR" sz="2800" b="0" i="0" u="none" strike="noStrike" kern="0" cap="none" spc="0" normalizeH="0" baseline="0" noProof="0" dirty="0">
                <a:ln>
                  <a:noFill/>
                </a:ln>
                <a:solidFill>
                  <a:srgbClr val="1F3864"/>
                </a:solidFill>
                <a:effectLst/>
                <a:uLnTx/>
                <a:uFillTx/>
                <a:latin typeface="Century Gothic"/>
                <a:sym typeface="Century Gothic"/>
              </a:rPr>
              <a:t>For </a:t>
            </a:r>
            <a:r>
              <a:rPr kumimoji="0" lang="en-GB" sz="2800" b="0" i="0" u="none" strike="noStrike" kern="0" cap="none" spc="0" normalizeH="0" baseline="0" noProof="0" dirty="0">
                <a:ln>
                  <a:noFill/>
                </a:ln>
                <a:solidFill>
                  <a:srgbClr val="1F3864"/>
                </a:solidFill>
                <a:effectLst/>
                <a:uLnTx/>
                <a:uFillTx/>
                <a:latin typeface="Century Gothic"/>
                <a:sym typeface="Century Gothic"/>
              </a:rPr>
              <a:t>how much are you selling those six sausages? </a:t>
            </a:r>
          </a:p>
          <a:p>
            <a:pPr marL="114300" marR="0" lvl="0" indent="0" algn="l" defTabSz="914400" rtl="0" eaLnBrk="1" fontAlgn="auto" latinLnBrk="0" hangingPunct="1">
              <a:lnSpc>
                <a:spcPct val="150000"/>
              </a:lnSpc>
              <a:spcBef>
                <a:spcPts val="1000"/>
              </a:spcBef>
              <a:spcAft>
                <a:spcPts val="0"/>
              </a:spcAft>
              <a:buClr>
                <a:srgbClr val="1F3864"/>
              </a:buClr>
              <a:buSzPts val="1800"/>
              <a:buFont typeface="Arial"/>
              <a:buNone/>
              <a:tabLst/>
              <a:defRPr/>
            </a:pPr>
            <a:r>
              <a:rPr kumimoji="0" lang="fr-FR" sz="2800" b="0" i="0" u="none" strike="noStrike" kern="0" cap="none" spc="0" normalizeH="0" baseline="0" noProof="0" dirty="0" err="1">
                <a:ln>
                  <a:noFill/>
                </a:ln>
                <a:solidFill>
                  <a:srgbClr val="1F3864"/>
                </a:solidFill>
                <a:effectLst/>
                <a:uLnTx/>
                <a:uFillTx/>
                <a:latin typeface="Century Gothic"/>
                <a:sym typeface="Century Gothic"/>
              </a:rPr>
              <a:t>I’m</a:t>
            </a:r>
            <a:r>
              <a:rPr kumimoji="0" lang="fr-FR" sz="2800" b="0" i="0" u="none" strike="noStrike" kern="0" cap="none" spc="0" normalizeH="0" baseline="0" noProof="0" dirty="0">
                <a:ln>
                  <a:noFill/>
                </a:ln>
                <a:solidFill>
                  <a:srgbClr val="1F3864"/>
                </a:solidFill>
                <a:effectLst/>
                <a:uLnTx/>
                <a:uFillTx/>
                <a:latin typeface="Century Gothic"/>
                <a:sym typeface="Century Gothic"/>
              </a:rPr>
              <a:t> </a:t>
            </a:r>
            <a:r>
              <a:rPr kumimoji="0" lang="fr-FR" sz="2800" b="0" i="0" u="none" strike="noStrike" kern="0" cap="none" spc="0" normalizeH="0" baseline="0" noProof="0" dirty="0" err="1">
                <a:ln>
                  <a:noFill/>
                </a:ln>
                <a:solidFill>
                  <a:srgbClr val="1F3864"/>
                </a:solidFill>
                <a:effectLst/>
                <a:uLnTx/>
                <a:uFillTx/>
                <a:latin typeface="Century Gothic"/>
                <a:sym typeface="Century Gothic"/>
              </a:rPr>
              <a:t>selling</a:t>
            </a:r>
            <a:r>
              <a:rPr kumimoji="0" lang="fr-FR" sz="2800" b="0" i="0" u="none" strike="noStrike" kern="0" cap="none" spc="0" normalizeH="0" baseline="0" noProof="0" dirty="0">
                <a:ln>
                  <a:noFill/>
                </a:ln>
                <a:solidFill>
                  <a:srgbClr val="1F3864"/>
                </a:solidFill>
                <a:effectLst/>
                <a:uLnTx/>
                <a:uFillTx/>
                <a:latin typeface="Century Gothic"/>
                <a:sym typeface="Century Gothic"/>
              </a:rPr>
              <a:t> </a:t>
            </a:r>
            <a:r>
              <a:rPr kumimoji="0" lang="fr-FR" sz="2800" b="0" i="0" u="none" strike="noStrike" kern="0" cap="none" spc="0" normalizeH="0" baseline="0" noProof="0" dirty="0" err="1">
                <a:ln>
                  <a:noFill/>
                </a:ln>
                <a:solidFill>
                  <a:srgbClr val="1F3864"/>
                </a:solidFill>
                <a:effectLst/>
                <a:uLnTx/>
                <a:uFillTx/>
                <a:latin typeface="Century Gothic"/>
                <a:sym typeface="Century Gothic"/>
              </a:rPr>
              <a:t>them</a:t>
            </a:r>
            <a:r>
              <a:rPr kumimoji="0" lang="fr-FR" sz="2800" b="0" i="0" u="none" strike="noStrike" kern="0" cap="none" spc="0" normalizeH="0" baseline="0" noProof="0" dirty="0">
                <a:ln>
                  <a:noFill/>
                </a:ln>
                <a:solidFill>
                  <a:srgbClr val="1F3864"/>
                </a:solidFill>
                <a:effectLst/>
                <a:uLnTx/>
                <a:uFillTx/>
                <a:latin typeface="Century Gothic"/>
                <a:sym typeface="Century Gothic"/>
              </a:rPr>
              <a:t> for six sous (pennies)</a:t>
            </a:r>
            <a:br>
              <a:rPr kumimoji="0" lang="fr-FR" sz="2800" b="0" i="0" u="none" strike="noStrike" kern="0" cap="none" spc="0" normalizeH="0" baseline="0" noProof="0" dirty="0">
                <a:ln>
                  <a:noFill/>
                </a:ln>
                <a:solidFill>
                  <a:srgbClr val="1F3864"/>
                </a:solidFill>
                <a:effectLst/>
                <a:uLnTx/>
                <a:uFillTx/>
                <a:latin typeface="Century Gothic"/>
                <a:sym typeface="Century Gothic"/>
              </a:rPr>
            </a:br>
            <a:r>
              <a:rPr kumimoji="0" lang="fr-FR" sz="2800" b="0" i="0" u="none" strike="noStrike" kern="0" cap="none" spc="0" normalizeH="0" baseline="0" noProof="0" dirty="0">
                <a:ln>
                  <a:noFill/>
                </a:ln>
                <a:solidFill>
                  <a:srgbClr val="1F3864"/>
                </a:solidFill>
                <a:effectLst/>
                <a:uLnTx/>
                <a:uFillTx/>
                <a:latin typeface="Century Gothic"/>
                <a:sym typeface="Century Gothic"/>
              </a:rPr>
              <a:t>six sous for </a:t>
            </a:r>
            <a:r>
              <a:rPr kumimoji="0" lang="fr-FR" sz="2800" b="0" i="0" u="none" strike="noStrike" kern="0" cap="none" spc="0" normalizeH="0" baseline="0" noProof="0" dirty="0" err="1">
                <a:ln>
                  <a:noFill/>
                </a:ln>
                <a:solidFill>
                  <a:srgbClr val="1F3864"/>
                </a:solidFill>
                <a:effectLst/>
                <a:uLnTx/>
                <a:uFillTx/>
                <a:latin typeface="Century Gothic"/>
                <a:sym typeface="Century Gothic"/>
              </a:rPr>
              <a:t>this</a:t>
            </a:r>
            <a:r>
              <a:rPr kumimoji="0" lang="fr-FR" sz="2800" b="0" i="0" u="none" strike="noStrike" kern="0" cap="none" spc="0" normalizeH="0" baseline="0" noProof="0" dirty="0">
                <a:ln>
                  <a:noFill/>
                </a:ln>
                <a:solidFill>
                  <a:srgbClr val="1F3864"/>
                </a:solidFill>
                <a:effectLst/>
                <a:uLnTx/>
                <a:uFillTx/>
                <a:latin typeface="Century Gothic"/>
                <a:sym typeface="Century Gothic"/>
              </a:rPr>
              <a:t> one,</a:t>
            </a:r>
            <a:br>
              <a:rPr kumimoji="0" lang="fr-FR" sz="2800" b="0" i="0" u="none" strike="noStrike" kern="0" cap="none" spc="0" normalizeH="0" baseline="0" noProof="0" dirty="0">
                <a:ln>
                  <a:noFill/>
                </a:ln>
                <a:solidFill>
                  <a:srgbClr val="1F3864"/>
                </a:solidFill>
                <a:effectLst/>
                <a:uLnTx/>
                <a:uFillTx/>
                <a:latin typeface="Century Gothic"/>
                <a:sym typeface="Century Gothic"/>
              </a:rPr>
            </a:br>
            <a:r>
              <a:rPr kumimoji="0" lang="fr-FR" sz="2800" b="0" i="0" u="none" strike="noStrike" kern="0" cap="none" spc="0" normalizeH="0" baseline="0" noProof="0" dirty="0">
                <a:ln>
                  <a:noFill/>
                </a:ln>
                <a:solidFill>
                  <a:srgbClr val="1F3864"/>
                </a:solidFill>
                <a:effectLst/>
                <a:uLnTx/>
                <a:uFillTx/>
                <a:latin typeface="Century Gothic"/>
                <a:sym typeface="Century Gothic"/>
              </a:rPr>
              <a:t>six sous for </a:t>
            </a:r>
            <a:r>
              <a:rPr kumimoji="0" lang="fr-FR" sz="2800" b="0" i="0" u="none" strike="noStrike" kern="0" cap="none" spc="0" normalizeH="0" baseline="0" noProof="0" dirty="0" err="1">
                <a:ln>
                  <a:noFill/>
                </a:ln>
                <a:solidFill>
                  <a:srgbClr val="1F3864"/>
                </a:solidFill>
                <a:effectLst/>
                <a:uLnTx/>
                <a:uFillTx/>
                <a:latin typeface="Century Gothic"/>
                <a:sym typeface="Century Gothic"/>
              </a:rPr>
              <a:t>that</a:t>
            </a:r>
            <a:r>
              <a:rPr kumimoji="0" lang="fr-FR" sz="2800" b="0" i="0" u="none" strike="noStrike" kern="0" cap="none" spc="0" normalizeH="0" baseline="0" noProof="0" dirty="0">
                <a:ln>
                  <a:noFill/>
                </a:ln>
                <a:solidFill>
                  <a:srgbClr val="1F3864"/>
                </a:solidFill>
                <a:effectLst/>
                <a:uLnTx/>
                <a:uFillTx/>
                <a:latin typeface="Century Gothic"/>
                <a:sym typeface="Century Gothic"/>
              </a:rPr>
              <a:t> one,</a:t>
            </a:r>
            <a:br>
              <a:rPr kumimoji="0" lang="fr-FR" sz="2800" b="0" i="0" u="none" strike="noStrike" kern="0" cap="none" spc="0" normalizeH="0" baseline="0" noProof="0" dirty="0">
                <a:ln>
                  <a:noFill/>
                </a:ln>
                <a:solidFill>
                  <a:srgbClr val="1F3864"/>
                </a:solidFill>
                <a:effectLst/>
                <a:uLnTx/>
                <a:uFillTx/>
                <a:latin typeface="Century Gothic"/>
                <a:sym typeface="Century Gothic"/>
              </a:rPr>
            </a:br>
            <a:r>
              <a:rPr kumimoji="0" lang="en-GB" sz="2800" b="0" i="0" u="none" strike="noStrike" kern="0" cap="none" spc="0" normalizeH="0" baseline="0" noProof="0" dirty="0">
                <a:ln>
                  <a:noFill/>
                </a:ln>
                <a:solidFill>
                  <a:srgbClr val="1F3864"/>
                </a:solidFill>
                <a:effectLst/>
                <a:uLnTx/>
                <a:uFillTx/>
                <a:latin typeface="Century Gothic"/>
                <a:sym typeface="Century Gothic"/>
              </a:rPr>
              <a:t>six sous for those sausages there.</a:t>
            </a:r>
          </a:p>
        </p:txBody>
      </p:sp>
      <p:pic>
        <p:nvPicPr>
          <p:cNvPr id="2050" name="Picture 2" descr="Sausage Clip Art">
            <a:extLst>
              <a:ext uri="{FF2B5EF4-FFF2-40B4-BE49-F238E27FC236}">
                <a16:creationId xmlns:a16="http://schemas.microsoft.com/office/drawing/2014/main" id="{77476C11-F32F-41AE-9F8B-691BA5D3E7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342579">
            <a:off x="7143071" y="252620"/>
            <a:ext cx="1276436" cy="1170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68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9352" fill="hold"/>
                                        <p:tgtEl>
                                          <p:spTgt spid="3"/>
                                        </p:tgtEl>
                                      </p:cBhvr>
                                    </p:cmd>
                                  </p:childTnLst>
                                </p:cTn>
                              </p:par>
                            </p:childTnLst>
                          </p:cTn>
                        </p:par>
                      </p:childTnLst>
                    </p:cTn>
                  </p:par>
                </p:childTnLst>
              </p:cTn>
              <p:nextCondLst>
                <p:cond evt="onClick" delay="0">
                  <p:tgtEl>
                    <p:spTgt spid="3"/>
                  </p:tgtEl>
                </p:cond>
              </p:nextCondLst>
            </p:seq>
            <p:audio>
              <p:cMediaNode vol="100000">
                <p:cTn id="40" fill="hold" display="0">
                  <p:stCondLst>
                    <p:cond delay="indefinite"/>
                  </p:stCondLst>
                  <p:endCondLst>
                    <p:cond evt="onStopAudio" delay="0">
                      <p:tgtEl>
                        <p:sldTgt/>
                      </p:tgtEl>
                    </p:cond>
                  </p:endCondLst>
                </p:cTn>
                <p:tgtEl>
                  <p:spTgt spid="3"/>
                </p:tgtEl>
              </p:cMediaNode>
            </p:audio>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1202" fill="hold"/>
                                        <p:tgtEl>
                                          <p:spTgt spid="7"/>
                                        </p:tgtEl>
                                      </p:cBhvr>
                                    </p:cmd>
                                  </p:childTnLst>
                                </p:cTn>
                              </p:par>
                            </p:childTnLst>
                          </p:cTn>
                        </p:par>
                      </p:childTnLst>
                    </p:cTn>
                  </p:par>
                </p:childTnLst>
              </p:cTn>
              <p:nextCondLst>
                <p:cond evt="onClick" delay="0">
                  <p:tgtEl>
                    <p:spTgt spid="7"/>
                  </p:tgtEl>
                </p:cond>
              </p:nextCondLst>
            </p:seq>
            <p:audio>
              <p:cMediaNode vol="80000">
                <p:cTn id="46" fill="hold" display="0">
                  <p:stCondLst>
                    <p:cond delay="indefinite"/>
                  </p:stCondLst>
                  <p:endCondLst>
                    <p:cond evt="onStopAudio" delay="0">
                      <p:tgtEl>
                        <p:sldTgt/>
                      </p:tgtEl>
                    </p:cond>
                  </p:endCondLst>
                </p:cTn>
                <p:tgtEl>
                  <p:spTgt spid="7"/>
                </p:tgtEl>
              </p:cMediaNode>
            </p:audio>
          </p:childTnLst>
        </p:cTn>
      </p:par>
    </p:tnLst>
    <p:bldLst>
      <p:bldP spid="50" grpId="0" animBg="1"/>
      <p:bldP spid="51" grpId="0" animBg="1"/>
      <p:bldP spid="52" grpId="0" animBg="1"/>
      <p:bldP spid="53" grpId="0" animBg="1"/>
      <p:bldP spid="54" grpId="0" animBg="1"/>
      <p:bldP spid="55" grpId="0" animBg="1"/>
      <p:bldP spid="56" grpId="0" animBg="1"/>
      <p:bldP spid="5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[ç/ soft c]</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1067450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8A1C48-DCA1-AD42-967C-43ACD8D0B66D}"/>
              </a:ext>
            </a:extLst>
          </p:cNvPr>
          <p:cNvSpPr>
            <a:spLocks noGrp="1"/>
          </p:cNvSpPr>
          <p:nvPr>
            <p:ph type="title"/>
          </p:nvPr>
        </p:nvSpPr>
        <p:spPr>
          <a:xfrm>
            <a:off x="0" y="-311243"/>
            <a:ext cx="5186363" cy="3557557"/>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ç</a:t>
            </a:r>
            <a:r>
              <a:rPr lang="en-GB" sz="20000" b="1" dirty="0">
                <a:solidFill>
                  <a:srgbClr val="1F4E79"/>
                </a:solidFill>
                <a:latin typeface="Century Gothic" panose="020B0502020202020204" pitchFamily="34" charset="0"/>
                <a:ea typeface="+mn-ea"/>
                <a:cs typeface="Calibri" panose="020F0502020204030204" pitchFamily="34" charset="0"/>
              </a:rPr>
              <a:t>/c</a:t>
            </a:r>
            <a:endParaRPr lang="en-US" dirty="0"/>
          </a:p>
        </p:txBody>
      </p:sp>
      <p:pic>
        <p:nvPicPr>
          <p:cNvPr id="5" name="Picture 2" descr="a map with an arrow to show locatio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781882" y="1119953"/>
            <a:ext cx="3329694" cy="33430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45572" y="4310700"/>
            <a:ext cx="290085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75538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ç.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ç ic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ç ic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37787" y="22325"/>
            <a:ext cx="10515600" cy="1325563"/>
          </a:xfrm>
        </p:spPr>
        <p:txBody>
          <a:bodyPr>
            <a:normAutofit fontScale="90000"/>
          </a:bodyPr>
          <a:lstStyle/>
          <a:p>
            <a:pPr algn="ctr"/>
            <a:r>
              <a:rPr lang="en-GB" sz="13300" b="1" dirty="0">
                <a:solidFill>
                  <a:srgbClr val="115076"/>
                </a:solidFill>
                <a:cs typeface="Calibri" panose="020F0502020204030204" pitchFamily="34" charset="0"/>
              </a:rPr>
              <a:t>ç/c</a:t>
            </a:r>
            <a:endParaRPr lang="en-GB" dirty="0"/>
          </a:p>
        </p:txBody>
      </p:sp>
      <p:sp>
        <p:nvSpPr>
          <p:cNvPr id="6" name="Rounded Rectangle 5" descr="rectangle"/>
          <p:cNvSpPr/>
          <p:nvPr/>
        </p:nvSpPr>
        <p:spPr>
          <a:xfrm>
            <a:off x="4732282" y="1604128"/>
            <a:ext cx="2727435" cy="297968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map with an arrow pointing out the locatio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334750" y="1839040"/>
            <a:ext cx="1522499" cy="15286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31303" y="3316208"/>
            <a:ext cx="13176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7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762852" y="508760"/>
            <a:ext cx="31293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fran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0" name="Picture 19" descr="the french fla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532" y="1637132"/>
            <a:ext cx="1808379" cy="1205586"/>
          </a:xfrm>
          <a:prstGeom prst="rect">
            <a:avLst/>
          </a:prstGeom>
        </p:spPr>
      </p:pic>
      <p:sp>
        <p:nvSpPr>
          <p:cNvPr id="7" name="TextBox 6"/>
          <p:cNvSpPr txBox="1"/>
          <p:nvPr/>
        </p:nvSpPr>
        <p:spPr>
          <a:xfrm>
            <a:off x="800522" y="3500874"/>
            <a:ext cx="30540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inéma</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2" name="Picture 21" descr="cinema reel"/>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72587" y="4406530"/>
            <a:ext cx="1707662" cy="2017668"/>
          </a:xfrm>
          <a:prstGeom prst="rect">
            <a:avLst/>
          </a:prstGeom>
        </p:spPr>
      </p:pic>
      <p:sp>
        <p:nvSpPr>
          <p:cNvPr id="8" name="TextBox 7"/>
          <p:cNvSpPr txBox="1"/>
          <p:nvPr/>
        </p:nvSpPr>
        <p:spPr>
          <a:xfrm>
            <a:off x="4544579" y="4642467"/>
            <a:ext cx="31229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ider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Rectangle 1"/>
          <p:cNvSpPr/>
          <p:nvPr/>
        </p:nvSpPr>
        <p:spPr>
          <a:xfrm>
            <a:off x="4721793" y="5415364"/>
            <a:ext cx="271901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decide]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548748" y="508759"/>
            <a:ext cx="293061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a small bo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85970" y="1544895"/>
            <a:ext cx="1456166" cy="1937966"/>
          </a:xfrm>
          <a:prstGeom prst="rect">
            <a:avLst/>
          </a:prstGeom>
        </p:spPr>
      </p:pic>
      <p:sp>
        <p:nvSpPr>
          <p:cNvPr id="13" name="TextBox 12"/>
          <p:cNvSpPr txBox="1"/>
          <p:nvPr/>
        </p:nvSpPr>
        <p:spPr>
          <a:xfrm>
            <a:off x="9111750" y="3477522"/>
            <a:ext cx="201737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a:t>
            </a:r>
          </a:p>
        </p:txBody>
      </p:sp>
      <p:pic>
        <p:nvPicPr>
          <p:cNvPr id="17" name="Picture 16" descr="the number five"/>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19582" y="4513658"/>
            <a:ext cx="1445138" cy="180341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6982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ç.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ci_c.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ç ici.wav"/>
                                        </p:tgtEl>
                                      </p:cMediaNode>
                                    </p:audio>
                                  </p:sub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ç français.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subTnLst>
                                    <p:audio>
                                      <p:cMediaNode>
                                        <p:cTn display="0" masterRel="sameClick">
                                          <p:stCondLst>
                                            <p:cond evt="begin" delay="0">
                                              <p:tn val="26"/>
                                            </p:cond>
                                          </p:stCondLst>
                                          <p:endCondLst>
                                            <p:cond evt="onStopAudio" delay="0">
                                              <p:tgtEl>
                                                <p:sldTgt/>
                                              </p:tgtEl>
                                            </p:cond>
                                          </p:endCondLst>
                                        </p:cTn>
                                        <p:tgtEl>
                                          <p:sndTgt r:embed="rId6" name="ç françai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7" name="ç garç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subTnLst>
                                    <p:audio>
                                      <p:cMediaNode>
                                        <p:cTn display="0" masterRel="sameClick">
                                          <p:stCondLst>
                                            <p:cond evt="begin" delay="0">
                                              <p:tn val="36"/>
                                            </p:cond>
                                          </p:stCondLst>
                                          <p:endCondLst>
                                            <p:cond evt="onStopAudio" delay="0">
                                              <p:tgtEl>
                                                <p:sldTgt/>
                                              </p:tgtEl>
                                            </p:cond>
                                          </p:endCondLst>
                                        </p:cTn>
                                        <p:tgtEl>
                                          <p:sndTgt r:embed="rId7" name="ç garç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8" name="ç ciném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subTnLst>
                                    <p:audio>
                                      <p:cMediaNode>
                                        <p:cTn display="0" masterRel="sameClick">
                                          <p:stCondLst>
                                            <p:cond evt="begin" delay="0">
                                              <p:tn val="46"/>
                                            </p:cond>
                                          </p:stCondLst>
                                          <p:endCondLst>
                                            <p:cond evt="onStopAudio" delay="0">
                                              <p:tgtEl>
                                                <p:sldTgt/>
                                              </p:tgtEl>
                                            </p:cond>
                                          </p:endCondLst>
                                        </p:cTn>
                                        <p:tgtEl>
                                          <p:sndTgt r:embed="rId8" name="ç ciném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ç décid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subTnLst>
                                    <p:audio>
                                      <p:cMediaNode>
                                        <p:cTn display="0" masterRel="sameClick">
                                          <p:stCondLst>
                                            <p:cond evt="begin" delay="0">
                                              <p:tn val="56"/>
                                            </p:cond>
                                          </p:stCondLst>
                                          <p:endCondLst>
                                            <p:cond evt="onStopAudio" delay="0">
                                              <p:tgtEl>
                                                <p:sldTgt/>
                                              </p:tgtEl>
                                            </p:cond>
                                          </p:endCondLst>
                                        </p:cTn>
                                        <p:tgtEl>
                                          <p:sndTgt r:embed="rId9" name="ç décid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subTnLst>
                                    <p:audio>
                                      <p:cMediaNode>
                                        <p:cTn display="0" masterRel="sameClick">
                                          <p:stCondLst>
                                            <p:cond evt="begin" delay="0">
                                              <p:tn val="61"/>
                                            </p:cond>
                                          </p:stCondLst>
                                          <p:endCondLst>
                                            <p:cond evt="onStopAudio" delay="0">
                                              <p:tgtEl>
                                                <p:sldTgt/>
                                              </p:tgtEl>
                                            </p:cond>
                                          </p:endCondLst>
                                        </p:cTn>
                                        <p:tgtEl>
                                          <p:sndTgt r:embed="rId10" name="ç cinq.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10" name="ç cinq.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P spid="3" grpId="0"/>
      <p:bldP spid="4" grpId="0"/>
      <p:bldP spid="7" grpId="0"/>
      <p:bldP spid="8" grpId="0"/>
      <p:bldP spid="2" grpId="0"/>
      <p:bldP spid="9"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19450"/>
            <a:ext cx="5265384" cy="707849"/>
          </a:xfrm>
        </p:spPr>
        <p:txBody>
          <a:bodyPr>
            <a:normAutofit/>
          </a:bodyPr>
          <a:lstStyle/>
          <a:p>
            <a:r>
              <a:rPr lang="en-GB" sz="3200" b="1" dirty="0">
                <a:solidFill>
                  <a:schemeClr val="bg1"/>
                </a:solidFill>
              </a:rPr>
              <a:t>Hard and soft [c]</a:t>
            </a:r>
          </a:p>
        </p:txBody>
      </p:sp>
      <p:sp>
        <p:nvSpPr>
          <p:cNvPr id="2" name="TextBox 1"/>
          <p:cNvSpPr txBox="1"/>
          <p:nvPr/>
        </p:nvSpPr>
        <p:spPr>
          <a:xfrm>
            <a:off x="93946" y="1223228"/>
            <a:ext cx="1148165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Remember!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French, the letter </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is naturally </a:t>
            </a:r>
            <a:r>
              <a:rPr kumimoji="0" lang="en-GB" sz="28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soft</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(sounds like </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before </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or </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3" name="TextBox 2"/>
          <p:cNvSpPr txBox="1"/>
          <p:nvPr/>
        </p:nvSpPr>
        <p:spPr>
          <a:xfrm>
            <a:off x="93946" y="2335080"/>
            <a:ext cx="102164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le</a:t>
            </a:r>
            <a:r>
              <a:rPr kumimoji="0" lang="en-GB" sz="2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c</a:t>
            </a: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néma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c</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st</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7" name="TextBox 6"/>
          <p:cNvSpPr txBox="1"/>
          <p:nvPr/>
        </p:nvSpPr>
        <p:spPr>
          <a:xfrm>
            <a:off x="93946" y="3292762"/>
            <a:ext cx="114816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However, the letter </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is </a:t>
            </a:r>
            <a:r>
              <a:rPr kumimoji="0" lang="en-GB" sz="28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hard</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(sounds like </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k</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before </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 o </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or</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9" name="TextBox 8"/>
          <p:cNvSpPr txBox="1"/>
          <p:nvPr/>
        </p:nvSpPr>
        <p:spPr>
          <a:xfrm>
            <a:off x="93946" y="3973727"/>
            <a:ext cx="10216444"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c</a:t>
            </a: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c</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c</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u</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isine</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p:cNvSpPr txBox="1"/>
          <p:nvPr/>
        </p:nvSpPr>
        <p:spPr>
          <a:xfrm>
            <a:off x="93946" y="4947080"/>
            <a:ext cx="114816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We sometimes </a:t>
            </a:r>
            <a:r>
              <a:rPr kumimoji="0" lang="en-GB" sz="2800" b="1" i="1"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soften</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the </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before </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 o </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or</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u </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with a </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cedilla</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ç</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t>
            </a:r>
          </a:p>
        </p:txBody>
      </p:sp>
      <p:sp>
        <p:nvSpPr>
          <p:cNvPr id="12" name="TextBox 11"/>
          <p:cNvSpPr txBox="1"/>
          <p:nvPr/>
        </p:nvSpPr>
        <p:spPr>
          <a:xfrm>
            <a:off x="726551" y="5565529"/>
            <a:ext cx="1021644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le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fran</a:t>
            </a:r>
            <a:r>
              <a:rPr kumimoji="0" lang="en-GB" sz="28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Calibri" panose="020F0502020204030204" pitchFamily="34" charset="0"/>
              </a:rPr>
              <a:t>ç</a:t>
            </a: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le gar</a:t>
            </a:r>
            <a:r>
              <a:rPr kumimoji="0" lang="en-GB" sz="2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ç</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le </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re</a:t>
            </a:r>
            <a:r>
              <a:rPr kumimoji="0" lang="en-GB" sz="28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Calibri" panose="020F0502020204030204" pitchFamily="34" charset="0"/>
              </a:rPr>
              <a:t>ç</a:t>
            </a: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u</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(receipt)</a:t>
            </a:r>
          </a:p>
        </p:txBody>
      </p:sp>
      <p:pic>
        <p:nvPicPr>
          <p:cNvPr id="10" name="Picture 9" descr="background rectangle">
            <a:extLst>
              <a:ext uri="{FF2B5EF4-FFF2-40B4-BE49-F238E27FC236}">
                <a16:creationId xmlns:a16="http://schemas.microsoft.com/office/drawing/2014/main" id="{39DB9D3E-FF78-4C74-8550-1FDE301DED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3" name="Title 3">
            <a:extLst>
              <a:ext uri="{FF2B5EF4-FFF2-40B4-BE49-F238E27FC236}">
                <a16:creationId xmlns:a16="http://schemas.microsoft.com/office/drawing/2014/main" id="{259C3A34-DEBA-4CCB-A0C3-C1B7C859473D}"/>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1200" cap="none" spc="0" normalizeH="0" baseline="0" noProof="0">
                <a:ln>
                  <a:noFill/>
                </a:ln>
                <a:solidFill>
                  <a:prstClr val="white"/>
                </a:solidFill>
                <a:effectLst/>
                <a:uLnTx/>
                <a:uFillTx/>
                <a:latin typeface="Century Gothic"/>
                <a:sym typeface="Century Gothic"/>
              </a:rPr>
              <a:t>Hard and soft [c]</a:t>
            </a:r>
            <a:endParaRPr kumimoji="0" lang="en-GB" sz="3600" b="1" i="0" u="none" strike="noStrike" kern="1200" cap="none" spc="0" normalizeH="0" baseline="0" noProof="0" dirty="0">
              <a:ln>
                <a:noFill/>
              </a:ln>
              <a:solidFill>
                <a:prstClr val="white"/>
              </a:solidFill>
              <a:effectLst/>
              <a:uLnTx/>
              <a:uFillTx/>
              <a:latin typeface="Century Gothic"/>
              <a:sym typeface="Century Gothic"/>
            </a:endParaRPr>
          </a:p>
        </p:txBody>
      </p:sp>
      <p:sp>
        <p:nvSpPr>
          <p:cNvPr id="5" name="Rounded Rectangle 46">
            <a:extLst>
              <a:ext uri="{FF2B5EF4-FFF2-40B4-BE49-F238E27FC236}">
                <a16:creationId xmlns:a16="http://schemas.microsoft.com/office/drawing/2014/main" id="{988F7A59-5783-4935-BC14-6EA6D7C311E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3936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8A1C48-DCA1-AD42-967C-43ACD8D0B66D}"/>
              </a:ext>
            </a:extLst>
          </p:cNvPr>
          <p:cNvSpPr>
            <a:spLocks noGrp="1"/>
          </p:cNvSpPr>
          <p:nvPr>
            <p:ph type="title"/>
          </p:nvPr>
        </p:nvSpPr>
        <p:spPr>
          <a:xfrm>
            <a:off x="0" y="-311243"/>
            <a:ext cx="5186363" cy="3557557"/>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ç</a:t>
            </a:r>
            <a:r>
              <a:rPr lang="en-GB" sz="20000" b="1" dirty="0">
                <a:solidFill>
                  <a:srgbClr val="1F4E79"/>
                </a:solidFill>
                <a:latin typeface="Century Gothic" panose="020B0502020202020204" pitchFamily="34" charset="0"/>
                <a:ea typeface="+mn-ea"/>
                <a:cs typeface="Calibri" panose="020F0502020204030204" pitchFamily="34" charset="0"/>
              </a:rPr>
              <a:t>/c</a:t>
            </a:r>
            <a:endParaRPr lang="en-US" dirty="0"/>
          </a:p>
        </p:txBody>
      </p:sp>
      <p:pic>
        <p:nvPicPr>
          <p:cNvPr id="5" name="Picture 2" descr="a map with an arrow to show locatio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781882" y="1119953"/>
            <a:ext cx="3329694" cy="33430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45572" y="4310700"/>
            <a:ext cx="290085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68125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ç.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ç ic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ç ic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 name="TextBox 83">
            <a:extLst>
              <a:ext uri="{FF2B5EF4-FFF2-40B4-BE49-F238E27FC236}">
                <a16:creationId xmlns:a16="http://schemas.microsoft.com/office/drawing/2014/main" id="{23783E0D-01D2-4A54-BE01-B393C38C06CC}"/>
              </a:ext>
            </a:extLst>
          </p:cNvPr>
          <p:cNvSpPr txBox="1"/>
          <p:nvPr/>
        </p:nvSpPr>
        <p:spPr>
          <a:xfrm>
            <a:off x="7712776" y="5848305"/>
            <a:ext cx="407515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give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up|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000" b="0" i="0" u="none" strike="noStrike" kern="1200" cap="none" spc="0" normalizeH="0" baseline="-25000" noProof="0" dirty="0">
                <a:ln>
                  <a:noFill/>
                </a:ln>
                <a:solidFill>
                  <a:srgbClr val="4472C4">
                    <a:lumMod val="50000"/>
                  </a:srgbClr>
                </a:solidFill>
                <a:effectLst/>
                <a:uLnTx/>
                <a:uFillTx/>
                <a:latin typeface="Century Gothic" panose="020F0302020204030204"/>
                <a:ea typeface="+mn-ea"/>
                <a:cs typeface="+mn-cs"/>
              </a:rPr>
              <a:t> [pl/</a:t>
            </a:r>
            <a:r>
              <a:rPr kumimoji="0" lang="fr-FR" sz="2000" b="0" i="0" u="none" strike="noStrike" kern="1200" cap="none" spc="0" normalizeH="0" baseline="-25000" noProof="0" dirty="0" err="1">
                <a:ln>
                  <a:noFill/>
                </a:ln>
                <a:solidFill>
                  <a:srgbClr val="4472C4">
                    <a:lumMod val="50000"/>
                  </a:srgbClr>
                </a:solidFill>
                <a:effectLst/>
                <a:uLnTx/>
                <a:uFillTx/>
                <a:latin typeface="Century Gothic" panose="020F0302020204030204"/>
                <a:ea typeface="+mn-ea"/>
                <a:cs typeface="+mn-cs"/>
              </a:rPr>
              <a:t>formal</a:t>
            </a:r>
            <a:r>
              <a:rPr kumimoji="0" lang="fr-FR" sz="2000" b="0" i="0" u="none" strike="noStrike" kern="1200" cap="none" spc="0" normalizeH="0" baseline="-2500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give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up</a:t>
            </a:r>
          </a:p>
        </p:txBody>
      </p:sp>
      <p:sp>
        <p:nvSpPr>
          <p:cNvPr id="83" name="TextBox 82">
            <a:extLst>
              <a:ext uri="{FF2B5EF4-FFF2-40B4-BE49-F238E27FC236}">
                <a16:creationId xmlns:a16="http://schemas.microsoft.com/office/drawing/2014/main" id="{A4A88D1F-4BE8-453B-A774-91AEA8970ABF}"/>
              </a:ext>
            </a:extLst>
          </p:cNvPr>
          <p:cNvSpPr txBox="1"/>
          <p:nvPr/>
        </p:nvSpPr>
        <p:spPr>
          <a:xfrm>
            <a:off x="7832976" y="4804983"/>
            <a:ext cx="315983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replace|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replace</a:t>
            </a:r>
          </a:p>
        </p:txBody>
      </p:sp>
      <p:sp>
        <p:nvSpPr>
          <p:cNvPr id="82" name="TextBox 81">
            <a:extLst>
              <a:ext uri="{FF2B5EF4-FFF2-40B4-BE49-F238E27FC236}">
                <a16:creationId xmlns:a16="http://schemas.microsoft.com/office/drawing/2014/main" id="{6F22357A-CE02-40B1-99F3-E211E94F93C9}"/>
              </a:ext>
            </a:extLst>
          </p:cNvPr>
          <p:cNvSpPr txBox="1"/>
          <p:nvPr/>
        </p:nvSpPr>
        <p:spPr>
          <a:xfrm>
            <a:off x="7283565" y="3726317"/>
            <a:ext cx="37641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postpone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postpone</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1" name="TextBox 80">
            <a:extLst>
              <a:ext uri="{FF2B5EF4-FFF2-40B4-BE49-F238E27FC236}">
                <a16:creationId xmlns:a16="http://schemas.microsoft.com/office/drawing/2014/main" id="{7C807866-A470-46CA-9E67-C0ED1B1AB1D0}"/>
              </a:ext>
            </a:extLst>
          </p:cNvPr>
          <p:cNvSpPr txBox="1"/>
          <p:nvPr/>
        </p:nvSpPr>
        <p:spPr>
          <a:xfrm>
            <a:off x="7327102" y="2663054"/>
            <a:ext cx="49888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pronounce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000" b="0" i="0" u="none" strike="noStrike" kern="1200" cap="none" spc="0" normalizeH="0" baseline="-25000" noProof="0" dirty="0">
                <a:ln>
                  <a:noFill/>
                </a:ln>
                <a:solidFill>
                  <a:srgbClr val="4472C4">
                    <a:lumMod val="50000"/>
                  </a:srgbClr>
                </a:solidFill>
                <a:effectLst/>
                <a:uLnTx/>
                <a:uFillTx/>
                <a:latin typeface="Century Gothic" panose="020F0302020204030204"/>
                <a:ea typeface="+mn-ea"/>
                <a:cs typeface="+mn-cs"/>
              </a:rPr>
              <a:t> [pl/forma]</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pronounce</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9" name="TextBox 78">
            <a:extLst>
              <a:ext uri="{FF2B5EF4-FFF2-40B4-BE49-F238E27FC236}">
                <a16:creationId xmlns:a16="http://schemas.microsoft.com/office/drawing/2014/main" id="{85FF7EE0-C96E-433A-986B-F6159D804DC7}"/>
              </a:ext>
            </a:extLst>
          </p:cNvPr>
          <p:cNvSpPr txBox="1"/>
          <p:nvPr/>
        </p:nvSpPr>
        <p:spPr>
          <a:xfrm>
            <a:off x="699335" y="4798427"/>
            <a:ext cx="47852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move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forward</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move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forward</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8" name="TextBox 77">
            <a:extLst>
              <a:ext uri="{FF2B5EF4-FFF2-40B4-BE49-F238E27FC236}">
                <a16:creationId xmlns:a16="http://schemas.microsoft.com/office/drawing/2014/main" id="{2BB84A40-52B7-4487-8AF8-E78F84401E14}"/>
              </a:ext>
            </a:extLst>
          </p:cNvPr>
          <p:cNvSpPr txBox="1"/>
          <p:nvPr/>
        </p:nvSpPr>
        <p:spPr>
          <a:xfrm>
            <a:off x="801347" y="3720944"/>
            <a:ext cx="50353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move back|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000" b="0" i="0" u="none" strike="noStrike" kern="1200" cap="none" spc="0" normalizeH="0" baseline="-25000" noProof="0" dirty="0">
                <a:ln>
                  <a:noFill/>
                </a:ln>
                <a:solidFill>
                  <a:srgbClr val="4472C4">
                    <a:lumMod val="50000"/>
                  </a:srgbClr>
                </a:solidFill>
                <a:effectLst/>
                <a:uLnTx/>
                <a:uFillTx/>
                <a:latin typeface="Century Gothic" panose="020F0302020204030204"/>
                <a:ea typeface="+mn-ea"/>
                <a:cs typeface="+mn-cs"/>
              </a:rPr>
              <a:t>[pl/</a:t>
            </a:r>
            <a:r>
              <a:rPr kumimoji="0" lang="fr-FR" sz="2000" b="0" i="0" u="none" strike="noStrike" kern="1200" cap="none" spc="0" normalizeH="0" baseline="-25000" noProof="0" dirty="0" err="1">
                <a:ln>
                  <a:noFill/>
                </a:ln>
                <a:solidFill>
                  <a:srgbClr val="4472C4">
                    <a:lumMod val="50000"/>
                  </a:srgbClr>
                </a:solidFill>
                <a:effectLst/>
                <a:uLnTx/>
                <a:uFillTx/>
                <a:latin typeface="Century Gothic" panose="020F0302020204030204"/>
                <a:ea typeface="+mn-ea"/>
                <a:cs typeface="+mn-cs"/>
              </a:rPr>
              <a:t>formall</a:t>
            </a:r>
            <a:r>
              <a:rPr kumimoji="0" lang="fr-FR" sz="2000" b="0" i="0" u="none" strike="noStrike" kern="1200" cap="none" spc="0" normalizeH="0" baseline="-2500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move back</a:t>
            </a:r>
          </a:p>
        </p:txBody>
      </p:sp>
      <p:sp>
        <p:nvSpPr>
          <p:cNvPr id="76" name="TextBox 75">
            <a:extLst>
              <a:ext uri="{FF2B5EF4-FFF2-40B4-BE49-F238E27FC236}">
                <a16:creationId xmlns:a16="http://schemas.microsoft.com/office/drawing/2014/main" id="{085D48FF-877E-4587-BB63-2F31E584CF48}"/>
              </a:ext>
            </a:extLst>
          </p:cNvPr>
          <p:cNvSpPr txBox="1"/>
          <p:nvPr/>
        </p:nvSpPr>
        <p:spPr>
          <a:xfrm>
            <a:off x="1352290" y="2652859"/>
            <a:ext cx="54264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start,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starting</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start,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starting</a:t>
            </a: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Hard and soft [c]</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933139" y="249869"/>
            <a:ext cx="197678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022FB0C6-21F3-5043-A8EA-ACBA7496932E}"/>
              </a:ext>
            </a:extLst>
          </p:cNvPr>
          <p:cNvSpPr txBox="1"/>
          <p:nvPr/>
        </p:nvSpPr>
        <p:spPr>
          <a:xfrm>
            <a:off x="210923" y="1257935"/>
            <a:ext cx="117471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Doit-on utiliser une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cédille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 et écoute les mots.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pSp>
        <p:nvGrpSpPr>
          <p:cNvPr id="55" name="Group 54">
            <a:extLst>
              <a:ext uri="{FF2B5EF4-FFF2-40B4-BE49-F238E27FC236}">
                <a16:creationId xmlns:a16="http://schemas.microsoft.com/office/drawing/2014/main" id="{02412BCE-D85F-B54E-89E2-051CC0D3ECB4}"/>
              </a:ext>
            </a:extLst>
          </p:cNvPr>
          <p:cNvGrpSpPr/>
          <p:nvPr/>
        </p:nvGrpSpPr>
        <p:grpSpPr>
          <a:xfrm>
            <a:off x="970533" y="2239998"/>
            <a:ext cx="5484697" cy="430887"/>
            <a:chOff x="527610" y="1942146"/>
            <a:chExt cx="5484697" cy="430887"/>
          </a:xfrm>
        </p:grpSpPr>
        <p:sp>
          <p:nvSpPr>
            <p:cNvPr id="2" name="TextBox 1">
              <a:extLst>
                <a:ext uri="{FF2B5EF4-FFF2-40B4-BE49-F238E27FC236}">
                  <a16:creationId xmlns:a16="http://schemas.microsoft.com/office/drawing/2014/main" id="{1824D64C-D956-9E4B-A249-4A0EA12AF83F}"/>
                </a:ext>
              </a:extLst>
            </p:cNvPr>
            <p:cNvSpPr txBox="1"/>
            <p:nvPr/>
          </p:nvSpPr>
          <p:spPr>
            <a:xfrm>
              <a:off x="1089164" y="1942146"/>
              <a:ext cx="492314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commencer |  nous commençons</a:t>
              </a:r>
            </a:p>
          </p:txBody>
        </p:sp>
        <p:sp>
          <p:nvSpPr>
            <p:cNvPr id="42" name="Action Button: Custom 16">
              <a:hlinkClick r:id="" action="ppaction://noaction" highlightClick="1">
                <a:snd r:embed="rId4" name="1 commencer nous commencons.wav"/>
              </a:hlinkClick>
              <a:extLst>
                <a:ext uri="{FF2B5EF4-FFF2-40B4-BE49-F238E27FC236}">
                  <a16:creationId xmlns:a16="http://schemas.microsoft.com/office/drawing/2014/main" id="{0FF4B044-3E04-9740-92DF-5B5C3E900211}"/>
                </a:ext>
              </a:extLst>
            </p:cNvPr>
            <p:cNvSpPr/>
            <p:nvPr/>
          </p:nvSpPr>
          <p:spPr>
            <a:xfrm>
              <a:off x="527610" y="196341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grpSp>
      <p:grpSp>
        <p:nvGrpSpPr>
          <p:cNvPr id="56" name="Group 55">
            <a:extLst>
              <a:ext uri="{FF2B5EF4-FFF2-40B4-BE49-F238E27FC236}">
                <a16:creationId xmlns:a16="http://schemas.microsoft.com/office/drawing/2014/main" id="{AB3D5615-30B2-7F44-8734-DB49A4A5AB7B}"/>
              </a:ext>
            </a:extLst>
          </p:cNvPr>
          <p:cNvGrpSpPr/>
          <p:nvPr/>
        </p:nvGrpSpPr>
        <p:grpSpPr>
          <a:xfrm>
            <a:off x="970533" y="3310325"/>
            <a:ext cx="3798338" cy="430887"/>
            <a:chOff x="527610" y="3213311"/>
            <a:chExt cx="3798338" cy="430887"/>
          </a:xfrm>
        </p:grpSpPr>
        <p:sp>
          <p:nvSpPr>
            <p:cNvPr id="34" name="TextBox 33">
              <a:extLst>
                <a:ext uri="{FF2B5EF4-FFF2-40B4-BE49-F238E27FC236}">
                  <a16:creationId xmlns:a16="http://schemas.microsoft.com/office/drawing/2014/main" id="{63288B65-A2C6-614A-AEC3-2C4B606BDE81}"/>
                </a:ext>
              </a:extLst>
            </p:cNvPr>
            <p:cNvSpPr txBox="1"/>
            <p:nvPr/>
          </p:nvSpPr>
          <p:spPr>
            <a:xfrm>
              <a:off x="1089164" y="3213311"/>
              <a:ext cx="323678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reculer | vous reculez </a:t>
              </a:r>
            </a:p>
          </p:txBody>
        </p:sp>
        <p:sp>
          <p:nvSpPr>
            <p:cNvPr id="43" name="Action Button: Custom 16">
              <a:hlinkClick r:id="" action="ppaction://noaction" highlightClick="1">
                <a:snd r:embed="rId5" name="2 reculer vous reculez.wav"/>
              </a:hlinkClick>
              <a:extLst>
                <a:ext uri="{FF2B5EF4-FFF2-40B4-BE49-F238E27FC236}">
                  <a16:creationId xmlns:a16="http://schemas.microsoft.com/office/drawing/2014/main" id="{820D6EAE-0DA0-184B-B92B-3D00843C1675}"/>
                </a:ext>
              </a:extLst>
            </p:cNvPr>
            <p:cNvSpPr/>
            <p:nvPr/>
          </p:nvSpPr>
          <p:spPr>
            <a:xfrm>
              <a:off x="527610" y="323330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grpSp>
      <p:grpSp>
        <p:nvGrpSpPr>
          <p:cNvPr id="51" name="Group 50">
            <a:extLst>
              <a:ext uri="{FF2B5EF4-FFF2-40B4-BE49-F238E27FC236}">
                <a16:creationId xmlns:a16="http://schemas.microsoft.com/office/drawing/2014/main" id="{AF06F2A4-40EF-7D41-B125-60373DCCAA50}"/>
              </a:ext>
            </a:extLst>
          </p:cNvPr>
          <p:cNvGrpSpPr/>
          <p:nvPr/>
        </p:nvGrpSpPr>
        <p:grpSpPr>
          <a:xfrm>
            <a:off x="970533" y="4380652"/>
            <a:ext cx="4410685" cy="430887"/>
            <a:chOff x="527610" y="4484476"/>
            <a:chExt cx="4410685" cy="430887"/>
          </a:xfrm>
        </p:grpSpPr>
        <p:sp>
          <p:nvSpPr>
            <p:cNvPr id="37" name="TextBox 36">
              <a:extLst>
                <a:ext uri="{FF2B5EF4-FFF2-40B4-BE49-F238E27FC236}">
                  <a16:creationId xmlns:a16="http://schemas.microsoft.com/office/drawing/2014/main" id="{76FE049A-4C91-524A-9CC4-1FDE2E8DFA2D}"/>
                </a:ext>
              </a:extLst>
            </p:cNvPr>
            <p:cNvSpPr txBox="1"/>
            <p:nvPr/>
          </p:nvSpPr>
          <p:spPr>
            <a:xfrm>
              <a:off x="1089164" y="4484476"/>
              <a:ext cx="384913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avancer | nous avançons </a:t>
              </a:r>
            </a:p>
          </p:txBody>
        </p:sp>
        <p:sp>
          <p:nvSpPr>
            <p:cNvPr id="44" name="Action Button: Custom 16">
              <a:hlinkClick r:id="" action="ppaction://noaction" highlightClick="1">
                <a:snd r:embed="rId6" name="3 avancer nous avancons.wav"/>
              </a:hlinkClick>
              <a:extLst>
                <a:ext uri="{FF2B5EF4-FFF2-40B4-BE49-F238E27FC236}">
                  <a16:creationId xmlns:a16="http://schemas.microsoft.com/office/drawing/2014/main" id="{98222827-1117-0F40-B1A5-B5BB21B163F3}"/>
                </a:ext>
              </a:extLst>
            </p:cNvPr>
            <p:cNvSpPr/>
            <p:nvPr/>
          </p:nvSpPr>
          <p:spPr>
            <a:xfrm>
              <a:off x="527610" y="450319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grpSp>
      <p:grpSp>
        <p:nvGrpSpPr>
          <p:cNvPr id="50" name="Group 49">
            <a:extLst>
              <a:ext uri="{FF2B5EF4-FFF2-40B4-BE49-F238E27FC236}">
                <a16:creationId xmlns:a16="http://schemas.microsoft.com/office/drawing/2014/main" id="{799F5D5B-CFF9-2944-8523-501F1C23F5AD}"/>
              </a:ext>
            </a:extLst>
          </p:cNvPr>
          <p:cNvGrpSpPr/>
          <p:nvPr/>
        </p:nvGrpSpPr>
        <p:grpSpPr>
          <a:xfrm>
            <a:off x="974468" y="5450979"/>
            <a:ext cx="4356183" cy="430887"/>
            <a:chOff x="527610" y="5755641"/>
            <a:chExt cx="4356183" cy="430887"/>
          </a:xfrm>
        </p:grpSpPr>
        <p:sp>
          <p:nvSpPr>
            <p:cNvPr id="41" name="TextBox 40">
              <a:extLst>
                <a:ext uri="{FF2B5EF4-FFF2-40B4-BE49-F238E27FC236}">
                  <a16:creationId xmlns:a16="http://schemas.microsoft.com/office/drawing/2014/main" id="{0247C352-26CB-FA4B-B38B-AD89D72DC59E}"/>
                </a:ext>
              </a:extLst>
            </p:cNvPr>
            <p:cNvSpPr txBox="1"/>
            <p:nvPr/>
          </p:nvSpPr>
          <p:spPr>
            <a:xfrm>
              <a:off x="1089164" y="5755641"/>
              <a:ext cx="379462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raconter | elles racontent</a:t>
              </a:r>
            </a:p>
          </p:txBody>
        </p:sp>
        <p:sp>
          <p:nvSpPr>
            <p:cNvPr id="45" name="Action Button: Custom 16">
              <a:hlinkClick r:id="" action="ppaction://noaction" highlightClick="1">
                <a:snd r:embed="rId7" name="4 raconter elles racontent.wav"/>
              </a:hlinkClick>
              <a:extLst>
                <a:ext uri="{FF2B5EF4-FFF2-40B4-BE49-F238E27FC236}">
                  <a16:creationId xmlns:a16="http://schemas.microsoft.com/office/drawing/2014/main" id="{EBF405F6-BCD1-1D4D-B1C5-0FC9129F3B06}"/>
                </a:ext>
              </a:extLst>
            </p:cNvPr>
            <p:cNvSpPr/>
            <p:nvPr/>
          </p:nvSpPr>
          <p:spPr>
            <a:xfrm>
              <a:off x="527610" y="577308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grpSp>
      <p:grpSp>
        <p:nvGrpSpPr>
          <p:cNvPr id="54" name="Group 53">
            <a:extLst>
              <a:ext uri="{FF2B5EF4-FFF2-40B4-BE49-F238E27FC236}">
                <a16:creationId xmlns:a16="http://schemas.microsoft.com/office/drawing/2014/main" id="{069A2D76-15A3-9047-A9B1-18E44E94BA90}"/>
              </a:ext>
            </a:extLst>
          </p:cNvPr>
          <p:cNvGrpSpPr/>
          <p:nvPr/>
        </p:nvGrpSpPr>
        <p:grpSpPr>
          <a:xfrm>
            <a:off x="7114479" y="2239998"/>
            <a:ext cx="4667230" cy="430887"/>
            <a:chOff x="6457245" y="1942146"/>
            <a:chExt cx="4667230" cy="430887"/>
          </a:xfrm>
        </p:grpSpPr>
        <p:sp>
          <p:nvSpPr>
            <p:cNvPr id="39" name="TextBox 38">
              <a:extLst>
                <a:ext uri="{FF2B5EF4-FFF2-40B4-BE49-F238E27FC236}">
                  <a16:creationId xmlns:a16="http://schemas.microsoft.com/office/drawing/2014/main" id="{40F1804C-57D9-2B43-B863-684E021546A9}"/>
                </a:ext>
              </a:extLst>
            </p:cNvPr>
            <p:cNvSpPr txBox="1"/>
            <p:nvPr/>
          </p:nvSpPr>
          <p:spPr>
            <a:xfrm>
              <a:off x="6978788" y="1942146"/>
              <a:ext cx="414568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prononcer | vous prononcez</a:t>
              </a:r>
            </a:p>
          </p:txBody>
        </p:sp>
        <p:sp>
          <p:nvSpPr>
            <p:cNvPr id="46" name="Action Button: Custom 16">
              <a:hlinkClick r:id="" action="ppaction://noaction" highlightClick="1">
                <a:snd r:embed="rId8" name="5 prononcer vous prononcez.wav"/>
              </a:hlinkClick>
              <a:extLst>
                <a:ext uri="{FF2B5EF4-FFF2-40B4-BE49-F238E27FC236}">
                  <a16:creationId xmlns:a16="http://schemas.microsoft.com/office/drawing/2014/main" id="{8F260E12-0CFB-2446-98D8-4C7B3FDD4C18}"/>
                </a:ext>
              </a:extLst>
            </p:cNvPr>
            <p:cNvSpPr/>
            <p:nvPr/>
          </p:nvSpPr>
          <p:spPr>
            <a:xfrm>
              <a:off x="6457245" y="19595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grpSp>
      <p:grpSp>
        <p:nvGrpSpPr>
          <p:cNvPr id="53" name="Group 52">
            <a:extLst>
              <a:ext uri="{FF2B5EF4-FFF2-40B4-BE49-F238E27FC236}">
                <a16:creationId xmlns:a16="http://schemas.microsoft.com/office/drawing/2014/main" id="{BB5C6707-07EC-184F-ABB7-E6F6DC7266F9}"/>
              </a:ext>
            </a:extLst>
          </p:cNvPr>
          <p:cNvGrpSpPr/>
          <p:nvPr/>
        </p:nvGrpSpPr>
        <p:grpSpPr>
          <a:xfrm>
            <a:off x="7114479" y="3302241"/>
            <a:ext cx="3764739" cy="430887"/>
            <a:chOff x="6457245" y="3213311"/>
            <a:chExt cx="3764739" cy="430887"/>
          </a:xfrm>
        </p:grpSpPr>
        <p:sp>
          <p:nvSpPr>
            <p:cNvPr id="38" name="TextBox 37">
              <a:extLst>
                <a:ext uri="{FF2B5EF4-FFF2-40B4-BE49-F238E27FC236}">
                  <a16:creationId xmlns:a16="http://schemas.microsoft.com/office/drawing/2014/main" id="{3BF8304D-C0E0-574B-BCCF-0DE049B3821E}"/>
                </a:ext>
              </a:extLst>
            </p:cNvPr>
            <p:cNvSpPr txBox="1"/>
            <p:nvPr/>
          </p:nvSpPr>
          <p:spPr>
            <a:xfrm>
              <a:off x="6978788" y="3213311"/>
              <a:ext cx="324319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décaler | ils décalent </a:t>
              </a:r>
            </a:p>
          </p:txBody>
        </p:sp>
        <p:sp>
          <p:nvSpPr>
            <p:cNvPr id="47" name="Action Button: Custom 16">
              <a:hlinkClick r:id="" action="ppaction://noaction" highlightClick="1">
                <a:snd r:embed="rId9" name="6 decaler ils decalent.wav"/>
              </a:hlinkClick>
              <a:extLst>
                <a:ext uri="{FF2B5EF4-FFF2-40B4-BE49-F238E27FC236}">
                  <a16:creationId xmlns:a16="http://schemas.microsoft.com/office/drawing/2014/main" id="{F990F39B-7ED9-714D-A552-AC43E539B295}"/>
                </a:ext>
              </a:extLst>
            </p:cNvPr>
            <p:cNvSpPr/>
            <p:nvPr/>
          </p:nvSpPr>
          <p:spPr>
            <a:xfrm>
              <a:off x="6457245" y="32343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grpSp>
      <p:grpSp>
        <p:nvGrpSpPr>
          <p:cNvPr id="52" name="Group 51">
            <a:extLst>
              <a:ext uri="{FF2B5EF4-FFF2-40B4-BE49-F238E27FC236}">
                <a16:creationId xmlns:a16="http://schemas.microsoft.com/office/drawing/2014/main" id="{A60A9B81-35F5-2B48-98A1-61E1161B00F8}"/>
              </a:ext>
            </a:extLst>
          </p:cNvPr>
          <p:cNvGrpSpPr/>
          <p:nvPr/>
        </p:nvGrpSpPr>
        <p:grpSpPr>
          <a:xfrm>
            <a:off x="7114479" y="4364483"/>
            <a:ext cx="4811500" cy="430887"/>
            <a:chOff x="6457245" y="4472040"/>
            <a:chExt cx="4811500" cy="430887"/>
          </a:xfrm>
        </p:grpSpPr>
        <p:sp>
          <p:nvSpPr>
            <p:cNvPr id="40" name="TextBox 39">
              <a:extLst>
                <a:ext uri="{FF2B5EF4-FFF2-40B4-BE49-F238E27FC236}">
                  <a16:creationId xmlns:a16="http://schemas.microsoft.com/office/drawing/2014/main" id="{ECEA80B7-1A7E-1D4B-95A2-310DD6281595}"/>
                </a:ext>
              </a:extLst>
            </p:cNvPr>
            <p:cNvSpPr txBox="1"/>
            <p:nvPr/>
          </p:nvSpPr>
          <p:spPr>
            <a:xfrm>
              <a:off x="6978788" y="4472040"/>
              <a:ext cx="428995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remplacer | nous remplaçons</a:t>
              </a:r>
            </a:p>
          </p:txBody>
        </p:sp>
        <p:sp>
          <p:nvSpPr>
            <p:cNvPr id="48" name="Action Button: Custom 16">
              <a:hlinkClick r:id="" action="ppaction://noaction" highlightClick="1">
                <a:snd r:embed="rId10" name="7 remplacer nous remplacons.wav"/>
              </a:hlinkClick>
              <a:extLst>
                <a:ext uri="{FF2B5EF4-FFF2-40B4-BE49-F238E27FC236}">
                  <a16:creationId xmlns:a16="http://schemas.microsoft.com/office/drawing/2014/main" id="{6C5828D2-7C8A-BA42-B7D3-F63E498E3E8E}"/>
                </a:ext>
              </a:extLst>
            </p:cNvPr>
            <p:cNvSpPr/>
            <p:nvPr/>
          </p:nvSpPr>
          <p:spPr>
            <a:xfrm>
              <a:off x="6457245" y="450191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grpSp>
      <p:sp>
        <p:nvSpPr>
          <p:cNvPr id="57" name="TextBox 56">
            <a:extLst>
              <a:ext uri="{FF2B5EF4-FFF2-40B4-BE49-F238E27FC236}">
                <a16:creationId xmlns:a16="http://schemas.microsoft.com/office/drawing/2014/main" id="{B5FBC701-A9FD-E743-ACA5-C1C912BF62F6}"/>
              </a:ext>
            </a:extLst>
          </p:cNvPr>
          <p:cNvSpPr txBox="1"/>
          <p:nvPr/>
        </p:nvSpPr>
        <p:spPr>
          <a:xfrm>
            <a:off x="2852121" y="2570432"/>
            <a:ext cx="224493" cy="432000"/>
          </a:xfrm>
          <a:prstGeom prst="rect">
            <a:avLst/>
          </a:prstGeom>
          <a:solidFill>
            <a:schemeClr val="bg1"/>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D856554B-BF01-134A-97DC-1DBD6AA16AC1}"/>
              </a:ext>
            </a:extLst>
          </p:cNvPr>
          <p:cNvSpPr txBox="1"/>
          <p:nvPr/>
        </p:nvSpPr>
        <p:spPr>
          <a:xfrm>
            <a:off x="5656136" y="2558605"/>
            <a:ext cx="224493" cy="432000"/>
          </a:xfrm>
          <a:prstGeom prst="rect">
            <a:avLst/>
          </a:prstGeom>
          <a:solidFill>
            <a:schemeClr val="bg1"/>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429E71B3-7BAD-D142-9816-5DF74DDABB61}"/>
              </a:ext>
            </a:extLst>
          </p:cNvPr>
          <p:cNvSpPr txBox="1"/>
          <p:nvPr/>
        </p:nvSpPr>
        <p:spPr>
          <a:xfrm>
            <a:off x="1875682" y="3628932"/>
            <a:ext cx="224493" cy="432000"/>
          </a:xfrm>
          <a:prstGeom prst="rect">
            <a:avLst/>
          </a:prstGeom>
          <a:solidFill>
            <a:schemeClr val="bg1"/>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B16DA4E9-E58F-B843-A14C-63C0112A665D}"/>
              </a:ext>
            </a:extLst>
          </p:cNvPr>
          <p:cNvSpPr txBox="1"/>
          <p:nvPr/>
        </p:nvSpPr>
        <p:spPr>
          <a:xfrm>
            <a:off x="3845076" y="3628932"/>
            <a:ext cx="224493" cy="432000"/>
          </a:xfrm>
          <a:prstGeom prst="rect">
            <a:avLst/>
          </a:prstGeom>
          <a:solidFill>
            <a:schemeClr val="bg1"/>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411EAFA2-F71D-8849-B45E-EAADF2DB2E9E}"/>
              </a:ext>
            </a:extLst>
          </p:cNvPr>
          <p:cNvSpPr txBox="1"/>
          <p:nvPr/>
        </p:nvSpPr>
        <p:spPr>
          <a:xfrm>
            <a:off x="2311303" y="4699259"/>
            <a:ext cx="224493" cy="432000"/>
          </a:xfrm>
          <a:prstGeom prst="rect">
            <a:avLst/>
          </a:prstGeom>
          <a:solidFill>
            <a:schemeClr val="bg1"/>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477019D7-E104-E944-931C-14C9BF72D87C}"/>
              </a:ext>
            </a:extLst>
          </p:cNvPr>
          <p:cNvSpPr txBox="1"/>
          <p:nvPr/>
        </p:nvSpPr>
        <p:spPr>
          <a:xfrm>
            <a:off x="4515034" y="4698606"/>
            <a:ext cx="224493" cy="432000"/>
          </a:xfrm>
          <a:prstGeom prst="rect">
            <a:avLst/>
          </a:prstGeom>
          <a:solidFill>
            <a:schemeClr val="bg1"/>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C4B7634F-9628-F74C-A5A0-4003E8FA33BF}"/>
              </a:ext>
            </a:extLst>
          </p:cNvPr>
          <p:cNvSpPr txBox="1"/>
          <p:nvPr/>
        </p:nvSpPr>
        <p:spPr>
          <a:xfrm>
            <a:off x="1883774" y="5769586"/>
            <a:ext cx="224493" cy="432000"/>
          </a:xfrm>
          <a:prstGeom prst="rect">
            <a:avLst/>
          </a:prstGeom>
          <a:solidFill>
            <a:schemeClr val="bg1"/>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09EA4BA4-D703-B547-BCF6-D66193BF5046}"/>
              </a:ext>
            </a:extLst>
          </p:cNvPr>
          <p:cNvSpPr txBox="1"/>
          <p:nvPr/>
        </p:nvSpPr>
        <p:spPr>
          <a:xfrm>
            <a:off x="4063043" y="5784471"/>
            <a:ext cx="224493" cy="432000"/>
          </a:xfrm>
          <a:prstGeom prst="rect">
            <a:avLst/>
          </a:prstGeom>
          <a:solidFill>
            <a:schemeClr val="bg1"/>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DBAACC81-448F-D84C-93D2-E98AFA2EED99}"/>
              </a:ext>
            </a:extLst>
          </p:cNvPr>
          <p:cNvSpPr txBox="1"/>
          <p:nvPr/>
        </p:nvSpPr>
        <p:spPr>
          <a:xfrm>
            <a:off x="8685032" y="2554562"/>
            <a:ext cx="224493" cy="432000"/>
          </a:xfrm>
          <a:prstGeom prst="rect">
            <a:avLst/>
          </a:prstGeom>
          <a:solidFill>
            <a:schemeClr val="bg1"/>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FE5868E9-4608-1C46-9699-CB4172C2D5E7}"/>
              </a:ext>
            </a:extLst>
          </p:cNvPr>
          <p:cNvSpPr txBox="1"/>
          <p:nvPr/>
        </p:nvSpPr>
        <p:spPr>
          <a:xfrm>
            <a:off x="11161182" y="2552563"/>
            <a:ext cx="224493" cy="432000"/>
          </a:xfrm>
          <a:prstGeom prst="rect">
            <a:avLst/>
          </a:prstGeom>
          <a:solidFill>
            <a:schemeClr val="bg1"/>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4142E7BC-48AB-0947-B56D-0DF2E2D1EA69}"/>
              </a:ext>
            </a:extLst>
          </p:cNvPr>
          <p:cNvSpPr txBox="1"/>
          <p:nvPr/>
        </p:nvSpPr>
        <p:spPr>
          <a:xfrm>
            <a:off x="8077548" y="3623105"/>
            <a:ext cx="224493" cy="432000"/>
          </a:xfrm>
          <a:prstGeom prst="rect">
            <a:avLst/>
          </a:prstGeom>
          <a:solidFill>
            <a:schemeClr val="bg1"/>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9" name="TextBox 68">
            <a:extLst>
              <a:ext uri="{FF2B5EF4-FFF2-40B4-BE49-F238E27FC236}">
                <a16:creationId xmlns:a16="http://schemas.microsoft.com/office/drawing/2014/main" id="{D3581E47-C8FC-7C4B-95C3-349A09AA256C}"/>
              </a:ext>
            </a:extLst>
          </p:cNvPr>
          <p:cNvSpPr txBox="1"/>
          <p:nvPr/>
        </p:nvSpPr>
        <p:spPr>
          <a:xfrm>
            <a:off x="9780406" y="3616805"/>
            <a:ext cx="224493" cy="432000"/>
          </a:xfrm>
          <a:prstGeom prst="rect">
            <a:avLst/>
          </a:prstGeom>
          <a:solidFill>
            <a:schemeClr val="bg1"/>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3D336D67-8DAE-0040-90D3-2A67BD02A8D9}"/>
              </a:ext>
            </a:extLst>
          </p:cNvPr>
          <p:cNvSpPr txBox="1"/>
          <p:nvPr/>
        </p:nvSpPr>
        <p:spPr>
          <a:xfrm>
            <a:off x="8685031" y="4681048"/>
            <a:ext cx="224493" cy="432000"/>
          </a:xfrm>
          <a:prstGeom prst="rect">
            <a:avLst/>
          </a:prstGeom>
          <a:solidFill>
            <a:schemeClr val="bg1"/>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 name="Picture 4" descr="Icon&#10;&#10;Description automatically generated">
            <a:extLst>
              <a:ext uri="{FF2B5EF4-FFF2-40B4-BE49-F238E27FC236}">
                <a16:creationId xmlns:a16="http://schemas.microsoft.com/office/drawing/2014/main" id="{45DCD9D8-948E-7641-98E2-6DD37F90DCC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541" y="2001952"/>
            <a:ext cx="867128" cy="867128"/>
          </a:xfrm>
          <a:prstGeom prst="rect">
            <a:avLst/>
          </a:prstGeom>
        </p:spPr>
      </p:pic>
      <p:pic>
        <p:nvPicPr>
          <p:cNvPr id="10" name="Picture 9" descr="Icon&#10;&#10;Description automatically generated">
            <a:extLst>
              <a:ext uri="{FF2B5EF4-FFF2-40B4-BE49-F238E27FC236}">
                <a16:creationId xmlns:a16="http://schemas.microsoft.com/office/drawing/2014/main" id="{55C58FA5-CA6D-C74A-8BA9-7B50248C57D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03354" y="2015768"/>
            <a:ext cx="867600" cy="867600"/>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D8674584-D368-0745-847A-B87D1B9B377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9434" y="3087280"/>
            <a:ext cx="860808" cy="860808"/>
          </a:xfrm>
          <a:prstGeom prst="rect">
            <a:avLst/>
          </a:prstGeom>
        </p:spPr>
      </p:pic>
      <p:pic>
        <p:nvPicPr>
          <p:cNvPr id="14" name="Picture 13" descr="Shape&#10;&#10;Description automatically generated with low confidence">
            <a:extLst>
              <a:ext uri="{FF2B5EF4-FFF2-40B4-BE49-F238E27FC236}">
                <a16:creationId xmlns:a16="http://schemas.microsoft.com/office/drawing/2014/main" id="{B38F5D2C-45F0-CE49-BB67-6DBEF499D38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099" y="4148920"/>
            <a:ext cx="862012" cy="862012"/>
          </a:xfrm>
          <a:prstGeom prst="rect">
            <a:avLst/>
          </a:prstGeom>
        </p:spPr>
      </p:pic>
      <p:pic>
        <p:nvPicPr>
          <p:cNvPr id="16" name="Picture 15" descr="Icon&#10;&#10;Description automatically generated">
            <a:extLst>
              <a:ext uri="{FF2B5EF4-FFF2-40B4-BE49-F238E27FC236}">
                <a16:creationId xmlns:a16="http://schemas.microsoft.com/office/drawing/2014/main" id="{1AC95A73-A3FE-6F44-8C7C-E43DB65F92F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026" y="5236222"/>
            <a:ext cx="860400" cy="860400"/>
          </a:xfrm>
          <a:prstGeom prst="rect">
            <a:avLst/>
          </a:prstGeom>
        </p:spPr>
      </p:pic>
      <p:pic>
        <p:nvPicPr>
          <p:cNvPr id="58" name="Picture 57" descr="Shape&#10;&#10;Description automatically generated with low confidence">
            <a:extLst>
              <a:ext uri="{FF2B5EF4-FFF2-40B4-BE49-F238E27FC236}">
                <a16:creationId xmlns:a16="http://schemas.microsoft.com/office/drawing/2014/main" id="{2CB241D4-CF11-6345-818C-76130A4AFE0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13056" y="3094985"/>
            <a:ext cx="862012" cy="862012"/>
          </a:xfrm>
          <a:prstGeom prst="rect">
            <a:avLst/>
          </a:prstGeom>
        </p:spPr>
      </p:pic>
      <p:pic>
        <p:nvPicPr>
          <p:cNvPr id="18" name="Picture 17" descr="Icon&#10;&#10;Description automatically generated">
            <a:extLst>
              <a:ext uri="{FF2B5EF4-FFF2-40B4-BE49-F238E27FC236}">
                <a16:creationId xmlns:a16="http://schemas.microsoft.com/office/drawing/2014/main" id="{09E2C717-3D13-884F-A16B-184F8F1E5BD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213056" y="4150532"/>
            <a:ext cx="783771" cy="860400"/>
          </a:xfrm>
          <a:prstGeom prst="rect">
            <a:avLst/>
          </a:prstGeom>
        </p:spPr>
      </p:pic>
      <p:sp>
        <p:nvSpPr>
          <p:cNvPr id="71" name="TextBox 70">
            <a:extLst>
              <a:ext uri="{FF2B5EF4-FFF2-40B4-BE49-F238E27FC236}">
                <a16:creationId xmlns:a16="http://schemas.microsoft.com/office/drawing/2014/main" id="{20E18FC2-87A5-AB4C-A66F-93F596C84309}"/>
              </a:ext>
            </a:extLst>
          </p:cNvPr>
          <p:cNvSpPr txBox="1"/>
          <p:nvPr/>
        </p:nvSpPr>
        <p:spPr>
          <a:xfrm>
            <a:off x="11138956" y="4688623"/>
            <a:ext cx="224493" cy="432000"/>
          </a:xfrm>
          <a:prstGeom prst="rect">
            <a:avLst/>
          </a:prstGeom>
          <a:solidFill>
            <a:schemeClr val="bg1"/>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Rounded Rectangular Callout 71">
            <a:extLst>
              <a:ext uri="{FF2B5EF4-FFF2-40B4-BE49-F238E27FC236}">
                <a16:creationId xmlns:a16="http://schemas.microsoft.com/office/drawing/2014/main" id="{E67D65E4-8C43-954A-A1ED-70610F8A7391}"/>
              </a:ext>
            </a:extLst>
          </p:cNvPr>
          <p:cNvSpPr/>
          <p:nvPr/>
        </p:nvSpPr>
        <p:spPr>
          <a:xfrm>
            <a:off x="4471425" y="127383"/>
            <a:ext cx="4014505" cy="1978648"/>
          </a:xfrm>
          <a:prstGeom prst="wedgeRoundRectCallout">
            <a:avLst>
              <a:gd name="adj1" fmla="val -19676"/>
              <a:gd name="adj2" fmla="val 59270"/>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Some verbs </a:t>
            </a:r>
            <a: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t>must</a:t>
            </a: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t>add a cedilla (ç) before the </a:t>
            </a:r>
            <a:b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ons</a:t>
            </a:r>
            <a:r>
              <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ending in the </a:t>
            </a:r>
            <a:r>
              <a:rPr kumimoji="0" lang="en-US" sz="2400" b="0" i="1" u="none" strike="noStrike" kern="1200" cap="none" spc="0" normalizeH="0" baseline="0" noProof="0" dirty="0">
                <a:ln>
                  <a:noFill/>
                </a:ln>
                <a:solidFill>
                  <a:prstClr val="white"/>
                </a:solidFill>
                <a:effectLst/>
                <a:uLnTx/>
                <a:uFillTx/>
                <a:latin typeface="Century Gothic" panose="020F0302020204030204"/>
                <a:ea typeface="+mn-ea"/>
                <a:cs typeface="+mn-cs"/>
              </a:rPr>
              <a:t>nous </a:t>
            </a: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form so that the sound is soft, like in the infinitive.</a:t>
            </a:r>
          </a:p>
        </p:txBody>
      </p:sp>
      <p:grpSp>
        <p:nvGrpSpPr>
          <p:cNvPr id="49" name="Group 48">
            <a:extLst>
              <a:ext uri="{FF2B5EF4-FFF2-40B4-BE49-F238E27FC236}">
                <a16:creationId xmlns:a16="http://schemas.microsoft.com/office/drawing/2014/main" id="{5A01DD11-6ED5-4E95-A953-9F6957A7F1B6}"/>
              </a:ext>
            </a:extLst>
          </p:cNvPr>
          <p:cNvGrpSpPr/>
          <p:nvPr/>
        </p:nvGrpSpPr>
        <p:grpSpPr>
          <a:xfrm>
            <a:off x="7114479" y="5449316"/>
            <a:ext cx="4279303" cy="430887"/>
            <a:chOff x="6457245" y="4472040"/>
            <a:chExt cx="4279303" cy="430887"/>
          </a:xfrm>
        </p:grpSpPr>
        <p:sp>
          <p:nvSpPr>
            <p:cNvPr id="73" name="TextBox 72">
              <a:extLst>
                <a:ext uri="{FF2B5EF4-FFF2-40B4-BE49-F238E27FC236}">
                  <a16:creationId xmlns:a16="http://schemas.microsoft.com/office/drawing/2014/main" id="{058D8AA8-AB07-4353-9BB5-2D12796A1AD4}"/>
                </a:ext>
              </a:extLst>
            </p:cNvPr>
            <p:cNvSpPr txBox="1"/>
            <p:nvPr/>
          </p:nvSpPr>
          <p:spPr>
            <a:xfrm>
              <a:off x="6978788" y="4472040"/>
              <a:ext cx="375776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renoncer | vous renoncez</a:t>
              </a:r>
            </a:p>
          </p:txBody>
        </p:sp>
        <p:sp>
          <p:nvSpPr>
            <p:cNvPr id="74" name="Action Button: Custom 16">
              <a:hlinkClick r:id="" action="ppaction://noaction" highlightClick="1">
                <a:snd r:embed="rId17" name="8 renoncer vous renoncez.wav"/>
              </a:hlinkClick>
              <a:extLst>
                <a:ext uri="{FF2B5EF4-FFF2-40B4-BE49-F238E27FC236}">
                  <a16:creationId xmlns:a16="http://schemas.microsoft.com/office/drawing/2014/main" id="{B1D45502-5CFB-4659-8AAE-245946013190}"/>
                </a:ext>
              </a:extLst>
            </p:cNvPr>
            <p:cNvSpPr/>
            <p:nvPr/>
          </p:nvSpPr>
          <p:spPr>
            <a:xfrm>
              <a:off x="6457245" y="450191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grpSp>
      <p:sp>
        <p:nvSpPr>
          <p:cNvPr id="75" name="TextBox 74">
            <a:extLst>
              <a:ext uri="{FF2B5EF4-FFF2-40B4-BE49-F238E27FC236}">
                <a16:creationId xmlns:a16="http://schemas.microsoft.com/office/drawing/2014/main" id="{93AF8739-C7A9-402F-98A6-7BE0F9763ABE}"/>
              </a:ext>
            </a:extLst>
          </p:cNvPr>
          <p:cNvSpPr txBox="1"/>
          <p:nvPr/>
        </p:nvSpPr>
        <p:spPr>
          <a:xfrm>
            <a:off x="8499621" y="5769586"/>
            <a:ext cx="224493" cy="432000"/>
          </a:xfrm>
          <a:prstGeom prst="rect">
            <a:avLst/>
          </a:prstGeom>
          <a:solidFill>
            <a:schemeClr val="bg1"/>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7" name="TextBox 76">
            <a:extLst>
              <a:ext uri="{FF2B5EF4-FFF2-40B4-BE49-F238E27FC236}">
                <a16:creationId xmlns:a16="http://schemas.microsoft.com/office/drawing/2014/main" id="{255EE12B-1029-4B25-8992-425ADB433BB5}"/>
              </a:ext>
            </a:extLst>
          </p:cNvPr>
          <p:cNvSpPr txBox="1"/>
          <p:nvPr/>
        </p:nvSpPr>
        <p:spPr>
          <a:xfrm>
            <a:off x="10766971" y="5767856"/>
            <a:ext cx="224493" cy="432000"/>
          </a:xfrm>
          <a:prstGeom prst="rect">
            <a:avLst/>
          </a:prstGeom>
          <a:solidFill>
            <a:schemeClr val="bg1"/>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endPar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0" name="TextBox 79">
            <a:extLst>
              <a:ext uri="{FF2B5EF4-FFF2-40B4-BE49-F238E27FC236}">
                <a16:creationId xmlns:a16="http://schemas.microsoft.com/office/drawing/2014/main" id="{7FBABF22-FFED-4B66-87C1-7F45D02CD1EF}"/>
              </a:ext>
            </a:extLst>
          </p:cNvPr>
          <p:cNvSpPr txBox="1"/>
          <p:nvPr/>
        </p:nvSpPr>
        <p:spPr>
          <a:xfrm>
            <a:off x="2119925" y="5864422"/>
            <a:ext cx="208422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tell|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tell</a:t>
            </a:r>
          </a:p>
        </p:txBody>
      </p:sp>
      <p:pic>
        <p:nvPicPr>
          <p:cNvPr id="1026" name="Picture 2" descr="No Smoking, Sign, Smoking, Smoke">
            <a:extLst>
              <a:ext uri="{FF2B5EF4-FFF2-40B4-BE49-F238E27FC236}">
                <a16:creationId xmlns:a16="http://schemas.microsoft.com/office/drawing/2014/main" id="{7D35180B-22CC-46FF-A01C-18305DFBACE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77033" y="5236222"/>
            <a:ext cx="664809" cy="869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5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7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7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8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8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8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3" grpId="0"/>
      <p:bldP spid="82" grpId="0"/>
      <p:bldP spid="81" grpId="0"/>
      <p:bldP spid="79" grpId="0"/>
      <p:bldP spid="78" grpId="0"/>
      <p:bldP spid="76" grpId="0"/>
      <p:bldP spid="57"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5" grpId="0" animBg="1"/>
      <p:bldP spid="77" grpId="0" animBg="1"/>
      <p:bldP spid="8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 name="Table 57">
            <a:extLst>
              <a:ext uri="{FF2B5EF4-FFF2-40B4-BE49-F238E27FC236}">
                <a16:creationId xmlns:a16="http://schemas.microsoft.com/office/drawing/2014/main" id="{4853F919-B224-4F92-84ED-65262090264D}"/>
              </a:ext>
            </a:extLst>
          </p:cNvPr>
          <p:cNvGraphicFramePr>
            <a:graphicFrameLocks noGrp="1"/>
          </p:cNvGraphicFramePr>
          <p:nvPr/>
        </p:nvGraphicFramePr>
        <p:xfrm>
          <a:off x="156644" y="2197790"/>
          <a:ext cx="11729919" cy="4114800"/>
        </p:xfrm>
        <a:graphic>
          <a:graphicData uri="http://schemas.openxmlformats.org/drawingml/2006/table">
            <a:tbl>
              <a:tblPr firstRow="1" bandRow="1">
                <a:tableStyleId>{5C22544A-7EE6-4342-B048-85BDC9FD1C3A}</a:tableStyleId>
              </a:tblPr>
              <a:tblGrid>
                <a:gridCol w="894897">
                  <a:extLst>
                    <a:ext uri="{9D8B030D-6E8A-4147-A177-3AD203B41FA5}">
                      <a16:colId xmlns:a16="http://schemas.microsoft.com/office/drawing/2014/main" val="541135114"/>
                    </a:ext>
                  </a:extLst>
                </a:gridCol>
                <a:gridCol w="3611674">
                  <a:extLst>
                    <a:ext uri="{9D8B030D-6E8A-4147-A177-3AD203B41FA5}">
                      <a16:colId xmlns:a16="http://schemas.microsoft.com/office/drawing/2014/main" val="3474095272"/>
                    </a:ext>
                  </a:extLst>
                </a:gridCol>
                <a:gridCol w="3611674">
                  <a:extLst>
                    <a:ext uri="{9D8B030D-6E8A-4147-A177-3AD203B41FA5}">
                      <a16:colId xmlns:a16="http://schemas.microsoft.com/office/drawing/2014/main" val="757762521"/>
                    </a:ext>
                  </a:extLst>
                </a:gridCol>
                <a:gridCol w="3611674">
                  <a:extLst>
                    <a:ext uri="{9D8B030D-6E8A-4147-A177-3AD203B41FA5}">
                      <a16:colId xmlns:a16="http://schemas.microsoft.com/office/drawing/2014/main" val="3374734591"/>
                    </a:ext>
                  </a:extLst>
                </a:gridCol>
              </a:tblGrid>
              <a:tr h="370840">
                <a:tc>
                  <a:txBody>
                    <a:bodyPr/>
                    <a:lstStyle/>
                    <a:p>
                      <a:pPr marL="0" algn="l" defTabSz="914400" rtl="0" eaLnBrk="1" latinLnBrk="0" hangingPunct="1"/>
                      <a:endParaRPr lang="fr-FR" sz="2400" b="0" kern="1200" dirty="0">
                        <a:solidFill>
                          <a:srgbClr val="002060"/>
                        </a:solidFill>
                        <a:latin typeface="+mn-lt"/>
                        <a:ea typeface="+mn-ea"/>
                        <a:cs typeface="+mn-cs"/>
                      </a:endParaRPr>
                    </a:p>
                  </a:txBody>
                  <a:tcPr>
                    <a:solidFill>
                      <a:srgbClr val="EAEFF7"/>
                    </a:solidFill>
                  </a:tcPr>
                </a:tc>
                <a:tc>
                  <a:txBody>
                    <a:bodyPr/>
                    <a:lstStyle/>
                    <a:p>
                      <a:pPr marL="0" algn="l" defTabSz="914400" rtl="0" eaLnBrk="1" latinLnBrk="0" hangingPunct="1"/>
                      <a:r>
                        <a:rPr lang="fr-FR" sz="2400" b="0" kern="1200" dirty="0">
                          <a:solidFill>
                            <a:srgbClr val="002060"/>
                          </a:solidFill>
                          <a:latin typeface="+mn-lt"/>
                          <a:ea typeface="+mn-ea"/>
                          <a:cs typeface="+mn-cs"/>
                        </a:rPr>
                        <a:t>des chau</a:t>
                      </a:r>
                      <a:r>
                        <a:rPr lang="fr-FR" sz="2400" b="1" kern="1200" dirty="0">
                          <a:solidFill>
                            <a:srgbClr val="EE6000"/>
                          </a:solidFill>
                          <a:latin typeface="+mn-lt"/>
                          <a:ea typeface="+mn-ea"/>
                          <a:cs typeface="+mn-cs"/>
                        </a:rPr>
                        <a:t>ss</a:t>
                      </a:r>
                      <a:r>
                        <a:rPr lang="fr-FR" sz="2400" b="0" kern="1200" dirty="0">
                          <a:solidFill>
                            <a:srgbClr val="002060"/>
                          </a:solidFill>
                          <a:latin typeface="+mn-lt"/>
                          <a:ea typeface="+mn-ea"/>
                          <a:cs typeface="+mn-cs"/>
                        </a:rPr>
                        <a:t>ettes</a:t>
                      </a:r>
                    </a:p>
                    <a:p>
                      <a:pPr marL="0" algn="l" defTabSz="914400" rtl="0" eaLnBrk="1" latinLnBrk="0" hangingPunct="1"/>
                      <a:endParaRPr lang="fr-FR" sz="2400" b="0" kern="1200" dirty="0">
                        <a:solidFill>
                          <a:srgbClr val="002060"/>
                        </a:solidFill>
                        <a:latin typeface="+mn-lt"/>
                        <a:ea typeface="+mn-ea"/>
                        <a:cs typeface="+mn-cs"/>
                      </a:endParaRPr>
                    </a:p>
                  </a:txBody>
                  <a:tcPr>
                    <a:solidFill>
                      <a:srgbClr val="EAEFF7"/>
                    </a:solidFill>
                  </a:tcPr>
                </a:tc>
                <a:tc>
                  <a:txBody>
                    <a:bodyPr/>
                    <a:lstStyle/>
                    <a:p>
                      <a:pPr marL="0" algn="l" defTabSz="914400" rtl="0" eaLnBrk="1" latinLnBrk="0" hangingPunct="1"/>
                      <a:r>
                        <a:rPr lang="fr-FR" sz="2400" b="0" kern="1200" dirty="0">
                          <a:solidFill>
                            <a:srgbClr val="002060"/>
                          </a:solidFill>
                          <a:latin typeface="+mn-lt"/>
                          <a:ea typeface="+mn-ea"/>
                          <a:cs typeface="+mn-cs"/>
                        </a:rPr>
                        <a:t>un blou</a:t>
                      </a:r>
                      <a:r>
                        <a:rPr lang="fr-FR" sz="2400" b="1" kern="1200" dirty="0">
                          <a:solidFill>
                            <a:srgbClr val="EE6000"/>
                          </a:solidFill>
                          <a:latin typeface="+mn-lt"/>
                          <a:ea typeface="+mn-ea"/>
                          <a:cs typeface="+mn-cs"/>
                        </a:rPr>
                        <a:t>s</a:t>
                      </a:r>
                      <a:r>
                        <a:rPr lang="fr-FR" sz="2400" b="0" kern="1200" dirty="0">
                          <a:solidFill>
                            <a:srgbClr val="002060"/>
                          </a:solidFill>
                          <a:latin typeface="+mn-lt"/>
                          <a:ea typeface="+mn-ea"/>
                          <a:cs typeface="+mn-cs"/>
                        </a:rPr>
                        <a:t>on</a:t>
                      </a:r>
                    </a:p>
                  </a:txBody>
                  <a:tcPr>
                    <a:solidFill>
                      <a:srgbClr val="EAEFF7"/>
                    </a:solidFill>
                  </a:tcPr>
                </a:tc>
                <a:tc>
                  <a:txBody>
                    <a:bodyPr/>
                    <a:lstStyle/>
                    <a:p>
                      <a:pPr marL="0" algn="l" defTabSz="914400" rtl="0" eaLnBrk="1" latinLnBrk="0" hangingPunct="1"/>
                      <a:r>
                        <a:rPr lang="fr-FR" sz="2400" b="0" kern="1200" dirty="0">
                          <a:solidFill>
                            <a:srgbClr val="002060"/>
                          </a:solidFill>
                          <a:latin typeface="+mn-lt"/>
                          <a:ea typeface="+mn-ea"/>
                          <a:cs typeface="+mn-cs"/>
                        </a:rPr>
                        <a:t>un bra</a:t>
                      </a:r>
                      <a:r>
                        <a:rPr lang="fr-FR" sz="2400" b="1" kern="1200" dirty="0">
                          <a:solidFill>
                            <a:srgbClr val="EE6000"/>
                          </a:solidFill>
                          <a:latin typeface="+mn-lt"/>
                          <a:ea typeface="+mn-ea"/>
                          <a:cs typeface="+mn-cs"/>
                        </a:rPr>
                        <a:t>c</a:t>
                      </a:r>
                      <a:r>
                        <a:rPr lang="fr-FR" sz="2400" b="0" kern="1200" dirty="0">
                          <a:solidFill>
                            <a:srgbClr val="002060"/>
                          </a:solidFill>
                          <a:latin typeface="+mn-lt"/>
                          <a:ea typeface="+mn-ea"/>
                          <a:cs typeface="+mn-cs"/>
                        </a:rPr>
                        <a:t>elet</a:t>
                      </a:r>
                    </a:p>
                  </a:txBody>
                  <a:tcPr>
                    <a:solidFill>
                      <a:srgbClr val="EAEFF7"/>
                    </a:solidFill>
                  </a:tcPr>
                </a:tc>
                <a:extLst>
                  <a:ext uri="{0D108BD9-81ED-4DB2-BD59-A6C34878D82A}">
                    <a16:rowId xmlns:a16="http://schemas.microsoft.com/office/drawing/2014/main" val="2031648505"/>
                  </a:ext>
                </a:extLst>
              </a:tr>
              <a:tr h="370840">
                <a:tc>
                  <a:txBody>
                    <a:bodyPr/>
                    <a:lstStyle/>
                    <a:p>
                      <a:endParaRPr lang="fr-FR" sz="2400" dirty="0">
                        <a:solidFill>
                          <a:srgbClr val="002060"/>
                        </a:solidFill>
                      </a:endParaRPr>
                    </a:p>
                  </a:txBody>
                  <a:tcPr/>
                </a:tc>
                <a:tc>
                  <a:txBody>
                    <a:bodyPr/>
                    <a:lstStyle/>
                    <a:p>
                      <a:r>
                        <a:rPr lang="fr-FR" sz="2400" dirty="0">
                          <a:solidFill>
                            <a:srgbClr val="002060"/>
                          </a:solidFill>
                        </a:rPr>
                        <a:t>un parde</a:t>
                      </a:r>
                      <a:r>
                        <a:rPr lang="fr-FR" sz="2400" b="1" dirty="0">
                          <a:solidFill>
                            <a:srgbClr val="EE6000"/>
                          </a:solidFill>
                        </a:rPr>
                        <a:t>ss</a:t>
                      </a:r>
                      <a:r>
                        <a:rPr lang="fr-FR" sz="2400" dirty="0">
                          <a:solidFill>
                            <a:srgbClr val="002060"/>
                          </a:solidFill>
                        </a:rPr>
                        <a:t>us</a:t>
                      </a:r>
                    </a:p>
                    <a:p>
                      <a:endParaRPr lang="fr-FR" sz="2400" dirty="0">
                        <a:solidFill>
                          <a:srgbClr val="002060"/>
                        </a:solidFill>
                      </a:endParaRPr>
                    </a:p>
                  </a:txBody>
                  <a:tcPr/>
                </a:tc>
                <a:tc>
                  <a:txBody>
                    <a:bodyPr/>
                    <a:lstStyle/>
                    <a:p>
                      <a:r>
                        <a:rPr lang="fr-FR" sz="2400" dirty="0">
                          <a:solidFill>
                            <a:srgbClr val="002060"/>
                          </a:solidFill>
                        </a:rPr>
                        <a:t>des lunettes de nata</a:t>
                      </a:r>
                      <a:r>
                        <a:rPr lang="fr-FR" sz="2400" b="1" dirty="0">
                          <a:solidFill>
                            <a:srgbClr val="EE6000"/>
                          </a:solidFill>
                        </a:rPr>
                        <a:t>t</a:t>
                      </a:r>
                      <a:r>
                        <a:rPr lang="fr-FR" sz="2400" dirty="0">
                          <a:solidFill>
                            <a:srgbClr val="002060"/>
                          </a:solidFill>
                        </a:rPr>
                        <a:t>ion</a:t>
                      </a:r>
                    </a:p>
                  </a:txBody>
                  <a:tcPr/>
                </a:tc>
                <a:tc>
                  <a:txBody>
                    <a:bodyPr/>
                    <a:lstStyle/>
                    <a:p>
                      <a:r>
                        <a:rPr lang="fr-FR" sz="2400" dirty="0">
                          <a:solidFill>
                            <a:srgbClr val="002060"/>
                          </a:solidFill>
                        </a:rPr>
                        <a:t>une blou</a:t>
                      </a:r>
                      <a:r>
                        <a:rPr lang="fr-FR" sz="2400" b="1" dirty="0">
                          <a:solidFill>
                            <a:srgbClr val="EE6000"/>
                          </a:solidFill>
                        </a:rPr>
                        <a:t>s</a:t>
                      </a:r>
                      <a:r>
                        <a:rPr lang="fr-FR" sz="2400" dirty="0">
                          <a:solidFill>
                            <a:srgbClr val="002060"/>
                          </a:solidFill>
                        </a:rPr>
                        <a:t>e</a:t>
                      </a:r>
                    </a:p>
                  </a:txBody>
                  <a:tcPr/>
                </a:tc>
                <a:extLst>
                  <a:ext uri="{0D108BD9-81ED-4DB2-BD59-A6C34878D82A}">
                    <a16:rowId xmlns:a16="http://schemas.microsoft.com/office/drawing/2014/main" val="445520874"/>
                  </a:ext>
                </a:extLst>
              </a:tr>
              <a:tr h="370840">
                <a:tc>
                  <a:txBody>
                    <a:bodyPr/>
                    <a:lstStyle/>
                    <a:p>
                      <a:endParaRPr lang="fr-FR" sz="2400" dirty="0">
                        <a:solidFill>
                          <a:srgbClr val="002060"/>
                        </a:solidFill>
                      </a:endParaRPr>
                    </a:p>
                  </a:txBody>
                  <a:tcPr/>
                </a:tc>
                <a:tc>
                  <a:txBody>
                    <a:bodyPr/>
                    <a:lstStyle/>
                    <a:p>
                      <a:r>
                        <a:rPr lang="fr-FR" sz="2400" dirty="0">
                          <a:solidFill>
                            <a:srgbClr val="002060"/>
                          </a:solidFill>
                        </a:rPr>
                        <a:t>un tri</a:t>
                      </a:r>
                      <a:r>
                        <a:rPr lang="fr-FR" sz="2400" b="1" dirty="0">
                          <a:solidFill>
                            <a:srgbClr val="EE6000"/>
                          </a:solidFill>
                        </a:rPr>
                        <a:t>c</a:t>
                      </a:r>
                      <a:r>
                        <a:rPr lang="fr-FR" sz="2400" dirty="0">
                          <a:solidFill>
                            <a:srgbClr val="002060"/>
                          </a:solidFill>
                        </a:rPr>
                        <a:t>ot</a:t>
                      </a:r>
                    </a:p>
                    <a:p>
                      <a:endParaRPr lang="fr-FR" sz="2400" dirty="0">
                        <a:solidFill>
                          <a:srgbClr val="002060"/>
                        </a:solidFill>
                      </a:endParaRPr>
                    </a:p>
                  </a:txBody>
                  <a:tcPr/>
                </a:tc>
                <a:tc>
                  <a:txBody>
                    <a:bodyPr/>
                    <a:lstStyle/>
                    <a:p>
                      <a:r>
                        <a:rPr lang="fr-FR" sz="2400" dirty="0">
                          <a:solidFill>
                            <a:srgbClr val="002060"/>
                          </a:solidFill>
                        </a:rPr>
                        <a:t>une </a:t>
                      </a:r>
                      <a:r>
                        <a:rPr lang="fr-FR" sz="2400" b="1" dirty="0">
                          <a:solidFill>
                            <a:srgbClr val="EE6000"/>
                          </a:solidFill>
                        </a:rPr>
                        <a:t>c</a:t>
                      </a:r>
                      <a:r>
                        <a:rPr lang="fr-FR" sz="2400" dirty="0">
                          <a:solidFill>
                            <a:srgbClr val="002060"/>
                          </a:solidFill>
                        </a:rPr>
                        <a:t>einture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0" kern="1200" dirty="0">
                          <a:solidFill>
                            <a:srgbClr val="002060"/>
                          </a:solidFill>
                          <a:latin typeface="+mn-lt"/>
                          <a:ea typeface="+mn-ea"/>
                          <a:cs typeface="+mn-cs"/>
                        </a:rPr>
                        <a:t>une jupe pli</a:t>
                      </a:r>
                      <a:r>
                        <a:rPr lang="fr-FR" sz="2400" b="1" kern="1200" dirty="0">
                          <a:solidFill>
                            <a:srgbClr val="EE6000"/>
                          </a:solidFill>
                          <a:latin typeface="+mn-lt"/>
                          <a:ea typeface="+mn-ea"/>
                          <a:cs typeface="+mn-cs"/>
                        </a:rPr>
                        <a:t>ss</a:t>
                      </a:r>
                      <a:r>
                        <a:rPr lang="fr-FR" sz="2400" b="0" kern="1200" dirty="0">
                          <a:solidFill>
                            <a:srgbClr val="002060"/>
                          </a:solidFill>
                          <a:latin typeface="+mn-lt"/>
                          <a:ea typeface="+mn-ea"/>
                          <a:cs typeface="+mn-cs"/>
                        </a:rPr>
                        <a:t>ée</a:t>
                      </a:r>
                    </a:p>
                    <a:p>
                      <a:endParaRPr lang="fr-FR" sz="2400" dirty="0">
                        <a:solidFill>
                          <a:srgbClr val="002060"/>
                        </a:solidFill>
                      </a:endParaRPr>
                    </a:p>
                  </a:txBody>
                  <a:tcPr/>
                </a:tc>
                <a:extLst>
                  <a:ext uri="{0D108BD9-81ED-4DB2-BD59-A6C34878D82A}">
                    <a16:rowId xmlns:a16="http://schemas.microsoft.com/office/drawing/2014/main" val="2409728241"/>
                  </a:ext>
                </a:extLst>
              </a:tr>
              <a:tr h="370840">
                <a:tc>
                  <a:txBody>
                    <a:bodyPr/>
                    <a:lstStyle/>
                    <a:p>
                      <a:endParaRPr lang="fr-FR" sz="2400" dirty="0">
                        <a:solidFill>
                          <a:srgbClr val="00206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002060"/>
                          </a:solidFill>
                        </a:rPr>
                        <a:t>un cale</a:t>
                      </a:r>
                      <a:r>
                        <a:rPr lang="fr-FR" sz="2400" b="1" dirty="0">
                          <a:solidFill>
                            <a:srgbClr val="EE6000"/>
                          </a:solidFill>
                        </a:rPr>
                        <a:t>ç</a:t>
                      </a:r>
                      <a:r>
                        <a:rPr lang="fr-FR" sz="2400" dirty="0">
                          <a:solidFill>
                            <a:srgbClr val="002060"/>
                          </a:solidFill>
                        </a:rPr>
                        <a:t>on</a:t>
                      </a:r>
                    </a:p>
                    <a:p>
                      <a:endParaRPr lang="fr-FR" sz="2400" dirty="0">
                        <a:solidFill>
                          <a:srgbClr val="002060"/>
                        </a:solidFill>
                      </a:endParaRPr>
                    </a:p>
                  </a:txBody>
                  <a:tcPr/>
                </a:tc>
                <a:tc>
                  <a:txBody>
                    <a:bodyPr/>
                    <a:lstStyle/>
                    <a:p>
                      <a:r>
                        <a:rPr lang="fr-FR" sz="2400" dirty="0">
                          <a:solidFill>
                            <a:srgbClr val="002060"/>
                          </a:solidFill>
                        </a:rPr>
                        <a:t>des chau</a:t>
                      </a:r>
                      <a:r>
                        <a:rPr lang="fr-FR" sz="2400" b="1" dirty="0">
                          <a:solidFill>
                            <a:srgbClr val="EE6000"/>
                          </a:solidFill>
                        </a:rPr>
                        <a:t>ss</a:t>
                      </a:r>
                      <a:r>
                        <a:rPr lang="fr-FR" sz="2400" dirty="0">
                          <a:solidFill>
                            <a:srgbClr val="002060"/>
                          </a:solidFill>
                        </a:rPr>
                        <a:t>ures</a:t>
                      </a:r>
                    </a:p>
                  </a:txBody>
                  <a:tcPr/>
                </a:tc>
                <a:tc>
                  <a:txBody>
                    <a:bodyPr/>
                    <a:lstStyle/>
                    <a:p>
                      <a:r>
                        <a:rPr lang="fr-FR" sz="2400" dirty="0">
                          <a:solidFill>
                            <a:srgbClr val="002060"/>
                          </a:solidFill>
                        </a:rPr>
                        <a:t>une chemi</a:t>
                      </a:r>
                      <a:r>
                        <a:rPr lang="fr-FR" sz="2400" b="1" dirty="0">
                          <a:solidFill>
                            <a:srgbClr val="EE6000"/>
                          </a:solidFill>
                        </a:rPr>
                        <a:t>s</a:t>
                      </a:r>
                      <a:r>
                        <a:rPr lang="fr-FR" sz="2400" dirty="0">
                          <a:solidFill>
                            <a:srgbClr val="002060"/>
                          </a:solidFill>
                        </a:rPr>
                        <a:t>ette</a:t>
                      </a:r>
                    </a:p>
                  </a:txBody>
                  <a:tcPr/>
                </a:tc>
                <a:extLst>
                  <a:ext uri="{0D108BD9-81ED-4DB2-BD59-A6C34878D82A}">
                    <a16:rowId xmlns:a16="http://schemas.microsoft.com/office/drawing/2014/main" val="2920109215"/>
                  </a:ext>
                </a:extLst>
              </a:tr>
              <a:tr h="370840">
                <a:tc>
                  <a:txBody>
                    <a:bodyPr/>
                    <a:lstStyle/>
                    <a:p>
                      <a:endParaRPr lang="fr-FR" sz="2400" dirty="0">
                        <a:solidFill>
                          <a:srgbClr val="002060"/>
                        </a:solidFill>
                      </a:endParaRPr>
                    </a:p>
                  </a:txBody>
                  <a:tcPr/>
                </a:tc>
                <a:tc>
                  <a:txBody>
                    <a:bodyPr/>
                    <a:lstStyle/>
                    <a:p>
                      <a:r>
                        <a:rPr lang="fr-FR" sz="2400" dirty="0">
                          <a:solidFill>
                            <a:srgbClr val="002060"/>
                          </a:solidFill>
                        </a:rPr>
                        <a:t>des lunettes de protec</a:t>
                      </a:r>
                      <a:r>
                        <a:rPr lang="fr-FR" sz="2400" b="1" dirty="0">
                          <a:solidFill>
                            <a:srgbClr val="EE6000"/>
                          </a:solidFill>
                        </a:rPr>
                        <a:t>t</a:t>
                      </a:r>
                      <a:r>
                        <a:rPr lang="fr-FR" sz="2400" b="0" dirty="0">
                          <a:solidFill>
                            <a:srgbClr val="002060"/>
                          </a:solidFill>
                        </a:rPr>
                        <a:t>ion</a:t>
                      </a:r>
                    </a:p>
                  </a:txBody>
                  <a:tcPr/>
                </a:tc>
                <a:tc>
                  <a:txBody>
                    <a:bodyPr/>
                    <a:lstStyle/>
                    <a:p>
                      <a:r>
                        <a:rPr lang="fr-FR" sz="2400" dirty="0">
                          <a:solidFill>
                            <a:srgbClr val="002060"/>
                          </a:solidFill>
                        </a:rPr>
                        <a:t>une vareu</a:t>
                      </a:r>
                      <a:r>
                        <a:rPr lang="fr-FR" sz="2400" b="1" dirty="0">
                          <a:solidFill>
                            <a:srgbClr val="EE6000"/>
                          </a:solidFill>
                        </a:rPr>
                        <a:t>s</a:t>
                      </a:r>
                      <a:r>
                        <a:rPr lang="fr-FR" sz="2400" dirty="0">
                          <a:solidFill>
                            <a:srgbClr val="002060"/>
                          </a:solidFill>
                        </a:rPr>
                        <a:t>e</a:t>
                      </a:r>
                    </a:p>
                  </a:txBody>
                  <a:tcPr/>
                </a:tc>
                <a:tc>
                  <a:txBody>
                    <a:bodyPr/>
                    <a:lstStyle/>
                    <a:p>
                      <a:r>
                        <a:rPr lang="fr-FR" sz="2400" dirty="0">
                          <a:solidFill>
                            <a:srgbClr val="002060"/>
                          </a:solidFill>
                        </a:rPr>
                        <a:t>un chemi</a:t>
                      </a:r>
                      <a:r>
                        <a:rPr lang="fr-FR" sz="2400" b="1" dirty="0">
                          <a:solidFill>
                            <a:srgbClr val="EE6000"/>
                          </a:solidFill>
                        </a:rPr>
                        <a:t>s</a:t>
                      </a:r>
                      <a:r>
                        <a:rPr lang="fr-FR" sz="2400" dirty="0">
                          <a:solidFill>
                            <a:srgbClr val="002060"/>
                          </a:solidFill>
                        </a:rPr>
                        <a:t>ier</a:t>
                      </a:r>
                    </a:p>
                  </a:txBody>
                  <a:tcPr/>
                </a:tc>
                <a:extLst>
                  <a:ext uri="{0D108BD9-81ED-4DB2-BD59-A6C34878D82A}">
                    <a16:rowId xmlns:a16="http://schemas.microsoft.com/office/drawing/2014/main" val="1862327170"/>
                  </a:ext>
                </a:extLst>
              </a:tr>
            </a:tbl>
          </a:graphicData>
        </a:graphic>
      </p:graphicFrame>
      <p:sp>
        <p:nvSpPr>
          <p:cNvPr id="16" name="TextBox 15">
            <a:extLst>
              <a:ext uri="{FF2B5EF4-FFF2-40B4-BE49-F238E27FC236}">
                <a16:creationId xmlns:a16="http://schemas.microsoft.com/office/drawing/2014/main" id="{A3F48A03-8155-40A9-BB1F-41E72E8F40A2}"/>
              </a:ext>
            </a:extLst>
          </p:cNvPr>
          <p:cNvSpPr txBox="1"/>
          <p:nvPr/>
        </p:nvSpPr>
        <p:spPr>
          <a:xfrm>
            <a:off x="88792" y="1199423"/>
            <a:ext cx="82022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Lisez les listes de mots. Attention aux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SCCs</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 orange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 dites pas l’intrus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692900" cy="707849"/>
          </a:xfrm>
        </p:spPr>
        <p:txBody>
          <a:bodyPr>
            <a:normAutofit/>
          </a:bodyPr>
          <a:lstStyle/>
          <a:p>
            <a:r>
              <a:rPr lang="en-GB" sz="3200" b="1" dirty="0">
                <a:solidFill>
                  <a:schemeClr val="bg1"/>
                </a:solidFill>
              </a:rPr>
              <a:t>Au </a:t>
            </a:r>
            <a:r>
              <a:rPr lang="en-GB" sz="3200" b="1" dirty="0" err="1">
                <a:solidFill>
                  <a:schemeClr val="bg1"/>
                </a:solidFill>
              </a:rPr>
              <a:t>magasin</a:t>
            </a:r>
            <a:r>
              <a:rPr lang="en-GB" sz="3200" b="1" dirty="0">
                <a:solidFill>
                  <a:schemeClr val="bg1"/>
                </a:solidFill>
              </a:rPr>
              <a:t> de </a:t>
            </a:r>
            <a:r>
              <a:rPr lang="en-GB" sz="3200" b="1" dirty="0" err="1">
                <a:solidFill>
                  <a:schemeClr val="bg1"/>
                </a:solidFill>
              </a:rPr>
              <a:t>vêtements</a:t>
            </a:r>
            <a:endParaRPr lang="en-GB" sz="3200" b="1" dirty="0">
              <a:solidFill>
                <a:schemeClr val="bg1"/>
              </a:solidFill>
            </a:endParaRP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082" name="Picture 10" descr="Clothing Pair Of Haning Socks Clip Art">
            <a:extLst>
              <a:ext uri="{FF2B5EF4-FFF2-40B4-BE49-F238E27FC236}">
                <a16:creationId xmlns:a16="http://schemas.microsoft.com/office/drawing/2014/main" id="{36825D93-44AC-4E9E-891A-0DBDA2824B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2367" y="2157865"/>
            <a:ext cx="750919" cy="675827"/>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Clothing Women Shoes Clip Art">
            <a:extLst>
              <a:ext uri="{FF2B5EF4-FFF2-40B4-BE49-F238E27FC236}">
                <a16:creationId xmlns:a16="http://schemas.microsoft.com/office/drawing/2014/main" id="{0AC9DC57-F580-4EBC-9322-83C936C2F6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78315" y="4697178"/>
            <a:ext cx="518026" cy="74826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Clothing Jacket Clip Art">
            <a:extLst>
              <a:ext uri="{FF2B5EF4-FFF2-40B4-BE49-F238E27FC236}">
                <a16:creationId xmlns:a16="http://schemas.microsoft.com/office/drawing/2014/main" id="{37217EE2-225F-4242-9DFE-59E29A0BB67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84763" y="2309101"/>
            <a:ext cx="542894" cy="594598"/>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Eye Glasses Clip Art">
            <a:extLst>
              <a:ext uri="{FF2B5EF4-FFF2-40B4-BE49-F238E27FC236}">
                <a16:creationId xmlns:a16="http://schemas.microsoft.com/office/drawing/2014/main" id="{7DA638EE-24D9-420D-BACD-8E09FC5CBD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48986" y="5792284"/>
            <a:ext cx="1068863" cy="4631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C25EE06-6398-4957-9FDE-456A7E2E3C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44157" y="3883732"/>
            <a:ext cx="1111633" cy="686086"/>
          </a:xfrm>
          <a:prstGeom prst="rect">
            <a:avLst/>
          </a:prstGeom>
        </p:spPr>
      </p:pic>
      <p:pic>
        <p:nvPicPr>
          <p:cNvPr id="23" name="Picture 22">
            <a:extLst>
              <a:ext uri="{FF2B5EF4-FFF2-40B4-BE49-F238E27FC236}">
                <a16:creationId xmlns:a16="http://schemas.microsoft.com/office/drawing/2014/main" id="{FCF7EC4F-E594-4E3F-BA6E-81024C3281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20484" y="3016095"/>
            <a:ext cx="853463" cy="1013388"/>
          </a:xfrm>
          <a:prstGeom prst="rect">
            <a:avLst/>
          </a:prstGeom>
        </p:spPr>
      </p:pic>
      <p:pic>
        <p:nvPicPr>
          <p:cNvPr id="33" name="Picture 32">
            <a:extLst>
              <a:ext uri="{FF2B5EF4-FFF2-40B4-BE49-F238E27FC236}">
                <a16:creationId xmlns:a16="http://schemas.microsoft.com/office/drawing/2014/main" id="{8D8BD80E-2C9E-4D92-95E4-3F27CCF62F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64571" y="3829565"/>
            <a:ext cx="921178" cy="855688"/>
          </a:xfrm>
          <a:prstGeom prst="rect">
            <a:avLst/>
          </a:prstGeom>
        </p:spPr>
      </p:pic>
      <p:pic>
        <p:nvPicPr>
          <p:cNvPr id="37" name="Picture 36">
            <a:extLst>
              <a:ext uri="{FF2B5EF4-FFF2-40B4-BE49-F238E27FC236}">
                <a16:creationId xmlns:a16="http://schemas.microsoft.com/office/drawing/2014/main" id="{58D75B39-5FF4-4B27-B61D-CDEF8EC5095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40282" y="3909492"/>
            <a:ext cx="2207889" cy="1103945"/>
          </a:xfrm>
          <a:prstGeom prst="rect">
            <a:avLst/>
          </a:prstGeom>
        </p:spPr>
      </p:pic>
      <p:pic>
        <p:nvPicPr>
          <p:cNvPr id="41" name="Picture 40">
            <a:extLst>
              <a:ext uri="{FF2B5EF4-FFF2-40B4-BE49-F238E27FC236}">
                <a16:creationId xmlns:a16="http://schemas.microsoft.com/office/drawing/2014/main" id="{6926BFBE-24BF-4D45-BCCF-771A36EDAB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41436" y="2480996"/>
            <a:ext cx="2280608" cy="485817"/>
          </a:xfrm>
          <a:prstGeom prst="rect">
            <a:avLst/>
          </a:prstGeom>
        </p:spPr>
      </p:pic>
      <p:pic>
        <p:nvPicPr>
          <p:cNvPr id="48" name="Picture 47">
            <a:extLst>
              <a:ext uri="{FF2B5EF4-FFF2-40B4-BE49-F238E27FC236}">
                <a16:creationId xmlns:a16="http://schemas.microsoft.com/office/drawing/2014/main" id="{F6B4D23F-7634-4875-80CC-555AC5C710E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04334" y="4616708"/>
            <a:ext cx="816964" cy="962905"/>
          </a:xfrm>
          <a:prstGeom prst="rect">
            <a:avLst/>
          </a:prstGeom>
        </p:spPr>
      </p:pic>
      <p:pic>
        <p:nvPicPr>
          <p:cNvPr id="50" name="Picture 49">
            <a:extLst>
              <a:ext uri="{FF2B5EF4-FFF2-40B4-BE49-F238E27FC236}">
                <a16:creationId xmlns:a16="http://schemas.microsoft.com/office/drawing/2014/main" id="{BE961FC2-38C9-4AB0-AD3B-2DE051727AC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73604" y="5432314"/>
            <a:ext cx="832413" cy="987783"/>
          </a:xfrm>
          <a:prstGeom prst="rect">
            <a:avLst/>
          </a:prstGeom>
        </p:spPr>
      </p:pic>
      <p:pic>
        <p:nvPicPr>
          <p:cNvPr id="55" name="Picture 54">
            <a:extLst>
              <a:ext uri="{FF2B5EF4-FFF2-40B4-BE49-F238E27FC236}">
                <a16:creationId xmlns:a16="http://schemas.microsoft.com/office/drawing/2014/main" id="{CD44B5B2-605C-4580-B05E-52F03EC8A54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76958" y="5386176"/>
            <a:ext cx="962904" cy="962904"/>
          </a:xfrm>
          <a:prstGeom prst="rect">
            <a:avLst/>
          </a:prstGeom>
        </p:spPr>
      </p:pic>
      <p:sp>
        <p:nvSpPr>
          <p:cNvPr id="58" name="Rectangle: Rounded Corners 57">
            <a:extLst>
              <a:ext uri="{FF2B5EF4-FFF2-40B4-BE49-F238E27FC236}">
                <a16:creationId xmlns:a16="http://schemas.microsoft.com/office/drawing/2014/main" id="{461A06F1-3F48-4B0D-8FBA-91A40F7CB5DA}"/>
              </a:ext>
            </a:extLst>
          </p:cNvPr>
          <p:cNvSpPr/>
          <p:nvPr/>
        </p:nvSpPr>
        <p:spPr>
          <a:xfrm>
            <a:off x="4638898" y="2157865"/>
            <a:ext cx="3652161" cy="888295"/>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4" name="Rectangle: Rounded Corners 73">
            <a:extLst>
              <a:ext uri="{FF2B5EF4-FFF2-40B4-BE49-F238E27FC236}">
                <a16:creationId xmlns:a16="http://schemas.microsoft.com/office/drawing/2014/main" id="{24DDED78-1D0D-41BA-862E-9142414323D0}"/>
              </a:ext>
            </a:extLst>
          </p:cNvPr>
          <p:cNvSpPr/>
          <p:nvPr/>
        </p:nvSpPr>
        <p:spPr>
          <a:xfrm>
            <a:off x="8257760" y="2995437"/>
            <a:ext cx="3628804" cy="851806"/>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ectangle: Rounded Corners 74">
            <a:extLst>
              <a:ext uri="{FF2B5EF4-FFF2-40B4-BE49-F238E27FC236}">
                <a16:creationId xmlns:a16="http://schemas.microsoft.com/office/drawing/2014/main" id="{0F05605A-5AAD-4883-8E8D-9BEAB375BC2E}"/>
              </a:ext>
            </a:extLst>
          </p:cNvPr>
          <p:cNvSpPr/>
          <p:nvPr/>
        </p:nvSpPr>
        <p:spPr>
          <a:xfrm>
            <a:off x="1035756" y="3831248"/>
            <a:ext cx="3600846" cy="846688"/>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Rectangle: Rounded Corners 75">
            <a:extLst>
              <a:ext uri="{FF2B5EF4-FFF2-40B4-BE49-F238E27FC236}">
                <a16:creationId xmlns:a16="http://schemas.microsoft.com/office/drawing/2014/main" id="{858BE3C3-0A62-45E2-945B-6F174E4593DF}"/>
              </a:ext>
            </a:extLst>
          </p:cNvPr>
          <p:cNvSpPr/>
          <p:nvPr/>
        </p:nvSpPr>
        <p:spPr>
          <a:xfrm>
            <a:off x="8243852" y="4684649"/>
            <a:ext cx="3642711" cy="786537"/>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7" name="Rectangle: Rounded Corners 76">
            <a:extLst>
              <a:ext uri="{FF2B5EF4-FFF2-40B4-BE49-F238E27FC236}">
                <a16:creationId xmlns:a16="http://schemas.microsoft.com/office/drawing/2014/main" id="{19B0C71C-4CA0-42F0-B571-2EE2E6AD4D36}"/>
              </a:ext>
            </a:extLst>
          </p:cNvPr>
          <p:cNvSpPr/>
          <p:nvPr/>
        </p:nvSpPr>
        <p:spPr>
          <a:xfrm>
            <a:off x="1035756" y="5484147"/>
            <a:ext cx="3600846" cy="846688"/>
          </a:xfrm>
          <a:prstGeom prst="roundRect">
            <a:avLst/>
          </a:prstGeom>
          <a:no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Speech Bubble: Rectangle with Corners Rounded 58">
            <a:extLst>
              <a:ext uri="{FF2B5EF4-FFF2-40B4-BE49-F238E27FC236}">
                <a16:creationId xmlns:a16="http://schemas.microsoft.com/office/drawing/2014/main" id="{480A4545-E981-4F52-8E70-A5ADCC2611FF}"/>
              </a:ext>
            </a:extLst>
          </p:cNvPr>
          <p:cNvSpPr/>
          <p:nvPr/>
        </p:nvSpPr>
        <p:spPr>
          <a:xfrm>
            <a:off x="8243852" y="186642"/>
            <a:ext cx="3763799" cy="1828745"/>
          </a:xfrm>
          <a:prstGeom prst="wedgeRoundRectCallout">
            <a:avLst>
              <a:gd name="adj1" fmla="val 19106"/>
              <a:gd name="adj2" fmla="val 65513"/>
              <a:gd name="adj3" fmla="val 16667"/>
            </a:avLst>
          </a:prstGeom>
          <a:solidFill>
            <a:srgbClr val="105076"/>
          </a:solidFill>
          <a:ln>
            <a:solidFill>
              <a:srgbClr val="FF9900"/>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Remember</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hard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between</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two</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vowels</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hard </a:t>
            </a:r>
            <a:r>
              <a:rPr kumimoji="0" lang="fr-FR"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before</a:t>
            </a:r>
            <a:r>
              <a:rPr kumimoji="0" lang="fr-FR"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a/o/u.</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Snorkel Clip Art">
            <a:extLst>
              <a:ext uri="{FF2B5EF4-FFF2-40B4-BE49-F238E27FC236}">
                <a16:creationId xmlns:a16="http://schemas.microsoft.com/office/drawing/2014/main" id="{46819E90-59BF-4EAE-AC3B-A61B213525F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61537" y="3220960"/>
            <a:ext cx="952500" cy="581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B0C68CF-EB3B-4549-B64D-556800FD47AC}"/>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3752533" y="4744770"/>
            <a:ext cx="765316" cy="648176"/>
          </a:xfrm>
          <a:prstGeom prst="rect">
            <a:avLst/>
          </a:prstGeom>
        </p:spPr>
      </p:pic>
      <p:sp>
        <p:nvSpPr>
          <p:cNvPr id="34" name="Action Button: Custom 16">
            <a:hlinkClick r:id="" action="ppaction://noaction" highlightClick="1">
              <a:snd r:embed="rId19" name="1 chaussettes blouson bracelet.wav"/>
            </a:hlinkClick>
            <a:extLst>
              <a:ext uri="{FF2B5EF4-FFF2-40B4-BE49-F238E27FC236}">
                <a16:creationId xmlns:a16="http://schemas.microsoft.com/office/drawing/2014/main" id="{A40D252B-4CEE-4ABE-A175-BD98067FFC0C}"/>
              </a:ext>
            </a:extLst>
          </p:cNvPr>
          <p:cNvSpPr/>
          <p:nvPr/>
        </p:nvSpPr>
        <p:spPr>
          <a:xfrm>
            <a:off x="416562" y="240401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5" name="Action Button: Custom 16">
            <a:hlinkClick r:id="" action="ppaction://noaction" highlightClick="1">
              <a:snd r:embed="rId20" name="2 pardessus natation blouse.wav"/>
            </a:hlinkClick>
            <a:extLst>
              <a:ext uri="{FF2B5EF4-FFF2-40B4-BE49-F238E27FC236}">
                <a16:creationId xmlns:a16="http://schemas.microsoft.com/office/drawing/2014/main" id="{BFE6FB97-B0C3-4319-8131-6E5C665F66C5}"/>
              </a:ext>
            </a:extLst>
          </p:cNvPr>
          <p:cNvSpPr/>
          <p:nvPr/>
        </p:nvSpPr>
        <p:spPr>
          <a:xfrm>
            <a:off x="416562" y="31927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6" name="Action Button: Custom 16">
            <a:hlinkClick r:id="" action="ppaction://noaction" highlightClick="1">
              <a:snd r:embed="rId21" name="3 tricot ceinture plissée.wav"/>
            </a:hlinkClick>
            <a:extLst>
              <a:ext uri="{FF2B5EF4-FFF2-40B4-BE49-F238E27FC236}">
                <a16:creationId xmlns:a16="http://schemas.microsoft.com/office/drawing/2014/main" id="{70F9D8F9-2A4F-47F1-B05A-5BAE13D8DC4B}"/>
              </a:ext>
            </a:extLst>
          </p:cNvPr>
          <p:cNvSpPr/>
          <p:nvPr/>
        </p:nvSpPr>
        <p:spPr>
          <a:xfrm>
            <a:off x="416562" y="402832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8" name="Action Button: Custom 16">
            <a:hlinkClick r:id="" action="ppaction://noaction" highlightClick="1">
              <a:snd r:embed="rId22" name="4 caleçon chaussures chemisette.wav"/>
            </a:hlinkClick>
            <a:extLst>
              <a:ext uri="{FF2B5EF4-FFF2-40B4-BE49-F238E27FC236}">
                <a16:creationId xmlns:a16="http://schemas.microsoft.com/office/drawing/2014/main" id="{C1581122-FEA2-492F-8AEC-D34788B9D5F1}"/>
              </a:ext>
            </a:extLst>
          </p:cNvPr>
          <p:cNvSpPr/>
          <p:nvPr/>
        </p:nvSpPr>
        <p:spPr>
          <a:xfrm>
            <a:off x="416562" y="486394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9" name="Action Button: Custom 16">
            <a:hlinkClick r:id="" action="ppaction://noaction" highlightClick="1">
              <a:snd r:embed="rId23" name="5 protection vareuse chemisier.wav"/>
            </a:hlinkClick>
            <a:extLst>
              <a:ext uri="{FF2B5EF4-FFF2-40B4-BE49-F238E27FC236}">
                <a16:creationId xmlns:a16="http://schemas.microsoft.com/office/drawing/2014/main" id="{9629D21C-193B-4D1C-BE76-9131C1715ECD}"/>
              </a:ext>
            </a:extLst>
          </p:cNvPr>
          <p:cNvSpPr/>
          <p:nvPr/>
        </p:nvSpPr>
        <p:spPr>
          <a:xfrm>
            <a:off x="416562" y="567368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368574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74" grpId="0" animBg="1"/>
      <p:bldP spid="75" grpId="0" animBg="1"/>
      <p:bldP spid="76" grpId="0" animBg="1"/>
      <p:bldP spid="7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[ç/ soft c]</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p:txBody>
      </p:sp>
    </p:spTree>
    <p:extLst>
      <p:ext uri="{BB962C8B-B14F-4D97-AF65-F5344CB8AC3E}">
        <p14:creationId xmlns:p14="http://schemas.microsoft.com/office/powerpoint/2010/main" val="9847804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8A1C48-DCA1-AD42-967C-43ACD8D0B66D}"/>
              </a:ext>
            </a:extLst>
          </p:cNvPr>
          <p:cNvSpPr>
            <a:spLocks noGrp="1"/>
          </p:cNvSpPr>
          <p:nvPr>
            <p:ph type="title"/>
          </p:nvPr>
        </p:nvSpPr>
        <p:spPr>
          <a:xfrm>
            <a:off x="0" y="-311243"/>
            <a:ext cx="5186363" cy="3557557"/>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ç</a:t>
            </a:r>
            <a:r>
              <a:rPr lang="en-GB" sz="20000" b="1" dirty="0">
                <a:solidFill>
                  <a:srgbClr val="1F4E79"/>
                </a:solidFill>
                <a:latin typeface="Century Gothic" panose="020B0502020202020204" pitchFamily="34" charset="0"/>
                <a:ea typeface="+mn-ea"/>
                <a:cs typeface="Calibri" panose="020F0502020204030204" pitchFamily="34" charset="0"/>
              </a:rPr>
              <a:t>/c</a:t>
            </a:r>
            <a:endParaRPr lang="en-US" dirty="0"/>
          </a:p>
        </p:txBody>
      </p:sp>
      <p:pic>
        <p:nvPicPr>
          <p:cNvPr id="5" name="Picture 2" descr="a map with an arrow to show locatio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781882" y="1119953"/>
            <a:ext cx="3329694" cy="33430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45572" y="4310700"/>
            <a:ext cx="290085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91023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ç.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ç ici.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ç ic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37787" y="22325"/>
            <a:ext cx="10515600" cy="1325563"/>
          </a:xfrm>
        </p:spPr>
        <p:txBody>
          <a:bodyPr>
            <a:normAutofit fontScale="90000"/>
          </a:bodyPr>
          <a:lstStyle/>
          <a:p>
            <a:pPr algn="ctr"/>
            <a:r>
              <a:rPr lang="en-GB" sz="13300" b="1" dirty="0">
                <a:solidFill>
                  <a:srgbClr val="115076"/>
                </a:solidFill>
                <a:cs typeface="Calibri" panose="020F0502020204030204" pitchFamily="34" charset="0"/>
              </a:rPr>
              <a:t>ç/c</a:t>
            </a:r>
            <a:endParaRPr lang="en-GB" dirty="0"/>
          </a:p>
        </p:txBody>
      </p:sp>
      <p:sp>
        <p:nvSpPr>
          <p:cNvPr id="6" name="Rounded Rectangle 5" descr="rectangle"/>
          <p:cNvSpPr/>
          <p:nvPr/>
        </p:nvSpPr>
        <p:spPr>
          <a:xfrm>
            <a:off x="4732282" y="1604128"/>
            <a:ext cx="2727435" cy="297968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map with an arrow pointing out the locatio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334750" y="1839040"/>
            <a:ext cx="1522499" cy="15286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31303" y="3316208"/>
            <a:ext cx="13176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7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762852" y="508760"/>
            <a:ext cx="31293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fran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0" name="Picture 19" descr="the french fla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532" y="1637132"/>
            <a:ext cx="1808379" cy="1205586"/>
          </a:xfrm>
          <a:prstGeom prst="rect">
            <a:avLst/>
          </a:prstGeom>
        </p:spPr>
      </p:pic>
      <p:sp>
        <p:nvSpPr>
          <p:cNvPr id="7" name="TextBox 6"/>
          <p:cNvSpPr txBox="1"/>
          <p:nvPr/>
        </p:nvSpPr>
        <p:spPr>
          <a:xfrm>
            <a:off x="800522" y="3500874"/>
            <a:ext cx="30540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inéma</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2" name="Picture 21" descr="cinema reel"/>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72587" y="4406530"/>
            <a:ext cx="1707662" cy="2017668"/>
          </a:xfrm>
          <a:prstGeom prst="rect">
            <a:avLst/>
          </a:prstGeom>
        </p:spPr>
      </p:pic>
      <p:sp>
        <p:nvSpPr>
          <p:cNvPr id="8" name="TextBox 7"/>
          <p:cNvSpPr txBox="1"/>
          <p:nvPr/>
        </p:nvSpPr>
        <p:spPr>
          <a:xfrm>
            <a:off x="4544579" y="4642467"/>
            <a:ext cx="31229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ider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Rectangle 1"/>
          <p:cNvSpPr/>
          <p:nvPr/>
        </p:nvSpPr>
        <p:spPr>
          <a:xfrm>
            <a:off x="4721793" y="5415364"/>
            <a:ext cx="271901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decide]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548748" y="508759"/>
            <a:ext cx="293061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a small bo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85970" y="1544895"/>
            <a:ext cx="1456166" cy="1937966"/>
          </a:xfrm>
          <a:prstGeom prst="rect">
            <a:avLst/>
          </a:prstGeom>
        </p:spPr>
      </p:pic>
      <p:sp>
        <p:nvSpPr>
          <p:cNvPr id="13" name="TextBox 12"/>
          <p:cNvSpPr txBox="1"/>
          <p:nvPr/>
        </p:nvSpPr>
        <p:spPr>
          <a:xfrm>
            <a:off x="9111750" y="3477522"/>
            <a:ext cx="201737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a:t>
            </a:r>
          </a:p>
        </p:txBody>
      </p:sp>
      <p:pic>
        <p:nvPicPr>
          <p:cNvPr id="17" name="Picture 16" descr="the number five"/>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19582" y="4513658"/>
            <a:ext cx="1445138" cy="180341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2541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ç.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ci_c.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ç ici.wav"/>
                                        </p:tgtEl>
                                      </p:cMediaNode>
                                    </p:audio>
                                  </p:sub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ç français.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subTnLst>
                                    <p:audio>
                                      <p:cMediaNode>
                                        <p:cTn display="0" masterRel="sameClick">
                                          <p:stCondLst>
                                            <p:cond evt="begin" delay="0">
                                              <p:tn val="26"/>
                                            </p:cond>
                                          </p:stCondLst>
                                          <p:endCondLst>
                                            <p:cond evt="onStopAudio" delay="0">
                                              <p:tgtEl>
                                                <p:sldTgt/>
                                              </p:tgtEl>
                                            </p:cond>
                                          </p:endCondLst>
                                        </p:cTn>
                                        <p:tgtEl>
                                          <p:sndTgt r:embed="rId6" name="ç françai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7" name="ç garç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subTnLst>
                                    <p:audio>
                                      <p:cMediaNode>
                                        <p:cTn display="0" masterRel="sameClick">
                                          <p:stCondLst>
                                            <p:cond evt="begin" delay="0">
                                              <p:tn val="36"/>
                                            </p:cond>
                                          </p:stCondLst>
                                          <p:endCondLst>
                                            <p:cond evt="onStopAudio" delay="0">
                                              <p:tgtEl>
                                                <p:sldTgt/>
                                              </p:tgtEl>
                                            </p:cond>
                                          </p:endCondLst>
                                        </p:cTn>
                                        <p:tgtEl>
                                          <p:sndTgt r:embed="rId7" name="ç garç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8" name="ç ciném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subTnLst>
                                    <p:audio>
                                      <p:cMediaNode>
                                        <p:cTn display="0" masterRel="sameClick">
                                          <p:stCondLst>
                                            <p:cond evt="begin" delay="0">
                                              <p:tn val="46"/>
                                            </p:cond>
                                          </p:stCondLst>
                                          <p:endCondLst>
                                            <p:cond evt="onStopAudio" delay="0">
                                              <p:tgtEl>
                                                <p:sldTgt/>
                                              </p:tgtEl>
                                            </p:cond>
                                          </p:endCondLst>
                                        </p:cTn>
                                        <p:tgtEl>
                                          <p:sndTgt r:embed="rId8" name="ç ciném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ç décid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subTnLst>
                                    <p:audio>
                                      <p:cMediaNode>
                                        <p:cTn display="0" masterRel="sameClick">
                                          <p:stCondLst>
                                            <p:cond evt="begin" delay="0">
                                              <p:tn val="56"/>
                                            </p:cond>
                                          </p:stCondLst>
                                          <p:endCondLst>
                                            <p:cond evt="onStopAudio" delay="0">
                                              <p:tgtEl>
                                                <p:sldTgt/>
                                              </p:tgtEl>
                                            </p:cond>
                                          </p:endCondLst>
                                        </p:cTn>
                                        <p:tgtEl>
                                          <p:sndTgt r:embed="rId9" name="ç décid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subTnLst>
                                    <p:audio>
                                      <p:cMediaNode>
                                        <p:cTn display="0" masterRel="sameClick">
                                          <p:stCondLst>
                                            <p:cond evt="begin" delay="0">
                                              <p:tn val="61"/>
                                            </p:cond>
                                          </p:stCondLst>
                                          <p:endCondLst>
                                            <p:cond evt="onStopAudio" delay="0">
                                              <p:tgtEl>
                                                <p:sldTgt/>
                                              </p:tgtEl>
                                            </p:cond>
                                          </p:endCondLst>
                                        </p:cTn>
                                        <p:tgtEl>
                                          <p:sndTgt r:embed="rId10" name="ç cinq.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10" name="ç cinq.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P spid="3" grpId="0"/>
      <p:bldP spid="4" grpId="0"/>
      <p:bldP spid="7" grpId="0"/>
      <p:bldP spid="8" grpId="0"/>
      <p:bldP spid="2" grpId="0"/>
      <p:bldP spid="9"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5781369"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prstClr val="white"/>
                </a:solidFill>
              </a:rPr>
              <a:t>SSC [ç/soft c] </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sp>
        <p:nvSpPr>
          <p:cNvPr id="2" name="TextBox 1">
            <a:extLst>
              <a:ext uri="{FF2B5EF4-FFF2-40B4-BE49-F238E27FC236}">
                <a16:creationId xmlns:a16="http://schemas.microsoft.com/office/drawing/2014/main" id="{F5AEF9DF-2FD5-1442-9E84-D31130754D83}"/>
              </a:ext>
            </a:extLst>
          </p:cNvPr>
          <p:cNvSpPr txBox="1"/>
          <p:nvPr/>
        </p:nvSpPr>
        <p:spPr>
          <a:xfrm>
            <a:off x="1255401" y="1453316"/>
            <a:ext cx="100341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C</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e mor</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c</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eau de gâteau i</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c</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i est une sour</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c</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e de bonheur pour moi.</a:t>
            </a:r>
          </a:p>
        </p:txBody>
      </p:sp>
      <p:sp>
        <p:nvSpPr>
          <p:cNvPr id="6" name="TextBox 5">
            <a:extLst>
              <a:ext uri="{FF2B5EF4-FFF2-40B4-BE49-F238E27FC236}">
                <a16:creationId xmlns:a16="http://schemas.microsoft.com/office/drawing/2014/main" id="{0F30100D-1ED3-4346-AD25-FD8987ADEE1C}"/>
              </a:ext>
            </a:extLst>
          </p:cNvPr>
          <p:cNvSpPr txBox="1"/>
          <p:nvPr/>
        </p:nvSpPr>
        <p:spPr>
          <a:xfrm>
            <a:off x="1255401" y="2232032"/>
            <a:ext cx="100341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C</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ertains Fran</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ç</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ais vivent i</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c</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i, à côté de la rivière courante.</a:t>
            </a:r>
          </a:p>
        </p:txBody>
      </p:sp>
      <p:sp>
        <p:nvSpPr>
          <p:cNvPr id="9" name="TextBox 8">
            <a:extLst>
              <a:ext uri="{FF2B5EF4-FFF2-40B4-BE49-F238E27FC236}">
                <a16:creationId xmlns:a16="http://schemas.microsoft.com/office/drawing/2014/main" id="{977A2BA8-6CE3-4FAC-9EC5-362F3F172E3D}"/>
              </a:ext>
            </a:extLst>
          </p:cNvPr>
          <p:cNvSpPr txBox="1"/>
          <p:nvPr/>
        </p:nvSpPr>
        <p:spPr>
          <a:xfrm>
            <a:off x="1255401" y="3010748"/>
            <a:ext cx="100341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La présen</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c</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e de </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c</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élébrités in</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c</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ite à la folie.</a:t>
            </a:r>
          </a:p>
        </p:txBody>
      </p:sp>
      <p:sp>
        <p:nvSpPr>
          <p:cNvPr id="10" name="TextBox 9">
            <a:extLst>
              <a:ext uri="{FF2B5EF4-FFF2-40B4-BE49-F238E27FC236}">
                <a16:creationId xmlns:a16="http://schemas.microsoft.com/office/drawing/2014/main" id="{0AD002D6-0612-4678-8AF6-C2EA5D3C0D6C}"/>
              </a:ext>
            </a:extLst>
          </p:cNvPr>
          <p:cNvSpPr txBox="1"/>
          <p:nvPr/>
        </p:nvSpPr>
        <p:spPr>
          <a:xfrm>
            <a:off x="1255401" y="3789464"/>
            <a:ext cx="100341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Voi</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c</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i la re</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c</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ette de </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c</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inquante gâteaux de </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c</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élébration.</a:t>
            </a:r>
          </a:p>
        </p:txBody>
      </p:sp>
      <p:sp>
        <p:nvSpPr>
          <p:cNvPr id="11" name="TextBox 10">
            <a:extLst>
              <a:ext uri="{FF2B5EF4-FFF2-40B4-BE49-F238E27FC236}">
                <a16:creationId xmlns:a16="http://schemas.microsoft.com/office/drawing/2014/main" id="{F079B312-E0DE-43D0-ABE0-F1FF1C6E90F0}"/>
              </a:ext>
            </a:extLst>
          </p:cNvPr>
          <p:cNvSpPr txBox="1"/>
          <p:nvPr/>
        </p:nvSpPr>
        <p:spPr>
          <a:xfrm>
            <a:off x="1255400" y="4568180"/>
            <a:ext cx="104463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La so</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c</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iété peut influen</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c</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er nos dé</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c</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isions et mena</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c</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er notre bien-être.</a:t>
            </a:r>
          </a:p>
        </p:txBody>
      </p:sp>
      <p:sp>
        <p:nvSpPr>
          <p:cNvPr id="12" name="TextBox 11">
            <a:extLst>
              <a:ext uri="{FF2B5EF4-FFF2-40B4-BE49-F238E27FC236}">
                <a16:creationId xmlns:a16="http://schemas.microsoft.com/office/drawing/2014/main" id="{2F2203A3-7ECC-431B-AD0F-6457EB54CC6F}"/>
              </a:ext>
            </a:extLst>
          </p:cNvPr>
          <p:cNvSpPr txBox="1"/>
          <p:nvPr/>
        </p:nvSpPr>
        <p:spPr>
          <a:xfrm>
            <a:off x="1351657" y="5346895"/>
            <a:ext cx="100341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C</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'est diffi</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c</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ile de finan</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c</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er un divor</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c</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17" name="TextBox 16">
            <a:extLst>
              <a:ext uri="{FF2B5EF4-FFF2-40B4-BE49-F238E27FC236}">
                <a16:creationId xmlns:a16="http://schemas.microsoft.com/office/drawing/2014/main" id="{01AD566A-E672-4128-BFDA-069D5EA79F5C}"/>
              </a:ext>
            </a:extLst>
          </p:cNvPr>
          <p:cNvSpPr txBox="1"/>
          <p:nvPr/>
        </p:nvSpPr>
        <p:spPr>
          <a:xfrm>
            <a:off x="1255401" y="1825737"/>
            <a:ext cx="100341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15076"/>
                </a:solidFill>
                <a:effectLst/>
                <a:uLnTx/>
                <a:uFillTx/>
                <a:latin typeface="Century Gothic" panose="020F0302020204030204"/>
                <a:ea typeface="+mn-ea"/>
                <a:cs typeface="+mn-cs"/>
              </a:rPr>
              <a:t>This piece of cake here is a source of happiness for me.</a:t>
            </a:r>
            <a:endParaRPr kumimoji="0" lang="fr-FR" sz="20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1970B40D-4D6C-48B1-AA1D-CCE3DC583A07}"/>
              </a:ext>
            </a:extLst>
          </p:cNvPr>
          <p:cNvSpPr txBox="1"/>
          <p:nvPr/>
        </p:nvSpPr>
        <p:spPr>
          <a:xfrm>
            <a:off x="1255401" y="2604453"/>
            <a:ext cx="100341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15076"/>
                </a:solidFill>
                <a:effectLst/>
                <a:uLnTx/>
                <a:uFillTx/>
                <a:latin typeface="Century Gothic" panose="020F0302020204030204"/>
                <a:ea typeface="+mn-ea"/>
                <a:cs typeface="+mn-cs"/>
              </a:rPr>
              <a:t>Some French people live here, next to the running river</a:t>
            </a:r>
            <a:endParaRPr kumimoji="0" lang="fr-FR" sz="20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EAB6E2B4-F76F-4EBC-B6DF-81EEFF6CE404}"/>
              </a:ext>
            </a:extLst>
          </p:cNvPr>
          <p:cNvSpPr txBox="1"/>
          <p:nvPr/>
        </p:nvSpPr>
        <p:spPr>
          <a:xfrm>
            <a:off x="1255401" y="3383169"/>
            <a:ext cx="100341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15076"/>
                </a:solidFill>
                <a:effectLst/>
                <a:uLnTx/>
                <a:uFillTx/>
                <a:latin typeface="Century Gothic" panose="020F0302020204030204"/>
                <a:ea typeface="+mn-ea"/>
                <a:cs typeface="+mn-cs"/>
              </a:rPr>
              <a:t>The presence of celebrities incites madness</a:t>
            </a:r>
            <a:r>
              <a:rPr kumimoji="0" lang="fr-FR" sz="2000" b="0" i="1"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5F5F8A4F-8F07-4DB5-99DA-08D9351E6406}"/>
              </a:ext>
            </a:extLst>
          </p:cNvPr>
          <p:cNvSpPr txBox="1"/>
          <p:nvPr/>
        </p:nvSpPr>
        <p:spPr>
          <a:xfrm>
            <a:off x="1255401" y="4161885"/>
            <a:ext cx="100341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15076"/>
                </a:solidFill>
                <a:effectLst/>
                <a:uLnTx/>
                <a:uFillTx/>
                <a:latin typeface="Century Gothic" panose="020F0302020204030204"/>
                <a:ea typeface="+mn-ea"/>
                <a:cs typeface="+mn-cs"/>
              </a:rPr>
              <a:t>Here is the recipe for fifty celebration cakes</a:t>
            </a:r>
            <a:r>
              <a:rPr kumimoji="0" lang="fr-FR" sz="2000" b="0" i="1"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1" name="TextBox 20">
            <a:extLst>
              <a:ext uri="{FF2B5EF4-FFF2-40B4-BE49-F238E27FC236}">
                <a16:creationId xmlns:a16="http://schemas.microsoft.com/office/drawing/2014/main" id="{536D8611-0FBB-4B5D-A1C8-DC65C65C405B}"/>
              </a:ext>
            </a:extLst>
          </p:cNvPr>
          <p:cNvSpPr txBox="1"/>
          <p:nvPr/>
        </p:nvSpPr>
        <p:spPr>
          <a:xfrm>
            <a:off x="1255400" y="4940601"/>
            <a:ext cx="104463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15076"/>
                </a:solidFill>
                <a:effectLst/>
                <a:uLnTx/>
                <a:uFillTx/>
                <a:latin typeface="Century Gothic" panose="020F0302020204030204"/>
                <a:ea typeface="+mn-ea"/>
                <a:cs typeface="+mn-cs"/>
              </a:rPr>
              <a:t>Society can influence our decisions and threaten our well-being.</a:t>
            </a:r>
            <a:endParaRPr kumimoji="0" lang="fr-FR" sz="20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0D6C3C2C-972A-4F8F-BC41-95BF5FE4E3E2}"/>
              </a:ext>
            </a:extLst>
          </p:cNvPr>
          <p:cNvSpPr txBox="1"/>
          <p:nvPr/>
        </p:nvSpPr>
        <p:spPr>
          <a:xfrm>
            <a:off x="1351657" y="5719316"/>
            <a:ext cx="100341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15076"/>
                </a:solidFill>
                <a:effectLst/>
                <a:uLnTx/>
                <a:uFillTx/>
                <a:latin typeface="Century Gothic" panose="020F0302020204030204"/>
                <a:ea typeface="+mn-ea"/>
                <a:cs typeface="+mn-cs"/>
              </a:rPr>
              <a:t>It’s difficult to finance a divorce.</a:t>
            </a:r>
            <a:endParaRPr kumimoji="0" lang="fr-FR" sz="20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5" name="Rectangle 4">
            <a:hlinkClick r:id="" action="ppaction://noaction">
              <a:snd r:embed="rId4" name="1 ce morceau de gateau.wav"/>
            </a:hlinkClick>
            <a:extLst>
              <a:ext uri="{FF2B5EF4-FFF2-40B4-BE49-F238E27FC236}">
                <a16:creationId xmlns:a16="http://schemas.microsoft.com/office/drawing/2014/main" id="{FD79A7D7-D5A9-409A-94E7-7453635FDF90}"/>
              </a:ext>
            </a:extLst>
          </p:cNvPr>
          <p:cNvSpPr/>
          <p:nvPr/>
        </p:nvSpPr>
        <p:spPr>
          <a:xfrm>
            <a:off x="452100" y="1524869"/>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1</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Rectangle 22">
            <a:hlinkClick r:id="" action="ppaction://noaction">
              <a:snd r:embed="rId5" name="2 certains francais vivent ici.wav"/>
            </a:hlinkClick>
            <a:extLst>
              <a:ext uri="{FF2B5EF4-FFF2-40B4-BE49-F238E27FC236}">
                <a16:creationId xmlns:a16="http://schemas.microsoft.com/office/drawing/2014/main" id="{4C38A1F5-148D-4B9E-B470-AACD7EDE29BF}"/>
              </a:ext>
            </a:extLst>
          </p:cNvPr>
          <p:cNvSpPr/>
          <p:nvPr/>
        </p:nvSpPr>
        <p:spPr>
          <a:xfrm>
            <a:off x="452100" y="2303064"/>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2</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4" name="Rectangle 23">
            <a:hlinkClick r:id="" action="ppaction://noaction">
              <a:snd r:embed="rId6" name="3 la presence de celebrites.wav"/>
            </a:hlinkClick>
            <a:extLst>
              <a:ext uri="{FF2B5EF4-FFF2-40B4-BE49-F238E27FC236}">
                <a16:creationId xmlns:a16="http://schemas.microsoft.com/office/drawing/2014/main" id="{360F95D8-33D4-4AEA-B846-356434E5CE6F}"/>
              </a:ext>
            </a:extLst>
          </p:cNvPr>
          <p:cNvSpPr/>
          <p:nvPr/>
        </p:nvSpPr>
        <p:spPr>
          <a:xfrm>
            <a:off x="452100" y="3081259"/>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3</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Rectangle 24">
            <a:hlinkClick r:id="" action="ppaction://noaction">
              <a:snd r:embed="rId7" name="4 voici la recette.wav"/>
            </a:hlinkClick>
            <a:extLst>
              <a:ext uri="{FF2B5EF4-FFF2-40B4-BE49-F238E27FC236}">
                <a16:creationId xmlns:a16="http://schemas.microsoft.com/office/drawing/2014/main" id="{FDEBCDDE-C30B-46A3-B667-C696AC441CF3}"/>
              </a:ext>
            </a:extLst>
          </p:cNvPr>
          <p:cNvSpPr/>
          <p:nvPr/>
        </p:nvSpPr>
        <p:spPr>
          <a:xfrm>
            <a:off x="452100" y="3859454"/>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4</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hlinkClick r:id="" action="ppaction://noaction">
              <a:snd r:embed="rId8" name="5 la societe peut influencer.wav"/>
            </a:hlinkClick>
            <a:extLst>
              <a:ext uri="{FF2B5EF4-FFF2-40B4-BE49-F238E27FC236}">
                <a16:creationId xmlns:a16="http://schemas.microsoft.com/office/drawing/2014/main" id="{D27B33EC-A627-446B-BFAE-1D34A0E4DBE4}"/>
              </a:ext>
            </a:extLst>
          </p:cNvPr>
          <p:cNvSpPr/>
          <p:nvPr/>
        </p:nvSpPr>
        <p:spPr>
          <a:xfrm>
            <a:off x="452100" y="4637649"/>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5</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Rectangle 26">
            <a:hlinkClick r:id="" action="ppaction://noaction">
              <a:snd r:embed="rId9" name="6 c'est difficile de financer un divorce.wav"/>
            </a:hlinkClick>
            <a:extLst>
              <a:ext uri="{FF2B5EF4-FFF2-40B4-BE49-F238E27FC236}">
                <a16:creationId xmlns:a16="http://schemas.microsoft.com/office/drawing/2014/main" id="{EDC17961-E3E5-49B8-9BC6-E2AE070B4F00}"/>
              </a:ext>
            </a:extLst>
          </p:cNvPr>
          <p:cNvSpPr/>
          <p:nvPr/>
        </p:nvSpPr>
        <p:spPr>
          <a:xfrm>
            <a:off x="452100" y="5415842"/>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6</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Rounded Rectangle 46">
            <a:extLst>
              <a:ext uri="{FF2B5EF4-FFF2-40B4-BE49-F238E27FC236}">
                <a16:creationId xmlns:a16="http://schemas.microsoft.com/office/drawing/2014/main" id="{66AD1BC1-AB22-4DB0-826B-E50716D43DCD}"/>
              </a:ext>
            </a:extLst>
          </p:cNvPr>
          <p:cNvSpPr/>
          <p:nvPr/>
        </p:nvSpPr>
        <p:spPr>
          <a:xfrm>
            <a:off x="6119603" y="242056"/>
            <a:ext cx="3056865" cy="969842"/>
          </a:xfrm>
          <a:prstGeom prst="rect">
            <a:avLst/>
          </a:prstGeom>
          <a:solidFill>
            <a:srgbClr val="105076"/>
          </a:solidFill>
          <a:ln>
            <a:solidFill>
              <a:srgbClr val="E87D1E"/>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‘s’ at the start of a word sounds the same as soft [c]</a:t>
            </a:r>
          </a:p>
        </p:txBody>
      </p:sp>
    </p:spTree>
    <p:extLst>
      <p:ext uri="{BB962C8B-B14F-4D97-AF65-F5344CB8AC3E}">
        <p14:creationId xmlns:p14="http://schemas.microsoft.com/office/powerpoint/2010/main" val="159142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0" grpId="0"/>
      <p:bldP spid="11" grpId="0"/>
      <p:bldP spid="12" grpId="0"/>
      <p:bldP spid="17" grpId="0"/>
      <p:bldP spid="18" grpId="0"/>
      <p:bldP spid="19" grpId="0"/>
      <p:bldP spid="20" grpId="0"/>
      <p:bldP spid="21" grpId="0"/>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Le tennis phonétique  </a:t>
            </a:r>
          </a:p>
        </p:txBody>
      </p:sp>
      <p:sp>
        <p:nvSpPr>
          <p:cNvPr id="17" name="TextBox 16">
            <a:extLst>
              <a:ext uri="{FF2B5EF4-FFF2-40B4-BE49-F238E27FC236}">
                <a16:creationId xmlns:a16="http://schemas.microsoft.com/office/drawing/2014/main" id="{55F76293-F036-D943-9EC1-F5857D9662CB}"/>
              </a:ext>
            </a:extLst>
          </p:cNvPr>
          <p:cNvSpPr txBox="1"/>
          <p:nvPr/>
        </p:nvSpPr>
        <p:spPr>
          <a:xfrm>
            <a:off x="6019399" y="624027"/>
            <a:ext cx="49880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Fais attention aux lettres ‘c’</a:t>
            </a: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rgbClr val="11507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30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secondes</a:t>
            </a: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rgbClr val="11507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rgbClr val="11507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16" name="Rounded Rectangle 46">
            <a:extLst>
              <a:ext uri="{FF2B5EF4-FFF2-40B4-BE49-F238E27FC236}">
                <a16:creationId xmlns:a16="http://schemas.microsoft.com/office/drawing/2014/main" id="{36E20302-45DE-4178-AF0D-D42FC25DD26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8" name="TextBox 17">
            <a:hlinkClick r:id="" action="ppaction://noaction">
              <a:snd r:embed="rId4" name="cercle.wav"/>
            </a:hlinkClick>
            <a:extLst>
              <a:ext uri="{FF2B5EF4-FFF2-40B4-BE49-F238E27FC236}">
                <a16:creationId xmlns:a16="http://schemas.microsoft.com/office/drawing/2014/main" id="{EE1A01D7-A38B-447A-8916-1339EE033591}"/>
              </a:ext>
            </a:extLst>
          </p:cNvPr>
          <p:cNvSpPr txBox="1"/>
          <p:nvPr/>
        </p:nvSpPr>
        <p:spPr>
          <a:xfrm>
            <a:off x="640476" y="2300513"/>
            <a:ext cx="12942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cercle</a:t>
            </a:r>
          </a:p>
        </p:txBody>
      </p:sp>
      <p:sp>
        <p:nvSpPr>
          <p:cNvPr id="20" name="TextBox 19">
            <a:hlinkClick r:id="" action="ppaction://noaction">
              <a:snd r:embed="rId5" name="commercial.wav"/>
            </a:hlinkClick>
            <a:extLst>
              <a:ext uri="{FF2B5EF4-FFF2-40B4-BE49-F238E27FC236}">
                <a16:creationId xmlns:a16="http://schemas.microsoft.com/office/drawing/2014/main" id="{6B6E8AC7-634D-402E-9F42-6EDC56EE19A4}"/>
              </a:ext>
            </a:extLst>
          </p:cNvPr>
          <p:cNvSpPr txBox="1"/>
          <p:nvPr/>
        </p:nvSpPr>
        <p:spPr>
          <a:xfrm>
            <a:off x="5329348" y="5546831"/>
            <a:ext cx="220298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commercial</a:t>
            </a:r>
          </a:p>
        </p:txBody>
      </p:sp>
      <p:sp>
        <p:nvSpPr>
          <p:cNvPr id="21" name="TextBox 20">
            <a:hlinkClick r:id="" action="ppaction://noaction">
              <a:snd r:embed="rId6" name="concerner.wav"/>
            </a:hlinkClick>
            <a:extLst>
              <a:ext uri="{FF2B5EF4-FFF2-40B4-BE49-F238E27FC236}">
                <a16:creationId xmlns:a16="http://schemas.microsoft.com/office/drawing/2014/main" id="{E1B771A0-412A-4147-849F-C68D2CB5590B}"/>
              </a:ext>
            </a:extLst>
          </p:cNvPr>
          <p:cNvSpPr txBox="1"/>
          <p:nvPr/>
        </p:nvSpPr>
        <p:spPr>
          <a:xfrm>
            <a:off x="5329348" y="3112092"/>
            <a:ext cx="22029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concerner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115076"/>
                </a:solidFill>
                <a:effectLst/>
                <a:uLnTx/>
                <a:uFillTx/>
                <a:latin typeface="Century Gothic" panose="020F0302020204030204"/>
                <a:ea typeface="+mn-ea"/>
                <a:cs typeface="+mn-cs"/>
              </a:rPr>
              <a:t>to concern</a:t>
            </a:r>
          </a:p>
        </p:txBody>
      </p:sp>
      <p:sp>
        <p:nvSpPr>
          <p:cNvPr id="22" name="TextBox 21">
            <a:hlinkClick r:id="" action="ppaction://noaction">
              <a:snd r:embed="rId7" name="efficace.wav"/>
            </a:hlinkClick>
            <a:extLst>
              <a:ext uri="{FF2B5EF4-FFF2-40B4-BE49-F238E27FC236}">
                <a16:creationId xmlns:a16="http://schemas.microsoft.com/office/drawing/2014/main" id="{6F141ABB-0670-4235-AB16-5F9284F6AD19}"/>
              </a:ext>
            </a:extLst>
          </p:cNvPr>
          <p:cNvSpPr txBox="1"/>
          <p:nvPr/>
        </p:nvSpPr>
        <p:spPr>
          <a:xfrm>
            <a:off x="5682426" y="4735250"/>
            <a:ext cx="14968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efficace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115076"/>
                </a:solidFill>
                <a:effectLst/>
                <a:uLnTx/>
                <a:uFillTx/>
                <a:latin typeface="Century Gothic" panose="020F0302020204030204"/>
                <a:ea typeface="+mn-ea"/>
                <a:cs typeface="+mn-cs"/>
              </a:rPr>
              <a:t>effective</a:t>
            </a:r>
            <a:endParaRPr kumimoji="0" lang="en-US" sz="24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3" name="TextBox 22">
            <a:hlinkClick r:id="" action="ppaction://noaction">
              <a:snd r:embed="rId8" name="concentrer.wav"/>
            </a:hlinkClick>
            <a:extLst>
              <a:ext uri="{FF2B5EF4-FFF2-40B4-BE49-F238E27FC236}">
                <a16:creationId xmlns:a16="http://schemas.microsoft.com/office/drawing/2014/main" id="{326DE639-76DE-4042-A866-8450B1E15288}"/>
              </a:ext>
            </a:extLst>
          </p:cNvPr>
          <p:cNvSpPr txBox="1"/>
          <p:nvPr/>
        </p:nvSpPr>
        <p:spPr>
          <a:xfrm>
            <a:off x="7773359" y="4735250"/>
            <a:ext cx="22029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concentrer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115076"/>
                </a:solidFill>
                <a:effectLst/>
                <a:uLnTx/>
                <a:uFillTx/>
                <a:latin typeface="Century Gothic" panose="020F0302020204030204"/>
                <a:ea typeface="+mn-ea"/>
                <a:cs typeface="+mn-cs"/>
              </a:rPr>
              <a:t>to concentrate</a:t>
            </a:r>
          </a:p>
        </p:txBody>
      </p:sp>
      <p:sp>
        <p:nvSpPr>
          <p:cNvPr id="25" name="TextBox 24">
            <a:hlinkClick r:id="" action="ppaction://noaction">
              <a:snd r:embed="rId9" name="soupconner.wav"/>
            </a:hlinkClick>
            <a:extLst>
              <a:ext uri="{FF2B5EF4-FFF2-40B4-BE49-F238E27FC236}">
                <a16:creationId xmlns:a16="http://schemas.microsoft.com/office/drawing/2014/main" id="{114401BF-0126-49E8-B45B-12E645BB3E18}"/>
              </a:ext>
            </a:extLst>
          </p:cNvPr>
          <p:cNvSpPr txBox="1"/>
          <p:nvPr/>
        </p:nvSpPr>
        <p:spPr>
          <a:xfrm>
            <a:off x="186096" y="5546831"/>
            <a:ext cx="22029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soupçonner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115076"/>
                </a:solidFill>
                <a:effectLst/>
                <a:uLnTx/>
                <a:uFillTx/>
                <a:latin typeface="Century Gothic" panose="020F0302020204030204"/>
                <a:ea typeface="+mn-ea"/>
                <a:cs typeface="+mn-cs"/>
              </a:rPr>
              <a:t>to suspect</a:t>
            </a:r>
          </a:p>
        </p:txBody>
      </p:sp>
      <p:sp>
        <p:nvSpPr>
          <p:cNvPr id="26" name="TextBox 25">
            <a:hlinkClick r:id="" action="ppaction://noaction">
              <a:snd r:embed="rId10" name="commencer.wav"/>
            </a:hlinkClick>
            <a:extLst>
              <a:ext uri="{FF2B5EF4-FFF2-40B4-BE49-F238E27FC236}">
                <a16:creationId xmlns:a16="http://schemas.microsoft.com/office/drawing/2014/main" id="{70159E15-8E26-4091-ABDF-DDFEF5429E55}"/>
              </a:ext>
            </a:extLst>
          </p:cNvPr>
          <p:cNvSpPr txBox="1"/>
          <p:nvPr/>
        </p:nvSpPr>
        <p:spPr>
          <a:xfrm>
            <a:off x="7773359" y="1488934"/>
            <a:ext cx="22029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commencer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115076"/>
                </a:solidFill>
                <a:effectLst/>
                <a:uLnTx/>
                <a:uFillTx/>
                <a:latin typeface="Century Gothic" panose="020F0302020204030204"/>
                <a:ea typeface="+mn-ea"/>
                <a:cs typeface="+mn-cs"/>
              </a:rPr>
              <a:t>to start</a:t>
            </a:r>
          </a:p>
        </p:txBody>
      </p:sp>
      <p:sp>
        <p:nvSpPr>
          <p:cNvPr id="27" name="TextBox 26">
            <a:hlinkClick r:id="" action="ppaction://noaction">
              <a:snd r:embed="rId11" name="ocean.wav"/>
            </a:hlinkClick>
            <a:extLst>
              <a:ext uri="{FF2B5EF4-FFF2-40B4-BE49-F238E27FC236}">
                <a16:creationId xmlns:a16="http://schemas.microsoft.com/office/drawing/2014/main" id="{38811013-5E94-490C-B4A0-2055E107A8E7}"/>
              </a:ext>
            </a:extLst>
          </p:cNvPr>
          <p:cNvSpPr txBox="1"/>
          <p:nvPr/>
        </p:nvSpPr>
        <p:spPr>
          <a:xfrm>
            <a:off x="8227739" y="3923671"/>
            <a:ext cx="12942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océan</a:t>
            </a:r>
          </a:p>
        </p:txBody>
      </p:sp>
      <p:sp>
        <p:nvSpPr>
          <p:cNvPr id="28" name="TextBox 27">
            <a:hlinkClick r:id="" action="ppaction://noaction">
              <a:snd r:embed="rId12" name="cible.wav"/>
            </a:hlinkClick>
            <a:extLst>
              <a:ext uri="{FF2B5EF4-FFF2-40B4-BE49-F238E27FC236}">
                <a16:creationId xmlns:a16="http://schemas.microsoft.com/office/drawing/2014/main" id="{74BBE80E-ADDA-4963-A6D9-87BA4F67677B}"/>
              </a:ext>
            </a:extLst>
          </p:cNvPr>
          <p:cNvSpPr txBox="1"/>
          <p:nvPr/>
        </p:nvSpPr>
        <p:spPr>
          <a:xfrm>
            <a:off x="5783728" y="3923671"/>
            <a:ext cx="12942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cible</a:t>
            </a:r>
          </a:p>
        </p:txBody>
      </p:sp>
      <p:sp>
        <p:nvSpPr>
          <p:cNvPr id="29" name="TextBox 28">
            <a:hlinkClick r:id="" action="ppaction://noaction">
              <a:snd r:embed="rId13" name="glace.wav"/>
            </a:hlinkClick>
            <a:extLst>
              <a:ext uri="{FF2B5EF4-FFF2-40B4-BE49-F238E27FC236}">
                <a16:creationId xmlns:a16="http://schemas.microsoft.com/office/drawing/2014/main" id="{76C14B6F-0475-4118-887F-3728B4165560}"/>
              </a:ext>
            </a:extLst>
          </p:cNvPr>
          <p:cNvSpPr txBox="1"/>
          <p:nvPr/>
        </p:nvSpPr>
        <p:spPr>
          <a:xfrm>
            <a:off x="640476" y="3112092"/>
            <a:ext cx="12942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glace</a:t>
            </a:r>
          </a:p>
        </p:txBody>
      </p:sp>
      <p:sp>
        <p:nvSpPr>
          <p:cNvPr id="30" name="TextBox 29">
            <a:hlinkClick r:id="" action="ppaction://noaction">
              <a:snd r:embed="rId14" name="race.wav"/>
            </a:hlinkClick>
            <a:extLst>
              <a:ext uri="{FF2B5EF4-FFF2-40B4-BE49-F238E27FC236}">
                <a16:creationId xmlns:a16="http://schemas.microsoft.com/office/drawing/2014/main" id="{9B8DAA8D-759F-49F9-BD93-AC28CFA51CB7}"/>
              </a:ext>
            </a:extLst>
          </p:cNvPr>
          <p:cNvSpPr txBox="1"/>
          <p:nvPr/>
        </p:nvSpPr>
        <p:spPr>
          <a:xfrm>
            <a:off x="3167938" y="1488934"/>
            <a:ext cx="129422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race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115076"/>
                </a:solidFill>
                <a:effectLst/>
                <a:uLnTx/>
                <a:uFillTx/>
                <a:latin typeface="Century Gothic" panose="020F0302020204030204"/>
                <a:ea typeface="+mn-ea"/>
                <a:cs typeface="+mn-cs"/>
              </a:rPr>
              <a:t>breed</a:t>
            </a:r>
            <a:endParaRPr kumimoji="0" lang="en-US" sz="24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1" name="TextBox 30">
            <a:hlinkClick r:id="" action="ppaction://noaction">
              <a:snd r:embed="rId15" name="precision.wav"/>
            </a:hlinkClick>
            <a:extLst>
              <a:ext uri="{FF2B5EF4-FFF2-40B4-BE49-F238E27FC236}">
                <a16:creationId xmlns:a16="http://schemas.microsoft.com/office/drawing/2014/main" id="{2A64C034-ADD9-40F3-93D7-AA3BDEE703B1}"/>
              </a:ext>
            </a:extLst>
          </p:cNvPr>
          <p:cNvSpPr txBox="1"/>
          <p:nvPr/>
        </p:nvSpPr>
        <p:spPr>
          <a:xfrm>
            <a:off x="7773359" y="5546831"/>
            <a:ext cx="220298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précision</a:t>
            </a:r>
          </a:p>
        </p:txBody>
      </p:sp>
      <p:sp>
        <p:nvSpPr>
          <p:cNvPr id="32" name="TextBox 31">
            <a:hlinkClick r:id="" action="ppaction://noaction">
              <a:snd r:embed="rId16" name="centre.wav"/>
            </a:hlinkClick>
            <a:extLst>
              <a:ext uri="{FF2B5EF4-FFF2-40B4-BE49-F238E27FC236}">
                <a16:creationId xmlns:a16="http://schemas.microsoft.com/office/drawing/2014/main" id="{25BBD7BE-472C-4B4E-95FA-55200DE23EF7}"/>
              </a:ext>
            </a:extLst>
          </p:cNvPr>
          <p:cNvSpPr txBox="1"/>
          <p:nvPr/>
        </p:nvSpPr>
        <p:spPr>
          <a:xfrm>
            <a:off x="5783728" y="1488934"/>
            <a:ext cx="12942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centre</a:t>
            </a:r>
          </a:p>
        </p:txBody>
      </p:sp>
      <p:sp>
        <p:nvSpPr>
          <p:cNvPr id="33" name="TextBox 32">
            <a:hlinkClick r:id="" action="ppaction://noaction">
              <a:snd r:embed="rId17" name="cent.wav"/>
            </a:hlinkClick>
            <a:extLst>
              <a:ext uri="{FF2B5EF4-FFF2-40B4-BE49-F238E27FC236}">
                <a16:creationId xmlns:a16="http://schemas.microsoft.com/office/drawing/2014/main" id="{F20387A6-984C-4B6C-A307-03AD0287CBA2}"/>
              </a:ext>
            </a:extLst>
          </p:cNvPr>
          <p:cNvSpPr txBox="1"/>
          <p:nvPr/>
        </p:nvSpPr>
        <p:spPr>
          <a:xfrm>
            <a:off x="3167938" y="3112092"/>
            <a:ext cx="12942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cent</a:t>
            </a:r>
          </a:p>
        </p:txBody>
      </p:sp>
      <p:sp>
        <p:nvSpPr>
          <p:cNvPr id="34" name="TextBox 33">
            <a:hlinkClick r:id="" action="ppaction://noaction">
              <a:snd r:embed="rId18" name="espece.wav"/>
            </a:hlinkClick>
            <a:extLst>
              <a:ext uri="{FF2B5EF4-FFF2-40B4-BE49-F238E27FC236}">
                <a16:creationId xmlns:a16="http://schemas.microsoft.com/office/drawing/2014/main" id="{3C6DDA37-237C-4100-BF40-F695ADDBE95E}"/>
              </a:ext>
            </a:extLst>
          </p:cNvPr>
          <p:cNvSpPr txBox="1"/>
          <p:nvPr/>
        </p:nvSpPr>
        <p:spPr>
          <a:xfrm>
            <a:off x="567352" y="3923671"/>
            <a:ext cx="144046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espèce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115076"/>
                </a:solidFill>
                <a:effectLst/>
                <a:uLnTx/>
                <a:uFillTx/>
                <a:latin typeface="Century Gothic" panose="020F0302020204030204"/>
                <a:ea typeface="+mn-ea"/>
                <a:cs typeface="+mn-cs"/>
              </a:rPr>
              <a:t>type</a:t>
            </a:r>
            <a:endParaRPr kumimoji="0" lang="en-US" sz="24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5" name="TextBox 34">
            <a:hlinkClick r:id="" action="ppaction://noaction">
              <a:snd r:embed="rId19" name="concevoir.wav"/>
            </a:hlinkClick>
            <a:extLst>
              <a:ext uri="{FF2B5EF4-FFF2-40B4-BE49-F238E27FC236}">
                <a16:creationId xmlns:a16="http://schemas.microsoft.com/office/drawing/2014/main" id="{F493B47F-64E0-490C-87CD-6B75CC5B879F}"/>
              </a:ext>
            </a:extLst>
          </p:cNvPr>
          <p:cNvSpPr txBox="1"/>
          <p:nvPr/>
        </p:nvSpPr>
        <p:spPr>
          <a:xfrm>
            <a:off x="363071" y="1488934"/>
            <a:ext cx="184903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concevoir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115076"/>
                </a:solidFill>
                <a:effectLst/>
                <a:uLnTx/>
                <a:uFillTx/>
                <a:latin typeface="Century Gothic" panose="020F0302020204030204"/>
                <a:ea typeface="+mn-ea"/>
                <a:cs typeface="+mn-cs"/>
              </a:rPr>
              <a:t>to design</a:t>
            </a:r>
          </a:p>
        </p:txBody>
      </p:sp>
      <p:sp>
        <p:nvSpPr>
          <p:cNvPr id="36" name="TextBox 35">
            <a:hlinkClick r:id="" action="ppaction://noaction">
              <a:snd r:embed="rId20" name="avance.wav"/>
            </a:hlinkClick>
            <a:extLst>
              <a:ext uri="{FF2B5EF4-FFF2-40B4-BE49-F238E27FC236}">
                <a16:creationId xmlns:a16="http://schemas.microsoft.com/office/drawing/2014/main" id="{1D660C82-3C90-4E8B-9EE4-6528517EBAEA}"/>
              </a:ext>
            </a:extLst>
          </p:cNvPr>
          <p:cNvSpPr txBox="1"/>
          <p:nvPr/>
        </p:nvSpPr>
        <p:spPr>
          <a:xfrm>
            <a:off x="8062852" y="2300513"/>
            <a:ext cx="172468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avance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115076"/>
                </a:solidFill>
                <a:effectLst/>
                <a:uLnTx/>
                <a:uFillTx/>
                <a:latin typeface="Century Gothic" panose="020F0302020204030204"/>
                <a:ea typeface="+mn-ea"/>
                <a:cs typeface="+mn-cs"/>
              </a:rPr>
              <a:t>prepayment</a:t>
            </a:r>
            <a:endParaRPr kumimoji="0" lang="en-US" sz="24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7" name="TextBox 36">
            <a:hlinkClick r:id="" action="ppaction://noaction">
              <a:snd r:embed="rId21" name="civil.wav"/>
            </a:hlinkClick>
            <a:extLst>
              <a:ext uri="{FF2B5EF4-FFF2-40B4-BE49-F238E27FC236}">
                <a16:creationId xmlns:a16="http://schemas.microsoft.com/office/drawing/2014/main" id="{4AEC8AC7-C8F8-44E3-A87C-3B96A9C777DE}"/>
              </a:ext>
            </a:extLst>
          </p:cNvPr>
          <p:cNvSpPr txBox="1"/>
          <p:nvPr/>
        </p:nvSpPr>
        <p:spPr>
          <a:xfrm>
            <a:off x="640476" y="4735250"/>
            <a:ext cx="12942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civil</a:t>
            </a:r>
          </a:p>
        </p:txBody>
      </p:sp>
      <p:sp>
        <p:nvSpPr>
          <p:cNvPr id="38" name="TextBox 37">
            <a:hlinkClick r:id="" action="ppaction://noaction">
              <a:snd r:embed="rId22" name="cellule.wav"/>
            </a:hlinkClick>
            <a:extLst>
              <a:ext uri="{FF2B5EF4-FFF2-40B4-BE49-F238E27FC236}">
                <a16:creationId xmlns:a16="http://schemas.microsoft.com/office/drawing/2014/main" id="{3350E087-8E03-40A7-AD10-6D3A254FEA1E}"/>
              </a:ext>
            </a:extLst>
          </p:cNvPr>
          <p:cNvSpPr txBox="1"/>
          <p:nvPr/>
        </p:nvSpPr>
        <p:spPr>
          <a:xfrm>
            <a:off x="8126437" y="3112092"/>
            <a:ext cx="14968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cellule</a:t>
            </a:r>
          </a:p>
        </p:txBody>
      </p:sp>
      <p:sp>
        <p:nvSpPr>
          <p:cNvPr id="39" name="TextBox 38">
            <a:hlinkClick r:id="" action="ppaction://noaction">
              <a:snd r:embed="rId23" name="confiance.wav"/>
            </a:hlinkClick>
            <a:extLst>
              <a:ext uri="{FF2B5EF4-FFF2-40B4-BE49-F238E27FC236}">
                <a16:creationId xmlns:a16="http://schemas.microsoft.com/office/drawing/2014/main" id="{D36ED964-E014-4B81-B1E8-C2EB9AC6E1E3}"/>
              </a:ext>
            </a:extLst>
          </p:cNvPr>
          <p:cNvSpPr txBox="1"/>
          <p:nvPr/>
        </p:nvSpPr>
        <p:spPr>
          <a:xfrm>
            <a:off x="2886043" y="5546831"/>
            <a:ext cx="185801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confiance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115076"/>
                </a:solidFill>
                <a:effectLst/>
                <a:uLnTx/>
                <a:uFillTx/>
                <a:latin typeface="Century Gothic" panose="020F0302020204030204"/>
                <a:ea typeface="+mn-ea"/>
                <a:cs typeface="+mn-cs"/>
              </a:rPr>
              <a:t>trust</a:t>
            </a:r>
            <a:endParaRPr kumimoji="0" lang="en-US" sz="24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0" name="TextBox 39">
            <a:hlinkClick r:id="" action="ppaction://noaction">
              <a:snd r:embed="rId24" name="precisement.wav"/>
            </a:hlinkClick>
            <a:extLst>
              <a:ext uri="{FF2B5EF4-FFF2-40B4-BE49-F238E27FC236}">
                <a16:creationId xmlns:a16="http://schemas.microsoft.com/office/drawing/2014/main" id="{F827B62E-4199-456E-8AC5-CB20FB109209}"/>
              </a:ext>
            </a:extLst>
          </p:cNvPr>
          <p:cNvSpPr txBox="1"/>
          <p:nvPr/>
        </p:nvSpPr>
        <p:spPr>
          <a:xfrm>
            <a:off x="5329348" y="2300513"/>
            <a:ext cx="22029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précisément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115076"/>
                </a:solidFill>
                <a:effectLst/>
                <a:uLnTx/>
                <a:uFillTx/>
                <a:latin typeface="Century Gothic" panose="020F0302020204030204"/>
                <a:ea typeface="+mn-ea"/>
                <a:cs typeface="+mn-cs"/>
              </a:rPr>
              <a:t>precisely</a:t>
            </a:r>
            <a:endParaRPr kumimoji="0" lang="en-US" sz="24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1" name="TextBox 40">
            <a:hlinkClick r:id="" action="ppaction://noaction">
              <a:snd r:embed="rId25" name="recevoir.wav"/>
            </a:hlinkClick>
            <a:extLst>
              <a:ext uri="{FF2B5EF4-FFF2-40B4-BE49-F238E27FC236}">
                <a16:creationId xmlns:a16="http://schemas.microsoft.com/office/drawing/2014/main" id="{499AD2A3-07B0-4E24-A722-309240B90EF4}"/>
              </a:ext>
            </a:extLst>
          </p:cNvPr>
          <p:cNvSpPr txBox="1"/>
          <p:nvPr/>
        </p:nvSpPr>
        <p:spPr>
          <a:xfrm>
            <a:off x="2949240" y="4735250"/>
            <a:ext cx="173161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recevoir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115076"/>
                </a:solidFill>
                <a:effectLst/>
                <a:uLnTx/>
                <a:uFillTx/>
                <a:latin typeface="Century Gothic" panose="020F0302020204030204"/>
                <a:ea typeface="+mn-ea"/>
                <a:cs typeface="+mn-cs"/>
              </a:rPr>
              <a:t>to receive</a:t>
            </a:r>
          </a:p>
        </p:txBody>
      </p:sp>
      <p:sp>
        <p:nvSpPr>
          <p:cNvPr id="42" name="TextBox 41">
            <a:hlinkClick r:id="" action="ppaction://noaction">
              <a:snd r:embed="rId26" name="efficacite.wav"/>
            </a:hlinkClick>
            <a:extLst>
              <a:ext uri="{FF2B5EF4-FFF2-40B4-BE49-F238E27FC236}">
                <a16:creationId xmlns:a16="http://schemas.microsoft.com/office/drawing/2014/main" id="{6113E7E4-78BF-4FDF-9B14-85A47D957FC6}"/>
              </a:ext>
            </a:extLst>
          </p:cNvPr>
          <p:cNvSpPr txBox="1"/>
          <p:nvPr/>
        </p:nvSpPr>
        <p:spPr>
          <a:xfrm>
            <a:off x="2713558" y="2300513"/>
            <a:ext cx="22029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efficacité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115076"/>
                </a:solidFill>
                <a:effectLst/>
                <a:uLnTx/>
                <a:uFillTx/>
                <a:latin typeface="Century Gothic" panose="020F0302020204030204"/>
                <a:ea typeface="+mn-ea"/>
                <a:cs typeface="+mn-cs"/>
              </a:rPr>
              <a:t>effectiveness</a:t>
            </a:r>
            <a:endParaRPr kumimoji="0" lang="en-US" sz="24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3" name="TextBox 42">
            <a:hlinkClick r:id="" action="ppaction://noaction">
              <a:snd r:embed="rId27" name="concurrence.wav"/>
            </a:hlinkClick>
            <a:extLst>
              <a:ext uri="{FF2B5EF4-FFF2-40B4-BE49-F238E27FC236}">
                <a16:creationId xmlns:a16="http://schemas.microsoft.com/office/drawing/2014/main" id="{6BB1CC4C-0375-45CA-B83F-C3989EBF7CDA}"/>
              </a:ext>
            </a:extLst>
          </p:cNvPr>
          <p:cNvSpPr txBox="1"/>
          <p:nvPr/>
        </p:nvSpPr>
        <p:spPr>
          <a:xfrm>
            <a:off x="2713558" y="3923671"/>
            <a:ext cx="22029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concurrence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115076"/>
                </a:solidFill>
                <a:effectLst/>
                <a:uLnTx/>
                <a:uFillTx/>
                <a:latin typeface="Century Gothic" panose="020F0302020204030204"/>
                <a:ea typeface="+mn-ea"/>
                <a:cs typeface="+mn-cs"/>
              </a:rPr>
              <a:t>competition</a:t>
            </a:r>
            <a:endParaRPr kumimoji="0" lang="en-US" sz="24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028" name="Picture 4" descr="Darts, Dart, Game, Bull'S Eye, Target, Dart Board, Hit">
            <a:extLst>
              <a:ext uri="{FF2B5EF4-FFF2-40B4-BE49-F238E27FC236}">
                <a16:creationId xmlns:a16="http://schemas.microsoft.com/office/drawing/2014/main" id="{8416D413-B8EF-418B-95C9-72C371A06A12}"/>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flipH="1">
            <a:off x="5065247" y="1289845"/>
            <a:ext cx="911757" cy="1009946"/>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87CFFEE6-2B9C-4D5B-9205-04EDBFA8EBEE}"/>
              </a:ext>
            </a:extLst>
          </p:cNvPr>
          <p:cNvSpPr/>
          <p:nvPr/>
        </p:nvSpPr>
        <p:spPr>
          <a:xfrm>
            <a:off x="227667" y="2299791"/>
            <a:ext cx="503528" cy="461665"/>
          </a:xfrm>
          <a:prstGeom prst="ellipse">
            <a:avLst/>
          </a:prstGeom>
          <a:solidFill>
            <a:schemeClr val="bg1"/>
          </a:solidFill>
          <a:ln w="381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030" name="Picture 6" descr="Ice, Ice Cream, Waffle, Dessert, Summer, Sweet">
            <a:extLst>
              <a:ext uri="{FF2B5EF4-FFF2-40B4-BE49-F238E27FC236}">
                <a16:creationId xmlns:a16="http://schemas.microsoft.com/office/drawing/2014/main" id="{630775A9-15C5-4352-8106-F50F14B96ADB}"/>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04441" y="2893447"/>
            <a:ext cx="427633" cy="85526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1F657B8-3BAC-4D28-8F1D-4D6BCEF6492C}"/>
              </a:ext>
            </a:extLst>
          </p:cNvPr>
          <p:cNvGrpSpPr/>
          <p:nvPr/>
        </p:nvGrpSpPr>
        <p:grpSpPr>
          <a:xfrm>
            <a:off x="2949240" y="3226753"/>
            <a:ext cx="468000" cy="468000"/>
            <a:chOff x="4941413" y="-1212679"/>
            <a:chExt cx="468000" cy="468000"/>
          </a:xfrm>
        </p:grpSpPr>
        <p:sp>
          <p:nvSpPr>
            <p:cNvPr id="44" name="Oval 43">
              <a:extLst>
                <a:ext uri="{FF2B5EF4-FFF2-40B4-BE49-F238E27FC236}">
                  <a16:creationId xmlns:a16="http://schemas.microsoft.com/office/drawing/2014/main" id="{21860FDF-C3A8-4CE0-BA8D-EDCA90C30682}"/>
                </a:ext>
              </a:extLst>
            </p:cNvPr>
            <p:cNvSpPr/>
            <p:nvPr/>
          </p:nvSpPr>
          <p:spPr>
            <a:xfrm>
              <a:off x="4941413" y="-1212679"/>
              <a:ext cx="468000" cy="468000"/>
            </a:xfrm>
            <a:prstGeom prst="ellipse">
              <a:avLst/>
            </a:prstGeom>
            <a:solidFill>
              <a:schemeClr val="accent4">
                <a:lumMod val="40000"/>
                <a:lumOff val="60000"/>
              </a:schemeClr>
            </a:solid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032" name="Picture 8" descr="Cent, Coin, Euro, Money">
              <a:extLst>
                <a:ext uri="{FF2B5EF4-FFF2-40B4-BE49-F238E27FC236}">
                  <a16:creationId xmlns:a16="http://schemas.microsoft.com/office/drawing/2014/main" id="{7FD08084-871E-4B17-A872-AF3B91477EF7}"/>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941413" y="-1212679"/>
              <a:ext cx="468000" cy="46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6" name="Picture 12" descr="Jail Cell, Jail, Prison, Punishment">
            <a:extLst>
              <a:ext uri="{FF2B5EF4-FFF2-40B4-BE49-F238E27FC236}">
                <a16:creationId xmlns:a16="http://schemas.microsoft.com/office/drawing/2014/main" id="{CE5C0FB8-021A-447B-9689-A4333F31C8CF}"/>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7651146" y="3089832"/>
            <a:ext cx="748373" cy="74837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arget, Aim, Darts, Dart Board">
            <a:extLst>
              <a:ext uri="{FF2B5EF4-FFF2-40B4-BE49-F238E27FC236}">
                <a16:creationId xmlns:a16="http://schemas.microsoft.com/office/drawing/2014/main" id="{E9A3BD22-A897-4C6E-A032-304E56082789}"/>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329348" y="3908850"/>
            <a:ext cx="707671" cy="74491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Ocean, Fish, Wave, Waves, Bird, Life">
            <a:extLst>
              <a:ext uri="{FF2B5EF4-FFF2-40B4-BE49-F238E27FC236}">
                <a16:creationId xmlns:a16="http://schemas.microsoft.com/office/drawing/2014/main" id="{C4801BA7-5053-4B67-9601-164675D0A670}"/>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7612074" y="3989259"/>
            <a:ext cx="748374" cy="51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569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9000"/>
                                        <p:tgtEl>
                                          <p:spTgt spid="6"/>
                                        </p:tgtEl>
                                      </p:cBhvr>
                                    </p:animEffect>
                                    <p:set>
                                      <p:cBhvr>
                                        <p:cTn id="7" dur="1" fill="hold">
                                          <p:stCondLst>
                                            <p:cond delay="2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0FCE4E-9C2F-1B4B-BD5C-C5021A24A5DB}"/>
              </a:ext>
            </a:extLst>
          </p:cNvPr>
          <p:cNvSpPr>
            <a:spLocks noGrp="1"/>
          </p:cNvSpPr>
          <p:nvPr>
            <p:ph type="title"/>
          </p:nvPr>
        </p:nvSpPr>
        <p:spPr>
          <a:xfrm>
            <a:off x="0" y="-307934"/>
            <a:ext cx="5443538" cy="3422609"/>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ç</a:t>
            </a:r>
            <a:r>
              <a:rPr lang="en-GB" sz="20000" b="1" dirty="0">
                <a:solidFill>
                  <a:srgbClr val="1F4E79"/>
                </a:solidFill>
                <a:latin typeface="Century Gothic" panose="020B0502020202020204" pitchFamily="34" charset="0"/>
                <a:ea typeface="+mn-ea"/>
                <a:cs typeface="Calibri" panose="020F0502020204030204" pitchFamily="34" charset="0"/>
              </a:rPr>
              <a:t>/c</a:t>
            </a:r>
            <a:endParaRPr lang="en-US" dirty="0"/>
          </a:p>
        </p:txBody>
      </p:sp>
      <p:sp>
        <p:nvSpPr>
          <p:cNvPr id="2" name="TextBox 1"/>
          <p:cNvSpPr txBox="1"/>
          <p:nvPr/>
        </p:nvSpPr>
        <p:spPr>
          <a:xfrm>
            <a:off x="4645572" y="2145179"/>
            <a:ext cx="290085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29721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ç.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ç ic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8A1C48-DCA1-AD42-967C-43ACD8D0B66D}"/>
              </a:ext>
            </a:extLst>
          </p:cNvPr>
          <p:cNvSpPr>
            <a:spLocks noGrp="1"/>
          </p:cNvSpPr>
          <p:nvPr>
            <p:ph type="title"/>
          </p:nvPr>
        </p:nvSpPr>
        <p:spPr>
          <a:xfrm>
            <a:off x="0" y="-311243"/>
            <a:ext cx="5186363" cy="3557557"/>
          </a:xfrm>
        </p:spPr>
        <p:txBody>
          <a:bodyPr/>
          <a:lstStyle/>
          <a:p>
            <a:pPr lvl="0">
              <a:lnSpc>
                <a:spcPct val="100000"/>
              </a:lnSpc>
              <a:spcBef>
                <a:spcPts val="0"/>
              </a:spcBef>
            </a:pPr>
            <a:r>
              <a:rPr lang="en-GB" sz="20000" b="1" dirty="0" err="1">
                <a:solidFill>
                  <a:srgbClr val="1F4E79"/>
                </a:solidFill>
                <a:latin typeface="Century Gothic" panose="020B0502020202020204" pitchFamily="34" charset="0"/>
                <a:ea typeface="+mn-ea"/>
                <a:cs typeface="Calibri" panose="020F0502020204030204" pitchFamily="34" charset="0"/>
              </a:rPr>
              <a:t>ç</a:t>
            </a:r>
            <a:r>
              <a:rPr lang="en-GB" sz="20000" b="1" dirty="0">
                <a:solidFill>
                  <a:srgbClr val="1F4E79"/>
                </a:solidFill>
                <a:latin typeface="Century Gothic" panose="020B0502020202020204" pitchFamily="34" charset="0"/>
                <a:ea typeface="+mn-ea"/>
                <a:cs typeface="Calibri" panose="020F0502020204030204" pitchFamily="34" charset="0"/>
              </a:rPr>
              <a:t>/c</a:t>
            </a:r>
            <a:endParaRPr lang="en-US" dirty="0"/>
          </a:p>
        </p:txBody>
      </p:sp>
      <p:pic>
        <p:nvPicPr>
          <p:cNvPr id="5" name="Picture 2" descr="a map with an arrow to show locatio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81882" y="1119953"/>
            <a:ext cx="3329694" cy="33430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45572" y="4310700"/>
            <a:ext cx="290085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i</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99473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37787" y="22325"/>
            <a:ext cx="10515600" cy="1325563"/>
          </a:xfrm>
        </p:spPr>
        <p:txBody>
          <a:bodyPr>
            <a:normAutofit fontScale="90000"/>
          </a:bodyPr>
          <a:lstStyle/>
          <a:p>
            <a:pPr algn="ctr"/>
            <a:r>
              <a:rPr lang="en-GB" sz="13300" b="1" dirty="0">
                <a:solidFill>
                  <a:srgbClr val="115076"/>
                </a:solidFill>
                <a:cs typeface="Calibri" panose="020F0502020204030204" pitchFamily="34" charset="0"/>
              </a:rPr>
              <a:t>ç/c</a:t>
            </a:r>
            <a:endParaRPr lang="en-GB" dirty="0"/>
          </a:p>
        </p:txBody>
      </p:sp>
      <p:sp>
        <p:nvSpPr>
          <p:cNvPr id="6" name="Rounded Rectangle 5" descr="rectangle"/>
          <p:cNvSpPr/>
          <p:nvPr/>
        </p:nvSpPr>
        <p:spPr>
          <a:xfrm>
            <a:off x="4732282" y="1604128"/>
            <a:ext cx="2727435" cy="297968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map with an arrow pointing out the locatio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334750" y="1839040"/>
            <a:ext cx="1522499" cy="15286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31303" y="3316208"/>
            <a:ext cx="13176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7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762852" y="508760"/>
            <a:ext cx="31293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fran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0" name="Picture 19" descr="the french fla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4532" y="1637132"/>
            <a:ext cx="1808379" cy="1205586"/>
          </a:xfrm>
          <a:prstGeom prst="rect">
            <a:avLst/>
          </a:prstGeom>
        </p:spPr>
      </p:pic>
      <p:sp>
        <p:nvSpPr>
          <p:cNvPr id="7" name="TextBox 6"/>
          <p:cNvSpPr txBox="1"/>
          <p:nvPr/>
        </p:nvSpPr>
        <p:spPr>
          <a:xfrm>
            <a:off x="800522" y="3500874"/>
            <a:ext cx="30540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inéma</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2" name="Picture 21" descr="cinema reel"/>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72587" y="4406530"/>
            <a:ext cx="1707662" cy="2017668"/>
          </a:xfrm>
          <a:prstGeom prst="rect">
            <a:avLst/>
          </a:prstGeom>
        </p:spPr>
      </p:pic>
      <p:sp>
        <p:nvSpPr>
          <p:cNvPr id="8" name="TextBox 7"/>
          <p:cNvSpPr txBox="1"/>
          <p:nvPr/>
        </p:nvSpPr>
        <p:spPr>
          <a:xfrm>
            <a:off x="4544579" y="4642467"/>
            <a:ext cx="31229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ider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Rectangle 1"/>
          <p:cNvSpPr/>
          <p:nvPr/>
        </p:nvSpPr>
        <p:spPr>
          <a:xfrm>
            <a:off x="4721793" y="5415364"/>
            <a:ext cx="271901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decide]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548748" y="508759"/>
            <a:ext cx="293061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a small boy"/>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85970" y="1544895"/>
            <a:ext cx="1456166" cy="1937966"/>
          </a:xfrm>
          <a:prstGeom prst="rect">
            <a:avLst/>
          </a:prstGeom>
        </p:spPr>
      </p:pic>
      <p:sp>
        <p:nvSpPr>
          <p:cNvPr id="13" name="TextBox 12"/>
          <p:cNvSpPr txBox="1"/>
          <p:nvPr/>
        </p:nvSpPr>
        <p:spPr>
          <a:xfrm>
            <a:off x="9111750" y="3477522"/>
            <a:ext cx="201737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a:t>
            </a:r>
          </a:p>
        </p:txBody>
      </p:sp>
      <p:pic>
        <p:nvPicPr>
          <p:cNvPr id="17" name="Picture 16" descr="the number five"/>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19582" y="4513658"/>
            <a:ext cx="1445138" cy="180341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6504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ç.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ci_c.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ç ici.wav"/>
                                        </p:tgtEl>
                                      </p:cMediaNode>
                                    </p:audio>
                                  </p:sub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ç français.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subTnLst>
                                    <p:audio>
                                      <p:cMediaNode>
                                        <p:cTn display="0" masterRel="sameClick">
                                          <p:stCondLst>
                                            <p:cond evt="begin" delay="0">
                                              <p:tn val="26"/>
                                            </p:cond>
                                          </p:stCondLst>
                                          <p:endCondLst>
                                            <p:cond evt="onStopAudio" delay="0">
                                              <p:tgtEl>
                                                <p:sldTgt/>
                                              </p:tgtEl>
                                            </p:cond>
                                          </p:endCondLst>
                                        </p:cTn>
                                        <p:tgtEl>
                                          <p:sndTgt r:embed="rId6" name="ç françai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7" name="ç garç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subTnLst>
                                    <p:audio>
                                      <p:cMediaNode>
                                        <p:cTn display="0" masterRel="sameClick">
                                          <p:stCondLst>
                                            <p:cond evt="begin" delay="0">
                                              <p:tn val="36"/>
                                            </p:cond>
                                          </p:stCondLst>
                                          <p:endCondLst>
                                            <p:cond evt="onStopAudio" delay="0">
                                              <p:tgtEl>
                                                <p:sldTgt/>
                                              </p:tgtEl>
                                            </p:cond>
                                          </p:endCondLst>
                                        </p:cTn>
                                        <p:tgtEl>
                                          <p:sndTgt r:embed="rId7" name="ç garç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8" name="ç ciném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subTnLst>
                                    <p:audio>
                                      <p:cMediaNode>
                                        <p:cTn display="0" masterRel="sameClick">
                                          <p:stCondLst>
                                            <p:cond evt="begin" delay="0">
                                              <p:tn val="46"/>
                                            </p:cond>
                                          </p:stCondLst>
                                          <p:endCondLst>
                                            <p:cond evt="onStopAudio" delay="0">
                                              <p:tgtEl>
                                                <p:sldTgt/>
                                              </p:tgtEl>
                                            </p:cond>
                                          </p:endCondLst>
                                        </p:cTn>
                                        <p:tgtEl>
                                          <p:sndTgt r:embed="rId8" name="ç ciném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9" name="ç décid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subTnLst>
                                    <p:audio>
                                      <p:cMediaNode>
                                        <p:cTn display="0" masterRel="sameClick">
                                          <p:stCondLst>
                                            <p:cond evt="begin" delay="0">
                                              <p:tn val="56"/>
                                            </p:cond>
                                          </p:stCondLst>
                                          <p:endCondLst>
                                            <p:cond evt="onStopAudio" delay="0">
                                              <p:tgtEl>
                                                <p:sldTgt/>
                                              </p:tgtEl>
                                            </p:cond>
                                          </p:endCondLst>
                                        </p:cTn>
                                        <p:tgtEl>
                                          <p:sndTgt r:embed="rId9" name="ç décid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subTnLst>
                                    <p:audio>
                                      <p:cMediaNode>
                                        <p:cTn display="0" masterRel="sameClick">
                                          <p:stCondLst>
                                            <p:cond evt="begin" delay="0">
                                              <p:tn val="61"/>
                                            </p:cond>
                                          </p:stCondLst>
                                          <p:endCondLst>
                                            <p:cond evt="onStopAudio" delay="0">
                                              <p:tgtEl>
                                                <p:sldTgt/>
                                              </p:tgtEl>
                                            </p:cond>
                                          </p:endCondLst>
                                        </p:cTn>
                                        <p:tgtEl>
                                          <p:sndTgt r:embed="rId10" name="ç cinq.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10" name="ç cinq.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P spid="3" grpId="0"/>
      <p:bldP spid="4" grpId="0"/>
      <p:bldP spid="7" grpId="0"/>
      <p:bldP spid="8" grpId="0"/>
      <p:bldP spid="2" grpId="0"/>
      <p:bldP spid="9"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339" y="14288"/>
            <a:ext cx="10515600" cy="1325563"/>
          </a:xfrm>
        </p:spPr>
        <p:txBody>
          <a:bodyPr>
            <a:normAutofit fontScale="90000"/>
          </a:bodyPr>
          <a:lstStyle/>
          <a:p>
            <a:pPr algn="ctr"/>
            <a:r>
              <a:rPr lang="en-GB" sz="13300" b="1" dirty="0">
                <a:solidFill>
                  <a:srgbClr val="115076"/>
                </a:solidFill>
                <a:cs typeface="Calibri" panose="020F0502020204030204" pitchFamily="34" charset="0"/>
              </a:rPr>
              <a:t>ç/c</a:t>
            </a:r>
            <a:endParaRPr lang="en-GB" dirty="0"/>
          </a:p>
        </p:txBody>
      </p:sp>
      <p:sp>
        <p:nvSpPr>
          <p:cNvPr id="6" name="Rounded Rectangle 5" descr="rectangle"/>
          <p:cNvSpPr/>
          <p:nvPr/>
        </p:nvSpPr>
        <p:spPr>
          <a:xfrm>
            <a:off x="4732282" y="1604128"/>
            <a:ext cx="2727435" cy="297968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5431303" y="3316208"/>
            <a:ext cx="13176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7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762852" y="508760"/>
            <a:ext cx="31293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fran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00522" y="3500874"/>
            <a:ext cx="30540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inéma</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4544579" y="4642467"/>
            <a:ext cx="31229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ider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548748" y="508759"/>
            <a:ext cx="293061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3" name="TextBox 12"/>
          <p:cNvSpPr txBox="1"/>
          <p:nvPr/>
        </p:nvSpPr>
        <p:spPr>
          <a:xfrm>
            <a:off x="9111750" y="3477522"/>
            <a:ext cx="201737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a:t>
            </a:r>
          </a:p>
        </p:txBody>
      </p:sp>
      <p:pic>
        <p:nvPicPr>
          <p:cNvPr id="10" name="Picture 2" descr="map with an arrow pointing out the location">
            <a:extLst>
              <a:ext uri="{FF2B5EF4-FFF2-40B4-BE49-F238E27FC236}">
                <a16:creationId xmlns:a16="http://schemas.microsoft.com/office/drawing/2014/main" id="{FE8C2DAE-D5C9-9145-A3B1-9B6BCF30FCE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334750" y="1839040"/>
            <a:ext cx="1522499" cy="1528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32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ç.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ici_c.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5" name="ç ici.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ç français.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7" name="ç garç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8" name="ç ciném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9" name="ç décid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subTnLst>
                                    <p:audio>
                                      <p:cMediaNode>
                                        <p:cTn display="0" masterRel="sameClick">
                                          <p:stCondLst>
                                            <p:cond evt="begin" delay="0">
                                              <p:tn val="41"/>
                                            </p:cond>
                                          </p:stCondLst>
                                          <p:endCondLst>
                                            <p:cond evt="onStopAudio" delay="0">
                                              <p:tgtEl>
                                                <p:sldTgt/>
                                              </p:tgtEl>
                                            </p:cond>
                                          </p:endCondLst>
                                        </p:cTn>
                                        <p:tgtEl>
                                          <p:sndTgt r:embed="rId10" name="ç cinq.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3" grpId="0"/>
      <p:bldP spid="4" grpId="0"/>
      <p:bldP spid="7" grpId="0"/>
      <p:bldP spid="8" grpId="0"/>
      <p:bldP spid="9"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339" y="14288"/>
            <a:ext cx="10515600" cy="1325563"/>
          </a:xfrm>
        </p:spPr>
        <p:txBody>
          <a:bodyPr>
            <a:normAutofit fontScale="90000"/>
          </a:bodyPr>
          <a:lstStyle/>
          <a:p>
            <a:pPr algn="ctr"/>
            <a:r>
              <a:rPr lang="en-GB" sz="13300" b="1" dirty="0">
                <a:solidFill>
                  <a:srgbClr val="115076"/>
                </a:solidFill>
                <a:cs typeface="Calibri" panose="020F0502020204030204" pitchFamily="34" charset="0"/>
              </a:rPr>
              <a:t>ç/c</a:t>
            </a:r>
            <a:endParaRPr lang="en-GB" dirty="0"/>
          </a:p>
        </p:txBody>
      </p:sp>
      <p:sp>
        <p:nvSpPr>
          <p:cNvPr id="6" name="Rounded Rectangle 5" descr="rectangle"/>
          <p:cNvSpPr/>
          <p:nvPr/>
        </p:nvSpPr>
        <p:spPr>
          <a:xfrm>
            <a:off x="4732282" y="1604128"/>
            <a:ext cx="2727435" cy="297968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5431303" y="3316208"/>
            <a:ext cx="131767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7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TextBox 3"/>
          <p:cNvSpPr txBox="1"/>
          <p:nvPr/>
        </p:nvSpPr>
        <p:spPr>
          <a:xfrm>
            <a:off x="762852" y="508760"/>
            <a:ext cx="31293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fran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00522" y="3500874"/>
            <a:ext cx="30540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inéma</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4544579" y="4642467"/>
            <a:ext cx="31229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ider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8548748" y="508759"/>
            <a:ext cx="293061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gar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3" name="TextBox 12"/>
          <p:cNvSpPr txBox="1"/>
          <p:nvPr/>
        </p:nvSpPr>
        <p:spPr>
          <a:xfrm>
            <a:off x="9111750" y="3477522"/>
            <a:ext cx="201737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q</a:t>
            </a:r>
          </a:p>
        </p:txBody>
      </p:sp>
      <p:pic>
        <p:nvPicPr>
          <p:cNvPr id="10" name="Picture 2" descr="map with an arrow pointing out the location">
            <a:extLst>
              <a:ext uri="{FF2B5EF4-FFF2-40B4-BE49-F238E27FC236}">
                <a16:creationId xmlns:a16="http://schemas.microsoft.com/office/drawing/2014/main" id="{FE8C2DAE-D5C9-9145-A3B1-9B6BCF30FC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34750" y="1839040"/>
            <a:ext cx="1522499" cy="1528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47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3" grpId="0"/>
      <p:bldP spid="4" grpId="0"/>
      <p:bldP spid="7" grpId="0"/>
      <p:bldP spid="8" grpId="0"/>
      <p:bldP spid="9"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pic>
        <p:nvPicPr>
          <p:cNvPr id="6" name="Picture 7"/>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79713" y="1273583"/>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7477" y="1437704"/>
            <a:ext cx="551646" cy="535097"/>
          </a:xfrm>
          <a:prstGeom prst="rect">
            <a:avLst/>
          </a:prstGeom>
        </p:spPr>
      </p:pic>
      <p:sp>
        <p:nvSpPr>
          <p:cNvPr id="10" name="Rectangle 2"/>
          <p:cNvSpPr>
            <a:spLocks noChangeArrowheads="1"/>
          </p:cNvSpPr>
          <p:nvPr/>
        </p:nvSpPr>
        <p:spPr bwMode="auto">
          <a:xfrm>
            <a:off x="10114605" y="1326490"/>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Rectangle 3"/>
          <p:cNvSpPr>
            <a:spLocks noChangeArrowheads="1"/>
          </p:cNvSpPr>
          <p:nvPr/>
        </p:nvSpPr>
        <p:spPr bwMode="auto">
          <a:xfrm>
            <a:off x="10112239" y="132648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Line 4"/>
          <p:cNvSpPr>
            <a:spLocks noChangeShapeType="1"/>
          </p:cNvSpPr>
          <p:nvPr/>
        </p:nvSpPr>
        <p:spPr bwMode="auto">
          <a:xfrm>
            <a:off x="10797978" y="1315062"/>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Line 7"/>
          <p:cNvSpPr>
            <a:spLocks noChangeShapeType="1"/>
          </p:cNvSpPr>
          <p:nvPr/>
        </p:nvSpPr>
        <p:spPr bwMode="auto">
          <a:xfrm>
            <a:off x="10822666" y="131506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Line 9"/>
          <p:cNvSpPr>
            <a:spLocks noChangeShapeType="1"/>
          </p:cNvSpPr>
          <p:nvPr/>
        </p:nvSpPr>
        <p:spPr bwMode="auto">
          <a:xfrm>
            <a:off x="10797978" y="5471321"/>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5" name="Text Box 10"/>
          <p:cNvSpPr txBox="1">
            <a:spLocks noChangeArrowheads="1"/>
          </p:cNvSpPr>
          <p:nvPr/>
        </p:nvSpPr>
        <p:spPr bwMode="auto">
          <a:xfrm>
            <a:off x="10751326" y="3189133"/>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6" name="Text Box 12"/>
          <p:cNvSpPr txBox="1">
            <a:spLocks noChangeArrowheads="1"/>
          </p:cNvSpPr>
          <p:nvPr/>
        </p:nvSpPr>
        <p:spPr bwMode="auto">
          <a:xfrm>
            <a:off x="11039457" y="1157211"/>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45</a:t>
            </a:r>
          </a:p>
        </p:txBody>
      </p:sp>
      <p:sp>
        <p:nvSpPr>
          <p:cNvPr id="17" name="Text Box 14"/>
          <p:cNvSpPr txBox="1">
            <a:spLocks noChangeArrowheads="1"/>
          </p:cNvSpPr>
          <p:nvPr/>
        </p:nvSpPr>
        <p:spPr bwMode="auto">
          <a:xfrm>
            <a:off x="11014769" y="5290793"/>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8" name="Rectangle 17"/>
          <p:cNvSpPr/>
          <p:nvPr/>
        </p:nvSpPr>
        <p:spPr>
          <a:xfrm>
            <a:off x="9961011" y="5482747"/>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AutoShape 11">
            <a:hlinkClick r:id="" action="ppaction://noaction" highlightClick="1"/>
          </p:cNvPr>
          <p:cNvSpPr>
            <a:spLocks noChangeArrowheads="1"/>
          </p:cNvSpPr>
          <p:nvPr/>
        </p:nvSpPr>
        <p:spPr bwMode="auto">
          <a:xfrm>
            <a:off x="9851341" y="5701741"/>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0" name="TextBox 19">
            <a:hlinkClick r:id="" action="ppaction://noaction">
              <a:snd r:embed="rId7" name="façon.wav"/>
            </a:hlinkClick>
          </p:cNvPr>
          <p:cNvSpPr txBox="1"/>
          <p:nvPr/>
        </p:nvSpPr>
        <p:spPr>
          <a:xfrm>
            <a:off x="484735" y="3691125"/>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ç</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1" name="TextBox 20">
            <a:hlinkClick r:id="" action="ppaction://noaction">
              <a:snd r:embed="rId8" name="décevoir.wav"/>
            </a:hlinkClick>
          </p:cNvPr>
          <p:cNvSpPr txBox="1"/>
          <p:nvPr/>
        </p:nvSpPr>
        <p:spPr>
          <a:xfrm>
            <a:off x="2019730" y="992910"/>
            <a:ext cx="454831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dé</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ç</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evoir</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TextBox 21">
            <a:hlinkClick r:id="" action="ppaction://noaction">
              <a:snd r:embed="rId9" name="cependant.wav"/>
            </a:hlinkClick>
          </p:cNvPr>
          <p:cNvSpPr txBox="1"/>
          <p:nvPr/>
        </p:nvSpPr>
        <p:spPr>
          <a:xfrm>
            <a:off x="93486" y="2325272"/>
            <a:ext cx="54498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ependant</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3" name="TextBox 22">
            <a:hlinkClick r:id="" action="ppaction://noaction">
              <a:snd r:embed="rId10" name="insouciant.wav"/>
            </a:hlinkClick>
          </p:cNvPr>
          <p:cNvSpPr txBox="1"/>
          <p:nvPr/>
        </p:nvSpPr>
        <p:spPr>
          <a:xfrm>
            <a:off x="4306755" y="5237279"/>
            <a:ext cx="487754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insou</a:t>
            </a:r>
            <a:r>
              <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iant</a:t>
            </a:r>
          </a:p>
        </p:txBody>
      </p:sp>
      <p:sp>
        <p:nvSpPr>
          <p:cNvPr id="24" name="TextBox 23">
            <a:hlinkClick r:id="" action="ppaction://noaction">
              <a:snd r:embed="rId11" name="ancien.wav"/>
            </a:hlinkClick>
          </p:cNvPr>
          <p:cNvSpPr txBox="1"/>
          <p:nvPr/>
        </p:nvSpPr>
        <p:spPr>
          <a:xfrm>
            <a:off x="6062995" y="2939717"/>
            <a:ext cx="343195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an</a:t>
            </a:r>
            <a:r>
              <a:rPr kumimoji="0" lang="en-GB" sz="7200" b="0"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ien</a:t>
            </a:r>
            <a:endParaRPr kumimoji="0" lang="en-GB" sz="7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25" name="TextBox 24">
            <a:hlinkClick r:id="" action="ppaction://noaction">
              <a:snd r:embed="rId12" name="ici.wav"/>
            </a:hlinkClick>
            <a:extLst>
              <a:ext uri="{FF2B5EF4-FFF2-40B4-BE49-F238E27FC236}">
                <a16:creationId xmlns:a16="http://schemas.microsoft.com/office/drawing/2014/main" id="{91748251-12C0-4539-9667-C56F7B3ED949}"/>
              </a:ext>
            </a:extLst>
          </p:cNvPr>
          <p:cNvSpPr txBox="1"/>
          <p:nvPr/>
        </p:nvSpPr>
        <p:spPr>
          <a:xfrm>
            <a:off x="5734547" y="-26611"/>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TextBox 25">
            <a:hlinkClick r:id="" action="ppaction://noaction">
              <a:snd r:embed="rId13" name="commerçant.wav"/>
            </a:hlinkClick>
            <a:extLst>
              <a:ext uri="{FF2B5EF4-FFF2-40B4-BE49-F238E27FC236}">
                <a16:creationId xmlns:a16="http://schemas.microsoft.com/office/drawing/2014/main" id="{2C0F56B2-0106-41CB-83BE-C24E56C0E727}"/>
              </a:ext>
            </a:extLst>
          </p:cNvPr>
          <p:cNvSpPr txBox="1"/>
          <p:nvPr/>
        </p:nvSpPr>
        <p:spPr>
          <a:xfrm>
            <a:off x="3569453" y="3901247"/>
            <a:ext cx="640819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commer</a:t>
            </a:r>
            <a:r>
              <a:rPr kumimoji="0" lang="en-GB" sz="7200" b="0"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Calibri" panose="020F0502020204030204" pitchFamily="34" charset="0"/>
              </a:rPr>
              <a:t>ç</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ant</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7" name="TextBox 26">
            <a:hlinkClick r:id="" action="ppaction://noaction">
              <a:snd r:embed="rId14" name="special.wav"/>
            </a:hlinkClick>
            <a:extLst>
              <a:ext uri="{FF2B5EF4-FFF2-40B4-BE49-F238E27FC236}">
                <a16:creationId xmlns:a16="http://schemas.microsoft.com/office/drawing/2014/main" id="{54D73A0F-409F-400C-98A5-8A5D8EE95C02}"/>
              </a:ext>
            </a:extLst>
          </p:cNvPr>
          <p:cNvSpPr txBox="1"/>
          <p:nvPr/>
        </p:nvSpPr>
        <p:spPr>
          <a:xfrm>
            <a:off x="-294013" y="4891454"/>
            <a:ext cx="41946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spé</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ial</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8"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hlinkClick r:id="" action="ppaction://noaction">
              <a:snd r:embed="rId15" name="ceci.wav"/>
            </a:hlinkClick>
            <a:extLst>
              <a:ext uri="{FF2B5EF4-FFF2-40B4-BE49-F238E27FC236}">
                <a16:creationId xmlns:a16="http://schemas.microsoft.com/office/drawing/2014/main" id="{3BCFE931-74DA-4EBC-886C-A889FE347CDF}"/>
              </a:ext>
            </a:extLst>
          </p:cNvPr>
          <p:cNvSpPr txBox="1"/>
          <p:nvPr/>
        </p:nvSpPr>
        <p:spPr>
          <a:xfrm>
            <a:off x="7270923" y="930686"/>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 name="TextBox 2">
            <a:hlinkClick r:id="" action="ppaction://noaction">
              <a:snd r:embed="rId16" name="cinq.wav"/>
            </a:hlinkClick>
            <a:extLst>
              <a:ext uri="{FF2B5EF4-FFF2-40B4-BE49-F238E27FC236}">
                <a16:creationId xmlns:a16="http://schemas.microsoft.com/office/drawing/2014/main" id="{AF2F01CC-08B0-4620-AC0D-4A6406B40862}"/>
              </a:ext>
            </a:extLst>
          </p:cNvPr>
          <p:cNvSpPr txBox="1"/>
          <p:nvPr/>
        </p:nvSpPr>
        <p:spPr>
          <a:xfrm>
            <a:off x="5202395" y="1883321"/>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c</a:t>
            </a:r>
            <a:r>
              <a:rPr kumimoji="0" lang="en-GB" sz="7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inq</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0248568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11"/>
                                        </p:tgtEl>
                                      </p:cBhvr>
                                    </p:animEffect>
                                    <p:set>
                                      <p:cBhvr>
                                        <p:cTn id="7" dur="1" fill="hold">
                                          <p:stCondLst>
                                            <p:cond delay="44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6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5872</Words>
  <Application>Microsoft Office PowerPoint</Application>
  <PresentationFormat>Widescreen</PresentationFormat>
  <Paragraphs>730</Paragraphs>
  <Slides>36</Slides>
  <Notes>36</Notes>
  <HiddenSlides>0</HiddenSlides>
  <MMClips>2</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36</vt:i4>
      </vt:variant>
    </vt:vector>
  </HeadingPairs>
  <TitlesOfParts>
    <vt:vector size="51" baseType="lpstr">
      <vt:lpstr>Arial</vt:lpstr>
      <vt:lpstr>Arial</vt:lpstr>
      <vt:lpstr>Calibri</vt:lpstr>
      <vt:lpstr>Century Gothic</vt:lpstr>
      <vt:lpstr>Georgia</vt:lpstr>
      <vt:lpstr>Tw Cen MT</vt:lpstr>
      <vt:lpstr>1_Office Theme</vt:lpstr>
      <vt:lpstr>NCELP Theme</vt:lpstr>
      <vt:lpstr>2_Office Theme</vt:lpstr>
      <vt:lpstr>1_NCELP Theme</vt:lpstr>
      <vt:lpstr>5_Office Theme</vt:lpstr>
      <vt:lpstr>3_Office Theme</vt:lpstr>
      <vt:lpstr>4_Office Theme</vt:lpstr>
      <vt:lpstr>6_Office Theme</vt:lpstr>
      <vt:lpstr>7_Office Theme</vt:lpstr>
      <vt:lpstr>French Phonics Collection </vt:lpstr>
      <vt:lpstr>SSC [ç/ soft c]</vt:lpstr>
      <vt:lpstr>ç/c</vt:lpstr>
      <vt:lpstr>ç/c</vt:lpstr>
      <vt:lpstr>ç/c</vt:lpstr>
      <vt:lpstr>ç/c</vt:lpstr>
      <vt:lpstr>ç/c</vt:lpstr>
      <vt:lpstr>ç/c</vt:lpstr>
      <vt:lpstr>Phonétique  </vt:lpstr>
      <vt:lpstr>Phonétique  </vt:lpstr>
      <vt:lpstr>Phonétique  </vt:lpstr>
      <vt:lpstr>Soft or hard [c/ç]?</vt:lpstr>
      <vt:lpstr>Soft or hard [c/ç]?</vt:lpstr>
      <vt:lpstr>SSC [ç/ soft c]</vt:lpstr>
      <vt:lpstr>ç/c</vt:lpstr>
      <vt:lpstr>ç/c</vt:lpstr>
      <vt:lpstr>ç/c</vt:lpstr>
      <vt:lpstr>ç/c</vt:lpstr>
      <vt:lpstr>ç/c</vt:lpstr>
      <vt:lpstr>ç/c</vt:lpstr>
      <vt:lpstr>Hard and soft [c]</vt:lpstr>
      <vt:lpstr>C ou Ç ? </vt:lpstr>
      <vt:lpstr>C ou Ç ? </vt:lpstr>
      <vt:lpstr>C ou Ç ? </vt:lpstr>
      <vt:lpstr>Virelangue: c ou ç ?</vt:lpstr>
      <vt:lpstr>SSC [ç/ soft c]</vt:lpstr>
      <vt:lpstr>ç/c</vt:lpstr>
      <vt:lpstr>ç/c</vt:lpstr>
      <vt:lpstr>Hard and soft [c]</vt:lpstr>
      <vt:lpstr>Hard and soft [c]</vt:lpstr>
      <vt:lpstr>Au magasin de vêtements</vt:lpstr>
      <vt:lpstr>SSC [ç/ soft c]</vt:lpstr>
      <vt:lpstr>ç/c</vt:lpstr>
      <vt:lpstr>ç/c</vt:lpstr>
      <vt:lpstr>SSC [ç/soft c]   </vt:lpstr>
      <vt:lpstr>Le tennis phonétique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15</cp:revision>
  <dcterms:created xsi:type="dcterms:W3CDTF">2021-02-16T11:52:59Z</dcterms:created>
  <dcterms:modified xsi:type="dcterms:W3CDTF">2022-08-31T08:11:40Z</dcterms:modified>
</cp:coreProperties>
</file>