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94" r:id="rId6"/>
    <p:sldMasterId id="2147483806" r:id="rId7"/>
  </p:sldMasterIdLst>
  <p:notesMasterIdLst>
    <p:notesMasterId r:id="rId36"/>
  </p:notesMasterIdLst>
  <p:sldIdLst>
    <p:sldId id="258" r:id="rId8"/>
    <p:sldId id="313" r:id="rId9"/>
    <p:sldId id="460" r:id="rId10"/>
    <p:sldId id="456" r:id="rId11"/>
    <p:sldId id="457" r:id="rId12"/>
    <p:sldId id="461" r:id="rId13"/>
    <p:sldId id="462" r:id="rId14"/>
    <p:sldId id="463" r:id="rId15"/>
    <p:sldId id="421" r:id="rId16"/>
    <p:sldId id="404" r:id="rId17"/>
    <p:sldId id="526" r:id="rId18"/>
    <p:sldId id="262" r:id="rId19"/>
    <p:sldId id="334" r:id="rId20"/>
    <p:sldId id="314" r:id="rId21"/>
    <p:sldId id="529" r:id="rId22"/>
    <p:sldId id="530" r:id="rId23"/>
    <p:sldId id="509" r:id="rId24"/>
    <p:sldId id="605" r:id="rId25"/>
    <p:sldId id="528" r:id="rId26"/>
    <p:sldId id="315" r:id="rId27"/>
    <p:sldId id="455" r:id="rId28"/>
    <p:sldId id="458" r:id="rId29"/>
    <p:sldId id="527" r:id="rId30"/>
    <p:sldId id="606" r:id="rId31"/>
    <p:sldId id="607" r:id="rId32"/>
    <p:sldId id="608" r:id="rId33"/>
    <p:sldId id="774" r:id="rId34"/>
    <p:sldId id="76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129" autoAdjust="0"/>
    <p:restoredTop sz="94737" autoAdjust="0"/>
  </p:normalViewPr>
  <p:slideViewPr>
    <p:cSldViewPr snapToGrid="0">
      <p:cViewPr varScale="1">
        <p:scale>
          <a:sx n="74" d="100"/>
          <a:sy n="74" d="100"/>
        </p:scale>
        <p:origin x="850"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Raising awareness of the identical sound in SSCs closed [o], and [au/</a:t>
            </a:r>
            <a:r>
              <a:rPr lang="en-US" b="0" dirty="0" err="1"/>
              <a:t>eau</a:t>
            </a:r>
            <a:r>
              <a:rPr lang="en-US" b="0" dirty="0"/>
              <a:t>]</a:t>
            </a:r>
          </a:p>
          <a:p>
            <a:endParaRPr lang="en-US" b="0" dirty="0"/>
          </a:p>
          <a:p>
            <a:r>
              <a:rPr lang="en-US" b="0" dirty="0"/>
              <a:t>For a reminder of Year 7 SSC [au/</a:t>
            </a:r>
            <a:r>
              <a:rPr lang="en-US" b="0" dirty="0" err="1"/>
              <a:t>eau</a:t>
            </a:r>
            <a:r>
              <a:rPr lang="en-US" b="0" dirty="0"/>
              <a:t>],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gauche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a:t>
            </a:r>
            <a:r>
              <a:rPr lang="en-GB" b="0" baseline="0" dirty="0"/>
              <a:t> the students’ left (teacher’s right!) to indicate this direction</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[au] </a:t>
            </a:r>
            <a:r>
              <a:rPr lang="en-GB" baseline="0" dirty="0"/>
              <a:t>sound, pronouncing </a:t>
            </a:r>
            <a:r>
              <a:rPr lang="en-GB" b="0" baseline="0" dirty="0"/>
              <a:t>”</a:t>
            </a:r>
            <a:r>
              <a:rPr lang="en-GB" b="1" baseline="0" dirty="0"/>
              <a:t>gauche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gauche </a:t>
            </a:r>
            <a:r>
              <a:rPr lang="en-GB" baseline="0" dirty="0"/>
              <a:t>[607].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8750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[au] </a:t>
            </a:r>
            <a:r>
              <a:rPr lang="en-GB" baseline="0" dirty="0"/>
              <a:t>and then the </a:t>
            </a:r>
            <a:r>
              <a:rPr lang="en-GB" b="1" baseline="0" dirty="0"/>
              <a:t>source</a:t>
            </a:r>
            <a:r>
              <a:rPr lang="en-GB" baseline="0" dirty="0"/>
              <a:t> word again ‘</a:t>
            </a:r>
            <a:r>
              <a:rPr lang="en-GB" b="1" baseline="0" dirty="0"/>
              <a:t>gauche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gauche </a:t>
            </a:r>
            <a:r>
              <a:rPr lang="en-GB" baseline="0" dirty="0"/>
              <a:t>[607]; </a:t>
            </a:r>
            <a:r>
              <a:rPr lang="en-GB" b="1" baseline="0" dirty="0" err="1"/>
              <a:t>aussi</a:t>
            </a:r>
            <a:r>
              <a:rPr lang="en-GB" baseline="0" dirty="0"/>
              <a:t> [44]; </a:t>
            </a:r>
            <a:r>
              <a:rPr lang="en-GB" b="1" baseline="0" dirty="0"/>
              <a:t>faux </a:t>
            </a:r>
            <a:r>
              <a:rPr lang="en-GB" b="0" baseline="0" dirty="0"/>
              <a:t>[555]</a:t>
            </a:r>
            <a:r>
              <a:rPr lang="en-GB" baseline="0" dirty="0"/>
              <a:t> </a:t>
            </a:r>
            <a:r>
              <a:rPr lang="en-GB" b="1" baseline="0" dirty="0"/>
              <a:t>bateau</a:t>
            </a:r>
            <a:r>
              <a:rPr lang="en-GB" baseline="0" dirty="0"/>
              <a:t> [1278]; </a:t>
            </a:r>
            <a:r>
              <a:rPr lang="en-GB" b="1" baseline="0" dirty="0"/>
              <a:t>beau</a:t>
            </a:r>
            <a:r>
              <a:rPr lang="en-GB" baseline="0" dirty="0"/>
              <a:t> [393]; </a:t>
            </a:r>
            <a:r>
              <a:rPr lang="en-GB" b="1" baseline="0" dirty="0" err="1"/>
              <a:t>eau</a:t>
            </a:r>
            <a:r>
              <a:rPr lang="en-GB" baseline="0" dirty="0"/>
              <a:t> [475]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277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written recognition and pronunciation of letter combinations pronounced like SSC closed [o]. Students’ knowledge of patterns which are pronounced this is strengthened by </a:t>
            </a:r>
            <a:r>
              <a:rPr lang="en-US" b="0" dirty="0" err="1"/>
              <a:t>recognising</a:t>
            </a:r>
            <a:r>
              <a:rPr lang="en-US" b="0" dirty="0"/>
              <a:t> them from a pool of distractors, learning to disregard options which contain the letters ‘o’ and ‘a’ as part of other SSCs ([oi], [on], [</a:t>
            </a:r>
            <a:r>
              <a:rPr lang="en-US" b="0" dirty="0" err="1"/>
              <a:t>ou</a:t>
            </a:r>
            <a:r>
              <a:rPr lang="en-US" b="0" dirty="0"/>
              <a:t>], and [an]).</a:t>
            </a:r>
          </a:p>
          <a:p>
            <a:endParaRPr lang="en-US" b="1" dirty="0"/>
          </a:p>
          <a:p>
            <a:r>
              <a:rPr lang="en-US" b="1" dirty="0"/>
              <a:t>Procedure:</a:t>
            </a:r>
          </a:p>
          <a:p>
            <a:r>
              <a:rPr lang="en-US" b="0" dirty="0"/>
              <a:t>1. Students take turns read their line of words and take it in turns to say aloud ONLY the ones containing a closed ‘o’.</a:t>
            </a:r>
          </a:p>
          <a:p>
            <a:r>
              <a:rPr lang="en-US" b="0" dirty="0"/>
              <a:t>    Optional – click to underline closed ‘o’ sound to help students. (otherwise, use this function to reveal answers).</a:t>
            </a:r>
          </a:p>
          <a:p>
            <a:r>
              <a:rPr lang="en-US" b="0" dirty="0"/>
              <a:t>2. Click on the letters to check pronunciation.</a:t>
            </a:r>
          </a:p>
          <a:p>
            <a:r>
              <a:rPr lang="en-US" b="0" dirty="0"/>
              <a:t>3. Challenge – encourage students to speed up as they get more confident</a:t>
            </a:r>
          </a:p>
          <a:p>
            <a:r>
              <a:rPr lang="en-US" b="0" dirty="0"/>
              <a:t>4. Swap roles and repeat/</a:t>
            </a:r>
          </a:p>
          <a:p>
            <a:endParaRPr lang="en-US" b="1" dirty="0"/>
          </a:p>
          <a:p>
            <a:r>
              <a:rPr lang="en-US" b="1" dirty="0"/>
              <a:t>Transcript and word frequency:</a:t>
            </a:r>
          </a:p>
          <a:p>
            <a:pPr marL="228600" indent="-228600">
              <a:buAutoNum type="alphaLcPeriod"/>
            </a:pPr>
            <a:r>
              <a:rPr lang="en-GB" baseline="0" dirty="0"/>
              <a:t>coin [1793], </a:t>
            </a:r>
            <a:r>
              <a:rPr lang="en-GB" baseline="0" dirty="0" err="1"/>
              <a:t>dispositif</a:t>
            </a:r>
            <a:r>
              <a:rPr lang="en-GB" baseline="0" dirty="0"/>
              <a:t> [2248], </a:t>
            </a:r>
            <a:r>
              <a:rPr lang="en-GB" baseline="0" dirty="0" err="1"/>
              <a:t>chaud</a:t>
            </a:r>
            <a:r>
              <a:rPr lang="en-GB" baseline="0" dirty="0"/>
              <a:t> [1852], bougie [&gt;5000], </a:t>
            </a:r>
            <a:r>
              <a:rPr lang="en-GB" baseline="0" dirty="0" err="1"/>
              <a:t>ancien</a:t>
            </a:r>
            <a:r>
              <a:rPr lang="en-GB" baseline="0" dirty="0"/>
              <a:t> [392], chose [125]</a:t>
            </a:r>
          </a:p>
          <a:p>
            <a:pPr marL="228600" indent="-228600">
              <a:buAutoNum type="alphaLcPeriod"/>
            </a:pPr>
            <a:r>
              <a:rPr lang="en-GB" baseline="0" dirty="0" err="1"/>
              <a:t>sauter</a:t>
            </a:r>
            <a:r>
              <a:rPr lang="en-GB" baseline="0" dirty="0"/>
              <a:t> [2114], </a:t>
            </a:r>
            <a:r>
              <a:rPr lang="en-GB" baseline="0" dirty="0" err="1"/>
              <a:t>clôture</a:t>
            </a:r>
            <a:r>
              <a:rPr lang="en-GB" baseline="0" dirty="0"/>
              <a:t> [2839], croissant [2069], </a:t>
            </a:r>
            <a:r>
              <a:rPr lang="en-GB" baseline="0" dirty="0" err="1"/>
              <a:t>cerveau</a:t>
            </a:r>
            <a:r>
              <a:rPr lang="en-GB" baseline="0" dirty="0"/>
              <a:t> [1990], idiot [3556], tournant [2406]</a:t>
            </a:r>
          </a:p>
          <a:p>
            <a:pPr marL="228600" indent="-228600">
              <a:buAutoNum type="alphaLcPeriod"/>
            </a:pPr>
            <a:r>
              <a:rPr lang="en-GB" baseline="0" dirty="0" err="1"/>
              <a:t>onze</a:t>
            </a:r>
            <a:r>
              <a:rPr lang="en-GB" baseline="0" dirty="0"/>
              <a:t> [2447], </a:t>
            </a:r>
            <a:r>
              <a:rPr lang="en-GB" baseline="0" dirty="0" err="1"/>
              <a:t>écran</a:t>
            </a:r>
            <a:r>
              <a:rPr lang="en-GB" baseline="0" dirty="0"/>
              <a:t> [2421], </a:t>
            </a:r>
            <a:r>
              <a:rPr lang="en-GB" baseline="0" dirty="0" err="1"/>
              <a:t>oser</a:t>
            </a:r>
            <a:r>
              <a:rPr lang="en-GB" baseline="0" dirty="0"/>
              <a:t> [1634], </a:t>
            </a:r>
            <a:r>
              <a:rPr lang="en-GB" baseline="0" dirty="0" err="1"/>
              <a:t>fantôme</a:t>
            </a:r>
            <a:r>
              <a:rPr lang="en-GB" baseline="0" dirty="0"/>
              <a:t> [4075], bureau [273], sombre [2348]</a:t>
            </a:r>
          </a:p>
          <a:p>
            <a:pPr marL="228600" indent="-228600">
              <a:buAutoNum type="alphaLcPeriod"/>
            </a:pPr>
            <a:r>
              <a:rPr lang="en-GB" baseline="0" dirty="0"/>
              <a:t>chaos [3266], pendant [89], troupe [1282], </a:t>
            </a:r>
            <a:r>
              <a:rPr lang="en-GB" baseline="0" dirty="0" err="1"/>
              <a:t>aussitôt</a:t>
            </a:r>
            <a:r>
              <a:rPr lang="en-GB" baseline="0" dirty="0"/>
              <a:t> [2362], </a:t>
            </a:r>
            <a:r>
              <a:rPr lang="en-GB" baseline="0" dirty="0" err="1"/>
              <a:t>moitié</a:t>
            </a:r>
            <a:r>
              <a:rPr lang="en-GB" baseline="0" dirty="0"/>
              <a:t> [470], chaussure [3638]</a:t>
            </a:r>
          </a:p>
          <a:p>
            <a:pPr marL="228600" indent="-228600">
              <a:buAutoNum type="alphaLcPeriod"/>
            </a:pPr>
            <a:r>
              <a:rPr lang="en-GB" baseline="0" dirty="0" err="1"/>
              <a:t>propos</a:t>
            </a:r>
            <a:r>
              <a:rPr lang="en-GB" baseline="0" dirty="0"/>
              <a:t> [505], </a:t>
            </a:r>
            <a:r>
              <a:rPr lang="en-GB" baseline="0" dirty="0" err="1"/>
              <a:t>erreur</a:t>
            </a:r>
            <a:r>
              <a:rPr lang="en-GB" baseline="0" dirty="0"/>
              <a:t> [612], </a:t>
            </a:r>
            <a:r>
              <a:rPr lang="en-GB" baseline="0" dirty="0" err="1"/>
              <a:t>texto</a:t>
            </a:r>
            <a:r>
              <a:rPr lang="en-GB" baseline="0" dirty="0"/>
              <a:t> [&gt;5000], </a:t>
            </a:r>
            <a:r>
              <a:rPr lang="en-GB" baseline="0" dirty="0" err="1"/>
              <a:t>manteau</a:t>
            </a:r>
            <a:r>
              <a:rPr lang="en-GB" baseline="0" dirty="0"/>
              <a:t> [3746], </a:t>
            </a:r>
            <a:r>
              <a:rPr lang="en-GB" baseline="0" dirty="0" err="1"/>
              <a:t>réponse</a:t>
            </a:r>
            <a:r>
              <a:rPr lang="en-GB" baseline="0" dirty="0"/>
              <a:t> [456], </a:t>
            </a:r>
            <a:r>
              <a:rPr lang="en-GB" baseline="0" dirty="0" err="1"/>
              <a:t>confiance</a:t>
            </a:r>
            <a:r>
              <a:rPr lang="en-GB" baseline="0" dirty="0"/>
              <a:t> [435]</a:t>
            </a:r>
          </a:p>
          <a:p>
            <a:pPr marL="228600" indent="-228600">
              <a:buAutoNum type="alphaLcPeriod"/>
            </a:pPr>
            <a:r>
              <a:rPr lang="en-GB" baseline="0" dirty="0" err="1"/>
              <a:t>cerveau</a:t>
            </a:r>
            <a:r>
              <a:rPr lang="en-GB" baseline="0" dirty="0"/>
              <a:t> [1990], </a:t>
            </a:r>
            <a:r>
              <a:rPr lang="en-GB" baseline="0" dirty="0" err="1"/>
              <a:t>plutôt</a:t>
            </a:r>
            <a:r>
              <a:rPr lang="en-GB" baseline="0" dirty="0"/>
              <a:t> [272], source [817], champion [2443], toit [2894], </a:t>
            </a:r>
            <a:r>
              <a:rPr lang="en-GB" baseline="0" dirty="0" err="1"/>
              <a:t>symptôme</a:t>
            </a:r>
            <a:r>
              <a:rPr lang="en-GB" baseline="0" dirty="0"/>
              <a:t> [4095]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Aural recognition of open and closed </a:t>
            </a:r>
            <a:r>
              <a:rPr lang="en-GB" sz="1200" b="0" dirty="0">
                <a:solidFill>
                  <a:schemeClr val="bg1"/>
                </a:solidFill>
              </a:rPr>
              <a:t>[o]. Awareness of spelling rules governing the pronunciation of these SSCs.</a:t>
            </a:r>
          </a:p>
          <a:p>
            <a:endParaRPr lang="en-GB" sz="1200" b="0" dirty="0">
              <a:solidFill>
                <a:schemeClr val="bg1"/>
              </a:solidFill>
            </a:endParaRPr>
          </a:p>
          <a:p>
            <a:r>
              <a:rPr lang="en-GB" sz="1200" b="1" dirty="0">
                <a:solidFill>
                  <a:schemeClr val="bg1"/>
                </a:solidFill>
              </a:rPr>
              <a:t>NB: </a:t>
            </a:r>
            <a:r>
              <a:rPr lang="en-GB" sz="1200" b="0" dirty="0">
                <a:solidFill>
                  <a:schemeClr val="bg1"/>
                </a:solidFill>
              </a:rPr>
              <a:t>The difference between these two sounds is subtle! </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Students might say that the only ones that really sound different to them are open [o] followed by ‘r’, and that the [o] in some other words (</a:t>
            </a:r>
            <a:r>
              <a:rPr lang="en-GB" sz="1800" dirty="0" err="1">
                <a:effectLst/>
                <a:latin typeface="Century Gothic" panose="020B0502020202020204" pitchFamily="34" charset="0"/>
                <a:ea typeface="Calibri" panose="020F0502020204030204" pitchFamily="34" charset="0"/>
                <a:cs typeface="Times New Roman" panose="02020603050405020304" pitchFamily="18" charset="0"/>
              </a:rPr>
              <a:t>soldat</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effectLst/>
                <a:latin typeface="Century Gothic" panose="020B0502020202020204" pitchFamily="34" charset="0"/>
                <a:ea typeface="Calibri" panose="020F0502020204030204" pitchFamily="34" charset="0"/>
                <a:cs typeface="Times New Roman" panose="02020603050405020304" pitchFamily="18" charset="0"/>
              </a:rPr>
              <a:t>atmosph</a:t>
            </a:r>
            <a:r>
              <a:rPr lang="en-GB" sz="1800" b="0" dirty="0" err="1">
                <a:solidFill>
                  <a:schemeClr val="accent5">
                    <a:lumMod val="50000"/>
                  </a:schemeClr>
                </a:solidFill>
              </a:rPr>
              <a:t>è</a:t>
            </a:r>
            <a:r>
              <a:rPr lang="en-GB" sz="1800" dirty="0" err="1">
                <a:effectLst/>
                <a:latin typeface="Century Gothic" panose="020B0502020202020204" pitchFamily="34" charset="0"/>
                <a:ea typeface="Calibri" panose="020F0502020204030204" pitchFamily="34" charset="0"/>
                <a:cs typeface="Times New Roman" panose="02020603050405020304" pitchFamily="18" charset="0"/>
              </a:rPr>
              <a:t>re</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poste, </a:t>
            </a:r>
            <a:r>
              <a:rPr lang="en-GB" sz="1800" dirty="0" err="1">
                <a:effectLst/>
                <a:latin typeface="Century Gothic" panose="020B0502020202020204" pitchFamily="34" charset="0"/>
                <a:ea typeface="Calibri" panose="020F0502020204030204" pitchFamily="34" charset="0"/>
                <a:cs typeface="Times New Roman" panose="02020603050405020304" pitchFamily="18" charset="0"/>
              </a:rPr>
              <a:t>personne</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and école) sounds closed to closed [o].</a:t>
            </a:r>
            <a:r>
              <a:rPr lang="en-GB" sz="1200" b="0" dirty="0">
                <a:solidFill>
                  <a:schemeClr val="bg1"/>
                </a:solidFill>
              </a:rPr>
              <a:t> If students are unsure, try getting them to repeat the words and focus on the position of the mouth and tongue when they do. For open [o], the </a:t>
            </a:r>
            <a:r>
              <a:rPr lang="en-GB" b="0" i="0" dirty="0">
                <a:solidFill>
                  <a:srgbClr val="000000"/>
                </a:solidFill>
                <a:effectLst/>
                <a:latin typeface="Noto Serif"/>
              </a:rPr>
              <a:t>tongue </a:t>
            </a:r>
            <a:r>
              <a:rPr lang="en-GB" sz="1200" b="0" dirty="0">
                <a:solidFill>
                  <a:schemeClr val="bg1"/>
                </a:solidFill>
              </a:rPr>
              <a:t>is</a:t>
            </a:r>
            <a:r>
              <a:rPr lang="en-GB" b="0" i="0" dirty="0">
                <a:solidFill>
                  <a:srgbClr val="000000"/>
                </a:solidFill>
                <a:effectLst/>
                <a:latin typeface="Noto Serif"/>
              </a:rPr>
              <a:t> far from the roof of the mouth. For closed [o], the tongue touches the roof of the mouth.</a:t>
            </a:r>
            <a:endParaRPr lang="en-US" b="1" dirty="0"/>
          </a:p>
          <a:p>
            <a:endParaRPr lang="en-US" b="1" dirty="0"/>
          </a:p>
          <a:p>
            <a:r>
              <a:rPr lang="en-US" b="1" dirty="0"/>
              <a:t>Procedure:</a:t>
            </a:r>
          </a:p>
          <a:p>
            <a:r>
              <a:rPr lang="en-US" b="0" dirty="0"/>
              <a:t>1. Click on numbers to hear words. Student decide if </a:t>
            </a:r>
            <a:r>
              <a:rPr lang="en-GB" sz="1200" b="0" dirty="0">
                <a:solidFill>
                  <a:schemeClr val="bg1"/>
                </a:solidFill>
              </a:rPr>
              <a:t>[o] is open or closed.</a:t>
            </a:r>
            <a:endParaRPr lang="en-US" b="0" dirty="0"/>
          </a:p>
          <a:p>
            <a:r>
              <a:rPr lang="en-US" b="0" dirty="0"/>
              <a:t>2. Click to reveal answers.</a:t>
            </a:r>
          </a:p>
          <a:p>
            <a:r>
              <a:rPr lang="en-US" b="0" dirty="0"/>
              <a:t>3. Click again to reveal the question about spelling. Students consider in pairs. They might say things like ‘the sound occurs near the end’ or ‘some of the words have a ‘hat’ symbol. You could guide the students by explaining that there are three rules in total to spot. </a:t>
            </a:r>
          </a:p>
          <a:p>
            <a:r>
              <a:rPr lang="en-US" b="0" i="0" dirty="0"/>
              <a:t>4. Click to reveal the answers and again to reveal the rule.</a:t>
            </a:r>
          </a:p>
          <a:p>
            <a:r>
              <a:rPr lang="en-US" b="0" i="0" dirty="0"/>
              <a:t>5. Click to reveal the info bubble about the </a:t>
            </a:r>
            <a:r>
              <a:rPr lang="en-US" b="0" i="0" dirty="0" err="1"/>
              <a:t>the</a:t>
            </a:r>
            <a:r>
              <a:rPr lang="en-US" b="0" i="0" dirty="0"/>
              <a:t> circumflex.</a:t>
            </a:r>
          </a:p>
          <a:p>
            <a:r>
              <a:rPr lang="en-US" b="0" i="0" dirty="0"/>
              <a:t>6. Students try to say the words.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(1 is the most frequent word in French): </a:t>
            </a:r>
            <a:br>
              <a:rPr lang="en-GB" baseline="0" dirty="0">
                <a:latin typeface="+mn-lt"/>
              </a:rPr>
            </a:br>
            <a:r>
              <a:rPr lang="en-GB" baseline="0" dirty="0">
                <a:latin typeface="+mn-lt"/>
              </a:rPr>
              <a:t>corps [561], </a:t>
            </a:r>
            <a:r>
              <a:rPr lang="en-GB" sz="1200" b="0" dirty="0">
                <a:solidFill>
                  <a:schemeClr val="accent5">
                    <a:lumMod val="50000"/>
                  </a:schemeClr>
                </a:solidFill>
              </a:rPr>
              <a:t>repos</a:t>
            </a:r>
            <a:r>
              <a:rPr lang="en-GB" baseline="0" dirty="0">
                <a:latin typeface="+mn-lt"/>
              </a:rPr>
              <a:t> [2731], </a:t>
            </a:r>
            <a:r>
              <a:rPr lang="fr-FR" sz="1200" dirty="0">
                <a:solidFill>
                  <a:schemeClr val="accent5">
                    <a:lumMod val="50000"/>
                  </a:schemeClr>
                </a:solidFill>
              </a:rPr>
              <a:t>p</a:t>
            </a:r>
            <a:r>
              <a:rPr lang="fr-FR" sz="1200" b="0" dirty="0">
                <a:solidFill>
                  <a:schemeClr val="accent5">
                    <a:lumMod val="50000"/>
                  </a:schemeClr>
                </a:solidFill>
              </a:rPr>
              <a:t>ô</a:t>
            </a:r>
            <a:r>
              <a:rPr lang="fr-FR" sz="1200" dirty="0">
                <a:solidFill>
                  <a:schemeClr val="accent5">
                    <a:lumMod val="50000"/>
                  </a:schemeClr>
                </a:solidFill>
              </a:rPr>
              <a:t>le</a:t>
            </a:r>
            <a:r>
              <a:rPr lang="en-GB" sz="1200" b="0" i="0" kern="1200" dirty="0">
                <a:solidFill>
                  <a:schemeClr val="tx1"/>
                </a:solidFill>
                <a:effectLst/>
                <a:latin typeface="+mn-lt"/>
                <a:ea typeface="+mn-ea"/>
                <a:cs typeface="+mn-cs"/>
              </a:rPr>
              <a:t> [3165],</a:t>
            </a:r>
            <a:r>
              <a:rPr lang="en-GB" b="0" baseline="0" dirty="0">
                <a:latin typeface="+mn-lt"/>
              </a:rPr>
              <a:t> </a:t>
            </a:r>
            <a:r>
              <a:rPr lang="en-GB" sz="1200" b="0" dirty="0" err="1">
                <a:solidFill>
                  <a:schemeClr val="accent5">
                    <a:lumMod val="50000"/>
                  </a:schemeClr>
                </a:solidFill>
              </a:rPr>
              <a:t>soldat</a:t>
            </a:r>
            <a:r>
              <a:rPr lang="en-GB" sz="1200" b="0" dirty="0">
                <a:solidFill>
                  <a:schemeClr val="accent5">
                    <a:lumMod val="50000"/>
                  </a:schemeClr>
                </a:solidFill>
              </a:rPr>
              <a:t> </a:t>
            </a:r>
            <a:r>
              <a:rPr lang="en-GB" baseline="0" dirty="0">
                <a:latin typeface="+mn-lt"/>
              </a:rPr>
              <a:t>[1098], </a:t>
            </a:r>
            <a:r>
              <a:rPr lang="en-GB" baseline="0" dirty="0" err="1">
                <a:latin typeface="+mn-lt"/>
              </a:rPr>
              <a:t>oser</a:t>
            </a:r>
            <a:r>
              <a:rPr lang="en-GB" baseline="0" dirty="0">
                <a:latin typeface="+mn-lt"/>
              </a:rPr>
              <a:t> [1634], complot [4569], </a:t>
            </a:r>
            <a:r>
              <a:rPr lang="en-GB" sz="1200" b="0" dirty="0">
                <a:solidFill>
                  <a:schemeClr val="accent5">
                    <a:lumMod val="50000"/>
                  </a:schemeClr>
                </a:solidFill>
              </a:rPr>
              <a:t>atmosphere </a:t>
            </a:r>
            <a:r>
              <a:rPr lang="en-GB" baseline="0" dirty="0">
                <a:latin typeface="+mn-lt"/>
              </a:rPr>
              <a:t>[2493], c</a:t>
            </a:r>
            <a:r>
              <a:rPr lang="fr-FR" sz="1200" dirty="0">
                <a:latin typeface="+mn-lt"/>
              </a:rPr>
              <a:t>ô</a:t>
            </a:r>
            <a:r>
              <a:rPr lang="en-GB" baseline="0" dirty="0" err="1">
                <a:latin typeface="+mn-lt"/>
              </a:rPr>
              <a:t>té</a:t>
            </a:r>
            <a:r>
              <a:rPr lang="en-GB" baseline="0" dirty="0">
                <a:latin typeface="+mn-lt"/>
              </a:rPr>
              <a:t> [123], chose [125], </a:t>
            </a:r>
            <a:r>
              <a:rPr lang="en-GB" sz="1200" b="0" dirty="0">
                <a:solidFill>
                  <a:schemeClr val="accent5">
                    <a:lumMod val="50000"/>
                  </a:schemeClr>
                </a:solidFill>
              </a:rPr>
              <a:t>report</a:t>
            </a:r>
            <a:r>
              <a:rPr lang="en-GB" baseline="0" dirty="0">
                <a:latin typeface="+mn-lt"/>
              </a:rPr>
              <a:t> [4406]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Raising awareness of the difference in sound between closed and open [o]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269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5 minutes</a:t>
            </a:r>
          </a:p>
          <a:p>
            <a:endParaRPr lang="en-US" b="1" dirty="0">
              <a:latin typeface="+mn-lt"/>
            </a:endParaRPr>
          </a:p>
          <a:p>
            <a:r>
              <a:rPr lang="en-US" b="1" dirty="0">
                <a:latin typeface="+mn-lt"/>
              </a:rPr>
              <a:t>Aim: </a:t>
            </a:r>
            <a:r>
              <a:rPr lang="en-US" b="0" dirty="0">
                <a:latin typeface="+mn-lt"/>
              </a:rPr>
              <a:t>To decide based on spelling whether [o] is open or closed, and to say the word accordingly.</a:t>
            </a:r>
            <a:endParaRPr lang="en-US" b="1" dirty="0">
              <a:latin typeface="+mn-lt"/>
            </a:endParaRPr>
          </a:p>
          <a:p>
            <a:endParaRPr lang="en-US" b="1" dirty="0">
              <a:latin typeface="+mn-lt"/>
            </a:endParaRPr>
          </a:p>
          <a:p>
            <a:r>
              <a:rPr lang="en-US" b="1" dirty="0">
                <a:latin typeface="+mn-lt"/>
              </a:rPr>
              <a:t>Procedure:</a:t>
            </a:r>
          </a:p>
          <a:p>
            <a:r>
              <a:rPr lang="en-US" b="0" dirty="0">
                <a:latin typeface="+mn-lt"/>
              </a:rPr>
              <a:t>1. Students pronounce as many words against the clock as possible.</a:t>
            </a:r>
          </a:p>
          <a:p>
            <a:r>
              <a:rPr lang="en-US" b="0" dirty="0">
                <a:latin typeface="+mn-lt"/>
              </a:rPr>
              <a:t>2. Click ‘début’ to start the timer.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n-lt"/>
              </a:rPr>
              <a:t>3. Click to check pronunciation. (</a:t>
            </a:r>
            <a:r>
              <a:rPr lang="en-US" b="1" dirty="0">
                <a:latin typeface="+mn-lt"/>
              </a:rPr>
              <a:t>NB: audio for </a:t>
            </a:r>
            <a:r>
              <a:rPr lang="en-US" sz="1200" b="1" i="1" dirty="0" err="1">
                <a:solidFill>
                  <a:srgbClr val="4472C4">
                    <a:lumMod val="50000"/>
                  </a:srgbClr>
                </a:solidFill>
              </a:rPr>
              <a:t>Éc</a:t>
            </a:r>
            <a:r>
              <a:rPr lang="en-US" sz="1200" b="1" i="1" dirty="0" err="1">
                <a:solidFill>
                  <a:srgbClr val="ED7D31"/>
                </a:solidFill>
              </a:rPr>
              <a:t>o</a:t>
            </a:r>
            <a:r>
              <a:rPr lang="en-US" sz="1200" b="1" i="1" dirty="0" err="1">
                <a:solidFill>
                  <a:srgbClr val="4472C4">
                    <a:lumMod val="50000"/>
                  </a:srgbClr>
                </a:solidFill>
              </a:rPr>
              <a:t>sse</a:t>
            </a:r>
            <a:r>
              <a:rPr lang="en-US" sz="1200" b="1" dirty="0">
                <a:solidFill>
                  <a:srgbClr val="4472C4">
                    <a:lumMod val="50000"/>
                  </a:srgbClr>
                </a:solidFill>
              </a:rPr>
              <a:t> is missing – recording in progress).</a:t>
            </a:r>
            <a:endParaRPr lang="en-US" b="1" dirty="0">
              <a:latin typeface="+mn-lt"/>
            </a:endParaRP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(1 is the most frequent word in French): </a:t>
            </a:r>
            <a:br>
              <a:rPr lang="en-GB" baseline="0" dirty="0">
                <a:latin typeface="+mn-lt"/>
              </a:rPr>
            </a:br>
            <a:r>
              <a:rPr lang="en-GB" baseline="0" dirty="0" err="1">
                <a:latin typeface="+mn-lt"/>
              </a:rPr>
              <a:t>exploser</a:t>
            </a:r>
            <a:r>
              <a:rPr lang="en-GB" baseline="0" dirty="0">
                <a:latin typeface="+mn-lt"/>
              </a:rPr>
              <a:t> [2678], </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support [3708], </a:t>
            </a:r>
            <a:r>
              <a:rPr lang="en-US" sz="1200" dirty="0" err="1">
                <a:solidFill>
                  <a:srgbClr val="4472C4">
                    <a:lumMod val="50000"/>
                  </a:srgbClr>
                </a:solidFill>
              </a:rPr>
              <a:t>fant</a:t>
            </a:r>
            <a:r>
              <a:rPr lang="en-US" sz="1200" b="0" dirty="0" err="1">
                <a:solidFill>
                  <a:srgbClr val="ED7D31"/>
                </a:solidFill>
              </a:rPr>
              <a:t>ô</a:t>
            </a:r>
            <a:r>
              <a:rPr lang="en-US" sz="1200" dirty="0" err="1">
                <a:solidFill>
                  <a:srgbClr val="4472C4">
                    <a:lumMod val="50000"/>
                  </a:srgbClr>
                </a:solidFill>
              </a:rPr>
              <a:t>me</a:t>
            </a:r>
            <a:r>
              <a:rPr lang="en-US" sz="1200" dirty="0">
                <a:solidFill>
                  <a:srgbClr val="4472C4">
                    <a:lumMod val="50000"/>
                  </a:srgbClr>
                </a:solidFill>
              </a:rPr>
              <a:t> [4075], </a:t>
            </a:r>
            <a:r>
              <a:rPr lang="en-US" sz="1200" b="0" dirty="0">
                <a:solidFill>
                  <a:srgbClr val="ED7D31"/>
                </a:solidFill>
              </a:rPr>
              <a:t>m</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édiocre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[4125], </a:t>
            </a:r>
            <a:r>
              <a:rPr lang="en-US" sz="1200" b="0" dirty="0">
                <a:solidFill>
                  <a:srgbClr val="ED7D31"/>
                </a:solidFill>
              </a:rPr>
              <a:t>imposer [469], </a:t>
            </a:r>
            <a:r>
              <a:rPr lang="en-US" sz="1200" b="0" dirty="0" err="1">
                <a:solidFill>
                  <a:srgbClr val="ED7D31"/>
                </a:solidFill>
              </a:rPr>
              <a:t>métro</a:t>
            </a:r>
            <a:r>
              <a:rPr lang="en-US" sz="1200" b="0" dirty="0">
                <a:solidFill>
                  <a:srgbClr val="ED7D31"/>
                </a:solidFill>
              </a:rPr>
              <a:t> [3227], </a:t>
            </a:r>
            <a:r>
              <a:rPr lang="en-US" sz="1200" b="0" dirty="0" err="1">
                <a:solidFill>
                  <a:srgbClr val="ED7D31"/>
                </a:solidFill>
              </a:rPr>
              <a:t>optimiste</a:t>
            </a:r>
            <a:r>
              <a:rPr lang="en-US" sz="1200" b="0" dirty="0">
                <a:solidFill>
                  <a:srgbClr val="ED7D31"/>
                </a:solidFill>
              </a:rPr>
              <a:t> [2751],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pétrole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[2157], or [300],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lorsque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[256],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zéro</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[2274],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alors</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[81],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confortable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[3964],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révolte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[2720],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solde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[4622], violent [1119], </a:t>
            </a:r>
            <a:r>
              <a:rPr lang="en-US" sz="1200" dirty="0">
                <a:solidFill>
                  <a:srgbClr val="4472C4">
                    <a:lumMod val="50000"/>
                  </a:srgbClr>
                </a:solidFill>
              </a:rPr>
              <a:t>É</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cosse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[n/a], </a:t>
            </a:r>
            <a:r>
              <a:rPr lang="en-US" sz="1200" b="0" dirty="0" err="1">
                <a:solidFill>
                  <a:srgbClr val="ED7D31"/>
                </a:solidFill>
              </a:rPr>
              <a:t>tantôt</a:t>
            </a:r>
            <a:r>
              <a:rPr lang="en-US" sz="1200" b="0" dirty="0">
                <a:solidFill>
                  <a:srgbClr val="ED7D31"/>
                </a:solidFill>
              </a:rPr>
              <a:t> [3031], </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forte [107]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098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43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closed [o]</a:t>
            </a:r>
            <a:r>
              <a:rPr lang="en-US" b="0" dirty="0">
                <a:latin typeface="Century Gothic" panose="020B0502020202020204" pitchFamily="34" charset="0"/>
              </a:rPr>
              <a:t> and open [o].</a:t>
            </a:r>
            <a:endParaRPr lang="en-US" b="1" dirty="0"/>
          </a:p>
          <a:p>
            <a:endParaRPr lang="en-US" b="1" dirty="0"/>
          </a:p>
          <a:p>
            <a:r>
              <a:rPr lang="en-US" b="1" dirty="0"/>
              <a:t>Procedure:</a:t>
            </a:r>
          </a:p>
          <a:p>
            <a:r>
              <a:rPr lang="en-US" b="0" dirty="0"/>
              <a:t>1. Click on the numbers to play audio.</a:t>
            </a:r>
          </a:p>
          <a:p>
            <a:r>
              <a:rPr lang="en-US" b="0" dirty="0"/>
              <a:t>2. Students listen and tick “</a:t>
            </a:r>
            <a:r>
              <a:rPr lang="en-US" b="0" dirty="0" err="1"/>
              <a:t>oui</a:t>
            </a:r>
            <a:r>
              <a:rPr lang="en-US" b="0" dirty="0"/>
              <a:t>” if the two words rhyme, or “non” if they don’t.</a:t>
            </a:r>
          </a:p>
          <a:p>
            <a:r>
              <a:rPr lang="en-US" b="0" dirty="0"/>
              <a:t>3. Click to reveal French and allow students to check their answers by looking at the spellings.</a:t>
            </a:r>
          </a:p>
          <a:p>
            <a:r>
              <a:rPr lang="en-US" b="0" dirty="0"/>
              <a:t>4. Click to reveal answers. Draw attention to the different letter combinations representing the open [o] sound ([o], [</a:t>
            </a:r>
            <a:r>
              <a:rPr lang="en-US" sz="1200" dirty="0">
                <a:solidFill>
                  <a:srgbClr val="FF0000"/>
                </a:solidFill>
                <a:latin typeface="Century Gothic" panose="020B0502020202020204" pitchFamily="34" charset="0"/>
              </a:rPr>
              <a:t>ô], [au] and [</a:t>
            </a:r>
            <a:r>
              <a:rPr lang="en-US" sz="1200" dirty="0" err="1">
                <a:solidFill>
                  <a:srgbClr val="FF0000"/>
                </a:solidFill>
                <a:latin typeface="Century Gothic" panose="020B0502020202020204" pitchFamily="34" charset="0"/>
              </a:rPr>
              <a:t>eau</a:t>
            </a:r>
            <a:r>
              <a:rPr lang="en-US" sz="1200" dirty="0">
                <a:solidFill>
                  <a:srgbClr val="FF0000"/>
                </a:solidFill>
                <a:latin typeface="Century Gothic" panose="020B0502020202020204" pitchFamily="34" charset="0"/>
              </a:rPr>
              <a:t>].)</a:t>
            </a:r>
          </a:p>
          <a:p>
            <a:r>
              <a:rPr lang="en-US" sz="1200" b="0" dirty="0">
                <a:solidFill>
                  <a:srgbClr val="FF0000"/>
                </a:solidFill>
                <a:latin typeface="Century Gothic" panose="020B0502020202020204" pitchFamily="34" charset="0"/>
              </a:rPr>
              <a:t>5. Students say the words aloud.</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eau</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Century Gothic" panose="020F0302020204030204"/>
              </a:rPr>
              <a:t>2) haute/vote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3) sport/</a:t>
            </a:r>
            <a:r>
              <a:rPr lang="en-US" sz="1200" dirty="0" err="1">
                <a:solidFill>
                  <a:srgbClr val="4472C4">
                    <a:lumMod val="50000"/>
                  </a:srgbClr>
                </a:solidFill>
                <a:latin typeface="Century Gothic" panose="020F0302020204030204"/>
              </a:rPr>
              <a:t>d’accord</a:t>
            </a:r>
            <a:endParaRPr lang="en-US" sz="1200" dirty="0">
              <a:solidFill>
                <a:srgbClr val="4472C4">
                  <a:lumMod val="50000"/>
                </a:srgbClr>
              </a:solidFill>
              <a:latin typeface="Century Gothic" panose="020F0302020204030204"/>
            </a:endParaRPr>
          </a:p>
          <a:p>
            <a:pPr marL="0" indent="0">
              <a:buFontTx/>
              <a:buNone/>
              <a:defRPr/>
            </a:pPr>
            <a:r>
              <a:rPr lang="en-US" sz="1200" dirty="0">
                <a:solidFill>
                  <a:srgbClr val="FF0000"/>
                </a:solidFill>
              </a:rPr>
              <a:t>4) </a:t>
            </a:r>
            <a:r>
              <a:rPr lang="en-US" sz="1200" dirty="0" err="1">
                <a:solidFill>
                  <a:srgbClr val="FF0000"/>
                </a:solidFill>
              </a:rPr>
              <a:t>bol</a:t>
            </a:r>
            <a:r>
              <a:rPr lang="en-US" sz="1200" dirty="0">
                <a:solidFill>
                  <a:srgbClr val="FF0000"/>
                </a:solidFill>
              </a:rPr>
              <a:t>/</a:t>
            </a:r>
            <a:r>
              <a:rPr lang="en-US" sz="1200" dirty="0" err="1">
                <a:solidFill>
                  <a:srgbClr val="FF0000"/>
                </a:solidFill>
              </a:rPr>
              <a:t>taule</a:t>
            </a:r>
            <a:endParaRPr lang="en-US" sz="12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5) chose/pause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entury Gothic" panose="020F0302020204030204"/>
                <a:ea typeface="+mn-ea"/>
                <a:cs typeface="+mn-cs"/>
              </a:rPr>
              <a:t>6) </a:t>
            </a:r>
            <a:r>
              <a:rPr kumimoji="0" lang="en-US" sz="1200" b="0" i="0" u="none" strike="noStrike" kern="1200" cap="none" spc="0" normalizeH="0" baseline="0" noProof="0" dirty="0" err="1">
                <a:ln>
                  <a:noFill/>
                </a:ln>
                <a:solidFill>
                  <a:srgbClr val="FF0000"/>
                </a:solidFill>
                <a:effectLst/>
                <a:uLnTx/>
                <a:uFillTx/>
                <a:latin typeface="Century Gothic" panose="020F0302020204030204"/>
                <a:ea typeface="+mn-ea"/>
                <a:cs typeface="+mn-cs"/>
              </a:rPr>
              <a:t>horloge</a:t>
            </a:r>
            <a:r>
              <a:rPr kumimoji="0" lang="en-US" sz="1200" b="0" i="0" u="none" strike="noStrike" kern="1200" cap="none" spc="0" normalizeH="0" baseline="0" noProof="0" dirty="0">
                <a:ln>
                  <a:noFill/>
                </a:ln>
                <a:solidFill>
                  <a:srgbClr val="FF0000"/>
                </a:solidFill>
                <a:effectLst/>
                <a:uLnTx/>
                <a:uFillTx/>
                <a:latin typeface="Century Gothic" panose="020F0302020204030204"/>
                <a:ea typeface="+mn-ea"/>
                <a:cs typeface="+mn-cs"/>
              </a:rPr>
              <a:t>/auge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Century Gothic" panose="020F0302020204030204"/>
              </a:rPr>
              <a:t>7) c</a:t>
            </a:r>
            <a:r>
              <a:rPr lang="fr-FR" b="0" i="0" dirty="0">
                <a:solidFill>
                  <a:srgbClr val="222222"/>
                </a:solidFill>
                <a:effectLst/>
                <a:latin typeface="Georgia" panose="02040502050405020303" pitchFamily="18" charset="0"/>
              </a:rPr>
              <a:t>ôté/ôté</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rPr>
              <a:t>8) </a:t>
            </a:r>
            <a:r>
              <a:rPr lang="en-US" sz="1200" dirty="0" err="1">
                <a:solidFill>
                  <a:srgbClr val="4472C4">
                    <a:lumMod val="50000"/>
                  </a:srgbClr>
                </a:solidFill>
              </a:rPr>
              <a:t>drôle</a:t>
            </a:r>
            <a:r>
              <a:rPr lang="en-US" sz="1200" dirty="0">
                <a:solidFill>
                  <a:srgbClr val="4472C4">
                    <a:lumMod val="50000"/>
                  </a:srgbClr>
                </a:solidFill>
              </a:rPr>
              <a:t>/</a:t>
            </a:r>
            <a:r>
              <a:rPr lang="en-US" sz="1200" dirty="0" err="1">
                <a:solidFill>
                  <a:srgbClr val="4472C4">
                    <a:lumMod val="50000"/>
                  </a:srgbClr>
                </a:solidFill>
              </a:rPr>
              <a:t>saule</a:t>
            </a:r>
            <a:endParaRPr lang="en-US" sz="1200" dirty="0">
              <a:solidFill>
                <a:srgbClr val="4472C4">
                  <a:lumMod val="50000"/>
                </a:srgbClr>
              </a:solidFill>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vote [1046], </a:t>
            </a:r>
            <a:r>
              <a:rPr lang="en-GB" baseline="0" dirty="0" err="1"/>
              <a:t>bol</a:t>
            </a:r>
            <a:r>
              <a:rPr lang="en-GB" baseline="0" dirty="0"/>
              <a:t> [&gt;5000], </a:t>
            </a:r>
            <a:r>
              <a:rPr lang="en-GB" baseline="0" dirty="0" err="1"/>
              <a:t>taule</a:t>
            </a:r>
            <a:r>
              <a:rPr lang="en-GB" baseline="0" dirty="0"/>
              <a:t> [&gt;5000], pause [2647], </a:t>
            </a:r>
            <a:r>
              <a:rPr lang="en-GB" baseline="0" dirty="0" err="1"/>
              <a:t>horloge</a:t>
            </a:r>
            <a:r>
              <a:rPr lang="en-GB" baseline="0" dirty="0"/>
              <a:t> [&gt;5000], auge [&gt;5000], </a:t>
            </a:r>
            <a:r>
              <a:rPr lang="fr-FR" b="0" i="0" dirty="0">
                <a:solidFill>
                  <a:srgbClr val="222222"/>
                </a:solidFill>
                <a:effectLst/>
                <a:latin typeface="Georgia" panose="02040502050405020303" pitchFamily="18" charset="0"/>
              </a:rPr>
              <a:t>ôté</a:t>
            </a:r>
            <a:r>
              <a:rPr lang="en-GB" baseline="0" dirty="0"/>
              <a:t> [&gt;5000], </a:t>
            </a:r>
            <a:r>
              <a:rPr lang="en-GB" baseline="0" dirty="0" err="1"/>
              <a:t>saule</a:t>
            </a:r>
            <a:r>
              <a:rPr lang="en-GB" baseline="0" dirty="0"/>
              <a:t> [&gt;5000], rime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closed [o</a:t>
            </a:r>
            <a:r>
              <a:rPr lang="en-GB" sz="9600" b="1" dirty="0">
                <a:solidFill>
                  <a:srgbClr val="1F4E79"/>
                </a:solidFill>
                <a:latin typeface="Century Gothic" panose="020B0502020202020204" pitchFamily="34" charset="0"/>
                <a:ea typeface="+mn-ea"/>
                <a:cs typeface="Calibri" panose="020F0502020204030204" pitchFamily="34" charset="0"/>
              </a:rPr>
              <a:t>/ô</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closed</a:t>
            </a:r>
            <a:r>
              <a:rPr lang="en-GB" b="0" dirty="0"/>
              <a:t> </a:t>
            </a:r>
            <a:r>
              <a:rPr lang="en-GB" b="1" dirty="0"/>
              <a:t>[</a:t>
            </a:r>
            <a:r>
              <a:rPr lang="en-GB" b="1" baseline="0" dirty="0"/>
              <a:t>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photo</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mime opening and closing a door.</a:t>
            </a:r>
            <a:br>
              <a:rPr lang="en-GB" baseline="0" dirty="0"/>
            </a:br>
            <a:r>
              <a:rPr lang="en-GB" baseline="0" dirty="0"/>
              <a:t>4. Roll back the animations and work through 1-3 again, but this time, dropping your voice completely to listen carefully to the students saying the </a:t>
            </a:r>
            <a:r>
              <a:rPr lang="en-GB" b="1" baseline="0" dirty="0"/>
              <a:t>cl</a:t>
            </a:r>
            <a:r>
              <a:rPr lang="en-GB" b="1" dirty="0"/>
              <a:t>osed</a:t>
            </a:r>
            <a:r>
              <a:rPr lang="en-GB" b="0" dirty="0"/>
              <a:t> </a:t>
            </a:r>
            <a:r>
              <a:rPr lang="en-GB" b="1" dirty="0"/>
              <a:t>[</a:t>
            </a:r>
            <a:r>
              <a:rPr lang="en-GB" b="1" baseline="0" dirty="0"/>
              <a:t>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dirty="0"/>
              <a:t>] </a:t>
            </a:r>
            <a:r>
              <a:rPr lang="en-GB" baseline="0" dirty="0"/>
              <a:t>sound, pronouncing </a:t>
            </a:r>
            <a:r>
              <a:rPr lang="en-GB" b="0" baseline="0" dirty="0"/>
              <a:t>”</a:t>
            </a:r>
            <a:r>
              <a:rPr lang="en-GB" b="1" baseline="0" dirty="0"/>
              <a:t>photo</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photo </a:t>
            </a:r>
            <a:r>
              <a:rPr lang="en-GB" baseline="0" dirty="0"/>
              <a:t>[1412]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8539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 consolidate SSC </a:t>
            </a:r>
            <a:r>
              <a:rPr lang="en-GB" b="1" baseline="0" dirty="0"/>
              <a:t>closed [o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closed [o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baseline="0" dirty="0"/>
              <a:t>] </a:t>
            </a:r>
            <a:r>
              <a:rPr lang="en-GB" baseline="0" dirty="0"/>
              <a:t>and then the </a:t>
            </a:r>
            <a:r>
              <a:rPr lang="en-GB" b="1" baseline="0" dirty="0"/>
              <a:t>source</a:t>
            </a:r>
            <a:r>
              <a:rPr lang="en-GB" baseline="0" dirty="0"/>
              <a:t> word again ‘</a:t>
            </a:r>
            <a:r>
              <a:rPr lang="en-GB" b="1" baseline="0" dirty="0"/>
              <a:t>photo</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1" baseline="0" dirty="0"/>
              <a:t>photo </a:t>
            </a:r>
            <a:r>
              <a:rPr lang="fr-FR" b="0" baseline="0" dirty="0"/>
              <a:t>[1412], </a:t>
            </a:r>
            <a:r>
              <a:rPr lang="fr-FR" b="1" baseline="0" dirty="0"/>
              <a:t>mot </a:t>
            </a:r>
            <a:r>
              <a:rPr lang="fr-FR" b="0" baseline="0" dirty="0"/>
              <a:t>[220], </a:t>
            </a:r>
            <a:r>
              <a:rPr lang="fr-FR" b="1" baseline="0" dirty="0"/>
              <a:t>hôpital </a:t>
            </a:r>
            <a:r>
              <a:rPr lang="fr-FR" b="0" baseline="0" dirty="0"/>
              <a:t>[1310], </a:t>
            </a:r>
            <a:r>
              <a:rPr lang="fr-FR" b="1" baseline="0" dirty="0"/>
              <a:t>chose </a:t>
            </a:r>
            <a:r>
              <a:rPr lang="fr-FR" b="0" baseline="0" dirty="0"/>
              <a:t>[125], </a:t>
            </a:r>
            <a:r>
              <a:rPr lang="fr-FR" b="1" baseline="0" dirty="0"/>
              <a:t>contrôle</a:t>
            </a:r>
            <a:r>
              <a:rPr lang="fr-FR" b="0" baseline="0" dirty="0"/>
              <a:t> [662], </a:t>
            </a:r>
            <a:r>
              <a:rPr lang="en-GB" sz="1200" b="1" dirty="0" err="1">
                <a:solidFill>
                  <a:srgbClr val="115076"/>
                </a:solidFill>
                <a:latin typeface="Century Gothic" panose="020B0502020202020204" pitchFamily="34" charset="0"/>
                <a:cs typeface="Calibri" panose="020F0502020204030204" pitchFamily="34" charset="0"/>
              </a:rPr>
              <a:t>dr</a:t>
            </a:r>
            <a:r>
              <a:rPr lang="en-GB" sz="1200" b="1" dirty="0" err="1">
                <a:solidFill>
                  <a:srgbClr val="E65D00"/>
                </a:solidFill>
                <a:latin typeface="Century Gothic" panose="020B0502020202020204" pitchFamily="34" charset="0"/>
                <a:cs typeface="Calibri" panose="020F0502020204030204" pitchFamily="34" charset="0"/>
              </a:rPr>
              <a:t>ô</a:t>
            </a:r>
            <a:r>
              <a:rPr lang="en-GB" sz="1200" b="1" dirty="0" err="1">
                <a:solidFill>
                  <a:srgbClr val="115076"/>
                </a:solidFill>
                <a:latin typeface="Century Gothic" panose="020B0502020202020204" pitchFamily="34" charset="0"/>
                <a:cs typeface="Calibri" panose="020F0502020204030204" pitchFamily="34" charset="0"/>
              </a:rPr>
              <a:t>le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[2166]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8169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and oral production of SSC closed [o].</a:t>
            </a:r>
            <a:endParaRPr lang="en-US" b="1" dirty="0"/>
          </a:p>
          <a:p>
            <a:endParaRPr lang="en-US" b="1" dirty="0"/>
          </a:p>
          <a:p>
            <a:r>
              <a:rPr lang="en-US" b="1" dirty="0"/>
              <a:t>Procedure:</a:t>
            </a:r>
          </a:p>
          <a:p>
            <a:r>
              <a:rPr lang="en-US" b="0" dirty="0"/>
              <a:t>1. Students read the lines from the poem aloud out in pairs and decide which ones contain the SSC closed [o]. Partner A reads the phrase, Partner B says </a:t>
            </a:r>
            <a:r>
              <a:rPr lang="en-US" b="0" i="1" dirty="0" err="1"/>
              <a:t>oui</a:t>
            </a:r>
            <a:r>
              <a:rPr lang="en-US" b="0" i="0" dirty="0"/>
              <a:t> or </a:t>
            </a:r>
            <a:r>
              <a:rPr lang="en-US" b="0" i="1" dirty="0"/>
              <a:t>non</a:t>
            </a:r>
            <a:r>
              <a:rPr lang="en-US" b="0" i="0" dirty="0"/>
              <a:t> and Partner A says whether they agree. Partners swap roles each time.</a:t>
            </a:r>
            <a:endParaRPr lang="en-US" b="0" dirty="0"/>
          </a:p>
          <a:p>
            <a:r>
              <a:rPr lang="en-US" b="0" dirty="0"/>
              <a:t>2. Click to remove the phrases without closed [o] to check answers.</a:t>
            </a:r>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223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closed [o</a:t>
            </a:r>
            <a:r>
              <a:rPr lang="en-GB" sz="9600" b="1" dirty="0">
                <a:solidFill>
                  <a:srgbClr val="1F4E79"/>
                </a:solidFill>
                <a:latin typeface="Century Gothic" panose="020B0502020202020204" pitchFamily="34" charset="0"/>
                <a:ea typeface="+mn-ea"/>
                <a:cs typeface="Calibri" panose="020F0502020204030204" pitchFamily="34" charset="0"/>
              </a:rPr>
              <a:t>/ô</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closed</a:t>
            </a:r>
            <a:r>
              <a:rPr lang="en-GB" b="0" dirty="0"/>
              <a:t> </a:t>
            </a:r>
            <a:r>
              <a:rPr lang="en-GB" b="1" dirty="0"/>
              <a:t>[</a:t>
            </a:r>
            <a:r>
              <a:rPr lang="en-GB" b="1" baseline="0" dirty="0"/>
              <a:t>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photo</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mime opening and closing a door.</a:t>
            </a:r>
            <a:br>
              <a:rPr lang="en-GB" baseline="0" dirty="0"/>
            </a:br>
            <a:r>
              <a:rPr lang="en-GB" baseline="0" dirty="0"/>
              <a:t>4. Roll back the animations and work through 1-3 again, but this time, dropping your voice completely to listen carefully to the students saying the </a:t>
            </a:r>
            <a:r>
              <a:rPr lang="en-GB" b="1" baseline="0" dirty="0"/>
              <a:t>cl</a:t>
            </a:r>
            <a:r>
              <a:rPr lang="en-GB" b="1" dirty="0"/>
              <a:t>osed</a:t>
            </a:r>
            <a:r>
              <a:rPr lang="en-GB" b="0" dirty="0"/>
              <a:t> </a:t>
            </a:r>
            <a:r>
              <a:rPr lang="en-GB" b="1" dirty="0"/>
              <a:t>[</a:t>
            </a:r>
            <a:r>
              <a:rPr lang="en-GB" b="1" baseline="0" dirty="0"/>
              <a:t>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dirty="0"/>
              <a:t>] </a:t>
            </a:r>
            <a:r>
              <a:rPr lang="en-GB" baseline="0" dirty="0"/>
              <a:t>sound, pronouncing </a:t>
            </a:r>
            <a:r>
              <a:rPr lang="en-GB" b="0" baseline="0" dirty="0"/>
              <a:t>”</a:t>
            </a:r>
            <a:r>
              <a:rPr lang="en-GB" b="1" baseline="0" dirty="0"/>
              <a:t>photo</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photo </a:t>
            </a:r>
            <a:r>
              <a:rPr lang="en-GB" baseline="0" dirty="0"/>
              <a:t>[1412]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8539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closed [o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closed [o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baseline="0" dirty="0"/>
              <a:t>] </a:t>
            </a:r>
            <a:r>
              <a:rPr lang="en-GB" baseline="0" dirty="0"/>
              <a:t>and then the </a:t>
            </a:r>
            <a:r>
              <a:rPr lang="en-GB" b="1" baseline="0" dirty="0"/>
              <a:t>source</a:t>
            </a:r>
            <a:r>
              <a:rPr lang="en-GB" baseline="0" dirty="0"/>
              <a:t> word again ‘</a:t>
            </a:r>
            <a:r>
              <a:rPr lang="en-GB" b="1" baseline="0" dirty="0"/>
              <a:t>photo</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1" baseline="0" dirty="0"/>
              <a:t>photo </a:t>
            </a:r>
            <a:r>
              <a:rPr lang="fr-FR" b="0" baseline="0" dirty="0"/>
              <a:t>[1412], </a:t>
            </a:r>
            <a:r>
              <a:rPr lang="fr-FR" b="1" baseline="0" dirty="0"/>
              <a:t>mot </a:t>
            </a:r>
            <a:r>
              <a:rPr lang="fr-FR" b="0" baseline="0" dirty="0"/>
              <a:t>[220], </a:t>
            </a:r>
            <a:r>
              <a:rPr lang="fr-FR" b="1" baseline="0" dirty="0"/>
              <a:t>hôpital </a:t>
            </a:r>
            <a:r>
              <a:rPr lang="fr-FR" b="0" baseline="0" dirty="0"/>
              <a:t>[1310], </a:t>
            </a:r>
            <a:r>
              <a:rPr lang="fr-FR" b="1" baseline="0" dirty="0"/>
              <a:t>chose </a:t>
            </a:r>
            <a:r>
              <a:rPr lang="fr-FR" b="0" baseline="0" dirty="0"/>
              <a:t>[125], </a:t>
            </a:r>
            <a:r>
              <a:rPr lang="fr-FR" b="1" baseline="0" dirty="0"/>
              <a:t>contrôle</a:t>
            </a:r>
            <a:r>
              <a:rPr lang="fr-FR" b="0" baseline="0" dirty="0"/>
              <a:t> [662], </a:t>
            </a:r>
            <a:r>
              <a:rPr lang="fr-FR" sz="1200" b="1" noProof="0" dirty="0">
                <a:solidFill>
                  <a:srgbClr val="115076"/>
                </a:solidFill>
                <a:latin typeface="Century Gothic" panose="020B0502020202020204" pitchFamily="34" charset="0"/>
                <a:cs typeface="Calibri" panose="020F0502020204030204" pitchFamily="34" charset="0"/>
              </a:rPr>
              <a:t>dr</a:t>
            </a:r>
            <a:r>
              <a:rPr lang="fr-FR" sz="1200" b="1" noProof="0" dirty="0">
                <a:solidFill>
                  <a:srgbClr val="E65D00"/>
                </a:solidFill>
                <a:latin typeface="Century Gothic" panose="020B0502020202020204" pitchFamily="34" charset="0"/>
                <a:cs typeface="Calibri" panose="020F0502020204030204" pitchFamily="34" charset="0"/>
              </a:rPr>
              <a:t>ô</a:t>
            </a:r>
            <a:r>
              <a:rPr lang="fr-FR" sz="1200" b="1" noProof="0" dirty="0">
                <a:solidFill>
                  <a:srgbClr val="115076"/>
                </a:solidFill>
                <a:latin typeface="Century Gothic" panose="020B0502020202020204" pitchFamily="34" charset="0"/>
                <a:cs typeface="Calibri" panose="020F0502020204030204" pitchFamily="34" charset="0"/>
              </a:rPr>
              <a:t>le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[2166]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8169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[o], [ô] and [au] in single words</a:t>
            </a:r>
          </a:p>
          <a:p>
            <a:endParaRPr lang="en-US" b="1" dirty="0"/>
          </a:p>
          <a:p>
            <a:r>
              <a:rPr lang="en-US" b="1" dirty="0"/>
              <a:t>Procedure:</a:t>
            </a:r>
          </a:p>
          <a:p>
            <a:r>
              <a:rPr lang="en-US" b="0" dirty="0"/>
              <a:t>1. Click to play the audio.</a:t>
            </a:r>
          </a:p>
          <a:p>
            <a:r>
              <a:rPr lang="en-US" b="0" dirty="0"/>
              <a:t>2. Students tick whether they hear [o],[ô] or [au].</a:t>
            </a:r>
          </a:p>
          <a:p>
            <a:r>
              <a:rPr lang="en-US" b="0" dirty="0"/>
              <a:t>3. Click to reveal the answers.</a:t>
            </a:r>
          </a:p>
          <a:p>
            <a:endParaRPr lang="en-US" b="0" dirty="0"/>
          </a:p>
          <a:p>
            <a:r>
              <a:rPr lang="en-US" b="1" dirty="0"/>
              <a:t>Transcript:</a:t>
            </a:r>
          </a:p>
          <a:p>
            <a:pPr marL="0" indent="0">
              <a:buNone/>
            </a:pPr>
            <a:r>
              <a:rPr lang="en-US" b="0" dirty="0"/>
              <a:t>1. </a:t>
            </a:r>
            <a:r>
              <a:rPr lang="fr-FR" b="0" noProof="0" dirty="0"/>
              <a:t>aucune</a:t>
            </a:r>
          </a:p>
          <a:p>
            <a:pPr marL="0" indent="0">
              <a:buNone/>
            </a:pPr>
            <a:r>
              <a:rPr lang="fr-FR" b="0" noProof="0" dirty="0"/>
              <a:t>2. sol</a:t>
            </a:r>
          </a:p>
          <a:p>
            <a:pPr marL="0" indent="0">
              <a:buNone/>
            </a:pPr>
            <a:r>
              <a:rPr lang="fr-FR" b="0" noProof="0" dirty="0"/>
              <a:t>3 fantôme</a:t>
            </a:r>
          </a:p>
          <a:p>
            <a:pPr marL="0" indent="0">
              <a:buNone/>
            </a:pPr>
            <a:r>
              <a:rPr lang="fr-FR" b="0" noProof="0" dirty="0"/>
              <a:t>4. côte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5. colle</a:t>
            </a:r>
          </a:p>
          <a:p>
            <a:pPr marL="0" indent="0">
              <a:buNone/>
            </a:pPr>
            <a:r>
              <a:rPr lang="fr-FR" b="0" noProof="0" dirty="0"/>
              <a:t>6. voleur</a:t>
            </a:r>
          </a:p>
          <a:p>
            <a:pPr marL="0" indent="0">
              <a:buNone/>
            </a:pPr>
            <a:r>
              <a:rPr lang="fr-FR" b="0" noProof="0" dirty="0"/>
              <a:t>7. pauvre</a:t>
            </a:r>
          </a:p>
          <a:p>
            <a:pPr marL="0" indent="0">
              <a:buNone/>
            </a:pPr>
            <a:r>
              <a:rPr lang="fr-FR" b="0" noProof="0" dirty="0"/>
              <a:t>8. robe</a:t>
            </a:r>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aucun [63], fant</a:t>
            </a:r>
            <a:r>
              <a:rPr lang="en-GB" b="0" baseline="0" dirty="0">
                <a:latin typeface="Century Gothic" panose="020B0502020202020204" pitchFamily="34" charset="0"/>
              </a:rPr>
              <a:t>ôme [4075], côte [1385], voleur [3163], robe [2864]</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(2019).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5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practise identifying words with </a:t>
            </a:r>
            <a:r>
              <a:rPr lang="pt-BR" b="0" dirty="0"/>
              <a:t>open [o], </a:t>
            </a:r>
            <a:r>
              <a:rPr lang="pt-BR" b="0" dirty="0" err="1"/>
              <a:t>closed</a:t>
            </a:r>
            <a:r>
              <a:rPr lang="pt-BR" b="0" dirty="0"/>
              <a:t> [o/ô] [(e)</a:t>
            </a:r>
            <a:r>
              <a:rPr lang="pt-BR" b="0" dirty="0" err="1"/>
              <a:t>au</a:t>
            </a:r>
            <a:r>
              <a:rPr lang="pt-BR" b="0" dirty="0"/>
              <a:t>]</a:t>
            </a:r>
            <a:r>
              <a:rPr lang="en-US" b="0" dirty="0"/>
              <a:t> through reading/speaking.</a:t>
            </a:r>
          </a:p>
          <a:p>
            <a:endParaRPr lang="en-US" b="1" dirty="0"/>
          </a:p>
          <a:p>
            <a:r>
              <a:rPr lang="en-US" b="1" dirty="0"/>
              <a:t>Procedure:</a:t>
            </a:r>
          </a:p>
          <a:p>
            <a:pPr marL="228600" indent="-228600">
              <a:buAutoNum type="arabicPeriod"/>
            </a:pPr>
            <a:r>
              <a:rPr lang="en-US" b="0" dirty="0"/>
              <a:t>Click to reveal each sentence with its translation.</a:t>
            </a:r>
          </a:p>
          <a:p>
            <a:pPr marL="228600" indent="-228600">
              <a:buAutoNum type="arabicPeriod"/>
            </a:pPr>
            <a:r>
              <a:rPr lang="en-US" b="0" dirty="0"/>
              <a:t>Ask individual students to read a sentence, focusing on the correct pronunciation of the </a:t>
            </a:r>
            <a:r>
              <a:rPr lang="en-GB" b="0" dirty="0"/>
              <a:t>closed [o/ô], open [o], [au]</a:t>
            </a:r>
          </a:p>
          <a:p>
            <a:pPr marL="228600" indent="-228600">
              <a:buAutoNum type="arabicPeriod"/>
            </a:pPr>
            <a:r>
              <a:rPr lang="en-US" b="0" dirty="0"/>
              <a:t>Click on the numbers to hear the sentences spoken by a native speaker to verify pronunciation.</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04F75"/>
                </a:solidFill>
              </a:rPr>
              <a:t>Le nombre de réfugiés </a:t>
            </a:r>
            <a:r>
              <a:rPr lang="fr-FR" sz="1200" b="1" dirty="0">
                <a:solidFill>
                  <a:srgbClr val="EE6000"/>
                </a:solidFill>
              </a:rPr>
              <a:t>au</a:t>
            </a:r>
            <a:r>
              <a:rPr lang="fr-FR" sz="1200" dirty="0">
                <a:solidFill>
                  <a:srgbClr val="104F75"/>
                </a:solidFill>
              </a:rPr>
              <a:t>gmente en raison de la guerre en cours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04F75"/>
                </a:solidFill>
              </a:rPr>
              <a:t>Leur réalité devient un c</a:t>
            </a:r>
            <a:r>
              <a:rPr lang="fr-FR" sz="1200" b="1" dirty="0">
                <a:solidFill>
                  <a:srgbClr val="EE6000"/>
                </a:solidFill>
              </a:rPr>
              <a:t>au</a:t>
            </a:r>
            <a:r>
              <a:rPr lang="fr-FR" sz="1200" dirty="0">
                <a:solidFill>
                  <a:srgbClr val="104F75"/>
                </a:solidFill>
              </a:rPr>
              <a:t>chemar car leur vie change du jour </a:t>
            </a:r>
            <a:r>
              <a:rPr lang="fr-FR" sz="1200" b="1" dirty="0">
                <a:solidFill>
                  <a:srgbClr val="EE6000"/>
                </a:solidFill>
              </a:rPr>
              <a:t>au</a:t>
            </a:r>
            <a:r>
              <a:rPr lang="fr-FR" sz="1200" dirty="0">
                <a:solidFill>
                  <a:srgbClr val="104F75"/>
                </a:solidFill>
              </a:rPr>
              <a:t> lendemain</a:t>
            </a:r>
          </a:p>
          <a:p>
            <a:pPr lvl="0">
              <a:defRPr/>
            </a:pPr>
            <a:r>
              <a:rPr lang="fr-FR" sz="1200" dirty="0">
                <a:solidFill>
                  <a:srgbClr val="104F75"/>
                </a:solidFill>
              </a:rPr>
              <a:t>3. Les h</a:t>
            </a:r>
            <a:r>
              <a:rPr lang="fr-FR" sz="1200" b="1" dirty="0">
                <a:solidFill>
                  <a:srgbClr val="EE6000"/>
                </a:solidFill>
              </a:rPr>
              <a:t>ô</a:t>
            </a:r>
            <a:r>
              <a:rPr lang="fr-FR" sz="1200" dirty="0">
                <a:solidFill>
                  <a:srgbClr val="104F75"/>
                </a:solidFill>
              </a:rPr>
              <a:t>pitaux des z</a:t>
            </a:r>
            <a:r>
              <a:rPr lang="fr-FR" sz="1200" b="1" dirty="0">
                <a:solidFill>
                  <a:srgbClr val="EE6000"/>
                </a:solidFill>
              </a:rPr>
              <a:t>o</a:t>
            </a:r>
            <a:r>
              <a:rPr lang="fr-FR" sz="1200" dirty="0">
                <a:solidFill>
                  <a:srgbClr val="104F75"/>
                </a:solidFill>
              </a:rPr>
              <a:t>nes de guerre </a:t>
            </a:r>
            <a:r>
              <a:rPr lang="fr-FR" sz="1200" b="1" dirty="0">
                <a:solidFill>
                  <a:srgbClr val="EE6000"/>
                </a:solidFill>
              </a:rPr>
              <a:t>o</a:t>
            </a:r>
            <a:r>
              <a:rPr lang="fr-FR" sz="1200" dirty="0">
                <a:solidFill>
                  <a:srgbClr val="104F75"/>
                </a:solidFill>
              </a:rPr>
              <a:t>ffrent soins et pr</a:t>
            </a:r>
            <a:r>
              <a:rPr lang="fr-FR" sz="1200" b="1" dirty="0">
                <a:solidFill>
                  <a:srgbClr val="EE6000"/>
                </a:solidFill>
              </a:rPr>
              <a:t>o</a:t>
            </a:r>
            <a:r>
              <a:rPr lang="fr-FR" sz="1200" dirty="0">
                <a:solidFill>
                  <a:srgbClr val="104F75"/>
                </a:solidFill>
              </a:rPr>
              <a:t>tection même dans des circonstances difficiles.</a:t>
            </a:r>
          </a:p>
          <a:p>
            <a:pPr lvl="0">
              <a:defRPr/>
            </a:pPr>
            <a:r>
              <a:rPr lang="fr-FR" sz="1200" dirty="0">
                <a:solidFill>
                  <a:srgbClr val="104F75"/>
                </a:solidFill>
              </a:rPr>
              <a:t>4. Les réfugiés doivent parfois rester à long terme dans des l</a:t>
            </a:r>
            <a:r>
              <a:rPr lang="fr-FR" sz="1200" b="1" dirty="0">
                <a:solidFill>
                  <a:srgbClr val="EE6000"/>
                </a:solidFill>
              </a:rPr>
              <a:t>o</a:t>
            </a:r>
            <a:r>
              <a:rPr lang="fr-FR" sz="1200" dirty="0">
                <a:solidFill>
                  <a:srgbClr val="104F75"/>
                </a:solidFill>
              </a:rPr>
              <a:t>gements temp</a:t>
            </a:r>
            <a:r>
              <a:rPr lang="fr-FR" sz="1200" b="1" dirty="0">
                <a:solidFill>
                  <a:srgbClr val="EE6000"/>
                </a:solidFill>
              </a:rPr>
              <a:t>o</a:t>
            </a:r>
            <a:r>
              <a:rPr lang="fr-FR" sz="1200" dirty="0">
                <a:solidFill>
                  <a:srgbClr val="104F75"/>
                </a:solidFill>
              </a:rPr>
              <a:t>raires. </a:t>
            </a:r>
          </a:p>
          <a:p>
            <a:pPr marL="228600" indent="-228600">
              <a:buFont typeface="+mj-lt"/>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1" baseline="0" dirty="0"/>
            </a:br>
            <a:r>
              <a:rPr lang="en-GB" b="0" baseline="0" dirty="0"/>
              <a:t>nombre [249], augmenter [823], cauchemar [3689], car [176], lendemain [1258], offrir [224], circonstance [1054], logement [1849], temporaire [2885]</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1" baseline="0" dirty="0"/>
            </a:br>
            <a:r>
              <a:rPr lang="en-GB" b="0" baseline="0" dirty="0"/>
              <a:t>réfugié [&gt;5000], réalité [532], zone [860], protection [953], terme [311]</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398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closed [o</a:t>
            </a:r>
            <a:r>
              <a:rPr lang="en-GB" sz="9600" b="1" dirty="0">
                <a:solidFill>
                  <a:srgbClr val="1F4E79"/>
                </a:solidFill>
                <a:latin typeface="Century Gothic" panose="020B0502020202020204" pitchFamily="34" charset="0"/>
                <a:ea typeface="+mn-ea"/>
                <a:cs typeface="Calibri" panose="020F0502020204030204" pitchFamily="34" charset="0"/>
              </a:rPr>
              <a:t>/ô</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closed</a:t>
            </a:r>
            <a:r>
              <a:rPr lang="en-GB" b="0" dirty="0"/>
              <a:t> </a:t>
            </a:r>
            <a:r>
              <a:rPr lang="en-GB" b="1" dirty="0"/>
              <a:t>[</a:t>
            </a:r>
            <a:r>
              <a:rPr lang="en-GB" b="1" baseline="0" dirty="0"/>
              <a:t>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photo</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mime opening and closing a door.</a:t>
            </a:r>
            <a:br>
              <a:rPr lang="en-GB" baseline="0" dirty="0"/>
            </a:br>
            <a:r>
              <a:rPr lang="en-GB" baseline="0" dirty="0"/>
              <a:t>4. Roll back the animations and work through 1-3 again, but this time, dropping your voice completely to listen carefully to the students saying the </a:t>
            </a:r>
            <a:r>
              <a:rPr lang="en-GB" b="1" baseline="0" dirty="0"/>
              <a:t>cl</a:t>
            </a:r>
            <a:r>
              <a:rPr lang="en-GB" b="1" dirty="0"/>
              <a:t>osed</a:t>
            </a:r>
            <a:r>
              <a:rPr lang="en-GB" b="0" dirty="0"/>
              <a:t> </a:t>
            </a:r>
            <a:r>
              <a:rPr lang="en-GB" b="1" dirty="0"/>
              <a:t>[</a:t>
            </a:r>
            <a:r>
              <a:rPr lang="en-GB" b="1" baseline="0" dirty="0"/>
              <a:t>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dirty="0"/>
              <a:t>] </a:t>
            </a:r>
            <a:r>
              <a:rPr lang="en-GB" baseline="0" dirty="0"/>
              <a:t>sound, pronouncing </a:t>
            </a:r>
            <a:r>
              <a:rPr lang="en-GB" b="0" baseline="0" dirty="0"/>
              <a:t>”</a:t>
            </a:r>
            <a:r>
              <a:rPr lang="en-GB" b="1" baseline="0" dirty="0"/>
              <a:t>photo</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photo </a:t>
            </a:r>
            <a:r>
              <a:rPr lang="en-GB" baseline="0" dirty="0"/>
              <a:t>[1412]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8539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6637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2865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closed [o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closed [o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baseline="0" dirty="0"/>
              <a:t>] </a:t>
            </a:r>
            <a:r>
              <a:rPr lang="en-GB" baseline="0" dirty="0"/>
              <a:t>and then the </a:t>
            </a:r>
            <a:r>
              <a:rPr lang="en-GB" b="1" baseline="0" dirty="0"/>
              <a:t>source</a:t>
            </a:r>
            <a:r>
              <a:rPr lang="en-GB" baseline="0" dirty="0"/>
              <a:t> word again ‘</a:t>
            </a:r>
            <a:r>
              <a:rPr lang="en-GB" b="1" baseline="0" dirty="0"/>
              <a:t>photo</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1" baseline="0" dirty="0"/>
              <a:t>photo </a:t>
            </a:r>
            <a:r>
              <a:rPr lang="fr-FR" b="0" baseline="0" dirty="0"/>
              <a:t>[1412], </a:t>
            </a:r>
            <a:r>
              <a:rPr lang="fr-FR" b="1" baseline="0" dirty="0"/>
              <a:t>mot </a:t>
            </a:r>
            <a:r>
              <a:rPr lang="fr-FR" b="0" baseline="0" dirty="0"/>
              <a:t>[220], </a:t>
            </a:r>
            <a:r>
              <a:rPr lang="fr-FR" b="1" baseline="0" dirty="0"/>
              <a:t>hôpital </a:t>
            </a:r>
            <a:r>
              <a:rPr lang="fr-FR" b="0" baseline="0" dirty="0"/>
              <a:t>[1310], </a:t>
            </a:r>
            <a:r>
              <a:rPr lang="fr-FR" b="1" baseline="0" dirty="0"/>
              <a:t>chose </a:t>
            </a:r>
            <a:r>
              <a:rPr lang="fr-FR" b="0" baseline="0" dirty="0"/>
              <a:t>[125], </a:t>
            </a:r>
            <a:r>
              <a:rPr lang="fr-FR" b="1" baseline="0" dirty="0"/>
              <a:t>contrôle</a:t>
            </a:r>
            <a:r>
              <a:rPr lang="fr-FR" b="0" baseline="0" dirty="0"/>
              <a:t> [662], </a:t>
            </a:r>
            <a:r>
              <a:rPr lang="en-GB" sz="1200" b="1" dirty="0" err="1">
                <a:solidFill>
                  <a:srgbClr val="115076"/>
                </a:solidFill>
                <a:latin typeface="Century Gothic" panose="020B0502020202020204" pitchFamily="34" charset="0"/>
                <a:cs typeface="Calibri" panose="020F0502020204030204" pitchFamily="34" charset="0"/>
              </a:rPr>
              <a:t>dr</a:t>
            </a:r>
            <a:r>
              <a:rPr lang="en-GB" sz="1200" b="1" dirty="0" err="1">
                <a:solidFill>
                  <a:srgbClr val="E65D00"/>
                </a:solidFill>
                <a:latin typeface="Century Gothic" panose="020B0502020202020204" pitchFamily="34" charset="0"/>
                <a:cs typeface="Calibri" panose="020F0502020204030204" pitchFamily="34" charset="0"/>
              </a:rPr>
              <a:t>ô</a:t>
            </a:r>
            <a:r>
              <a:rPr lang="en-GB" sz="1200" b="1" dirty="0" err="1">
                <a:solidFill>
                  <a:srgbClr val="115076"/>
                </a:solidFill>
                <a:latin typeface="Century Gothic" panose="020B0502020202020204" pitchFamily="34" charset="0"/>
                <a:cs typeface="Calibri" panose="020F0502020204030204" pitchFamily="34" charset="0"/>
              </a:rPr>
              <a:t>le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[2166]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8169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16687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57808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Aural recognition of SSC </a:t>
            </a:r>
            <a:r>
              <a:rPr lang="en-GB" sz="1200" b="0" dirty="0">
                <a:solidFill>
                  <a:srgbClr val="115076"/>
                </a:solidFill>
              </a:rPr>
              <a:t>[o/ô] from a pool of words containing the letter ‘o’, to raise awareness of the different SSC patterns into which this letter can entre.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Click on the words to hear them said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 Students tally how many words they hear that contain the SSC. Note that in the case of position and </a:t>
            </a:r>
            <a:r>
              <a:rPr lang="en-GB" sz="1200" b="0" kern="1200" dirty="0" err="1">
                <a:solidFill>
                  <a:schemeClr val="tx1"/>
                </a:solidFill>
                <a:effectLst/>
                <a:latin typeface="+mn-lt"/>
                <a:ea typeface="+mn-ea"/>
                <a:cs typeface="+mn-cs"/>
              </a:rPr>
              <a:t>boulot</a:t>
            </a:r>
            <a:r>
              <a:rPr lang="en-GB" sz="1200" b="0" kern="1200" dirty="0">
                <a:solidFill>
                  <a:schemeClr val="tx1"/>
                </a:solidFill>
                <a:effectLst/>
                <a:latin typeface="+mn-lt"/>
                <a:ea typeface="+mn-ea"/>
                <a:cs typeface="+mn-cs"/>
              </a:rPr>
              <a:t>, there are two examples of letter ‘o’, only one of which represents the SSC.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Answers and total revealed on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Click on </a:t>
            </a:r>
            <a:r>
              <a:rPr lang="en-GB" sz="1200" b="0" i="1" kern="1200" dirty="0">
                <a:solidFill>
                  <a:schemeClr val="tx1"/>
                </a:solidFill>
                <a:effectLst/>
                <a:latin typeface="+mn-lt"/>
                <a:ea typeface="+mn-ea"/>
                <a:cs typeface="+mn-cs"/>
              </a:rPr>
              <a:t>report, </a:t>
            </a:r>
            <a:r>
              <a:rPr lang="en-US" sz="1200" i="1" dirty="0" err="1">
                <a:solidFill>
                  <a:srgbClr val="4472C4">
                    <a:lumMod val="50000"/>
                  </a:srgbClr>
                </a:solidFill>
              </a:rPr>
              <a:t>atmosphère</a:t>
            </a:r>
            <a:r>
              <a:rPr lang="en-US" sz="1200" i="1" dirty="0">
                <a:solidFill>
                  <a:srgbClr val="4472C4">
                    <a:lumMod val="50000"/>
                  </a:srgbClr>
                </a:solidFill>
              </a:rPr>
              <a:t> </a:t>
            </a:r>
            <a:r>
              <a:rPr lang="en-US" sz="1200" i="0" dirty="0">
                <a:solidFill>
                  <a:srgbClr val="4472C4">
                    <a:lumMod val="50000"/>
                  </a:srgbClr>
                </a:solidFill>
              </a:rPr>
              <a:t>and </a:t>
            </a:r>
            <a:r>
              <a:rPr lang="en-US" sz="1200" i="1" dirty="0">
                <a:solidFill>
                  <a:srgbClr val="4472C4">
                    <a:lumMod val="50000"/>
                  </a:srgbClr>
                </a:solidFill>
              </a:rPr>
              <a:t>importer </a:t>
            </a:r>
            <a:r>
              <a:rPr lang="en-US" sz="1200" i="0" dirty="0">
                <a:solidFill>
                  <a:srgbClr val="4472C4">
                    <a:lumMod val="50000"/>
                  </a:srgbClr>
                </a:solidFill>
              </a:rPr>
              <a:t>again to demonstrate the difference between closed and open [o] (open [o] will be the focus of next week’s lesson).</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b="1" baseline="0" dirty="0"/>
              <a:t>Word frequency (1 is the most frequent word in French): </a:t>
            </a:r>
            <a:br>
              <a:rPr lang="en-GB" baseline="0" dirty="0"/>
            </a:br>
            <a:r>
              <a:rPr lang="en-GB" baseline="0" dirty="0"/>
              <a:t>poser [218], position [383], repos [2731], </a:t>
            </a:r>
            <a:r>
              <a:rPr lang="fr-FR" sz="1200" baseline="0" dirty="0"/>
              <a:t>b</a:t>
            </a:r>
            <a:r>
              <a:rPr lang="fr-FR" sz="1200" dirty="0"/>
              <a:t>ientôt [1208], dos [1672], poisson [1616], trop [195], boulot [2929], report [4406], combien [800], </a:t>
            </a:r>
            <a:r>
              <a:rPr lang="en-GB" sz="1200" dirty="0" err="1"/>
              <a:t>héros</a:t>
            </a:r>
            <a:r>
              <a:rPr lang="en-GB" sz="1200" dirty="0"/>
              <a:t> [1883], imp</a:t>
            </a:r>
            <a:r>
              <a:rPr lang="fr-FR" sz="1200" dirty="0" err="1"/>
              <a:t>ôt</a:t>
            </a:r>
            <a:r>
              <a:rPr lang="fr-FR" sz="1200" dirty="0"/>
              <a:t> [1241], atmosphère [2493], bœuf [3914], importer [354], rose [2671]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372702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6108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154841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5748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80760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43684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1280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413656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56944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56218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3514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75951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15059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40498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81747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20102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43253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765605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079569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725339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475898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32453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066703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48194816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6.wav"/><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17.png"/><Relationship Id="rId4" Type="http://schemas.openxmlformats.org/officeDocument/2006/relationships/audio" Target="../media/audio28.wav"/></Relationships>
</file>

<file path=ppt/slides/_rels/slide12.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21.png"/><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audio" Target="../media/audio30.wav"/><Relationship Id="rId11" Type="http://schemas.openxmlformats.org/officeDocument/2006/relationships/image" Target="../media/image19.png"/><Relationship Id="rId5" Type="http://schemas.openxmlformats.org/officeDocument/2006/relationships/audio" Target="../media/audio28.wav"/><Relationship Id="rId10" Type="http://schemas.openxmlformats.org/officeDocument/2006/relationships/image" Target="../media/image18.png"/><Relationship Id="rId4" Type="http://schemas.openxmlformats.org/officeDocument/2006/relationships/audio" Target="../media/audio29.wav"/><Relationship Id="rId9" Type="http://schemas.openxmlformats.org/officeDocument/2006/relationships/audio" Target="../media/audio33.wav"/><Relationship Id="rId1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5.png"/><Relationship Id="rId7" Type="http://schemas.openxmlformats.org/officeDocument/2006/relationships/audio" Target="../media/audio37.wav"/><Relationship Id="rId2" Type="http://schemas.openxmlformats.org/officeDocument/2006/relationships/notesSlide" Target="../notesSlides/notesSlide13.xml"/><Relationship Id="rId1" Type="http://schemas.openxmlformats.org/officeDocument/2006/relationships/slideLayout" Target="../slideLayouts/slideLayout57.xml"/><Relationship Id="rId6" Type="http://schemas.openxmlformats.org/officeDocument/2006/relationships/audio" Target="../media/audio36.wav"/><Relationship Id="rId5" Type="http://schemas.openxmlformats.org/officeDocument/2006/relationships/audio" Target="../media/audio35.wav"/><Relationship Id="rId4" Type="http://schemas.openxmlformats.org/officeDocument/2006/relationships/audio" Target="../media/audio34.wav"/><Relationship Id="rId9" Type="http://schemas.openxmlformats.org/officeDocument/2006/relationships/audio" Target="../media/audio39.wav"/></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7.wav"/><Relationship Id="rId3" Type="http://schemas.openxmlformats.org/officeDocument/2006/relationships/image" Target="../media/image5.png"/><Relationship Id="rId7" Type="http://schemas.openxmlformats.org/officeDocument/2006/relationships/audio" Target="../media/audio42.wav"/><Relationship Id="rId12" Type="http://schemas.openxmlformats.org/officeDocument/2006/relationships/audio" Target="../media/audio46.wav"/><Relationship Id="rId2" Type="http://schemas.openxmlformats.org/officeDocument/2006/relationships/notesSlide" Target="../notesSlides/notesSlide15.xml"/><Relationship Id="rId16" Type="http://schemas.openxmlformats.org/officeDocument/2006/relationships/image" Target="../media/image25.png"/><Relationship Id="rId1" Type="http://schemas.openxmlformats.org/officeDocument/2006/relationships/slideLayout" Target="../slideLayouts/slideLayout57.xml"/><Relationship Id="rId6" Type="http://schemas.openxmlformats.org/officeDocument/2006/relationships/image" Target="../media/image23.png"/><Relationship Id="rId11" Type="http://schemas.openxmlformats.org/officeDocument/2006/relationships/audio" Target="../media/audio17.wav"/><Relationship Id="rId5" Type="http://schemas.openxmlformats.org/officeDocument/2006/relationships/audio" Target="../media/audio41.wav"/><Relationship Id="rId15" Type="http://schemas.openxmlformats.org/officeDocument/2006/relationships/image" Target="../media/image24.png"/><Relationship Id="rId10" Type="http://schemas.openxmlformats.org/officeDocument/2006/relationships/audio" Target="../media/audio45.wav"/><Relationship Id="rId4" Type="http://schemas.openxmlformats.org/officeDocument/2006/relationships/audio" Target="../media/audio40.wav"/><Relationship Id="rId9" Type="http://schemas.openxmlformats.org/officeDocument/2006/relationships/audio" Target="../media/audio44.wav"/><Relationship Id="rId14" Type="http://schemas.openxmlformats.org/officeDocument/2006/relationships/audio" Target="../media/audio10.wav"/></Relationships>
</file>

<file path=ppt/slides/_rels/slide16.xml.rels><?xml version="1.0" encoding="UTF-8" standalone="yes"?>
<Relationships xmlns="http://schemas.openxmlformats.org/package/2006/relationships"><Relationship Id="rId3" Type="http://schemas.openxmlformats.org/officeDocument/2006/relationships/audio" Target="../media/audio48.wav"/><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7.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audio" Target="../media/audio49.wav"/></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image" Target="../media/image30.png"/><Relationship Id="rId18" Type="http://schemas.openxmlformats.org/officeDocument/2006/relationships/audio" Target="../media/audio58.wav"/><Relationship Id="rId26" Type="http://schemas.openxmlformats.org/officeDocument/2006/relationships/audio" Target="../media/audio65.wav"/><Relationship Id="rId3" Type="http://schemas.openxmlformats.org/officeDocument/2006/relationships/image" Target="../media/image5.png"/><Relationship Id="rId21" Type="http://schemas.openxmlformats.org/officeDocument/2006/relationships/audio" Target="../media/audio60.wav"/><Relationship Id="rId7" Type="http://schemas.openxmlformats.org/officeDocument/2006/relationships/audio" Target="../media/audio53.wav"/><Relationship Id="rId12" Type="http://schemas.openxmlformats.org/officeDocument/2006/relationships/image" Target="../media/image29.png"/><Relationship Id="rId17" Type="http://schemas.openxmlformats.org/officeDocument/2006/relationships/image" Target="../media/image33.png"/><Relationship Id="rId25" Type="http://schemas.openxmlformats.org/officeDocument/2006/relationships/audio" Target="../media/audio64.wav"/><Relationship Id="rId2" Type="http://schemas.openxmlformats.org/officeDocument/2006/relationships/notesSlide" Target="../notesSlides/notesSlide18.xml"/><Relationship Id="rId16" Type="http://schemas.openxmlformats.org/officeDocument/2006/relationships/audio" Target="../media/audio57.wav"/><Relationship Id="rId20" Type="http://schemas.openxmlformats.org/officeDocument/2006/relationships/audio" Target="../media/audio59.wav"/><Relationship Id="rId29" Type="http://schemas.openxmlformats.org/officeDocument/2006/relationships/audio" Target="../media/audio67.wav"/><Relationship Id="rId1" Type="http://schemas.openxmlformats.org/officeDocument/2006/relationships/slideLayout" Target="../slideLayouts/slideLayout57.xml"/><Relationship Id="rId6" Type="http://schemas.openxmlformats.org/officeDocument/2006/relationships/audio" Target="../media/audio52.wav"/><Relationship Id="rId11" Type="http://schemas.openxmlformats.org/officeDocument/2006/relationships/image" Target="../media/image28.png"/><Relationship Id="rId24" Type="http://schemas.openxmlformats.org/officeDocument/2006/relationships/audio" Target="../media/audio63.wav"/><Relationship Id="rId5" Type="http://schemas.openxmlformats.org/officeDocument/2006/relationships/audio" Target="../media/audio51.wav"/><Relationship Id="rId15" Type="http://schemas.openxmlformats.org/officeDocument/2006/relationships/image" Target="../media/image32.png"/><Relationship Id="rId23" Type="http://schemas.openxmlformats.org/officeDocument/2006/relationships/audio" Target="../media/audio62.wav"/><Relationship Id="rId28" Type="http://schemas.openxmlformats.org/officeDocument/2006/relationships/image" Target="../media/image35.png"/><Relationship Id="rId10" Type="http://schemas.openxmlformats.org/officeDocument/2006/relationships/audio" Target="../media/audio56.wav"/><Relationship Id="rId19" Type="http://schemas.openxmlformats.org/officeDocument/2006/relationships/image" Target="../media/image34.png"/><Relationship Id="rId31" Type="http://schemas.openxmlformats.org/officeDocument/2006/relationships/audio" Target="../media/audio69.wav"/><Relationship Id="rId4" Type="http://schemas.openxmlformats.org/officeDocument/2006/relationships/audio" Target="../media/audio50.wav"/><Relationship Id="rId9" Type="http://schemas.openxmlformats.org/officeDocument/2006/relationships/audio" Target="../media/audio55.wav"/><Relationship Id="rId14" Type="http://schemas.openxmlformats.org/officeDocument/2006/relationships/image" Target="../media/image31.png"/><Relationship Id="rId22" Type="http://schemas.openxmlformats.org/officeDocument/2006/relationships/audio" Target="../media/audio61.wav"/><Relationship Id="rId27" Type="http://schemas.openxmlformats.org/officeDocument/2006/relationships/audio" Target="../media/audio66.wav"/><Relationship Id="rId30" Type="http://schemas.openxmlformats.org/officeDocument/2006/relationships/audio" Target="../media/audio68.wav"/></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74.wav"/><Relationship Id="rId13" Type="http://schemas.openxmlformats.org/officeDocument/2006/relationships/audio" Target="../media/audio77.wav"/><Relationship Id="rId3" Type="http://schemas.openxmlformats.org/officeDocument/2006/relationships/image" Target="../media/image5.png"/><Relationship Id="rId7" Type="http://schemas.openxmlformats.org/officeDocument/2006/relationships/audio" Target="../media/audio73.wav"/><Relationship Id="rId12"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57.xml"/><Relationship Id="rId6" Type="http://schemas.openxmlformats.org/officeDocument/2006/relationships/audio" Target="../media/audio72.wav"/><Relationship Id="rId11" Type="http://schemas.openxmlformats.org/officeDocument/2006/relationships/image" Target="../media/image23.png"/><Relationship Id="rId5" Type="http://schemas.openxmlformats.org/officeDocument/2006/relationships/audio" Target="../media/audio71.wav"/><Relationship Id="rId10" Type="http://schemas.openxmlformats.org/officeDocument/2006/relationships/audio" Target="../media/audio76.wav"/><Relationship Id="rId4" Type="http://schemas.openxmlformats.org/officeDocument/2006/relationships/audio" Target="../media/audio70.wav"/><Relationship Id="rId9" Type="http://schemas.openxmlformats.org/officeDocument/2006/relationships/audio" Target="../media/audio75.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61.xml"/><Relationship Id="rId5" Type="http://schemas.openxmlformats.org/officeDocument/2006/relationships/image" Target="../media/image6.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audio" Target="../media/audio83.wav"/><Relationship Id="rId13" Type="http://schemas.openxmlformats.org/officeDocument/2006/relationships/image" Target="../media/image37.png"/><Relationship Id="rId3" Type="http://schemas.openxmlformats.org/officeDocument/2006/relationships/audio" Target="../media/audio78.wav"/><Relationship Id="rId7" Type="http://schemas.openxmlformats.org/officeDocument/2006/relationships/audio" Target="../media/audio82.wav"/><Relationship Id="rId12"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2.xml"/><Relationship Id="rId6" Type="http://schemas.openxmlformats.org/officeDocument/2006/relationships/audio" Target="../media/audio81.wav"/><Relationship Id="rId11" Type="http://schemas.openxmlformats.org/officeDocument/2006/relationships/image" Target="../media/image23.png"/><Relationship Id="rId5" Type="http://schemas.openxmlformats.org/officeDocument/2006/relationships/audio" Target="../media/audio80.wav"/><Relationship Id="rId10" Type="http://schemas.openxmlformats.org/officeDocument/2006/relationships/audio" Target="../media/audio85.wav"/><Relationship Id="rId4" Type="http://schemas.openxmlformats.org/officeDocument/2006/relationships/audio" Target="../media/audio79.wav"/><Relationship Id="rId9" Type="http://schemas.openxmlformats.org/officeDocument/2006/relationships/audio" Target="../media/audio84.wav"/><Relationship Id="rId1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audio" Target="../media/audio89.wav"/><Relationship Id="rId2" Type="http://schemas.openxmlformats.org/officeDocument/2006/relationships/notesSlide" Target="../notesSlides/notesSlide28.xml"/><Relationship Id="rId1" Type="http://schemas.openxmlformats.org/officeDocument/2006/relationships/slideLayout" Target="../slideLayouts/slideLayout57.xml"/><Relationship Id="rId6" Type="http://schemas.openxmlformats.org/officeDocument/2006/relationships/audio" Target="../media/audio88.wav"/><Relationship Id="rId5" Type="http://schemas.openxmlformats.org/officeDocument/2006/relationships/audio" Target="../media/audio87.wav"/><Relationship Id="rId4" Type="http://schemas.openxmlformats.org/officeDocument/2006/relationships/audio" Target="../media/audio86.wav"/><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1.xml"/><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8.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audio" Target="../media/audio15.wav"/><Relationship Id="rId18" Type="http://schemas.openxmlformats.org/officeDocument/2006/relationships/audio" Target="../media/audio20.wav"/><Relationship Id="rId3" Type="http://schemas.openxmlformats.org/officeDocument/2006/relationships/image" Target="../media/image5.png"/><Relationship Id="rId21" Type="http://schemas.openxmlformats.org/officeDocument/2006/relationships/audio" Target="../media/audio23.wav"/><Relationship Id="rId7" Type="http://schemas.openxmlformats.org/officeDocument/2006/relationships/image" Target="../media/image12.png"/><Relationship Id="rId12" Type="http://schemas.openxmlformats.org/officeDocument/2006/relationships/audio" Target="../media/audio14.wav"/><Relationship Id="rId17" Type="http://schemas.openxmlformats.org/officeDocument/2006/relationships/audio" Target="../media/audio19.wav"/><Relationship Id="rId2" Type="http://schemas.openxmlformats.org/officeDocument/2006/relationships/notesSlide" Target="../notesSlides/notesSlide9.xml"/><Relationship Id="rId16" Type="http://schemas.openxmlformats.org/officeDocument/2006/relationships/audio" Target="../media/audio18.wav"/><Relationship Id="rId20" Type="http://schemas.openxmlformats.org/officeDocument/2006/relationships/audio" Target="../media/audio22.wav"/><Relationship Id="rId1" Type="http://schemas.openxmlformats.org/officeDocument/2006/relationships/slideLayout" Target="../slideLayouts/slideLayout57.xml"/><Relationship Id="rId6" Type="http://schemas.openxmlformats.org/officeDocument/2006/relationships/image" Target="../media/image11.png"/><Relationship Id="rId11" Type="http://schemas.openxmlformats.org/officeDocument/2006/relationships/audio" Target="../media/audio13.wav"/><Relationship Id="rId5" Type="http://schemas.openxmlformats.org/officeDocument/2006/relationships/audio" Target="../media/audio10.wav"/><Relationship Id="rId15" Type="http://schemas.openxmlformats.org/officeDocument/2006/relationships/audio" Target="../media/audio17.wav"/><Relationship Id="rId23" Type="http://schemas.openxmlformats.org/officeDocument/2006/relationships/audio" Target="../media/audio25.wav"/><Relationship Id="rId10" Type="http://schemas.openxmlformats.org/officeDocument/2006/relationships/audio" Target="../media/audio12.wav"/><Relationship Id="rId19" Type="http://schemas.openxmlformats.org/officeDocument/2006/relationships/audio" Target="../media/audio21.wav"/><Relationship Id="rId4" Type="http://schemas.openxmlformats.org/officeDocument/2006/relationships/audio" Target="../media/audio9.wav"/><Relationship Id="rId9" Type="http://schemas.openxmlformats.org/officeDocument/2006/relationships/audio" Target="../media/audio11.wav"/><Relationship Id="rId14" Type="http://schemas.openxmlformats.org/officeDocument/2006/relationships/audio" Target="../media/audio16.wav"/><Relationship Id="rId22" Type="http://schemas.openxmlformats.org/officeDocument/2006/relationships/audio" Target="../media/audio24.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[closed o/ô]</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31/08/22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Closed [o] et [au/</a:t>
            </a:r>
            <a:r>
              <a:rPr lang="en-GB" sz="3600" b="1" dirty="0" err="1">
                <a:solidFill>
                  <a:schemeClr val="bg1"/>
                </a:solidFill>
              </a:rPr>
              <a:t>eau</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Even though these words are spelled differently, they sound exactly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closed [o] is the same sound as SSC [au/</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eau</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which you already know.</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8" name="Group 17">
            <a:extLst>
              <a:ext uri="{FF2B5EF4-FFF2-40B4-BE49-F238E27FC236}">
                <a16:creationId xmlns:a16="http://schemas.microsoft.com/office/drawing/2014/main" id="{C42FE897-5BFC-421C-97D4-5AFA5D8E54DB}"/>
              </a:ext>
            </a:extLst>
          </p:cNvPr>
          <p:cNvGrpSpPr/>
          <p:nvPr/>
        </p:nvGrpSpPr>
        <p:grpSpPr>
          <a:xfrm>
            <a:off x="1839720" y="2179283"/>
            <a:ext cx="4181284" cy="2499433"/>
            <a:chOff x="1393562" y="2200798"/>
            <a:chExt cx="4181284" cy="2499433"/>
          </a:xfrm>
        </p:grpSpPr>
        <p:sp>
          <p:nvSpPr>
            <p:cNvPr id="32" name="TextBox 31">
              <a:hlinkClick r:id="" action="ppaction://noaction">
                <a:snd r:embed="rId3" name="slide20.wav"/>
              </a:hlinkClick>
              <a:extLst>
                <a:ext uri="{FF2B5EF4-FFF2-40B4-BE49-F238E27FC236}">
                  <a16:creationId xmlns:a16="http://schemas.microsoft.com/office/drawing/2014/main" id="{456E7790-71CC-47F2-9408-24000EB56996}"/>
                </a:ext>
              </a:extLst>
            </p:cNvPr>
            <p:cNvSpPr txBox="1"/>
            <p:nvPr/>
          </p:nvSpPr>
          <p:spPr>
            <a:xfrm rot="10800000" flipV="1">
              <a:off x="2360948" y="3869234"/>
              <a:ext cx="22465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48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eau</a:t>
              </a:r>
              <a:endPar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grpSp>
          <p:nvGrpSpPr>
            <p:cNvPr id="16" name="Group 15">
              <a:extLst>
                <a:ext uri="{FF2B5EF4-FFF2-40B4-BE49-F238E27FC236}">
                  <a16:creationId xmlns:a16="http://schemas.microsoft.com/office/drawing/2014/main" id="{83725BF7-5CDB-49D9-A777-A34FDFC9659D}"/>
                </a:ext>
              </a:extLst>
            </p:cNvPr>
            <p:cNvGrpSpPr/>
            <p:nvPr/>
          </p:nvGrpSpPr>
          <p:grpSpPr>
            <a:xfrm>
              <a:off x="1393562" y="2200798"/>
              <a:ext cx="4181284" cy="1371600"/>
              <a:chOff x="1185700" y="2431630"/>
              <a:chExt cx="4181284" cy="1371600"/>
            </a:xfrm>
          </p:grpSpPr>
          <p:pic>
            <p:nvPicPr>
              <p:cNvPr id="11" name="Picture 10">
                <a:extLst>
                  <a:ext uri="{FF2B5EF4-FFF2-40B4-BE49-F238E27FC236}">
                    <a16:creationId xmlns:a16="http://schemas.microsoft.com/office/drawing/2014/main" id="{1695A1D3-0C30-413E-BF50-79109F27AEB2}"/>
                  </a:ext>
                </a:extLst>
              </p:cNvPr>
              <p:cNvPicPr>
                <a:picLocks noChangeAspect="1"/>
              </p:cNvPicPr>
              <p:nvPr/>
            </p:nvPicPr>
            <p:blipFill>
              <a:blip r:embed="rId5"/>
              <a:stretch>
                <a:fillRect/>
              </a:stretch>
            </p:blipFill>
            <p:spPr>
              <a:xfrm>
                <a:off x="1185700" y="2488779"/>
                <a:ext cx="1400175" cy="1314450"/>
              </a:xfrm>
              <a:prstGeom prst="rect">
                <a:avLst/>
              </a:prstGeom>
            </p:spPr>
          </p:pic>
          <p:pic>
            <p:nvPicPr>
              <p:cNvPr id="13" name="Picture 12">
                <a:extLst>
                  <a:ext uri="{FF2B5EF4-FFF2-40B4-BE49-F238E27FC236}">
                    <a16:creationId xmlns:a16="http://schemas.microsoft.com/office/drawing/2014/main" id="{1135483D-4421-473B-9611-531F0A2FA315}"/>
                  </a:ext>
                </a:extLst>
              </p:cNvPr>
              <p:cNvPicPr>
                <a:picLocks noChangeAspect="1"/>
              </p:cNvPicPr>
              <p:nvPr/>
            </p:nvPicPr>
            <p:blipFill>
              <a:blip r:embed="rId6"/>
              <a:stretch>
                <a:fillRect/>
              </a:stretch>
            </p:blipFill>
            <p:spPr>
              <a:xfrm>
                <a:off x="2509484" y="2431630"/>
                <a:ext cx="1438275" cy="1371600"/>
              </a:xfrm>
              <a:prstGeom prst="rect">
                <a:avLst/>
              </a:prstGeom>
            </p:spPr>
          </p:pic>
          <p:pic>
            <p:nvPicPr>
              <p:cNvPr id="15" name="Picture 14">
                <a:extLst>
                  <a:ext uri="{FF2B5EF4-FFF2-40B4-BE49-F238E27FC236}">
                    <a16:creationId xmlns:a16="http://schemas.microsoft.com/office/drawing/2014/main" id="{06B96609-0FA8-4F1B-ACFA-6BEC64DEACD5}"/>
                  </a:ext>
                </a:extLst>
              </p:cNvPr>
              <p:cNvPicPr>
                <a:picLocks noChangeAspect="1"/>
              </p:cNvPicPr>
              <p:nvPr/>
            </p:nvPicPr>
            <p:blipFill>
              <a:blip r:embed="rId7"/>
              <a:stretch>
                <a:fillRect/>
              </a:stretch>
            </p:blipFill>
            <p:spPr>
              <a:xfrm>
                <a:off x="3957284" y="2473826"/>
                <a:ext cx="1409700" cy="1304925"/>
              </a:xfrm>
              <a:prstGeom prst="rect">
                <a:avLst/>
              </a:prstGeom>
            </p:spPr>
          </p:pic>
        </p:grpSp>
        <p:sp>
          <p:nvSpPr>
            <p:cNvPr id="17" name="TextBox 16">
              <a:extLst>
                <a:ext uri="{FF2B5EF4-FFF2-40B4-BE49-F238E27FC236}">
                  <a16:creationId xmlns:a16="http://schemas.microsoft.com/office/drawing/2014/main" id="{8E6D83F8-4240-4D92-B12B-6E9B03BB6AB5}"/>
                </a:ext>
              </a:extLst>
            </p:cNvPr>
            <p:cNvSpPr txBox="1"/>
            <p:nvPr/>
          </p:nvSpPr>
          <p:spPr>
            <a:xfrm>
              <a:off x="2948138" y="3572398"/>
              <a:ext cx="9766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[skin]</a:t>
              </a:r>
            </a:p>
          </p:txBody>
        </p:sp>
      </p:grpSp>
      <p:grpSp>
        <p:nvGrpSpPr>
          <p:cNvPr id="19" name="Group 18">
            <a:extLst>
              <a:ext uri="{FF2B5EF4-FFF2-40B4-BE49-F238E27FC236}">
                <a16:creationId xmlns:a16="http://schemas.microsoft.com/office/drawing/2014/main" id="{4A76E050-0EA7-473D-A6BF-4DF6F555C9ED}"/>
              </a:ext>
            </a:extLst>
          </p:cNvPr>
          <p:cNvGrpSpPr/>
          <p:nvPr/>
        </p:nvGrpSpPr>
        <p:grpSpPr>
          <a:xfrm>
            <a:off x="8110956" y="2061193"/>
            <a:ext cx="1709013" cy="2617523"/>
            <a:chOff x="7068467" y="2082708"/>
            <a:chExt cx="1709013" cy="2617523"/>
          </a:xfrm>
        </p:grpSpPr>
        <p:sp>
          <p:nvSpPr>
            <p:cNvPr id="34" name="TextBox 33">
              <a:hlinkClick r:id="" action="ppaction://noaction">
                <a:snd r:embed="rId3" name="slide20.wav"/>
              </a:hlinkClick>
              <a:extLst>
                <a:ext uri="{FF2B5EF4-FFF2-40B4-BE49-F238E27FC236}">
                  <a16:creationId xmlns:a16="http://schemas.microsoft.com/office/drawing/2014/main" id="{065AB104-5EB5-4916-951A-ADBD973C4353}"/>
                </a:ext>
              </a:extLst>
            </p:cNvPr>
            <p:cNvSpPr txBox="1"/>
            <p:nvPr/>
          </p:nvSpPr>
          <p:spPr>
            <a:xfrm>
              <a:off x="7264468" y="3869234"/>
              <a:ext cx="121539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ot</a:t>
              </a:r>
            </a:p>
          </p:txBody>
        </p:sp>
        <p:pic>
          <p:nvPicPr>
            <p:cNvPr id="1026" name="Picture 2" descr="Empty Flowerpot Clip Art">
              <a:extLst>
                <a:ext uri="{FF2B5EF4-FFF2-40B4-BE49-F238E27FC236}">
                  <a16:creationId xmlns:a16="http://schemas.microsoft.com/office/drawing/2014/main" id="{408AFAFF-44E3-436B-B305-3692F4A36A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8467" y="2082708"/>
              <a:ext cx="1709013" cy="17205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629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lide2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lide2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105814" y="-1110080"/>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014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83645" y="-39201"/>
            <a:ext cx="10515600" cy="1089116"/>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5" name="Group 34" descr="split arrow pointing to the left"/>
          <p:cNvGrpSpPr/>
          <p:nvPr/>
        </p:nvGrpSpPr>
        <p:grpSpPr>
          <a:xfrm>
            <a:off x="5174520" y="1873069"/>
            <a:ext cx="1862415" cy="2037271"/>
            <a:chOff x="5075098" y="1923905"/>
            <a:chExt cx="2089010" cy="2124417"/>
          </a:xfrm>
        </p:grpSpPr>
        <p:pic>
          <p:nvPicPr>
            <p:cNvPr id="10" name="Picture 9" descr="split arrow pointing to the left"/>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27" name="Straight Arrow Connector 26"/>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pic>
        <p:nvPicPr>
          <p:cNvPr id="8" name="Picture 7" descr="red cros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4237" y="1553279"/>
            <a:ext cx="1422921" cy="1622770"/>
          </a:xfrm>
          <a:prstGeom prst="rect">
            <a:avLst/>
          </a:prstGeom>
        </p:spPr>
      </p:pic>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pic>
        <p:nvPicPr>
          <p:cNvPr id="5" name="Picture 4" descr="beautiful day with a su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2900" y="4330143"/>
            <a:ext cx="1725425" cy="1820262"/>
          </a:xfrm>
          <a:prstGeom prst="rect">
            <a:avLst/>
          </a:prstGeom>
        </p:spPr>
      </p:pic>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5166636" y="5630726"/>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[also]</a:t>
            </a:r>
          </a:p>
        </p:txBody>
      </p:sp>
      <p:sp>
        <p:nvSpPr>
          <p:cNvPr id="20" name="TextBox 19"/>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pic>
        <p:nvPicPr>
          <p:cNvPr id="9" name="Picture 8" descr="water drople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7166" y="4398074"/>
            <a:ext cx="1109142" cy="1633364"/>
          </a:xfrm>
          <a:prstGeom prst="rect">
            <a:avLst/>
          </a:prstGeom>
        </p:spPr>
      </p:pic>
      <p:pic>
        <p:nvPicPr>
          <p:cNvPr id="1026" name="Picture 2" descr="boat">
            <a:extLst>
              <a:ext uri="{FF2B5EF4-FFF2-40B4-BE49-F238E27FC236}">
                <a16:creationId xmlns:a16="http://schemas.microsoft.com/office/drawing/2014/main" id="{442F1DCE-75C6-4F5D-8613-8637978A21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2547" y="1570597"/>
            <a:ext cx="2857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0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4" name="gauch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5"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au faux.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at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subTnLst>
                                    <p:audio>
                                      <p:cMediaNode>
                                        <p:cTn display="0" masterRel="sameClick">
                                          <p:stCondLst>
                                            <p:cond evt="begin" delay="0">
                                              <p:tn val="39"/>
                                            </p:cond>
                                          </p:stCondLst>
                                          <p:endCondLst>
                                            <p:cond evt="onStopAudio" delay="0">
                                              <p:tgtEl>
                                                <p:sldTgt/>
                                              </p:tgtEl>
                                            </p:cond>
                                          </p:endCondLst>
                                        </p:cTn>
                                        <p:tgtEl>
                                          <p:sndTgt r:embed="rId7" name="au bateau.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8" name="au beau.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8" name="au beau.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au auss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subTnLst>
                                    <p:audio>
                                      <p:cMediaNode>
                                        <p:cTn display="0" masterRel="sameClick">
                                          <p:stCondLst>
                                            <p:cond evt="begin" delay="0">
                                              <p:tn val="59"/>
                                            </p:cond>
                                          </p:stCondLst>
                                          <p:endCondLst>
                                            <p:cond evt="onStopAudio" delay="0">
                                              <p:tgtEl>
                                                <p:sldTgt/>
                                              </p:tgtEl>
                                            </p:cond>
                                          </p:endCondLst>
                                        </p:cTn>
                                        <p:tgtEl>
                                          <p:sndTgt r:embed="rId9" name="au auss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subTnLst>
                                    <p:audio>
                                      <p:cMediaNode>
                                        <p:cTn display="0" masterRel="sameClick">
                                          <p:stCondLst>
                                            <p:cond evt="begin" delay="0">
                                              <p:tn val="64"/>
                                            </p:cond>
                                          </p:stCondLst>
                                          <p:endCondLst>
                                            <p:cond evt="onStopAudio" delay="0">
                                              <p:tgtEl>
                                                <p:sldTgt/>
                                              </p:tgtEl>
                                            </p:cond>
                                          </p:endCondLst>
                                        </p:cTn>
                                        <p:tgtEl>
                                          <p:sndTgt r:embed="rId3" name="au.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subTnLst>
                                    <p:audio>
                                      <p:cMediaNode>
                                        <p:cTn display="0" masterRel="sameClick">
                                          <p:stCondLst>
                                            <p:cond evt="begin" delay="0">
                                              <p:tn val="69"/>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 grpId="0" animBg="1"/>
      <p:bldP spid="12" grpId="0"/>
      <p:bldP spid="7" grpId="0"/>
      <p:bldP spid="18" grpId="0"/>
      <p:bldP spid="15" grpId="0"/>
      <p:bldP spid="6"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D96AD3E-1DAB-4EAA-8612-D65DF06D32A1}"/>
              </a:ext>
            </a:extLst>
          </p:cNvPr>
          <p:cNvGraphicFramePr>
            <a:graphicFrameLocks noGrp="1"/>
          </p:cNvGraphicFramePr>
          <p:nvPr/>
        </p:nvGraphicFramePr>
        <p:xfrm>
          <a:off x="157852" y="1211820"/>
          <a:ext cx="11876295" cy="5040000"/>
        </p:xfrm>
        <a:graphic>
          <a:graphicData uri="http://schemas.openxmlformats.org/drawingml/2006/table">
            <a:tbl>
              <a:tblPr firstRow="1" bandRow="1">
                <a:tableStyleId>{5C22544A-7EE6-4342-B048-85BDC9FD1C3A}</a:tableStyleId>
              </a:tblPr>
              <a:tblGrid>
                <a:gridCol w="599793">
                  <a:extLst>
                    <a:ext uri="{9D8B030D-6E8A-4147-A177-3AD203B41FA5}">
                      <a16:colId xmlns:a16="http://schemas.microsoft.com/office/drawing/2014/main" val="1144177237"/>
                    </a:ext>
                  </a:extLst>
                </a:gridCol>
                <a:gridCol w="1879417">
                  <a:extLst>
                    <a:ext uri="{9D8B030D-6E8A-4147-A177-3AD203B41FA5}">
                      <a16:colId xmlns:a16="http://schemas.microsoft.com/office/drawing/2014/main" val="2323220395"/>
                    </a:ext>
                  </a:extLst>
                </a:gridCol>
                <a:gridCol w="1725931">
                  <a:extLst>
                    <a:ext uri="{9D8B030D-6E8A-4147-A177-3AD203B41FA5}">
                      <a16:colId xmlns:a16="http://schemas.microsoft.com/office/drawing/2014/main" val="2129775024"/>
                    </a:ext>
                  </a:extLst>
                </a:gridCol>
                <a:gridCol w="2032903">
                  <a:extLst>
                    <a:ext uri="{9D8B030D-6E8A-4147-A177-3AD203B41FA5}">
                      <a16:colId xmlns:a16="http://schemas.microsoft.com/office/drawing/2014/main" val="2168199667"/>
                    </a:ext>
                  </a:extLst>
                </a:gridCol>
                <a:gridCol w="1879417">
                  <a:extLst>
                    <a:ext uri="{9D8B030D-6E8A-4147-A177-3AD203B41FA5}">
                      <a16:colId xmlns:a16="http://schemas.microsoft.com/office/drawing/2014/main" val="656802609"/>
                    </a:ext>
                  </a:extLst>
                </a:gridCol>
                <a:gridCol w="1879417">
                  <a:extLst>
                    <a:ext uri="{9D8B030D-6E8A-4147-A177-3AD203B41FA5}">
                      <a16:colId xmlns:a16="http://schemas.microsoft.com/office/drawing/2014/main" val="2208102199"/>
                    </a:ext>
                  </a:extLst>
                </a:gridCol>
                <a:gridCol w="1879417">
                  <a:extLst>
                    <a:ext uri="{9D8B030D-6E8A-4147-A177-3AD203B41FA5}">
                      <a16:colId xmlns:a16="http://schemas.microsoft.com/office/drawing/2014/main" val="2234273556"/>
                    </a:ext>
                  </a:extLst>
                </a:gridCol>
              </a:tblGrid>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coin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dispositif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chaud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bougie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ancien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chose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2232900"/>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sauter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clôture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croissant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cerveau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idiot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tournant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668867"/>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onze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écran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oser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fantôme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bureau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sombre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1629138"/>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chaos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pendant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troupe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aussitôt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moitié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chaussure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951682"/>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propos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erreur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texto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manteau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réponse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confiance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5096149"/>
                  </a:ext>
                </a:extLst>
              </a:tr>
              <a:tr h="840000">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cerveau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plutôt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champion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toit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5">
                              <a:lumMod val="50000"/>
                            </a:schemeClr>
                          </a:solidFill>
                        </a:rPr>
                        <a:t>symptôme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2542299"/>
                  </a:ext>
                </a:extLst>
              </a:tr>
            </a:tbl>
          </a:graphicData>
        </a:graphic>
      </p:graphicFrame>
      <p:sp>
        <p:nvSpPr>
          <p:cNvPr id="5" name="TextBox 4">
            <a:extLst>
              <a:ext uri="{FF2B5EF4-FFF2-40B4-BE49-F238E27FC236}">
                <a16:creationId xmlns:a16="http://schemas.microsoft.com/office/drawing/2014/main" id="{A5113191-AF6F-49AA-89C3-75A13AD032A1}"/>
              </a:ext>
            </a:extLst>
          </p:cNvPr>
          <p:cNvSpPr txBox="1"/>
          <p:nvPr/>
        </p:nvSpPr>
        <p:spPr>
          <a:xfrm>
            <a:off x="3106936" y="1714333"/>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[device]</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7A365F12-3B70-43BA-BB7E-BA32C84B469E}"/>
              </a:ext>
            </a:extLst>
          </p:cNvPr>
          <p:cNvSpPr txBox="1"/>
          <p:nvPr/>
        </p:nvSpPr>
        <p:spPr>
          <a:xfrm>
            <a:off x="1340695" y="2549506"/>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jump]</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FB32151B-7136-4A35-B824-C2CA1DAC350D}"/>
              </a:ext>
            </a:extLst>
          </p:cNvPr>
          <p:cNvSpPr txBox="1"/>
          <p:nvPr/>
        </p:nvSpPr>
        <p:spPr>
          <a:xfrm>
            <a:off x="3116327" y="2549506"/>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[closing]</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10" name="Straight Connector 9">
            <a:extLst>
              <a:ext uri="{FF2B5EF4-FFF2-40B4-BE49-F238E27FC236}">
                <a16:creationId xmlns:a16="http://schemas.microsoft.com/office/drawing/2014/main" id="{1A21A86D-8A0B-4780-936E-85700779EF3A}"/>
              </a:ext>
            </a:extLst>
          </p:cNvPr>
          <p:cNvCxnSpPr/>
          <p:nvPr/>
        </p:nvCxnSpPr>
        <p:spPr>
          <a:xfrm flipH="1">
            <a:off x="3464781" y="1781310"/>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45D06A4-2BD0-4DBE-A8BA-88176988A82E}"/>
              </a:ext>
            </a:extLst>
          </p:cNvPr>
          <p:cNvCxnSpPr>
            <a:cxnSpLocks/>
          </p:cNvCxnSpPr>
          <p:nvPr/>
        </p:nvCxnSpPr>
        <p:spPr>
          <a:xfrm flipH="1">
            <a:off x="5296284" y="1757204"/>
            <a:ext cx="342516"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B6C11F-257D-4A62-AD66-D87521A91E7F}"/>
              </a:ext>
            </a:extLst>
          </p:cNvPr>
          <p:cNvCxnSpPr/>
          <p:nvPr/>
        </p:nvCxnSpPr>
        <p:spPr>
          <a:xfrm flipH="1">
            <a:off x="11020565" y="1768397"/>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E40DAA-1B21-4EC3-8247-0806DAD63600}"/>
              </a:ext>
            </a:extLst>
          </p:cNvPr>
          <p:cNvCxnSpPr>
            <a:cxnSpLocks/>
          </p:cNvCxnSpPr>
          <p:nvPr/>
        </p:nvCxnSpPr>
        <p:spPr>
          <a:xfrm flipH="1">
            <a:off x="1428074" y="2627585"/>
            <a:ext cx="316067"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5BA579-F139-46EA-851E-10A32A4017AB}"/>
              </a:ext>
            </a:extLst>
          </p:cNvPr>
          <p:cNvCxnSpPr>
            <a:cxnSpLocks/>
          </p:cNvCxnSpPr>
          <p:nvPr/>
        </p:nvCxnSpPr>
        <p:spPr>
          <a:xfrm flipH="1">
            <a:off x="1768605" y="5975291"/>
            <a:ext cx="553845"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A24272-CC70-49B1-B692-1023163586E7}"/>
              </a:ext>
            </a:extLst>
          </p:cNvPr>
          <p:cNvCxnSpPr>
            <a:cxnSpLocks/>
          </p:cNvCxnSpPr>
          <p:nvPr/>
        </p:nvCxnSpPr>
        <p:spPr>
          <a:xfrm flipH="1">
            <a:off x="7453832" y="5118527"/>
            <a:ext cx="553845"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DD83699-5041-42BC-A77F-DA7573BD627E}"/>
              </a:ext>
            </a:extLst>
          </p:cNvPr>
          <p:cNvCxnSpPr/>
          <p:nvPr/>
        </p:nvCxnSpPr>
        <p:spPr>
          <a:xfrm flipH="1">
            <a:off x="7594453" y="4295206"/>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AC12B6-A7D5-4D3D-B2C5-E76BC14FE24A}"/>
              </a:ext>
            </a:extLst>
          </p:cNvPr>
          <p:cNvCxnSpPr>
            <a:cxnSpLocks/>
          </p:cNvCxnSpPr>
          <p:nvPr/>
        </p:nvCxnSpPr>
        <p:spPr>
          <a:xfrm flipH="1">
            <a:off x="10795080" y="4296293"/>
            <a:ext cx="304813"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18E013E-A518-49F3-8CE6-8D2C659AE904}"/>
              </a:ext>
            </a:extLst>
          </p:cNvPr>
          <p:cNvCxnSpPr>
            <a:cxnSpLocks/>
          </p:cNvCxnSpPr>
          <p:nvPr/>
        </p:nvCxnSpPr>
        <p:spPr>
          <a:xfrm flipH="1">
            <a:off x="9146167" y="3465202"/>
            <a:ext cx="553845"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26A7A6-4777-435A-9C38-40525D7A6E5B}"/>
              </a:ext>
            </a:extLst>
          </p:cNvPr>
          <p:cNvCxnSpPr/>
          <p:nvPr/>
        </p:nvCxnSpPr>
        <p:spPr>
          <a:xfrm flipH="1">
            <a:off x="11200561" y="5962309"/>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439C5E-2A19-4534-8CFB-4BE34146AF0D}"/>
              </a:ext>
            </a:extLst>
          </p:cNvPr>
          <p:cNvCxnSpPr/>
          <p:nvPr/>
        </p:nvCxnSpPr>
        <p:spPr>
          <a:xfrm flipH="1">
            <a:off x="7302420" y="3465202"/>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2EC593D-7649-4D01-82E5-1BDB84B31F7A}"/>
              </a:ext>
            </a:extLst>
          </p:cNvPr>
          <p:cNvCxnSpPr/>
          <p:nvPr/>
        </p:nvCxnSpPr>
        <p:spPr>
          <a:xfrm flipH="1">
            <a:off x="3643201" y="5968803"/>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CC801F-D4C3-41A8-8F1B-D27DB64161F9}"/>
              </a:ext>
            </a:extLst>
          </p:cNvPr>
          <p:cNvCxnSpPr/>
          <p:nvPr/>
        </p:nvCxnSpPr>
        <p:spPr>
          <a:xfrm flipH="1">
            <a:off x="1881489" y="5118527"/>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22E4056-CA53-49E3-8A21-B5404339BDA1}"/>
              </a:ext>
            </a:extLst>
          </p:cNvPr>
          <p:cNvCxnSpPr/>
          <p:nvPr/>
        </p:nvCxnSpPr>
        <p:spPr>
          <a:xfrm flipH="1">
            <a:off x="9244671" y="2611203"/>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9B1D64-1E6C-4944-A196-4F95E79DE0CB}"/>
              </a:ext>
            </a:extLst>
          </p:cNvPr>
          <p:cNvCxnSpPr/>
          <p:nvPr/>
        </p:nvCxnSpPr>
        <p:spPr>
          <a:xfrm flipH="1">
            <a:off x="5086965" y="3465202"/>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41715A5-6519-4068-8EE8-5A3D23D3FA5C}"/>
              </a:ext>
            </a:extLst>
          </p:cNvPr>
          <p:cNvCxnSpPr>
            <a:cxnSpLocks/>
          </p:cNvCxnSpPr>
          <p:nvPr/>
        </p:nvCxnSpPr>
        <p:spPr>
          <a:xfrm flipH="1">
            <a:off x="7391630" y="2611203"/>
            <a:ext cx="553845"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36E585-6EE8-4689-BE21-8848F9244FB4}"/>
              </a:ext>
            </a:extLst>
          </p:cNvPr>
          <p:cNvCxnSpPr/>
          <p:nvPr/>
        </p:nvCxnSpPr>
        <p:spPr>
          <a:xfrm flipH="1">
            <a:off x="3246881" y="2627585"/>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7AD2E4-BA98-49BC-9EB0-21D7D0290567}"/>
              </a:ext>
            </a:extLst>
          </p:cNvPr>
          <p:cNvCxnSpPr>
            <a:cxnSpLocks/>
          </p:cNvCxnSpPr>
          <p:nvPr/>
        </p:nvCxnSpPr>
        <p:spPr>
          <a:xfrm flipH="1">
            <a:off x="1841606" y="4295206"/>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BCF753-CF8D-4487-A5EF-BE7CAC497A78}"/>
              </a:ext>
            </a:extLst>
          </p:cNvPr>
          <p:cNvCxnSpPr/>
          <p:nvPr/>
        </p:nvCxnSpPr>
        <p:spPr>
          <a:xfrm flipH="1">
            <a:off x="5531623" y="5118527"/>
            <a:ext cx="178419"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sp>
        <p:nvSpPr>
          <p:cNvPr id="6" name="Rectangle 5">
            <a:hlinkClick r:id="" action="ppaction://noaction">
              <a:snd r:embed="rId4" name="a.wav"/>
            </a:hlinkClick>
            <a:extLst>
              <a:ext uri="{FF2B5EF4-FFF2-40B4-BE49-F238E27FC236}">
                <a16:creationId xmlns:a16="http://schemas.microsoft.com/office/drawing/2014/main" id="{B438641D-0B68-410B-B2A5-08E17151410D}"/>
              </a:ext>
            </a:extLst>
          </p:cNvPr>
          <p:cNvSpPr/>
          <p:nvPr/>
        </p:nvSpPr>
        <p:spPr>
          <a:xfrm>
            <a:off x="234673" y="140472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9" name="Rectangle 8">
            <a:hlinkClick r:id="" action="ppaction://noaction">
              <a:snd r:embed="rId5" name="b.wav"/>
            </a:hlinkClick>
            <a:extLst>
              <a:ext uri="{FF2B5EF4-FFF2-40B4-BE49-F238E27FC236}">
                <a16:creationId xmlns:a16="http://schemas.microsoft.com/office/drawing/2014/main" id="{FDE0B1C5-B207-4CE8-910F-EE310198ED37}"/>
              </a:ext>
            </a:extLst>
          </p:cNvPr>
          <p:cNvSpPr/>
          <p:nvPr/>
        </p:nvSpPr>
        <p:spPr>
          <a:xfrm>
            <a:off x="234673" y="224050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4" name="Rectangle 13">
            <a:hlinkClick r:id="" action="ppaction://noaction">
              <a:snd r:embed="rId6" name="c.wav"/>
            </a:hlinkClick>
            <a:extLst>
              <a:ext uri="{FF2B5EF4-FFF2-40B4-BE49-F238E27FC236}">
                <a16:creationId xmlns:a16="http://schemas.microsoft.com/office/drawing/2014/main" id="{ACFDF661-7AFE-4294-BD21-9953FF6C2C22}"/>
              </a:ext>
            </a:extLst>
          </p:cNvPr>
          <p:cNvSpPr/>
          <p:nvPr/>
        </p:nvSpPr>
        <p:spPr>
          <a:xfrm>
            <a:off x="234673" y="3076285"/>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15" name="Rectangle 14">
            <a:hlinkClick r:id="" action="ppaction://noaction">
              <a:snd r:embed="rId7" name="d.wav"/>
            </a:hlinkClick>
            <a:extLst>
              <a:ext uri="{FF2B5EF4-FFF2-40B4-BE49-F238E27FC236}">
                <a16:creationId xmlns:a16="http://schemas.microsoft.com/office/drawing/2014/main" id="{910F36A6-9B8C-45B3-9CC6-247C22DE986D}"/>
              </a:ext>
            </a:extLst>
          </p:cNvPr>
          <p:cNvSpPr/>
          <p:nvPr/>
        </p:nvSpPr>
        <p:spPr>
          <a:xfrm>
            <a:off x="236325" y="391206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a:t>
            </a:r>
          </a:p>
        </p:txBody>
      </p:sp>
      <p:sp>
        <p:nvSpPr>
          <p:cNvPr id="17" name="Rectangle 16">
            <a:hlinkClick r:id="" action="ppaction://noaction">
              <a:snd r:embed="rId8" name="e.wav"/>
            </a:hlinkClick>
            <a:extLst>
              <a:ext uri="{FF2B5EF4-FFF2-40B4-BE49-F238E27FC236}">
                <a16:creationId xmlns:a16="http://schemas.microsoft.com/office/drawing/2014/main" id="{1066C3E6-C017-4142-AC01-26497671409C}"/>
              </a:ext>
            </a:extLst>
          </p:cNvPr>
          <p:cNvSpPr/>
          <p:nvPr/>
        </p:nvSpPr>
        <p:spPr>
          <a:xfrm>
            <a:off x="234673" y="474784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42" name="Rectangle 41">
            <a:hlinkClick r:id="" action="ppaction://noaction">
              <a:snd r:embed="rId9" name="f.wav"/>
            </a:hlinkClick>
            <a:extLst>
              <a:ext uri="{FF2B5EF4-FFF2-40B4-BE49-F238E27FC236}">
                <a16:creationId xmlns:a16="http://schemas.microsoft.com/office/drawing/2014/main" id="{D1A1D73A-1578-43BA-98AE-8CF32D9127F6}"/>
              </a:ext>
            </a:extLst>
          </p:cNvPr>
          <p:cNvSpPr/>
          <p:nvPr/>
        </p:nvSpPr>
        <p:spPr>
          <a:xfrm>
            <a:off x="234673" y="55836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sp>
        <p:nvSpPr>
          <p:cNvPr id="16" name="TextBox 15">
            <a:extLst>
              <a:ext uri="{FF2B5EF4-FFF2-40B4-BE49-F238E27FC236}">
                <a16:creationId xmlns:a16="http://schemas.microsoft.com/office/drawing/2014/main" id="{96952978-E4CB-4F81-98F2-6E24ECC205E0}"/>
              </a:ext>
            </a:extLst>
          </p:cNvPr>
          <p:cNvSpPr txBox="1"/>
          <p:nvPr/>
        </p:nvSpPr>
        <p:spPr>
          <a:xfrm>
            <a:off x="6457245" y="249036"/>
            <a:ext cx="39243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only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words which contain a closed [o] sound.</a:t>
            </a:r>
          </a:p>
        </p:txBody>
      </p:sp>
      <p:sp>
        <p:nvSpPr>
          <p:cNvPr id="21" name="TextBox 20">
            <a:extLst>
              <a:ext uri="{FF2B5EF4-FFF2-40B4-BE49-F238E27FC236}">
                <a16:creationId xmlns:a16="http://schemas.microsoft.com/office/drawing/2014/main" id="{55C4A95F-3E40-4A5E-95D3-3B5A43D502C9}"/>
              </a:ext>
            </a:extLst>
          </p:cNvPr>
          <p:cNvSpPr txBox="1"/>
          <p:nvPr/>
        </p:nvSpPr>
        <p:spPr>
          <a:xfrm>
            <a:off x="7003667" y="1696370"/>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[candle]</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B3733200-0CEC-4D30-8FDF-5B339FFD7CB5}"/>
              </a:ext>
            </a:extLst>
          </p:cNvPr>
          <p:cNvSpPr txBox="1"/>
          <p:nvPr/>
        </p:nvSpPr>
        <p:spPr>
          <a:xfrm>
            <a:off x="7112393" y="2566629"/>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[brain]</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21973CAF-F9BE-4A9C-B080-DB968DC1EBE2}"/>
              </a:ext>
            </a:extLst>
          </p:cNvPr>
          <p:cNvSpPr txBox="1"/>
          <p:nvPr/>
        </p:nvSpPr>
        <p:spPr>
          <a:xfrm>
            <a:off x="10792672" y="2534544"/>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[corner]</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98C12F11-1CDD-4D35-A90C-2882D3C4058C}"/>
              </a:ext>
            </a:extLst>
          </p:cNvPr>
          <p:cNvSpPr txBox="1"/>
          <p:nvPr/>
        </p:nvSpPr>
        <p:spPr>
          <a:xfrm>
            <a:off x="3120408" y="3383480"/>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[screen]</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B28CC3A0-B4EB-4C85-A2F7-DE56233CEC69}"/>
              </a:ext>
            </a:extLst>
          </p:cNvPr>
          <p:cNvSpPr txBox="1"/>
          <p:nvPr/>
        </p:nvSpPr>
        <p:spPr>
          <a:xfrm>
            <a:off x="5117941" y="3379188"/>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dare]</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2D21EB1A-EB8A-45B2-BEDA-1847CC3C5B54}"/>
              </a:ext>
            </a:extLst>
          </p:cNvPr>
          <p:cNvSpPr txBox="1"/>
          <p:nvPr/>
        </p:nvSpPr>
        <p:spPr>
          <a:xfrm>
            <a:off x="10725300" y="3362488"/>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[gloomy]</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5D5A5379-5E70-4365-AF83-F38E82395AD6}"/>
              </a:ext>
            </a:extLst>
          </p:cNvPr>
          <p:cNvSpPr txBox="1"/>
          <p:nvPr/>
        </p:nvSpPr>
        <p:spPr>
          <a:xfrm>
            <a:off x="5191261" y="4242239"/>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[group]</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BB52EC4D-3375-463F-9F84-C19BE702C082}"/>
              </a:ext>
            </a:extLst>
          </p:cNvPr>
          <p:cNvSpPr txBox="1"/>
          <p:nvPr/>
        </p:nvSpPr>
        <p:spPr>
          <a:xfrm>
            <a:off x="6947826" y="4242239"/>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[instantly]</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AD5EB122-A63F-4146-A441-7AB07ACD054B}"/>
              </a:ext>
            </a:extLst>
          </p:cNvPr>
          <p:cNvSpPr/>
          <p:nvPr/>
        </p:nvSpPr>
        <p:spPr>
          <a:xfrm>
            <a:off x="9454839" y="4215546"/>
            <a:ext cx="76495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half</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3" name="Rectangle 62">
            <a:extLst>
              <a:ext uri="{FF2B5EF4-FFF2-40B4-BE49-F238E27FC236}">
                <a16:creationId xmlns:a16="http://schemas.microsoft.com/office/drawing/2014/main" id="{2CACC943-E26C-402C-9E85-3D9C727769D3}"/>
              </a:ext>
            </a:extLst>
          </p:cNvPr>
          <p:cNvSpPr/>
          <p:nvPr/>
        </p:nvSpPr>
        <p:spPr>
          <a:xfrm>
            <a:off x="11234995" y="4226600"/>
            <a:ext cx="88037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shoe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4" name="Rectangle 63">
            <a:extLst>
              <a:ext uri="{FF2B5EF4-FFF2-40B4-BE49-F238E27FC236}">
                <a16:creationId xmlns:a16="http://schemas.microsoft.com/office/drawing/2014/main" id="{7453D578-D015-4C4E-803C-4F9883E376CD}"/>
              </a:ext>
            </a:extLst>
          </p:cNvPr>
          <p:cNvSpPr/>
          <p:nvPr/>
        </p:nvSpPr>
        <p:spPr>
          <a:xfrm>
            <a:off x="1139941" y="5071856"/>
            <a:ext cx="157927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statements</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5" name="Rectangle 64">
            <a:extLst>
              <a:ext uri="{FF2B5EF4-FFF2-40B4-BE49-F238E27FC236}">
                <a16:creationId xmlns:a16="http://schemas.microsoft.com/office/drawing/2014/main" id="{F79D892D-1842-44DE-B70E-4FAFFAFE97C2}"/>
              </a:ext>
            </a:extLst>
          </p:cNvPr>
          <p:cNvSpPr/>
          <p:nvPr/>
        </p:nvSpPr>
        <p:spPr>
          <a:xfrm>
            <a:off x="4639321" y="5071856"/>
            <a:ext cx="184056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message]</a:t>
            </a:r>
          </a:p>
        </p:txBody>
      </p:sp>
      <p:sp>
        <p:nvSpPr>
          <p:cNvPr id="66" name="Rectangle 65">
            <a:extLst>
              <a:ext uri="{FF2B5EF4-FFF2-40B4-BE49-F238E27FC236}">
                <a16:creationId xmlns:a16="http://schemas.microsoft.com/office/drawing/2014/main" id="{D10C49F0-467B-4DFE-84FB-30F36FED4E54}"/>
              </a:ext>
            </a:extLst>
          </p:cNvPr>
          <p:cNvSpPr/>
          <p:nvPr/>
        </p:nvSpPr>
        <p:spPr>
          <a:xfrm>
            <a:off x="7453832" y="5060822"/>
            <a:ext cx="88357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coat</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7" name="Rectangle 66">
            <a:extLst>
              <a:ext uri="{FF2B5EF4-FFF2-40B4-BE49-F238E27FC236}">
                <a16:creationId xmlns:a16="http://schemas.microsoft.com/office/drawing/2014/main" id="{33DCD972-D0D3-4B8E-8D3C-417AAAEE3165}"/>
              </a:ext>
            </a:extLst>
          </p:cNvPr>
          <p:cNvSpPr/>
          <p:nvPr/>
        </p:nvSpPr>
        <p:spPr>
          <a:xfrm>
            <a:off x="10483013" y="5071856"/>
            <a:ext cx="165782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[confidence]</a:t>
            </a:r>
          </a:p>
        </p:txBody>
      </p:sp>
      <p:sp>
        <p:nvSpPr>
          <p:cNvPr id="68" name="Rectangle 67">
            <a:extLst>
              <a:ext uri="{FF2B5EF4-FFF2-40B4-BE49-F238E27FC236}">
                <a16:creationId xmlns:a16="http://schemas.microsoft.com/office/drawing/2014/main" id="{24D8852F-3311-41B9-BF5C-EB177B6B884A}"/>
              </a:ext>
            </a:extLst>
          </p:cNvPr>
          <p:cNvSpPr/>
          <p:nvPr/>
        </p:nvSpPr>
        <p:spPr>
          <a:xfrm>
            <a:off x="1800378" y="5915753"/>
            <a:ext cx="91884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brain</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0" name="Rectangle 69">
            <a:extLst>
              <a:ext uri="{FF2B5EF4-FFF2-40B4-BE49-F238E27FC236}">
                <a16:creationId xmlns:a16="http://schemas.microsoft.com/office/drawing/2014/main" id="{9C6F27A0-2C04-42F6-ABD4-01B94A860F4E}"/>
              </a:ext>
            </a:extLst>
          </p:cNvPr>
          <p:cNvSpPr/>
          <p:nvPr/>
        </p:nvSpPr>
        <p:spPr>
          <a:xfrm>
            <a:off x="3424382" y="5891765"/>
            <a:ext cx="101341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rather</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2" name="Rectangle 71">
            <a:extLst>
              <a:ext uri="{FF2B5EF4-FFF2-40B4-BE49-F238E27FC236}">
                <a16:creationId xmlns:a16="http://schemas.microsoft.com/office/drawing/2014/main" id="{A21FFD59-40A8-4AB1-AF63-BBF3D6083311}"/>
              </a:ext>
            </a:extLst>
          </p:cNvPr>
          <p:cNvSpPr/>
          <p:nvPr/>
        </p:nvSpPr>
        <p:spPr>
          <a:xfrm>
            <a:off x="9429192" y="5891765"/>
            <a:ext cx="79060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[roof]</a:t>
            </a:r>
          </a:p>
        </p:txBody>
      </p:sp>
      <p:sp>
        <p:nvSpPr>
          <p:cNvPr id="3" name="TextBox 2">
            <a:extLst>
              <a:ext uri="{FF2B5EF4-FFF2-40B4-BE49-F238E27FC236}">
                <a16:creationId xmlns:a16="http://schemas.microsoft.com/office/drawing/2014/main" id="{59D6E8C9-3AD4-41A3-8FBB-530381258940}"/>
              </a:ext>
            </a:extLst>
          </p:cNvPr>
          <p:cNvSpPr txBox="1"/>
          <p:nvPr/>
        </p:nvSpPr>
        <p:spPr>
          <a:xfrm>
            <a:off x="1386310" y="1721121"/>
            <a:ext cx="15384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[corner]</a:t>
            </a:r>
            <a:endParaRPr kumimoji="0" lang="en-US" sz="18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389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[closed o/ô]</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6">
            <a:extLst>
              <a:ext uri="{FF2B5EF4-FFF2-40B4-BE49-F238E27FC236}">
                <a16:creationId xmlns:a16="http://schemas.microsoft.com/office/drawing/2014/main" id="{688DC4DA-0021-41D6-8D44-7B0ECDC2F353}"/>
              </a:ext>
            </a:extLst>
          </p:cNvPr>
          <p:cNvGraphicFramePr>
            <a:graphicFrameLocks noGrp="1"/>
          </p:cNvGraphicFramePr>
          <p:nvPr/>
        </p:nvGraphicFramePr>
        <p:xfrm>
          <a:off x="447565" y="1585828"/>
          <a:ext cx="5636455" cy="3186375"/>
        </p:xfrm>
        <a:graphic>
          <a:graphicData uri="http://schemas.openxmlformats.org/drawingml/2006/table">
            <a:tbl>
              <a:tblPr firstRow="1" bandRow="1">
                <a:tableStyleId>{21E4AEA4-8DFA-4A89-87EB-49C32662AFE0}</a:tableStyleId>
              </a:tblPr>
              <a:tblGrid>
                <a:gridCol w="762085">
                  <a:extLst>
                    <a:ext uri="{9D8B030D-6E8A-4147-A177-3AD203B41FA5}">
                      <a16:colId xmlns:a16="http://schemas.microsoft.com/office/drawing/2014/main" val="2607353726"/>
                    </a:ext>
                  </a:extLst>
                </a:gridCol>
                <a:gridCol w="2583912">
                  <a:extLst>
                    <a:ext uri="{9D8B030D-6E8A-4147-A177-3AD203B41FA5}">
                      <a16:colId xmlns:a16="http://schemas.microsoft.com/office/drawing/2014/main" val="1600817978"/>
                    </a:ext>
                  </a:extLst>
                </a:gridCol>
                <a:gridCol w="1145229">
                  <a:extLst>
                    <a:ext uri="{9D8B030D-6E8A-4147-A177-3AD203B41FA5}">
                      <a16:colId xmlns:a16="http://schemas.microsoft.com/office/drawing/2014/main" val="4128092149"/>
                    </a:ext>
                  </a:extLst>
                </a:gridCol>
                <a:gridCol w="1145229">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open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p</a:t>
                      </a:r>
                      <a:r>
                        <a:rPr lang="en-GB" sz="2000" b="1" dirty="0" err="1"/>
                        <a:t>o</a:t>
                      </a:r>
                      <a:r>
                        <a:rPr lang="en-GB" sz="2000" b="0" dirty="0" err="1"/>
                        <a:t>rte</a:t>
                      </a:r>
                      <a:r>
                        <a:rPr lang="en-GB" sz="20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closed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(phot</a:t>
                      </a:r>
                      <a:r>
                        <a:rPr lang="en-GB" sz="2000" b="1" dirty="0"/>
                        <a:t>o</a:t>
                      </a:r>
                      <a:r>
                        <a:rPr lang="en-GB" sz="2000" b="0" dirty="0"/>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c</a:t>
                      </a:r>
                      <a:r>
                        <a:rPr lang="en-GB" sz="2000" b="1" dirty="0">
                          <a:solidFill>
                            <a:schemeClr val="accent5">
                              <a:lumMod val="50000"/>
                            </a:schemeClr>
                          </a:solidFill>
                        </a:rPr>
                        <a:t>o</a:t>
                      </a:r>
                      <a:r>
                        <a:rPr lang="en-GB" sz="2000" b="0" dirty="0">
                          <a:solidFill>
                            <a:schemeClr val="accent5">
                              <a:lumMod val="50000"/>
                            </a:schemeClr>
                          </a:solidFill>
                        </a:rPr>
                        <a:t>rps</a:t>
                      </a:r>
                      <a:r>
                        <a:rPr lang="en-GB" sz="2000" dirty="0">
                          <a:solidFill>
                            <a:schemeClr val="accent5">
                              <a:lumMod val="50000"/>
                            </a:schemeClr>
                          </a:solidFill>
                        </a:rPr>
                        <a:t>         [body]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5">
                            <a:lumMod val="50000"/>
                          </a:schemeClr>
                        </a:solidFill>
                      </a:endParaRPr>
                    </a:p>
                  </a:txBody>
                  <a:tcPr/>
                </a:tc>
                <a:tc>
                  <a:txBody>
                    <a:bodyPr/>
                    <a:lstStyle/>
                    <a:p>
                      <a:r>
                        <a:rPr lang="en-GB" sz="2000" b="0" dirty="0">
                          <a:solidFill>
                            <a:schemeClr val="accent5">
                              <a:lumMod val="50000"/>
                            </a:schemeClr>
                          </a:solidFill>
                        </a:rPr>
                        <a:t>rep</a:t>
                      </a:r>
                      <a:r>
                        <a:rPr lang="en-GB" sz="2000" b="1" dirty="0">
                          <a:solidFill>
                            <a:schemeClr val="accent5">
                              <a:lumMod val="50000"/>
                            </a:schemeClr>
                          </a:solidFill>
                        </a:rPr>
                        <a:t>o</a:t>
                      </a:r>
                      <a:r>
                        <a:rPr lang="en-GB" sz="2000" b="0" dirty="0">
                          <a:solidFill>
                            <a:schemeClr val="accent5">
                              <a:lumMod val="50000"/>
                            </a:schemeClr>
                          </a:solidFill>
                        </a:rPr>
                        <a:t>s           [rest]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5">
                              <a:lumMod val="50000"/>
                            </a:schemeClr>
                          </a:solidFill>
                        </a:rPr>
                        <a:t>p</a:t>
                      </a:r>
                      <a:r>
                        <a:rPr lang="fr-FR" sz="2000" b="1" dirty="0">
                          <a:solidFill>
                            <a:schemeClr val="accent5">
                              <a:lumMod val="50000"/>
                            </a:schemeClr>
                          </a:solidFill>
                        </a:rPr>
                        <a:t>ô</a:t>
                      </a:r>
                      <a:r>
                        <a:rPr lang="fr-FR" sz="2000" dirty="0">
                          <a:solidFill>
                            <a:schemeClr val="accent5">
                              <a:lumMod val="50000"/>
                            </a:schemeClr>
                          </a:solidFill>
                        </a:rPr>
                        <a:t>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s</a:t>
                      </a:r>
                      <a:r>
                        <a:rPr lang="en-GB" sz="2000" b="1" dirty="0" err="1">
                          <a:solidFill>
                            <a:schemeClr val="accent5">
                              <a:lumMod val="50000"/>
                            </a:schemeClr>
                          </a:solidFill>
                        </a:rPr>
                        <a:t>o</a:t>
                      </a:r>
                      <a:r>
                        <a:rPr lang="en-GB" sz="2000" b="0" dirty="0" err="1">
                          <a:solidFill>
                            <a:schemeClr val="accent5">
                              <a:lumMod val="50000"/>
                            </a:schemeClr>
                          </a:solidFill>
                        </a:rPr>
                        <a:t>ldat</a:t>
                      </a:r>
                      <a:r>
                        <a:rPr lang="en-GB" sz="2000" b="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5">
                              <a:lumMod val="50000"/>
                            </a:schemeClr>
                          </a:solidFill>
                        </a:rPr>
                        <a:t>o</a:t>
                      </a:r>
                      <a:r>
                        <a:rPr lang="en-GB" sz="2000" b="0" dirty="0" err="1">
                          <a:solidFill>
                            <a:schemeClr val="accent5">
                              <a:lumMod val="50000"/>
                            </a:schemeClr>
                          </a:solidFill>
                        </a:rPr>
                        <a:t>ser</a:t>
                      </a:r>
                      <a:r>
                        <a:rPr lang="en-GB" sz="2000" b="0" dirty="0">
                          <a:solidFill>
                            <a:schemeClr val="accent5">
                              <a:lumMod val="50000"/>
                            </a:schemeClr>
                          </a:solidFill>
                        </a:rPr>
                        <a:t>           [to dare]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608191105"/>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Closed or open [o]?  </a:t>
            </a:r>
          </a:p>
        </p:txBody>
      </p:sp>
      <p:sp>
        <p:nvSpPr>
          <p:cNvPr id="13" name="Action Button: Custom 16">
            <a:hlinkClick r:id="" action="ppaction://noaction" highlightClick="1">
              <a:snd r:embed="rId4" name="corps.wav"/>
            </a:hlinkClick>
            <a:extLst>
              <a:ext uri="{FF2B5EF4-FFF2-40B4-BE49-F238E27FC236}">
                <a16:creationId xmlns:a16="http://schemas.microsoft.com/office/drawing/2014/main" id="{A677B72F-6A94-4B62-9006-C72055254111}"/>
              </a:ext>
            </a:extLst>
          </p:cNvPr>
          <p:cNvSpPr/>
          <p:nvPr/>
        </p:nvSpPr>
        <p:spPr>
          <a:xfrm>
            <a:off x="627607" y="23387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16">
            <a:hlinkClick r:id="" action="ppaction://noaction" highlightClick="1">
              <a:snd r:embed="rId5" name="repos.wav"/>
            </a:hlinkClick>
            <a:extLst>
              <a:ext uri="{FF2B5EF4-FFF2-40B4-BE49-F238E27FC236}">
                <a16:creationId xmlns:a16="http://schemas.microsoft.com/office/drawing/2014/main" id="{96867C31-E73E-46AC-9917-3E4CB1D2042A}"/>
              </a:ext>
            </a:extLst>
          </p:cNvPr>
          <p:cNvSpPr/>
          <p:nvPr/>
        </p:nvSpPr>
        <p:spPr>
          <a:xfrm>
            <a:off x="627607" y="28265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1" name="Picture 30" descr="green checkmark">
            <a:extLst>
              <a:ext uri="{FF2B5EF4-FFF2-40B4-BE49-F238E27FC236}">
                <a16:creationId xmlns:a16="http://schemas.microsoft.com/office/drawing/2014/main" id="{E4215471-B240-4180-845B-A680F0A4E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8660" y="2382733"/>
            <a:ext cx="282522" cy="294294"/>
          </a:xfrm>
          <a:prstGeom prst="rect">
            <a:avLst/>
          </a:prstGeom>
        </p:spPr>
      </p:pic>
      <p:pic>
        <p:nvPicPr>
          <p:cNvPr id="32" name="Picture 31" descr="green checkmark">
            <a:extLst>
              <a:ext uri="{FF2B5EF4-FFF2-40B4-BE49-F238E27FC236}">
                <a16:creationId xmlns:a16="http://schemas.microsoft.com/office/drawing/2014/main" id="{F66987D9-FE2B-4759-B6CF-363D48CF0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6908" y="2871830"/>
            <a:ext cx="282522" cy="294294"/>
          </a:xfrm>
          <a:prstGeom prst="rect">
            <a:avLst/>
          </a:prstGeom>
        </p:spPr>
      </p:pic>
      <p:pic>
        <p:nvPicPr>
          <p:cNvPr id="33" name="Picture 32" descr="green checkmark">
            <a:extLst>
              <a:ext uri="{FF2B5EF4-FFF2-40B4-BE49-F238E27FC236}">
                <a16:creationId xmlns:a16="http://schemas.microsoft.com/office/drawing/2014/main" id="{FB9D114A-994B-4139-8F23-4EBC39D02E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8660" y="3874787"/>
            <a:ext cx="282522" cy="294294"/>
          </a:xfrm>
          <a:prstGeom prst="rect">
            <a:avLst/>
          </a:prstGeom>
        </p:spPr>
      </p:pic>
      <p:pic>
        <p:nvPicPr>
          <p:cNvPr id="36" name="Picture 35" descr="green checkmark">
            <a:extLst>
              <a:ext uri="{FF2B5EF4-FFF2-40B4-BE49-F238E27FC236}">
                <a16:creationId xmlns:a16="http://schemas.microsoft.com/office/drawing/2014/main" id="{5A4AE90A-CA9F-44E5-B2A0-C91335655A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6908" y="3365265"/>
            <a:ext cx="282522" cy="294294"/>
          </a:xfrm>
          <a:prstGeom prst="rect">
            <a:avLst/>
          </a:prstGeom>
        </p:spPr>
      </p:pic>
      <p:graphicFrame>
        <p:nvGraphicFramePr>
          <p:cNvPr id="2" name="Table 6">
            <a:extLst>
              <a:ext uri="{FF2B5EF4-FFF2-40B4-BE49-F238E27FC236}">
                <a16:creationId xmlns:a16="http://schemas.microsoft.com/office/drawing/2014/main" id="{9F052912-7D58-466F-8DBF-A3AADBEF94DB}"/>
              </a:ext>
            </a:extLst>
          </p:cNvPr>
          <p:cNvGraphicFramePr>
            <a:graphicFrameLocks noGrp="1"/>
          </p:cNvGraphicFramePr>
          <p:nvPr/>
        </p:nvGraphicFramePr>
        <p:xfrm>
          <a:off x="6329872" y="1585828"/>
          <a:ext cx="5580048" cy="3186375"/>
        </p:xfrm>
        <a:graphic>
          <a:graphicData uri="http://schemas.openxmlformats.org/drawingml/2006/table">
            <a:tbl>
              <a:tblPr firstRow="1" bandRow="1">
                <a:tableStyleId>{21E4AEA4-8DFA-4A89-87EB-49C32662AFE0}</a:tableStyleId>
              </a:tblPr>
              <a:tblGrid>
                <a:gridCol w="754459">
                  <a:extLst>
                    <a:ext uri="{9D8B030D-6E8A-4147-A177-3AD203B41FA5}">
                      <a16:colId xmlns:a16="http://schemas.microsoft.com/office/drawing/2014/main" val="2607353726"/>
                    </a:ext>
                  </a:extLst>
                </a:gridCol>
                <a:gridCol w="2558053">
                  <a:extLst>
                    <a:ext uri="{9D8B030D-6E8A-4147-A177-3AD203B41FA5}">
                      <a16:colId xmlns:a16="http://schemas.microsoft.com/office/drawing/2014/main" val="1600817978"/>
                    </a:ext>
                  </a:extLst>
                </a:gridCol>
                <a:gridCol w="1133768">
                  <a:extLst>
                    <a:ext uri="{9D8B030D-6E8A-4147-A177-3AD203B41FA5}">
                      <a16:colId xmlns:a16="http://schemas.microsoft.com/office/drawing/2014/main" val="4128092149"/>
                    </a:ext>
                  </a:extLst>
                </a:gridCol>
                <a:gridCol w="1133768">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open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p</a:t>
                      </a:r>
                      <a:r>
                        <a:rPr lang="en-GB" sz="2000" b="1" dirty="0" err="1"/>
                        <a:t>o</a:t>
                      </a:r>
                      <a:r>
                        <a:rPr lang="en-GB" sz="2000" b="0" dirty="0" err="1"/>
                        <a:t>rte</a:t>
                      </a:r>
                      <a:r>
                        <a:rPr lang="en-GB" sz="20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closed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(phot</a:t>
                      </a:r>
                      <a:r>
                        <a:rPr lang="en-GB" sz="2000" b="1" dirty="0"/>
                        <a:t>o</a:t>
                      </a:r>
                      <a:r>
                        <a:rPr lang="en-GB" sz="2000" b="0" dirty="0"/>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c</a:t>
                      </a:r>
                      <a:r>
                        <a:rPr lang="en-GB" sz="2000" b="0" dirty="0">
                          <a:solidFill>
                            <a:schemeClr val="accent5">
                              <a:lumMod val="50000"/>
                            </a:schemeClr>
                          </a:solidFill>
                        </a:rPr>
                        <a:t>o</a:t>
                      </a:r>
                      <a:r>
                        <a:rPr lang="en-GB" sz="2000" dirty="0">
                          <a:solidFill>
                            <a:schemeClr val="accent5">
                              <a:lumMod val="50000"/>
                            </a:schemeClr>
                          </a:solidFill>
                        </a:rPr>
                        <a:t>mpl</a:t>
                      </a:r>
                      <a:r>
                        <a:rPr lang="en-GB" sz="2000" b="1" dirty="0">
                          <a:solidFill>
                            <a:schemeClr val="accent5">
                              <a:lumMod val="50000"/>
                            </a:schemeClr>
                          </a:solidFill>
                        </a:rPr>
                        <a:t>o</a:t>
                      </a:r>
                      <a:r>
                        <a:rPr lang="en-GB" sz="2000" dirty="0">
                          <a:solidFill>
                            <a:schemeClr val="accent5">
                              <a:lumMod val="50000"/>
                            </a:schemeClr>
                          </a:solidFill>
                        </a:rPr>
                        <a:t>t</a:t>
                      </a:r>
                      <a:r>
                        <a:rPr lang="en-GB" sz="1200" b="1" dirty="0">
                          <a:solidFill>
                            <a:schemeClr val="accent5">
                              <a:lumMod val="50000"/>
                            </a:schemeClr>
                          </a:solidFill>
                        </a:rPr>
                        <a:t>  </a:t>
                      </a:r>
                      <a:r>
                        <a:rPr lang="en-GB" sz="1200" dirty="0">
                          <a:solidFill>
                            <a:schemeClr val="accent5">
                              <a:lumMod val="50000"/>
                            </a:schemeClr>
                          </a:solidFill>
                        </a:rPr>
                        <a:t>         </a:t>
                      </a:r>
                      <a:r>
                        <a:rPr lang="en-GB" sz="2000" dirty="0">
                          <a:solidFill>
                            <a:schemeClr val="accent5">
                              <a:lumMod val="50000"/>
                            </a:schemeClr>
                          </a:solidFill>
                        </a:rPr>
                        <a:t>[plot]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5">
                              <a:lumMod val="50000"/>
                            </a:schemeClr>
                          </a:solidFill>
                        </a:rPr>
                        <a:t>atm</a:t>
                      </a:r>
                      <a:r>
                        <a:rPr lang="en-GB" sz="2000" b="1" dirty="0" err="1">
                          <a:solidFill>
                            <a:schemeClr val="accent5">
                              <a:lumMod val="50000"/>
                            </a:schemeClr>
                          </a:solidFill>
                        </a:rPr>
                        <a:t>o</a:t>
                      </a:r>
                      <a:r>
                        <a:rPr lang="en-GB" sz="2000" b="0" dirty="0" err="1">
                          <a:solidFill>
                            <a:schemeClr val="accent5">
                              <a:lumMod val="50000"/>
                            </a:schemeClr>
                          </a:solidFill>
                        </a:rPr>
                        <a:t>sphère</a:t>
                      </a:r>
                      <a:r>
                        <a:rPr lang="en-GB" sz="2000" b="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5">
                              <a:lumMod val="50000"/>
                            </a:schemeClr>
                          </a:solidFill>
                        </a:rPr>
                        <a:t>c</a:t>
                      </a:r>
                      <a:r>
                        <a:rPr lang="en-GB" sz="2000" b="1" dirty="0" err="1">
                          <a:solidFill>
                            <a:schemeClr val="accent5">
                              <a:lumMod val="50000"/>
                            </a:schemeClr>
                          </a:solidFill>
                        </a:rPr>
                        <a:t>ô</a:t>
                      </a:r>
                      <a:r>
                        <a:rPr lang="en-GB" sz="2000" dirty="0" err="1">
                          <a:solidFill>
                            <a:schemeClr val="accent5">
                              <a:lumMod val="50000"/>
                            </a:schemeClr>
                          </a:solidFill>
                        </a:rPr>
                        <a:t>té</a:t>
                      </a:r>
                      <a:r>
                        <a:rPr lang="en-GB" sz="2000" b="0" dirty="0">
                          <a:solidFill>
                            <a:schemeClr val="accent5">
                              <a:lumMod val="50000"/>
                            </a:schemeClr>
                          </a:solidFill>
                        </a:rPr>
                        <a:t>      </a:t>
                      </a:r>
                      <a:endParaRPr lang="en-GB"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ch</a:t>
                      </a:r>
                      <a:r>
                        <a:rPr lang="en-GB" sz="2000" b="1" dirty="0">
                          <a:solidFill>
                            <a:schemeClr val="accent5">
                              <a:lumMod val="50000"/>
                            </a:schemeClr>
                          </a:solidFill>
                        </a:rPr>
                        <a:t>o</a:t>
                      </a:r>
                      <a:r>
                        <a:rPr lang="en-GB" sz="2000" b="0" dirty="0">
                          <a:solidFill>
                            <a:schemeClr val="accent5">
                              <a:lumMod val="50000"/>
                            </a:schemeClr>
                          </a:solidFill>
                        </a:rPr>
                        <a:t>se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rep</a:t>
                      </a:r>
                      <a:r>
                        <a:rPr lang="en-GB" sz="2000" b="1" dirty="0">
                          <a:solidFill>
                            <a:schemeClr val="accent5">
                              <a:lumMod val="50000"/>
                            </a:schemeClr>
                          </a:solidFill>
                        </a:rPr>
                        <a:t>o</a:t>
                      </a:r>
                      <a:r>
                        <a:rPr lang="en-GB" sz="2000" b="0" dirty="0">
                          <a:solidFill>
                            <a:schemeClr val="accent5">
                              <a:lumMod val="50000"/>
                            </a:schemeClr>
                          </a:solidFill>
                        </a:rPr>
                        <a:t>rt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878786385"/>
                  </a:ext>
                </a:extLst>
              </a:tr>
            </a:tbl>
          </a:graphicData>
        </a:graphic>
      </p:graphicFrame>
      <p:pic>
        <p:nvPicPr>
          <p:cNvPr id="16" name="Picture 15" descr="green checkmark">
            <a:extLst>
              <a:ext uri="{FF2B5EF4-FFF2-40B4-BE49-F238E27FC236}">
                <a16:creationId xmlns:a16="http://schemas.microsoft.com/office/drawing/2014/main" id="{97C2E817-12B4-49D2-B3BF-9062C34172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6908" y="4377337"/>
            <a:ext cx="282522" cy="294294"/>
          </a:xfrm>
          <a:prstGeom prst="rect">
            <a:avLst/>
          </a:prstGeom>
        </p:spPr>
      </p:pic>
      <p:pic>
        <p:nvPicPr>
          <p:cNvPr id="18" name="Picture 17" descr="green checkmark">
            <a:extLst>
              <a:ext uri="{FF2B5EF4-FFF2-40B4-BE49-F238E27FC236}">
                <a16:creationId xmlns:a16="http://schemas.microsoft.com/office/drawing/2014/main" id="{4E34A23F-18B3-4852-BDCD-AF1C362B7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58090" y="2382733"/>
            <a:ext cx="282522" cy="294294"/>
          </a:xfrm>
          <a:prstGeom prst="rect">
            <a:avLst/>
          </a:prstGeom>
        </p:spPr>
      </p:pic>
      <p:pic>
        <p:nvPicPr>
          <p:cNvPr id="20" name="Picture 19" descr="green checkmark">
            <a:extLst>
              <a:ext uri="{FF2B5EF4-FFF2-40B4-BE49-F238E27FC236}">
                <a16:creationId xmlns:a16="http://schemas.microsoft.com/office/drawing/2014/main" id="{DBEB7902-752F-4AF9-AA1E-664BDFCBBC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0361" y="2907686"/>
            <a:ext cx="282522" cy="294294"/>
          </a:xfrm>
          <a:prstGeom prst="rect">
            <a:avLst/>
          </a:prstGeom>
        </p:spPr>
      </p:pic>
      <p:pic>
        <p:nvPicPr>
          <p:cNvPr id="22" name="Picture 21" descr="green checkmark">
            <a:extLst>
              <a:ext uri="{FF2B5EF4-FFF2-40B4-BE49-F238E27FC236}">
                <a16:creationId xmlns:a16="http://schemas.microsoft.com/office/drawing/2014/main" id="{A30D883B-7711-4E1D-B438-29F3CF89DD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58090" y="3352058"/>
            <a:ext cx="282522" cy="294294"/>
          </a:xfrm>
          <a:prstGeom prst="rect">
            <a:avLst/>
          </a:prstGeom>
        </p:spPr>
      </p:pic>
      <p:sp>
        <p:nvSpPr>
          <p:cNvPr id="25" name="Action Button: Custom 16">
            <a:hlinkClick r:id="" action="ppaction://noaction" highlightClick="1">
              <a:snd r:embed="rId7" name="pole.wav"/>
            </a:hlinkClick>
            <a:extLst>
              <a:ext uri="{FF2B5EF4-FFF2-40B4-BE49-F238E27FC236}">
                <a16:creationId xmlns:a16="http://schemas.microsoft.com/office/drawing/2014/main" id="{586F76D6-5559-4B6C-B8C4-8ADFAFC9DD6E}"/>
              </a:ext>
            </a:extLst>
          </p:cNvPr>
          <p:cNvSpPr/>
          <p:nvPr/>
        </p:nvSpPr>
        <p:spPr>
          <a:xfrm>
            <a:off x="627607" y="33144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3" name="TextBox 82">
            <a:extLst>
              <a:ext uri="{FF2B5EF4-FFF2-40B4-BE49-F238E27FC236}">
                <a16:creationId xmlns:a16="http://schemas.microsoft.com/office/drawing/2014/main" id="{D2869BB8-F321-4879-BE97-0218376B21E8}"/>
              </a:ext>
            </a:extLst>
          </p:cNvPr>
          <p:cNvSpPr txBox="1"/>
          <p:nvPr/>
        </p:nvSpPr>
        <p:spPr>
          <a:xfrm>
            <a:off x="447562" y="4918229"/>
            <a:ext cx="114623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spelling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words containing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open [o]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compared to those containing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closed [o]?</a:t>
            </a:r>
          </a:p>
        </p:txBody>
      </p:sp>
      <p:sp>
        <p:nvSpPr>
          <p:cNvPr id="95" name="Action Button: Custom 16">
            <a:hlinkClick r:id="" action="ppaction://noaction" highlightClick="1">
              <a:snd r:embed="rId8" name="soldat.wav"/>
            </a:hlinkClick>
            <a:extLst>
              <a:ext uri="{FF2B5EF4-FFF2-40B4-BE49-F238E27FC236}">
                <a16:creationId xmlns:a16="http://schemas.microsoft.com/office/drawing/2014/main" id="{294B81A8-CA89-43E7-8B5D-19826F44F205}"/>
              </a:ext>
            </a:extLst>
          </p:cNvPr>
          <p:cNvSpPr/>
          <p:nvPr/>
        </p:nvSpPr>
        <p:spPr>
          <a:xfrm>
            <a:off x="616312" y="3802266"/>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 name="Action Button: Custom 16">
            <a:hlinkClick r:id="" action="ppaction://noaction" highlightClick="1">
              <a:snd r:embed="rId9" name="oser.wav"/>
            </a:hlinkClick>
            <a:extLst>
              <a:ext uri="{FF2B5EF4-FFF2-40B4-BE49-F238E27FC236}">
                <a16:creationId xmlns:a16="http://schemas.microsoft.com/office/drawing/2014/main" id="{DA4FBE51-7463-4265-BB30-C2B7E29E0361}"/>
              </a:ext>
            </a:extLst>
          </p:cNvPr>
          <p:cNvSpPr/>
          <p:nvPr/>
        </p:nvSpPr>
        <p:spPr>
          <a:xfrm>
            <a:off x="616312" y="4309592"/>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10" name="complot.wav"/>
            </a:hlinkClick>
            <a:extLst>
              <a:ext uri="{FF2B5EF4-FFF2-40B4-BE49-F238E27FC236}">
                <a16:creationId xmlns:a16="http://schemas.microsoft.com/office/drawing/2014/main" id="{36855C5D-43C7-4084-A861-D61B90D39BB3}"/>
              </a:ext>
            </a:extLst>
          </p:cNvPr>
          <p:cNvSpPr/>
          <p:nvPr/>
        </p:nvSpPr>
        <p:spPr>
          <a:xfrm>
            <a:off x="6501426" y="23387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1" name="atmosphere.wav"/>
            </a:hlinkClick>
            <a:extLst>
              <a:ext uri="{FF2B5EF4-FFF2-40B4-BE49-F238E27FC236}">
                <a16:creationId xmlns:a16="http://schemas.microsoft.com/office/drawing/2014/main" id="{9D3A6969-5C96-4C4D-BAE1-747EA96667BE}"/>
              </a:ext>
            </a:extLst>
          </p:cNvPr>
          <p:cNvSpPr/>
          <p:nvPr/>
        </p:nvSpPr>
        <p:spPr>
          <a:xfrm>
            <a:off x="6501426" y="28273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2" name="cote.wav"/>
            </a:hlinkClick>
            <a:extLst>
              <a:ext uri="{FF2B5EF4-FFF2-40B4-BE49-F238E27FC236}">
                <a16:creationId xmlns:a16="http://schemas.microsoft.com/office/drawing/2014/main" id="{1B30E497-76A1-4983-B492-A3DBB790220C}"/>
              </a:ext>
            </a:extLst>
          </p:cNvPr>
          <p:cNvSpPr/>
          <p:nvPr/>
        </p:nvSpPr>
        <p:spPr>
          <a:xfrm>
            <a:off x="6501426" y="33159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9" name="Action Button: Custom 16">
            <a:hlinkClick r:id="" action="ppaction://noaction" highlightClick="1">
              <a:snd r:embed="rId13" name="choser.wav"/>
            </a:hlinkClick>
            <a:extLst>
              <a:ext uri="{FF2B5EF4-FFF2-40B4-BE49-F238E27FC236}">
                <a16:creationId xmlns:a16="http://schemas.microsoft.com/office/drawing/2014/main" id="{098B8524-EAAC-42D1-A5EE-7C97FAA7E63B}"/>
              </a:ext>
            </a:extLst>
          </p:cNvPr>
          <p:cNvSpPr/>
          <p:nvPr/>
        </p:nvSpPr>
        <p:spPr>
          <a:xfrm>
            <a:off x="6490131" y="3804639"/>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3" name="Action Button: Custom 16">
            <a:hlinkClick r:id="" action="ppaction://noaction" highlightClick="1">
              <a:snd r:embed="rId14" name="report.wav"/>
            </a:hlinkClick>
            <a:extLst>
              <a:ext uri="{FF2B5EF4-FFF2-40B4-BE49-F238E27FC236}">
                <a16:creationId xmlns:a16="http://schemas.microsoft.com/office/drawing/2014/main" id="{39578DC0-439A-4450-ACDD-3985251BCBBE}"/>
              </a:ext>
            </a:extLst>
          </p:cNvPr>
          <p:cNvSpPr/>
          <p:nvPr/>
        </p:nvSpPr>
        <p:spPr>
          <a:xfrm>
            <a:off x="6490131" y="4312755"/>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5" name="Picture 34" descr="green checkmark">
            <a:extLst>
              <a:ext uri="{FF2B5EF4-FFF2-40B4-BE49-F238E27FC236}">
                <a16:creationId xmlns:a16="http://schemas.microsoft.com/office/drawing/2014/main" id="{0876D4E8-8CCA-4055-9980-E4C309D361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52002" y="3853302"/>
            <a:ext cx="282522" cy="294294"/>
          </a:xfrm>
          <a:prstGeom prst="rect">
            <a:avLst/>
          </a:prstGeom>
        </p:spPr>
      </p:pic>
      <p:pic>
        <p:nvPicPr>
          <p:cNvPr id="37" name="Picture 36" descr="green checkmark">
            <a:extLst>
              <a:ext uri="{FF2B5EF4-FFF2-40B4-BE49-F238E27FC236}">
                <a16:creationId xmlns:a16="http://schemas.microsoft.com/office/drawing/2014/main" id="{9A827351-3962-4721-AFE2-D931D7724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0361" y="4392390"/>
            <a:ext cx="282522" cy="294294"/>
          </a:xfrm>
          <a:prstGeom prst="rect">
            <a:avLst/>
          </a:prstGeom>
        </p:spPr>
      </p:pic>
      <p:cxnSp>
        <p:nvCxnSpPr>
          <p:cNvPr id="9" name="Straight Connector 8">
            <a:extLst>
              <a:ext uri="{FF2B5EF4-FFF2-40B4-BE49-F238E27FC236}">
                <a16:creationId xmlns:a16="http://schemas.microsoft.com/office/drawing/2014/main" id="{7C3DAFEB-8E65-4D62-994B-6F3631F90CDE}"/>
              </a:ext>
            </a:extLst>
          </p:cNvPr>
          <p:cNvCxnSpPr>
            <a:cxnSpLocks/>
          </p:cNvCxnSpPr>
          <p:nvPr/>
        </p:nvCxnSpPr>
        <p:spPr>
          <a:xfrm>
            <a:off x="1732294" y="3174633"/>
            <a:ext cx="156831"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6A153E8-D8FE-475C-A8F2-38DE480FF33B}"/>
              </a:ext>
            </a:extLst>
          </p:cNvPr>
          <p:cNvCxnSpPr>
            <a:cxnSpLocks/>
          </p:cNvCxnSpPr>
          <p:nvPr/>
        </p:nvCxnSpPr>
        <p:spPr>
          <a:xfrm>
            <a:off x="1498288" y="3682629"/>
            <a:ext cx="14612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48780CA-3F21-4B3C-BD99-F1490A063528}"/>
              </a:ext>
            </a:extLst>
          </p:cNvPr>
          <p:cNvCxnSpPr>
            <a:cxnSpLocks/>
          </p:cNvCxnSpPr>
          <p:nvPr/>
        </p:nvCxnSpPr>
        <p:spPr>
          <a:xfrm>
            <a:off x="1305968" y="4680946"/>
            <a:ext cx="146568"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8851665-9DD3-432F-B7B4-4EEA7C7D0FB1}"/>
              </a:ext>
            </a:extLst>
          </p:cNvPr>
          <p:cNvCxnSpPr>
            <a:cxnSpLocks/>
          </p:cNvCxnSpPr>
          <p:nvPr/>
        </p:nvCxnSpPr>
        <p:spPr>
          <a:xfrm>
            <a:off x="7962670" y="2677027"/>
            <a:ext cx="168505"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D5C0EBC-FE2D-47D9-82E2-E10CB0D49ECE}"/>
              </a:ext>
            </a:extLst>
          </p:cNvPr>
          <p:cNvCxnSpPr>
            <a:cxnSpLocks/>
          </p:cNvCxnSpPr>
          <p:nvPr/>
        </p:nvCxnSpPr>
        <p:spPr>
          <a:xfrm>
            <a:off x="7347856" y="3682629"/>
            <a:ext cx="164194"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5" name="Speech Bubble: Rectangle with Corners Rounded 4">
            <a:extLst>
              <a:ext uri="{FF2B5EF4-FFF2-40B4-BE49-F238E27FC236}">
                <a16:creationId xmlns:a16="http://schemas.microsoft.com/office/drawing/2014/main" id="{74BF5EE9-5499-4FF7-BCD5-30E28793F14C}"/>
              </a:ext>
            </a:extLst>
          </p:cNvPr>
          <p:cNvSpPr/>
          <p:nvPr/>
        </p:nvSpPr>
        <p:spPr>
          <a:xfrm>
            <a:off x="6513251" y="271001"/>
            <a:ext cx="3538924" cy="1045044"/>
          </a:xfrm>
          <a:prstGeom prst="wedgeRoundRectCallout">
            <a:avLst>
              <a:gd name="adj1" fmla="val -19951"/>
              <a:gd name="adj2" fmla="val 67045"/>
              <a:gd name="adj3" fmla="val 16667"/>
            </a:avLst>
          </a:prstGeom>
          <a:solidFill>
            <a:schemeClr val="accent1">
              <a:lumMod val="50000"/>
            </a:schemeClr>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‘hat’ on the letter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ô</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called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circumflex</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You have seen it before with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ê</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 name="Rounded Rectangle 46">
            <a:extLst>
              <a:ext uri="{FF2B5EF4-FFF2-40B4-BE49-F238E27FC236}">
                <a16:creationId xmlns:a16="http://schemas.microsoft.com/office/drawing/2014/main" id="{7D6611A0-786E-4E58-BA3E-A048E2CBC70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CCDCDEF0-0537-48F5-BA0A-045EE7F9A3ED}"/>
              </a:ext>
            </a:extLst>
          </p:cNvPr>
          <p:cNvSpPr txBox="1"/>
          <p:nvPr/>
        </p:nvSpPr>
        <p:spPr>
          <a:xfrm>
            <a:off x="347894" y="5665166"/>
            <a:ext cx="11661694" cy="415498"/>
          </a:xfrm>
          <a:prstGeom prst="rect">
            <a:avLst/>
          </a:prstGeom>
          <a:noFill/>
          <a:ln w="19050">
            <a:solidFill>
              <a:srgbClr val="E65D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 the [o] is the </a:t>
            </a:r>
            <a:r>
              <a:rPr kumimoji="0" lang="en-GB"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final sound, </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t>
            </a:r>
            <a:r>
              <a:rPr kumimoji="0" lang="en-GB"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followed by a ‘z’ </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sound</a:t>
            </a:r>
            <a:r>
              <a:rPr kumimoji="0" lang="en-GB"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has a </a:t>
            </a:r>
            <a:r>
              <a:rPr kumimoji="0" lang="en-GB"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circumflex </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panose="020B0604020202020204" pitchFamily="34" charset="0"/>
              </a:rPr>
              <a:t>ô], </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a:t>
            </a:r>
            <a:r>
              <a:rPr kumimoji="0" lang="en-GB"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closed.</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pSp>
        <p:nvGrpSpPr>
          <p:cNvPr id="11" name="Group 10">
            <a:extLst>
              <a:ext uri="{FF2B5EF4-FFF2-40B4-BE49-F238E27FC236}">
                <a16:creationId xmlns:a16="http://schemas.microsoft.com/office/drawing/2014/main" id="{0A30D3DE-DF15-46BD-9695-4E99F0AB3F92}"/>
              </a:ext>
            </a:extLst>
          </p:cNvPr>
          <p:cNvGrpSpPr/>
          <p:nvPr/>
        </p:nvGrpSpPr>
        <p:grpSpPr>
          <a:xfrm>
            <a:off x="2733416" y="3314412"/>
            <a:ext cx="585969" cy="413586"/>
            <a:chOff x="2646473" y="3273184"/>
            <a:chExt cx="585969" cy="413586"/>
          </a:xfrm>
        </p:grpSpPr>
        <p:pic>
          <p:nvPicPr>
            <p:cNvPr id="2050" name="Picture 2" descr="Northern Hemisphere Globe Clip Art">
              <a:extLst>
                <a:ext uri="{FF2B5EF4-FFF2-40B4-BE49-F238E27FC236}">
                  <a16:creationId xmlns:a16="http://schemas.microsoft.com/office/drawing/2014/main" id="{9E7CAA8D-EEA1-4ECD-B0C9-C386D768F69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74599" y="3328927"/>
              <a:ext cx="357843" cy="357843"/>
            </a:xfrm>
            <a:prstGeom prst="rect">
              <a:avLst/>
            </a:prstGeom>
            <a:noFill/>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6ECE66E9-256A-43D7-9F6D-7FEDD8B72B9E}"/>
                </a:ext>
              </a:extLst>
            </p:cNvPr>
            <p:cNvSpPr/>
            <p:nvPr/>
          </p:nvSpPr>
          <p:spPr>
            <a:xfrm rot="10800000">
              <a:off x="2646473" y="3273184"/>
              <a:ext cx="357843" cy="14293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2056" name="Picture 8" descr="Knight, History, Person, Roman, Soldier, Rome, Historic">
            <a:extLst>
              <a:ext uri="{FF2B5EF4-FFF2-40B4-BE49-F238E27FC236}">
                <a16:creationId xmlns:a16="http://schemas.microsoft.com/office/drawing/2014/main" id="{93D960AF-E0D6-4794-B65C-CE519AE493B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72268" y="3788248"/>
            <a:ext cx="237982" cy="461852"/>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Connector 44">
            <a:extLst>
              <a:ext uri="{FF2B5EF4-FFF2-40B4-BE49-F238E27FC236}">
                <a16:creationId xmlns:a16="http://schemas.microsoft.com/office/drawing/2014/main" id="{251016D7-2F27-4D53-A229-E8F82AB31AD8}"/>
              </a:ext>
            </a:extLst>
          </p:cNvPr>
          <p:cNvCxnSpPr>
            <a:cxnSpLocks/>
          </p:cNvCxnSpPr>
          <p:nvPr/>
        </p:nvCxnSpPr>
        <p:spPr>
          <a:xfrm>
            <a:off x="7512050" y="4169081"/>
            <a:ext cx="15312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68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0" presetClass="entr" presetSubtype="0"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childTnLst>
                                </p:cTn>
                              </p:par>
                              <p:par>
                                <p:cTn id="54" presetID="10" presetClass="entr" presetSubtype="0"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Closed and open [o]</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167967"/>
            <a:ext cx="12012000" cy="4893647"/>
          </a:xfrm>
          <a:prstGeom prst="rect">
            <a:avLst/>
          </a:prstGeom>
          <a:noFill/>
          <a:ln>
            <a:solidFill>
              <a:schemeClr val="tx1">
                <a:lumMod val="95000"/>
                <a:lumOff val="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Even though the vowel in these words appears the same, they sound different!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closed [o] (as in </a:t>
            </a:r>
            <a:r>
              <a:rPr kumimoji="0" lang="en-US"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dos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is different from SSC open [o] (as in </a:t>
            </a:r>
            <a:r>
              <a:rPr kumimoji="0" lang="en-US" sz="2400" b="0"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dors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US"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7" name="Group 6">
            <a:extLst>
              <a:ext uri="{FF2B5EF4-FFF2-40B4-BE49-F238E27FC236}">
                <a16:creationId xmlns:a16="http://schemas.microsoft.com/office/drawing/2014/main" id="{D7E5A2C2-58D4-449F-8EAB-FF859D0DBBC8}"/>
              </a:ext>
            </a:extLst>
          </p:cNvPr>
          <p:cNvGrpSpPr/>
          <p:nvPr/>
        </p:nvGrpSpPr>
        <p:grpSpPr>
          <a:xfrm>
            <a:off x="7694706" y="1822697"/>
            <a:ext cx="2550819" cy="2856019"/>
            <a:chOff x="7694706" y="1822697"/>
            <a:chExt cx="2550819" cy="2856019"/>
          </a:xfrm>
        </p:grpSpPr>
        <p:sp>
          <p:nvSpPr>
            <p:cNvPr id="34" name="TextBox 33">
              <a:hlinkClick r:id="" action="ppaction://noaction">
                <a:snd r:embed="rId4" name="dors.wav"/>
              </a:hlinkClick>
              <a:extLst>
                <a:ext uri="{FF2B5EF4-FFF2-40B4-BE49-F238E27FC236}">
                  <a16:creationId xmlns:a16="http://schemas.microsoft.com/office/drawing/2014/main" id="{065AB104-5EB5-4916-951A-ADBD973C4353}"/>
                </a:ext>
              </a:extLst>
            </p:cNvPr>
            <p:cNvSpPr txBox="1"/>
            <p:nvPr/>
          </p:nvSpPr>
          <p:spPr>
            <a:xfrm>
              <a:off x="8197953" y="3847719"/>
              <a:ext cx="143340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48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ABEE5C2C-6F24-42BC-A1FC-B48542A5B81E}"/>
                </a:ext>
              </a:extLst>
            </p:cNvPr>
            <p:cNvSpPr txBox="1"/>
            <p:nvPr/>
          </p:nvSpPr>
          <p:spPr>
            <a:xfrm>
              <a:off x="7714386" y="3616049"/>
              <a:ext cx="24169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[(I/you)sleep]</a:t>
              </a:r>
            </a:p>
          </p:txBody>
        </p:sp>
        <p:pic>
          <p:nvPicPr>
            <p:cNvPr id="1030" name="Picture 6" descr="Spanek Clip Art">
              <a:extLst>
                <a:ext uri="{FF2B5EF4-FFF2-40B4-BE49-F238E27FC236}">
                  <a16:creationId xmlns:a16="http://schemas.microsoft.com/office/drawing/2014/main" id="{A999EEA5-7066-4288-BEE5-2777EBA8FB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4706" y="1822697"/>
              <a:ext cx="2550819" cy="17600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BEB05C3-7A7F-4346-88E9-0F11EE30B8A2}"/>
              </a:ext>
            </a:extLst>
          </p:cNvPr>
          <p:cNvGrpSpPr/>
          <p:nvPr/>
        </p:nvGrpSpPr>
        <p:grpSpPr>
          <a:xfrm>
            <a:off x="2582153" y="2001100"/>
            <a:ext cx="2246513" cy="2677616"/>
            <a:chOff x="2594740" y="2065009"/>
            <a:chExt cx="2246513" cy="2677616"/>
          </a:xfrm>
        </p:grpSpPr>
        <p:grpSp>
          <p:nvGrpSpPr>
            <p:cNvPr id="18" name="Group 17">
              <a:extLst>
                <a:ext uri="{FF2B5EF4-FFF2-40B4-BE49-F238E27FC236}">
                  <a16:creationId xmlns:a16="http://schemas.microsoft.com/office/drawing/2014/main" id="{C42FE897-5BFC-421C-97D4-5AFA5D8E54DB}"/>
                </a:ext>
              </a:extLst>
            </p:cNvPr>
            <p:cNvGrpSpPr/>
            <p:nvPr/>
          </p:nvGrpSpPr>
          <p:grpSpPr>
            <a:xfrm>
              <a:off x="2594740" y="3678808"/>
              <a:ext cx="2246513" cy="1063817"/>
              <a:chOff x="2360948" y="3636414"/>
              <a:chExt cx="2246513" cy="1063817"/>
            </a:xfrm>
          </p:grpSpPr>
          <p:sp>
            <p:nvSpPr>
              <p:cNvPr id="32" name="TextBox 31">
                <a:hlinkClick r:id="" action="ppaction://noaction">
                  <a:snd r:embed="rId3" name="dos.wav"/>
                </a:hlinkClick>
                <a:extLst>
                  <a:ext uri="{FF2B5EF4-FFF2-40B4-BE49-F238E27FC236}">
                    <a16:creationId xmlns:a16="http://schemas.microsoft.com/office/drawing/2014/main" id="{456E7790-71CC-47F2-9408-24000EB56996}"/>
                  </a:ext>
                </a:extLst>
              </p:cNvPr>
              <p:cNvSpPr txBox="1"/>
              <p:nvPr/>
            </p:nvSpPr>
            <p:spPr>
              <a:xfrm rot="10800000" flipV="1">
                <a:off x="2360948" y="3869234"/>
                <a:ext cx="22465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8E6D83F8-4240-4D92-B12B-6E9B03BB6AB5}"/>
                  </a:ext>
                </a:extLst>
              </p:cNvPr>
              <p:cNvSpPr txBox="1"/>
              <p:nvPr/>
            </p:nvSpPr>
            <p:spPr>
              <a:xfrm>
                <a:off x="2870937" y="3636414"/>
                <a:ext cx="12074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[back]</a:t>
                </a:r>
              </a:p>
            </p:txBody>
          </p:sp>
        </p:grpSp>
        <p:grpSp>
          <p:nvGrpSpPr>
            <p:cNvPr id="12" name="Group 11">
              <a:extLst>
                <a:ext uri="{FF2B5EF4-FFF2-40B4-BE49-F238E27FC236}">
                  <a16:creationId xmlns:a16="http://schemas.microsoft.com/office/drawing/2014/main" id="{A69DD8DD-2908-4C27-86A5-21C33FDA8F67}"/>
                </a:ext>
              </a:extLst>
            </p:cNvPr>
            <p:cNvGrpSpPr/>
            <p:nvPr/>
          </p:nvGrpSpPr>
          <p:grpSpPr>
            <a:xfrm>
              <a:off x="3285443" y="2065009"/>
              <a:ext cx="865105" cy="1730209"/>
              <a:chOff x="3104729" y="1682429"/>
              <a:chExt cx="1085604" cy="2171207"/>
            </a:xfrm>
          </p:grpSpPr>
          <p:pic>
            <p:nvPicPr>
              <p:cNvPr id="10" name="Picture 9" descr="A picture containing shirt&#10;&#10;Description automatically generated">
                <a:extLst>
                  <a:ext uri="{FF2B5EF4-FFF2-40B4-BE49-F238E27FC236}">
                    <a16:creationId xmlns:a16="http://schemas.microsoft.com/office/drawing/2014/main" id="{3AEB82C7-A750-4813-8AB7-4461D3F43D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4729" y="1682429"/>
                <a:ext cx="1085604" cy="2171207"/>
              </a:xfrm>
              <a:prstGeom prst="rect">
                <a:avLst/>
              </a:prstGeom>
            </p:spPr>
          </p:pic>
          <p:sp>
            <p:nvSpPr>
              <p:cNvPr id="11" name="Rectangle: Rounded Corners 10">
                <a:extLst>
                  <a:ext uri="{FF2B5EF4-FFF2-40B4-BE49-F238E27FC236}">
                    <a16:creationId xmlns:a16="http://schemas.microsoft.com/office/drawing/2014/main" id="{0318156F-971C-466F-B2CA-D8A10A2A83EB}"/>
                  </a:ext>
                </a:extLst>
              </p:cNvPr>
              <p:cNvSpPr/>
              <p:nvPr/>
            </p:nvSpPr>
            <p:spPr>
              <a:xfrm>
                <a:off x="3514864" y="2592639"/>
                <a:ext cx="316695" cy="146101"/>
              </a:xfrm>
              <a:prstGeom prst="round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spTree>
    <p:extLst>
      <p:ext uri="{BB962C8B-B14F-4D97-AF65-F5344CB8AC3E}">
        <p14:creationId xmlns:p14="http://schemas.microsoft.com/office/powerpoint/2010/main" val="132424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os.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4" name="dors.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1BB9B-66AD-444F-89D0-63CD6C5A8D62}"/>
              </a:ext>
            </a:extLst>
          </p:cNvPr>
          <p:cNvSpPr txBox="1"/>
          <p:nvPr/>
        </p:nvSpPr>
        <p:spPr>
          <a:xfrm>
            <a:off x="268448" y="1256686"/>
            <a:ext cx="976523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can be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open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closed.</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It is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closed</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when it: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 the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final sound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 a word (tr</a:t>
            </a:r>
            <a:r>
              <a:rPr kumimoji="0" lang="en-GB" sz="2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followed by a z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sound</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2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has a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circumflex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en-GB" sz="24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tel</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SSC [au] and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are also pronounced as a closed [o].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It is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open</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when followed by any consonant sound other than ‘z’:</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24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nner</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(to ring), un</a:t>
            </a:r>
            <a:r>
              <a:rPr kumimoji="0" lang="en-GB" sz="24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rdinateur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un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v</a:t>
            </a:r>
            <a:r>
              <a:rPr kumimoji="0" lang="en-GB" sz="24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leur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(thief)</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Rounded Rectangular Callout 6">
            <a:extLst>
              <a:ext uri="{FF2B5EF4-FFF2-40B4-BE49-F238E27FC236}">
                <a16:creationId xmlns:a16="http://schemas.microsoft.com/office/drawing/2014/main" id="{9A66108B-E5FD-464F-BE3E-EDA64D7F706B}"/>
              </a:ext>
            </a:extLst>
          </p:cNvPr>
          <p:cNvSpPr/>
          <p:nvPr/>
        </p:nvSpPr>
        <p:spPr>
          <a:xfrm>
            <a:off x="5029702" y="1978253"/>
            <a:ext cx="922638" cy="493102"/>
          </a:xfrm>
          <a:prstGeom prst="wedgeRoundRectCallout">
            <a:avLst>
              <a:gd name="adj1" fmla="val -22540"/>
              <a:gd name="adj2" fmla="val 83395"/>
              <a:gd name="adj3" fmla="val 16667"/>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SFC!</a:t>
            </a:r>
          </a:p>
        </p:txBody>
      </p:sp>
      <p:sp>
        <p:nvSpPr>
          <p:cNvPr id="6" name="Title 5">
            <a:extLst>
              <a:ext uri="{FF2B5EF4-FFF2-40B4-BE49-F238E27FC236}">
                <a16:creationId xmlns:a16="http://schemas.microsoft.com/office/drawing/2014/main" id="{FEBA6898-BBB4-481C-8E41-3975479DCF0B}"/>
              </a:ext>
            </a:extLst>
          </p:cNvPr>
          <p:cNvSpPr>
            <a:spLocks noGrp="1"/>
          </p:cNvSpPr>
          <p:nvPr>
            <p:ph type="title"/>
          </p:nvPr>
        </p:nvSpPr>
        <p:spPr>
          <a:xfrm>
            <a:off x="838200" y="443073"/>
            <a:ext cx="9416292" cy="514829"/>
          </a:xfrm>
        </p:spPr>
        <p:txBody>
          <a:bodyPr>
            <a:normAutofit fontScale="90000"/>
          </a:bodyPr>
          <a:lstStyle/>
          <a:p>
            <a:r>
              <a:rPr lang="fr-FR" dirty="0" err="1"/>
              <a:t>Closed</a:t>
            </a:r>
            <a:r>
              <a:rPr lang="fr-FR" dirty="0"/>
              <a:t> or open [o] ?</a:t>
            </a:r>
          </a:p>
        </p:txBody>
      </p:sp>
      <p:pic>
        <p:nvPicPr>
          <p:cNvPr id="10" name="Picture 9" descr="background rectangle">
            <a:extLst>
              <a:ext uri="{FF2B5EF4-FFF2-40B4-BE49-F238E27FC236}">
                <a16:creationId xmlns:a16="http://schemas.microsoft.com/office/drawing/2014/main" id="{7995017A-8F44-468A-921F-2242504DFE1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E77E9201-35FD-4FE1-9252-A218FADE91D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Closed or open [o]?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Rounded Rectangle 46">
            <a:extLst>
              <a:ext uri="{FF2B5EF4-FFF2-40B4-BE49-F238E27FC236}">
                <a16:creationId xmlns:a16="http://schemas.microsoft.com/office/drawing/2014/main" id="{EB2C7E7D-0536-43EF-ADA2-5F869C3240C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ounded Rectangular Callout 6"/>
          <p:cNvSpPr/>
          <p:nvPr/>
        </p:nvSpPr>
        <p:spPr>
          <a:xfrm>
            <a:off x="8216901" y="957902"/>
            <a:ext cx="3706651" cy="2563443"/>
          </a:xfrm>
          <a:prstGeom prst="wedgeRoundRectCallout">
            <a:avLst>
              <a:gd name="adj1" fmla="val -64922"/>
              <a:gd name="adj2" fmla="val -25121"/>
              <a:gd name="adj3" fmla="val 16667"/>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Open [o] is a short version of English “or”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Closed [o] sounds similar to English’s long o sound as in “go”</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96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arn(inVertical)">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20843" y="155427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8477" y="1554273"/>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8904" y="154284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5695" y="1384996"/>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45129" y="341631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904216" y="1542847"/>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904216" y="569910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21007" y="5518578"/>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3879" y="585713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22" name="TextBox 21">
            <a:hlinkClick r:id="" action="ppaction://noaction">
              <a:snd r:embed="rId4" name="imposer.wav"/>
            </a:hlinkClick>
            <a:extLst>
              <a:ext uri="{FF2B5EF4-FFF2-40B4-BE49-F238E27FC236}">
                <a16:creationId xmlns:a16="http://schemas.microsoft.com/office/drawing/2014/main" id="{A19AC2C8-73AF-40D6-A615-CDFDE2CD5197}"/>
              </a:ext>
            </a:extLst>
          </p:cNvPr>
          <p:cNvSpPr txBox="1"/>
          <p:nvPr/>
        </p:nvSpPr>
        <p:spPr>
          <a:xfrm>
            <a:off x="2804441" y="2235740"/>
            <a:ext cx="1800000"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a:t>
            </a: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enforce]</a:t>
            </a:r>
          </a:p>
        </p:txBody>
      </p:sp>
      <p:sp>
        <p:nvSpPr>
          <p:cNvPr id="24" name="TextBox 23">
            <a:hlinkClick r:id="" action="ppaction://noaction">
              <a:snd r:embed="rId5" name="metro.wav"/>
            </a:hlinkClick>
            <a:extLst>
              <a:ext uri="{FF2B5EF4-FFF2-40B4-BE49-F238E27FC236}">
                <a16:creationId xmlns:a16="http://schemas.microsoft.com/office/drawing/2014/main" id="{EE071520-3683-4567-B693-F1732FFE4A93}"/>
              </a:ext>
            </a:extLst>
          </p:cNvPr>
          <p:cNvSpPr txBox="1"/>
          <p:nvPr/>
        </p:nvSpPr>
        <p:spPr>
          <a:xfrm>
            <a:off x="5251883" y="2158352"/>
            <a:ext cx="1800000"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métr</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6" name="tantot.wav"/>
            </a:hlinkClick>
            <a:extLst>
              <a:ext uri="{FF2B5EF4-FFF2-40B4-BE49-F238E27FC236}">
                <a16:creationId xmlns:a16="http://schemas.microsoft.com/office/drawing/2014/main" id="{A1AE636D-F4B2-4DCF-B972-D6AFB6D0E89E}"/>
              </a:ext>
            </a:extLst>
          </p:cNvPr>
          <p:cNvSpPr txBox="1"/>
          <p:nvPr/>
        </p:nvSpPr>
        <p:spPr>
          <a:xfrm>
            <a:off x="5216100" y="5486371"/>
            <a:ext cx="1800000"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tant</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ô</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[sometimes]</a:t>
            </a:r>
          </a:p>
        </p:txBody>
      </p:sp>
      <p:sp>
        <p:nvSpPr>
          <p:cNvPr id="34" name="TextBox 33">
            <a:hlinkClick r:id="" action="ppaction://noaction">
              <a:snd r:embed="rId7" name="mediocre.wav"/>
            </a:hlinkClick>
            <a:extLst>
              <a:ext uri="{FF2B5EF4-FFF2-40B4-BE49-F238E27FC236}">
                <a16:creationId xmlns:a16="http://schemas.microsoft.com/office/drawing/2014/main" id="{20A79B27-102C-4A2F-BAFE-3EED97AF0DC6}"/>
              </a:ext>
            </a:extLst>
          </p:cNvPr>
          <p:cNvSpPr txBox="1"/>
          <p:nvPr/>
        </p:nvSpPr>
        <p:spPr>
          <a:xfrm>
            <a:off x="454322" y="2389628"/>
            <a:ext cx="2105235"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médi</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hlinkClick r:id="" action="ppaction://noaction">
              <a:snd r:embed="rId8" name="optimiste.wav"/>
            </a:hlinkClick>
            <a:extLst>
              <a:ext uri="{FF2B5EF4-FFF2-40B4-BE49-F238E27FC236}">
                <a16:creationId xmlns:a16="http://schemas.microsoft.com/office/drawing/2014/main" id="{7ACD33BF-3617-4049-BBEC-0F5F027C1101}"/>
              </a:ext>
            </a:extLst>
          </p:cNvPr>
          <p:cNvSpPr txBox="1"/>
          <p:nvPr/>
        </p:nvSpPr>
        <p:spPr>
          <a:xfrm>
            <a:off x="7610067" y="1922997"/>
            <a:ext cx="1800000"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ptimiste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hlinkClick r:id="" action="ppaction://noaction">
              <a:snd r:embed="rId9" name="violent.wav"/>
            </a:hlinkClick>
            <a:extLst>
              <a:ext uri="{FF2B5EF4-FFF2-40B4-BE49-F238E27FC236}">
                <a16:creationId xmlns:a16="http://schemas.microsoft.com/office/drawing/2014/main" id="{833012C4-CB54-444B-80F0-C51A0CAE2FB8}"/>
              </a:ext>
            </a:extLst>
          </p:cNvPr>
          <p:cNvSpPr txBox="1"/>
          <p:nvPr/>
        </p:nvSpPr>
        <p:spPr>
          <a:xfrm>
            <a:off x="306299" y="5556594"/>
            <a:ext cx="1476999"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a:t>
            </a: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lent</a:t>
            </a:r>
          </a:p>
        </p:txBody>
      </p:sp>
      <p:sp>
        <p:nvSpPr>
          <p:cNvPr id="18" name="TextBox 17">
            <a:hlinkClick r:id="" action="ppaction://noaction">
              <a:snd r:embed="rId10" name="format.wav"/>
            </a:hlinkClick>
            <a:extLst>
              <a:ext uri="{FF2B5EF4-FFF2-40B4-BE49-F238E27FC236}">
                <a16:creationId xmlns:a16="http://schemas.microsoft.com/office/drawing/2014/main" id="{929C4E15-0977-4581-BEF1-A2D45AD5374B}"/>
              </a:ext>
            </a:extLst>
          </p:cNvPr>
          <p:cNvSpPr txBox="1"/>
          <p:nvPr/>
        </p:nvSpPr>
        <p:spPr>
          <a:xfrm>
            <a:off x="6028987" y="2879935"/>
            <a:ext cx="1631945"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rmat</a:t>
            </a:r>
          </a:p>
        </p:txBody>
      </p:sp>
      <p:pic>
        <p:nvPicPr>
          <p:cNvPr id="1026" name="Picture 2" descr="Newnhamm Multicolored Sparkle Clip Art">
            <a:extLst>
              <a:ext uri="{FF2B5EF4-FFF2-40B4-BE49-F238E27FC236}">
                <a16:creationId xmlns:a16="http://schemas.microsoft.com/office/drawing/2014/main" id="{6EB8877C-3195-41AC-90B4-E20A5886AB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977" y="1140319"/>
            <a:ext cx="142875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host With Bag Black And White Clip Art">
            <a:extLst>
              <a:ext uri="{FF2B5EF4-FFF2-40B4-BE49-F238E27FC236}">
                <a16:creationId xmlns:a16="http://schemas.microsoft.com/office/drawing/2014/main" id="{A4066905-845F-4E39-8706-44562A8E909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19813" y="213892"/>
            <a:ext cx="785884" cy="10878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tro Logo Clip Art">
            <a:extLst>
              <a:ext uri="{FF2B5EF4-FFF2-40B4-BE49-F238E27FC236}">
                <a16:creationId xmlns:a16="http://schemas.microsoft.com/office/drawing/2014/main" id="{6588C11A-60FC-46CC-90A0-EB927E824C0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39550" y="2081917"/>
            <a:ext cx="529113" cy="6760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ead 10 Clip Art">
            <a:extLst>
              <a:ext uri="{FF2B5EF4-FFF2-40B4-BE49-F238E27FC236}">
                <a16:creationId xmlns:a16="http://schemas.microsoft.com/office/drawing/2014/main" id="{4E26A032-B231-475C-A6EE-5B796FB4E2F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30569" y="2099414"/>
            <a:ext cx="771169" cy="77895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and With Knife Clip Art">
            <a:extLst>
              <a:ext uri="{FF2B5EF4-FFF2-40B4-BE49-F238E27FC236}">
                <a16:creationId xmlns:a16="http://schemas.microsoft.com/office/drawing/2014/main" id="{E3DF1303-D26E-4E06-95BA-31A362415B2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66" y="5093365"/>
            <a:ext cx="768350" cy="626541"/>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654FF17F-D1E7-49A0-AAA8-764540966DC9}"/>
              </a:ext>
            </a:extLst>
          </p:cNvPr>
          <p:cNvGrpSpPr/>
          <p:nvPr/>
        </p:nvGrpSpPr>
        <p:grpSpPr>
          <a:xfrm>
            <a:off x="5498755" y="3669107"/>
            <a:ext cx="1518872" cy="866601"/>
            <a:chOff x="6052435" y="3671590"/>
            <a:chExt cx="1518872" cy="866601"/>
          </a:xfrm>
        </p:grpSpPr>
        <p:sp>
          <p:nvSpPr>
            <p:cNvPr id="42" name="TextBox 41">
              <a:hlinkClick r:id="" action="ppaction://noaction">
                <a:snd r:embed="rId16" name="zero.wav"/>
              </a:hlinkClick>
              <a:extLst>
                <a:ext uri="{FF2B5EF4-FFF2-40B4-BE49-F238E27FC236}">
                  <a16:creationId xmlns:a16="http://schemas.microsoft.com/office/drawing/2014/main" id="{16C3CD32-C227-4BF3-9F6D-D676E3578050}"/>
                </a:ext>
              </a:extLst>
            </p:cNvPr>
            <p:cNvSpPr txBox="1"/>
            <p:nvPr/>
          </p:nvSpPr>
          <p:spPr>
            <a:xfrm>
              <a:off x="6052435" y="3671590"/>
              <a:ext cx="1190654"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zér</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4" name="Picture 20" descr="Seven Segment Clip Art">
              <a:extLst>
                <a:ext uri="{FF2B5EF4-FFF2-40B4-BE49-F238E27FC236}">
                  <a16:creationId xmlns:a16="http://schemas.microsoft.com/office/drawing/2014/main" id="{45CB767A-D980-4ED3-9EBC-56CF976B3D9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45517" y="3708875"/>
              <a:ext cx="425790" cy="829316"/>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hlinkClick r:id="" action="ppaction://noaction">
              <a:snd r:embed="rId18" name="exploser.wav"/>
            </a:hlinkClick>
            <a:extLst>
              <a:ext uri="{FF2B5EF4-FFF2-40B4-BE49-F238E27FC236}">
                <a16:creationId xmlns:a16="http://schemas.microsoft.com/office/drawing/2014/main" id="{FB069857-9764-443B-8EBE-D888C63158DD}"/>
              </a:ext>
            </a:extLst>
          </p:cNvPr>
          <p:cNvSpPr txBox="1"/>
          <p:nvPr/>
        </p:nvSpPr>
        <p:spPr>
          <a:xfrm>
            <a:off x="244106" y="1426020"/>
            <a:ext cx="1772664" cy="523220"/>
          </a:xfrm>
          <a:prstGeom prst="rect">
            <a:avLst/>
          </a:prstGeom>
          <a:solidFill>
            <a:schemeClr val="bg1"/>
          </a:solid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exploser</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9" name="Picture 2" descr="United Kingdom - Scotland Clip Art">
            <a:extLst>
              <a:ext uri="{FF2B5EF4-FFF2-40B4-BE49-F238E27FC236}">
                <a16:creationId xmlns:a16="http://schemas.microsoft.com/office/drawing/2014/main" id="{1AEAFC43-1B14-48A7-BE9C-9D4A5D9C1E4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802374" y="5334394"/>
            <a:ext cx="835388" cy="62654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hlinkClick r:id="" action="ppaction://noaction">
              <a:snd r:embed="rId20" name="alors.wav"/>
            </a:hlinkClick>
            <a:extLst>
              <a:ext uri="{FF2B5EF4-FFF2-40B4-BE49-F238E27FC236}">
                <a16:creationId xmlns:a16="http://schemas.microsoft.com/office/drawing/2014/main" id="{5B5A1A08-5A49-451C-89CA-4F377DF91AC0}"/>
              </a:ext>
            </a:extLst>
          </p:cNvPr>
          <p:cNvSpPr txBox="1"/>
          <p:nvPr/>
        </p:nvSpPr>
        <p:spPr>
          <a:xfrm>
            <a:off x="7985203" y="2987656"/>
            <a:ext cx="1409577"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[then, so]</a:t>
            </a:r>
          </a:p>
        </p:txBody>
      </p:sp>
      <p:sp>
        <p:nvSpPr>
          <p:cNvPr id="23" name="TextBox 22">
            <a:hlinkClick r:id="" action="ppaction://noaction">
              <a:snd r:embed="rId21" name="support.wav"/>
            </a:hlinkClick>
            <a:extLst>
              <a:ext uri="{FF2B5EF4-FFF2-40B4-BE49-F238E27FC236}">
                <a16:creationId xmlns:a16="http://schemas.microsoft.com/office/drawing/2014/main" id="{399672FA-82A2-4082-9AB9-0ACAB03A60AE}"/>
              </a:ext>
            </a:extLst>
          </p:cNvPr>
          <p:cNvSpPr txBox="1"/>
          <p:nvPr/>
        </p:nvSpPr>
        <p:spPr>
          <a:xfrm>
            <a:off x="3217329" y="1367570"/>
            <a:ext cx="2105235"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supp</a:t>
            </a: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rt</a:t>
            </a:r>
          </a:p>
        </p:txBody>
      </p:sp>
      <p:sp>
        <p:nvSpPr>
          <p:cNvPr id="25" name="TextBox 24">
            <a:hlinkClick r:id="" action="ppaction://noaction">
              <a:snd r:embed="rId22" name="lorsque.wav"/>
            </a:hlinkClick>
            <a:extLst>
              <a:ext uri="{FF2B5EF4-FFF2-40B4-BE49-F238E27FC236}">
                <a16:creationId xmlns:a16="http://schemas.microsoft.com/office/drawing/2014/main" id="{F522E0C6-95D4-4456-93D6-BC89B013B73C}"/>
              </a:ext>
            </a:extLst>
          </p:cNvPr>
          <p:cNvSpPr txBox="1"/>
          <p:nvPr/>
        </p:nvSpPr>
        <p:spPr>
          <a:xfrm>
            <a:off x="3301526" y="3424705"/>
            <a:ext cx="1556463"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rsque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23" name="forte.wav"/>
            </a:hlinkClick>
            <a:extLst>
              <a:ext uri="{FF2B5EF4-FFF2-40B4-BE49-F238E27FC236}">
                <a16:creationId xmlns:a16="http://schemas.microsoft.com/office/drawing/2014/main" id="{1EC151BC-B439-451E-9ABA-DF8D6B1329B4}"/>
              </a:ext>
            </a:extLst>
          </p:cNvPr>
          <p:cNvSpPr txBox="1"/>
          <p:nvPr/>
        </p:nvSpPr>
        <p:spPr>
          <a:xfrm>
            <a:off x="8172777" y="5397127"/>
            <a:ext cx="1569634"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rte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[strong (f)]</a:t>
            </a:r>
          </a:p>
        </p:txBody>
      </p:sp>
      <p:sp>
        <p:nvSpPr>
          <p:cNvPr id="28" name="TextBox 27">
            <a:hlinkClick r:id="" action="ppaction://noaction">
              <a:snd r:embed="rId24" name="confortable.wav"/>
            </a:hlinkClick>
            <a:extLst>
              <a:ext uri="{FF2B5EF4-FFF2-40B4-BE49-F238E27FC236}">
                <a16:creationId xmlns:a16="http://schemas.microsoft.com/office/drawing/2014/main" id="{22BA3F81-DE83-447B-A0C8-AC9FC5C9214A}"/>
              </a:ext>
            </a:extLst>
          </p:cNvPr>
          <p:cNvSpPr txBox="1"/>
          <p:nvPr/>
        </p:nvSpPr>
        <p:spPr>
          <a:xfrm>
            <a:off x="3207269" y="4566425"/>
            <a:ext cx="2222810"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nf</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rtable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25" name="petrole.wav"/>
            </a:hlinkClick>
            <a:extLst>
              <a:ext uri="{FF2B5EF4-FFF2-40B4-BE49-F238E27FC236}">
                <a16:creationId xmlns:a16="http://schemas.microsoft.com/office/drawing/2014/main" id="{CCED483D-CE12-4FA8-8B3C-04DCC50F8B7F}"/>
              </a:ext>
            </a:extLst>
          </p:cNvPr>
          <p:cNvSpPr txBox="1"/>
          <p:nvPr/>
        </p:nvSpPr>
        <p:spPr>
          <a:xfrm>
            <a:off x="141336" y="3235409"/>
            <a:ext cx="1631945"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pétr</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hlinkClick r:id="" action="ppaction://noaction">
              <a:snd r:embed="rId26" name="solde.wav"/>
            </a:hlinkClick>
            <a:extLst>
              <a:ext uri="{FF2B5EF4-FFF2-40B4-BE49-F238E27FC236}">
                <a16:creationId xmlns:a16="http://schemas.microsoft.com/office/drawing/2014/main" id="{F9B1B53B-3DF2-41F6-A063-755073979F26}"/>
              </a:ext>
            </a:extLst>
          </p:cNvPr>
          <p:cNvSpPr txBox="1"/>
          <p:nvPr/>
        </p:nvSpPr>
        <p:spPr>
          <a:xfrm>
            <a:off x="8197583" y="4150926"/>
            <a:ext cx="1569634"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lde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[sale]</a:t>
            </a:r>
          </a:p>
        </p:txBody>
      </p:sp>
      <p:sp>
        <p:nvSpPr>
          <p:cNvPr id="30" name="TextBox 29">
            <a:hlinkClick r:id="" action="ppaction://noaction">
              <a:snd r:embed="rId27" name="revolte.wav"/>
            </a:hlinkClick>
            <a:extLst>
              <a:ext uri="{FF2B5EF4-FFF2-40B4-BE49-F238E27FC236}">
                <a16:creationId xmlns:a16="http://schemas.microsoft.com/office/drawing/2014/main" id="{3800184C-9688-4BB3-BC23-938EE6A1F680}"/>
              </a:ext>
            </a:extLst>
          </p:cNvPr>
          <p:cNvSpPr txBox="1"/>
          <p:nvPr/>
        </p:nvSpPr>
        <p:spPr>
          <a:xfrm>
            <a:off x="6151883" y="4764788"/>
            <a:ext cx="1569634"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rév</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lte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35" name="Group 34">
            <a:extLst>
              <a:ext uri="{FF2B5EF4-FFF2-40B4-BE49-F238E27FC236}">
                <a16:creationId xmlns:a16="http://schemas.microsoft.com/office/drawing/2014/main" id="{131C4343-5844-4A8F-A72C-07961C78FA21}"/>
              </a:ext>
            </a:extLst>
          </p:cNvPr>
          <p:cNvGrpSpPr/>
          <p:nvPr/>
        </p:nvGrpSpPr>
        <p:grpSpPr>
          <a:xfrm>
            <a:off x="760500" y="3766878"/>
            <a:ext cx="1955296" cy="1412185"/>
            <a:chOff x="1237079" y="3634709"/>
            <a:chExt cx="1955296" cy="1412185"/>
          </a:xfrm>
        </p:grpSpPr>
        <p:pic>
          <p:nvPicPr>
            <p:cNvPr id="33" name="Picture 4" descr="Bullions, Commodity, Investment, Wealth, Gold, Gold Bar">
              <a:extLst>
                <a:ext uri="{FF2B5EF4-FFF2-40B4-BE49-F238E27FC236}">
                  <a16:creationId xmlns:a16="http://schemas.microsoft.com/office/drawing/2014/main" id="{BE8A79A3-741B-416E-96C8-3ACA7644B164}"/>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37079" y="3634709"/>
              <a:ext cx="1955296" cy="97764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hlinkClick r:id="" action="ppaction://noaction">
                <a:snd r:embed="rId29" name="or.wav"/>
              </a:hlinkClick>
              <a:extLst>
                <a:ext uri="{FF2B5EF4-FFF2-40B4-BE49-F238E27FC236}">
                  <a16:creationId xmlns:a16="http://schemas.microsoft.com/office/drawing/2014/main" id="{7B23BE8E-AD8D-4E5B-B658-6611A08D1DE6}"/>
                </a:ext>
              </a:extLst>
            </p:cNvPr>
            <p:cNvSpPr txBox="1"/>
            <p:nvPr/>
          </p:nvSpPr>
          <p:spPr>
            <a:xfrm>
              <a:off x="1784573" y="4215897"/>
              <a:ext cx="938858" cy="830997"/>
            </a:xfrm>
            <a:prstGeom prst="rect">
              <a:avLst/>
            </a:prstGeom>
            <a:solidFill>
              <a:schemeClr val="bg1"/>
            </a:solid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[gold]</a:t>
              </a:r>
            </a:p>
          </p:txBody>
        </p:sp>
      </p:grpSp>
      <p:sp>
        <p:nvSpPr>
          <p:cNvPr id="38" name="TextBox 37">
            <a:hlinkClick r:id="" action="ppaction://noaction">
              <a:snd r:embed="rId30" name="fantome.wav"/>
            </a:hlinkClick>
            <a:extLst>
              <a:ext uri="{FF2B5EF4-FFF2-40B4-BE49-F238E27FC236}">
                <a16:creationId xmlns:a16="http://schemas.microsoft.com/office/drawing/2014/main" id="{FDB84CCF-E5D1-453F-B688-C77E6797963E}"/>
              </a:ext>
            </a:extLst>
          </p:cNvPr>
          <p:cNvSpPr txBox="1"/>
          <p:nvPr/>
        </p:nvSpPr>
        <p:spPr>
          <a:xfrm>
            <a:off x="5781103" y="1166965"/>
            <a:ext cx="1800000" cy="523220"/>
          </a:xfrm>
          <a:prstGeom prst="rect">
            <a:avLst/>
          </a:prstGeom>
          <a:solidFill>
            <a:schemeClr val="bg1"/>
          </a:solid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fant</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ô</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hlinkClick r:id="" action="ppaction://noaction">
              <a:snd r:embed="rId31" name="Ecosse.wav"/>
            </a:hlinkClick>
            <a:extLst>
              <a:ext uri="{FF2B5EF4-FFF2-40B4-BE49-F238E27FC236}">
                <a16:creationId xmlns:a16="http://schemas.microsoft.com/office/drawing/2014/main" id="{7C488BB1-BC20-4E71-B1D2-456D9F21E5EE}"/>
              </a:ext>
            </a:extLst>
          </p:cNvPr>
          <p:cNvSpPr txBox="1"/>
          <p:nvPr/>
        </p:nvSpPr>
        <p:spPr>
          <a:xfrm>
            <a:off x="2219225" y="5710532"/>
            <a:ext cx="1800000" cy="523220"/>
          </a:xfrm>
          <a:prstGeom prst="rect">
            <a:avLst/>
          </a:prstGeom>
          <a:solidFill>
            <a:schemeClr val="bg1"/>
          </a:solid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Speech Bubble: Rectangle with Corners Rounded 44">
            <a:extLst>
              <a:ext uri="{FF2B5EF4-FFF2-40B4-BE49-F238E27FC236}">
                <a16:creationId xmlns:a16="http://schemas.microsoft.com/office/drawing/2014/main" id="{C7D27D3A-213E-46A7-AE22-6011ED0B4315}"/>
              </a:ext>
            </a:extLst>
          </p:cNvPr>
          <p:cNvSpPr/>
          <p:nvPr/>
        </p:nvSpPr>
        <p:spPr>
          <a:xfrm>
            <a:off x="7721517" y="137784"/>
            <a:ext cx="4336351" cy="1269889"/>
          </a:xfrm>
          <a:prstGeom prst="wedgeRoundRectCallout">
            <a:avLst>
              <a:gd name="adj1" fmla="val -19951"/>
              <a:gd name="adj2" fmla="val 67045"/>
              <a:gd name="adj3" fmla="val 16667"/>
            </a:avLst>
          </a:prstGeom>
          <a:solidFill>
            <a:schemeClr val="accent1">
              <a:lumMod val="50000"/>
            </a:schemeClr>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Open [o]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tongue is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far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from the roof of the mouth.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Closed [o]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tongue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touches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roof of the mouth.</a:t>
            </a:r>
          </a:p>
        </p:txBody>
      </p:sp>
    </p:spTree>
    <p:extLst>
      <p:ext uri="{BB962C8B-B14F-4D97-AF65-F5344CB8AC3E}">
        <p14:creationId xmlns:p14="http://schemas.microsoft.com/office/powerpoint/2010/main" val="18969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9000"/>
                                        <p:tgtEl>
                                          <p:spTgt spid="6"/>
                                        </p:tgtEl>
                                      </p:cBhvr>
                                    </p:animEffect>
                                    <p:set>
                                      <p:cBhvr>
                                        <p:cTn id="12"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[closed o/ô]</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4067783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[closed o/ô]</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2C0CA0B-AF4B-48AE-9750-78418464EFB8}"/>
              </a:ext>
            </a:extLst>
          </p:cNvPr>
          <p:cNvGraphicFramePr>
            <a:graphicFrameLocks noGrp="1"/>
          </p:cNvGraphicFramePr>
          <p:nvPr/>
        </p:nvGraphicFramePr>
        <p:xfrm>
          <a:off x="309019" y="2032306"/>
          <a:ext cx="8933098" cy="4114800"/>
        </p:xfrm>
        <a:graphic>
          <a:graphicData uri="http://schemas.openxmlformats.org/drawingml/2006/table">
            <a:tbl>
              <a:tblPr firstRow="1" bandRow="1">
                <a:tableStyleId>{21E4AEA4-8DFA-4A89-87EB-49C32662AFE0}</a:tableStyleId>
              </a:tblPr>
              <a:tblGrid>
                <a:gridCol w="762384">
                  <a:extLst>
                    <a:ext uri="{9D8B030D-6E8A-4147-A177-3AD203B41FA5}">
                      <a16:colId xmlns:a16="http://schemas.microsoft.com/office/drawing/2014/main" val="223990460"/>
                    </a:ext>
                  </a:extLst>
                </a:gridCol>
                <a:gridCol w="3254017">
                  <a:extLst>
                    <a:ext uri="{9D8B030D-6E8A-4147-A177-3AD203B41FA5}">
                      <a16:colId xmlns:a16="http://schemas.microsoft.com/office/drawing/2014/main" val="1883277777"/>
                    </a:ext>
                  </a:extLst>
                </a:gridCol>
                <a:gridCol w="2494431">
                  <a:extLst>
                    <a:ext uri="{9D8B030D-6E8A-4147-A177-3AD203B41FA5}">
                      <a16:colId xmlns:a16="http://schemas.microsoft.com/office/drawing/2014/main" val="3242989094"/>
                    </a:ext>
                  </a:extLst>
                </a:gridCol>
                <a:gridCol w="1211133">
                  <a:extLst>
                    <a:ext uri="{9D8B030D-6E8A-4147-A177-3AD203B41FA5}">
                      <a16:colId xmlns:a16="http://schemas.microsoft.com/office/drawing/2014/main" val="2264497259"/>
                    </a:ext>
                  </a:extLst>
                </a:gridCol>
                <a:gridCol w="1211133">
                  <a:extLst>
                    <a:ext uri="{9D8B030D-6E8A-4147-A177-3AD203B41FA5}">
                      <a16:colId xmlns:a16="http://schemas.microsoft.com/office/drawing/2014/main" val="3966112791"/>
                    </a:ext>
                  </a:extLst>
                </a:gridCol>
              </a:tblGrid>
              <a:tr h="370840">
                <a:tc>
                  <a:txBody>
                    <a:bodyPr/>
                    <a:lstStyle/>
                    <a:p>
                      <a:endParaRPr lang="fr-FR" sz="2400"/>
                    </a:p>
                  </a:txBody>
                  <a:tcPr/>
                </a:tc>
                <a:tc>
                  <a:txBody>
                    <a:bodyPr/>
                    <a:lstStyle/>
                    <a:p>
                      <a:pPr algn="ctr"/>
                      <a:r>
                        <a:rPr lang="fr-FR" sz="2400" dirty="0"/>
                        <a:t>English</a:t>
                      </a:r>
                    </a:p>
                  </a:txBody>
                  <a:tcPr/>
                </a:tc>
                <a:tc>
                  <a:txBody>
                    <a:bodyPr/>
                    <a:lstStyle/>
                    <a:p>
                      <a:pPr algn="ctr"/>
                      <a:r>
                        <a:rPr lang="fr-FR" sz="2400" dirty="0"/>
                        <a:t>French</a:t>
                      </a:r>
                    </a:p>
                  </a:txBody>
                  <a:tcPr/>
                </a:tc>
                <a:tc>
                  <a:txBody>
                    <a:bodyPr/>
                    <a:lstStyle/>
                    <a:p>
                      <a:pPr algn="ctr"/>
                      <a:r>
                        <a:rPr lang="fr-FR" sz="2400" dirty="0"/>
                        <a:t>Oui</a:t>
                      </a:r>
                    </a:p>
                  </a:txBody>
                  <a:tcPr/>
                </a:tc>
                <a:tc>
                  <a:txBody>
                    <a:bodyPr/>
                    <a:lstStyle/>
                    <a:p>
                      <a:pPr algn="ctr"/>
                      <a:r>
                        <a:rPr lang="fr-FR" sz="2400" dirty="0"/>
                        <a:t>Non</a:t>
                      </a:r>
                    </a:p>
                  </a:txBody>
                  <a:tcPr/>
                </a:tc>
                <a:extLst>
                  <a:ext uri="{0D108BD9-81ED-4DB2-BD59-A6C34878D82A}">
                    <a16:rowId xmlns:a16="http://schemas.microsoft.com/office/drawing/2014/main" val="2130201754"/>
                  </a:ext>
                </a:extLst>
              </a:tr>
              <a:tr h="370840">
                <a:tc>
                  <a:txBody>
                    <a:bodyPr/>
                    <a:lstStyle/>
                    <a:p>
                      <a:endParaRPr lang="fr-FR" sz="2400"/>
                    </a:p>
                  </a:txBody>
                  <a:tcPr/>
                </a:tc>
                <a:tc>
                  <a:txBody>
                    <a:bodyPr/>
                    <a:lstStyle/>
                    <a:p>
                      <a:r>
                        <a:rPr lang="fr-FR" sz="2200" dirty="0">
                          <a:solidFill>
                            <a:srgbClr val="002060"/>
                          </a:solidFill>
                        </a:rPr>
                        <a:t>water - </a:t>
                      </a:r>
                      <a:r>
                        <a:rPr lang="fr-FR" sz="2200" dirty="0" err="1">
                          <a:solidFill>
                            <a:srgbClr val="002060"/>
                          </a:solidFill>
                        </a:rPr>
                        <a:t>word</a:t>
                      </a:r>
                      <a:endParaRPr lang="fr-FR" sz="2200" dirty="0">
                        <a:solidFill>
                          <a:srgbClr val="002060"/>
                        </a:solidFill>
                      </a:endParaRPr>
                    </a:p>
                  </a:txBody>
                  <a:tcPr/>
                </a:tc>
                <a:tc>
                  <a:txBody>
                    <a:bodyPr/>
                    <a:lstStyle/>
                    <a:p>
                      <a:r>
                        <a:rPr lang="fr-FR" sz="2200" dirty="0">
                          <a:solidFill>
                            <a:srgbClr val="002060"/>
                          </a:solidFill>
                        </a:rPr>
                        <a:t>eau - mot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148229910"/>
                  </a:ext>
                </a:extLst>
              </a:tr>
              <a:tr h="370840">
                <a:tc>
                  <a:txBody>
                    <a:bodyPr/>
                    <a:lstStyle/>
                    <a:p>
                      <a:endParaRPr lang="fr-FR" sz="2400"/>
                    </a:p>
                  </a:txBody>
                  <a:tcPr/>
                </a:tc>
                <a:tc>
                  <a:txBody>
                    <a:bodyPr/>
                    <a:lstStyle/>
                    <a:p>
                      <a:r>
                        <a:rPr lang="fr-FR" sz="2200" dirty="0">
                          <a:solidFill>
                            <a:srgbClr val="002060"/>
                          </a:solidFill>
                        </a:rPr>
                        <a:t>high - vote</a:t>
                      </a:r>
                    </a:p>
                  </a:txBody>
                  <a:tcPr/>
                </a:tc>
                <a:tc>
                  <a:txBody>
                    <a:bodyPr/>
                    <a:lstStyle/>
                    <a:p>
                      <a:r>
                        <a:rPr lang="fr-FR" sz="2200" dirty="0">
                          <a:solidFill>
                            <a:srgbClr val="002060"/>
                          </a:solidFill>
                        </a:rPr>
                        <a:t>haute - vote</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63204782"/>
                  </a:ext>
                </a:extLst>
              </a:tr>
              <a:tr h="370840">
                <a:tc>
                  <a:txBody>
                    <a:bodyPr/>
                    <a:lstStyle/>
                    <a:p>
                      <a:endParaRPr lang="fr-FR" sz="2400"/>
                    </a:p>
                  </a:txBody>
                  <a:tcPr/>
                </a:tc>
                <a:tc>
                  <a:txBody>
                    <a:bodyPr/>
                    <a:lstStyle/>
                    <a:p>
                      <a:r>
                        <a:rPr lang="fr-FR" sz="2200" dirty="0">
                          <a:solidFill>
                            <a:srgbClr val="002060"/>
                          </a:solidFill>
                        </a:rPr>
                        <a:t>sport - </a:t>
                      </a:r>
                      <a:r>
                        <a:rPr lang="fr-FR" sz="2200" dirty="0" err="1">
                          <a:solidFill>
                            <a:srgbClr val="002060"/>
                          </a:solidFill>
                        </a:rPr>
                        <a:t>okay</a:t>
                      </a:r>
                      <a:endParaRPr lang="fr-FR" sz="2200" dirty="0">
                        <a:solidFill>
                          <a:srgbClr val="002060"/>
                        </a:solidFill>
                      </a:endParaRPr>
                    </a:p>
                  </a:txBody>
                  <a:tcPr/>
                </a:tc>
                <a:tc>
                  <a:txBody>
                    <a:bodyPr/>
                    <a:lstStyle/>
                    <a:p>
                      <a:r>
                        <a:rPr lang="fr-FR" sz="2200" dirty="0">
                          <a:solidFill>
                            <a:srgbClr val="002060"/>
                          </a:solidFill>
                        </a:rPr>
                        <a:t>sport - d’accord</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28223396"/>
                  </a:ext>
                </a:extLst>
              </a:tr>
              <a:tr h="370840">
                <a:tc>
                  <a:txBody>
                    <a:bodyPr/>
                    <a:lstStyle/>
                    <a:p>
                      <a:endParaRPr lang="fr-FR" sz="2400"/>
                    </a:p>
                  </a:txBody>
                  <a:tcPr/>
                </a:tc>
                <a:tc>
                  <a:txBody>
                    <a:bodyPr/>
                    <a:lstStyle/>
                    <a:p>
                      <a:r>
                        <a:rPr lang="fr-FR" sz="2200" dirty="0">
                          <a:solidFill>
                            <a:srgbClr val="002060"/>
                          </a:solidFill>
                        </a:rPr>
                        <a:t>bowl - </a:t>
                      </a:r>
                      <a:r>
                        <a:rPr lang="fr-FR" sz="2200" dirty="0" err="1">
                          <a:solidFill>
                            <a:srgbClr val="002060"/>
                          </a:solidFill>
                        </a:rPr>
                        <a:t>sheet</a:t>
                      </a:r>
                      <a:r>
                        <a:rPr lang="fr-FR" sz="2200" dirty="0">
                          <a:solidFill>
                            <a:srgbClr val="002060"/>
                          </a:solidFill>
                        </a:rPr>
                        <a:t> </a:t>
                      </a:r>
                      <a:r>
                        <a:rPr lang="fr-FR" sz="2200" dirty="0" err="1">
                          <a:solidFill>
                            <a:srgbClr val="002060"/>
                          </a:solidFill>
                        </a:rPr>
                        <a:t>metal</a:t>
                      </a:r>
                      <a:endParaRPr lang="fr-FR" sz="2200" dirty="0">
                        <a:solidFill>
                          <a:srgbClr val="002060"/>
                        </a:solidFill>
                      </a:endParaRPr>
                    </a:p>
                  </a:txBody>
                  <a:tcPr/>
                </a:tc>
                <a:tc>
                  <a:txBody>
                    <a:bodyPr/>
                    <a:lstStyle/>
                    <a:p>
                      <a:r>
                        <a:rPr lang="fr-FR" sz="2200" dirty="0">
                          <a:solidFill>
                            <a:srgbClr val="002060"/>
                          </a:solidFill>
                        </a:rPr>
                        <a:t>bol - taule</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653475863"/>
                  </a:ext>
                </a:extLst>
              </a:tr>
              <a:tr h="370840">
                <a:tc>
                  <a:txBody>
                    <a:bodyPr/>
                    <a:lstStyle/>
                    <a:p>
                      <a:endParaRPr lang="fr-FR" sz="2400"/>
                    </a:p>
                  </a:txBody>
                  <a:tcPr/>
                </a:tc>
                <a:tc>
                  <a:txBody>
                    <a:bodyPr/>
                    <a:lstStyle/>
                    <a:p>
                      <a:r>
                        <a:rPr lang="fr-FR" sz="2200" dirty="0" err="1">
                          <a:solidFill>
                            <a:srgbClr val="002060"/>
                          </a:solidFill>
                        </a:rPr>
                        <a:t>thing</a:t>
                      </a:r>
                      <a:r>
                        <a:rPr lang="fr-FR" sz="2200" dirty="0">
                          <a:solidFill>
                            <a:srgbClr val="002060"/>
                          </a:solidFill>
                        </a:rPr>
                        <a:t> - pause</a:t>
                      </a:r>
                    </a:p>
                  </a:txBody>
                  <a:tcPr/>
                </a:tc>
                <a:tc>
                  <a:txBody>
                    <a:bodyPr/>
                    <a:lstStyle/>
                    <a:p>
                      <a:r>
                        <a:rPr lang="fr-FR" sz="2200" dirty="0">
                          <a:solidFill>
                            <a:srgbClr val="002060"/>
                          </a:solidFill>
                        </a:rPr>
                        <a:t>chose - pause</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403825694"/>
                  </a:ext>
                </a:extLst>
              </a:tr>
              <a:tr h="370840">
                <a:tc>
                  <a:txBody>
                    <a:bodyPr/>
                    <a:lstStyle/>
                    <a:p>
                      <a:endParaRPr lang="fr-FR" sz="2400"/>
                    </a:p>
                  </a:txBody>
                  <a:tcPr/>
                </a:tc>
                <a:tc>
                  <a:txBody>
                    <a:bodyPr/>
                    <a:lstStyle/>
                    <a:p>
                      <a:r>
                        <a:rPr lang="fr-FR" sz="2200" dirty="0" err="1">
                          <a:solidFill>
                            <a:srgbClr val="002060"/>
                          </a:solidFill>
                        </a:rPr>
                        <a:t>clock</a:t>
                      </a:r>
                      <a:r>
                        <a:rPr lang="fr-FR" sz="2200" dirty="0">
                          <a:solidFill>
                            <a:srgbClr val="002060"/>
                          </a:solidFill>
                        </a:rPr>
                        <a:t> - </a:t>
                      </a:r>
                      <a:r>
                        <a:rPr lang="fr-FR" sz="2200" dirty="0" err="1">
                          <a:solidFill>
                            <a:srgbClr val="002060"/>
                          </a:solidFill>
                        </a:rPr>
                        <a:t>trough</a:t>
                      </a:r>
                      <a:endParaRPr lang="fr-FR" sz="2200" dirty="0">
                        <a:solidFill>
                          <a:srgbClr val="002060"/>
                        </a:solidFill>
                      </a:endParaRPr>
                    </a:p>
                  </a:txBody>
                  <a:tcPr/>
                </a:tc>
                <a:tc>
                  <a:txBody>
                    <a:bodyPr/>
                    <a:lstStyle/>
                    <a:p>
                      <a:r>
                        <a:rPr lang="fr-FR" sz="2200" dirty="0">
                          <a:solidFill>
                            <a:srgbClr val="002060"/>
                          </a:solidFill>
                        </a:rPr>
                        <a:t>horloge - auge</a:t>
                      </a:r>
                    </a:p>
                  </a:txBody>
                  <a:tcPr/>
                </a:tc>
                <a:tc>
                  <a:txBody>
                    <a:bodyPr/>
                    <a:lstStyle/>
                    <a:p>
                      <a:endParaRPr lang="fr-FR" sz="2400"/>
                    </a:p>
                  </a:txBody>
                  <a:tcPr/>
                </a:tc>
                <a:tc>
                  <a:txBody>
                    <a:bodyPr/>
                    <a:lstStyle/>
                    <a:p>
                      <a:endParaRPr lang="fr-FR" sz="2400" dirty="0"/>
                    </a:p>
                  </a:txBody>
                  <a:tcPr/>
                </a:tc>
                <a:extLst>
                  <a:ext uri="{0D108BD9-81ED-4DB2-BD59-A6C34878D82A}">
                    <a16:rowId xmlns:a16="http://schemas.microsoft.com/office/drawing/2014/main" val="1174802415"/>
                  </a:ext>
                </a:extLst>
              </a:tr>
              <a:tr h="370840">
                <a:tc>
                  <a:txBody>
                    <a:bodyPr/>
                    <a:lstStyle/>
                    <a:p>
                      <a:endParaRPr lang="fr-FR" sz="2400"/>
                    </a:p>
                  </a:txBody>
                  <a:tcPr/>
                </a:tc>
                <a:tc>
                  <a:txBody>
                    <a:bodyPr/>
                    <a:lstStyle/>
                    <a:p>
                      <a:r>
                        <a:rPr lang="fr-FR" sz="2200" dirty="0" err="1">
                          <a:solidFill>
                            <a:srgbClr val="002060"/>
                          </a:solidFill>
                        </a:rPr>
                        <a:t>side</a:t>
                      </a:r>
                      <a:r>
                        <a:rPr lang="fr-FR" sz="2200" dirty="0">
                          <a:solidFill>
                            <a:srgbClr val="002060"/>
                          </a:solidFill>
                        </a:rPr>
                        <a:t> - </a:t>
                      </a:r>
                      <a:r>
                        <a:rPr lang="fr-FR" sz="2200" dirty="0" err="1">
                          <a:solidFill>
                            <a:srgbClr val="002060"/>
                          </a:solidFill>
                        </a:rPr>
                        <a:t>subtracted</a:t>
                      </a:r>
                      <a:endParaRPr lang="fr-FR" sz="2200" dirty="0">
                        <a:solidFill>
                          <a:srgbClr val="002060"/>
                        </a:solidFill>
                      </a:endParaRPr>
                    </a:p>
                  </a:txBody>
                  <a:tcPr/>
                </a:tc>
                <a:tc>
                  <a:txBody>
                    <a:bodyPr/>
                    <a:lstStyle/>
                    <a:p>
                      <a:r>
                        <a:rPr lang="fr-FR" sz="2200" dirty="0">
                          <a:solidFill>
                            <a:srgbClr val="002060"/>
                          </a:solidFill>
                          <a:latin typeface="Century Gothic" panose="020B0502020202020204" pitchFamily="34" charset="0"/>
                        </a:rPr>
                        <a:t>côté</a:t>
                      </a:r>
                      <a:r>
                        <a:rPr lang="fr-FR" sz="2200" dirty="0">
                          <a:solidFill>
                            <a:srgbClr val="002060"/>
                          </a:solidFill>
                        </a:rPr>
                        <a:t> - </a:t>
                      </a:r>
                      <a:r>
                        <a:rPr lang="fr-FR" sz="2200" dirty="0">
                          <a:solidFill>
                            <a:srgbClr val="002060"/>
                          </a:solidFill>
                          <a:latin typeface="Century Gothic" panose="020B0502020202020204" pitchFamily="34" charset="0"/>
                        </a:rPr>
                        <a:t>ôté</a:t>
                      </a:r>
                      <a:endParaRPr lang="fr-FR" sz="2200" dirty="0">
                        <a:solidFill>
                          <a:srgbClr val="002060"/>
                        </a:solidFill>
                      </a:endParaRP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1452462509"/>
                  </a:ext>
                </a:extLst>
              </a:tr>
              <a:tr h="370840">
                <a:tc>
                  <a:txBody>
                    <a:bodyPr/>
                    <a:lstStyle/>
                    <a:p>
                      <a:endParaRPr lang="fr-FR" sz="2400" dirty="0"/>
                    </a:p>
                  </a:txBody>
                  <a:tcPr/>
                </a:tc>
                <a:tc>
                  <a:txBody>
                    <a:bodyPr/>
                    <a:lstStyle/>
                    <a:p>
                      <a:r>
                        <a:rPr lang="fr-FR" sz="2200" dirty="0" err="1">
                          <a:solidFill>
                            <a:srgbClr val="002060"/>
                          </a:solidFill>
                        </a:rPr>
                        <a:t>funny</a:t>
                      </a:r>
                      <a:r>
                        <a:rPr lang="fr-FR" sz="2200" dirty="0">
                          <a:solidFill>
                            <a:srgbClr val="002060"/>
                          </a:solidFill>
                        </a:rPr>
                        <a:t> - </a:t>
                      </a:r>
                      <a:r>
                        <a:rPr lang="fr-FR" sz="2200" dirty="0" err="1">
                          <a:solidFill>
                            <a:srgbClr val="002060"/>
                          </a:solidFill>
                        </a:rPr>
                        <a:t>willow</a:t>
                      </a:r>
                      <a:endParaRPr lang="fr-FR" sz="2200" dirty="0">
                        <a:solidFill>
                          <a:srgbClr val="002060"/>
                        </a:solidFill>
                      </a:endParaRPr>
                    </a:p>
                  </a:txBody>
                  <a:tcPr/>
                </a:tc>
                <a:tc>
                  <a:txBody>
                    <a:bodyPr/>
                    <a:lstStyle/>
                    <a:p>
                      <a:r>
                        <a:rPr lang="fr-FR" sz="2200" dirty="0">
                          <a:solidFill>
                            <a:srgbClr val="002060"/>
                          </a:solidFill>
                        </a:rPr>
                        <a:t>dr</a:t>
                      </a:r>
                      <a:r>
                        <a:rPr lang="fr-FR" sz="2200" dirty="0">
                          <a:solidFill>
                            <a:srgbClr val="002060"/>
                          </a:solidFill>
                          <a:latin typeface="Century Gothic" panose="020B0502020202020204" pitchFamily="34" charset="0"/>
                        </a:rPr>
                        <a:t>ôle</a:t>
                      </a:r>
                      <a:r>
                        <a:rPr lang="fr-FR" sz="2200" dirty="0">
                          <a:solidFill>
                            <a:srgbClr val="002060"/>
                          </a:solidFill>
                        </a:rPr>
                        <a:t> - </a:t>
                      </a:r>
                      <a:r>
                        <a:rPr lang="fr-FR" sz="2200" dirty="0">
                          <a:solidFill>
                            <a:srgbClr val="002060"/>
                          </a:solidFill>
                          <a:latin typeface="Century Gothic" panose="020B0502020202020204" pitchFamily="34" charset="0"/>
                        </a:rPr>
                        <a:t>saule</a:t>
                      </a:r>
                      <a:endParaRPr lang="fr-FR" sz="2200" dirty="0">
                        <a:solidFill>
                          <a:srgbClr val="002060"/>
                        </a:solidFill>
                      </a:endParaRP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2470131859"/>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9" name="Action Button: Custom 16">
            <a:hlinkClick r:id="" action="ppaction://noaction" highlightClick="1">
              <a:snd r:embed="rId4" name="eau-mot.wav"/>
            </a:hlinkClick>
            <a:extLst>
              <a:ext uri="{FF2B5EF4-FFF2-40B4-BE49-F238E27FC236}">
                <a16:creationId xmlns:a16="http://schemas.microsoft.com/office/drawing/2014/main" id="{7743F800-554D-4965-B754-EE6C75C04031}"/>
              </a:ext>
            </a:extLst>
          </p:cNvPr>
          <p:cNvSpPr/>
          <p:nvPr/>
        </p:nvSpPr>
        <p:spPr>
          <a:xfrm>
            <a:off x="459290" y="25175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haute-vote.wav"/>
            </a:hlinkClick>
            <a:extLst>
              <a:ext uri="{FF2B5EF4-FFF2-40B4-BE49-F238E27FC236}">
                <a16:creationId xmlns:a16="http://schemas.microsoft.com/office/drawing/2014/main" id="{6F9B67F5-C3FE-4CBA-B9DF-153F3DCC6C78}"/>
              </a:ext>
            </a:extLst>
          </p:cNvPr>
          <p:cNvSpPr/>
          <p:nvPr/>
        </p:nvSpPr>
        <p:spPr>
          <a:xfrm>
            <a:off x="462028" y="29744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sport-d_accord.wav"/>
            </a:hlinkClick>
            <a:extLst>
              <a:ext uri="{FF2B5EF4-FFF2-40B4-BE49-F238E27FC236}">
                <a16:creationId xmlns:a16="http://schemas.microsoft.com/office/drawing/2014/main" id="{8338E817-BD33-4592-A66E-269BE376E0F4}"/>
              </a:ext>
            </a:extLst>
          </p:cNvPr>
          <p:cNvSpPr/>
          <p:nvPr/>
        </p:nvSpPr>
        <p:spPr>
          <a:xfrm>
            <a:off x="459290" y="34312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bol-taule.wav"/>
            </a:hlinkClick>
            <a:extLst>
              <a:ext uri="{FF2B5EF4-FFF2-40B4-BE49-F238E27FC236}">
                <a16:creationId xmlns:a16="http://schemas.microsoft.com/office/drawing/2014/main" id="{8CFFE73F-24E8-4D71-8A97-4E0DA834B7B3}"/>
              </a:ext>
            </a:extLst>
          </p:cNvPr>
          <p:cNvSpPr/>
          <p:nvPr/>
        </p:nvSpPr>
        <p:spPr>
          <a:xfrm>
            <a:off x="459290" y="38880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chose-pause.wav"/>
            </a:hlinkClick>
            <a:extLst>
              <a:ext uri="{FF2B5EF4-FFF2-40B4-BE49-F238E27FC236}">
                <a16:creationId xmlns:a16="http://schemas.microsoft.com/office/drawing/2014/main" id="{B5552D4A-B729-401A-9FC9-D5F947B73AF8}"/>
              </a:ext>
            </a:extLst>
          </p:cNvPr>
          <p:cNvSpPr/>
          <p:nvPr/>
        </p:nvSpPr>
        <p:spPr>
          <a:xfrm>
            <a:off x="459290" y="43449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côté-ôté.wav"/>
            </a:hlinkClick>
            <a:extLst>
              <a:ext uri="{FF2B5EF4-FFF2-40B4-BE49-F238E27FC236}">
                <a16:creationId xmlns:a16="http://schemas.microsoft.com/office/drawing/2014/main" id="{447D1578-CD71-4C4C-89FC-35C5695F91C6}"/>
              </a:ext>
            </a:extLst>
          </p:cNvPr>
          <p:cNvSpPr/>
          <p:nvPr/>
        </p:nvSpPr>
        <p:spPr>
          <a:xfrm>
            <a:off x="459290" y="52586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0" name="drole-saule.wav"/>
            </a:hlinkClick>
            <a:extLst>
              <a:ext uri="{FF2B5EF4-FFF2-40B4-BE49-F238E27FC236}">
                <a16:creationId xmlns:a16="http://schemas.microsoft.com/office/drawing/2014/main" id="{4B5C2A9D-C7A7-4B65-AFCC-3DF4FF345971}"/>
              </a:ext>
            </a:extLst>
          </p:cNvPr>
          <p:cNvSpPr/>
          <p:nvPr/>
        </p:nvSpPr>
        <p:spPr>
          <a:xfrm>
            <a:off x="459290" y="57154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17" descr="green checkmark">
            <a:extLst>
              <a:ext uri="{FF2B5EF4-FFF2-40B4-BE49-F238E27FC236}">
                <a16:creationId xmlns:a16="http://schemas.microsoft.com/office/drawing/2014/main" id="{5E663F7D-DE34-41BC-B35C-C3D2391AF4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6679" y="2579488"/>
            <a:ext cx="282522" cy="294294"/>
          </a:xfrm>
          <a:prstGeom prst="rect">
            <a:avLst/>
          </a:prstGeom>
        </p:spPr>
      </p:pic>
      <p:pic>
        <p:nvPicPr>
          <p:cNvPr id="19" name="Picture 18" descr="green checkmark">
            <a:extLst>
              <a:ext uri="{FF2B5EF4-FFF2-40B4-BE49-F238E27FC236}">
                <a16:creationId xmlns:a16="http://schemas.microsoft.com/office/drawing/2014/main" id="{50935C2E-57AB-4C95-B1E3-9F06F32C79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8162" y="3025254"/>
            <a:ext cx="282522" cy="294294"/>
          </a:xfrm>
          <a:prstGeom prst="rect">
            <a:avLst/>
          </a:prstGeom>
        </p:spPr>
      </p:pic>
      <p:pic>
        <p:nvPicPr>
          <p:cNvPr id="20" name="Picture 19" descr="green checkmark">
            <a:extLst>
              <a:ext uri="{FF2B5EF4-FFF2-40B4-BE49-F238E27FC236}">
                <a16:creationId xmlns:a16="http://schemas.microsoft.com/office/drawing/2014/main" id="{0CA7EE35-30E8-48C7-8094-549A1D45D9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21196" y="3459741"/>
            <a:ext cx="282522" cy="294294"/>
          </a:xfrm>
          <a:prstGeom prst="rect">
            <a:avLst/>
          </a:prstGeom>
        </p:spPr>
      </p:pic>
      <p:pic>
        <p:nvPicPr>
          <p:cNvPr id="21" name="Picture 20" descr="green checkmark">
            <a:extLst>
              <a:ext uri="{FF2B5EF4-FFF2-40B4-BE49-F238E27FC236}">
                <a16:creationId xmlns:a16="http://schemas.microsoft.com/office/drawing/2014/main" id="{E0E4202D-59E8-439C-9EAE-D8C0891078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8162" y="3957529"/>
            <a:ext cx="282522" cy="294294"/>
          </a:xfrm>
          <a:prstGeom prst="rect">
            <a:avLst/>
          </a:prstGeom>
        </p:spPr>
      </p:pic>
      <p:pic>
        <p:nvPicPr>
          <p:cNvPr id="22" name="Picture 21" descr="green checkmark">
            <a:extLst>
              <a:ext uri="{FF2B5EF4-FFF2-40B4-BE49-F238E27FC236}">
                <a16:creationId xmlns:a16="http://schemas.microsoft.com/office/drawing/2014/main" id="{B5266016-2E20-460A-9DC4-5F2B9203A7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6679" y="4374435"/>
            <a:ext cx="282522" cy="294294"/>
          </a:xfrm>
          <a:prstGeom prst="rect">
            <a:avLst/>
          </a:prstGeom>
        </p:spPr>
      </p:pic>
      <p:pic>
        <p:nvPicPr>
          <p:cNvPr id="23" name="Picture 22" descr="green checkmark">
            <a:extLst>
              <a:ext uri="{FF2B5EF4-FFF2-40B4-BE49-F238E27FC236}">
                <a16:creationId xmlns:a16="http://schemas.microsoft.com/office/drawing/2014/main" id="{FF324005-80AF-4F38-8A8E-7B324F5420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8162" y="4832321"/>
            <a:ext cx="282522" cy="294294"/>
          </a:xfrm>
          <a:prstGeom prst="rect">
            <a:avLst/>
          </a:prstGeom>
        </p:spPr>
      </p:pic>
      <p:pic>
        <p:nvPicPr>
          <p:cNvPr id="24" name="Picture 23" descr="green checkmark">
            <a:extLst>
              <a:ext uri="{FF2B5EF4-FFF2-40B4-BE49-F238E27FC236}">
                <a16:creationId xmlns:a16="http://schemas.microsoft.com/office/drawing/2014/main" id="{C1428CF1-5E65-44DC-9C92-61F6C53865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8162" y="5309494"/>
            <a:ext cx="282522" cy="294294"/>
          </a:xfrm>
          <a:prstGeom prst="rect">
            <a:avLst/>
          </a:prstGeom>
        </p:spPr>
      </p:pic>
      <p:pic>
        <p:nvPicPr>
          <p:cNvPr id="25" name="Picture 24" descr="green checkmark">
            <a:extLst>
              <a:ext uri="{FF2B5EF4-FFF2-40B4-BE49-F238E27FC236}">
                <a16:creationId xmlns:a16="http://schemas.microsoft.com/office/drawing/2014/main" id="{4B043C8D-91DB-446D-84C8-31FA55F1B1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0563" y="5715488"/>
            <a:ext cx="282522" cy="294294"/>
          </a:xfrm>
          <a:prstGeom prst="rect">
            <a:avLst/>
          </a:prstGeom>
        </p:spPr>
      </p:pic>
      <p:pic>
        <p:nvPicPr>
          <p:cNvPr id="5" name="Picture 4">
            <a:extLst>
              <a:ext uri="{FF2B5EF4-FFF2-40B4-BE49-F238E27FC236}">
                <a16:creationId xmlns:a16="http://schemas.microsoft.com/office/drawing/2014/main" id="{16075AFB-C9A8-4D06-9BBE-79E6AE0AC3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90700" y="3281536"/>
            <a:ext cx="2270878" cy="2938063"/>
          </a:xfrm>
          <a:prstGeom prst="rect">
            <a:avLst/>
          </a:prstGeom>
        </p:spPr>
      </p:pic>
      <p:sp>
        <p:nvSpPr>
          <p:cNvPr id="6" name="TextBox 5">
            <a:extLst>
              <a:ext uri="{FF2B5EF4-FFF2-40B4-BE49-F238E27FC236}">
                <a16:creationId xmlns:a16="http://schemas.microsoft.com/office/drawing/2014/main" id="{F7047824-E18E-45A7-8F19-E85E7D34DB1F}"/>
              </a:ext>
            </a:extLst>
          </p:cNvPr>
          <p:cNvSpPr txBox="1"/>
          <p:nvPr/>
        </p:nvSpPr>
        <p:spPr>
          <a:xfrm>
            <a:off x="213438" y="1152173"/>
            <a:ext cx="117651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Pierre veut écrire un po</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ème, mais il ne peut pas faire des rimes ! </a:t>
            </a:r>
            <a:b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Écoute et coche « oui » ou « non » pour chaque rime.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ectangle 2">
            <a:extLst>
              <a:ext uri="{FF2B5EF4-FFF2-40B4-BE49-F238E27FC236}">
                <a16:creationId xmlns:a16="http://schemas.microsoft.com/office/drawing/2014/main" id="{9C90BF64-9943-4470-A233-66E1C1C7D6FC}"/>
              </a:ext>
            </a:extLst>
          </p:cNvPr>
          <p:cNvSpPr/>
          <p:nvPr/>
        </p:nvSpPr>
        <p:spPr>
          <a:xfrm>
            <a:off x="4410967" y="2563332"/>
            <a:ext cx="2240512" cy="326605"/>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D3D27716-A7D6-4219-96EA-F8EC4E31389B}"/>
              </a:ext>
            </a:extLst>
          </p:cNvPr>
          <p:cNvSpPr/>
          <p:nvPr/>
        </p:nvSpPr>
        <p:spPr>
          <a:xfrm>
            <a:off x="4390052" y="2975092"/>
            <a:ext cx="2202252" cy="41196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F5776677-43A5-46E3-BFE5-3866C252AA43}"/>
              </a:ext>
            </a:extLst>
          </p:cNvPr>
          <p:cNvSpPr/>
          <p:nvPr/>
        </p:nvSpPr>
        <p:spPr>
          <a:xfrm>
            <a:off x="4402620" y="3419436"/>
            <a:ext cx="2240513" cy="36381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F28B9D1B-24E7-43C1-B3C2-ADE9CE57567A}"/>
              </a:ext>
            </a:extLst>
          </p:cNvPr>
          <p:cNvSpPr/>
          <p:nvPr/>
        </p:nvSpPr>
        <p:spPr>
          <a:xfrm>
            <a:off x="4402620" y="3887052"/>
            <a:ext cx="2271361" cy="41954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0EB7B24B-CE5C-4D52-B930-08478D43C42C}"/>
              </a:ext>
            </a:extLst>
          </p:cNvPr>
          <p:cNvSpPr/>
          <p:nvPr/>
        </p:nvSpPr>
        <p:spPr>
          <a:xfrm>
            <a:off x="4380512" y="4362545"/>
            <a:ext cx="2248858" cy="3607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A27D9D34-48AF-4232-8D69-10CF26AD88D0}"/>
              </a:ext>
            </a:extLst>
          </p:cNvPr>
          <p:cNvSpPr/>
          <p:nvPr/>
        </p:nvSpPr>
        <p:spPr>
          <a:xfrm>
            <a:off x="4402621" y="4809904"/>
            <a:ext cx="2248858" cy="35994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40A3A3C-4D39-435B-A1AB-0C7A38E338B6}"/>
              </a:ext>
            </a:extLst>
          </p:cNvPr>
          <p:cNvSpPr/>
          <p:nvPr/>
        </p:nvSpPr>
        <p:spPr>
          <a:xfrm>
            <a:off x="4410967" y="5275464"/>
            <a:ext cx="2284731" cy="31729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AD1FAC04-4829-479F-A9B0-693E1A0A0394}"/>
              </a:ext>
            </a:extLst>
          </p:cNvPr>
          <p:cNvSpPr/>
          <p:nvPr/>
        </p:nvSpPr>
        <p:spPr>
          <a:xfrm>
            <a:off x="4366749" y="5705820"/>
            <a:ext cx="2276384" cy="37311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6">
            <a:extLst>
              <a:ext uri="{FF2B5EF4-FFF2-40B4-BE49-F238E27FC236}">
                <a16:creationId xmlns:a16="http://schemas.microsoft.com/office/drawing/2014/main" id="{12DA96DE-E8FE-46B4-89A6-050ABCC8D02B}"/>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Action Button: Custom 16">
            <a:hlinkClick r:id="" action="ppaction://noaction" highlightClick="1">
              <a:snd r:embed="rId13" name="horloge auge.wav"/>
            </a:hlinkClick>
            <a:extLst>
              <a:ext uri="{FF2B5EF4-FFF2-40B4-BE49-F238E27FC236}">
                <a16:creationId xmlns:a16="http://schemas.microsoft.com/office/drawing/2014/main" id="{BD0C3335-4E5B-4DD7-82C1-F1E28B59B27F}"/>
              </a:ext>
            </a:extLst>
          </p:cNvPr>
          <p:cNvSpPr/>
          <p:nvPr/>
        </p:nvSpPr>
        <p:spPr>
          <a:xfrm>
            <a:off x="459290" y="48017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7" grpId="0" animBg="1"/>
      <p:bldP spid="28" grpId="0" animBg="1"/>
      <p:bldP spid="29" grpId="0" animBg="1"/>
      <p:bldP spid="30"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0" y="0"/>
            <a:ext cx="7112000" cy="2057399"/>
          </a:xfrm>
        </p:spPr>
        <p:txBody>
          <a:bodyPr/>
          <a:lstStyle/>
          <a:p>
            <a:pPr lvl="0" algn="ctr">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closed o/ô</a:t>
            </a:r>
            <a:endParaRPr lang="en-US" sz="10000" dirty="0"/>
          </a:p>
        </p:txBody>
      </p:sp>
      <p:sp>
        <p:nvSpPr>
          <p:cNvPr id="5" name="TextBox 4"/>
          <p:cNvSpPr txBox="1"/>
          <p:nvPr/>
        </p:nvSpPr>
        <p:spPr>
          <a:xfrm>
            <a:off x="3752252" y="4042533"/>
            <a:ext cx="4687501"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phot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photo">
            <a:extLst>
              <a:ext uri="{FF2B5EF4-FFF2-40B4-BE49-F238E27FC236}">
                <a16:creationId xmlns:a16="http://schemas.microsoft.com/office/drawing/2014/main" id="{4D180909-EE83-44A8-A6E8-0CF429FB9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550" y="1379917"/>
            <a:ext cx="3136900" cy="313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51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ho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4" name="pho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7200" b="1" dirty="0">
                <a:solidFill>
                  <a:srgbClr val="115076"/>
                </a:solidFill>
                <a:cs typeface="Calibri" panose="020F0502020204030204" pitchFamily="34" charset="0"/>
              </a:rPr>
              <a:t>closed o/ô</a:t>
            </a:r>
            <a:endParaRPr lang="en-GB" sz="72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004941" y="3162080"/>
            <a:ext cx="24465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phot</a:t>
            </a:r>
            <a:r>
              <a:rPr kumimoji="0" lang="en-GB" sz="6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Calibri" panose="020F0502020204030204" pitchFamily="34" charset="0"/>
              </a:rPr>
              <a:t>o</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47686"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pital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821837" y="3542903"/>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p>
        </p:txBody>
      </p:sp>
      <p:sp>
        <p:nvSpPr>
          <p:cNvPr id="20" name="Rectangle 19"/>
          <p:cNvSpPr/>
          <p:nvPr/>
        </p:nvSpPr>
        <p:spPr>
          <a:xfrm>
            <a:off x="5292741" y="5250321"/>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[thing]</a:t>
            </a:r>
          </a:p>
        </p:txBody>
      </p:sp>
      <p:sp>
        <p:nvSpPr>
          <p:cNvPr id="10" name="TextBox 9"/>
          <p:cNvSpPr txBox="1"/>
          <p:nvPr/>
        </p:nvSpPr>
        <p:spPr>
          <a:xfrm>
            <a:off x="-62210" y="3542904"/>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266310" y="313921"/>
            <a:ext cx="3308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contr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2" descr="photo">
            <a:extLst>
              <a:ext uri="{FF2B5EF4-FFF2-40B4-BE49-F238E27FC236}">
                <a16:creationId xmlns:a16="http://schemas.microsoft.com/office/drawing/2014/main" id="{62509158-3D60-47B9-A7CC-649E3784A61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94398" y="1537445"/>
            <a:ext cx="2202686" cy="220268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93AE471-271B-4912-BAA1-5D3B0C427116}"/>
              </a:ext>
            </a:extLst>
          </p:cNvPr>
          <p:cNvSpPr/>
          <p:nvPr/>
        </p:nvSpPr>
        <p:spPr>
          <a:xfrm>
            <a:off x="9523344" y="4384640"/>
            <a:ext cx="164981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[word]</a:t>
            </a:r>
          </a:p>
        </p:txBody>
      </p:sp>
      <p:sp>
        <p:nvSpPr>
          <p:cNvPr id="22" name="Rectangle 21">
            <a:extLst>
              <a:ext uri="{FF2B5EF4-FFF2-40B4-BE49-F238E27FC236}">
                <a16:creationId xmlns:a16="http://schemas.microsoft.com/office/drawing/2014/main" id="{CD90C8EA-99C4-4EB1-A535-5F37F5DD5F28}"/>
              </a:ext>
            </a:extLst>
          </p:cNvPr>
          <p:cNvSpPr/>
          <p:nvPr/>
        </p:nvSpPr>
        <p:spPr>
          <a:xfrm>
            <a:off x="1333214" y="1144634"/>
            <a:ext cx="117692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[test]</a:t>
            </a:r>
          </a:p>
        </p:txBody>
      </p:sp>
      <p:pic>
        <p:nvPicPr>
          <p:cNvPr id="2050" name="Picture 2" descr="Test Clip Art">
            <a:extLst>
              <a:ext uri="{FF2B5EF4-FFF2-40B4-BE49-F238E27FC236}">
                <a16:creationId xmlns:a16="http://schemas.microsoft.com/office/drawing/2014/main" id="{60966E2F-96BD-4C4F-9283-43558077456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28333" y1="50333" x2="28333" y2="50333"/>
                        <a14:foregroundMark x1="27667" y1="67333" x2="27667" y2="67333"/>
                        <a14:foregroundMark x1="68667" y1="26000" x2="68667" y2="26000"/>
                      </a14:backgroundRemoval>
                    </a14:imgEffect>
                  </a14:imgLayer>
                </a14:imgProps>
              </a:ext>
              <a:ext uri="{28A0092B-C50C-407E-A947-70E740481C1C}">
                <a14:useLocalDpi xmlns:a14="http://schemas.microsoft.com/office/drawing/2010/main" val="0"/>
              </a:ext>
            </a:extLst>
          </a:blip>
          <a:srcRect/>
          <a:stretch>
            <a:fillRect/>
          </a:stretch>
        </p:blipFill>
        <p:spPr bwMode="auto">
          <a:xfrm>
            <a:off x="1033163" y="1590244"/>
            <a:ext cx="1766838" cy="17668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spital, Ambulance, Building, Emergency, Nurse, Doctor">
            <a:extLst>
              <a:ext uri="{FF2B5EF4-FFF2-40B4-BE49-F238E27FC236}">
                <a16:creationId xmlns:a16="http://schemas.microsoft.com/office/drawing/2014/main" id="{3B90D206-AB34-4FC1-A52F-DC27664CECA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91482" y="1499465"/>
            <a:ext cx="1983681" cy="19836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4BDB625A-AACD-4A6A-A8A6-0778D6FF7C23}"/>
              </a:ext>
            </a:extLst>
          </p:cNvPr>
          <p:cNvSpPr/>
          <p:nvPr/>
        </p:nvSpPr>
        <p:spPr>
          <a:xfrm>
            <a:off x="1047908" y="4383381"/>
            <a:ext cx="17443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[funny]</a:t>
            </a:r>
          </a:p>
        </p:txBody>
      </p:sp>
      <p:pic>
        <p:nvPicPr>
          <p:cNvPr id="2056" name="Picture 8" descr="Emotion, Face, Happy, Laughing, Round, Smiley">
            <a:extLst>
              <a:ext uri="{FF2B5EF4-FFF2-40B4-BE49-F238E27FC236}">
                <a16:creationId xmlns:a16="http://schemas.microsoft.com/office/drawing/2014/main" id="{78572653-AA7F-4FDD-9E9A-A98CC77F79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36634" y="5096001"/>
            <a:ext cx="959895" cy="96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54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hoto.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ontr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subTnLst>
                                    <p:audio>
                                      <p:cMediaNode>
                                        <p:cTn display="0" masterRel="sameClick">
                                          <p:stCondLst>
                                            <p:cond evt="begin" delay="0">
                                              <p:tn val="29"/>
                                            </p:cond>
                                          </p:stCondLst>
                                          <p:endCondLst>
                                            <p:cond evt="onStopAudio" delay="0">
                                              <p:tgtEl>
                                                <p:sldTgt/>
                                              </p:tgtEl>
                                            </p:cond>
                                          </p:endCondLst>
                                        </p:cTn>
                                        <p:tgtEl>
                                          <p:sndTgt r:embed="rId5" name="control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hopita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fade">
                                      <p:cBhvr>
                                        <p:cTn id="41" dur="500"/>
                                        <p:tgtEl>
                                          <p:spTgt spid="2052"/>
                                        </p:tgtEl>
                                      </p:cBhvr>
                                    </p:animEffect>
                                  </p:childTnLst>
                                  <p:subTnLst>
                                    <p:audio>
                                      <p:cMediaNode>
                                        <p:cTn display="0" masterRel="sameClick">
                                          <p:stCondLst>
                                            <p:cond evt="begin" delay="0">
                                              <p:tn val="39"/>
                                            </p:cond>
                                          </p:stCondLst>
                                          <p:endCondLst>
                                            <p:cond evt="onStopAudio" delay="0">
                                              <p:tgtEl>
                                                <p:sldTgt/>
                                              </p:tgtEl>
                                            </p:cond>
                                          </p:endCondLst>
                                        </p:cTn>
                                        <p:tgtEl>
                                          <p:sndTgt r:embed="rId6" name="hopita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7" name="dro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subTnLst>
                                    <p:audio>
                                      <p:cMediaNode>
                                        <p:cTn display="0" masterRel="sameClick">
                                          <p:stCondLst>
                                            <p:cond evt="begin" delay="0">
                                              <p:tn val="49"/>
                                            </p:cond>
                                          </p:stCondLst>
                                          <p:endCondLst>
                                            <p:cond evt="onStopAudio" delay="0">
                                              <p:tgtEl>
                                                <p:sldTgt/>
                                              </p:tgtEl>
                                            </p:cond>
                                          </p:endCondLst>
                                        </p:cTn>
                                        <p:tgtEl>
                                          <p:sndTgt r:embed="rId8" name="devoir.wav"/>
                                        </p:tgtEl>
                                      </p:cMediaNode>
                                    </p:audio>
                                  </p:subTnLst>
                                </p:cTn>
                              </p:par>
                              <p:par>
                                <p:cTn id="52" presetID="10" presetClass="entr" presetSubtype="0" fill="hold" nodeType="withEffect">
                                  <p:stCondLst>
                                    <p:cond delay="0"/>
                                  </p:stCondLst>
                                  <p:childTnLst>
                                    <p:set>
                                      <p:cBhvr>
                                        <p:cTn id="53" dur="1" fill="hold">
                                          <p:stCondLst>
                                            <p:cond delay="0"/>
                                          </p:stCondLst>
                                        </p:cTn>
                                        <p:tgtEl>
                                          <p:spTgt spid="2056"/>
                                        </p:tgtEl>
                                        <p:attrNameLst>
                                          <p:attrName>style.visibility</p:attrName>
                                        </p:attrNameLst>
                                      </p:cBhvr>
                                      <p:to>
                                        <p:strVal val="visible"/>
                                      </p:to>
                                    </p:set>
                                    <p:animEffect transition="in" filter="fade">
                                      <p:cBhvr>
                                        <p:cTn id="54" dur="500"/>
                                        <p:tgtEl>
                                          <p:spTgt spid="2056"/>
                                        </p:tgtEl>
                                      </p:cBhvr>
                                    </p:animEffect>
                                  </p:childTnLst>
                                  <p:subTnLst>
                                    <p:audio>
                                      <p:cMediaNode>
                                        <p:cTn display="0" masterRel="sameClick">
                                          <p:stCondLst>
                                            <p:cond evt="begin" delay="0">
                                              <p:tn val="52"/>
                                            </p:cond>
                                          </p:stCondLst>
                                          <p:endCondLst>
                                            <p:cond evt="onStopAudio" delay="0">
                                              <p:tgtEl>
                                                <p:sldTgt/>
                                              </p:tgtEl>
                                            </p:cond>
                                          </p:endCondLst>
                                        </p:cTn>
                                        <p:tgtEl>
                                          <p:sndTgt r:embed="rId7" name="drol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9" name="chos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9" name="chos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subTnLst>
                                    <p:audio>
                                      <p:cMediaNode>
                                        <p:cTn display="0" masterRel="sameClick">
                                          <p:stCondLst>
                                            <p:cond evt="begin" delay="0">
                                              <p:tn val="67"/>
                                            </p:cond>
                                          </p:stCondLst>
                                          <p:endCondLst>
                                            <p:cond evt="onStopAudio" delay="0">
                                              <p:tgtEl>
                                                <p:sldTgt/>
                                              </p:tgtEl>
                                            </p:cond>
                                          </p:endCondLst>
                                        </p:cTn>
                                        <p:tgtEl>
                                          <p:sndTgt r:embed="rId10" name="mot.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subTnLst>
                                    <p:audio>
                                      <p:cMediaNode>
                                        <p:cTn display="0" masterRel="sameClick">
                                          <p:stCondLst>
                                            <p:cond evt="begin" delay="0">
                                              <p:tn val="72"/>
                                            </p:cond>
                                          </p:stCondLst>
                                          <p:endCondLst>
                                            <p:cond evt="onStopAudio" delay="0">
                                              <p:tgtEl>
                                                <p:sldTgt/>
                                              </p:tgtEl>
                                            </p:cond>
                                          </p:endCondLst>
                                        </p:cTn>
                                        <p:tgtEl>
                                          <p:sndTgt r:embed="rId10" name="m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9" grpId="0"/>
      <p:bldP spid="21" grpId="0"/>
      <p:bldP spid="22"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 name="TextBox 2">
            <a:extLst>
              <a:ext uri="{FF2B5EF4-FFF2-40B4-BE49-F238E27FC236}">
                <a16:creationId xmlns:a16="http://schemas.microsoft.com/office/drawing/2014/main" id="{5573DEC6-CFE4-496D-ADA3-DB0C7B7E088C}"/>
              </a:ext>
            </a:extLst>
          </p:cNvPr>
          <p:cNvSpPr txBox="1"/>
          <p:nvPr/>
        </p:nvSpPr>
        <p:spPr>
          <a:xfrm>
            <a:off x="2409210" y="3328936"/>
            <a:ext cx="3669574"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Dans le café </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lait</a:t>
            </a:r>
          </a:p>
        </p:txBody>
      </p:sp>
      <p:sp>
        <p:nvSpPr>
          <p:cNvPr id="6" name="TextBox 5">
            <a:extLst>
              <a:ext uri="{FF2B5EF4-FFF2-40B4-BE49-F238E27FC236}">
                <a16:creationId xmlns:a16="http://schemas.microsoft.com/office/drawing/2014/main" id="{C81A167A-2DCE-4770-A951-CACA6882F8DE}"/>
              </a:ext>
            </a:extLst>
          </p:cNvPr>
          <p:cNvSpPr txBox="1"/>
          <p:nvPr/>
        </p:nvSpPr>
        <p:spPr>
          <a:xfrm>
            <a:off x="8586344" y="3398223"/>
            <a:ext cx="2153356"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 t</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rné</a:t>
            </a:r>
          </a:p>
        </p:txBody>
      </p:sp>
      <p:sp>
        <p:nvSpPr>
          <p:cNvPr id="9" name="TextBox 8">
            <a:extLst>
              <a:ext uri="{FF2B5EF4-FFF2-40B4-BE49-F238E27FC236}">
                <a16:creationId xmlns:a16="http://schemas.microsoft.com/office/drawing/2014/main" id="{59FDB631-2C7B-4FE5-A949-21CD8C548AFC}"/>
              </a:ext>
            </a:extLst>
          </p:cNvPr>
          <p:cNvSpPr txBox="1"/>
          <p:nvPr/>
        </p:nvSpPr>
        <p:spPr>
          <a:xfrm>
            <a:off x="6920657" y="2571780"/>
            <a:ext cx="3791655"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 bu le café </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lait</a:t>
            </a:r>
          </a:p>
        </p:txBody>
      </p:sp>
      <p:sp>
        <p:nvSpPr>
          <p:cNvPr id="10" name="TextBox 9">
            <a:extLst>
              <a:ext uri="{FF2B5EF4-FFF2-40B4-BE49-F238E27FC236}">
                <a16:creationId xmlns:a16="http://schemas.microsoft.com/office/drawing/2014/main" id="{5E8B82FA-361F-4F06-B932-B790EA8F9016}"/>
              </a:ext>
            </a:extLst>
          </p:cNvPr>
          <p:cNvSpPr txBox="1"/>
          <p:nvPr/>
        </p:nvSpPr>
        <p:spPr>
          <a:xfrm>
            <a:off x="5151310" y="5575344"/>
            <a:ext cx="3791655"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 il a rep</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sé la tasse</a:t>
            </a:r>
          </a:p>
        </p:txBody>
      </p:sp>
      <p:sp>
        <p:nvSpPr>
          <p:cNvPr id="11" name="TextBox 10">
            <a:extLst>
              <a:ext uri="{FF2B5EF4-FFF2-40B4-BE49-F238E27FC236}">
                <a16:creationId xmlns:a16="http://schemas.microsoft.com/office/drawing/2014/main" id="{579B1D1E-B050-466E-B58E-CF27AFDDF5D4}"/>
              </a:ext>
            </a:extLst>
          </p:cNvPr>
          <p:cNvSpPr txBox="1"/>
          <p:nvPr/>
        </p:nvSpPr>
        <p:spPr>
          <a:xfrm>
            <a:off x="1063159" y="2505584"/>
            <a:ext cx="3139065"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 fait des r</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nds</a:t>
            </a:r>
          </a:p>
        </p:txBody>
      </p:sp>
      <p:sp>
        <p:nvSpPr>
          <p:cNvPr id="12" name="TextBox 11">
            <a:extLst>
              <a:ext uri="{FF2B5EF4-FFF2-40B4-BE49-F238E27FC236}">
                <a16:creationId xmlns:a16="http://schemas.microsoft.com/office/drawing/2014/main" id="{2E0C6602-9498-4EFB-8989-F3B172A35B8A}"/>
              </a:ext>
            </a:extLst>
          </p:cNvPr>
          <p:cNvSpPr txBox="1"/>
          <p:nvPr/>
        </p:nvSpPr>
        <p:spPr>
          <a:xfrm>
            <a:off x="6457245" y="4574868"/>
            <a:ext cx="4457700"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 chap</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eau</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sur sa tête</a:t>
            </a:r>
          </a:p>
        </p:txBody>
      </p:sp>
      <p:sp>
        <p:nvSpPr>
          <p:cNvPr id="13" name="TextBox 12">
            <a:extLst>
              <a:ext uri="{FF2B5EF4-FFF2-40B4-BE49-F238E27FC236}">
                <a16:creationId xmlns:a16="http://schemas.microsoft.com/office/drawing/2014/main" id="{6D67C4CA-6040-4499-A256-B0B229B59DF6}"/>
              </a:ext>
            </a:extLst>
          </p:cNvPr>
          <p:cNvSpPr txBox="1"/>
          <p:nvPr/>
        </p:nvSpPr>
        <p:spPr>
          <a:xfrm>
            <a:off x="1407665" y="4209169"/>
            <a:ext cx="4070714"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 mant</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eau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pluie</a:t>
            </a:r>
          </a:p>
        </p:txBody>
      </p:sp>
      <p:sp>
        <p:nvSpPr>
          <p:cNvPr id="14" name="TextBox 13">
            <a:extLst>
              <a:ext uri="{FF2B5EF4-FFF2-40B4-BE49-F238E27FC236}">
                <a16:creationId xmlns:a16="http://schemas.microsoft.com/office/drawing/2014/main" id="{F5B1BC99-09C3-4258-A19C-35C86F1EBAAF}"/>
              </a:ext>
            </a:extLst>
          </p:cNvPr>
          <p:cNvSpPr txBox="1"/>
          <p:nvPr/>
        </p:nvSpPr>
        <p:spPr>
          <a:xfrm>
            <a:off x="1531491" y="5420499"/>
            <a:ext cx="2419350"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la pluie</a:t>
            </a:r>
          </a:p>
        </p:txBody>
      </p:sp>
      <p:sp>
        <p:nvSpPr>
          <p:cNvPr id="15" name="TextBox 14">
            <a:extLst>
              <a:ext uri="{FF2B5EF4-FFF2-40B4-BE49-F238E27FC236}">
                <a16:creationId xmlns:a16="http://schemas.microsoft.com/office/drawing/2014/main" id="{6A911DF4-2301-4B49-BE88-9DC8A4B8392D}"/>
              </a:ext>
            </a:extLst>
          </p:cNvPr>
          <p:cNvSpPr txBox="1"/>
          <p:nvPr/>
        </p:nvSpPr>
        <p:spPr>
          <a:xfrm>
            <a:off x="247649" y="1314450"/>
            <a:ext cx="116622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Which</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lines</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from</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poem</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contain</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SSC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closed</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each</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one to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your</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help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decide</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Rounded Rectangle 46">
            <a:extLst>
              <a:ext uri="{FF2B5EF4-FFF2-40B4-BE49-F238E27FC236}">
                <a16:creationId xmlns:a16="http://schemas.microsoft.com/office/drawing/2014/main" id="{62E27BA9-52F5-400E-8A52-121E873C8FB1}"/>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701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14"/>
                                        </p:tgtEl>
                                        <p:attrNameLst>
                                          <p:attrName>ppt_x</p:attrName>
                                        </p:attrNameLst>
                                      </p:cBhvr>
                                      <p:tavLst>
                                        <p:tav tm="0">
                                          <p:val>
                                            <p:strVal val="ppt_x"/>
                                          </p:val>
                                        </p:tav>
                                        <p:tav tm="100000">
                                          <p:val>
                                            <p:strVal val="ppt_x"/>
                                          </p:val>
                                        </p:tav>
                                      </p:tavLst>
                                    </p:anim>
                                    <p:anim calcmode="lin" valueType="num">
                                      <p:cBhvr additive="base">
                                        <p:cTn id="15" dur="500"/>
                                        <p:tgtEl>
                                          <p:spTgt spid="14"/>
                                        </p:tgtEl>
                                        <p:attrNameLst>
                                          <p:attrName>ppt_y</p:attrName>
                                        </p:attrNameLst>
                                      </p:cBhvr>
                                      <p:tavLst>
                                        <p:tav tm="0">
                                          <p:val>
                                            <p:strVal val="ppt_y"/>
                                          </p:val>
                                        </p:tav>
                                        <p:tav tm="100000">
                                          <p:val>
                                            <p:strVal val="1+ppt_h/2"/>
                                          </p:val>
                                        </p:tav>
                                      </p:tavLst>
                                    </p:anim>
                                    <p:set>
                                      <p:cBhvr>
                                        <p:cTn id="1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[closed o/ô]</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2320110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0" y="0"/>
            <a:ext cx="7112000" cy="2057399"/>
          </a:xfrm>
        </p:spPr>
        <p:txBody>
          <a:bodyPr/>
          <a:lstStyle/>
          <a:p>
            <a:pPr lvl="0" algn="ctr">
              <a:lnSpc>
                <a:spcPct val="100000"/>
              </a:lnSpc>
              <a:spcBef>
                <a:spcPts val="0"/>
              </a:spcBef>
            </a:pPr>
            <a:r>
              <a:rPr lang="en-GB" sz="10000" b="1" dirty="0">
                <a:solidFill>
                  <a:srgbClr val="104F75"/>
                </a:solidFill>
                <a:ea typeface="+mn-ea"/>
                <a:cs typeface="Calibri" panose="020F0502020204030204" pitchFamily="34" charset="0"/>
              </a:rPr>
              <a:t>closed o/ô</a:t>
            </a:r>
            <a:endParaRPr lang="en-US" sz="10000" dirty="0">
              <a:solidFill>
                <a:srgbClr val="104F75"/>
              </a:solidFill>
            </a:endParaRPr>
          </a:p>
        </p:txBody>
      </p:sp>
      <p:sp>
        <p:nvSpPr>
          <p:cNvPr id="5" name="TextBox 4"/>
          <p:cNvSpPr txBox="1"/>
          <p:nvPr/>
        </p:nvSpPr>
        <p:spPr>
          <a:xfrm>
            <a:off x="3752252" y="4042533"/>
            <a:ext cx="4687501"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phot</a:t>
            </a: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endParaRPr kumimoji="0" lang="en-GB" sz="12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photo">
            <a:extLst>
              <a:ext uri="{FF2B5EF4-FFF2-40B4-BE49-F238E27FC236}">
                <a16:creationId xmlns:a16="http://schemas.microsoft.com/office/drawing/2014/main" id="{4D180909-EE83-44A8-A6E8-0CF429FB9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550" y="1379917"/>
            <a:ext cx="3136900" cy="313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75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ho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4" name="pho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7200" b="1" dirty="0">
                <a:solidFill>
                  <a:srgbClr val="104F75"/>
                </a:solidFill>
                <a:cs typeface="Calibri" panose="020F0502020204030204" pitchFamily="34" charset="0"/>
              </a:rPr>
              <a:t>closed o/ô</a:t>
            </a:r>
            <a:endParaRPr lang="en-GB" sz="7200" dirty="0">
              <a:solidFill>
                <a:srgbClr val="104F75"/>
              </a:solidFill>
            </a:endParaRPr>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004941" y="3162080"/>
            <a:ext cx="24465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phot</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p>
        </p:txBody>
      </p:sp>
      <p:sp>
        <p:nvSpPr>
          <p:cNvPr id="7" name="TextBox 6"/>
          <p:cNvSpPr txBox="1"/>
          <p:nvPr/>
        </p:nvSpPr>
        <p:spPr>
          <a:xfrm>
            <a:off x="8847686"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ô</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pital</a:t>
            </a:r>
          </a:p>
        </p:txBody>
      </p:sp>
      <p:sp>
        <p:nvSpPr>
          <p:cNvPr id="8" name="TextBox 7"/>
          <p:cNvSpPr txBox="1"/>
          <p:nvPr/>
        </p:nvSpPr>
        <p:spPr>
          <a:xfrm>
            <a:off x="8821837" y="3542903"/>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p>
        </p:txBody>
      </p:sp>
      <p:sp>
        <p:nvSpPr>
          <p:cNvPr id="20" name="Rectangle 19"/>
          <p:cNvSpPr/>
          <p:nvPr/>
        </p:nvSpPr>
        <p:spPr>
          <a:xfrm>
            <a:off x="5292741" y="5250321"/>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[thing]</a:t>
            </a:r>
          </a:p>
        </p:txBody>
      </p:sp>
      <p:sp>
        <p:nvSpPr>
          <p:cNvPr id="10" name="TextBox 9"/>
          <p:cNvSpPr txBox="1"/>
          <p:nvPr/>
        </p:nvSpPr>
        <p:spPr>
          <a:xfrm>
            <a:off x="-62210" y="3542904"/>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ô</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266310" y="313921"/>
            <a:ext cx="3308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contr</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ô</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p>
        </p:txBody>
      </p:sp>
      <p:pic>
        <p:nvPicPr>
          <p:cNvPr id="2" name="Picture 2" descr="photo">
            <a:extLst>
              <a:ext uri="{FF2B5EF4-FFF2-40B4-BE49-F238E27FC236}">
                <a16:creationId xmlns:a16="http://schemas.microsoft.com/office/drawing/2014/main" id="{62509158-3D60-47B9-A7CC-649E3784A61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99528" y="1534409"/>
            <a:ext cx="2202686" cy="220268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93AE471-271B-4912-BAA1-5D3B0C427116}"/>
              </a:ext>
            </a:extLst>
          </p:cNvPr>
          <p:cNvSpPr/>
          <p:nvPr/>
        </p:nvSpPr>
        <p:spPr>
          <a:xfrm>
            <a:off x="9523344" y="4384640"/>
            <a:ext cx="164981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[word]</a:t>
            </a:r>
          </a:p>
        </p:txBody>
      </p:sp>
      <p:sp>
        <p:nvSpPr>
          <p:cNvPr id="22" name="Rectangle 21">
            <a:extLst>
              <a:ext uri="{FF2B5EF4-FFF2-40B4-BE49-F238E27FC236}">
                <a16:creationId xmlns:a16="http://schemas.microsoft.com/office/drawing/2014/main" id="{CD90C8EA-99C4-4EB1-A535-5F37F5DD5F28}"/>
              </a:ext>
            </a:extLst>
          </p:cNvPr>
          <p:cNvSpPr/>
          <p:nvPr/>
        </p:nvSpPr>
        <p:spPr>
          <a:xfrm>
            <a:off x="1333214" y="1144634"/>
            <a:ext cx="117692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[test]</a:t>
            </a:r>
          </a:p>
        </p:txBody>
      </p:sp>
      <p:pic>
        <p:nvPicPr>
          <p:cNvPr id="2050" name="Picture 2" descr="Test Clip Art">
            <a:extLst>
              <a:ext uri="{FF2B5EF4-FFF2-40B4-BE49-F238E27FC236}">
                <a16:creationId xmlns:a16="http://schemas.microsoft.com/office/drawing/2014/main" id="{60966E2F-96BD-4C4F-9283-43558077456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28333" y1="50333" x2="28333" y2="50333"/>
                        <a14:foregroundMark x1="27667" y1="67333" x2="27667" y2="67333"/>
                        <a14:foregroundMark x1="68667" y1="26000" x2="68667" y2="26000"/>
                      </a14:backgroundRemoval>
                    </a14:imgEffect>
                  </a14:imgLayer>
                </a14:imgProps>
              </a:ext>
              <a:ext uri="{28A0092B-C50C-407E-A947-70E740481C1C}">
                <a14:useLocalDpi xmlns:a14="http://schemas.microsoft.com/office/drawing/2010/main" val="0"/>
              </a:ext>
            </a:extLst>
          </a:blip>
          <a:srcRect/>
          <a:stretch>
            <a:fillRect/>
          </a:stretch>
        </p:blipFill>
        <p:spPr bwMode="auto">
          <a:xfrm>
            <a:off x="1033163" y="1590244"/>
            <a:ext cx="1766838" cy="17668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spital, Ambulance, Building, Emergency, Nurse, Doctor">
            <a:extLst>
              <a:ext uri="{FF2B5EF4-FFF2-40B4-BE49-F238E27FC236}">
                <a16:creationId xmlns:a16="http://schemas.microsoft.com/office/drawing/2014/main" id="{3B90D206-AB34-4FC1-A52F-DC27664CECA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91482" y="1499465"/>
            <a:ext cx="1983681" cy="19836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4BDB625A-AACD-4A6A-A8A6-0778D6FF7C23}"/>
              </a:ext>
            </a:extLst>
          </p:cNvPr>
          <p:cNvSpPr/>
          <p:nvPr/>
        </p:nvSpPr>
        <p:spPr>
          <a:xfrm>
            <a:off x="1047908" y="4383381"/>
            <a:ext cx="17443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[funny]</a:t>
            </a:r>
          </a:p>
        </p:txBody>
      </p:sp>
      <p:pic>
        <p:nvPicPr>
          <p:cNvPr id="2056" name="Picture 8" descr="Emotion, Face, Happy, Laughing, Round, Smiley">
            <a:extLst>
              <a:ext uri="{FF2B5EF4-FFF2-40B4-BE49-F238E27FC236}">
                <a16:creationId xmlns:a16="http://schemas.microsoft.com/office/drawing/2014/main" id="{78572653-AA7F-4FDD-9E9A-A98CC77F79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36634" y="5096001"/>
            <a:ext cx="959895" cy="96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46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hoto.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ontr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subTnLst>
                                    <p:audio>
                                      <p:cMediaNode>
                                        <p:cTn display="0" masterRel="sameClick">
                                          <p:stCondLst>
                                            <p:cond evt="begin" delay="0">
                                              <p:tn val="29"/>
                                            </p:cond>
                                          </p:stCondLst>
                                          <p:endCondLst>
                                            <p:cond evt="onStopAudio" delay="0">
                                              <p:tgtEl>
                                                <p:sldTgt/>
                                              </p:tgtEl>
                                            </p:cond>
                                          </p:endCondLst>
                                        </p:cTn>
                                        <p:tgtEl>
                                          <p:sndTgt r:embed="rId5" name="control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hopita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fade">
                                      <p:cBhvr>
                                        <p:cTn id="41" dur="500"/>
                                        <p:tgtEl>
                                          <p:spTgt spid="2052"/>
                                        </p:tgtEl>
                                      </p:cBhvr>
                                    </p:animEffect>
                                  </p:childTnLst>
                                  <p:subTnLst>
                                    <p:audio>
                                      <p:cMediaNode>
                                        <p:cTn display="0" masterRel="sameClick">
                                          <p:stCondLst>
                                            <p:cond evt="begin" delay="0">
                                              <p:tn val="39"/>
                                            </p:cond>
                                          </p:stCondLst>
                                          <p:endCondLst>
                                            <p:cond evt="onStopAudio" delay="0">
                                              <p:tgtEl>
                                                <p:sldTgt/>
                                              </p:tgtEl>
                                            </p:cond>
                                          </p:endCondLst>
                                        </p:cTn>
                                        <p:tgtEl>
                                          <p:sndTgt r:embed="rId6" name="hopita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7" name="dro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subTnLst>
                                    <p:audio>
                                      <p:cMediaNode>
                                        <p:cTn display="0" masterRel="sameClick">
                                          <p:stCondLst>
                                            <p:cond evt="begin" delay="0">
                                              <p:tn val="49"/>
                                            </p:cond>
                                          </p:stCondLst>
                                          <p:endCondLst>
                                            <p:cond evt="onStopAudio" delay="0">
                                              <p:tgtEl>
                                                <p:sldTgt/>
                                              </p:tgtEl>
                                            </p:cond>
                                          </p:endCondLst>
                                        </p:cTn>
                                        <p:tgtEl>
                                          <p:sndTgt r:embed="rId8" name="devoir.wav"/>
                                        </p:tgtEl>
                                      </p:cMediaNode>
                                    </p:audio>
                                  </p:subTnLst>
                                </p:cTn>
                              </p:par>
                              <p:par>
                                <p:cTn id="52" presetID="10" presetClass="entr" presetSubtype="0" fill="hold" nodeType="withEffect">
                                  <p:stCondLst>
                                    <p:cond delay="0"/>
                                  </p:stCondLst>
                                  <p:childTnLst>
                                    <p:set>
                                      <p:cBhvr>
                                        <p:cTn id="53" dur="1" fill="hold">
                                          <p:stCondLst>
                                            <p:cond delay="0"/>
                                          </p:stCondLst>
                                        </p:cTn>
                                        <p:tgtEl>
                                          <p:spTgt spid="2056"/>
                                        </p:tgtEl>
                                        <p:attrNameLst>
                                          <p:attrName>style.visibility</p:attrName>
                                        </p:attrNameLst>
                                      </p:cBhvr>
                                      <p:to>
                                        <p:strVal val="visible"/>
                                      </p:to>
                                    </p:set>
                                    <p:animEffect transition="in" filter="fade">
                                      <p:cBhvr>
                                        <p:cTn id="54" dur="500"/>
                                        <p:tgtEl>
                                          <p:spTgt spid="2056"/>
                                        </p:tgtEl>
                                      </p:cBhvr>
                                    </p:animEffect>
                                  </p:childTnLst>
                                  <p:subTnLst>
                                    <p:audio>
                                      <p:cMediaNode>
                                        <p:cTn display="0" masterRel="sameClick">
                                          <p:stCondLst>
                                            <p:cond evt="begin" delay="0">
                                              <p:tn val="52"/>
                                            </p:cond>
                                          </p:stCondLst>
                                          <p:endCondLst>
                                            <p:cond evt="onStopAudio" delay="0">
                                              <p:tgtEl>
                                                <p:sldTgt/>
                                              </p:tgtEl>
                                            </p:cond>
                                          </p:endCondLst>
                                        </p:cTn>
                                        <p:tgtEl>
                                          <p:sndTgt r:embed="rId7" name="drol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9" name="chos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9" name="chos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subTnLst>
                                    <p:audio>
                                      <p:cMediaNode>
                                        <p:cTn display="0" masterRel="sameClick">
                                          <p:stCondLst>
                                            <p:cond evt="begin" delay="0">
                                              <p:tn val="67"/>
                                            </p:cond>
                                          </p:stCondLst>
                                          <p:endCondLst>
                                            <p:cond evt="onStopAudio" delay="0">
                                              <p:tgtEl>
                                                <p:sldTgt/>
                                              </p:tgtEl>
                                            </p:cond>
                                          </p:endCondLst>
                                        </p:cTn>
                                        <p:tgtEl>
                                          <p:sndTgt r:embed="rId10" name="mot.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subTnLst>
                                    <p:audio>
                                      <p:cMediaNode>
                                        <p:cTn display="0" masterRel="sameClick">
                                          <p:stCondLst>
                                            <p:cond evt="begin" delay="0">
                                              <p:tn val="72"/>
                                            </p:cond>
                                          </p:stCondLst>
                                          <p:endCondLst>
                                            <p:cond evt="onStopAudio" delay="0">
                                              <p:tgtEl>
                                                <p:sldTgt/>
                                              </p:tgtEl>
                                            </p:cond>
                                          </p:endCondLst>
                                        </p:cTn>
                                        <p:tgtEl>
                                          <p:sndTgt r:embed="rId10" name="m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9" grpId="0"/>
      <p:bldP spid="21" grpId="0"/>
      <p:bldP spid="22"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DF5F0C6-0BA6-1246-983B-E62C63E5C47C}"/>
              </a:ext>
            </a:extLst>
          </p:cNvPr>
          <p:cNvGraphicFramePr>
            <a:graphicFrameLocks noGrp="1"/>
          </p:cNvGraphicFramePr>
          <p:nvPr/>
        </p:nvGraphicFramePr>
        <p:xfrm>
          <a:off x="542187" y="1838813"/>
          <a:ext cx="11367733" cy="4114800"/>
        </p:xfrm>
        <a:graphic>
          <a:graphicData uri="http://schemas.openxmlformats.org/drawingml/2006/table">
            <a:tbl>
              <a:tblPr firstRow="1" bandRow="1">
                <a:tableStyleId>{21E4AEA4-8DFA-4A89-87EB-49C32662AFE0}</a:tableStyleId>
              </a:tblPr>
              <a:tblGrid>
                <a:gridCol w="695306">
                  <a:extLst>
                    <a:ext uri="{9D8B030D-6E8A-4147-A177-3AD203B41FA5}">
                      <a16:colId xmlns:a16="http://schemas.microsoft.com/office/drawing/2014/main" val="1925490264"/>
                    </a:ext>
                  </a:extLst>
                </a:gridCol>
                <a:gridCol w="2221323">
                  <a:extLst>
                    <a:ext uri="{9D8B030D-6E8A-4147-A177-3AD203B41FA5}">
                      <a16:colId xmlns:a16="http://schemas.microsoft.com/office/drawing/2014/main" val="721217777"/>
                    </a:ext>
                  </a:extLst>
                </a:gridCol>
                <a:gridCol w="1967948">
                  <a:extLst>
                    <a:ext uri="{9D8B030D-6E8A-4147-A177-3AD203B41FA5}">
                      <a16:colId xmlns:a16="http://schemas.microsoft.com/office/drawing/2014/main" val="4030488612"/>
                    </a:ext>
                  </a:extLst>
                </a:gridCol>
                <a:gridCol w="3241578">
                  <a:extLst>
                    <a:ext uri="{9D8B030D-6E8A-4147-A177-3AD203B41FA5}">
                      <a16:colId xmlns:a16="http://schemas.microsoft.com/office/drawing/2014/main" val="2585646328"/>
                    </a:ext>
                  </a:extLst>
                </a:gridCol>
                <a:gridCol w="3241578">
                  <a:extLst>
                    <a:ext uri="{9D8B030D-6E8A-4147-A177-3AD203B41FA5}">
                      <a16:colId xmlns:a16="http://schemas.microsoft.com/office/drawing/2014/main" val="1118927646"/>
                    </a:ext>
                  </a:extLst>
                </a:gridCol>
              </a:tblGrid>
              <a:tr h="370840">
                <a:tc>
                  <a:txBody>
                    <a:bodyPr/>
                    <a:lstStyle/>
                    <a:p>
                      <a:pPr algn="ctr"/>
                      <a:r>
                        <a:rPr lang="fr-FR" sz="2400" dirty="0">
                          <a:latin typeface="Century Gothic" panose="020B0502020202020204" pitchFamily="34" charset="0"/>
                        </a:rPr>
                        <a:t>Q</a:t>
                      </a:r>
                    </a:p>
                  </a:txBody>
                  <a:tcPr>
                    <a:solidFill>
                      <a:srgbClr val="E87D1E"/>
                    </a:solidFill>
                  </a:tcPr>
                </a:tc>
                <a:tc>
                  <a:txBody>
                    <a:bodyPr/>
                    <a:lstStyle/>
                    <a:p>
                      <a:pPr algn="ctr"/>
                      <a:r>
                        <a:rPr lang="fr-FR" sz="2400" dirty="0">
                          <a:latin typeface="Century Gothic" panose="020B0502020202020204" pitchFamily="34" charset="0"/>
                        </a:rPr>
                        <a:t>mot</a:t>
                      </a:r>
                    </a:p>
                  </a:txBody>
                  <a:tcPr>
                    <a:solidFill>
                      <a:srgbClr val="E87D1E"/>
                    </a:solidFill>
                  </a:tcPr>
                </a:tc>
                <a:tc>
                  <a:txBody>
                    <a:bodyPr/>
                    <a:lstStyle/>
                    <a:p>
                      <a:pPr algn="ctr"/>
                      <a:r>
                        <a:rPr lang="fr-FR" sz="2400" noProof="0" dirty="0">
                          <a:latin typeface="Century Gothic" panose="020B0502020202020204" pitchFamily="34" charset="0"/>
                        </a:rPr>
                        <a:t>en anglais</a:t>
                      </a:r>
                    </a:p>
                  </a:txBody>
                  <a:tcPr>
                    <a:solidFill>
                      <a:srgbClr val="E87D1E"/>
                    </a:solidFill>
                  </a:tcPr>
                </a:tc>
                <a:tc>
                  <a:txBody>
                    <a:bodyPr/>
                    <a:lstStyle/>
                    <a:p>
                      <a:pPr algn="ctr"/>
                      <a:r>
                        <a:rPr lang="fr-FR" sz="2400" dirty="0">
                          <a:latin typeface="Century Gothic" panose="020B0502020202020204" pitchFamily="34" charset="0"/>
                        </a:rPr>
                        <a:t>open [o]</a:t>
                      </a:r>
                    </a:p>
                  </a:txBody>
                  <a:tcPr>
                    <a:solidFill>
                      <a:srgbClr val="E87D1E"/>
                    </a:solidFill>
                  </a:tcPr>
                </a:tc>
                <a:tc>
                  <a:txBody>
                    <a:bodyPr/>
                    <a:lstStyle/>
                    <a:p>
                      <a:pPr algn="ctr"/>
                      <a:r>
                        <a:rPr lang="en-GB" sz="2400" noProof="0" dirty="0">
                          <a:latin typeface="Century Gothic" panose="020B0502020202020204" pitchFamily="34" charset="0"/>
                        </a:rPr>
                        <a:t>closed</a:t>
                      </a:r>
                      <a:r>
                        <a:rPr lang="fr-FR" sz="2400" dirty="0">
                          <a:latin typeface="Century Gothic" panose="020B0502020202020204" pitchFamily="34" charset="0"/>
                        </a:rPr>
                        <a:t> [ô/o]/[au]</a:t>
                      </a:r>
                    </a:p>
                  </a:txBody>
                  <a:tcPr>
                    <a:solidFill>
                      <a:srgbClr val="E87D1E"/>
                    </a:solidFill>
                  </a:tcPr>
                </a:tc>
                <a:extLst>
                  <a:ext uri="{0D108BD9-81ED-4DB2-BD59-A6C34878D82A}">
                    <a16:rowId xmlns:a16="http://schemas.microsoft.com/office/drawing/2014/main" val="169592804"/>
                  </a:ext>
                </a:extLst>
              </a:tr>
              <a:tr h="370840">
                <a:tc>
                  <a:txBody>
                    <a:bodyPr/>
                    <a:lstStyle/>
                    <a:p>
                      <a:endParaRPr lang="fr-FR" sz="2400" dirty="0">
                        <a:latin typeface="Century Gothic" panose="020B0502020202020204" pitchFamily="34" charset="0"/>
                      </a:endParaRPr>
                    </a:p>
                  </a:txBody>
                  <a:tcPr/>
                </a:tc>
                <a:tc>
                  <a:txBody>
                    <a:bodyPr/>
                    <a:lstStyle/>
                    <a:p>
                      <a:r>
                        <a:rPr lang="fr-FR" sz="2400" b="1" noProof="0" dirty="0">
                          <a:solidFill>
                            <a:srgbClr val="104F75"/>
                          </a:solidFill>
                          <a:latin typeface="Century Gothic" panose="020B0502020202020204" pitchFamily="34" charset="0"/>
                        </a:rPr>
                        <a:t>au</a:t>
                      </a:r>
                      <a:r>
                        <a:rPr lang="fr-FR" sz="2400" noProof="0" dirty="0">
                          <a:solidFill>
                            <a:srgbClr val="104F75"/>
                          </a:solidFill>
                          <a:latin typeface="Century Gothic" panose="020B0502020202020204" pitchFamily="34" charset="0"/>
                        </a:rPr>
                        <a:t> cune</a:t>
                      </a:r>
                    </a:p>
                  </a:txBody>
                  <a:tcPr/>
                </a:tc>
                <a:tc>
                  <a:txBody>
                    <a:bodyPr/>
                    <a:lstStyle/>
                    <a:p>
                      <a:r>
                        <a:rPr lang="en-GB" sz="2400" noProof="0" dirty="0">
                          <a:solidFill>
                            <a:srgbClr val="104F75"/>
                          </a:solidFill>
                          <a:latin typeface="Century Gothic" panose="020B0502020202020204" pitchFamily="34" charset="0"/>
                        </a:rPr>
                        <a:t>[none]</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4215077657"/>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s </a:t>
                      </a:r>
                      <a:r>
                        <a:rPr lang="fr-FR" sz="2400" b="1" noProof="0" dirty="0">
                          <a:solidFill>
                            <a:srgbClr val="104F75"/>
                          </a:solidFill>
                          <a:latin typeface="Century Gothic" panose="020B0502020202020204" pitchFamily="34" charset="0"/>
                        </a:rPr>
                        <a:t>o  </a:t>
                      </a:r>
                      <a:r>
                        <a:rPr lang="fr-FR" sz="2400" noProof="0" dirty="0">
                          <a:solidFill>
                            <a:srgbClr val="104F75"/>
                          </a:solidFill>
                          <a:latin typeface="Century Gothic" panose="020B0502020202020204" pitchFamily="34" charset="0"/>
                        </a:rPr>
                        <a:t>l</a:t>
                      </a:r>
                    </a:p>
                  </a:txBody>
                  <a:tcPr/>
                </a:tc>
                <a:tc>
                  <a:txBody>
                    <a:bodyPr/>
                    <a:lstStyle/>
                    <a:p>
                      <a:r>
                        <a:rPr lang="en-GB" sz="2400" noProof="0" dirty="0">
                          <a:solidFill>
                            <a:srgbClr val="104F75"/>
                          </a:solidFill>
                          <a:latin typeface="Century Gothic" panose="020B0502020202020204" pitchFamily="34" charset="0"/>
                        </a:rPr>
                        <a:t>[ground]</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880739684"/>
                  </a:ext>
                </a:extLst>
              </a:tr>
              <a:tr h="370840">
                <a:tc>
                  <a:txBody>
                    <a:bodyPr/>
                    <a:lstStyle/>
                    <a:p>
                      <a:endParaRPr lang="fr-FR" sz="2400" dirty="0">
                        <a:latin typeface="Century Gothic" panose="020B0502020202020204" pitchFamily="34" charset="0"/>
                      </a:endParaRPr>
                    </a:p>
                  </a:txBody>
                  <a:tcPr/>
                </a:tc>
                <a:tc>
                  <a:txBody>
                    <a:bodyPr/>
                    <a:lstStyle/>
                    <a:p>
                      <a:r>
                        <a:rPr lang="fr-FR" sz="2400" b="0" noProof="0" dirty="0">
                          <a:solidFill>
                            <a:srgbClr val="104F75"/>
                          </a:solidFill>
                          <a:latin typeface="Century Gothic" panose="020B0502020202020204" pitchFamily="34" charset="0"/>
                        </a:rPr>
                        <a:t>fant</a:t>
                      </a:r>
                      <a:r>
                        <a:rPr lang="fr-FR" sz="2400" b="1" noProof="0" dirty="0">
                          <a:solidFill>
                            <a:srgbClr val="104F75"/>
                          </a:solidFill>
                          <a:latin typeface="Century Gothic" panose="020B0502020202020204" pitchFamily="34" charset="0"/>
                        </a:rPr>
                        <a:t> ô </a:t>
                      </a:r>
                      <a:r>
                        <a:rPr lang="fr-FR" sz="2400" b="0" noProof="0" dirty="0">
                          <a:solidFill>
                            <a:srgbClr val="104F75"/>
                          </a:solidFill>
                          <a:latin typeface="Century Gothic" panose="020B0502020202020204" pitchFamily="34" charset="0"/>
                        </a:rPr>
                        <a:t>me</a:t>
                      </a:r>
                    </a:p>
                  </a:txBody>
                  <a:tcPr/>
                </a:tc>
                <a:tc>
                  <a:txBody>
                    <a:bodyPr/>
                    <a:lstStyle/>
                    <a:p>
                      <a:r>
                        <a:rPr lang="en-GB" sz="2400" noProof="0" dirty="0">
                          <a:solidFill>
                            <a:srgbClr val="104F75"/>
                          </a:solidFill>
                          <a:latin typeface="Century Gothic" panose="020B0502020202020204" pitchFamily="34" charset="0"/>
                        </a:rPr>
                        <a:t>[ghost]</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3580712503"/>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c</a:t>
                      </a:r>
                      <a:r>
                        <a:rPr lang="fr-FR" sz="2400" b="1" noProof="0" dirty="0">
                          <a:solidFill>
                            <a:srgbClr val="104F75"/>
                          </a:solidFill>
                          <a:latin typeface="Century Gothic" panose="020B0502020202020204" pitchFamily="34" charset="0"/>
                        </a:rPr>
                        <a:t> ô </a:t>
                      </a:r>
                      <a:r>
                        <a:rPr lang="fr-FR" sz="2400" noProof="0" dirty="0">
                          <a:solidFill>
                            <a:srgbClr val="104F75"/>
                          </a:solidFill>
                          <a:latin typeface="Century Gothic" panose="020B0502020202020204" pitchFamily="34" charset="0"/>
                        </a:rPr>
                        <a:t>te</a:t>
                      </a:r>
                    </a:p>
                  </a:txBody>
                  <a:tcPr/>
                </a:tc>
                <a:tc>
                  <a:txBody>
                    <a:bodyPr/>
                    <a:lstStyle/>
                    <a:p>
                      <a:r>
                        <a:rPr lang="en-GB" sz="2400" noProof="0" dirty="0">
                          <a:solidFill>
                            <a:srgbClr val="104F75"/>
                          </a:solidFill>
                          <a:latin typeface="Century Gothic" panose="020B0502020202020204" pitchFamily="34" charset="0"/>
                        </a:rPr>
                        <a:t>[coast]</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1998004162"/>
                  </a:ext>
                </a:extLst>
              </a:tr>
              <a:tr h="370840">
                <a:tc>
                  <a:txBody>
                    <a:bodyPr/>
                    <a:lstStyle/>
                    <a:p>
                      <a:endParaRPr lang="fr-FR" sz="2400" dirty="0">
                        <a:latin typeface="Century Gothic" panose="020B0502020202020204" pitchFamily="34" charset="0"/>
                      </a:endParaRPr>
                    </a:p>
                  </a:txBody>
                  <a:tcPr/>
                </a:tc>
                <a:tc>
                  <a:txBody>
                    <a:bodyPr/>
                    <a:lstStyle/>
                    <a:p>
                      <a:r>
                        <a:rPr lang="fr-FR" sz="2400" b="0" noProof="0" dirty="0">
                          <a:solidFill>
                            <a:srgbClr val="104F75"/>
                          </a:solidFill>
                          <a:latin typeface="Century Gothic" panose="020B0502020202020204" pitchFamily="34" charset="0"/>
                        </a:rPr>
                        <a:t>c </a:t>
                      </a:r>
                      <a:r>
                        <a:rPr lang="fr-FR" sz="2400" b="1" noProof="0" dirty="0">
                          <a:solidFill>
                            <a:srgbClr val="104F75"/>
                          </a:solidFill>
                          <a:latin typeface="Century Gothic" panose="020B0502020202020204" pitchFamily="34" charset="0"/>
                        </a:rPr>
                        <a:t>o</a:t>
                      </a:r>
                      <a:r>
                        <a:rPr lang="fr-FR" sz="2400" b="0" noProof="0" dirty="0">
                          <a:solidFill>
                            <a:srgbClr val="104F75"/>
                          </a:solidFill>
                          <a:latin typeface="Century Gothic" panose="020B0502020202020204" pitchFamily="34" charset="0"/>
                        </a:rPr>
                        <a:t> lle</a:t>
                      </a:r>
                    </a:p>
                  </a:txBody>
                  <a:tcPr/>
                </a:tc>
                <a:tc>
                  <a:txBody>
                    <a:bodyPr/>
                    <a:lstStyle/>
                    <a:p>
                      <a:r>
                        <a:rPr lang="en-GB" sz="2400" noProof="0" dirty="0">
                          <a:solidFill>
                            <a:srgbClr val="104F75"/>
                          </a:solidFill>
                          <a:latin typeface="Century Gothic" panose="020B0502020202020204" pitchFamily="34" charset="0"/>
                        </a:rPr>
                        <a:t>[glue]</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521668829"/>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v </a:t>
                      </a:r>
                      <a:r>
                        <a:rPr lang="fr-FR" sz="2400" b="1" noProof="0" dirty="0">
                          <a:solidFill>
                            <a:srgbClr val="104F75"/>
                          </a:solidFill>
                          <a:latin typeface="Century Gothic" panose="020B0502020202020204" pitchFamily="34" charset="0"/>
                        </a:rPr>
                        <a:t>o</a:t>
                      </a:r>
                      <a:r>
                        <a:rPr lang="fr-FR" sz="2400" noProof="0" dirty="0">
                          <a:solidFill>
                            <a:srgbClr val="104F75"/>
                          </a:solidFill>
                          <a:latin typeface="Century Gothic" panose="020B0502020202020204" pitchFamily="34" charset="0"/>
                        </a:rPr>
                        <a:t>  leur</a:t>
                      </a:r>
                    </a:p>
                  </a:txBody>
                  <a:tcPr/>
                </a:tc>
                <a:tc>
                  <a:txBody>
                    <a:bodyPr/>
                    <a:lstStyle/>
                    <a:p>
                      <a:r>
                        <a:rPr lang="en-GB" sz="2400" noProof="0" dirty="0">
                          <a:solidFill>
                            <a:srgbClr val="104F75"/>
                          </a:solidFill>
                          <a:latin typeface="Century Gothic" panose="020B0502020202020204" pitchFamily="34" charset="0"/>
                        </a:rPr>
                        <a:t>[thief]</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2594560817"/>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p</a:t>
                      </a:r>
                      <a:r>
                        <a:rPr lang="fr-FR" sz="2400" b="1" noProof="0" dirty="0">
                          <a:solidFill>
                            <a:srgbClr val="104F75"/>
                          </a:solidFill>
                          <a:latin typeface="Century Gothic" panose="020B0502020202020204" pitchFamily="34" charset="0"/>
                        </a:rPr>
                        <a:t>au</a:t>
                      </a:r>
                      <a:r>
                        <a:rPr lang="fr-FR" sz="2400" noProof="0" dirty="0">
                          <a:solidFill>
                            <a:srgbClr val="104F75"/>
                          </a:solidFill>
                          <a:latin typeface="Century Gothic" panose="020B0502020202020204" pitchFamily="34" charset="0"/>
                        </a:rPr>
                        <a:t>vre</a:t>
                      </a:r>
                    </a:p>
                  </a:txBody>
                  <a:tcPr/>
                </a:tc>
                <a:tc>
                  <a:txBody>
                    <a:bodyPr/>
                    <a:lstStyle/>
                    <a:p>
                      <a:r>
                        <a:rPr lang="en-GB" sz="2400" noProof="0" dirty="0">
                          <a:solidFill>
                            <a:srgbClr val="104F75"/>
                          </a:solidFill>
                          <a:latin typeface="Century Gothic" panose="020B0502020202020204" pitchFamily="34" charset="0"/>
                        </a:rPr>
                        <a:t>[poor]</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3557117781"/>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r </a:t>
                      </a:r>
                      <a:r>
                        <a:rPr lang="fr-FR" sz="2400" b="1" noProof="0" dirty="0">
                          <a:solidFill>
                            <a:srgbClr val="104F75"/>
                          </a:solidFill>
                          <a:latin typeface="Century Gothic" panose="020B0502020202020204" pitchFamily="34" charset="0"/>
                        </a:rPr>
                        <a:t>o </a:t>
                      </a:r>
                      <a:r>
                        <a:rPr lang="fr-FR" sz="2400" noProof="0" dirty="0">
                          <a:solidFill>
                            <a:srgbClr val="104F75"/>
                          </a:solidFill>
                          <a:latin typeface="Century Gothic" panose="020B0502020202020204" pitchFamily="34" charset="0"/>
                        </a:rPr>
                        <a:t>be</a:t>
                      </a:r>
                    </a:p>
                  </a:txBody>
                  <a:tcPr/>
                </a:tc>
                <a:tc>
                  <a:txBody>
                    <a:bodyPr/>
                    <a:lstStyle/>
                    <a:p>
                      <a:r>
                        <a:rPr lang="en-GB" sz="2400" noProof="0" dirty="0">
                          <a:solidFill>
                            <a:srgbClr val="104F75"/>
                          </a:solidFill>
                          <a:latin typeface="Century Gothic" panose="020B0502020202020204" pitchFamily="34" charset="0"/>
                        </a:rPr>
                        <a:t>[dress]</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3197399311"/>
                  </a:ext>
                </a:extLst>
              </a:tr>
            </a:tbl>
          </a:graphicData>
        </a:graphic>
      </p:graphicFrame>
      <p:sp>
        <p:nvSpPr>
          <p:cNvPr id="5" name="Action Button: Custom 16">
            <a:hlinkClick r:id="" action="ppaction://noaction" highlightClick="1">
              <a:snd r:embed="rId3" name="9.3.2.4 slide 8 2 sol.wav"/>
            </a:hlinkClick>
            <a:extLst>
              <a:ext uri="{FF2B5EF4-FFF2-40B4-BE49-F238E27FC236}">
                <a16:creationId xmlns:a16="http://schemas.microsoft.com/office/drawing/2014/main" id="{3A5F672F-7C1B-6741-BE51-368EB0CAFD3F}"/>
              </a:ext>
            </a:extLst>
          </p:cNvPr>
          <p:cNvSpPr/>
          <p:nvPr/>
        </p:nvSpPr>
        <p:spPr>
          <a:xfrm>
            <a:off x="631984" y="27798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 name="Action Button: Custom 16">
            <a:hlinkClick r:id="" action="ppaction://noaction" highlightClick="1">
              <a:snd r:embed="rId4" name="aucune.wav"/>
            </a:hlinkClick>
            <a:extLst>
              <a:ext uri="{FF2B5EF4-FFF2-40B4-BE49-F238E27FC236}">
                <a16:creationId xmlns:a16="http://schemas.microsoft.com/office/drawing/2014/main" id="{334F0719-B032-284C-88CF-01BA5002037B}"/>
              </a:ext>
            </a:extLst>
          </p:cNvPr>
          <p:cNvSpPr/>
          <p:nvPr/>
        </p:nvSpPr>
        <p:spPr>
          <a:xfrm>
            <a:off x="631984" y="23273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5" name="fantome.wav"/>
            </a:hlinkClick>
            <a:extLst>
              <a:ext uri="{FF2B5EF4-FFF2-40B4-BE49-F238E27FC236}">
                <a16:creationId xmlns:a16="http://schemas.microsoft.com/office/drawing/2014/main" id="{103DA107-5CB9-E642-854E-9B081E4AAB3B}"/>
              </a:ext>
            </a:extLst>
          </p:cNvPr>
          <p:cNvSpPr/>
          <p:nvPr/>
        </p:nvSpPr>
        <p:spPr>
          <a:xfrm>
            <a:off x="623633" y="32351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 name="Action Button: Custom 16">
            <a:hlinkClick r:id="" action="ppaction://noaction" highlightClick="1">
              <a:snd r:embed="rId6" name="cote.wav"/>
            </a:hlinkClick>
            <a:extLst>
              <a:ext uri="{FF2B5EF4-FFF2-40B4-BE49-F238E27FC236}">
                <a16:creationId xmlns:a16="http://schemas.microsoft.com/office/drawing/2014/main" id="{E7BC7663-45AD-1244-AC98-00E0017556A2}"/>
              </a:ext>
            </a:extLst>
          </p:cNvPr>
          <p:cNvSpPr/>
          <p:nvPr/>
        </p:nvSpPr>
        <p:spPr>
          <a:xfrm>
            <a:off x="623633" y="36898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 name="Action Button: Custom 16">
            <a:hlinkClick r:id="" action="ppaction://noaction" highlightClick="1">
              <a:snd r:embed="rId7" name="9.3.2.4 slide 8 7 pauvre.wav"/>
            </a:hlinkClick>
            <a:extLst>
              <a:ext uri="{FF2B5EF4-FFF2-40B4-BE49-F238E27FC236}">
                <a16:creationId xmlns:a16="http://schemas.microsoft.com/office/drawing/2014/main" id="{64E4F97E-2720-584F-B47C-B2A2A03033F3}"/>
              </a:ext>
            </a:extLst>
          </p:cNvPr>
          <p:cNvSpPr/>
          <p:nvPr/>
        </p:nvSpPr>
        <p:spPr>
          <a:xfrm>
            <a:off x="631984" y="506255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0" name="Action Button: Custom 16">
            <a:hlinkClick r:id="" action="ppaction://noaction" highlightClick="1">
              <a:snd r:embed="rId8" name="voleur.wav"/>
            </a:hlinkClick>
            <a:extLst>
              <a:ext uri="{FF2B5EF4-FFF2-40B4-BE49-F238E27FC236}">
                <a16:creationId xmlns:a16="http://schemas.microsoft.com/office/drawing/2014/main" id="{A948CEA1-CB7D-4748-884C-864B3EB862B7}"/>
              </a:ext>
            </a:extLst>
          </p:cNvPr>
          <p:cNvSpPr/>
          <p:nvPr/>
        </p:nvSpPr>
        <p:spPr>
          <a:xfrm>
            <a:off x="619809" y="46078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1" name="Action Button: Custom 16">
            <a:hlinkClick r:id="" action="ppaction://noaction" highlightClick="1">
              <a:snd r:embed="rId9" name="robe.wav"/>
            </a:hlinkClick>
            <a:extLst>
              <a:ext uri="{FF2B5EF4-FFF2-40B4-BE49-F238E27FC236}">
                <a16:creationId xmlns:a16="http://schemas.microsoft.com/office/drawing/2014/main" id="{9104625F-DB3E-2046-A686-FBD0ABDAFD96}"/>
              </a:ext>
            </a:extLst>
          </p:cNvPr>
          <p:cNvSpPr/>
          <p:nvPr/>
        </p:nvSpPr>
        <p:spPr>
          <a:xfrm>
            <a:off x="615244" y="55014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2" name="Action Button: Custom 16">
            <a:hlinkClick r:id="" action="ppaction://noaction" highlightClick="1">
              <a:snd r:embed="rId10" name="9.3.2.4 slide 8 5 colle.wav"/>
            </a:hlinkClick>
            <a:extLst>
              <a:ext uri="{FF2B5EF4-FFF2-40B4-BE49-F238E27FC236}">
                <a16:creationId xmlns:a16="http://schemas.microsoft.com/office/drawing/2014/main" id="{585A192A-45C4-E949-9E73-DB29FE01A519}"/>
              </a:ext>
            </a:extLst>
          </p:cNvPr>
          <p:cNvSpPr/>
          <p:nvPr/>
        </p:nvSpPr>
        <p:spPr>
          <a:xfrm>
            <a:off x="623633" y="41444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3" name="Picture 12" descr="green checkmark">
            <a:extLst>
              <a:ext uri="{FF2B5EF4-FFF2-40B4-BE49-F238E27FC236}">
                <a16:creationId xmlns:a16="http://schemas.microsoft.com/office/drawing/2014/main" id="{0E1F16BC-FE7F-EC47-BC5E-16A7600DD8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92673" y="2404523"/>
            <a:ext cx="282522" cy="294294"/>
          </a:xfrm>
          <a:prstGeom prst="rect">
            <a:avLst/>
          </a:prstGeom>
        </p:spPr>
      </p:pic>
      <p:pic>
        <p:nvPicPr>
          <p:cNvPr id="14" name="Picture 13" descr="green checkmark">
            <a:extLst>
              <a:ext uri="{FF2B5EF4-FFF2-40B4-BE49-F238E27FC236}">
                <a16:creationId xmlns:a16="http://schemas.microsoft.com/office/drawing/2014/main" id="{F695FCA0-9A50-6F41-B7A0-E1F5C425D2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5360" y="2866978"/>
            <a:ext cx="282522" cy="294294"/>
          </a:xfrm>
          <a:prstGeom prst="rect">
            <a:avLst/>
          </a:prstGeom>
        </p:spPr>
      </p:pic>
      <p:pic>
        <p:nvPicPr>
          <p:cNvPr id="15" name="Picture 14" descr="green checkmark">
            <a:extLst>
              <a:ext uri="{FF2B5EF4-FFF2-40B4-BE49-F238E27FC236}">
                <a16:creationId xmlns:a16="http://schemas.microsoft.com/office/drawing/2014/main" id="{A04C0345-CC5B-8242-8226-5A695022980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96652" y="3243548"/>
            <a:ext cx="282522" cy="294294"/>
          </a:xfrm>
          <a:prstGeom prst="rect">
            <a:avLst/>
          </a:prstGeom>
        </p:spPr>
      </p:pic>
      <p:pic>
        <p:nvPicPr>
          <p:cNvPr id="16" name="Picture 15" descr="green checkmark">
            <a:extLst>
              <a:ext uri="{FF2B5EF4-FFF2-40B4-BE49-F238E27FC236}">
                <a16:creationId xmlns:a16="http://schemas.microsoft.com/office/drawing/2014/main" id="{76CB8512-502A-724A-98DC-E68B3F07EC9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96652" y="3759478"/>
            <a:ext cx="282522" cy="294294"/>
          </a:xfrm>
          <a:prstGeom prst="rect">
            <a:avLst/>
          </a:prstGeom>
        </p:spPr>
      </p:pic>
      <p:pic>
        <p:nvPicPr>
          <p:cNvPr id="17" name="Picture 16" descr="green checkmark">
            <a:extLst>
              <a:ext uri="{FF2B5EF4-FFF2-40B4-BE49-F238E27FC236}">
                <a16:creationId xmlns:a16="http://schemas.microsoft.com/office/drawing/2014/main" id="{250BEC5A-97D2-CB47-9748-7AC2A6FD6E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5104" y="4253515"/>
            <a:ext cx="282522" cy="294294"/>
          </a:xfrm>
          <a:prstGeom prst="rect">
            <a:avLst/>
          </a:prstGeom>
        </p:spPr>
      </p:pic>
      <p:pic>
        <p:nvPicPr>
          <p:cNvPr id="18" name="Picture 17" descr="green checkmark">
            <a:extLst>
              <a:ext uri="{FF2B5EF4-FFF2-40B4-BE49-F238E27FC236}">
                <a16:creationId xmlns:a16="http://schemas.microsoft.com/office/drawing/2014/main" id="{57E01B79-1779-D84D-8A04-5C02B90D65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8177" y="4633686"/>
            <a:ext cx="282522" cy="294294"/>
          </a:xfrm>
          <a:prstGeom prst="rect">
            <a:avLst/>
          </a:prstGeom>
        </p:spPr>
      </p:pic>
      <p:pic>
        <p:nvPicPr>
          <p:cNvPr id="20" name="Picture 19" descr="green checkmark">
            <a:extLst>
              <a:ext uri="{FF2B5EF4-FFF2-40B4-BE49-F238E27FC236}">
                <a16:creationId xmlns:a16="http://schemas.microsoft.com/office/drawing/2014/main" id="{57C4B650-0470-4A4B-8086-4105C9DD0D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35404" y="5109777"/>
            <a:ext cx="282522" cy="294294"/>
          </a:xfrm>
          <a:prstGeom prst="rect">
            <a:avLst/>
          </a:prstGeom>
        </p:spPr>
      </p:pic>
      <p:pic>
        <p:nvPicPr>
          <p:cNvPr id="21" name="Picture 20" descr="green checkmark">
            <a:extLst>
              <a:ext uri="{FF2B5EF4-FFF2-40B4-BE49-F238E27FC236}">
                <a16:creationId xmlns:a16="http://schemas.microsoft.com/office/drawing/2014/main" id="{8489EEB6-61C5-894E-8FBB-D97729711F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75697" y="5575957"/>
            <a:ext cx="282522" cy="294294"/>
          </a:xfrm>
          <a:prstGeom prst="rect">
            <a:avLst/>
          </a:prstGeom>
        </p:spPr>
      </p:pic>
      <p:pic>
        <p:nvPicPr>
          <p:cNvPr id="22" name="Picture 21" descr="background rectangle">
            <a:extLst>
              <a:ext uri="{FF2B5EF4-FFF2-40B4-BE49-F238E27FC236}">
                <a16:creationId xmlns:a16="http://schemas.microsoft.com/office/drawing/2014/main" id="{34ECD13F-1E55-8140-A7B0-32B682BCF5C9}"/>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77F77F36-5657-4B46-85B2-630B19620402}"/>
              </a:ext>
            </a:extLst>
          </p:cNvPr>
          <p:cNvSpPr>
            <a:spLocks noGrp="1"/>
          </p:cNvSpPr>
          <p:nvPr>
            <p:ph type="title"/>
          </p:nvPr>
        </p:nvSpPr>
        <p:spPr>
          <a:xfrm>
            <a:off x="0" y="296864"/>
            <a:ext cx="5265384" cy="707849"/>
          </a:xfrm>
        </p:spPr>
        <p:txBody>
          <a:bodyPr>
            <a:normAutofit/>
          </a:bodyPr>
          <a:lstStyle/>
          <a:p>
            <a:r>
              <a:rPr lang="fr-FR" sz="3600" b="1" dirty="0">
                <a:solidFill>
                  <a:schemeClr val="bg1"/>
                </a:solidFill>
              </a:rPr>
              <a:t>Phonétique  </a:t>
            </a:r>
          </a:p>
        </p:txBody>
      </p:sp>
      <p:sp>
        <p:nvSpPr>
          <p:cNvPr id="24" name="TextBox 23">
            <a:extLst>
              <a:ext uri="{FF2B5EF4-FFF2-40B4-BE49-F238E27FC236}">
                <a16:creationId xmlns:a16="http://schemas.microsoft.com/office/drawing/2014/main" id="{9FC7B647-8BDC-1642-8BC3-3D241E04D497}"/>
              </a:ext>
            </a:extLst>
          </p:cNvPr>
          <p:cNvSpPr txBox="1"/>
          <p:nvPr/>
        </p:nvSpPr>
        <p:spPr>
          <a:xfrm>
            <a:off x="45232" y="1198196"/>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Les mots ont-ils la SSC open [o] ou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closed</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 [ô/o]/[au] ?</a:t>
            </a:r>
          </a:p>
        </p:txBody>
      </p:sp>
      <p:sp>
        <p:nvSpPr>
          <p:cNvPr id="25" name="Rounded Rectangle 46">
            <a:extLst>
              <a:ext uri="{FF2B5EF4-FFF2-40B4-BE49-F238E27FC236}">
                <a16:creationId xmlns:a16="http://schemas.microsoft.com/office/drawing/2014/main" id="{02D7B3E6-F99C-9243-A888-B0B33A768D4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28" name="Rectangle 27">
            <a:extLst>
              <a:ext uri="{FF2B5EF4-FFF2-40B4-BE49-F238E27FC236}">
                <a16:creationId xmlns:a16="http://schemas.microsoft.com/office/drawing/2014/main" id="{9152335E-618D-AB47-B4C9-6202AD080B34}"/>
              </a:ext>
            </a:extLst>
          </p:cNvPr>
          <p:cNvSpPr/>
          <p:nvPr/>
        </p:nvSpPr>
        <p:spPr>
          <a:xfrm>
            <a:off x="1332388" y="2356077"/>
            <a:ext cx="365367" cy="33293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29" name="Rectangle 28">
            <a:extLst>
              <a:ext uri="{FF2B5EF4-FFF2-40B4-BE49-F238E27FC236}">
                <a16:creationId xmlns:a16="http://schemas.microsoft.com/office/drawing/2014/main" id="{EAD04EC1-9847-2446-9026-DEB8A5DAEC2B}"/>
              </a:ext>
            </a:extLst>
          </p:cNvPr>
          <p:cNvSpPr/>
          <p:nvPr/>
        </p:nvSpPr>
        <p:spPr>
          <a:xfrm>
            <a:off x="1467552" y="2778725"/>
            <a:ext cx="40901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a:t>
            </a:r>
          </a:p>
        </p:txBody>
      </p:sp>
      <p:sp>
        <p:nvSpPr>
          <p:cNvPr id="30" name="Rectangle 29">
            <a:extLst>
              <a:ext uri="{FF2B5EF4-FFF2-40B4-BE49-F238E27FC236}">
                <a16:creationId xmlns:a16="http://schemas.microsoft.com/office/drawing/2014/main" id="{F321687D-6107-F24C-9FE8-FBE2A249AF58}"/>
              </a:ext>
            </a:extLst>
          </p:cNvPr>
          <p:cNvSpPr/>
          <p:nvPr/>
        </p:nvSpPr>
        <p:spPr>
          <a:xfrm>
            <a:off x="1975676" y="3285315"/>
            <a:ext cx="282523" cy="35888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31" name="Rectangle 30">
            <a:extLst>
              <a:ext uri="{FF2B5EF4-FFF2-40B4-BE49-F238E27FC236}">
                <a16:creationId xmlns:a16="http://schemas.microsoft.com/office/drawing/2014/main" id="{908CC3C1-766E-674D-92C2-45356DB50977}"/>
              </a:ext>
            </a:extLst>
          </p:cNvPr>
          <p:cNvSpPr/>
          <p:nvPr/>
        </p:nvSpPr>
        <p:spPr>
          <a:xfrm>
            <a:off x="1491039" y="3723152"/>
            <a:ext cx="40901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a:t>
            </a:r>
          </a:p>
        </p:txBody>
      </p:sp>
      <p:sp>
        <p:nvSpPr>
          <p:cNvPr id="32" name="Rectangle 31">
            <a:extLst>
              <a:ext uri="{FF2B5EF4-FFF2-40B4-BE49-F238E27FC236}">
                <a16:creationId xmlns:a16="http://schemas.microsoft.com/office/drawing/2014/main" id="{F766F71F-1E3F-CF4C-BAB7-569DB78C2E59}"/>
              </a:ext>
            </a:extLst>
          </p:cNvPr>
          <p:cNvSpPr/>
          <p:nvPr/>
        </p:nvSpPr>
        <p:spPr>
          <a:xfrm>
            <a:off x="1532012" y="4157780"/>
            <a:ext cx="344551" cy="386195"/>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33" name="Rectangle 32">
            <a:extLst>
              <a:ext uri="{FF2B5EF4-FFF2-40B4-BE49-F238E27FC236}">
                <a16:creationId xmlns:a16="http://schemas.microsoft.com/office/drawing/2014/main" id="{FA9CD070-97DA-F542-A831-182D75F12B2F}"/>
              </a:ext>
            </a:extLst>
          </p:cNvPr>
          <p:cNvSpPr/>
          <p:nvPr/>
        </p:nvSpPr>
        <p:spPr>
          <a:xfrm>
            <a:off x="1489094" y="4633686"/>
            <a:ext cx="40901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a:t>
            </a:r>
          </a:p>
        </p:txBody>
      </p:sp>
      <p:sp>
        <p:nvSpPr>
          <p:cNvPr id="34" name="Rectangle 33">
            <a:extLst>
              <a:ext uri="{FF2B5EF4-FFF2-40B4-BE49-F238E27FC236}">
                <a16:creationId xmlns:a16="http://schemas.microsoft.com/office/drawing/2014/main" id="{879532C6-DF1A-F045-B564-F4DA7401FFB8}"/>
              </a:ext>
            </a:extLst>
          </p:cNvPr>
          <p:cNvSpPr/>
          <p:nvPr/>
        </p:nvSpPr>
        <p:spPr>
          <a:xfrm>
            <a:off x="1532012" y="5050120"/>
            <a:ext cx="375057" cy="42353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35" name="Rectangle 34">
            <a:extLst>
              <a:ext uri="{FF2B5EF4-FFF2-40B4-BE49-F238E27FC236}">
                <a16:creationId xmlns:a16="http://schemas.microsoft.com/office/drawing/2014/main" id="{5E01310D-3FC2-C943-87F0-A159B4442D45}"/>
              </a:ext>
            </a:extLst>
          </p:cNvPr>
          <p:cNvSpPr/>
          <p:nvPr/>
        </p:nvSpPr>
        <p:spPr>
          <a:xfrm>
            <a:off x="1467552" y="5534000"/>
            <a:ext cx="315595"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a:t>
            </a:r>
          </a:p>
        </p:txBody>
      </p:sp>
      <p:pic>
        <p:nvPicPr>
          <p:cNvPr id="36" name="Picture 35">
            <a:extLst>
              <a:ext uri="{FF2B5EF4-FFF2-40B4-BE49-F238E27FC236}">
                <a16:creationId xmlns:a16="http://schemas.microsoft.com/office/drawing/2014/main" id="{8025EE27-C989-DC47-A4AB-19E46596D29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0742931" y="4127541"/>
            <a:ext cx="1166989" cy="2133923"/>
          </a:xfrm>
          <a:prstGeom prst="rect">
            <a:avLst/>
          </a:prstGeom>
        </p:spPr>
      </p:pic>
      <p:pic>
        <p:nvPicPr>
          <p:cNvPr id="37" name="Picture 36">
            <a:extLst>
              <a:ext uri="{FF2B5EF4-FFF2-40B4-BE49-F238E27FC236}">
                <a16:creationId xmlns:a16="http://schemas.microsoft.com/office/drawing/2014/main" id="{5FF3BCBB-E852-0540-AC8E-97C5F45CA9EF}"/>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620256" y="184996"/>
            <a:ext cx="1572417" cy="1090864"/>
          </a:xfrm>
          <a:prstGeom prst="rect">
            <a:avLst/>
          </a:prstGeom>
        </p:spPr>
      </p:pic>
      <p:sp>
        <p:nvSpPr>
          <p:cNvPr id="38" name="Speech Bubble: Rectangle with Corners Rounded 37">
            <a:extLst>
              <a:ext uri="{FF2B5EF4-FFF2-40B4-BE49-F238E27FC236}">
                <a16:creationId xmlns:a16="http://schemas.microsoft.com/office/drawing/2014/main" id="{6C65FD83-CB57-4790-9502-A233633A3701}"/>
              </a:ext>
            </a:extLst>
          </p:cNvPr>
          <p:cNvSpPr/>
          <p:nvPr/>
        </p:nvSpPr>
        <p:spPr>
          <a:xfrm>
            <a:off x="2436779" y="217036"/>
            <a:ext cx="5742013" cy="1425009"/>
          </a:xfrm>
          <a:prstGeom prst="wedgeRoundRectCallout">
            <a:avLst>
              <a:gd name="adj1" fmla="val -50455"/>
              <a:gd name="adj2" fmla="val 105015"/>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Open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closed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ô</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are tricky for English speakers. Try saying the source words p</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rte (open) and phot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(closed)</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che</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match with the SSC you hear.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655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hidden"/>
                                      </p:to>
                                    </p:set>
                                  </p:childTnLst>
                                </p:cTn>
                              </p:par>
                            </p:childTnLst>
                          </p:cTn>
                        </p:par>
                        <p:par>
                          <p:cTn id="13" fill="hold">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3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xit"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xit"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xit"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xit"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par>
                                <p:cTn id="50" presetID="1" presetClass="exit"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par>
                                <p:cTn id="56" presetID="1" presetClass="exit"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8" grpId="0" animBg="1"/>
      <p:bldP spid="3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82385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La crise des réfugiés*</a:t>
            </a:r>
          </a:p>
        </p:txBody>
      </p:sp>
      <p:sp>
        <p:nvSpPr>
          <p:cNvPr id="2" name="TextBox 1">
            <a:extLst>
              <a:ext uri="{FF2B5EF4-FFF2-40B4-BE49-F238E27FC236}">
                <a16:creationId xmlns:a16="http://schemas.microsoft.com/office/drawing/2014/main" id="{F5AEF9DF-2FD5-1442-9E84-D31130754D83}"/>
              </a:ext>
            </a:extLst>
          </p:cNvPr>
          <p:cNvSpPr txBox="1"/>
          <p:nvPr/>
        </p:nvSpPr>
        <p:spPr>
          <a:xfrm>
            <a:off x="5108837" y="825272"/>
            <a:ext cx="714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Practise reading the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open/closed [o/ô] </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[au] </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sounds.</a:t>
            </a:r>
            <a:endPar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 name="Rounded Rectangle 46">
            <a:extLst>
              <a:ext uri="{FF2B5EF4-FFF2-40B4-BE49-F238E27FC236}">
                <a16:creationId xmlns:a16="http://schemas.microsoft.com/office/drawing/2014/main" id="{375DFCAD-E44E-4559-BD8B-E33351E123A3}"/>
              </a:ext>
            </a:extLst>
          </p:cNvPr>
          <p:cNvSpPr/>
          <p:nvPr/>
        </p:nvSpPr>
        <p:spPr>
          <a:xfrm>
            <a:off x="10199914" y="251188"/>
            <a:ext cx="178620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21" name="TextBox 20">
            <a:extLst>
              <a:ext uri="{FF2B5EF4-FFF2-40B4-BE49-F238E27FC236}">
                <a16:creationId xmlns:a16="http://schemas.microsoft.com/office/drawing/2014/main" id="{A144EBBF-F0C9-440E-9DD7-51AB35C46119}"/>
              </a:ext>
            </a:extLst>
          </p:cNvPr>
          <p:cNvSpPr txBox="1"/>
          <p:nvPr/>
        </p:nvSpPr>
        <p:spPr>
          <a:xfrm>
            <a:off x="616869" y="3525207"/>
            <a:ext cx="123702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Les 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ô</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pitaux des z</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nes de guerre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ffrent soins et pr</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tection même dans des circonstances difficiles.</a:t>
            </a:r>
            <a:endPar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9A62E8DD-5140-4E8E-86C6-EE5FCF5AE1C0}"/>
              </a:ext>
            </a:extLst>
          </p:cNvPr>
          <p:cNvSpPr txBox="1"/>
          <p:nvPr/>
        </p:nvSpPr>
        <p:spPr>
          <a:xfrm>
            <a:off x="594646" y="1225551"/>
            <a:ext cx="11762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 nombre de réfugiés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au</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gmente en raison de la guerre en cours .</a:t>
            </a:r>
            <a:endPar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E3C269C-9183-4321-8884-D6D5F621A815}"/>
              </a:ext>
            </a:extLst>
          </p:cNvPr>
          <p:cNvSpPr txBox="1"/>
          <p:nvPr/>
        </p:nvSpPr>
        <p:spPr>
          <a:xfrm>
            <a:off x="616869" y="5043015"/>
            <a:ext cx="115751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Les réfugiés doivent parfois rester à long terme dans des l</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gements temp</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raires. </a:t>
            </a:r>
          </a:p>
        </p:txBody>
      </p:sp>
      <p:sp>
        <p:nvSpPr>
          <p:cNvPr id="24" name="TextBox 23">
            <a:extLst>
              <a:ext uri="{FF2B5EF4-FFF2-40B4-BE49-F238E27FC236}">
                <a16:creationId xmlns:a16="http://schemas.microsoft.com/office/drawing/2014/main" id="{575574E7-7A3B-44C8-943E-AA976ED2073D}"/>
              </a:ext>
            </a:extLst>
          </p:cNvPr>
          <p:cNvSpPr txBox="1"/>
          <p:nvPr/>
        </p:nvSpPr>
        <p:spPr>
          <a:xfrm>
            <a:off x="616869" y="2182570"/>
            <a:ext cx="1161957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Leur réalité devient un c</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au</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chemar car leur vie change du jour </a:t>
            </a:r>
            <a:r>
              <a:rPr kumimoji="0" lang="fr-FR" sz="2800" b="1" i="0" u="none" strike="noStrike" kern="1200" cap="none" spc="0" normalizeH="0" baseline="0" noProof="0" dirty="0">
                <a:ln>
                  <a:noFill/>
                </a:ln>
                <a:solidFill>
                  <a:srgbClr val="EE6000"/>
                </a:solidFill>
                <a:effectLst/>
                <a:uLnTx/>
                <a:uFillTx/>
                <a:latin typeface="Century Gothic" panose="020F0302020204030204"/>
                <a:ea typeface="+mn-ea"/>
                <a:cs typeface="+mn-cs"/>
              </a:rPr>
              <a:t>au</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 lendemain. </a:t>
            </a:r>
            <a:endPar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6" name="Action Button: Custom 16">
            <a:hlinkClick r:id="" action="ppaction://noaction" highlightClick="1">
              <a:snd r:embed="rId4" name="le nombre de refugies.wav"/>
            </a:hlinkClick>
            <a:extLst>
              <a:ext uri="{FF2B5EF4-FFF2-40B4-BE49-F238E27FC236}">
                <a16:creationId xmlns:a16="http://schemas.microsoft.com/office/drawing/2014/main" id="{31B4DCF3-C7EF-42EB-A830-C7170549E96C}"/>
              </a:ext>
            </a:extLst>
          </p:cNvPr>
          <p:cNvSpPr/>
          <p:nvPr/>
        </p:nvSpPr>
        <p:spPr>
          <a:xfrm>
            <a:off x="154198" y="12912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5" name="leur realite devient un cauchemar.wav"/>
            </a:hlinkClick>
            <a:extLst>
              <a:ext uri="{FF2B5EF4-FFF2-40B4-BE49-F238E27FC236}">
                <a16:creationId xmlns:a16="http://schemas.microsoft.com/office/drawing/2014/main" id="{ECA6C2D0-6E3F-46CD-99E6-C99F3BC1A03C}"/>
              </a:ext>
            </a:extLst>
          </p:cNvPr>
          <p:cNvSpPr/>
          <p:nvPr/>
        </p:nvSpPr>
        <p:spPr>
          <a:xfrm>
            <a:off x="154198" y="22719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6" name="les hopitaux des zones de guerre.wav"/>
            </a:hlinkClick>
            <a:extLst>
              <a:ext uri="{FF2B5EF4-FFF2-40B4-BE49-F238E27FC236}">
                <a16:creationId xmlns:a16="http://schemas.microsoft.com/office/drawing/2014/main" id="{294ED03D-14A1-4ADC-A027-46BA3C573C5B}"/>
              </a:ext>
            </a:extLst>
          </p:cNvPr>
          <p:cNvSpPr/>
          <p:nvPr/>
        </p:nvSpPr>
        <p:spPr>
          <a:xfrm>
            <a:off x="154198" y="36132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7" name="les refugies doivent parfois.wav"/>
            </a:hlinkClick>
            <a:extLst>
              <a:ext uri="{FF2B5EF4-FFF2-40B4-BE49-F238E27FC236}">
                <a16:creationId xmlns:a16="http://schemas.microsoft.com/office/drawing/2014/main" id="{25FC6DBF-1A85-4E38-93DC-C8DB326E1201}"/>
              </a:ext>
            </a:extLst>
          </p:cNvPr>
          <p:cNvSpPr/>
          <p:nvPr/>
        </p:nvSpPr>
        <p:spPr>
          <a:xfrm>
            <a:off x="190046" y="51332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4" name="TextBox 33">
            <a:extLst>
              <a:ext uri="{FF2B5EF4-FFF2-40B4-BE49-F238E27FC236}">
                <a16:creationId xmlns:a16="http://schemas.microsoft.com/office/drawing/2014/main" id="{11E05666-BE0E-406F-A854-092687124845}"/>
              </a:ext>
            </a:extLst>
          </p:cNvPr>
          <p:cNvSpPr txBox="1"/>
          <p:nvPr/>
        </p:nvSpPr>
        <p:spPr>
          <a:xfrm>
            <a:off x="586046" y="1728145"/>
            <a:ext cx="71446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[The number of refugees is increasing due to ongoing war.]</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C6602FAD-CC5C-4343-92BF-968C8C38DAB9}"/>
              </a:ext>
            </a:extLst>
          </p:cNvPr>
          <p:cNvSpPr txBox="1"/>
          <p:nvPr/>
        </p:nvSpPr>
        <p:spPr>
          <a:xfrm>
            <a:off x="594646" y="5981474"/>
            <a:ext cx="104583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[Refugees sometimes have to stay in temporary accommodation on a long term basis.]</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486F9809-B4F2-4532-94F3-0EFBF09495A9}"/>
              </a:ext>
            </a:extLst>
          </p:cNvPr>
          <p:cNvSpPr txBox="1"/>
          <p:nvPr/>
        </p:nvSpPr>
        <p:spPr>
          <a:xfrm>
            <a:off x="594646" y="3059669"/>
            <a:ext cx="9089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[Their reality becomes a nightmare as their life changes overnight.]</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C29A734A-0E03-4041-BCC6-86C7F72416B8}"/>
              </a:ext>
            </a:extLst>
          </p:cNvPr>
          <p:cNvSpPr txBox="1"/>
          <p:nvPr/>
        </p:nvSpPr>
        <p:spPr>
          <a:xfrm>
            <a:off x="594646" y="4486328"/>
            <a:ext cx="11264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[Hospitals in war zones offer care and protection even in difficult circumstances .]</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1" name="Rounded Rectangle 46">
            <a:extLst>
              <a:ext uri="{FF2B5EF4-FFF2-40B4-BE49-F238E27FC236}">
                <a16:creationId xmlns:a16="http://schemas.microsoft.com/office/drawing/2014/main" id="{BB441E2C-5CED-49C3-8E8F-280BE516947D}"/>
              </a:ext>
            </a:extLst>
          </p:cNvPr>
          <p:cNvSpPr/>
          <p:nvPr/>
        </p:nvSpPr>
        <p:spPr>
          <a:xfrm>
            <a:off x="5823857" y="268898"/>
            <a:ext cx="4245429" cy="418692"/>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*la crise des réfugiés </a:t>
            </a:r>
            <a:r>
              <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rPr>
              <a:t>= the refugee crisis</a:t>
            </a:r>
            <a:endParaRPr kumimoji="0" lang="fr-FR"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2" name="Picture 31">
            <a:extLst>
              <a:ext uri="{FF2B5EF4-FFF2-40B4-BE49-F238E27FC236}">
                <a16:creationId xmlns:a16="http://schemas.microsoft.com/office/drawing/2014/main" id="{4EDA6489-B17F-9741-9228-3CCCB2F83EC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362713" y="4222259"/>
            <a:ext cx="1690488" cy="1532005"/>
          </a:xfrm>
          <a:prstGeom prst="rect">
            <a:avLst/>
          </a:prstGeom>
        </p:spPr>
      </p:pic>
      <p:pic>
        <p:nvPicPr>
          <p:cNvPr id="33" name="Picture 32">
            <a:extLst>
              <a:ext uri="{FF2B5EF4-FFF2-40B4-BE49-F238E27FC236}">
                <a16:creationId xmlns:a16="http://schemas.microsoft.com/office/drawing/2014/main" id="{82C8D667-B2B7-F541-82EF-8DB456F1B87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1093017" y="2628880"/>
            <a:ext cx="960184" cy="975425"/>
          </a:xfrm>
          <a:prstGeom prst="rect">
            <a:avLst/>
          </a:prstGeom>
        </p:spPr>
      </p:pic>
    </p:spTree>
    <p:extLst>
      <p:ext uri="{BB962C8B-B14F-4D97-AF65-F5344CB8AC3E}">
        <p14:creationId xmlns:p14="http://schemas.microsoft.com/office/powerpoint/2010/main" val="305504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34" grpId="0"/>
      <p:bldP spid="43" grpId="0"/>
      <p:bldP spid="44" grpId="0"/>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0" y="0"/>
            <a:ext cx="7112000" cy="2057399"/>
          </a:xfrm>
        </p:spPr>
        <p:txBody>
          <a:bodyPr/>
          <a:lstStyle/>
          <a:p>
            <a:pPr lvl="0" algn="ctr">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closed o/ô</a:t>
            </a:r>
            <a:endParaRPr lang="en-US" sz="10000" dirty="0"/>
          </a:p>
        </p:txBody>
      </p:sp>
      <p:sp>
        <p:nvSpPr>
          <p:cNvPr id="5" name="TextBox 4"/>
          <p:cNvSpPr txBox="1"/>
          <p:nvPr/>
        </p:nvSpPr>
        <p:spPr>
          <a:xfrm>
            <a:off x="3752252" y="4042533"/>
            <a:ext cx="4687501"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phot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photo">
            <a:extLst>
              <a:ext uri="{FF2B5EF4-FFF2-40B4-BE49-F238E27FC236}">
                <a16:creationId xmlns:a16="http://schemas.microsoft.com/office/drawing/2014/main" id="{4D180909-EE83-44A8-A6E8-0CF429FB9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550" y="1379917"/>
            <a:ext cx="3136900" cy="313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56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ho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4" name="pho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52250" y="2459504"/>
            <a:ext cx="4687501"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phot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itle 1">
            <a:extLst>
              <a:ext uri="{FF2B5EF4-FFF2-40B4-BE49-F238E27FC236}">
                <a16:creationId xmlns:a16="http://schemas.microsoft.com/office/drawing/2014/main" id="{9A82DEDA-5399-4DBB-B493-763CBB0F563C}"/>
              </a:ext>
            </a:extLst>
          </p:cNvPr>
          <p:cNvSpPr>
            <a:spLocks noGrp="1"/>
          </p:cNvSpPr>
          <p:nvPr>
            <p:ph type="title"/>
          </p:nvPr>
        </p:nvSpPr>
        <p:spPr>
          <a:xfrm>
            <a:off x="0" y="0"/>
            <a:ext cx="7112000" cy="2057399"/>
          </a:xfrm>
        </p:spPr>
        <p:txBody>
          <a:bodyPr/>
          <a:lstStyle/>
          <a:p>
            <a:pPr lvl="0" algn="ctr">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closed o/ô</a:t>
            </a:r>
            <a:endParaRPr lang="en-US" sz="10000" dirty="0"/>
          </a:p>
        </p:txBody>
      </p:sp>
    </p:spTree>
    <p:extLst>
      <p:ext uri="{BB962C8B-B14F-4D97-AF65-F5344CB8AC3E}">
        <p14:creationId xmlns:p14="http://schemas.microsoft.com/office/powerpoint/2010/main" val="27048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ho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photo">
            <a:extLst>
              <a:ext uri="{FF2B5EF4-FFF2-40B4-BE49-F238E27FC236}">
                <a16:creationId xmlns:a16="http://schemas.microsoft.com/office/drawing/2014/main" id="{206489C5-EF3C-464F-BD00-0B6E17100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550" y="1379917"/>
            <a:ext cx="3136900" cy="31369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EA1A1CA-BAA0-4DFF-8310-0A02F859C5A5}"/>
              </a:ext>
            </a:extLst>
          </p:cNvPr>
          <p:cNvSpPr txBox="1"/>
          <p:nvPr/>
        </p:nvSpPr>
        <p:spPr>
          <a:xfrm>
            <a:off x="3752252" y="4042533"/>
            <a:ext cx="4687501"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phot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itle 1">
            <a:extLst>
              <a:ext uri="{FF2B5EF4-FFF2-40B4-BE49-F238E27FC236}">
                <a16:creationId xmlns:a16="http://schemas.microsoft.com/office/drawing/2014/main" id="{6F24A19A-4896-4D0D-A70B-2E653677D186}"/>
              </a:ext>
            </a:extLst>
          </p:cNvPr>
          <p:cNvSpPr>
            <a:spLocks noGrp="1"/>
          </p:cNvSpPr>
          <p:nvPr>
            <p:ph type="title"/>
          </p:nvPr>
        </p:nvSpPr>
        <p:spPr>
          <a:xfrm>
            <a:off x="0" y="0"/>
            <a:ext cx="7112000" cy="2057399"/>
          </a:xfrm>
        </p:spPr>
        <p:txBody>
          <a:bodyPr/>
          <a:lstStyle/>
          <a:p>
            <a:pPr lvl="0" algn="ctr">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closed o/ô</a:t>
            </a:r>
            <a:endParaRPr lang="en-US" sz="10000" dirty="0"/>
          </a:p>
        </p:txBody>
      </p:sp>
    </p:spTree>
    <p:extLst>
      <p:ext uri="{BB962C8B-B14F-4D97-AF65-F5344CB8AC3E}">
        <p14:creationId xmlns:p14="http://schemas.microsoft.com/office/powerpoint/2010/main" val="243413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7200" b="1" dirty="0">
                <a:solidFill>
                  <a:srgbClr val="115076"/>
                </a:solidFill>
                <a:cs typeface="Calibri" panose="020F0502020204030204" pitchFamily="34" charset="0"/>
              </a:rPr>
              <a:t>closed o/ô</a:t>
            </a:r>
            <a:endParaRPr lang="en-GB" sz="72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004941" y="3162080"/>
            <a:ext cx="24465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phot</a:t>
            </a:r>
            <a:r>
              <a:rPr kumimoji="0" lang="en-GB" sz="6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Calibri" panose="020F0502020204030204" pitchFamily="34" charset="0"/>
              </a:rPr>
              <a:t>o</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47686"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pital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821837" y="3542903"/>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p>
        </p:txBody>
      </p:sp>
      <p:sp>
        <p:nvSpPr>
          <p:cNvPr id="20" name="Rectangle 19"/>
          <p:cNvSpPr/>
          <p:nvPr/>
        </p:nvSpPr>
        <p:spPr>
          <a:xfrm>
            <a:off x="5292741" y="5250321"/>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[thing]</a:t>
            </a:r>
          </a:p>
        </p:txBody>
      </p:sp>
      <p:sp>
        <p:nvSpPr>
          <p:cNvPr id="10" name="TextBox 9"/>
          <p:cNvSpPr txBox="1"/>
          <p:nvPr/>
        </p:nvSpPr>
        <p:spPr>
          <a:xfrm>
            <a:off x="-62210" y="3542904"/>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266310" y="313921"/>
            <a:ext cx="3308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contr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2" descr="photo">
            <a:extLst>
              <a:ext uri="{FF2B5EF4-FFF2-40B4-BE49-F238E27FC236}">
                <a16:creationId xmlns:a16="http://schemas.microsoft.com/office/drawing/2014/main" id="{62509158-3D60-47B9-A7CC-649E3784A61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94398" y="1537445"/>
            <a:ext cx="2202686" cy="220268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93AE471-271B-4912-BAA1-5D3B0C427116}"/>
              </a:ext>
            </a:extLst>
          </p:cNvPr>
          <p:cNvSpPr/>
          <p:nvPr/>
        </p:nvSpPr>
        <p:spPr>
          <a:xfrm>
            <a:off x="9523344" y="4384640"/>
            <a:ext cx="164981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[word]</a:t>
            </a:r>
          </a:p>
        </p:txBody>
      </p:sp>
      <p:sp>
        <p:nvSpPr>
          <p:cNvPr id="22" name="Rectangle 21">
            <a:extLst>
              <a:ext uri="{FF2B5EF4-FFF2-40B4-BE49-F238E27FC236}">
                <a16:creationId xmlns:a16="http://schemas.microsoft.com/office/drawing/2014/main" id="{CD90C8EA-99C4-4EB1-A535-5F37F5DD5F28}"/>
              </a:ext>
            </a:extLst>
          </p:cNvPr>
          <p:cNvSpPr/>
          <p:nvPr/>
        </p:nvSpPr>
        <p:spPr>
          <a:xfrm>
            <a:off x="1333214" y="1144634"/>
            <a:ext cx="117692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[test]</a:t>
            </a:r>
          </a:p>
        </p:txBody>
      </p:sp>
      <p:pic>
        <p:nvPicPr>
          <p:cNvPr id="2050" name="Picture 2" descr="Test Clip Art">
            <a:extLst>
              <a:ext uri="{FF2B5EF4-FFF2-40B4-BE49-F238E27FC236}">
                <a16:creationId xmlns:a16="http://schemas.microsoft.com/office/drawing/2014/main" id="{60966E2F-96BD-4C4F-9283-43558077456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28333" y1="50333" x2="28333" y2="50333"/>
                        <a14:foregroundMark x1="27667" y1="67333" x2="27667" y2="67333"/>
                        <a14:foregroundMark x1="68667" y1="26000" x2="68667" y2="26000"/>
                      </a14:backgroundRemoval>
                    </a14:imgEffect>
                  </a14:imgLayer>
                </a14:imgProps>
              </a:ext>
              <a:ext uri="{28A0092B-C50C-407E-A947-70E740481C1C}">
                <a14:useLocalDpi xmlns:a14="http://schemas.microsoft.com/office/drawing/2010/main" val="0"/>
              </a:ext>
            </a:extLst>
          </a:blip>
          <a:srcRect/>
          <a:stretch>
            <a:fillRect/>
          </a:stretch>
        </p:blipFill>
        <p:spPr bwMode="auto">
          <a:xfrm>
            <a:off x="1033163" y="1590244"/>
            <a:ext cx="1766838" cy="17668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spital, Ambulance, Building, Emergency, Nurse, Doctor">
            <a:extLst>
              <a:ext uri="{FF2B5EF4-FFF2-40B4-BE49-F238E27FC236}">
                <a16:creationId xmlns:a16="http://schemas.microsoft.com/office/drawing/2014/main" id="{3B90D206-AB34-4FC1-A52F-DC27664CECA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91482" y="1499465"/>
            <a:ext cx="1983681" cy="19836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4BDB625A-AACD-4A6A-A8A6-0778D6FF7C23}"/>
              </a:ext>
            </a:extLst>
          </p:cNvPr>
          <p:cNvSpPr/>
          <p:nvPr/>
        </p:nvSpPr>
        <p:spPr>
          <a:xfrm>
            <a:off x="1047908" y="4383381"/>
            <a:ext cx="17443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[funny]</a:t>
            </a:r>
          </a:p>
        </p:txBody>
      </p:sp>
      <p:pic>
        <p:nvPicPr>
          <p:cNvPr id="2056" name="Picture 8" descr="Emotion, Face, Happy, Laughing, Round, Smiley">
            <a:extLst>
              <a:ext uri="{FF2B5EF4-FFF2-40B4-BE49-F238E27FC236}">
                <a16:creationId xmlns:a16="http://schemas.microsoft.com/office/drawing/2014/main" id="{78572653-AA7F-4FDD-9E9A-A98CC77F79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36634" y="5096001"/>
            <a:ext cx="959895" cy="96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35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hoto.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ontr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subTnLst>
                                    <p:audio>
                                      <p:cMediaNode>
                                        <p:cTn display="0" masterRel="sameClick">
                                          <p:stCondLst>
                                            <p:cond evt="begin" delay="0">
                                              <p:tn val="29"/>
                                            </p:cond>
                                          </p:stCondLst>
                                          <p:endCondLst>
                                            <p:cond evt="onStopAudio" delay="0">
                                              <p:tgtEl>
                                                <p:sldTgt/>
                                              </p:tgtEl>
                                            </p:cond>
                                          </p:endCondLst>
                                        </p:cTn>
                                        <p:tgtEl>
                                          <p:sndTgt r:embed="rId5" name="control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hopita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fade">
                                      <p:cBhvr>
                                        <p:cTn id="41" dur="500"/>
                                        <p:tgtEl>
                                          <p:spTgt spid="2052"/>
                                        </p:tgtEl>
                                      </p:cBhvr>
                                    </p:animEffect>
                                  </p:childTnLst>
                                  <p:subTnLst>
                                    <p:audio>
                                      <p:cMediaNode>
                                        <p:cTn display="0" masterRel="sameClick">
                                          <p:stCondLst>
                                            <p:cond evt="begin" delay="0">
                                              <p:tn val="39"/>
                                            </p:cond>
                                          </p:stCondLst>
                                          <p:endCondLst>
                                            <p:cond evt="onStopAudio" delay="0">
                                              <p:tgtEl>
                                                <p:sldTgt/>
                                              </p:tgtEl>
                                            </p:cond>
                                          </p:endCondLst>
                                        </p:cTn>
                                        <p:tgtEl>
                                          <p:sndTgt r:embed="rId6" name="hopita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7" name="dro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subTnLst>
                                    <p:audio>
                                      <p:cMediaNode>
                                        <p:cTn display="0" masterRel="sameClick">
                                          <p:stCondLst>
                                            <p:cond evt="begin" delay="0">
                                              <p:tn val="49"/>
                                            </p:cond>
                                          </p:stCondLst>
                                          <p:endCondLst>
                                            <p:cond evt="onStopAudio" delay="0">
                                              <p:tgtEl>
                                                <p:sldTgt/>
                                              </p:tgtEl>
                                            </p:cond>
                                          </p:endCondLst>
                                        </p:cTn>
                                        <p:tgtEl>
                                          <p:sndTgt r:embed="rId8" name="devoir.wav"/>
                                        </p:tgtEl>
                                      </p:cMediaNode>
                                    </p:audio>
                                  </p:subTnLst>
                                </p:cTn>
                              </p:par>
                              <p:par>
                                <p:cTn id="52" presetID="10" presetClass="entr" presetSubtype="0" fill="hold" nodeType="withEffect">
                                  <p:stCondLst>
                                    <p:cond delay="0"/>
                                  </p:stCondLst>
                                  <p:childTnLst>
                                    <p:set>
                                      <p:cBhvr>
                                        <p:cTn id="53" dur="1" fill="hold">
                                          <p:stCondLst>
                                            <p:cond delay="0"/>
                                          </p:stCondLst>
                                        </p:cTn>
                                        <p:tgtEl>
                                          <p:spTgt spid="2056"/>
                                        </p:tgtEl>
                                        <p:attrNameLst>
                                          <p:attrName>style.visibility</p:attrName>
                                        </p:attrNameLst>
                                      </p:cBhvr>
                                      <p:to>
                                        <p:strVal val="visible"/>
                                      </p:to>
                                    </p:set>
                                    <p:animEffect transition="in" filter="fade">
                                      <p:cBhvr>
                                        <p:cTn id="54" dur="500"/>
                                        <p:tgtEl>
                                          <p:spTgt spid="2056"/>
                                        </p:tgtEl>
                                      </p:cBhvr>
                                    </p:animEffect>
                                  </p:childTnLst>
                                  <p:subTnLst>
                                    <p:audio>
                                      <p:cMediaNode>
                                        <p:cTn display="0" masterRel="sameClick">
                                          <p:stCondLst>
                                            <p:cond evt="begin" delay="0">
                                              <p:tn val="52"/>
                                            </p:cond>
                                          </p:stCondLst>
                                          <p:endCondLst>
                                            <p:cond evt="onStopAudio" delay="0">
                                              <p:tgtEl>
                                                <p:sldTgt/>
                                              </p:tgtEl>
                                            </p:cond>
                                          </p:endCondLst>
                                        </p:cTn>
                                        <p:tgtEl>
                                          <p:sndTgt r:embed="rId7" name="drol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9" name="chos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9" name="chos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subTnLst>
                                    <p:audio>
                                      <p:cMediaNode>
                                        <p:cTn display="0" masterRel="sameClick">
                                          <p:stCondLst>
                                            <p:cond evt="begin" delay="0">
                                              <p:tn val="67"/>
                                            </p:cond>
                                          </p:stCondLst>
                                          <p:endCondLst>
                                            <p:cond evt="onStopAudio" delay="0">
                                              <p:tgtEl>
                                                <p:sldTgt/>
                                              </p:tgtEl>
                                            </p:cond>
                                          </p:endCondLst>
                                        </p:cTn>
                                        <p:tgtEl>
                                          <p:sndTgt r:embed="rId10" name="mot.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subTnLst>
                                    <p:audio>
                                      <p:cMediaNode>
                                        <p:cTn display="0" masterRel="sameClick">
                                          <p:stCondLst>
                                            <p:cond evt="begin" delay="0">
                                              <p:tn val="72"/>
                                            </p:cond>
                                          </p:stCondLst>
                                          <p:endCondLst>
                                            <p:cond evt="onStopAudio" delay="0">
                                              <p:tgtEl>
                                                <p:sldTgt/>
                                              </p:tgtEl>
                                            </p:cond>
                                          </p:endCondLst>
                                        </p:cTn>
                                        <p:tgtEl>
                                          <p:sndTgt r:embed="rId10" name="m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9" grpId="0"/>
      <p:bldP spid="21"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7200" b="1" dirty="0">
                <a:solidFill>
                  <a:srgbClr val="115076"/>
                </a:solidFill>
                <a:cs typeface="Calibri" panose="020F0502020204030204" pitchFamily="34" charset="0"/>
              </a:rPr>
              <a:t>closed o/ô</a:t>
            </a:r>
            <a:endParaRPr lang="en-GB" sz="72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004941" y="3162080"/>
            <a:ext cx="24465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phot</a:t>
            </a:r>
            <a:r>
              <a:rPr kumimoji="0" lang="en-GB" sz="6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Calibri" panose="020F0502020204030204" pitchFamily="34" charset="0"/>
              </a:rPr>
              <a:t>o</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47686"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pital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821837" y="3542903"/>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p>
        </p:txBody>
      </p:sp>
      <p:sp>
        <p:nvSpPr>
          <p:cNvPr id="10" name="TextBox 9"/>
          <p:cNvSpPr txBox="1"/>
          <p:nvPr/>
        </p:nvSpPr>
        <p:spPr>
          <a:xfrm>
            <a:off x="-62210" y="3542904"/>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266310" y="313921"/>
            <a:ext cx="3308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contr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2" descr="photo">
            <a:extLst>
              <a:ext uri="{FF2B5EF4-FFF2-40B4-BE49-F238E27FC236}">
                <a16:creationId xmlns:a16="http://schemas.microsoft.com/office/drawing/2014/main" id="{62509158-3D60-47B9-A7CC-649E3784A61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94398" y="1537445"/>
            <a:ext cx="2202686" cy="220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00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hoto.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ontr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6" name="hopita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dro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8" name="cho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9" name="m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1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7200" b="1" dirty="0">
                <a:solidFill>
                  <a:srgbClr val="115076"/>
                </a:solidFill>
                <a:cs typeface="Calibri" panose="020F0502020204030204" pitchFamily="34" charset="0"/>
              </a:rPr>
              <a:t>closed o/ô</a:t>
            </a:r>
            <a:endParaRPr lang="en-GB" sz="72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004941" y="3162080"/>
            <a:ext cx="24465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phot</a:t>
            </a:r>
            <a:r>
              <a:rPr kumimoji="0" lang="en-GB" sz="6000" b="0"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Calibri" panose="020F0502020204030204" pitchFamily="34" charset="0"/>
              </a:rPr>
              <a:t>o</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47686"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pital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821837" y="3542903"/>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p>
        </p:txBody>
      </p:sp>
      <p:sp>
        <p:nvSpPr>
          <p:cNvPr id="10" name="TextBox 9"/>
          <p:cNvSpPr txBox="1"/>
          <p:nvPr/>
        </p:nvSpPr>
        <p:spPr>
          <a:xfrm>
            <a:off x="-62210" y="3542904"/>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266310" y="313921"/>
            <a:ext cx="3308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contr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2" descr="photo">
            <a:extLst>
              <a:ext uri="{FF2B5EF4-FFF2-40B4-BE49-F238E27FC236}">
                <a16:creationId xmlns:a16="http://schemas.microsoft.com/office/drawing/2014/main" id="{62509158-3D60-47B9-A7CC-649E3784A6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4398" y="1537445"/>
            <a:ext cx="2202686" cy="220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10"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62DD1698-F9B4-4A46-ADE0-F7038FB11904}"/>
              </a:ext>
            </a:extLst>
          </p:cNvPr>
          <p:cNvSpPr txBox="1"/>
          <p:nvPr/>
        </p:nvSpPr>
        <p:spPr>
          <a:xfrm>
            <a:off x="6225647" y="231542"/>
            <a:ext cx="39526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C</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ombien</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de mots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contiennent</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la SSC </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[o/ô] </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US"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nvGrpSpPr>
          <p:cNvPr id="94" name="Group 93">
            <a:extLst>
              <a:ext uri="{FF2B5EF4-FFF2-40B4-BE49-F238E27FC236}">
                <a16:creationId xmlns:a16="http://schemas.microsoft.com/office/drawing/2014/main" id="{49C89419-CE86-4650-AFD7-337F62F33FD4}"/>
              </a:ext>
            </a:extLst>
          </p:cNvPr>
          <p:cNvGrpSpPr/>
          <p:nvPr/>
        </p:nvGrpSpPr>
        <p:grpSpPr>
          <a:xfrm>
            <a:off x="146197" y="4564106"/>
            <a:ext cx="11834284" cy="1692943"/>
            <a:chOff x="167603" y="5489634"/>
            <a:chExt cx="11834284" cy="1692943"/>
          </a:xfrm>
        </p:grpSpPr>
        <p:grpSp>
          <p:nvGrpSpPr>
            <p:cNvPr id="95" name="Group 94">
              <a:extLst>
                <a:ext uri="{FF2B5EF4-FFF2-40B4-BE49-F238E27FC236}">
                  <a16:creationId xmlns:a16="http://schemas.microsoft.com/office/drawing/2014/main" id="{FEEAAE01-D6AC-4102-9717-7794BDE92D3C}"/>
                </a:ext>
              </a:extLst>
            </p:cNvPr>
            <p:cNvGrpSpPr/>
            <p:nvPr/>
          </p:nvGrpSpPr>
          <p:grpSpPr>
            <a:xfrm>
              <a:off x="167603" y="6225298"/>
              <a:ext cx="11811774" cy="957279"/>
              <a:chOff x="183539" y="5184567"/>
              <a:chExt cx="11811774" cy="870254"/>
            </a:xfrm>
          </p:grpSpPr>
          <p:sp>
            <p:nvSpPr>
              <p:cNvPr id="104" name="Flowchart: Punched Tape 103">
                <a:extLst>
                  <a:ext uri="{FF2B5EF4-FFF2-40B4-BE49-F238E27FC236}">
                    <a16:creationId xmlns:a16="http://schemas.microsoft.com/office/drawing/2014/main" id="{86250783-CB29-4BA2-94D2-612D36A8D3C9}"/>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5" name="Flowchart: Punched Tape 104">
                <a:extLst>
                  <a:ext uri="{FF2B5EF4-FFF2-40B4-BE49-F238E27FC236}">
                    <a16:creationId xmlns:a16="http://schemas.microsoft.com/office/drawing/2014/main" id="{B5FB51BF-A0FC-4D4A-BCA0-048052AB93EB}"/>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6" name="Flowchart: Punched Tape 105">
                <a:extLst>
                  <a:ext uri="{FF2B5EF4-FFF2-40B4-BE49-F238E27FC236}">
                    <a16:creationId xmlns:a16="http://schemas.microsoft.com/office/drawing/2014/main" id="{5C8F5228-09BC-4F00-897C-1158CAA7A256}"/>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7" name="Flowchart: Punched Tape 106">
                <a:extLst>
                  <a:ext uri="{FF2B5EF4-FFF2-40B4-BE49-F238E27FC236}">
                    <a16:creationId xmlns:a16="http://schemas.microsoft.com/office/drawing/2014/main" id="{B098A70F-75E9-4D50-B3D1-41F238189932}"/>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8" name="Flowchart: Punched Tape 107">
                <a:extLst>
                  <a:ext uri="{FF2B5EF4-FFF2-40B4-BE49-F238E27FC236}">
                    <a16:creationId xmlns:a16="http://schemas.microsoft.com/office/drawing/2014/main" id="{D5A5E0AC-CF92-41A2-9E92-23C13925F5D6}"/>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0" name="Flowchart: Punched Tape 109">
                <a:extLst>
                  <a:ext uri="{FF2B5EF4-FFF2-40B4-BE49-F238E27FC236}">
                    <a16:creationId xmlns:a16="http://schemas.microsoft.com/office/drawing/2014/main" id="{417F2FC3-B825-49F9-9185-D9E93DF10E90}"/>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96" name="Group 95">
              <a:extLst>
                <a:ext uri="{FF2B5EF4-FFF2-40B4-BE49-F238E27FC236}">
                  <a16:creationId xmlns:a16="http://schemas.microsoft.com/office/drawing/2014/main" id="{0BEEB511-7399-438F-BCC7-4CD749860B4B}"/>
                </a:ext>
              </a:extLst>
            </p:cNvPr>
            <p:cNvGrpSpPr/>
            <p:nvPr/>
          </p:nvGrpSpPr>
          <p:grpSpPr>
            <a:xfrm>
              <a:off x="190113" y="5489634"/>
              <a:ext cx="11811774" cy="957279"/>
              <a:chOff x="183539" y="5184567"/>
              <a:chExt cx="11811774" cy="870254"/>
            </a:xfrm>
            <a:solidFill>
              <a:schemeClr val="accent1">
                <a:lumMod val="60000"/>
                <a:lumOff val="40000"/>
              </a:schemeClr>
            </a:solidFill>
          </p:grpSpPr>
          <p:sp>
            <p:nvSpPr>
              <p:cNvPr id="97" name="Flowchart: Punched Tape 96">
                <a:extLst>
                  <a:ext uri="{FF2B5EF4-FFF2-40B4-BE49-F238E27FC236}">
                    <a16:creationId xmlns:a16="http://schemas.microsoft.com/office/drawing/2014/main" id="{60E7693C-06A2-4E67-8BCE-403A53C58B74}"/>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8" name="Flowchart: Punched Tape 97">
                <a:extLst>
                  <a:ext uri="{FF2B5EF4-FFF2-40B4-BE49-F238E27FC236}">
                    <a16:creationId xmlns:a16="http://schemas.microsoft.com/office/drawing/2014/main" id="{390763C0-4C5F-4813-9533-406BAFF4BD6D}"/>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Flowchart: Punched Tape 98">
                <a:extLst>
                  <a:ext uri="{FF2B5EF4-FFF2-40B4-BE49-F238E27FC236}">
                    <a16:creationId xmlns:a16="http://schemas.microsoft.com/office/drawing/2014/main" id="{16AB2024-9AE5-4DE1-B409-853630C83F06}"/>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0" name="Flowchart: Punched Tape 99">
                <a:extLst>
                  <a:ext uri="{FF2B5EF4-FFF2-40B4-BE49-F238E27FC236}">
                    <a16:creationId xmlns:a16="http://schemas.microsoft.com/office/drawing/2014/main" id="{0161AE64-4437-4524-B424-C9DE0B54E105}"/>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Flowchart: Punched Tape 100">
                <a:extLst>
                  <a:ext uri="{FF2B5EF4-FFF2-40B4-BE49-F238E27FC236}">
                    <a16:creationId xmlns:a16="http://schemas.microsoft.com/office/drawing/2014/main" id="{1C830A60-FBF7-4DDA-939B-45C726485402}"/>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Flowchart: Punched Tape 101">
                <a:extLst>
                  <a:ext uri="{FF2B5EF4-FFF2-40B4-BE49-F238E27FC236}">
                    <a16:creationId xmlns:a16="http://schemas.microsoft.com/office/drawing/2014/main" id="{6CE57B99-C86D-4C7F-B0A2-9D732A9FC072}"/>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grpSp>
        <p:nvGrpSpPr>
          <p:cNvPr id="7" name="Group 6">
            <a:extLst>
              <a:ext uri="{FF2B5EF4-FFF2-40B4-BE49-F238E27FC236}">
                <a16:creationId xmlns:a16="http://schemas.microsoft.com/office/drawing/2014/main" id="{DAF317CB-3302-448F-AA54-A5AF4C9B65BA}"/>
              </a:ext>
            </a:extLst>
          </p:cNvPr>
          <p:cNvGrpSpPr/>
          <p:nvPr/>
        </p:nvGrpSpPr>
        <p:grpSpPr>
          <a:xfrm>
            <a:off x="168707" y="1292671"/>
            <a:ext cx="11811774" cy="938692"/>
            <a:chOff x="183539" y="5184567"/>
            <a:chExt cx="11811774" cy="870255"/>
          </a:xfrm>
        </p:grpSpPr>
        <p:sp>
          <p:nvSpPr>
            <p:cNvPr id="50" name="Flowchart: Punched Tape 49">
              <a:extLst>
                <a:ext uri="{FF2B5EF4-FFF2-40B4-BE49-F238E27FC236}">
                  <a16:creationId xmlns:a16="http://schemas.microsoft.com/office/drawing/2014/main" id="{BEEE9774-EE8A-4FDE-A1F0-239B46A49BBA}"/>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Flowchart: Punched Tape 48">
              <a:extLst>
                <a:ext uri="{FF2B5EF4-FFF2-40B4-BE49-F238E27FC236}">
                  <a16:creationId xmlns:a16="http://schemas.microsoft.com/office/drawing/2014/main" id="{2503CC76-54D0-4A7C-B516-09ED4FBDF700}"/>
                </a:ext>
              </a:extLst>
            </p:cNvPr>
            <p:cNvSpPr/>
            <p:nvPr/>
          </p:nvSpPr>
          <p:spPr>
            <a:xfrm>
              <a:off x="6087785" y="5187694"/>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Flowchart: Punched Tape 2">
              <a:extLst>
                <a:ext uri="{FF2B5EF4-FFF2-40B4-BE49-F238E27FC236}">
                  <a16:creationId xmlns:a16="http://schemas.microsoft.com/office/drawing/2014/main" id="{C098BED7-54E1-4173-BBA3-A0D31C5B874C}"/>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Flowchart: Punched Tape 46">
              <a:extLst>
                <a:ext uri="{FF2B5EF4-FFF2-40B4-BE49-F238E27FC236}">
                  <a16:creationId xmlns:a16="http://schemas.microsoft.com/office/drawing/2014/main" id="{D4899E01-35A1-45B4-AB2C-9849D27745A2}"/>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Flowchart: Punched Tape 47">
              <a:extLst>
                <a:ext uri="{FF2B5EF4-FFF2-40B4-BE49-F238E27FC236}">
                  <a16:creationId xmlns:a16="http://schemas.microsoft.com/office/drawing/2014/main" id="{62C001D0-F9D9-408C-843B-FE84E53EEDB8}"/>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Flowchart: Punched Tape 50">
              <a:extLst>
                <a:ext uri="{FF2B5EF4-FFF2-40B4-BE49-F238E27FC236}">
                  <a16:creationId xmlns:a16="http://schemas.microsoft.com/office/drawing/2014/main" id="{A3288F4D-193E-478E-B227-471086FCB991}"/>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1" name="Group 60">
            <a:extLst>
              <a:ext uri="{FF2B5EF4-FFF2-40B4-BE49-F238E27FC236}">
                <a16:creationId xmlns:a16="http://schemas.microsoft.com/office/drawing/2014/main" id="{708B3947-4BB5-4EB8-975E-A691605B03F7}"/>
              </a:ext>
            </a:extLst>
          </p:cNvPr>
          <p:cNvGrpSpPr/>
          <p:nvPr/>
        </p:nvGrpSpPr>
        <p:grpSpPr>
          <a:xfrm>
            <a:off x="146197" y="3110103"/>
            <a:ext cx="11834284" cy="1692943"/>
            <a:chOff x="167603" y="5489634"/>
            <a:chExt cx="11834284" cy="1692943"/>
          </a:xfrm>
        </p:grpSpPr>
        <p:grpSp>
          <p:nvGrpSpPr>
            <p:cNvPr id="62" name="Group 61">
              <a:extLst>
                <a:ext uri="{FF2B5EF4-FFF2-40B4-BE49-F238E27FC236}">
                  <a16:creationId xmlns:a16="http://schemas.microsoft.com/office/drawing/2014/main" id="{994B9160-152D-4759-906A-70D5307D41ED}"/>
                </a:ext>
              </a:extLst>
            </p:cNvPr>
            <p:cNvGrpSpPr/>
            <p:nvPr/>
          </p:nvGrpSpPr>
          <p:grpSpPr>
            <a:xfrm>
              <a:off x="167603" y="6225298"/>
              <a:ext cx="11811774" cy="957279"/>
              <a:chOff x="183539" y="5184567"/>
              <a:chExt cx="11811774" cy="870254"/>
            </a:xfrm>
          </p:grpSpPr>
          <p:sp>
            <p:nvSpPr>
              <p:cNvPr id="70" name="Flowchart: Punched Tape 69">
                <a:extLst>
                  <a:ext uri="{FF2B5EF4-FFF2-40B4-BE49-F238E27FC236}">
                    <a16:creationId xmlns:a16="http://schemas.microsoft.com/office/drawing/2014/main" id="{37874E68-497E-49B7-9C9F-8D7E2913B07B}"/>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Flowchart: Punched Tape 70">
                <a:extLst>
                  <a:ext uri="{FF2B5EF4-FFF2-40B4-BE49-F238E27FC236}">
                    <a16:creationId xmlns:a16="http://schemas.microsoft.com/office/drawing/2014/main" id="{859AD9CE-A0EA-49E8-925D-5829357D0206}"/>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Flowchart: Punched Tape 71">
                <a:extLst>
                  <a:ext uri="{FF2B5EF4-FFF2-40B4-BE49-F238E27FC236}">
                    <a16:creationId xmlns:a16="http://schemas.microsoft.com/office/drawing/2014/main" id="{E9B28422-6CF3-4C62-B1F1-552E49173759}"/>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Flowchart: Punched Tape 72">
                <a:extLst>
                  <a:ext uri="{FF2B5EF4-FFF2-40B4-BE49-F238E27FC236}">
                    <a16:creationId xmlns:a16="http://schemas.microsoft.com/office/drawing/2014/main" id="{A2A6FFA3-A6E4-405B-8BEF-22BEAD35AAC4}"/>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Flowchart: Punched Tape 73">
                <a:extLst>
                  <a:ext uri="{FF2B5EF4-FFF2-40B4-BE49-F238E27FC236}">
                    <a16:creationId xmlns:a16="http://schemas.microsoft.com/office/drawing/2014/main" id="{881FABB7-AF01-4B08-8228-15C23375F504}"/>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Flowchart: Punched Tape 74">
                <a:extLst>
                  <a:ext uri="{FF2B5EF4-FFF2-40B4-BE49-F238E27FC236}">
                    <a16:creationId xmlns:a16="http://schemas.microsoft.com/office/drawing/2014/main" id="{13CA47F5-4657-4557-8DFE-28E50916F0ED}"/>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3" name="Group 62">
              <a:extLst>
                <a:ext uri="{FF2B5EF4-FFF2-40B4-BE49-F238E27FC236}">
                  <a16:creationId xmlns:a16="http://schemas.microsoft.com/office/drawing/2014/main" id="{632F6DFB-CF04-4CAA-B6D8-F39E0C7F999E}"/>
                </a:ext>
              </a:extLst>
            </p:cNvPr>
            <p:cNvGrpSpPr/>
            <p:nvPr/>
          </p:nvGrpSpPr>
          <p:grpSpPr>
            <a:xfrm>
              <a:off x="190113" y="5489634"/>
              <a:ext cx="11811774" cy="957279"/>
              <a:chOff x="183539" y="5184567"/>
              <a:chExt cx="11811774" cy="870254"/>
            </a:xfrm>
            <a:solidFill>
              <a:schemeClr val="accent1">
                <a:lumMod val="60000"/>
                <a:lumOff val="40000"/>
              </a:schemeClr>
            </a:solidFill>
          </p:grpSpPr>
          <p:sp>
            <p:nvSpPr>
              <p:cNvPr id="64" name="Flowchart: Punched Tape 63">
                <a:extLst>
                  <a:ext uri="{FF2B5EF4-FFF2-40B4-BE49-F238E27FC236}">
                    <a16:creationId xmlns:a16="http://schemas.microsoft.com/office/drawing/2014/main" id="{99DACE39-DCC8-43C3-A27C-2BB07D7B6E4E}"/>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Flowchart: Punched Tape 64">
                <a:extLst>
                  <a:ext uri="{FF2B5EF4-FFF2-40B4-BE49-F238E27FC236}">
                    <a16:creationId xmlns:a16="http://schemas.microsoft.com/office/drawing/2014/main" id="{89B84DD2-0986-4282-8098-1D7890E67FF7}"/>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Flowchart: Punched Tape 65">
                <a:extLst>
                  <a:ext uri="{FF2B5EF4-FFF2-40B4-BE49-F238E27FC236}">
                    <a16:creationId xmlns:a16="http://schemas.microsoft.com/office/drawing/2014/main" id="{8D1D4B36-91A9-4CCC-AC2B-93C5E3A0DEA4}"/>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Flowchart: Punched Tape 66">
                <a:extLst>
                  <a:ext uri="{FF2B5EF4-FFF2-40B4-BE49-F238E27FC236}">
                    <a16:creationId xmlns:a16="http://schemas.microsoft.com/office/drawing/2014/main" id="{9E2DE7E3-024C-4BD0-BE22-69E366F4D347}"/>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Flowchart: Punched Tape 67">
                <a:extLst>
                  <a:ext uri="{FF2B5EF4-FFF2-40B4-BE49-F238E27FC236}">
                    <a16:creationId xmlns:a16="http://schemas.microsoft.com/office/drawing/2014/main" id="{AA5A1297-7373-4D4D-AC10-B9468C8AA51A}"/>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Flowchart: Punched Tape 68">
                <a:extLst>
                  <a:ext uri="{FF2B5EF4-FFF2-40B4-BE49-F238E27FC236}">
                    <a16:creationId xmlns:a16="http://schemas.microsoft.com/office/drawing/2014/main" id="{F5CAF05C-3568-40D7-8FAB-1B962B0875D0}"/>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grpSp>
        <p:nvGrpSpPr>
          <p:cNvPr id="76" name="Group 75">
            <a:extLst>
              <a:ext uri="{FF2B5EF4-FFF2-40B4-BE49-F238E27FC236}">
                <a16:creationId xmlns:a16="http://schemas.microsoft.com/office/drawing/2014/main" id="{73F5E520-82FC-4DA8-A585-AEBF4C2BF8D0}"/>
              </a:ext>
            </a:extLst>
          </p:cNvPr>
          <p:cNvGrpSpPr/>
          <p:nvPr/>
        </p:nvGrpSpPr>
        <p:grpSpPr>
          <a:xfrm>
            <a:off x="170911" y="1817068"/>
            <a:ext cx="11834284" cy="1692940"/>
            <a:chOff x="167603" y="5489634"/>
            <a:chExt cx="11834284" cy="1692940"/>
          </a:xfrm>
        </p:grpSpPr>
        <p:grpSp>
          <p:nvGrpSpPr>
            <p:cNvPr id="77" name="Group 76">
              <a:extLst>
                <a:ext uri="{FF2B5EF4-FFF2-40B4-BE49-F238E27FC236}">
                  <a16:creationId xmlns:a16="http://schemas.microsoft.com/office/drawing/2014/main" id="{48DCF029-A74D-4C46-B752-D056BE71096E}"/>
                </a:ext>
              </a:extLst>
            </p:cNvPr>
            <p:cNvGrpSpPr/>
            <p:nvPr/>
          </p:nvGrpSpPr>
          <p:grpSpPr>
            <a:xfrm>
              <a:off x="167603" y="6183711"/>
              <a:ext cx="11803058" cy="998863"/>
              <a:chOff x="183539" y="5146763"/>
              <a:chExt cx="11803058" cy="908058"/>
            </a:xfrm>
          </p:grpSpPr>
          <p:sp>
            <p:nvSpPr>
              <p:cNvPr id="85" name="Flowchart: Punched Tape 84">
                <a:extLst>
                  <a:ext uri="{FF2B5EF4-FFF2-40B4-BE49-F238E27FC236}">
                    <a16:creationId xmlns:a16="http://schemas.microsoft.com/office/drawing/2014/main" id="{7D43B423-E044-4ACC-A03A-4346CBFFFC0E}"/>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Flowchart: Punched Tape 85">
                <a:extLst>
                  <a:ext uri="{FF2B5EF4-FFF2-40B4-BE49-F238E27FC236}">
                    <a16:creationId xmlns:a16="http://schemas.microsoft.com/office/drawing/2014/main" id="{3E25C640-4377-43E5-9F08-FA4CAB202001}"/>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Flowchart: Punched Tape 86">
                <a:extLst>
                  <a:ext uri="{FF2B5EF4-FFF2-40B4-BE49-F238E27FC236}">
                    <a16:creationId xmlns:a16="http://schemas.microsoft.com/office/drawing/2014/main" id="{934A39B2-CF38-471C-AA75-86F312E9A485}"/>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Flowchart: Punched Tape 87">
                <a:extLst>
                  <a:ext uri="{FF2B5EF4-FFF2-40B4-BE49-F238E27FC236}">
                    <a16:creationId xmlns:a16="http://schemas.microsoft.com/office/drawing/2014/main" id="{EB3918BC-7663-44A0-8805-57C5FD9AD3DA}"/>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9" name="Flowchart: Punched Tape 88">
                <a:extLst>
                  <a:ext uri="{FF2B5EF4-FFF2-40B4-BE49-F238E27FC236}">
                    <a16:creationId xmlns:a16="http://schemas.microsoft.com/office/drawing/2014/main" id="{1328749D-C6F2-450F-BA39-AC979DBA149E}"/>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0" name="Flowchart: Punched Tape 89">
                <a:extLst>
                  <a:ext uri="{FF2B5EF4-FFF2-40B4-BE49-F238E27FC236}">
                    <a16:creationId xmlns:a16="http://schemas.microsoft.com/office/drawing/2014/main" id="{95E6FC5D-FB6E-4070-9A0A-1D53FE39363F}"/>
                  </a:ext>
                </a:extLst>
              </p:cNvPr>
              <p:cNvSpPr/>
              <p:nvPr/>
            </p:nvSpPr>
            <p:spPr>
              <a:xfrm>
                <a:off x="10016525" y="514676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1FD76182-CEA9-4D0F-8293-87482C5DB36F}"/>
                </a:ext>
              </a:extLst>
            </p:cNvPr>
            <p:cNvGrpSpPr/>
            <p:nvPr/>
          </p:nvGrpSpPr>
          <p:grpSpPr>
            <a:xfrm>
              <a:off x="190113" y="5489634"/>
              <a:ext cx="11811774" cy="957279"/>
              <a:chOff x="183539" y="5184567"/>
              <a:chExt cx="11811774" cy="870254"/>
            </a:xfrm>
            <a:solidFill>
              <a:schemeClr val="accent1">
                <a:lumMod val="60000"/>
                <a:lumOff val="40000"/>
              </a:schemeClr>
            </a:solidFill>
          </p:grpSpPr>
          <p:sp>
            <p:nvSpPr>
              <p:cNvPr id="79" name="Flowchart: Punched Tape 78">
                <a:extLst>
                  <a:ext uri="{FF2B5EF4-FFF2-40B4-BE49-F238E27FC236}">
                    <a16:creationId xmlns:a16="http://schemas.microsoft.com/office/drawing/2014/main" id="{C6959E22-812B-41AA-ADE6-739C9C24E1D4}"/>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Flowchart: Punched Tape 79">
                <a:extLst>
                  <a:ext uri="{FF2B5EF4-FFF2-40B4-BE49-F238E27FC236}">
                    <a16:creationId xmlns:a16="http://schemas.microsoft.com/office/drawing/2014/main" id="{112B53E0-9B20-4C22-8E74-2BCA31758048}"/>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1" name="Flowchart: Punched Tape 80">
                <a:extLst>
                  <a:ext uri="{FF2B5EF4-FFF2-40B4-BE49-F238E27FC236}">
                    <a16:creationId xmlns:a16="http://schemas.microsoft.com/office/drawing/2014/main" id="{C3E0F207-2364-415A-8271-478269D49875}"/>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2" name="Flowchart: Punched Tape 81">
                <a:extLst>
                  <a:ext uri="{FF2B5EF4-FFF2-40B4-BE49-F238E27FC236}">
                    <a16:creationId xmlns:a16="http://schemas.microsoft.com/office/drawing/2014/main" id="{5E613BB7-77C4-4BE6-B62F-936CDCE4B096}"/>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Flowchart: Punched Tape 82">
                <a:extLst>
                  <a:ext uri="{FF2B5EF4-FFF2-40B4-BE49-F238E27FC236}">
                    <a16:creationId xmlns:a16="http://schemas.microsoft.com/office/drawing/2014/main" id="{02A67CAF-7AE0-4EF8-A82E-B74BC76FA80F}"/>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Flowchart: Punched Tape 83">
                <a:extLst>
                  <a:ext uri="{FF2B5EF4-FFF2-40B4-BE49-F238E27FC236}">
                    <a16:creationId xmlns:a16="http://schemas.microsoft.com/office/drawing/2014/main" id="{262D64BD-ED9D-499B-97AA-CDA6443A0834}"/>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44" name="Rounded Rectangle 46">
            <a:extLst>
              <a:ext uri="{FF2B5EF4-FFF2-40B4-BE49-F238E27FC236}">
                <a16:creationId xmlns:a16="http://schemas.microsoft.com/office/drawing/2014/main" id="{B161B302-CA83-42C1-8818-0B32BAD28A1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a:hlinkClick r:id="" action="ppaction://noaction">
              <a:snd r:embed="rId4" name="trop.wav"/>
            </a:hlinkClick>
            <a:extLst>
              <a:ext uri="{FF2B5EF4-FFF2-40B4-BE49-F238E27FC236}">
                <a16:creationId xmlns:a16="http://schemas.microsoft.com/office/drawing/2014/main" id="{04225F9D-376B-436F-9466-CB4356FE6086}"/>
              </a:ext>
            </a:extLst>
          </p:cNvPr>
          <p:cNvSpPr txBox="1"/>
          <p:nvPr/>
        </p:nvSpPr>
        <p:spPr>
          <a:xfrm>
            <a:off x="742323" y="1785289"/>
            <a:ext cx="12196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trop</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91" name="TextBox 90">
            <a:hlinkClick r:id="" action="ppaction://noaction">
              <a:snd r:embed="rId5" name="report.wav"/>
            </a:hlinkClick>
            <a:extLst>
              <a:ext uri="{FF2B5EF4-FFF2-40B4-BE49-F238E27FC236}">
                <a16:creationId xmlns:a16="http://schemas.microsoft.com/office/drawing/2014/main" id="{68C9A381-71F7-4652-9AC9-3AFF0BDD6C99}"/>
              </a:ext>
            </a:extLst>
          </p:cNvPr>
          <p:cNvSpPr txBox="1"/>
          <p:nvPr/>
        </p:nvSpPr>
        <p:spPr>
          <a:xfrm>
            <a:off x="2815517" y="3788664"/>
            <a:ext cx="152797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report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11" name="Oval 110">
            <a:extLst>
              <a:ext uri="{FF2B5EF4-FFF2-40B4-BE49-F238E27FC236}">
                <a16:creationId xmlns:a16="http://schemas.microsoft.com/office/drawing/2014/main" id="{633031FB-4C2E-4674-AC7F-84D04D79385F}"/>
              </a:ext>
            </a:extLst>
          </p:cNvPr>
          <p:cNvSpPr/>
          <p:nvPr/>
        </p:nvSpPr>
        <p:spPr>
          <a:xfrm>
            <a:off x="2809092" y="1424710"/>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Oval 112">
            <a:extLst>
              <a:ext uri="{FF2B5EF4-FFF2-40B4-BE49-F238E27FC236}">
                <a16:creationId xmlns:a16="http://schemas.microsoft.com/office/drawing/2014/main" id="{DF7DF698-B56B-46E0-8F77-70F98D7D2E8E}"/>
              </a:ext>
            </a:extLst>
          </p:cNvPr>
          <p:cNvSpPr/>
          <p:nvPr/>
        </p:nvSpPr>
        <p:spPr>
          <a:xfrm>
            <a:off x="8885827" y="3906506"/>
            <a:ext cx="1846042"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Oval 114">
            <a:extLst>
              <a:ext uri="{FF2B5EF4-FFF2-40B4-BE49-F238E27FC236}">
                <a16:creationId xmlns:a16="http://schemas.microsoft.com/office/drawing/2014/main" id="{B1E797DD-65EF-41B3-BF36-22E584CE7766}"/>
              </a:ext>
            </a:extLst>
          </p:cNvPr>
          <p:cNvSpPr/>
          <p:nvPr/>
        </p:nvSpPr>
        <p:spPr>
          <a:xfrm>
            <a:off x="6705512" y="5279276"/>
            <a:ext cx="2158173" cy="7738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7" name="Oval 116">
            <a:extLst>
              <a:ext uri="{FF2B5EF4-FFF2-40B4-BE49-F238E27FC236}">
                <a16:creationId xmlns:a16="http://schemas.microsoft.com/office/drawing/2014/main" id="{6E6C9533-704E-44FF-804F-01E901BA1E77}"/>
              </a:ext>
            </a:extLst>
          </p:cNvPr>
          <p:cNvSpPr/>
          <p:nvPr/>
        </p:nvSpPr>
        <p:spPr>
          <a:xfrm>
            <a:off x="851913" y="3191971"/>
            <a:ext cx="1493663"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5" name="Oval 124">
            <a:extLst>
              <a:ext uri="{FF2B5EF4-FFF2-40B4-BE49-F238E27FC236}">
                <a16:creationId xmlns:a16="http://schemas.microsoft.com/office/drawing/2014/main" id="{560DC844-D854-4811-8E0F-6A5840E8C870}"/>
              </a:ext>
            </a:extLst>
          </p:cNvPr>
          <p:cNvSpPr/>
          <p:nvPr/>
        </p:nvSpPr>
        <p:spPr>
          <a:xfrm>
            <a:off x="486976" y="1730773"/>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6" name="Oval 125">
            <a:extLst>
              <a:ext uri="{FF2B5EF4-FFF2-40B4-BE49-F238E27FC236}">
                <a16:creationId xmlns:a16="http://schemas.microsoft.com/office/drawing/2014/main" id="{9928F6B2-43F5-4A4E-B682-EFD9079C500C}"/>
              </a:ext>
            </a:extLst>
          </p:cNvPr>
          <p:cNvSpPr/>
          <p:nvPr/>
        </p:nvSpPr>
        <p:spPr>
          <a:xfrm>
            <a:off x="10123174" y="5138805"/>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7" name="Oval 126">
            <a:extLst>
              <a:ext uri="{FF2B5EF4-FFF2-40B4-BE49-F238E27FC236}">
                <a16:creationId xmlns:a16="http://schemas.microsoft.com/office/drawing/2014/main" id="{FAA4E9D6-E1A9-40B5-BE03-630386400A1E}"/>
              </a:ext>
            </a:extLst>
          </p:cNvPr>
          <p:cNvSpPr/>
          <p:nvPr/>
        </p:nvSpPr>
        <p:spPr>
          <a:xfrm>
            <a:off x="4585426" y="4934566"/>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D0462443-D66B-4523-98F3-A212B5D61713}"/>
              </a:ext>
            </a:extLst>
          </p:cNvPr>
          <p:cNvSpPr txBox="1"/>
          <p:nvPr/>
        </p:nvSpPr>
        <p:spPr>
          <a:xfrm>
            <a:off x="3256181" y="1843066"/>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put]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7F0884BA-D75C-495F-A96B-61C7CC3A818F}"/>
              </a:ext>
            </a:extLst>
          </p:cNvPr>
          <p:cNvSpPr txBox="1"/>
          <p:nvPr/>
        </p:nvSpPr>
        <p:spPr>
          <a:xfrm>
            <a:off x="5925212" y="4190687"/>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import]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pic>
        <p:nvPicPr>
          <p:cNvPr id="3074" name="Picture 2" descr="Mussel Clip Art">
            <a:extLst>
              <a:ext uri="{FF2B5EF4-FFF2-40B4-BE49-F238E27FC236}">
                <a16:creationId xmlns:a16="http://schemas.microsoft.com/office/drawing/2014/main" id="{019E5313-3493-4370-A1A4-3E49C72832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2748" y="2575573"/>
            <a:ext cx="657313" cy="62653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9E67C7E-9290-4EE3-B432-B7424CC99E57}"/>
              </a:ext>
            </a:extLst>
          </p:cNvPr>
          <p:cNvSpPr txBox="1"/>
          <p:nvPr/>
        </p:nvSpPr>
        <p:spPr>
          <a:xfrm>
            <a:off x="1299481" y="3546097"/>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[back]</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9B1DFED0-715B-46CD-9D2E-B855E1164091}"/>
              </a:ext>
            </a:extLst>
          </p:cNvPr>
          <p:cNvSpPr txBox="1"/>
          <p:nvPr/>
        </p:nvSpPr>
        <p:spPr>
          <a:xfrm>
            <a:off x="9736981" y="4316542"/>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[rest]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1C2DB8C9-1075-4BDA-BFBF-D8FA844828F6}"/>
              </a:ext>
            </a:extLst>
          </p:cNvPr>
          <p:cNvSpPr txBox="1"/>
          <p:nvPr/>
        </p:nvSpPr>
        <p:spPr>
          <a:xfrm>
            <a:off x="10722130" y="5564324"/>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[tax]</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D98273B1-0E8A-408D-AA8D-95C1F89A3829}"/>
              </a:ext>
            </a:extLst>
          </p:cNvPr>
          <p:cNvSpPr txBox="1"/>
          <p:nvPr/>
        </p:nvSpPr>
        <p:spPr>
          <a:xfrm>
            <a:off x="3268347" y="5614696"/>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[beef]</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grpSp>
        <p:nvGrpSpPr>
          <p:cNvPr id="19" name="Group 18">
            <a:extLst>
              <a:ext uri="{FF2B5EF4-FFF2-40B4-BE49-F238E27FC236}">
                <a16:creationId xmlns:a16="http://schemas.microsoft.com/office/drawing/2014/main" id="{F80DC0CB-6E64-4C3D-BD45-2851788FB1BC}"/>
              </a:ext>
            </a:extLst>
          </p:cNvPr>
          <p:cNvGrpSpPr/>
          <p:nvPr/>
        </p:nvGrpSpPr>
        <p:grpSpPr>
          <a:xfrm>
            <a:off x="9808848" y="1775201"/>
            <a:ext cx="1970072" cy="680172"/>
            <a:chOff x="9808848" y="1775201"/>
            <a:chExt cx="1970072" cy="680172"/>
          </a:xfrm>
        </p:grpSpPr>
        <p:sp>
          <p:nvSpPr>
            <p:cNvPr id="103" name="Oval 102">
              <a:extLst>
                <a:ext uri="{FF2B5EF4-FFF2-40B4-BE49-F238E27FC236}">
                  <a16:creationId xmlns:a16="http://schemas.microsoft.com/office/drawing/2014/main" id="{D41FADCA-6E2C-4755-AA94-EE6C59418FDA}"/>
                </a:ext>
              </a:extLst>
            </p:cNvPr>
            <p:cNvSpPr/>
            <p:nvPr/>
          </p:nvSpPr>
          <p:spPr>
            <a:xfrm>
              <a:off x="9808848" y="1775201"/>
              <a:ext cx="1970072" cy="68017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 name="Straight Connector 4">
              <a:extLst>
                <a:ext uri="{FF2B5EF4-FFF2-40B4-BE49-F238E27FC236}">
                  <a16:creationId xmlns:a16="http://schemas.microsoft.com/office/drawing/2014/main" id="{28708ABC-2D7D-4893-9401-7D9D032BC44F}"/>
                </a:ext>
              </a:extLst>
            </p:cNvPr>
            <p:cNvCxnSpPr>
              <a:cxnSpLocks/>
            </p:cNvCxnSpPr>
            <p:nvPr/>
          </p:nvCxnSpPr>
          <p:spPr>
            <a:xfrm>
              <a:off x="10410218" y="2293036"/>
              <a:ext cx="168882"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grpSp>
      <p:pic>
        <p:nvPicPr>
          <p:cNvPr id="42" name="Picture 41">
            <a:extLst>
              <a:ext uri="{FF2B5EF4-FFF2-40B4-BE49-F238E27FC236}">
                <a16:creationId xmlns:a16="http://schemas.microsoft.com/office/drawing/2014/main" id="{FAF5FEBA-857C-4D41-A4F2-D57A6CA079E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598" b="93432" l="7415" r="94703">
                        <a14:foregroundMark x1="76483" y1="8703" x2="76483" y2="8703"/>
                        <a14:foregroundMark x1="79449" y1="4598" x2="79449" y2="4598"/>
                        <a14:foregroundMark x1="93856" y1="36289" x2="93856" y2="36289"/>
                        <a14:foregroundMark x1="68856" y1="93760" x2="68856" y2="93760"/>
                        <a14:foregroundMark x1="94915" y1="89163" x2="94915" y2="89163"/>
                        <a14:foregroundMark x1="43220" y1="50575" x2="43220" y2="50575"/>
                        <a14:foregroundMark x1="7415" y1="44663" x2="7415" y2="44663"/>
                        <a14:backgroundMark x1="11229" y1="22660" x2="11229" y2="22660"/>
                        <a14:backgroundMark x1="83263" y1="8046" x2="83051" y2="7553"/>
                      </a14:backgroundRemoval>
                    </a14:imgEffect>
                  </a14:imgLayer>
                </a14:imgProps>
              </a:ext>
            </a:extLst>
          </a:blip>
          <a:stretch>
            <a:fillRect/>
          </a:stretch>
        </p:blipFill>
        <p:spPr>
          <a:xfrm>
            <a:off x="1159095" y="4652252"/>
            <a:ext cx="1067084" cy="1376810"/>
          </a:xfrm>
          <a:prstGeom prst="rect">
            <a:avLst/>
          </a:prstGeom>
        </p:spPr>
      </p:pic>
      <p:sp>
        <p:nvSpPr>
          <p:cNvPr id="124" name="Oval 123">
            <a:extLst>
              <a:ext uri="{FF2B5EF4-FFF2-40B4-BE49-F238E27FC236}">
                <a16:creationId xmlns:a16="http://schemas.microsoft.com/office/drawing/2014/main" id="{17036ACF-8072-4EA5-9E2E-DD7DC54C8E73}"/>
              </a:ext>
            </a:extLst>
          </p:cNvPr>
          <p:cNvSpPr/>
          <p:nvPr/>
        </p:nvSpPr>
        <p:spPr>
          <a:xfrm>
            <a:off x="533514" y="4394577"/>
            <a:ext cx="1446447" cy="6711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68A87AA0-6BFB-492C-ADC7-090E113882EF}"/>
              </a:ext>
            </a:extLst>
          </p:cNvPr>
          <p:cNvSpPr txBox="1"/>
          <p:nvPr/>
        </p:nvSpPr>
        <p:spPr>
          <a:xfrm>
            <a:off x="6377786" y="249869"/>
            <a:ext cx="3631813" cy="800219"/>
          </a:xfrm>
          <a:prstGeom prst="rect">
            <a:avLst/>
          </a:prstGeom>
          <a:solidFill>
            <a:schemeClr val="bg1"/>
          </a:solidFill>
          <a:ln w="38100">
            <a:solidFill>
              <a:srgbClr val="ED7D3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600" b="1" i="0" u="none" strike="noStrike" kern="1200" cap="none" spc="0" normalizeH="0" baseline="0" noProof="0" dirty="0">
                <a:ln>
                  <a:noFill/>
                </a:ln>
                <a:solidFill>
                  <a:srgbClr val="ED7D31"/>
                </a:solidFill>
                <a:effectLst/>
                <a:uLnTx/>
                <a:uFillTx/>
                <a:latin typeface="Century Gothic" panose="020F0302020204030204"/>
                <a:ea typeface="+mn-ea"/>
                <a:cs typeface="+mn-cs"/>
              </a:rPr>
              <a:t>10</a:t>
            </a:r>
          </a:p>
        </p:txBody>
      </p:sp>
      <p:sp>
        <p:nvSpPr>
          <p:cNvPr id="46" name="TextBox 45">
            <a:extLst>
              <a:ext uri="{FF2B5EF4-FFF2-40B4-BE49-F238E27FC236}">
                <a16:creationId xmlns:a16="http://schemas.microsoft.com/office/drawing/2014/main" id="{75AA69AD-B4E3-4144-9CBA-2D1B73CF940A}"/>
              </a:ext>
            </a:extLst>
          </p:cNvPr>
          <p:cNvSpPr txBox="1"/>
          <p:nvPr/>
        </p:nvSpPr>
        <p:spPr>
          <a:xfrm>
            <a:off x="971875" y="2231251"/>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[too]</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03018EAF-4E72-4623-B14A-A4D1C955BD11}"/>
              </a:ext>
            </a:extLst>
          </p:cNvPr>
          <p:cNvSpPr txBox="1"/>
          <p:nvPr/>
        </p:nvSpPr>
        <p:spPr>
          <a:xfrm>
            <a:off x="7633236" y="5881376"/>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[soon]</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grpSp>
        <p:nvGrpSpPr>
          <p:cNvPr id="56" name="Group 55">
            <a:extLst>
              <a:ext uri="{FF2B5EF4-FFF2-40B4-BE49-F238E27FC236}">
                <a16:creationId xmlns:a16="http://schemas.microsoft.com/office/drawing/2014/main" id="{C20094ED-A50A-4EA4-B5C8-39860278B66A}"/>
              </a:ext>
            </a:extLst>
          </p:cNvPr>
          <p:cNvGrpSpPr/>
          <p:nvPr/>
        </p:nvGrpSpPr>
        <p:grpSpPr>
          <a:xfrm>
            <a:off x="3388451" y="2762978"/>
            <a:ext cx="2229090" cy="661093"/>
            <a:chOff x="3410894" y="2628444"/>
            <a:chExt cx="2229090" cy="661093"/>
          </a:xfrm>
        </p:grpSpPr>
        <p:sp>
          <p:nvSpPr>
            <p:cNvPr id="109" name="Oval 108">
              <a:extLst>
                <a:ext uri="{FF2B5EF4-FFF2-40B4-BE49-F238E27FC236}">
                  <a16:creationId xmlns:a16="http://schemas.microsoft.com/office/drawing/2014/main" id="{CFA5D82B-8FE2-4FD0-90FA-9477E618C08E}"/>
                </a:ext>
              </a:extLst>
            </p:cNvPr>
            <p:cNvSpPr/>
            <p:nvPr/>
          </p:nvSpPr>
          <p:spPr>
            <a:xfrm>
              <a:off x="3410894" y="2628444"/>
              <a:ext cx="2229090"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118" name="Straight Connector 117">
              <a:extLst>
                <a:ext uri="{FF2B5EF4-FFF2-40B4-BE49-F238E27FC236}">
                  <a16:creationId xmlns:a16="http://schemas.microsoft.com/office/drawing/2014/main" id="{1EBF239B-4F56-4D71-8B06-F21B0266BD28}"/>
                </a:ext>
              </a:extLst>
            </p:cNvPr>
            <p:cNvCxnSpPr>
              <a:cxnSpLocks/>
            </p:cNvCxnSpPr>
            <p:nvPr/>
          </p:nvCxnSpPr>
          <p:spPr>
            <a:xfrm>
              <a:off x="4771418" y="3100149"/>
              <a:ext cx="168882"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1B98B5C2-617A-4005-9C36-98AB69EDC8A1}"/>
              </a:ext>
            </a:extLst>
          </p:cNvPr>
          <p:cNvSpPr txBox="1"/>
          <p:nvPr/>
        </p:nvSpPr>
        <p:spPr>
          <a:xfrm>
            <a:off x="4491238" y="3147549"/>
            <a:ext cx="1538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[job]</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7" name="TextBox 16">
            <a:hlinkClick r:id="" action="ppaction://noaction">
              <a:snd r:embed="rId9" name="poser.wav"/>
            </a:hlinkClick>
            <a:extLst>
              <a:ext uri="{FF2B5EF4-FFF2-40B4-BE49-F238E27FC236}">
                <a16:creationId xmlns:a16="http://schemas.microsoft.com/office/drawing/2014/main" id="{55F76293-F036-D943-9EC1-F5857D9662CB}"/>
              </a:ext>
            </a:extLst>
          </p:cNvPr>
          <p:cNvSpPr txBox="1"/>
          <p:nvPr/>
        </p:nvSpPr>
        <p:spPr>
          <a:xfrm>
            <a:off x="2985526" y="1505692"/>
            <a:ext cx="1682408" cy="571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poser</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6" name="TextBox 25">
            <a:hlinkClick r:id="" action="ppaction://noaction">
              <a:snd r:embed="rId10" name="combien.wav"/>
            </a:hlinkClick>
            <a:extLst>
              <a:ext uri="{FF2B5EF4-FFF2-40B4-BE49-F238E27FC236}">
                <a16:creationId xmlns:a16="http://schemas.microsoft.com/office/drawing/2014/main" id="{E4FF7813-B604-4EDF-938C-FEB4BD2D2026}"/>
              </a:ext>
            </a:extLst>
          </p:cNvPr>
          <p:cNvSpPr txBox="1"/>
          <p:nvPr/>
        </p:nvSpPr>
        <p:spPr>
          <a:xfrm>
            <a:off x="5197990" y="1454991"/>
            <a:ext cx="258594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combien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0" name="TextBox 19">
            <a:hlinkClick r:id="" action="ppaction://noaction">
              <a:snd r:embed="rId11" name="poisson.wav"/>
            </a:hlinkClick>
            <a:extLst>
              <a:ext uri="{FF2B5EF4-FFF2-40B4-BE49-F238E27FC236}">
                <a16:creationId xmlns:a16="http://schemas.microsoft.com/office/drawing/2014/main" id="{5535E89E-4E81-4CC5-AD8E-C66BE269D8B4}"/>
              </a:ext>
            </a:extLst>
          </p:cNvPr>
          <p:cNvSpPr txBox="1"/>
          <p:nvPr/>
        </p:nvSpPr>
        <p:spPr>
          <a:xfrm>
            <a:off x="7723042" y="1834680"/>
            <a:ext cx="16922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poisson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6" name="TextBox 15">
            <a:hlinkClick r:id="" action="ppaction://noaction">
              <a:snd r:embed="rId12" name="position.wav"/>
            </a:hlinkClick>
            <a:extLst>
              <a:ext uri="{FF2B5EF4-FFF2-40B4-BE49-F238E27FC236}">
                <a16:creationId xmlns:a16="http://schemas.microsoft.com/office/drawing/2014/main" id="{DD726C2E-8B14-48D5-BC86-420161259118}"/>
              </a:ext>
            </a:extLst>
          </p:cNvPr>
          <p:cNvSpPr txBox="1"/>
          <p:nvPr/>
        </p:nvSpPr>
        <p:spPr>
          <a:xfrm>
            <a:off x="10012279" y="1829320"/>
            <a:ext cx="21747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position</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8" name="TextBox 17">
            <a:hlinkClick r:id="" action="ppaction://noaction">
              <a:snd r:embed="rId13" name="boulot.wav"/>
            </a:hlinkClick>
            <a:extLst>
              <a:ext uri="{FF2B5EF4-FFF2-40B4-BE49-F238E27FC236}">
                <a16:creationId xmlns:a16="http://schemas.microsoft.com/office/drawing/2014/main" id="{02C027D0-69F7-4A53-A561-308F17C8EF69}"/>
              </a:ext>
            </a:extLst>
          </p:cNvPr>
          <p:cNvSpPr txBox="1"/>
          <p:nvPr/>
        </p:nvSpPr>
        <p:spPr>
          <a:xfrm>
            <a:off x="3793269" y="2765369"/>
            <a:ext cx="1554969" cy="5518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boulot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3" name="TextBox 12">
            <a:hlinkClick r:id="" action="ppaction://noaction">
              <a:snd r:embed="rId14" name="moule.wav"/>
            </a:hlinkClick>
            <a:extLst>
              <a:ext uri="{FF2B5EF4-FFF2-40B4-BE49-F238E27FC236}">
                <a16:creationId xmlns:a16="http://schemas.microsoft.com/office/drawing/2014/main" id="{08B10E73-6D76-40B7-AB4F-48F91E147744}"/>
              </a:ext>
            </a:extLst>
          </p:cNvPr>
          <p:cNvSpPr txBox="1"/>
          <p:nvPr/>
        </p:nvSpPr>
        <p:spPr>
          <a:xfrm>
            <a:off x="6180872" y="2901194"/>
            <a:ext cx="15766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moule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0" name="TextBox 9">
            <a:hlinkClick r:id="" action="ppaction://noaction">
              <a:snd r:embed="rId15" name="atmosphere.wav"/>
            </a:hlinkClick>
            <a:extLst>
              <a:ext uri="{FF2B5EF4-FFF2-40B4-BE49-F238E27FC236}">
                <a16:creationId xmlns:a16="http://schemas.microsoft.com/office/drawing/2014/main" id="{976F3B71-FC9A-45C1-8C73-766519F1EF6B}"/>
              </a:ext>
            </a:extLst>
          </p:cNvPr>
          <p:cNvSpPr txBox="1"/>
          <p:nvPr/>
        </p:nvSpPr>
        <p:spPr>
          <a:xfrm>
            <a:off x="8378498" y="2947391"/>
            <a:ext cx="24679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atmosphère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2" name="TextBox 31">
            <a:hlinkClick r:id="" action="ppaction://noaction">
              <a:snd r:embed="rId16" name="dos.wav"/>
            </a:hlinkClick>
            <a:extLst>
              <a:ext uri="{FF2B5EF4-FFF2-40B4-BE49-F238E27FC236}">
                <a16:creationId xmlns:a16="http://schemas.microsoft.com/office/drawing/2014/main" id="{AADB3F20-027D-4985-9F91-B5C6E0E94E08}"/>
              </a:ext>
            </a:extLst>
          </p:cNvPr>
          <p:cNvSpPr txBox="1"/>
          <p:nvPr/>
        </p:nvSpPr>
        <p:spPr>
          <a:xfrm>
            <a:off x="1157219" y="3161970"/>
            <a:ext cx="1080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dos</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5" name="TextBox 34">
            <a:hlinkClick r:id="" action="ppaction://noaction">
              <a:snd r:embed="rId17" name="heros.wav"/>
            </a:hlinkClick>
            <a:extLst>
              <a:ext uri="{FF2B5EF4-FFF2-40B4-BE49-F238E27FC236}">
                <a16:creationId xmlns:a16="http://schemas.microsoft.com/office/drawing/2014/main" id="{3FA2823B-691C-4C53-BFC2-8DE9C78D60EE}"/>
              </a:ext>
            </a:extLst>
          </p:cNvPr>
          <p:cNvSpPr txBox="1"/>
          <p:nvPr/>
        </p:nvSpPr>
        <p:spPr>
          <a:xfrm>
            <a:off x="715339" y="4423478"/>
            <a:ext cx="137727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héros</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1" name="TextBox 10">
            <a:hlinkClick r:id="" action="ppaction://noaction">
              <a:snd r:embed="rId18" name="boeuf.wav"/>
            </a:hlinkClick>
            <a:extLst>
              <a:ext uri="{FF2B5EF4-FFF2-40B4-BE49-F238E27FC236}">
                <a16:creationId xmlns:a16="http://schemas.microsoft.com/office/drawing/2014/main" id="{AAA87963-9A6C-429D-B748-0BC20E9C8601}"/>
              </a:ext>
            </a:extLst>
          </p:cNvPr>
          <p:cNvSpPr txBox="1"/>
          <p:nvPr/>
        </p:nvSpPr>
        <p:spPr>
          <a:xfrm>
            <a:off x="2967827" y="5197115"/>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bœuf</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4" name="TextBox 23">
            <a:hlinkClick r:id="" action="ppaction://noaction">
              <a:snd r:embed="rId19" name="rose.wav"/>
            </a:hlinkClick>
            <a:extLst>
              <a:ext uri="{FF2B5EF4-FFF2-40B4-BE49-F238E27FC236}">
                <a16:creationId xmlns:a16="http://schemas.microsoft.com/office/drawing/2014/main" id="{D1D3A360-13AC-4E94-A008-6217EE2B4550}"/>
              </a:ext>
            </a:extLst>
          </p:cNvPr>
          <p:cNvSpPr txBox="1"/>
          <p:nvPr/>
        </p:nvSpPr>
        <p:spPr>
          <a:xfrm>
            <a:off x="4871052" y="4965902"/>
            <a:ext cx="118147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rose</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2" name="TextBox 11">
            <a:hlinkClick r:id="" action="ppaction://noaction">
              <a:snd r:embed="rId20" name="importer.wav"/>
            </a:hlinkClick>
            <a:extLst>
              <a:ext uri="{FF2B5EF4-FFF2-40B4-BE49-F238E27FC236}">
                <a16:creationId xmlns:a16="http://schemas.microsoft.com/office/drawing/2014/main" id="{E1A1CCAB-6FEE-41C4-B775-3BAF96A707FF}"/>
              </a:ext>
            </a:extLst>
          </p:cNvPr>
          <p:cNvSpPr txBox="1"/>
          <p:nvPr/>
        </p:nvSpPr>
        <p:spPr>
          <a:xfrm>
            <a:off x="5636799" y="3819247"/>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importer</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7" name="TextBox 26">
            <a:hlinkClick r:id="" action="ppaction://noaction">
              <a:snd r:embed="rId21" name="bientot.wav"/>
            </a:hlinkClick>
            <a:extLst>
              <a:ext uri="{FF2B5EF4-FFF2-40B4-BE49-F238E27FC236}">
                <a16:creationId xmlns:a16="http://schemas.microsoft.com/office/drawing/2014/main" id="{AFBF139E-619A-4323-B180-DBBCACE08B71}"/>
              </a:ext>
            </a:extLst>
          </p:cNvPr>
          <p:cNvSpPr txBox="1"/>
          <p:nvPr/>
        </p:nvSpPr>
        <p:spPr>
          <a:xfrm>
            <a:off x="7062748" y="5380418"/>
            <a:ext cx="159675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bient</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panose="020B0604020202020204" pitchFamily="34" charset="0"/>
              </a:rPr>
              <a:t>ôt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1" name="TextBox 30">
            <a:hlinkClick r:id="" action="ppaction://noaction">
              <a:snd r:embed="rId22" name="repos.wav"/>
            </a:hlinkClick>
            <a:extLst>
              <a:ext uri="{FF2B5EF4-FFF2-40B4-BE49-F238E27FC236}">
                <a16:creationId xmlns:a16="http://schemas.microsoft.com/office/drawing/2014/main" id="{324D4D2D-BF59-4FC4-9D85-F7C084FF4FB8}"/>
              </a:ext>
            </a:extLst>
          </p:cNvPr>
          <p:cNvSpPr txBox="1"/>
          <p:nvPr/>
        </p:nvSpPr>
        <p:spPr>
          <a:xfrm>
            <a:off x="9202455" y="3889896"/>
            <a:ext cx="13705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repos</a:t>
            </a:r>
            <a:endParaRPr kumimoji="0" lang="en-US" sz="3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hlinkClick r:id="" action="ppaction://noaction">
              <a:snd r:embed="rId23" name="impot.wav"/>
            </a:hlinkClick>
            <a:extLst>
              <a:ext uri="{FF2B5EF4-FFF2-40B4-BE49-F238E27FC236}">
                <a16:creationId xmlns:a16="http://schemas.microsoft.com/office/drawing/2014/main" id="{7A5A7E5C-5EC2-4520-B955-DF7A8B1A1206}"/>
              </a:ext>
            </a:extLst>
          </p:cNvPr>
          <p:cNvSpPr txBox="1"/>
          <p:nvPr/>
        </p:nvSpPr>
        <p:spPr>
          <a:xfrm>
            <a:off x="10180270" y="5183718"/>
            <a:ext cx="206311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impôt</a:t>
            </a:r>
            <a:endParaRPr kumimoji="0" lang="en-US" sz="3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3508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3" grpId="0" animBg="1"/>
      <p:bldP spid="115" grpId="0" animBg="1"/>
      <p:bldP spid="117" grpId="0" animBg="1"/>
      <p:bldP spid="125" grpId="0" animBg="1"/>
      <p:bldP spid="126" grpId="0" animBg="1"/>
      <p:bldP spid="127" grpId="0" animBg="1"/>
      <p:bldP spid="124" grpId="0" animBg="1"/>
      <p:bldP spid="55"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5050</Words>
  <Application>Microsoft Office PowerPoint</Application>
  <PresentationFormat>Widescreen</PresentationFormat>
  <Paragraphs>640</Paragraphs>
  <Slides>28</Slides>
  <Notes>28</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28</vt:i4>
      </vt:variant>
    </vt:vector>
  </HeadingPairs>
  <TitlesOfParts>
    <vt:vector size="41" baseType="lpstr">
      <vt:lpstr>Arial</vt:lpstr>
      <vt:lpstr>Calibri</vt:lpstr>
      <vt:lpstr>Century Gothic</vt:lpstr>
      <vt:lpstr>Georgia</vt:lpstr>
      <vt:lpstr>Noto Serif</vt:lpstr>
      <vt:lpstr>Tw Cen MT</vt:lpstr>
      <vt:lpstr>1_Office Theme</vt:lpstr>
      <vt:lpstr>NCELP Theme</vt:lpstr>
      <vt:lpstr>2_Office Theme</vt:lpstr>
      <vt:lpstr>1_NCELP Theme</vt:lpstr>
      <vt:lpstr>5_Office Theme</vt:lpstr>
      <vt:lpstr>3_Office Theme</vt:lpstr>
      <vt:lpstr>6_Office Theme</vt:lpstr>
      <vt:lpstr>French Phonics Collection </vt:lpstr>
      <vt:lpstr>SSC [closed o/ô]</vt:lpstr>
      <vt:lpstr>closed o/ô</vt:lpstr>
      <vt:lpstr>closed o/ô</vt:lpstr>
      <vt:lpstr>closed o/ô</vt:lpstr>
      <vt:lpstr>closed o/ô</vt:lpstr>
      <vt:lpstr>closed o/ô</vt:lpstr>
      <vt:lpstr>closed o/ô</vt:lpstr>
      <vt:lpstr>Phonétique  </vt:lpstr>
      <vt:lpstr>Closed [o] et [au/eau]  </vt:lpstr>
      <vt:lpstr>au</vt:lpstr>
      <vt:lpstr>au</vt:lpstr>
      <vt:lpstr>Phonétique</vt:lpstr>
      <vt:lpstr>SSC [closed o/ô]</vt:lpstr>
      <vt:lpstr>Closed or open [o]?  </vt:lpstr>
      <vt:lpstr>Closed and open [o]</vt:lpstr>
      <vt:lpstr>Closed or open [o] ?</vt:lpstr>
      <vt:lpstr>Phonétique  </vt:lpstr>
      <vt:lpstr>SSC [closed o/ô]</vt:lpstr>
      <vt:lpstr>Phonétique  </vt:lpstr>
      <vt:lpstr>closed o/ô</vt:lpstr>
      <vt:lpstr>closed o/ô</vt:lpstr>
      <vt:lpstr>Phonétique  </vt:lpstr>
      <vt:lpstr>SSC [closed o/ô]</vt:lpstr>
      <vt:lpstr>closed o/ô</vt:lpstr>
      <vt:lpstr>closed o/ô</vt:lpstr>
      <vt:lpstr>Phonétique  </vt:lpstr>
      <vt:lpstr>La crise des réfugiés*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29</cp:revision>
  <dcterms:created xsi:type="dcterms:W3CDTF">2021-02-16T11:52:59Z</dcterms:created>
  <dcterms:modified xsi:type="dcterms:W3CDTF">2022-08-31T09:21:36Z</dcterms:modified>
</cp:coreProperties>
</file>