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807" r:id="rId7"/>
    <p:sldMasterId id="2147483819" r:id="rId8"/>
  </p:sldMasterIdLst>
  <p:notesMasterIdLst>
    <p:notesMasterId r:id="rId51"/>
  </p:notesMasterIdLst>
  <p:sldIdLst>
    <p:sldId id="258" r:id="rId9"/>
    <p:sldId id="313" r:id="rId10"/>
    <p:sldId id="326" r:id="rId11"/>
    <p:sldId id="327" r:id="rId12"/>
    <p:sldId id="328" r:id="rId13"/>
    <p:sldId id="329" r:id="rId14"/>
    <p:sldId id="330" r:id="rId15"/>
    <p:sldId id="331" r:id="rId16"/>
    <p:sldId id="343" r:id="rId17"/>
    <p:sldId id="346" r:id="rId18"/>
    <p:sldId id="314" r:id="rId19"/>
    <p:sldId id="592" r:id="rId20"/>
    <p:sldId id="595" r:id="rId21"/>
    <p:sldId id="717" r:id="rId22"/>
    <p:sldId id="369" r:id="rId23"/>
    <p:sldId id="596" r:id="rId24"/>
    <p:sldId id="306" r:id="rId25"/>
    <p:sldId id="397" r:id="rId26"/>
    <p:sldId id="548" r:id="rId27"/>
    <p:sldId id="593" r:id="rId28"/>
    <p:sldId id="598" r:id="rId29"/>
    <p:sldId id="342" r:id="rId30"/>
    <p:sldId id="282" r:id="rId31"/>
    <p:sldId id="716" r:id="rId32"/>
    <p:sldId id="713" r:id="rId33"/>
    <p:sldId id="692" r:id="rId34"/>
    <p:sldId id="702" r:id="rId35"/>
    <p:sldId id="718" r:id="rId36"/>
    <p:sldId id="719" r:id="rId37"/>
    <p:sldId id="720" r:id="rId38"/>
    <p:sldId id="721" r:id="rId39"/>
    <p:sldId id="722" r:id="rId40"/>
    <p:sldId id="723" r:id="rId41"/>
    <p:sldId id="724" r:id="rId42"/>
    <p:sldId id="727" r:id="rId43"/>
    <p:sldId id="728" r:id="rId44"/>
    <p:sldId id="315" r:id="rId45"/>
    <p:sldId id="731" r:id="rId46"/>
    <p:sldId id="732" r:id="rId47"/>
    <p:sldId id="733" r:id="rId48"/>
    <p:sldId id="734" r:id="rId49"/>
    <p:sldId id="73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9" autoAdjust="0"/>
    <p:restoredTop sz="66784" autoAdjust="0"/>
  </p:normalViewPr>
  <p:slideViewPr>
    <p:cSldViewPr snapToGrid="0">
      <p:cViewPr varScale="1">
        <p:scale>
          <a:sx n="52" d="100"/>
          <a:sy n="52" d="100"/>
        </p:scale>
        <p:origin x="1680"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045"/>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08/08/2022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to </a:t>
            </a:r>
            <a:r>
              <a:rPr lang="en-US" b="0" dirty="0" err="1"/>
              <a:t>recognise</a:t>
            </a:r>
            <a:r>
              <a:rPr lang="en-US" b="0" dirty="0"/>
              <a:t> and produce SSC [</a:t>
            </a:r>
            <a:r>
              <a:rPr lang="en-US" b="0" dirty="0" err="1"/>
              <a:t>ch</a:t>
            </a:r>
            <a:r>
              <a:rPr lang="en-US" b="0" dirty="0"/>
              <a:t>]</a:t>
            </a:r>
            <a:r>
              <a:rPr lang="en-US" b="0" baseline="0" dirty="0"/>
              <a:t> within words at sentence level.</a:t>
            </a:r>
            <a:endParaRPr lang="en-US" b="0" dirty="0"/>
          </a:p>
          <a:p>
            <a:endParaRPr lang="en-US" b="1" dirty="0"/>
          </a:p>
          <a:p>
            <a:r>
              <a:rPr lang="en-US" b="1" dirty="0"/>
              <a:t>Procedure:</a:t>
            </a:r>
          </a:p>
          <a:p>
            <a:r>
              <a:rPr lang="en-US" b="0" dirty="0"/>
              <a:t>1. Click on the number trigger to play the</a:t>
            </a:r>
            <a:r>
              <a:rPr lang="en-US" b="0" baseline="0" dirty="0"/>
              <a:t> audio.</a:t>
            </a:r>
            <a:endParaRPr lang="en-US" b="0" dirty="0"/>
          </a:p>
          <a:p>
            <a:r>
              <a:rPr lang="en-US" b="0" dirty="0"/>
              <a:t>2. Students tally the number of times they hear SSC [</a:t>
            </a:r>
            <a:r>
              <a:rPr lang="en-US" b="0" dirty="0" err="1"/>
              <a:t>ch</a:t>
            </a:r>
            <a:r>
              <a:rPr lang="en-US" b="0" dirty="0"/>
              <a:t>].</a:t>
            </a:r>
          </a:p>
          <a:p>
            <a:r>
              <a:rPr lang="en-US" b="0" dirty="0"/>
              <a:t>3. Click to reveal answers.</a:t>
            </a:r>
            <a:endParaRPr lang="en-US" b="0" baseline="0" dirty="0"/>
          </a:p>
          <a:p>
            <a:r>
              <a:rPr lang="en-US" b="0" dirty="0"/>
              <a:t>4.</a:t>
            </a:r>
            <a:r>
              <a:rPr lang="en-GB" baseline="0" dirty="0"/>
              <a:t> Students take turns to read </a:t>
            </a:r>
            <a:r>
              <a:rPr lang="en-GB" b="1" baseline="0" dirty="0"/>
              <a:t>the words containing [</a:t>
            </a:r>
            <a:r>
              <a:rPr lang="en-GB" b="1" baseline="0" dirty="0" err="1"/>
              <a:t>ch</a:t>
            </a:r>
            <a:r>
              <a:rPr lang="en-GB" b="1" baseline="0" dirty="0"/>
              <a:t>] only </a:t>
            </a:r>
            <a:r>
              <a:rPr lang="en-GB" b="0" baseline="0" dirty="0"/>
              <a:t>aloud (at more advanced levels, students may wish to try reading the whole sentence, paying special attention to the words containing [</a:t>
            </a:r>
            <a:r>
              <a:rPr lang="en-GB" b="0" baseline="0" dirty="0" err="1"/>
              <a:t>ch</a:t>
            </a:r>
            <a:r>
              <a:rPr lang="en-GB" b="0" baseline="0" dirty="0"/>
              <a:t>].) </a:t>
            </a:r>
            <a:r>
              <a:rPr lang="en-GB" baseline="0" dirty="0"/>
              <a:t>The listening partner ensures [</a:t>
            </a:r>
            <a:r>
              <a:rPr lang="en-GB" baseline="0" dirty="0" err="1"/>
              <a:t>ch</a:t>
            </a:r>
            <a:r>
              <a:rPr lang="en-GB" baseline="0" dirty="0"/>
              <a:t>] is not pronounced the English way. If it is, the speaking student must read it again three times.</a:t>
            </a:r>
          </a:p>
          <a:p>
            <a:r>
              <a:rPr lang="en-GB" b="0" baseline="0" dirty="0"/>
              <a:t>5. Click to check pronunciation.</a:t>
            </a:r>
            <a:endParaRPr lang="en-US" b="0" dirty="0"/>
          </a:p>
          <a:p>
            <a:endParaRPr lang="en-US" b="0" dirty="0"/>
          </a:p>
          <a:p>
            <a:r>
              <a:rPr lang="en-US" b="1" dirty="0"/>
              <a:t>Transcript:</a:t>
            </a:r>
          </a:p>
          <a:p>
            <a:r>
              <a:rPr lang="en-GB" sz="1200" kern="1200" dirty="0">
                <a:solidFill>
                  <a:schemeClr val="tx1"/>
                </a:solidFill>
                <a:effectLst/>
                <a:latin typeface="+mn-lt"/>
                <a:ea typeface="+mn-ea"/>
                <a:cs typeface="+mn-cs"/>
              </a:rPr>
              <a:t>1) Le chat et la </a:t>
            </a:r>
            <a:r>
              <a:rPr lang="en-GB" sz="1200" kern="1200" dirty="0" err="1">
                <a:solidFill>
                  <a:schemeClr val="tx1"/>
                </a:solidFill>
                <a:effectLst/>
                <a:latin typeface="+mn-lt"/>
                <a:ea typeface="+mn-ea"/>
                <a:cs typeface="+mn-cs"/>
              </a:rPr>
              <a:t>biche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achètent</a:t>
            </a:r>
            <a:r>
              <a:rPr lang="en-GB" sz="1200" kern="1200" dirty="0">
                <a:solidFill>
                  <a:schemeClr val="tx1"/>
                </a:solidFill>
                <a:effectLst/>
                <a:latin typeface="+mn-lt"/>
                <a:ea typeface="+mn-ea"/>
                <a:cs typeface="+mn-cs"/>
              </a:rPr>
              <a:t> des brioches. </a:t>
            </a:r>
          </a:p>
          <a:p>
            <a:r>
              <a:rPr lang="en-GB" sz="1200" kern="1200" dirty="0">
                <a:solidFill>
                  <a:schemeClr val="tx1"/>
                </a:solidFill>
                <a:effectLst/>
                <a:latin typeface="+mn-lt"/>
                <a:ea typeface="+mn-ea"/>
                <a:cs typeface="+mn-cs"/>
              </a:rPr>
              <a:t>2) Le champion cache son chapeau.</a:t>
            </a:r>
          </a:p>
          <a:p>
            <a:r>
              <a:rPr lang="en-GB" sz="1200" kern="1200" dirty="0">
                <a:solidFill>
                  <a:schemeClr val="tx1"/>
                </a:solidFill>
                <a:effectLst/>
                <a:latin typeface="+mn-lt"/>
                <a:ea typeface="+mn-ea"/>
                <a:cs typeface="+mn-cs"/>
              </a:rPr>
              <a:t>3) La machine à gauche </a:t>
            </a:r>
            <a:r>
              <a:rPr lang="en-GB" sz="1200" kern="1200" dirty="0" err="1">
                <a:solidFill>
                  <a:schemeClr val="tx1"/>
                </a:solidFill>
                <a:effectLst/>
                <a:latin typeface="+mn-lt"/>
                <a:ea typeface="+mn-ea"/>
                <a:cs typeface="+mn-cs"/>
              </a:rPr>
              <a:t>marche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C’est</a:t>
            </a:r>
            <a:r>
              <a:rPr lang="en-GB" sz="1200" kern="1200" dirty="0">
                <a:solidFill>
                  <a:schemeClr val="tx1"/>
                </a:solidFill>
                <a:effectLst/>
                <a:latin typeface="+mn-lt"/>
                <a:ea typeface="+mn-ea"/>
                <a:cs typeface="+mn-cs"/>
              </a:rPr>
              <a:t> la moustache du Maréchal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(1 is the most frequent word in French): </a:t>
            </a:r>
            <a:br>
              <a:rPr lang="en-GB" baseline="0" dirty="0"/>
            </a:br>
            <a:r>
              <a:rPr lang="en-GB" baseline="0" dirty="0"/>
              <a:t>chat [3138], </a:t>
            </a:r>
            <a:r>
              <a:rPr lang="en-GB" baseline="0" dirty="0" err="1"/>
              <a:t>biche</a:t>
            </a:r>
            <a:r>
              <a:rPr lang="en-GB" baseline="0" dirty="0"/>
              <a:t> [&gt;5000], </a:t>
            </a:r>
            <a:r>
              <a:rPr lang="en-GB" baseline="0" dirty="0" err="1"/>
              <a:t>acheter</a:t>
            </a:r>
            <a:r>
              <a:rPr lang="en-GB" baseline="0" dirty="0"/>
              <a:t> [636], brioche [&gt;5000], champion [2443], </a:t>
            </a:r>
            <a:r>
              <a:rPr lang="en-GB" baseline="0" dirty="0" err="1"/>
              <a:t>cacher</a:t>
            </a:r>
            <a:r>
              <a:rPr lang="en-GB" baseline="0" dirty="0"/>
              <a:t> [914], </a:t>
            </a:r>
            <a:r>
              <a:rPr lang="en-GB" sz="1200" dirty="0">
                <a:solidFill>
                  <a:srgbClr val="115177"/>
                </a:solidFill>
              </a:rPr>
              <a:t>chapeau [2908], machine [1294], gauche [607], marcher [1532], moustache [&gt;5000], </a:t>
            </a:r>
            <a:r>
              <a:rPr lang="en-GB" sz="1200" dirty="0" err="1">
                <a:solidFill>
                  <a:srgbClr val="115177"/>
                </a:solidFill>
              </a:rPr>
              <a:t>maréchal</a:t>
            </a:r>
            <a:r>
              <a:rPr lang="en-GB" sz="1200" dirty="0">
                <a:solidFill>
                  <a:srgbClr val="115177"/>
                </a:solidFill>
              </a:rPr>
              <a:t> [&gt;5000]</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407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identify a shared SSC from a set of known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work in pairs to say/write the words and identify the shared SSC.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First pair to</a:t>
            </a:r>
            <a:r>
              <a:rPr lang="en-GB" baseline="0" dirty="0"/>
              <a:t> put hands up have a go – must say all words correctly and work out the sound</a:t>
            </a:r>
            <a:r>
              <a:rPr lang="en-US"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Click the image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Answers:</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err="1"/>
              <a:t>ch</a:t>
            </a:r>
            <a:r>
              <a:rPr lang="en-US" b="0" baseline="0" dirty="0" err="1"/>
              <a:t>ien</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a:t>co</a:t>
            </a:r>
            <a:r>
              <a:rPr lang="en-US" b="1" baseline="0" dirty="0" err="1"/>
              <a:t>ch</a:t>
            </a:r>
            <a:r>
              <a:rPr lang="en-US" b="0" baseline="0" dirty="0" err="1"/>
              <a:t>er</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ch</a:t>
            </a:r>
            <a:r>
              <a:rPr lang="en-US" b="0" baseline="0" dirty="0"/>
              <a:t>emise</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727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chercher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looking for something everywhere. </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err="1"/>
              <a:t>chercher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chercher</a:t>
            </a:r>
            <a:r>
              <a:rPr lang="en-GB" b="1" baseline="0" dirty="0"/>
              <a:t> </a:t>
            </a:r>
            <a:r>
              <a:rPr lang="en-GB" baseline="0" dirty="0"/>
              <a:t>[336].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9557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82640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977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err="1"/>
              <a:t>chercher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dimanche</a:t>
            </a:r>
            <a:r>
              <a:rPr lang="en-GB" baseline="0" dirty="0"/>
              <a:t> [1235]; </a:t>
            </a:r>
            <a:r>
              <a:rPr lang="en-GB" b="1" baseline="0" dirty="0"/>
              <a:t>chanter </a:t>
            </a:r>
            <a:r>
              <a:rPr lang="en-GB" b="0" baseline="0" dirty="0"/>
              <a:t>[1820]</a:t>
            </a:r>
            <a:r>
              <a:rPr lang="en-GB" baseline="0" dirty="0"/>
              <a:t> </a:t>
            </a:r>
            <a:r>
              <a:rPr lang="en-GB" b="1" baseline="0" dirty="0"/>
              <a:t>bouche</a:t>
            </a:r>
            <a:r>
              <a:rPr lang="en-GB" baseline="0" dirty="0"/>
              <a:t> [1838]; </a:t>
            </a:r>
            <a:r>
              <a:rPr lang="en-GB" b="1" baseline="0" dirty="0"/>
              <a:t>champ</a:t>
            </a:r>
            <a:r>
              <a:rPr lang="en-GB" baseline="0" dirty="0"/>
              <a:t> [847]; </a:t>
            </a:r>
            <a:r>
              <a:rPr lang="en-GB" b="1" baseline="0" dirty="0"/>
              <a:t>chat</a:t>
            </a:r>
            <a:r>
              <a:rPr lang="en-GB" baseline="0" dirty="0"/>
              <a:t> [3138]; </a:t>
            </a:r>
            <a:r>
              <a:rPr lang="en-GB" b="1" baseline="0" dirty="0" err="1"/>
              <a:t>chercher</a:t>
            </a:r>
            <a:r>
              <a:rPr lang="en-GB" b="1" baseline="0" dirty="0"/>
              <a:t> </a:t>
            </a:r>
            <a:r>
              <a:rPr lang="en-GB" baseline="0" dirty="0"/>
              <a:t>[336].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3754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6734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54943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a:t>
            </a:r>
            <a:r>
              <a:rPr lang="en-GB" b="0" dirty="0"/>
              <a:t>(6 slides)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H</a:t>
            </a:r>
            <a:r>
              <a:rPr lang="en-GB" dirty="0"/>
              <a:t>ighlight similarities in and differences between the English and French pronunciation of the SSC [</a:t>
            </a:r>
            <a:r>
              <a:rPr lang="en-GB" dirty="0" err="1"/>
              <a:t>ch</a:t>
            </a:r>
            <a:r>
              <a:rPr lang="en-GB" dirty="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write 1-10 in their exercise books and decide whether they think SSC [</a:t>
            </a:r>
            <a:r>
              <a:rPr lang="en-GB" dirty="0" err="1"/>
              <a:t>ch</a:t>
            </a:r>
            <a:r>
              <a:rPr lang="en-GB" dirty="0"/>
              <a:t>] will sound the same as in English, or different from the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numbers to listen to the words. Students check their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Teachers to highlight that, where the sound is ‘</a:t>
            </a:r>
            <a:r>
              <a:rPr lang="en-GB" dirty="0" err="1"/>
              <a:t>sh</a:t>
            </a:r>
            <a:r>
              <a:rPr lang="en-GB" dirty="0"/>
              <a:t>’ in English, these words are “borrowed” from French (chef, brochure, champagne, moustache).</a:t>
            </a:r>
          </a:p>
          <a:p>
            <a:endParaRPr lang="en-GB" dirty="0"/>
          </a:p>
          <a:p>
            <a:r>
              <a:rPr lang="en-GB" b="1" dirty="0"/>
              <a:t>TRANSCRIPT</a:t>
            </a:r>
            <a:r>
              <a:rPr lang="en-GB" b="0" dirty="0"/>
              <a:t>:</a:t>
            </a:r>
          </a:p>
          <a:p>
            <a:pPr marL="228600" indent="-228600">
              <a:buAutoNum type="arabicPeriod"/>
            </a:pPr>
            <a:r>
              <a:rPr lang="en-GB" dirty="0"/>
              <a:t>chef</a:t>
            </a:r>
          </a:p>
          <a:p>
            <a:pPr marL="228600" indent="-228600">
              <a:buAutoNum type="arabicPeriod"/>
            </a:pPr>
            <a:r>
              <a:rPr lang="en-GB" dirty="0"/>
              <a:t>avalanche</a:t>
            </a:r>
          </a:p>
          <a:p>
            <a:pPr marL="228600" indent="-228600">
              <a:buAutoNum type="arabicPeriod"/>
            </a:pPr>
            <a:r>
              <a:rPr lang="en-GB" dirty="0" err="1"/>
              <a:t>touche</a:t>
            </a:r>
            <a:endParaRPr lang="en-GB" dirty="0"/>
          </a:p>
          <a:p>
            <a:pPr marL="228600" indent="-228600">
              <a:buAutoNum type="arabicPeriod"/>
            </a:pPr>
            <a:r>
              <a:rPr lang="en-GB" dirty="0"/>
              <a:t>brochure</a:t>
            </a:r>
          </a:p>
          <a:p>
            <a:pPr marL="228600" indent="-228600">
              <a:buAutoNum type="arabicPeriod"/>
            </a:pPr>
            <a:r>
              <a:rPr lang="en-GB" dirty="0"/>
              <a:t>charge</a:t>
            </a:r>
          </a:p>
          <a:p>
            <a:pPr marL="228600" indent="-228600">
              <a:buAutoNum type="arabicPeriod"/>
            </a:pPr>
            <a:r>
              <a:rPr lang="en-GB" dirty="0"/>
              <a:t>champagne</a:t>
            </a:r>
          </a:p>
          <a:p>
            <a:pPr marL="228600" indent="-228600">
              <a:buAutoNum type="arabicPeriod"/>
            </a:pPr>
            <a:r>
              <a:rPr lang="en-GB" dirty="0" err="1"/>
              <a:t>chocolat</a:t>
            </a:r>
            <a:endParaRPr lang="en-GB" dirty="0"/>
          </a:p>
          <a:p>
            <a:pPr marL="228600" indent="-228600">
              <a:buAutoNum type="arabicPeriod"/>
            </a:pPr>
            <a:r>
              <a:rPr lang="en-GB" dirty="0"/>
              <a:t>champion</a:t>
            </a:r>
          </a:p>
          <a:p>
            <a:pPr marL="228600" indent="-228600">
              <a:buAutoNum type="arabicPeriod"/>
            </a:pPr>
            <a:r>
              <a:rPr lang="en-GB" dirty="0"/>
              <a:t>moustache</a:t>
            </a:r>
          </a:p>
          <a:p>
            <a:pPr marL="228600" indent="-228600">
              <a:buAutoNum type="arabicPeriod"/>
            </a:pPr>
            <a:r>
              <a:rPr lang="en-GB" dirty="0"/>
              <a:t>riche</a:t>
            </a:r>
          </a:p>
          <a:p>
            <a:endParaRPr lang="en-GB" dirty="0"/>
          </a:p>
          <a:p>
            <a:r>
              <a:rPr lang="en-GB" sz="1200" b="1" kern="1200" dirty="0">
                <a:solidFill>
                  <a:schemeClr val="tx1"/>
                </a:solidFill>
                <a:effectLst/>
                <a:latin typeface="+mn-lt"/>
                <a:ea typeface="+mn-ea"/>
                <a:cs typeface="+mn-cs"/>
              </a:rPr>
              <a:t>Frequency rankings (1 is the most frequent word in French):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avalanche [4426], brochure [&gt;5000], champagne [&gt;5000], champion [2443], charge [849], chef [386], chocolat [4556], moustache [&gt;5000], riche [599], touche [3775]</a:t>
            </a: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414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Oral production of SSC [</a:t>
            </a:r>
            <a:r>
              <a:rPr lang="en-GB" b="0" dirty="0" err="1"/>
              <a:t>ch</a:t>
            </a:r>
            <a:r>
              <a:rPr lang="en-GB" b="0" dirty="0"/>
              <a:t>]. Consolidation of the idea that there is only on possible pronunciation of SSC [</a:t>
            </a:r>
            <a:r>
              <a:rPr lang="en-GB" b="0" dirty="0" err="1"/>
              <a:t>ch</a:t>
            </a:r>
            <a:r>
              <a:rPr lang="en-GB" b="0" dirty="0"/>
              <a:t>] in French, whereas there are two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Students say the words</a:t>
            </a:r>
            <a:r>
              <a:rPr lang="en-US" dirty="0"/>
              <a:t> (which featured in the listening task in lesson 1) in pairs, each choosing a word from a different side, then swapping sides.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Students check each others’ pronunciation, trying to get the longest ‘rally’ of correct pronunciations.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The teacher circulates to check that students are drawing on their existing knowledge of French SSCs to pronounce the words accurately and avoid L1 interference.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Before beginning the task, teacher to remind students: </a:t>
            </a:r>
            <a:r>
              <a:rPr lang="en-US" b="1" dirty="0"/>
              <a:t>two</a:t>
            </a:r>
            <a:r>
              <a:rPr lang="en-US" b="0" dirty="0"/>
              <a:t> pronunciations in English, </a:t>
            </a:r>
            <a:r>
              <a:rPr lang="en-US" b="1" dirty="0"/>
              <a:t>one</a:t>
            </a:r>
            <a:r>
              <a:rPr lang="en-US" b="0" dirty="0"/>
              <a:t> pronunciation in French.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743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618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[2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chercher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looking for something everywhere. </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err="1"/>
              <a:t>chercher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chercher</a:t>
            </a:r>
            <a:r>
              <a:rPr lang="en-GB" b="1" baseline="0" dirty="0"/>
              <a:t> </a:t>
            </a:r>
            <a:r>
              <a:rPr lang="en-GB" baseline="0" dirty="0"/>
              <a:t>[336].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9557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err="1"/>
              <a:t>chercher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dimanche</a:t>
            </a:r>
            <a:r>
              <a:rPr lang="en-GB" baseline="0" dirty="0"/>
              <a:t> [1235]; </a:t>
            </a:r>
            <a:r>
              <a:rPr lang="en-GB" b="1" baseline="0" dirty="0"/>
              <a:t>chanter </a:t>
            </a:r>
            <a:r>
              <a:rPr lang="en-GB" b="0" baseline="0" dirty="0"/>
              <a:t>[1820]</a:t>
            </a:r>
            <a:r>
              <a:rPr lang="en-GB" baseline="0" dirty="0"/>
              <a:t> </a:t>
            </a:r>
            <a:r>
              <a:rPr lang="en-GB" b="1" baseline="0" dirty="0"/>
              <a:t>bouche</a:t>
            </a:r>
            <a:r>
              <a:rPr lang="en-GB" baseline="0" dirty="0"/>
              <a:t> [1838]; </a:t>
            </a:r>
            <a:r>
              <a:rPr lang="en-GB" b="1" baseline="0" dirty="0"/>
              <a:t>champ</a:t>
            </a:r>
            <a:r>
              <a:rPr lang="en-GB" baseline="0" dirty="0"/>
              <a:t> [847]; </a:t>
            </a:r>
            <a:r>
              <a:rPr lang="en-GB" b="1" baseline="0" dirty="0"/>
              <a:t>chat</a:t>
            </a:r>
            <a:r>
              <a:rPr lang="en-GB" baseline="0" dirty="0"/>
              <a:t> [3138]; </a:t>
            </a:r>
            <a:r>
              <a:rPr lang="en-GB" b="1" baseline="0" dirty="0" err="1"/>
              <a:t>chercher</a:t>
            </a:r>
            <a:r>
              <a:rPr lang="en-GB" b="1" baseline="0" dirty="0"/>
              <a:t> </a:t>
            </a:r>
            <a:r>
              <a:rPr lang="en-GB" baseline="0" dirty="0"/>
              <a:t>[336].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3754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SSCs [</a:t>
            </a:r>
            <a:r>
              <a:rPr lang="en-US" b="0" dirty="0" err="1"/>
              <a:t>th</a:t>
            </a:r>
            <a:r>
              <a:rPr lang="en-US" b="0" dirty="0"/>
              <a:t>], [</a:t>
            </a:r>
            <a:r>
              <a:rPr lang="en-US" b="0" dirty="0" err="1"/>
              <a:t>ch</a:t>
            </a:r>
            <a:r>
              <a:rPr lang="en-US" b="0" dirty="0"/>
              <a:t>], [</a:t>
            </a:r>
            <a:r>
              <a:rPr lang="en-US" b="0" dirty="0" err="1"/>
              <a:t>qu</a:t>
            </a:r>
            <a:r>
              <a:rPr lang="en-US" b="0" dirty="0"/>
              <a:t>] in longer contexts. Raising awareness of cross-linguistic differences in the pronunciation of these consonant clusters through use of cognate words.</a:t>
            </a:r>
            <a:endParaRPr lang="en-US" b="1" dirty="0"/>
          </a:p>
          <a:p>
            <a:endParaRPr lang="en-US" b="1" dirty="0"/>
          </a:p>
          <a:p>
            <a:r>
              <a:rPr lang="en-US" b="1" dirty="0"/>
              <a:t>Procedure:</a:t>
            </a:r>
          </a:p>
          <a:p>
            <a:pPr marL="0" indent="0">
              <a:buNone/>
            </a:pPr>
            <a:r>
              <a:rPr lang="en-US" b="0" dirty="0"/>
              <a:t>1. Click on the buttons to play the audio.</a:t>
            </a:r>
          </a:p>
          <a:p>
            <a:pPr marL="0" indent="0">
              <a:buNone/>
            </a:pPr>
            <a:r>
              <a:rPr lang="en-US" b="0" dirty="0"/>
              <a:t>2. Students listen and tick or transcribe the target SSCs.</a:t>
            </a:r>
          </a:p>
          <a:p>
            <a:pPr marL="0" indent="0">
              <a:buNone/>
            </a:pPr>
            <a:r>
              <a:rPr lang="en-US" b="0" dirty="0"/>
              <a:t>3. Click to reveal answers (with more advanced classes, skip this step and move to step 4 to challenge students to translate the sentences through listening alone).</a:t>
            </a:r>
          </a:p>
          <a:p>
            <a:pPr marL="0" indent="0">
              <a:buNone/>
            </a:pPr>
            <a:r>
              <a:rPr lang="en-US" b="0" dirty="0"/>
              <a:t>4. Students use the answers to try to translate the sentences into English, noticing the cognate words that they have transcribed.</a:t>
            </a:r>
          </a:p>
          <a:p>
            <a:pPr marL="0" indent="0">
              <a:buNone/>
            </a:pPr>
            <a:r>
              <a:rPr lang="en-US" b="0" dirty="0"/>
              <a:t>5. Click to reveal answers.</a:t>
            </a:r>
          </a:p>
          <a:p>
            <a:pPr marL="0" indent="0">
              <a:buNone/>
            </a:pPr>
            <a:r>
              <a:rPr lang="en-US" b="0" dirty="0"/>
              <a:t>6. Ask students to identify other SSCs in the sentence that sound identical to [</a:t>
            </a:r>
            <a:r>
              <a:rPr lang="en-US" b="0" dirty="0" err="1"/>
              <a:t>th</a:t>
            </a:r>
            <a:r>
              <a:rPr lang="en-US" b="0" dirty="0"/>
              <a:t>] and [</a:t>
            </a:r>
            <a:r>
              <a:rPr lang="en-US" b="0" dirty="0" err="1"/>
              <a:t>qu</a:t>
            </a:r>
            <a:r>
              <a:rPr lang="en-US" b="0" dirty="0"/>
              <a:t>] ([t] and hard [c] in </a:t>
            </a:r>
            <a:r>
              <a:rPr lang="en-US" b="0" i="1" dirty="0" err="1"/>
              <a:t>enthousiaste</a:t>
            </a:r>
            <a:r>
              <a:rPr lang="en-US" b="0" i="1" dirty="0"/>
              <a:t> </a:t>
            </a:r>
            <a:r>
              <a:rPr lang="en-US" b="0" i="0" dirty="0"/>
              <a:t>and </a:t>
            </a:r>
            <a:r>
              <a:rPr lang="en-US" b="0" i="1" dirty="0"/>
              <a:t>Québec</a:t>
            </a:r>
            <a:r>
              <a:rPr lang="en-US" b="0" i="0" dirty="0"/>
              <a:t>).</a:t>
            </a:r>
          </a:p>
          <a:p>
            <a:endParaRPr lang="en-US" b="1" dirty="0"/>
          </a:p>
          <a:p>
            <a:r>
              <a:rPr lang="en-US" b="1" dirty="0"/>
              <a:t>Transcript:</a:t>
            </a:r>
          </a:p>
          <a:p>
            <a:pPr marL="0" indent="0" algn="l">
              <a:buFont typeface="+mj-lt"/>
              <a:buNone/>
            </a:pPr>
            <a:r>
              <a:rPr lang="fr-FR" sz="1200" dirty="0">
                <a:solidFill>
                  <a:schemeClr val="accent5">
                    <a:lumMod val="50000"/>
                  </a:schemeClr>
                </a:solidFill>
              </a:rPr>
              <a:t>1. Mathieu est athl</a:t>
            </a:r>
            <a:r>
              <a:rPr lang="fr-FR" sz="1200" dirty="0">
                <a:solidFill>
                  <a:schemeClr val="accent5">
                    <a:lumMod val="50000"/>
                  </a:schemeClr>
                </a:solidFill>
                <a:latin typeface="Century Gothic" panose="020B0502020202020204" pitchFamily="34" charset="0"/>
              </a:rPr>
              <a:t>ète.</a:t>
            </a:r>
          </a:p>
          <a:p>
            <a:pPr marL="0" indent="0" algn="l">
              <a:buFont typeface="+mj-lt"/>
              <a:buNone/>
            </a:pPr>
            <a:r>
              <a:rPr lang="fr-FR" sz="1200" dirty="0">
                <a:solidFill>
                  <a:schemeClr val="accent5">
                    <a:lumMod val="50000"/>
                  </a:schemeClr>
                </a:solidFill>
                <a:latin typeface="Century Gothic" panose="020B0502020202020204" pitchFamily="34" charset="0"/>
              </a:rPr>
              <a:t>2. Il cherche des marathons au Québec…</a:t>
            </a:r>
          </a:p>
          <a:p>
            <a:pPr marL="0" indent="0" algn="l">
              <a:buFont typeface="+mj-lt"/>
              <a:buNone/>
            </a:pPr>
            <a:r>
              <a:rPr lang="fr-FR" sz="1200" dirty="0">
                <a:solidFill>
                  <a:schemeClr val="accent5">
                    <a:lumMod val="50000"/>
                  </a:schemeClr>
                </a:solidFill>
                <a:latin typeface="Century Gothic" panose="020B0502020202020204" pitchFamily="34" charset="0"/>
              </a:rPr>
              <a:t>3. …parce qu’il est enthousiaste.</a:t>
            </a:r>
          </a:p>
          <a:p>
            <a:pPr marL="0" indent="0" algn="l">
              <a:buFont typeface="+mj-lt"/>
              <a:buNone/>
            </a:pPr>
            <a:r>
              <a:rPr lang="fr-FR" sz="1200" dirty="0">
                <a:solidFill>
                  <a:schemeClr val="accent5">
                    <a:lumMod val="50000"/>
                  </a:schemeClr>
                </a:solidFill>
                <a:latin typeface="Century Gothic" panose="020B0502020202020204" pitchFamily="34" charset="0"/>
              </a:rPr>
              <a:t>4. Son chat, Thibault, mâche du thon québécois.</a:t>
            </a:r>
          </a:p>
          <a:p>
            <a:pPr marL="0" indent="0" algn="l">
              <a:buFont typeface="+mj-lt"/>
              <a:buNone/>
            </a:pPr>
            <a:r>
              <a:rPr lang="fr-FR" sz="1200" dirty="0">
                <a:solidFill>
                  <a:schemeClr val="accent5">
                    <a:lumMod val="50000"/>
                  </a:schemeClr>
                </a:solidFill>
                <a:latin typeface="Century Gothic" panose="020B0502020202020204" pitchFamily="34" charset="0"/>
              </a:rPr>
              <a:t>5. Son chien, Véronique, est chez Monique.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athlète</a:t>
            </a:r>
            <a:r>
              <a:rPr lang="en-GB" baseline="0" dirty="0"/>
              <a:t> [4722]</a:t>
            </a:r>
            <a:r>
              <a:rPr lang="en-GB" baseline="0" dirty="0">
                <a:latin typeface="Century Gothic" panose="020B0502020202020204" pitchFamily="34" charset="0"/>
              </a:rPr>
              <a:t>, marathon [&gt;5000], </a:t>
            </a:r>
            <a:r>
              <a:rPr lang="en-GB" baseline="0" dirty="0" err="1">
                <a:latin typeface="Century Gothic" panose="020B0502020202020204" pitchFamily="34" charset="0"/>
              </a:rPr>
              <a:t>enthousiaste</a:t>
            </a:r>
            <a:r>
              <a:rPr lang="en-GB" baseline="0" dirty="0">
                <a:latin typeface="Century Gothic" panose="020B0502020202020204" pitchFamily="34" charset="0"/>
              </a:rPr>
              <a:t> [4287], </a:t>
            </a:r>
            <a:r>
              <a:rPr lang="en-GB" baseline="0" dirty="0" err="1">
                <a:latin typeface="Century Gothic" panose="020B0502020202020204" pitchFamily="34" charset="0"/>
              </a:rPr>
              <a:t>groupe</a:t>
            </a:r>
            <a:r>
              <a:rPr lang="en-GB" baseline="0" dirty="0">
                <a:latin typeface="Century Gothic" panose="020B0502020202020204" pitchFamily="34" charset="0"/>
              </a:rPr>
              <a:t> [187], </a:t>
            </a:r>
            <a:r>
              <a:rPr lang="en-GB" sz="1200" b="0" dirty="0" err="1">
                <a:solidFill>
                  <a:schemeClr val="bg1"/>
                </a:solidFill>
              </a:rPr>
              <a:t>consonantique</a:t>
            </a:r>
            <a:r>
              <a:rPr lang="en-GB" sz="1200" b="0" dirty="0">
                <a:solidFill>
                  <a:schemeClr val="bg1"/>
                </a:solidFill>
              </a:rPr>
              <a:t> [&lt;5000]</a:t>
            </a:r>
            <a:endParaRPr lang="en-GB" b="0" baseline="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Century Gothic" panose="020B0502020202020204" pitchFamily="34" charset="0"/>
              </a:rPr>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latin typeface="Century Gothic" panose="020B0502020202020204" pitchFamily="34" charset="0"/>
              </a:rPr>
              <a:t>mâcher</a:t>
            </a:r>
            <a:r>
              <a:rPr lang="en-GB" b="0" baseline="0" dirty="0">
                <a:latin typeface="Century Gothic" panose="020B0502020202020204" pitchFamily="34" charset="0"/>
              </a:rPr>
              <a:t> [&gt;5000], thon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605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1/7.</a:t>
            </a:r>
          </a:p>
          <a:p>
            <a:endParaRPr lang="en-US" b="1" dirty="0"/>
          </a:p>
          <a:p>
            <a:r>
              <a:rPr lang="en-US" b="1" dirty="0"/>
              <a:t>Aim: </a:t>
            </a:r>
            <a:r>
              <a:rPr lang="en-US" b="0" dirty="0"/>
              <a:t>Oral production and aural recognition of SSCs [</a:t>
            </a:r>
            <a:r>
              <a:rPr lang="en-US" b="0" dirty="0" err="1"/>
              <a:t>th</a:t>
            </a:r>
            <a:r>
              <a:rPr lang="en-US" b="0" dirty="0"/>
              <a:t>], [</a:t>
            </a:r>
            <a:r>
              <a:rPr lang="en-US" b="0" dirty="0" err="1"/>
              <a:t>ch</a:t>
            </a:r>
            <a:r>
              <a:rPr lang="en-US" b="0" dirty="0"/>
              <a:t>], [</a:t>
            </a:r>
            <a:r>
              <a:rPr lang="en-US" b="0" dirty="0" err="1"/>
              <a:t>qu</a:t>
            </a:r>
            <a:r>
              <a:rPr lang="en-US" b="0" dirty="0"/>
              <a:t>].</a:t>
            </a:r>
            <a:endParaRPr lang="en-US" b="1" dirty="0"/>
          </a:p>
          <a:p>
            <a:endParaRPr lang="en-US" b="1" dirty="0"/>
          </a:p>
          <a:p>
            <a:r>
              <a:rPr lang="en-US" b="1" dirty="0"/>
              <a:t>Procedure:</a:t>
            </a:r>
          </a:p>
          <a:p>
            <a:pPr marL="0" indent="0">
              <a:buNone/>
            </a:pPr>
            <a:r>
              <a:rPr lang="en-US" b="0" dirty="0"/>
              <a:t>1. Students prepare for the activity by sketching the grid pictured on this slide. Use the sentence on this slide as an example to model steps 2-6 below.</a:t>
            </a:r>
          </a:p>
          <a:p>
            <a:pPr marL="0" indent="0">
              <a:buNone/>
            </a:pPr>
            <a:r>
              <a:rPr lang="en-US" b="0" dirty="0"/>
              <a:t>2. Students work in pairs. Student A faces the board. Student B turns away.</a:t>
            </a:r>
          </a:p>
          <a:p>
            <a:pPr marL="0" indent="0">
              <a:buNone/>
            </a:pPr>
            <a:r>
              <a:rPr lang="en-US" b="0" dirty="0"/>
              <a:t>3. Student A reads the sentence from the board. Student B has their back to the board and ticks the SSCs they hear.</a:t>
            </a:r>
          </a:p>
          <a:p>
            <a:pPr marL="0" indent="0">
              <a:buNone/>
            </a:pPr>
            <a:r>
              <a:rPr lang="en-US" b="0" dirty="0"/>
              <a:t>4. Student B turns back to the board to check the answer, revealed on clicks. </a:t>
            </a:r>
          </a:p>
          <a:p>
            <a:pPr marL="0" indent="0">
              <a:buNone/>
            </a:pPr>
            <a:r>
              <a:rPr lang="en-US" b="0" dirty="0"/>
              <a:t>5. Students use their knowledge of cognates to guess the English meaning of the sentence, revealed on a further click. At more advanced levels, the listening student could try to do this as part of step 3.</a:t>
            </a:r>
          </a:p>
          <a:p>
            <a:pPr marL="0" indent="0">
              <a:buNone/>
            </a:pPr>
            <a:r>
              <a:rPr lang="en-US" b="0" dirty="0"/>
              <a:t>6. Both students practice saying the sentences at increasing speeds to increase fluency of production. Click on the numbers 1-3 to hear the sentences read aloud at different speeds. Students listen and repeat. </a:t>
            </a:r>
            <a:endParaRPr lang="en-US" b="1" dirty="0"/>
          </a:p>
          <a:p>
            <a:pPr marL="0" indent="0">
              <a:buNone/>
            </a:pPr>
            <a:r>
              <a:rPr lang="en-US" b="0" dirty="0"/>
              <a:t>7. Repeat steps 2-7 for the remaining sentences.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964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mammouth</a:t>
            </a:r>
            <a:r>
              <a:rPr lang="en-GB" baseline="0" dirty="0"/>
              <a:t> [&lt;5000]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047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3/7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catholique</a:t>
            </a:r>
            <a:r>
              <a:rPr lang="en-GB" baseline="0" dirty="0"/>
              <a:t> [1578]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609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chaise [3419]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606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thé</a:t>
            </a:r>
            <a:r>
              <a:rPr lang="en-GB" b="0" baseline="0" dirty="0" err="1">
                <a:latin typeface="Century Gothic" panose="020B0502020202020204" pitchFamily="34" charset="0"/>
              </a:rPr>
              <a:t>âtre</a:t>
            </a:r>
            <a:r>
              <a:rPr lang="en-GB" b="0" baseline="0" dirty="0">
                <a:latin typeface="Century Gothic" panose="020B0502020202020204" pitchFamily="34" charset="0"/>
              </a:rPr>
              <a:t> [1701]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Century Gothic" panose="020B0502020202020204" pitchFamily="34" charset="0"/>
              </a:rPr>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Century Gothic" panose="020B0502020202020204" pitchFamily="34" charset="0"/>
              </a:rPr>
              <a:t>champ [847]</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859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chercher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looking for something everywhere. </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err="1"/>
              <a:t>chercher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chercher</a:t>
            </a:r>
            <a:r>
              <a:rPr lang="en-GB" b="1" baseline="0" dirty="0"/>
              <a:t> </a:t>
            </a:r>
            <a:r>
              <a:rPr lang="en-GB" baseline="0" dirty="0"/>
              <a:t>[336].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752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chef [386], recherche [357], menthe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623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méthode</a:t>
            </a:r>
            <a:r>
              <a:rPr lang="en-GB" baseline="0" dirty="0"/>
              <a:t> [1149], chinois [1914]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414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890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064">
              <a:defRPr/>
            </a:pPr>
            <a:r>
              <a:rPr lang="en-GB" b="1" baseline="0" dirty="0"/>
              <a:t>Timing: </a:t>
            </a:r>
            <a:r>
              <a:rPr lang="en-GB" b="0" baseline="0" dirty="0"/>
              <a:t>1 minute</a:t>
            </a:r>
          </a:p>
          <a:p>
            <a:pPr defTabSz="966064">
              <a:defRPr/>
            </a:pPr>
            <a:endParaRPr lang="en-GB" b="1" baseline="0" dirty="0"/>
          </a:p>
          <a:p>
            <a:pPr defTabSz="966064">
              <a:defRPr/>
            </a:pPr>
            <a:r>
              <a:rPr lang="en-GB" b="1" baseline="0" dirty="0"/>
              <a:t>Aim: </a:t>
            </a:r>
            <a:r>
              <a:rPr lang="en-GB" b="0" baseline="0" dirty="0"/>
              <a:t>To consolidate SSC </a:t>
            </a:r>
            <a:r>
              <a:rPr lang="en-GB" b="1" baseline="0" dirty="0"/>
              <a:t>[</a:t>
            </a:r>
            <a:r>
              <a:rPr lang="en-GB" b="1" baseline="0" dirty="0" err="1"/>
              <a:t>ch</a:t>
            </a:r>
            <a:r>
              <a:rPr lang="en-GB" b="1" baseline="0" dirty="0"/>
              <a:t>]</a:t>
            </a: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300" b="1" dirty="0" err="1">
                <a:solidFill>
                  <a:srgbClr val="002060"/>
                </a:solidFill>
                <a:latin typeface="Century Gothic" panose="020B0502020202020204" pitchFamily="34" charset="0"/>
              </a:rPr>
              <a:t>chercher</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dirty="0"/>
              <a:t>to mime looking for something everywhere. </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err="1"/>
              <a:t>chercher</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p>
          <a:p>
            <a:pPr defTabSz="966064">
              <a:defRPr/>
            </a:pPr>
            <a:r>
              <a:rPr lang="en-GB" b="1" baseline="0" dirty="0" err="1"/>
              <a:t>chercher</a:t>
            </a:r>
            <a:r>
              <a:rPr lang="en-GB" b="1" baseline="0" dirty="0"/>
              <a:t> </a:t>
            </a:r>
            <a:r>
              <a:rPr lang="en-GB" baseline="0" dirty="0"/>
              <a:t>[336].</a:t>
            </a:r>
            <a:br>
              <a:rPr lang="en-GB" baseline="0" dirty="0"/>
            </a:b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752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Timing: </a:t>
            </a:r>
            <a:r>
              <a:rPr lang="en-GB" b="0" baseline="0" dirty="0"/>
              <a:t>2 minutes</a:t>
            </a:r>
          </a:p>
          <a:p>
            <a:pPr defTabSz="966064">
              <a:defRPr/>
            </a:pPr>
            <a:endParaRPr lang="en-GB" b="1" baseline="0" dirty="0"/>
          </a:p>
          <a:p>
            <a:pPr defTabSz="966064">
              <a:defRPr/>
            </a:pPr>
            <a:r>
              <a:rPr lang="en-GB" b="1" baseline="0" dirty="0"/>
              <a:t>Aim: </a:t>
            </a:r>
            <a:r>
              <a:rPr lang="en-GB" b="0" baseline="0" dirty="0"/>
              <a:t>To consolidate SSC </a:t>
            </a:r>
            <a:r>
              <a:rPr lang="en-GB" b="1" baseline="0" dirty="0"/>
              <a:t>[</a:t>
            </a:r>
            <a:r>
              <a:rPr lang="en-GB" b="1" baseline="0" dirty="0" err="1"/>
              <a:t>ch</a:t>
            </a:r>
            <a:r>
              <a:rPr lang="en-GB" b="1" baseline="0" dirty="0"/>
              <a:t>]</a:t>
            </a:r>
          </a:p>
          <a:p>
            <a:pPr defTabSz="966064">
              <a:defRPr/>
            </a:pPr>
            <a:endParaRPr lang="en-GB" b="1" baseline="0" dirty="0"/>
          </a:p>
          <a:p>
            <a:pPr defTabSz="966064">
              <a:defRPr/>
            </a:pPr>
            <a:r>
              <a:rPr lang="en-GB" b="1" baseline="0" dirty="0"/>
              <a:t>Procedure:</a:t>
            </a:r>
          </a:p>
          <a:p>
            <a:pPr defTabSz="966064">
              <a:defRPr/>
            </a:pPr>
            <a:r>
              <a:rPr lang="en-GB" dirty="0"/>
              <a:t>1. 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err="1"/>
              <a:t>chercher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defTabSz="966064">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defTabSz="966064">
              <a:defRPr/>
            </a:pPr>
            <a:r>
              <a:rPr lang="en-GB" b="1" baseline="0" dirty="0"/>
              <a:t>Word frequency (1 is the most frequent word in French): </a:t>
            </a:r>
            <a:br>
              <a:rPr lang="en-GB" baseline="0" dirty="0"/>
            </a:br>
            <a:r>
              <a:rPr lang="en-GB" b="1" baseline="0" dirty="0" err="1"/>
              <a:t>dimanche</a:t>
            </a:r>
            <a:r>
              <a:rPr lang="en-GB" baseline="0" dirty="0"/>
              <a:t> [1235]; </a:t>
            </a:r>
            <a:r>
              <a:rPr lang="en-GB" b="1" baseline="0" dirty="0"/>
              <a:t>chanter </a:t>
            </a:r>
            <a:r>
              <a:rPr lang="en-GB" b="0" baseline="0" dirty="0"/>
              <a:t>[1820]</a:t>
            </a:r>
            <a:r>
              <a:rPr lang="en-GB" baseline="0" dirty="0"/>
              <a:t> </a:t>
            </a:r>
            <a:r>
              <a:rPr lang="en-GB" b="1" baseline="0" dirty="0"/>
              <a:t>bouche</a:t>
            </a:r>
            <a:r>
              <a:rPr lang="en-GB" baseline="0" dirty="0"/>
              <a:t> [1838]; </a:t>
            </a:r>
            <a:r>
              <a:rPr lang="en-GB" b="1" baseline="0" dirty="0"/>
              <a:t>champ</a:t>
            </a:r>
            <a:r>
              <a:rPr lang="en-GB" baseline="0" dirty="0"/>
              <a:t> [847]; </a:t>
            </a:r>
            <a:r>
              <a:rPr lang="en-GB" b="1" baseline="0" dirty="0"/>
              <a:t>chat</a:t>
            </a:r>
            <a:r>
              <a:rPr lang="en-GB" baseline="0" dirty="0"/>
              <a:t> [3138]; </a:t>
            </a:r>
            <a:r>
              <a:rPr lang="en-GB" b="1" baseline="0" dirty="0" err="1"/>
              <a:t>chercher</a:t>
            </a:r>
            <a:r>
              <a:rPr lang="en-GB" b="1" baseline="0" dirty="0"/>
              <a:t> </a:t>
            </a:r>
            <a:r>
              <a:rPr lang="en-GB" baseline="0" dirty="0"/>
              <a:t>[336].</a:t>
            </a:r>
            <a:br>
              <a:rPr lang="en-GB" baseline="0" dirty="0"/>
            </a:b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34</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5861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Timing: </a:t>
            </a:r>
            <a:r>
              <a:rPr lang="en-GB" b="0" baseline="0" dirty="0"/>
              <a:t>3 minutes</a:t>
            </a:r>
          </a:p>
          <a:p>
            <a:pPr defTabSz="966064">
              <a:defRPr/>
            </a:pPr>
            <a:endParaRPr lang="en-GB" b="1" baseline="0" dirty="0"/>
          </a:p>
          <a:p>
            <a:pPr defTabSz="966064">
              <a:defRPr/>
            </a:pPr>
            <a:r>
              <a:rPr lang="en-GB" b="1" baseline="0" dirty="0"/>
              <a:t>Aim: </a:t>
            </a:r>
            <a:r>
              <a:rPr lang="en-GB" b="0" baseline="0" dirty="0"/>
              <a:t>To consolidate pronunciation of SSC [</a:t>
            </a:r>
            <a:r>
              <a:rPr lang="en-GB" b="0" baseline="0" dirty="0" err="1"/>
              <a:t>th</a:t>
            </a:r>
            <a:r>
              <a:rPr lang="en-GB" b="0" baseline="0" dirty="0"/>
              <a:t>] and [</a:t>
            </a:r>
            <a:r>
              <a:rPr lang="en-GB" b="0" baseline="0" dirty="0" err="1"/>
              <a:t>ch</a:t>
            </a:r>
            <a:r>
              <a:rPr lang="en-GB" b="0" baseline="0" dirty="0"/>
              <a:t>]</a:t>
            </a:r>
          </a:p>
          <a:p>
            <a:pPr defTabSz="966064">
              <a:defRPr/>
            </a:pPr>
            <a:endParaRPr lang="en-GB" b="1" baseline="0" dirty="0"/>
          </a:p>
          <a:p>
            <a:pPr defTabSz="966064">
              <a:defRPr/>
            </a:pPr>
            <a:r>
              <a:rPr lang="en-GB" b="1" baseline="0" dirty="0"/>
              <a:t>Procedure:</a:t>
            </a:r>
          </a:p>
          <a:p>
            <a:pPr marL="241516" indent="-241516" defTabSz="966064">
              <a:buFont typeface="+mj-lt"/>
              <a:buAutoNum type="arabicPeriod"/>
              <a:defRPr/>
            </a:pPr>
            <a:r>
              <a:rPr lang="en-GB" b="0" baseline="0" dirty="0"/>
              <a:t>Ask students to match each person to the correct sentence, using the picture clues.</a:t>
            </a:r>
          </a:p>
          <a:p>
            <a:pPr marL="241516" indent="-241516" defTabSz="966064">
              <a:buFont typeface="+mj-lt"/>
              <a:buAutoNum type="arabicPeriod"/>
              <a:defRPr/>
            </a:pPr>
            <a:r>
              <a:rPr lang="en-GB" b="0" baseline="0" dirty="0"/>
              <a:t>Students read the complete matched sentences, paying close attention to the pronunciation of the SSC [</a:t>
            </a:r>
            <a:r>
              <a:rPr lang="en-GB" b="0" baseline="0" dirty="0" err="1"/>
              <a:t>th</a:t>
            </a:r>
            <a:r>
              <a:rPr lang="en-GB" b="0" baseline="0" dirty="0"/>
              <a:t>].</a:t>
            </a:r>
          </a:p>
          <a:p>
            <a:pPr marL="241516" indent="-241516" defTabSz="966064">
              <a:buFont typeface="+mj-lt"/>
              <a:buAutoNum type="arabicPeriod"/>
              <a:defRPr/>
            </a:pPr>
            <a:r>
              <a:rPr lang="en-GB" b="0" baseline="0" dirty="0"/>
              <a:t>Click on the audio boxes to hear the sentences spoken by a native speaker to verify the answers.</a:t>
            </a:r>
          </a:p>
          <a:p>
            <a:pPr marL="241516" indent="-241516" defTabSz="966064">
              <a:buFont typeface="+mj-lt"/>
              <a:buAutoNum type="arabicPeriod"/>
              <a:defRPr/>
            </a:pPr>
            <a:endParaRPr lang="en-GB" b="0" baseline="0" dirty="0"/>
          </a:p>
          <a:p>
            <a:pPr defTabSz="966064">
              <a:defRPr/>
            </a:pPr>
            <a:r>
              <a:rPr lang="en-GB" b="1" baseline="0" dirty="0"/>
              <a:t>Transcript:</a:t>
            </a:r>
          </a:p>
          <a:p>
            <a:pPr marL="241516" indent="-241516" defTabSz="966064">
              <a:buFont typeface="+mj-lt"/>
              <a:buAutoNum type="arabicPeriod"/>
              <a:defRPr/>
            </a:pPr>
            <a:r>
              <a:rPr lang="fr-FR" b="0" baseline="0" noProof="0" dirty="0"/>
              <a:t>Mathéo cherche son chien, Charles.</a:t>
            </a:r>
          </a:p>
          <a:p>
            <a:pPr marL="241516" indent="-241516" defTabSz="966064">
              <a:buFont typeface="+mj-lt"/>
              <a:buAutoNum type="arabicPeriod"/>
              <a:defRPr/>
            </a:pPr>
            <a:r>
              <a:rPr lang="fr-FR" b="0" baseline="0" noProof="0" dirty="0"/>
              <a:t>Nathan boit du chocolat chaud.</a:t>
            </a:r>
          </a:p>
          <a:p>
            <a:pPr marL="241516" indent="-241516" defTabSz="966064">
              <a:buFont typeface="+mj-lt"/>
              <a:buAutoNum type="arabicPeriod"/>
              <a:defRPr/>
            </a:pPr>
            <a:r>
              <a:rPr lang="fr-FR" b="0" baseline="0" noProof="0" dirty="0"/>
              <a:t>Nathalie est la prochaine championne de foot.</a:t>
            </a:r>
          </a:p>
          <a:p>
            <a:pPr marL="241516" indent="-241516" defTabSz="966064">
              <a:buFont typeface="+mj-lt"/>
              <a:buAutoNum type="arabicPeriod"/>
              <a:defRPr/>
            </a:pPr>
            <a:r>
              <a:rPr lang="fr-FR" b="0" baseline="0" noProof="0" dirty="0"/>
              <a:t>Théophile va chez le boucher chaque dimanche.</a:t>
            </a:r>
          </a:p>
          <a:p>
            <a:pPr marL="241516" indent="-241516" defTabSz="966064">
              <a:buFont typeface="+mj-lt"/>
              <a:buAutoNum type="arabicPeriod"/>
              <a:defRPr/>
            </a:pPr>
            <a:r>
              <a:rPr lang="fr-FR" b="0" baseline="0" noProof="0" dirty="0"/>
              <a:t>Élizabeth touche un chapeau en chenille.</a:t>
            </a:r>
          </a:p>
          <a:p>
            <a:pPr marL="241516" indent="-241516" defTabSz="966064">
              <a:buFont typeface="+mj-lt"/>
              <a:buAutoNum type="arabicPeriod"/>
              <a:defRPr/>
            </a:pPr>
            <a:r>
              <a:rPr lang="fr-FR" b="0" baseline="0" noProof="0" dirty="0"/>
              <a:t>Catherine choisit une chemise ch</a:t>
            </a:r>
            <a:r>
              <a:rPr lang="fr-FR" b="0" baseline="0" noProof="0" dirty="0">
                <a:latin typeface="Century Gothic" panose="020B0502020202020204" pitchFamily="34" charset="0"/>
              </a:rPr>
              <a:t>ère de Chanel.</a:t>
            </a:r>
            <a:endParaRPr lang="fr-FR" b="0" baseline="0" noProof="0" dirty="0"/>
          </a:p>
          <a:p>
            <a:pPr defTabSz="966064">
              <a:defRPr/>
            </a:pPr>
            <a:endParaRPr lang="en-GB" b="1" baseline="0" dirty="0"/>
          </a:p>
          <a:p>
            <a:pPr defTabSz="966064">
              <a:defRPr/>
            </a:pPr>
            <a:r>
              <a:rPr lang="en-GB" b="1" baseline="0" dirty="0"/>
              <a:t>Word frequency of cognates used (1 is the most frequent word in French): </a:t>
            </a:r>
            <a:br>
              <a:rPr lang="en-GB" baseline="0" dirty="0"/>
            </a:br>
            <a:r>
              <a:rPr lang="fr-FR" b="0" baseline="0" noProof="0" dirty="0"/>
              <a:t>athlète [4722], mandarine [&gt;5000], thérapie [4420], python [&gt;5000], enthousiaste [4287]</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b="1" baseline="0" dirty="0"/>
          </a:p>
          <a:p>
            <a:pPr defTabSz="966064">
              <a:defRPr/>
            </a:pPr>
            <a:r>
              <a:rPr lang="en-GB" b="1" baseline="0" dirty="0"/>
              <a:t>Word frequency (1 is the most frequent word in French): </a:t>
            </a:r>
            <a:br>
              <a:rPr lang="en-GB" baseline="0" dirty="0"/>
            </a:br>
            <a:r>
              <a:rPr lang="fr-FR" b="0" baseline="0" noProof="0" dirty="0"/>
              <a:t>menthe [&gt;5000], météo [4574]</a:t>
            </a:r>
            <a:endParaRPr lang="en-GB" baseline="0" dirty="0"/>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35</a:t>
            </a:fld>
            <a:endParaRPr kumimoji="0" lang="en-GB"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32093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Timing: </a:t>
            </a:r>
            <a:r>
              <a:rPr lang="fr-FR" b="0" dirty="0"/>
              <a:t>6</a:t>
            </a:r>
            <a:r>
              <a:rPr lang="fr-FR" dirty="0"/>
              <a:t> minutes</a:t>
            </a:r>
          </a:p>
          <a:p>
            <a:endParaRPr lang="fr-FR" dirty="0"/>
          </a:p>
          <a:p>
            <a:r>
              <a:rPr lang="fr-FR" b="1" dirty="0"/>
              <a:t>Aim: </a:t>
            </a:r>
            <a:r>
              <a:rPr lang="fr-FR" b="0" dirty="0"/>
              <a:t>Consolidation of recognition of </a:t>
            </a:r>
            <a:r>
              <a:rPr lang="fr-FR" b="0" dirty="0" err="1"/>
              <a:t>SSCs</a:t>
            </a:r>
            <a:r>
              <a:rPr lang="fr-FR" b="0" dirty="0"/>
              <a:t> [th] and [</a:t>
            </a:r>
            <a:r>
              <a:rPr lang="fr-FR" b="0" dirty="0" err="1"/>
              <a:t>ch</a:t>
            </a:r>
            <a:r>
              <a:rPr lang="fr-FR" b="0" dirty="0"/>
              <a:t>]</a:t>
            </a:r>
          </a:p>
          <a:p>
            <a:endParaRPr lang="fr-FR" b="0" dirty="0"/>
          </a:p>
          <a:p>
            <a:r>
              <a:rPr lang="fr-FR" b="1" dirty="0" err="1"/>
              <a:t>Procedure</a:t>
            </a:r>
            <a:r>
              <a:rPr lang="fr-FR" b="1" dirty="0"/>
              <a:t>:</a:t>
            </a:r>
          </a:p>
          <a:p>
            <a:pPr marL="241516" indent="-241516">
              <a:buAutoNum type="arabicPeriod"/>
            </a:pPr>
            <a:r>
              <a:rPr lang="fr-FR" b="0" dirty="0"/>
              <a:t>Click the buttons to </a:t>
            </a:r>
            <a:r>
              <a:rPr lang="fr-FR" b="0" dirty="0" err="1"/>
              <a:t>play</a:t>
            </a:r>
            <a:r>
              <a:rPr lang="fr-FR" b="0" dirty="0"/>
              <a:t> audio.</a:t>
            </a:r>
          </a:p>
          <a:p>
            <a:pPr marL="241516" indent="-241516">
              <a:buAutoNum type="arabicPeriod"/>
            </a:pPr>
            <a:r>
              <a:rPr lang="fr-FR" b="0" dirty="0" err="1"/>
              <a:t>Students</a:t>
            </a:r>
            <a:r>
              <a:rPr lang="fr-FR" b="0" dirty="0"/>
              <a:t> </a:t>
            </a:r>
            <a:r>
              <a:rPr lang="fr-FR" b="0" dirty="0" err="1"/>
              <a:t>tally</a:t>
            </a:r>
            <a:r>
              <a:rPr lang="fr-FR" b="0" dirty="0"/>
              <a:t> how </a:t>
            </a:r>
            <a:r>
              <a:rPr lang="fr-FR" b="0" dirty="0" err="1"/>
              <a:t>many</a:t>
            </a:r>
            <a:r>
              <a:rPr lang="fr-FR" b="0" dirty="0"/>
              <a:t> times </a:t>
            </a:r>
            <a:r>
              <a:rPr lang="fr-FR" b="0" dirty="0" err="1"/>
              <a:t>they</a:t>
            </a:r>
            <a:r>
              <a:rPr lang="fr-FR" b="0" dirty="0"/>
              <a:t> </a:t>
            </a:r>
            <a:r>
              <a:rPr lang="fr-FR" b="0" dirty="0" err="1"/>
              <a:t>hear</a:t>
            </a:r>
            <a:r>
              <a:rPr lang="fr-FR" b="0" dirty="0"/>
              <a:t> [th] and [</a:t>
            </a:r>
            <a:r>
              <a:rPr lang="fr-FR" b="0" dirty="0" err="1"/>
              <a:t>ch</a:t>
            </a:r>
            <a:r>
              <a:rPr lang="fr-FR" b="0" dirty="0"/>
              <a:t>].</a:t>
            </a:r>
          </a:p>
          <a:p>
            <a:pPr marL="241516" indent="-241516">
              <a:buAutoNum type="arabicPeriod"/>
            </a:pPr>
            <a:r>
              <a:rPr lang="fr-FR" b="0" dirty="0"/>
              <a:t>Click to </a:t>
            </a:r>
            <a:r>
              <a:rPr lang="fr-FR" b="0" dirty="0" err="1"/>
              <a:t>reveal</a:t>
            </a:r>
            <a:r>
              <a:rPr lang="fr-FR" b="0" dirty="0"/>
              <a:t> </a:t>
            </a:r>
            <a:r>
              <a:rPr lang="fr-FR" b="0" dirty="0" err="1"/>
              <a:t>answers</a:t>
            </a:r>
            <a:r>
              <a:rPr lang="fr-FR" b="0" dirty="0"/>
              <a:t> and sentences.</a:t>
            </a:r>
          </a:p>
          <a:p>
            <a:pPr marL="241516" indent="-241516">
              <a:buAutoNum type="arabicPeriod"/>
            </a:pPr>
            <a:endParaRPr lang="fr-FR" b="0" dirty="0"/>
          </a:p>
          <a:p>
            <a:r>
              <a:rPr lang="fr-FR" b="1" dirty="0" err="1"/>
              <a:t>Transcript</a:t>
            </a:r>
            <a:r>
              <a:rPr lang="fr-FR" b="1" dirty="0"/>
              <a:t>:</a:t>
            </a:r>
            <a:endParaRPr lang="fr-FR" dirty="0"/>
          </a:p>
          <a:p>
            <a:pPr marL="241516" indent="-241516">
              <a:buAutoNum type="arabicPeriod"/>
            </a:pPr>
            <a:r>
              <a:rPr lang="fr-FR" dirty="0"/>
              <a:t>Cinq chiens chassent six chats.</a:t>
            </a:r>
          </a:p>
          <a:p>
            <a:pPr marL="241516" indent="-241516">
              <a:buAutoNum type="arabicPeriod"/>
            </a:pPr>
            <a:r>
              <a:rPr lang="fr-FR" dirty="0"/>
              <a:t>Charl</a:t>
            </a:r>
            <a:r>
              <a:rPr lang="fr-FR" dirty="0">
                <a:latin typeface="Century Gothic" panose="020B0502020202020204" pitchFamily="34" charset="0"/>
              </a:rPr>
              <a:t>ène cherche une chemise sans manches.</a:t>
            </a:r>
          </a:p>
          <a:p>
            <a:pPr marL="241516" indent="-241516">
              <a:buAutoNum type="arabicPeriod"/>
            </a:pPr>
            <a:r>
              <a:rPr lang="fr-FR" dirty="0">
                <a:latin typeface="Century Gothic" panose="020B0502020202020204" pitchFamily="34" charset="0"/>
              </a:rPr>
              <a:t>Édith est sympathique mais son chapeau est moche.</a:t>
            </a:r>
          </a:p>
          <a:p>
            <a:pPr marL="241516" indent="-241516">
              <a:buAutoNum type="arabicPeriod"/>
            </a:pPr>
            <a:r>
              <a:rPr lang="fr-FR" dirty="0">
                <a:latin typeface="Century Gothic" panose="020B0502020202020204" pitchFamily="34" charset="0"/>
              </a:rPr>
              <a:t>Thierry marche sur chaque chemin sans changer de chaussures.</a:t>
            </a:r>
          </a:p>
          <a:p>
            <a:pPr marL="241516" indent="-241516">
              <a:buAutoNum type="arabicPeriod"/>
            </a:pPr>
            <a:r>
              <a:rPr lang="fr-FR" dirty="0">
                <a:latin typeface="Century Gothic" panose="020B0502020202020204" pitchFamily="34" charset="0"/>
              </a:rPr>
              <a:t>L’athénien charmant aime les bonbons à la menthe.</a:t>
            </a:r>
          </a:p>
          <a:p>
            <a:pPr marL="241516" indent="-241516">
              <a:buAutoNum type="arabicPeriod"/>
            </a:pPr>
            <a:r>
              <a:rPr lang="fr-FR" dirty="0">
                <a:latin typeface="Century Gothic" panose="020B0502020202020204" pitchFamily="34" charset="0"/>
              </a:rPr>
              <a:t>Sacha le professeur de chimie aime les maths et l’éthique.</a:t>
            </a:r>
          </a:p>
          <a:p>
            <a:pPr marL="241516" indent="-241516">
              <a:buAutoNum type="arabicPeriod"/>
            </a:pPr>
            <a:endParaRPr lang="fr-FR" dirty="0">
              <a:latin typeface="Century Gothic" panose="020B0502020202020204" pitchFamily="34" charset="0"/>
            </a:endParaRPr>
          </a:p>
          <a:p>
            <a:pPr defTabSz="966064">
              <a:defRPr/>
            </a:pPr>
            <a:r>
              <a:rPr lang="en-GB" b="1" baseline="0" dirty="0"/>
              <a:t>Word frequency of unknown words used (1 is the most frequent word in French): </a:t>
            </a:r>
            <a:br>
              <a:rPr lang="en-GB" baseline="0" dirty="0"/>
            </a:br>
            <a:r>
              <a:rPr lang="en-GB" baseline="0" dirty="0"/>
              <a:t>chaser [2364], manche [3437], </a:t>
            </a:r>
            <a:r>
              <a:rPr lang="en-GB" baseline="0" dirty="0" err="1"/>
              <a:t>moche</a:t>
            </a:r>
            <a:r>
              <a:rPr lang="en-GB" baseline="0" dirty="0"/>
              <a:t> [&gt;5000], chaussure [3638], </a:t>
            </a:r>
            <a:r>
              <a:rPr lang="en-GB" baseline="0" dirty="0" err="1"/>
              <a:t>athénien</a:t>
            </a:r>
            <a:r>
              <a:rPr lang="en-GB" baseline="0" dirty="0"/>
              <a:t> [&gt;5000], </a:t>
            </a:r>
            <a:r>
              <a:rPr lang="en-GB" baseline="0" dirty="0" err="1"/>
              <a:t>charmant</a:t>
            </a:r>
            <a:r>
              <a:rPr lang="en-GB" baseline="0" dirty="0"/>
              <a:t> [4030], bonbon [&gt;5000], menthe [&gt;5000], </a:t>
            </a:r>
            <a:r>
              <a:rPr lang="en-GB" baseline="0" dirty="0" err="1"/>
              <a:t>chimie</a:t>
            </a:r>
            <a:r>
              <a:rPr lang="en-GB" baseline="0" dirty="0"/>
              <a:t> [4073], </a:t>
            </a:r>
            <a:r>
              <a:rPr lang="en-GB" baseline="0" dirty="0" err="1"/>
              <a:t>éthique</a:t>
            </a:r>
            <a:r>
              <a:rPr lang="en-GB" baseline="0" dirty="0"/>
              <a:t> [2747]</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fr-FR"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36</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126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of 6</a:t>
            </a:r>
          </a:p>
          <a:p>
            <a:r>
              <a:rPr lang="en-US" b="1" dirty="0"/>
              <a:t>Timing: </a:t>
            </a:r>
            <a:r>
              <a:rPr lang="en-US" b="0" dirty="0"/>
              <a:t>6 minutes for 6 slides</a:t>
            </a:r>
          </a:p>
          <a:p>
            <a:endParaRPr lang="en-US" b="1" dirty="0"/>
          </a:p>
          <a:p>
            <a:r>
              <a:rPr lang="en-US" b="1" dirty="0"/>
              <a:t>Aim: Practise pronunciation of SSC [</a:t>
            </a:r>
            <a:r>
              <a:rPr lang="en-US" b="1" dirty="0" err="1"/>
              <a:t>ch</a:t>
            </a:r>
            <a:r>
              <a:rPr lang="en-US" b="1" dirty="0"/>
              <a:t>] and [</a:t>
            </a:r>
            <a:r>
              <a:rPr lang="en-US" b="1" dirty="0" err="1"/>
              <a:t>th</a:t>
            </a:r>
            <a:r>
              <a:rPr lang="en-US" b="1" dirty="0"/>
              <a:t>] in the form of tongue twisters</a:t>
            </a:r>
          </a:p>
          <a:p>
            <a:endParaRPr lang="en-US" b="1" dirty="0"/>
          </a:p>
          <a:p>
            <a:r>
              <a:rPr lang="en-US" b="1" dirty="0"/>
              <a:t>Procedure:</a:t>
            </a:r>
          </a:p>
          <a:p>
            <a:r>
              <a:rPr lang="en-US" b="0" dirty="0"/>
              <a:t>1. Students read the sentences aloud, aiming for accurate pronunciation as quickly as possible.</a:t>
            </a:r>
          </a:p>
          <a:p>
            <a:r>
              <a:rPr lang="en-US" b="0" dirty="0"/>
              <a:t>2. Click audio buttons to hear three different speeds (A = slowest, C = fastest).</a:t>
            </a:r>
          </a:p>
          <a:p>
            <a:r>
              <a:rPr lang="en-US" b="0" dirty="0"/>
              <a:t>3. Repeat on next three slides for three more tongue twisters.</a:t>
            </a:r>
          </a:p>
          <a:p>
            <a:endParaRPr lang="en-US" b="0" dirty="0"/>
          </a:p>
          <a:p>
            <a:r>
              <a:rPr lang="en-US" b="1" dirty="0"/>
              <a:t>Transcript:</a:t>
            </a:r>
          </a:p>
          <a:p>
            <a:pPr defTabSz="966064">
              <a:defRPr/>
            </a:pPr>
            <a:r>
              <a:rPr lang="fr-FR" sz="1300" dirty="0">
                <a:solidFill>
                  <a:srgbClr val="104F75"/>
                </a:solidFill>
                <a:latin typeface="Century Gothic" panose="020F0302020204030204"/>
              </a:rPr>
              <a:t>Cinq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iens</a:t>
            </a:r>
            <a:r>
              <a:rPr lang="fr-FR" sz="1300" dirty="0">
                <a:solidFill>
                  <a:srgbClr val="115076"/>
                </a:solidFill>
                <a:latin typeface="Century Gothic" panose="020F0302020204030204"/>
              </a:rPr>
              <a:t>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assent six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ats.</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766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2 of 6</a:t>
            </a:r>
          </a:p>
          <a:p>
            <a:endParaRPr lang="en-US" b="0" dirty="0"/>
          </a:p>
          <a:p>
            <a:r>
              <a:rPr lang="en-US" b="1" dirty="0"/>
              <a:t>Transcript:</a:t>
            </a:r>
          </a:p>
          <a:p>
            <a:pPr defTabSz="966064">
              <a:defRPr/>
            </a:pP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arlène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er</a:t>
            </a:r>
            <a:r>
              <a:rPr lang="fr-FR" sz="1300" b="1" dirty="0">
                <a:solidFill>
                  <a:srgbClr val="104F75"/>
                </a:solidFill>
                <a:latin typeface="Century Gothic" panose="020F0302020204030204"/>
              </a:rPr>
              <a:t>ch</a:t>
            </a:r>
            <a:r>
              <a:rPr lang="fr-FR" sz="1300" dirty="0">
                <a:solidFill>
                  <a:srgbClr val="104F75"/>
                </a:solidFill>
                <a:latin typeface="Century Gothic" panose="020F0302020204030204"/>
              </a:rPr>
              <a:t>e une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emise sans man</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es.</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7298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3 of 6</a:t>
            </a:r>
          </a:p>
          <a:p>
            <a:endParaRPr lang="en-US" b="0" dirty="0"/>
          </a:p>
          <a:p>
            <a:r>
              <a:rPr lang="en-US" b="1" dirty="0"/>
              <a:t>Transcript:</a:t>
            </a:r>
          </a:p>
          <a:p>
            <a:pPr defTabSz="966064">
              <a:defRPr/>
            </a:pPr>
            <a:r>
              <a:rPr lang="fr-FR" sz="1300" dirty="0">
                <a:solidFill>
                  <a:srgbClr val="104F75"/>
                </a:solidFill>
                <a:latin typeface="Century Gothic" panose="020F0302020204030204"/>
              </a:rPr>
              <a:t>Édi</a:t>
            </a: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 est sympa</a:t>
            </a: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ique mais son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apeau est mo</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e.</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921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1530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4 of 6</a:t>
            </a:r>
          </a:p>
          <a:p>
            <a:endParaRPr lang="en-US" b="0" dirty="0"/>
          </a:p>
          <a:p>
            <a:r>
              <a:rPr lang="en-US" b="1" dirty="0"/>
              <a:t>Transcript:</a:t>
            </a:r>
          </a:p>
          <a:p>
            <a:pPr defTabSz="966064">
              <a:defRPr/>
            </a:pP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ierry mar</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e sur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aque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emin sans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anger de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aussures.</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40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153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5 of 6</a:t>
            </a:r>
          </a:p>
          <a:p>
            <a:endParaRPr lang="en-US" b="0" dirty="0"/>
          </a:p>
          <a:p>
            <a:r>
              <a:rPr lang="en-US" b="1" dirty="0"/>
              <a:t>Transcript:</a:t>
            </a:r>
          </a:p>
          <a:p>
            <a:pPr defTabSz="966064">
              <a:defRPr/>
            </a:pPr>
            <a:r>
              <a:rPr lang="fr-FR" sz="1300" dirty="0">
                <a:solidFill>
                  <a:srgbClr val="104F75"/>
                </a:solidFill>
                <a:latin typeface="Century Gothic" panose="020F0302020204030204"/>
              </a:rPr>
              <a:t>L’a</a:t>
            </a: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énien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armant aime les bonbons à la men</a:t>
            </a: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e.</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41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982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6 of 6</a:t>
            </a:r>
          </a:p>
          <a:p>
            <a:endParaRPr lang="en-US" b="0" dirty="0"/>
          </a:p>
          <a:p>
            <a:r>
              <a:rPr lang="en-US" b="1" dirty="0"/>
              <a:t>Transcript:</a:t>
            </a:r>
          </a:p>
          <a:p>
            <a:pPr defTabSz="966064">
              <a:defRPr/>
            </a:pPr>
            <a:r>
              <a:rPr lang="fr-FR" sz="1300" dirty="0">
                <a:solidFill>
                  <a:srgbClr val="104F75"/>
                </a:solidFill>
                <a:latin typeface="Century Gothic" panose="020F0302020204030204"/>
              </a:rPr>
              <a:t>Sa</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 le professeur de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imie aime les ma</a:t>
            </a: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s et l’é</a:t>
            </a: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ique.</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42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91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926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err="1"/>
              <a:t>chercher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dimanche</a:t>
            </a:r>
            <a:r>
              <a:rPr lang="en-GB" baseline="0" dirty="0"/>
              <a:t> [1235]; </a:t>
            </a:r>
            <a:r>
              <a:rPr lang="en-GB" b="1" baseline="0" dirty="0"/>
              <a:t>chanter </a:t>
            </a:r>
            <a:r>
              <a:rPr lang="en-GB" b="0" baseline="0" dirty="0"/>
              <a:t>[1820]</a:t>
            </a:r>
            <a:r>
              <a:rPr lang="en-GB" baseline="0" dirty="0"/>
              <a:t> </a:t>
            </a:r>
            <a:r>
              <a:rPr lang="en-GB" b="1" baseline="0" dirty="0"/>
              <a:t>bouche</a:t>
            </a:r>
            <a:r>
              <a:rPr lang="en-GB" baseline="0" dirty="0"/>
              <a:t> [1838]; </a:t>
            </a:r>
            <a:r>
              <a:rPr lang="en-GB" b="1" baseline="0" dirty="0"/>
              <a:t>champ</a:t>
            </a:r>
            <a:r>
              <a:rPr lang="en-GB" baseline="0" dirty="0"/>
              <a:t> [847]; </a:t>
            </a:r>
            <a:r>
              <a:rPr lang="en-GB" b="1" baseline="0" dirty="0"/>
              <a:t>chat</a:t>
            </a:r>
            <a:r>
              <a:rPr lang="en-GB" baseline="0" dirty="0"/>
              <a:t> [3138]; </a:t>
            </a:r>
            <a:r>
              <a:rPr lang="en-GB" b="1" baseline="0" dirty="0" err="1"/>
              <a:t>chercher</a:t>
            </a:r>
            <a:r>
              <a:rPr lang="en-GB" b="1" baseline="0" dirty="0"/>
              <a:t> </a:t>
            </a:r>
            <a:r>
              <a:rPr lang="en-GB" baseline="0" dirty="0"/>
              <a:t>[336].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586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518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550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1" dirty="0"/>
            </a:br>
            <a:br>
              <a:rPr lang="en-GB" b="1" dirty="0"/>
            </a:br>
            <a:r>
              <a:rPr lang="en-GB" b="1" dirty="0"/>
              <a:t>Aim:  </a:t>
            </a:r>
            <a:r>
              <a:rPr lang="en-GB" b="0" dirty="0"/>
              <a:t>To differentiate between pairs of words that differ by one phoneme (one SSC that changes the meaning). These words are called minimal pairs. </a:t>
            </a:r>
            <a:br>
              <a:rPr lang="en-GB" b="0" dirty="0"/>
            </a:br>
            <a:br>
              <a:rPr lang="en-GB" b="0" dirty="0"/>
            </a:br>
            <a:r>
              <a:rPr lang="en-GB" b="1" dirty="0"/>
              <a:t>Procedure:</a:t>
            </a:r>
            <a:br>
              <a:rPr lang="en-GB" b="1" dirty="0"/>
            </a:br>
            <a:r>
              <a:rPr lang="en-GB" b="1" dirty="0"/>
              <a:t>1. </a:t>
            </a:r>
            <a:r>
              <a:rPr lang="en-GB" b="0" dirty="0"/>
              <a:t>Click on the letter triggers (a then b for numbers</a:t>
            </a:r>
            <a:r>
              <a:rPr lang="en-GB" b="0" baseline="0" dirty="0"/>
              <a:t> 1-6)</a:t>
            </a:r>
            <a:r>
              <a:rPr lang="en-GB" b="0" dirty="0"/>
              <a:t> to play</a:t>
            </a:r>
            <a:r>
              <a:rPr lang="en-GB" b="0" baseline="0" dirty="0"/>
              <a:t> the audio</a:t>
            </a:r>
            <a:r>
              <a:rPr lang="en-GB" b="0" dirty="0"/>
              <a:t>.</a:t>
            </a:r>
            <a:br>
              <a:rPr lang="en-GB" b="0" dirty="0"/>
            </a:br>
            <a:r>
              <a:rPr lang="en-GB" b="1" dirty="0"/>
              <a:t>2. </a:t>
            </a:r>
            <a:r>
              <a:rPr lang="en-GB" b="0" dirty="0"/>
              <a:t>Students</a:t>
            </a:r>
            <a:r>
              <a:rPr lang="en-GB" b="1" dirty="0"/>
              <a:t> </a:t>
            </a:r>
            <a:r>
              <a:rPr lang="en-GB" b="0" dirty="0"/>
              <a:t>write [</a:t>
            </a:r>
            <a:r>
              <a:rPr lang="en-GB" b="0" dirty="0" err="1"/>
              <a:t>ch</a:t>
            </a:r>
            <a:r>
              <a:rPr lang="en-GB" b="0" dirty="0"/>
              <a:t>]</a:t>
            </a:r>
            <a:r>
              <a:rPr lang="en-GB" b="0" baseline="0" dirty="0"/>
              <a:t> or [s(s)] for each pair. </a:t>
            </a:r>
            <a:endParaRPr lang="en-GB" b="0" dirty="0"/>
          </a:p>
          <a:p>
            <a:r>
              <a:rPr lang="en-GB" b="1" dirty="0"/>
              <a:t>3. </a:t>
            </a:r>
            <a:r>
              <a:rPr lang="en-GB" b="0" dirty="0"/>
              <a:t>Click to see the answers.</a:t>
            </a:r>
          </a:p>
          <a:p>
            <a:endParaRPr lang="en-GB" b="1" dirty="0"/>
          </a:p>
          <a:p>
            <a:r>
              <a:rPr lang="en-GB" b="1" dirty="0"/>
              <a:t>Transcript:</a:t>
            </a:r>
          </a:p>
          <a:p>
            <a:r>
              <a:rPr lang="fr-FR" sz="1200" kern="1200" dirty="0">
                <a:solidFill>
                  <a:schemeClr val="tx1"/>
                </a:solidFill>
                <a:effectLst/>
                <a:latin typeface="+mn-lt"/>
                <a:ea typeface="+mn-ea"/>
                <a:cs typeface="+mn-cs"/>
              </a:rPr>
              <a:t>1a. broche 	- b. brosse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2a. mâche</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b. masse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3a. sot</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b. chaud</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4a. crasse</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b. crache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5a. sait</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b. chez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6a. chut</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b. su</a:t>
            </a:r>
            <a:endParaRPr lang="en-GB" sz="1200" kern="1200" dirty="0">
              <a:solidFill>
                <a:schemeClr val="tx1"/>
              </a:solidFill>
              <a:effectLst/>
              <a:latin typeface="+mn-lt"/>
              <a:ea typeface="+mn-ea"/>
              <a:cs typeface="+mn-cs"/>
            </a:endParaRP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(1 is the most frequent word in French): </a:t>
            </a:r>
            <a:br>
              <a:rPr lang="en-GB" baseline="0" dirty="0"/>
            </a:br>
            <a:r>
              <a:rPr lang="en-GB" baseline="0" dirty="0" err="1"/>
              <a:t>broche</a:t>
            </a:r>
            <a:r>
              <a:rPr lang="en-GB" baseline="0" dirty="0"/>
              <a:t> [&gt;5000], brosse [&gt;5000], </a:t>
            </a:r>
            <a:r>
              <a:rPr lang="fr-FR" sz="1200" kern="1200" dirty="0">
                <a:solidFill>
                  <a:schemeClr val="tx1"/>
                </a:solidFill>
                <a:effectLst/>
                <a:latin typeface="+mn-lt"/>
                <a:ea typeface="+mn-ea"/>
                <a:cs typeface="+mn-cs"/>
              </a:rPr>
              <a:t>mâche</a:t>
            </a:r>
            <a:r>
              <a:rPr lang="fr-FR" sz="1200" kern="1200" baseline="0" dirty="0">
                <a:solidFill>
                  <a:schemeClr val="tx1"/>
                </a:solidFill>
                <a:effectLst/>
                <a:latin typeface="+mn-lt"/>
                <a:ea typeface="+mn-ea"/>
                <a:cs typeface="+mn-cs"/>
              </a:rPr>
              <a:t>r [&gt;5000], masse [1826], sot [&gt;5000], chaud [1852], crasse [&gt;5000], cracher [&gt;5000], savoir [67], chez [206]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783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387439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32984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277971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7321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63143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54042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341920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546942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961755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235315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11561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272197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11941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59052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48388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67283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96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8357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59207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736998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72409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41482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400575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5901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724085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44281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43041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52185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5821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69029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023947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75774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5938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30796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84504330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71651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886908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12.png"/><Relationship Id="rId7" Type="http://schemas.openxmlformats.org/officeDocument/2006/relationships/audio" Target="../media/audio22.wav"/><Relationship Id="rId2" Type="http://schemas.openxmlformats.org/officeDocument/2006/relationships/notesSlide" Target="../notesSlides/notesSlide10.xml"/><Relationship Id="rId1" Type="http://schemas.openxmlformats.org/officeDocument/2006/relationships/slideLayout" Target="../slideLayouts/slideLayout83.xml"/><Relationship Id="rId6" Type="http://schemas.openxmlformats.org/officeDocument/2006/relationships/audio" Target="../media/audio21.wav"/><Relationship Id="rId5" Type="http://schemas.openxmlformats.org/officeDocument/2006/relationships/audio" Target="../media/audio20.wav"/><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8.xml"/><Relationship Id="rId6" Type="http://schemas.openxmlformats.org/officeDocument/2006/relationships/audio" Target="../media/audio25.wav"/><Relationship Id="rId5" Type="http://schemas.openxmlformats.org/officeDocument/2006/relationships/image" Target="../media/image13.png"/><Relationship Id="rId4" Type="http://schemas.openxmlformats.org/officeDocument/2006/relationships/audio" Target="../media/audio24.wav"/><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7.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16.jpeg"/><Relationship Id="rId18" Type="http://schemas.openxmlformats.org/officeDocument/2006/relationships/image" Target="../media/image21.png"/><Relationship Id="rId3" Type="http://schemas.openxmlformats.org/officeDocument/2006/relationships/audio" Target="../media/audio27.wav"/><Relationship Id="rId21" Type="http://schemas.openxmlformats.org/officeDocument/2006/relationships/image" Target="../media/image24.png"/><Relationship Id="rId7" Type="http://schemas.openxmlformats.org/officeDocument/2006/relationships/audio" Target="../media/audio31.wav"/><Relationship Id="rId12" Type="http://schemas.openxmlformats.org/officeDocument/2006/relationships/audio" Target="../media/audio36.wav"/><Relationship Id="rId17" Type="http://schemas.openxmlformats.org/officeDocument/2006/relationships/image" Target="../media/image20.jpeg"/><Relationship Id="rId2" Type="http://schemas.openxmlformats.org/officeDocument/2006/relationships/notesSlide" Target="../notesSlides/notesSlide19.xml"/><Relationship Id="rId16" Type="http://schemas.openxmlformats.org/officeDocument/2006/relationships/image" Target="../media/image19.jpeg"/><Relationship Id="rId20" Type="http://schemas.openxmlformats.org/officeDocument/2006/relationships/image" Target="../media/image23.png"/><Relationship Id="rId1" Type="http://schemas.openxmlformats.org/officeDocument/2006/relationships/slideLayout" Target="../slideLayouts/slideLayout68.xml"/><Relationship Id="rId6" Type="http://schemas.openxmlformats.org/officeDocument/2006/relationships/audio" Target="../media/audio30.wav"/><Relationship Id="rId11" Type="http://schemas.openxmlformats.org/officeDocument/2006/relationships/audio" Target="../media/audio35.wav"/><Relationship Id="rId24" Type="http://schemas.openxmlformats.org/officeDocument/2006/relationships/image" Target="../media/image5.png"/><Relationship Id="rId5" Type="http://schemas.openxmlformats.org/officeDocument/2006/relationships/audio" Target="../media/audio29.wav"/><Relationship Id="rId15" Type="http://schemas.openxmlformats.org/officeDocument/2006/relationships/image" Target="../media/image18.jpeg"/><Relationship Id="rId23" Type="http://schemas.openxmlformats.org/officeDocument/2006/relationships/image" Target="../media/image26.png"/><Relationship Id="rId10" Type="http://schemas.openxmlformats.org/officeDocument/2006/relationships/audio" Target="../media/audio34.wav"/><Relationship Id="rId19" Type="http://schemas.openxmlformats.org/officeDocument/2006/relationships/image" Target="../media/image22.jpeg"/><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image" Target="../media/image17.jpeg"/><Relationship Id="rId22"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8.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22.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38.wav"/></Relationships>
</file>

<file path=ppt/slides/_rels/slide23.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9.png"/><Relationship Id="rId3" Type="http://schemas.openxmlformats.org/officeDocument/2006/relationships/audio" Target="../media/audio37.wav"/><Relationship Id="rId7" Type="http://schemas.openxmlformats.org/officeDocument/2006/relationships/audio" Target="../media/audio40.wav"/><Relationship Id="rId12"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61.xml"/><Relationship Id="rId6" Type="http://schemas.openxmlformats.org/officeDocument/2006/relationships/audio" Target="../media/audio39.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43.wav"/><Relationship Id="rId4" Type="http://schemas.openxmlformats.org/officeDocument/2006/relationships/audio" Target="../media/audio38.wav"/><Relationship Id="rId9" Type="http://schemas.openxmlformats.org/officeDocument/2006/relationships/audio" Target="../media/audio42.wav"/><Relationship Id="rId1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audio" Target="../media/audio47.wav"/><Relationship Id="rId3" Type="http://schemas.openxmlformats.org/officeDocument/2006/relationships/image" Target="../media/image5.png"/><Relationship Id="rId7" Type="http://schemas.openxmlformats.org/officeDocument/2006/relationships/audio" Target="../media/audio46.wav"/><Relationship Id="rId2" Type="http://schemas.openxmlformats.org/officeDocument/2006/relationships/notesSlide" Target="../notesSlides/notesSlide24.xml"/><Relationship Id="rId1" Type="http://schemas.openxmlformats.org/officeDocument/2006/relationships/slideLayout" Target="../slideLayouts/slideLayout79.xml"/><Relationship Id="rId6" Type="http://schemas.openxmlformats.org/officeDocument/2006/relationships/audio" Target="../media/audio45.wav"/><Relationship Id="rId11" Type="http://schemas.microsoft.com/office/2007/relationships/hdphoto" Target="../media/hdphoto2.wdp"/><Relationship Id="rId5" Type="http://schemas.openxmlformats.org/officeDocument/2006/relationships/audio" Target="../media/audio44.wav"/><Relationship Id="rId10"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audio" Target="../media/audio48.wav"/></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media/audio51.wav"/><Relationship Id="rId2" Type="http://schemas.openxmlformats.org/officeDocument/2006/relationships/notesSlide" Target="../notesSlides/notesSlide25.xml"/><Relationship Id="rId1" Type="http://schemas.openxmlformats.org/officeDocument/2006/relationships/slideLayout" Target="../slideLayouts/slideLayout57.xml"/><Relationship Id="rId6" Type="http://schemas.openxmlformats.org/officeDocument/2006/relationships/audio" Target="../media/audio50.wav"/><Relationship Id="rId5" Type="http://schemas.openxmlformats.org/officeDocument/2006/relationships/audio" Target="../media/audio49.wav"/><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audio" Target="../media/audio54.wav"/><Relationship Id="rId3" Type="http://schemas.openxmlformats.org/officeDocument/2006/relationships/image" Target="../media/image5.png"/><Relationship Id="rId7" Type="http://schemas.openxmlformats.org/officeDocument/2006/relationships/audio" Target="../media/audio53.wav"/><Relationship Id="rId2" Type="http://schemas.openxmlformats.org/officeDocument/2006/relationships/notesSlide" Target="../notesSlides/notesSlide26.xml"/><Relationship Id="rId1" Type="http://schemas.openxmlformats.org/officeDocument/2006/relationships/slideLayout" Target="../slideLayouts/slideLayout57.xml"/><Relationship Id="rId6" Type="http://schemas.openxmlformats.org/officeDocument/2006/relationships/audio" Target="../media/audio52.wav"/><Relationship Id="rId5" Type="http://schemas.openxmlformats.org/officeDocument/2006/relationships/image" Target="../media/image30.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audio" Target="../media/audio57.wav"/><Relationship Id="rId3" Type="http://schemas.openxmlformats.org/officeDocument/2006/relationships/image" Target="../media/image5.png"/><Relationship Id="rId7" Type="http://schemas.openxmlformats.org/officeDocument/2006/relationships/audio" Target="../media/audio56.wav"/><Relationship Id="rId2" Type="http://schemas.openxmlformats.org/officeDocument/2006/relationships/notesSlide" Target="../notesSlides/notesSlide27.xml"/><Relationship Id="rId1" Type="http://schemas.openxmlformats.org/officeDocument/2006/relationships/slideLayout" Target="../slideLayouts/slideLayout57.xml"/><Relationship Id="rId6" Type="http://schemas.openxmlformats.org/officeDocument/2006/relationships/audio" Target="../media/audio55.wav"/><Relationship Id="rId5" Type="http://schemas.openxmlformats.org/officeDocument/2006/relationships/image" Target="../media/image30.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57.xml"/><Relationship Id="rId6" Type="http://schemas.openxmlformats.org/officeDocument/2006/relationships/image" Target="../media/image36.png"/><Relationship Id="rId11" Type="http://schemas.openxmlformats.org/officeDocument/2006/relationships/audio" Target="../media/audio60.wav"/><Relationship Id="rId5" Type="http://schemas.openxmlformats.org/officeDocument/2006/relationships/image" Target="../media/image35.png"/><Relationship Id="rId10" Type="http://schemas.openxmlformats.org/officeDocument/2006/relationships/audio" Target="../media/audio59.wav"/><Relationship Id="rId4" Type="http://schemas.openxmlformats.org/officeDocument/2006/relationships/image" Target="../media/image34.png"/><Relationship Id="rId9" Type="http://schemas.openxmlformats.org/officeDocument/2006/relationships/audio" Target="../media/audio58.wav"/></Relationships>
</file>

<file path=ppt/slides/_rels/slide29.xml.rels><?xml version="1.0" encoding="UTF-8" standalone="yes"?>
<Relationships xmlns="http://schemas.openxmlformats.org/package/2006/relationships"><Relationship Id="rId8" Type="http://schemas.openxmlformats.org/officeDocument/2006/relationships/audio" Target="../media/audio61.wav"/><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5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audio" Target="../media/audio63.wav"/><Relationship Id="rId4" Type="http://schemas.openxmlformats.org/officeDocument/2006/relationships/image" Target="../media/image38.jpeg"/><Relationship Id="rId9" Type="http://schemas.openxmlformats.org/officeDocument/2006/relationships/audio" Target="../media/audio62.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66.wav"/><Relationship Id="rId3" Type="http://schemas.openxmlformats.org/officeDocument/2006/relationships/image" Target="../media/image5.png"/><Relationship Id="rId7" Type="http://schemas.openxmlformats.org/officeDocument/2006/relationships/audio" Target="../media/audio65.wav"/><Relationship Id="rId2" Type="http://schemas.openxmlformats.org/officeDocument/2006/relationships/notesSlide" Target="../notesSlides/notesSlide30.xml"/><Relationship Id="rId1" Type="http://schemas.openxmlformats.org/officeDocument/2006/relationships/slideLayout" Target="../slideLayouts/slideLayout57.xml"/><Relationship Id="rId6" Type="http://schemas.openxmlformats.org/officeDocument/2006/relationships/audio" Target="../media/audio64.wav"/><Relationship Id="rId5" Type="http://schemas.openxmlformats.org/officeDocument/2006/relationships/image" Target="../media/image30.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audio" Target="../media/audio69.wav"/><Relationship Id="rId3" Type="http://schemas.openxmlformats.org/officeDocument/2006/relationships/image" Target="../media/image5.png"/><Relationship Id="rId7" Type="http://schemas.openxmlformats.org/officeDocument/2006/relationships/audio" Target="../media/audio68.wav"/><Relationship Id="rId2" Type="http://schemas.openxmlformats.org/officeDocument/2006/relationships/notesSlide" Target="../notesSlides/notesSlide31.xml"/><Relationship Id="rId1" Type="http://schemas.openxmlformats.org/officeDocument/2006/relationships/slideLayout" Target="../slideLayouts/slideLayout57.xml"/><Relationship Id="rId6" Type="http://schemas.openxmlformats.org/officeDocument/2006/relationships/audio" Target="../media/audio67.wav"/><Relationship Id="rId5" Type="http://schemas.openxmlformats.org/officeDocument/2006/relationships/image" Target="../media/image30.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1.png"/><Relationship Id="rId18" Type="http://schemas.openxmlformats.org/officeDocument/2006/relationships/audio" Target="../media/audio74.wav"/><Relationship Id="rId3" Type="http://schemas.openxmlformats.org/officeDocument/2006/relationships/image" Target="../media/image5.png"/><Relationship Id="rId21" Type="http://schemas.openxmlformats.org/officeDocument/2006/relationships/image" Target="../media/image53.png"/><Relationship Id="rId7" Type="http://schemas.openxmlformats.org/officeDocument/2006/relationships/image" Target="../media/image46.png"/><Relationship Id="rId12" Type="http://schemas.openxmlformats.org/officeDocument/2006/relationships/image" Target="../media/image50.png"/><Relationship Id="rId17" Type="http://schemas.openxmlformats.org/officeDocument/2006/relationships/audio" Target="../media/audio73.wav"/><Relationship Id="rId2" Type="http://schemas.openxmlformats.org/officeDocument/2006/relationships/notesSlide" Target="../notesSlides/notesSlide35.xml"/><Relationship Id="rId16" Type="http://schemas.openxmlformats.org/officeDocument/2006/relationships/audio" Target="../media/audio72.wav"/><Relationship Id="rId20" Type="http://schemas.openxmlformats.org/officeDocument/2006/relationships/image" Target="../media/image52.png"/><Relationship Id="rId1" Type="http://schemas.openxmlformats.org/officeDocument/2006/relationships/slideLayout" Target="../slideLayouts/slideLayout61.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5" Type="http://schemas.openxmlformats.org/officeDocument/2006/relationships/audio" Target="../media/audio71.wav"/><Relationship Id="rId10" Type="http://schemas.openxmlformats.org/officeDocument/2006/relationships/image" Target="../media/image48.png"/><Relationship Id="rId19" Type="http://schemas.openxmlformats.org/officeDocument/2006/relationships/audio" Target="../media/audio75.wav"/><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audio" Target="../media/audio70.wav"/><Relationship Id="rId22"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audio" Target="../media/audio80.wav"/><Relationship Id="rId3" Type="http://schemas.openxmlformats.org/officeDocument/2006/relationships/image" Target="../media/image5.png"/><Relationship Id="rId7" Type="http://schemas.openxmlformats.org/officeDocument/2006/relationships/audio" Target="../media/audio79.wav"/><Relationship Id="rId2" Type="http://schemas.openxmlformats.org/officeDocument/2006/relationships/notesSlide" Target="../notesSlides/notesSlide36.xml"/><Relationship Id="rId1" Type="http://schemas.openxmlformats.org/officeDocument/2006/relationships/slideLayout" Target="../slideLayouts/slideLayout61.xml"/><Relationship Id="rId6" Type="http://schemas.openxmlformats.org/officeDocument/2006/relationships/audio" Target="../media/audio78.wav"/><Relationship Id="rId5" Type="http://schemas.openxmlformats.org/officeDocument/2006/relationships/audio" Target="../media/audio77.wav"/><Relationship Id="rId10" Type="http://schemas.openxmlformats.org/officeDocument/2006/relationships/image" Target="../media/image55.png"/><Relationship Id="rId4" Type="http://schemas.openxmlformats.org/officeDocument/2006/relationships/audio" Target="../media/audio76.wav"/><Relationship Id="rId9" Type="http://schemas.openxmlformats.org/officeDocument/2006/relationships/audio" Target="../media/audio81.wav"/></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png"/><Relationship Id="rId7"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79.xml"/><Relationship Id="rId6" Type="http://schemas.openxmlformats.org/officeDocument/2006/relationships/audio" Target="../media/audio83.wav"/><Relationship Id="rId5" Type="http://schemas.openxmlformats.org/officeDocument/2006/relationships/audio" Target="../media/audio82.wav"/><Relationship Id="rId4" Type="http://schemas.openxmlformats.org/officeDocument/2006/relationships/audio" Target="../media/audio76.wav"/></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79.xml"/><Relationship Id="rId6" Type="http://schemas.openxmlformats.org/officeDocument/2006/relationships/audio" Target="../media/audio85.wav"/><Relationship Id="rId5" Type="http://schemas.openxmlformats.org/officeDocument/2006/relationships/audio" Target="../media/audio84.wav"/><Relationship Id="rId4" Type="http://schemas.openxmlformats.org/officeDocument/2006/relationships/audio" Target="../media/audio77.wav"/></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79.xml"/><Relationship Id="rId6" Type="http://schemas.openxmlformats.org/officeDocument/2006/relationships/audio" Target="../media/audio87.wav"/><Relationship Id="rId5" Type="http://schemas.openxmlformats.org/officeDocument/2006/relationships/audio" Target="../media/audio86.wav"/><Relationship Id="rId4" Type="http://schemas.openxmlformats.org/officeDocument/2006/relationships/audio" Target="../media/audio78.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79.xml"/><Relationship Id="rId6" Type="http://schemas.openxmlformats.org/officeDocument/2006/relationships/audio" Target="../media/audio89.wav"/><Relationship Id="rId5" Type="http://schemas.openxmlformats.org/officeDocument/2006/relationships/audio" Target="../media/audio88.wav"/><Relationship Id="rId4" Type="http://schemas.openxmlformats.org/officeDocument/2006/relationships/audio" Target="../media/audio79.wav"/></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png"/><Relationship Id="rId7"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79.xml"/><Relationship Id="rId6" Type="http://schemas.openxmlformats.org/officeDocument/2006/relationships/audio" Target="../media/audio91.wav"/><Relationship Id="rId5" Type="http://schemas.openxmlformats.org/officeDocument/2006/relationships/audio" Target="../media/audio90.wav"/><Relationship Id="rId4" Type="http://schemas.openxmlformats.org/officeDocument/2006/relationships/audio" Target="../media/audio80.wav"/></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79.xml"/><Relationship Id="rId6" Type="http://schemas.openxmlformats.org/officeDocument/2006/relationships/audio" Target="../media/audio93.wav"/><Relationship Id="rId5" Type="http://schemas.openxmlformats.org/officeDocument/2006/relationships/audio" Target="../media/audio92.wav"/><Relationship Id="rId4" Type="http://schemas.openxmlformats.org/officeDocument/2006/relationships/audio" Target="../media/audio81.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9.xml"/><Relationship Id="rId1" Type="http://schemas.openxmlformats.org/officeDocument/2006/relationships/slideLayout" Target="../slideLayouts/slideLayout89.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5" Type="http://schemas.openxmlformats.org/officeDocument/2006/relationships/image" Target="../media/image5.png"/><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audio" Target="../media/audio1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t>
            </a:r>
            <a:r>
              <a:rPr lang="en-GB" sz="3000" dirty="0" err="1">
                <a:solidFill>
                  <a:prstClr val="white"/>
                </a:solidFill>
              </a:rPr>
              <a:t>ch</a:t>
            </a:r>
            <a:r>
              <a:rPr lang="en-GB" sz="3000" dirty="0">
                <a:solidFill>
                  <a:prstClr val="white"/>
                </a:solidFill>
              </a:rPr>
              <a:t>]</a:t>
            </a:r>
          </a:p>
          <a:p>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03/08/2022</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nvGraphicFramePr>
        <p:xfrm>
          <a:off x="94745" y="1223526"/>
          <a:ext cx="10729113" cy="5120640"/>
        </p:xfrm>
        <a:graphic>
          <a:graphicData uri="http://schemas.openxmlformats.org/drawingml/2006/table">
            <a:tbl>
              <a:tblPr firstRow="1" bandRow="1">
                <a:tableStyleId>{5C22544A-7EE6-4342-B048-85BDC9FD1C3A}</a:tableStyleId>
              </a:tblPr>
              <a:tblGrid>
                <a:gridCol w="851171">
                  <a:extLst>
                    <a:ext uri="{9D8B030D-6E8A-4147-A177-3AD203B41FA5}">
                      <a16:colId xmlns:a16="http://schemas.microsoft.com/office/drawing/2014/main" val="615763476"/>
                    </a:ext>
                  </a:extLst>
                </a:gridCol>
                <a:gridCol w="1182823">
                  <a:extLst>
                    <a:ext uri="{9D8B030D-6E8A-4147-A177-3AD203B41FA5}">
                      <a16:colId xmlns:a16="http://schemas.microsoft.com/office/drawing/2014/main" val="1524867187"/>
                    </a:ext>
                  </a:extLst>
                </a:gridCol>
                <a:gridCol w="8695119">
                  <a:extLst>
                    <a:ext uri="{9D8B030D-6E8A-4147-A177-3AD203B41FA5}">
                      <a16:colId xmlns:a16="http://schemas.microsoft.com/office/drawing/2014/main" val="713444903"/>
                    </a:ext>
                  </a:extLst>
                </a:gridCol>
              </a:tblGrid>
              <a:tr h="534448">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534448">
                <a:tc vMerge="1">
                  <a:txBody>
                    <a:bodyPr/>
                    <a:lstStyle/>
                    <a:p>
                      <a:endParaRPr lang="en-GB"/>
                    </a:p>
                  </a:txBody>
                  <a:tcPr/>
                </a:tc>
                <a:tc vMerge="1">
                  <a:txBody>
                    <a:bodyPr/>
                    <a:lstStyle/>
                    <a:p>
                      <a:endParaRPr lang="en-GB"/>
                    </a:p>
                  </a:txBody>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34448">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534448">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34448">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r h="534448">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34448">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812342"/>
                  </a:ext>
                </a:extLst>
              </a:tr>
              <a:tr h="534448">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4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132631" y="5476537"/>
            <a:ext cx="407846" cy="517521"/>
          </a:xfrm>
          <a:prstGeom prst="rect">
            <a:avLst/>
          </a:prstGeom>
          <a:noFill/>
          <a:ln>
            <a:noFill/>
          </a:ln>
        </p:spPr>
      </p:pic>
      <p:pic>
        <p:nvPicPr>
          <p:cNvPr id="46"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363282" y="5478820"/>
            <a:ext cx="407846" cy="517521"/>
          </a:xfrm>
          <a:prstGeom prst="rect">
            <a:avLst/>
          </a:prstGeom>
          <a:noFill/>
          <a:ln>
            <a:noFill/>
          </a:ln>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201502" y="-11994"/>
            <a:ext cx="10515600" cy="1325563"/>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6" name="Action Button: Custom 16">
            <a:hlinkClick r:id="" action="ppaction://noaction" highlightClick="1">
              <a:snd r:embed="rId5" name="le chat et la.wav"/>
            </a:hlinkClick>
            <a:extLst>
              <a:ext uri="{FF2B5EF4-FFF2-40B4-BE49-F238E27FC236}">
                <a16:creationId xmlns:a16="http://schemas.microsoft.com/office/drawing/2014/main" id="{00B3E4C1-DFF4-46C3-8013-784275E7AA6B}"/>
              </a:ext>
            </a:extLst>
          </p:cNvPr>
          <p:cNvSpPr/>
          <p:nvPr/>
        </p:nvSpPr>
        <p:spPr>
          <a:xfrm>
            <a:off x="201502" y="1596998"/>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6" name="le champion cache son chapeau.wav"/>
            </a:hlinkClick>
            <a:extLst>
              <a:ext uri="{FF2B5EF4-FFF2-40B4-BE49-F238E27FC236}">
                <a16:creationId xmlns:a16="http://schemas.microsoft.com/office/drawing/2014/main" id="{5B92A95F-523A-4E36-B65E-94DAE9FBB368}"/>
              </a:ext>
            </a:extLst>
          </p:cNvPr>
          <p:cNvSpPr/>
          <p:nvPr/>
        </p:nvSpPr>
        <p:spPr>
          <a:xfrm>
            <a:off x="201501" y="2925895"/>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7" name="le machine a gauche.wav"/>
            </a:hlinkClick>
            <a:extLst>
              <a:ext uri="{FF2B5EF4-FFF2-40B4-BE49-F238E27FC236}">
                <a16:creationId xmlns:a16="http://schemas.microsoft.com/office/drawing/2014/main" id="{D4B491BE-DEE1-4BAB-B62E-08BEC8F84C2F}"/>
              </a:ext>
            </a:extLst>
          </p:cNvPr>
          <p:cNvSpPr/>
          <p:nvPr/>
        </p:nvSpPr>
        <p:spPr>
          <a:xfrm>
            <a:off x="195857" y="4074115"/>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8" name="c'est la moustache.wav"/>
            </a:hlinkClick>
            <a:extLst>
              <a:ext uri="{FF2B5EF4-FFF2-40B4-BE49-F238E27FC236}">
                <a16:creationId xmlns:a16="http://schemas.microsoft.com/office/drawing/2014/main" id="{7C5D1C98-B338-48C7-A0D6-9CC93C596CA9}"/>
              </a:ext>
            </a:extLst>
          </p:cNvPr>
          <p:cNvSpPr/>
          <p:nvPr/>
        </p:nvSpPr>
        <p:spPr>
          <a:xfrm>
            <a:off x="195857" y="5378874"/>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 name="TextBox 3"/>
          <p:cNvSpPr txBox="1"/>
          <p:nvPr/>
        </p:nvSpPr>
        <p:spPr>
          <a:xfrm>
            <a:off x="2172853" y="1204247"/>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Le chat et la </a:t>
            </a:r>
            <a:r>
              <a:rPr kumimoji="0" lang="en-GB" sz="3200" b="0" i="0" u="none" strike="noStrike" kern="1200" cap="none" spc="0" normalizeH="0" baseline="0" noProof="0" dirty="0" err="1">
                <a:ln>
                  <a:noFill/>
                </a:ln>
                <a:solidFill>
                  <a:srgbClr val="115177"/>
                </a:solidFill>
                <a:effectLst/>
                <a:uLnTx/>
                <a:uFillTx/>
                <a:latin typeface="Century Gothic" panose="020B0502020202020204" pitchFamily="34" charset="0"/>
                <a:ea typeface="+mn-ea"/>
                <a:cs typeface="+mn-cs"/>
              </a:rPr>
              <a:t>biche</a:t>
            </a:r>
            <a:r>
              <a:rPr kumimoji="0" lang="en-GB" sz="32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15177"/>
                </a:solidFill>
                <a:effectLst/>
                <a:uLnTx/>
                <a:uFillTx/>
                <a:latin typeface="Century Gothic" panose="020B0502020202020204" pitchFamily="34" charset="0"/>
                <a:ea typeface="+mn-ea"/>
                <a:cs typeface="+mn-cs"/>
              </a:rPr>
              <a:t>achètent</a:t>
            </a:r>
            <a:r>
              <a:rPr kumimoji="0" lang="en-GB" sz="32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 des brioches. </a:t>
            </a:r>
          </a:p>
        </p:txBody>
      </p:sp>
      <p:sp>
        <p:nvSpPr>
          <p:cNvPr id="34" name="TextBox 33"/>
          <p:cNvSpPr txBox="1"/>
          <p:nvPr/>
        </p:nvSpPr>
        <p:spPr>
          <a:xfrm>
            <a:off x="2189365" y="2561424"/>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177"/>
                </a:solidFill>
                <a:effectLst/>
                <a:uLnTx/>
                <a:uFillTx/>
                <a:latin typeface="Century Gothic" panose="020F0302020204030204"/>
                <a:ea typeface="+mn-ea"/>
                <a:cs typeface="+mn-cs"/>
              </a:rPr>
              <a:t>Le champion cache son chapeau.</a:t>
            </a:r>
          </a:p>
        </p:txBody>
      </p:sp>
      <p:sp>
        <p:nvSpPr>
          <p:cNvPr id="35" name="TextBox 34"/>
          <p:cNvSpPr txBox="1"/>
          <p:nvPr/>
        </p:nvSpPr>
        <p:spPr>
          <a:xfrm>
            <a:off x="2139817" y="3860792"/>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177"/>
                </a:solidFill>
                <a:effectLst/>
                <a:uLnTx/>
                <a:uFillTx/>
                <a:latin typeface="Century Gothic" panose="020F0302020204030204"/>
                <a:ea typeface="+mn-ea"/>
                <a:cs typeface="+mn-cs"/>
              </a:rPr>
              <a:t>La machine à gauche </a:t>
            </a:r>
            <a:r>
              <a:rPr kumimoji="0" lang="en-GB" sz="3200" b="0" i="0" u="none" strike="noStrike" kern="1200" cap="none" spc="0" normalizeH="0" baseline="0" noProof="0" dirty="0" err="1">
                <a:ln>
                  <a:noFill/>
                </a:ln>
                <a:solidFill>
                  <a:srgbClr val="115177"/>
                </a:solidFill>
                <a:effectLst/>
                <a:uLnTx/>
                <a:uFillTx/>
                <a:latin typeface="Century Gothic" panose="020F0302020204030204"/>
                <a:ea typeface="+mn-ea"/>
                <a:cs typeface="+mn-cs"/>
              </a:rPr>
              <a:t>marche</a:t>
            </a:r>
            <a:r>
              <a:rPr kumimoji="0" lang="en-GB" sz="3200" b="0" i="0" u="none" strike="noStrike" kern="1200" cap="none" spc="0" normalizeH="0" baseline="0" noProof="0" dirty="0">
                <a:ln>
                  <a:noFill/>
                </a:ln>
                <a:solidFill>
                  <a:srgbClr val="115177"/>
                </a:solidFill>
                <a:effectLst/>
                <a:uLnTx/>
                <a:uFillTx/>
                <a:latin typeface="Century Gothic" panose="020F0302020204030204"/>
                <a:ea typeface="+mn-ea"/>
                <a:cs typeface="+mn-cs"/>
              </a:rPr>
              <a:t>.</a:t>
            </a:r>
          </a:p>
        </p:txBody>
      </p:sp>
      <p:sp>
        <p:nvSpPr>
          <p:cNvPr id="36" name="TextBox 35"/>
          <p:cNvSpPr txBox="1"/>
          <p:nvPr/>
        </p:nvSpPr>
        <p:spPr>
          <a:xfrm>
            <a:off x="2180412" y="5086487"/>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177"/>
                </a:solidFill>
                <a:effectLst/>
                <a:uLnTx/>
                <a:uFillTx/>
                <a:latin typeface="Century Gothic" panose="020F0302020204030204"/>
                <a:ea typeface="+mn-ea"/>
                <a:cs typeface="+mn-cs"/>
              </a:rPr>
              <a:t>C’est la moustache du </a:t>
            </a:r>
            <a:r>
              <a:rPr kumimoji="0" lang="en-GB" sz="3200" b="0" i="0" u="none" strike="noStrike" kern="1200" cap="none" spc="0" normalizeH="0" baseline="0" noProof="0" dirty="0" err="1">
                <a:ln>
                  <a:noFill/>
                </a:ln>
                <a:solidFill>
                  <a:srgbClr val="115177"/>
                </a:solidFill>
                <a:effectLst/>
                <a:uLnTx/>
                <a:uFillTx/>
                <a:latin typeface="Century Gothic" panose="020F0302020204030204"/>
                <a:ea typeface="+mn-ea"/>
                <a:cs typeface="+mn-cs"/>
              </a:rPr>
              <a:t>maréchal</a:t>
            </a:r>
            <a:r>
              <a:rPr kumimoji="0" lang="en-GB" sz="3200" b="0" i="0" u="none" strike="noStrike" kern="1200" cap="none" spc="0" normalizeH="0" baseline="0" noProof="0" dirty="0">
                <a:ln>
                  <a:noFill/>
                </a:ln>
                <a:solidFill>
                  <a:srgbClr val="115177"/>
                </a:solidFill>
                <a:effectLst/>
                <a:uLnTx/>
                <a:uFillTx/>
                <a:latin typeface="Century Gothic" panose="020F0302020204030204"/>
                <a:ea typeface="+mn-ea"/>
                <a:cs typeface="+mn-cs"/>
              </a:rPr>
              <a:t> !</a:t>
            </a:r>
          </a:p>
        </p:txBody>
      </p:sp>
      <p:pic>
        <p:nvPicPr>
          <p:cNvPr id="4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060420" y="2910456"/>
            <a:ext cx="407846" cy="517521"/>
          </a:xfrm>
          <a:prstGeom prst="rect">
            <a:avLst/>
          </a:prstGeom>
          <a:noFill/>
          <a:ln>
            <a:noFill/>
          </a:ln>
        </p:spPr>
      </p:pic>
      <p:pic>
        <p:nvPicPr>
          <p:cNvPr id="42"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340543" y="2910457"/>
            <a:ext cx="407846" cy="517521"/>
          </a:xfrm>
          <a:prstGeom prst="rect">
            <a:avLst/>
          </a:prstGeom>
          <a:noFill/>
          <a:ln>
            <a:noFill/>
          </a:ln>
        </p:spPr>
      </p:pic>
      <p:pic>
        <p:nvPicPr>
          <p:cNvPr id="43"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286521" y="4171659"/>
            <a:ext cx="407846" cy="517521"/>
          </a:xfrm>
          <a:prstGeom prst="rect">
            <a:avLst/>
          </a:prstGeom>
          <a:noFill/>
          <a:ln>
            <a:noFill/>
          </a:ln>
        </p:spPr>
      </p:pic>
      <p:pic>
        <p:nvPicPr>
          <p:cNvPr id="4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037473" y="4152380"/>
            <a:ext cx="407846" cy="517521"/>
          </a:xfrm>
          <a:prstGeom prst="rect">
            <a:avLst/>
          </a:prstGeom>
          <a:noFill/>
          <a:ln>
            <a:noFill/>
          </a:ln>
        </p:spPr>
      </p:pic>
      <p:pic>
        <p:nvPicPr>
          <p:cNvPr id="49"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030410" y="1594491"/>
            <a:ext cx="407846" cy="517521"/>
          </a:xfrm>
          <a:prstGeom prst="rect">
            <a:avLst/>
          </a:prstGeom>
          <a:noFill/>
          <a:ln>
            <a:noFill/>
          </a:ln>
        </p:spPr>
      </p:pic>
      <p:pic>
        <p:nvPicPr>
          <p:cNvPr id="50"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273151" y="1603507"/>
            <a:ext cx="407846" cy="517521"/>
          </a:xfrm>
          <a:prstGeom prst="rect">
            <a:avLst/>
          </a:prstGeom>
          <a:noFill/>
          <a:ln>
            <a:noFill/>
          </a:ln>
        </p:spPr>
      </p:pic>
      <p:pic>
        <p:nvPicPr>
          <p:cNvPr id="5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483511" y="1619874"/>
            <a:ext cx="407846" cy="517521"/>
          </a:xfrm>
          <a:prstGeom prst="rect">
            <a:avLst/>
          </a:prstGeom>
          <a:noFill/>
          <a:ln>
            <a:noFill/>
          </a:ln>
        </p:spPr>
      </p:pic>
      <p:sp>
        <p:nvSpPr>
          <p:cNvPr id="30" name="TextBox 29"/>
          <p:cNvSpPr txBox="1"/>
          <p:nvPr/>
        </p:nvSpPr>
        <p:spPr>
          <a:xfrm>
            <a:off x="2189365" y="1910482"/>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The cat and the deer are buying brioche.</a:t>
            </a:r>
          </a:p>
        </p:txBody>
      </p:sp>
      <p:sp>
        <p:nvSpPr>
          <p:cNvPr id="31" name="TextBox 30"/>
          <p:cNvSpPr txBox="1"/>
          <p:nvPr/>
        </p:nvSpPr>
        <p:spPr>
          <a:xfrm>
            <a:off x="2189365" y="3222468"/>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The champion is hiding his hat.</a:t>
            </a:r>
          </a:p>
        </p:txBody>
      </p:sp>
      <p:sp>
        <p:nvSpPr>
          <p:cNvPr id="32" name="TextBox 31"/>
          <p:cNvSpPr txBox="1"/>
          <p:nvPr/>
        </p:nvSpPr>
        <p:spPr>
          <a:xfrm>
            <a:off x="2172853" y="4504417"/>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The machine on the left is working.</a:t>
            </a:r>
          </a:p>
        </p:txBody>
      </p:sp>
      <p:sp>
        <p:nvSpPr>
          <p:cNvPr id="33" name="TextBox 32"/>
          <p:cNvSpPr txBox="1"/>
          <p:nvPr/>
        </p:nvSpPr>
        <p:spPr>
          <a:xfrm>
            <a:off x="2172853" y="5747531"/>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It’s the Marshall’s moustache!</a:t>
            </a:r>
          </a:p>
        </p:txBody>
      </p:sp>
      <p:sp>
        <p:nvSpPr>
          <p:cNvPr id="7" name="Oval 6"/>
          <p:cNvSpPr/>
          <p:nvPr/>
        </p:nvSpPr>
        <p:spPr>
          <a:xfrm>
            <a:off x="2757775" y="1257809"/>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Oval 36"/>
          <p:cNvSpPr/>
          <p:nvPr/>
        </p:nvSpPr>
        <p:spPr>
          <a:xfrm>
            <a:off x="5153424" y="1277410"/>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Oval 37"/>
          <p:cNvSpPr/>
          <p:nvPr/>
        </p:nvSpPr>
        <p:spPr>
          <a:xfrm>
            <a:off x="6338557" y="1259460"/>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Oval 38"/>
          <p:cNvSpPr/>
          <p:nvPr/>
        </p:nvSpPr>
        <p:spPr>
          <a:xfrm>
            <a:off x="2740520" y="2657657"/>
            <a:ext cx="684139"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Oval 39"/>
          <p:cNvSpPr/>
          <p:nvPr/>
        </p:nvSpPr>
        <p:spPr>
          <a:xfrm>
            <a:off x="5353219" y="2657657"/>
            <a:ext cx="803655"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Oval 51"/>
          <p:cNvSpPr/>
          <p:nvPr/>
        </p:nvSpPr>
        <p:spPr>
          <a:xfrm>
            <a:off x="3424659" y="3912309"/>
            <a:ext cx="571888"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Oval 52"/>
          <p:cNvSpPr/>
          <p:nvPr/>
        </p:nvSpPr>
        <p:spPr>
          <a:xfrm>
            <a:off x="5793390" y="3935688"/>
            <a:ext cx="647465"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Oval 54"/>
          <p:cNvSpPr/>
          <p:nvPr/>
        </p:nvSpPr>
        <p:spPr>
          <a:xfrm>
            <a:off x="7839385" y="5165461"/>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Oval 55"/>
          <p:cNvSpPr/>
          <p:nvPr/>
        </p:nvSpPr>
        <p:spPr>
          <a:xfrm>
            <a:off x="5256459" y="5148648"/>
            <a:ext cx="66095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Oval 57"/>
          <p:cNvSpPr/>
          <p:nvPr/>
        </p:nvSpPr>
        <p:spPr>
          <a:xfrm>
            <a:off x="7136823" y="2631911"/>
            <a:ext cx="716526"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9"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726252" y="1618194"/>
            <a:ext cx="407846" cy="517521"/>
          </a:xfrm>
          <a:prstGeom prst="rect">
            <a:avLst/>
          </a:prstGeom>
          <a:noFill/>
          <a:ln>
            <a:noFill/>
          </a:ln>
        </p:spPr>
      </p:pic>
      <p:pic>
        <p:nvPicPr>
          <p:cNvPr id="48" name="Picture 4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4"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Phonétique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0" name="Rounded Rectangle 46">
            <a:extLst>
              <a:ext uri="{FF2B5EF4-FFF2-40B4-BE49-F238E27FC236}">
                <a16:creationId xmlns:a16="http://schemas.microsoft.com/office/drawing/2014/main" id="{8F859989-DB06-4C35-8F6D-A746E286940A}"/>
              </a:ext>
            </a:extLst>
          </p:cNvPr>
          <p:cNvSpPr/>
          <p:nvPr/>
        </p:nvSpPr>
        <p:spPr>
          <a:xfrm>
            <a:off x="9529011" y="249868"/>
            <a:ext cx="238090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Oval 60"/>
          <p:cNvSpPr/>
          <p:nvPr/>
        </p:nvSpPr>
        <p:spPr>
          <a:xfrm>
            <a:off x="9529011" y="1286515"/>
            <a:ext cx="761667"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2"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591810" y="2929736"/>
            <a:ext cx="407846" cy="517521"/>
          </a:xfrm>
          <a:prstGeom prst="rect">
            <a:avLst/>
          </a:prstGeom>
          <a:noFill/>
          <a:ln>
            <a:noFill/>
          </a:ln>
        </p:spPr>
      </p:pic>
      <p:sp>
        <p:nvSpPr>
          <p:cNvPr id="63" name="Oval 62"/>
          <p:cNvSpPr/>
          <p:nvPr/>
        </p:nvSpPr>
        <p:spPr>
          <a:xfrm>
            <a:off x="7491670" y="3929157"/>
            <a:ext cx="647465"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526351" y="4201040"/>
            <a:ext cx="407846" cy="517521"/>
          </a:xfrm>
          <a:prstGeom prst="rect">
            <a:avLst/>
          </a:prstGeom>
          <a:noFill/>
          <a:ln>
            <a:noFill/>
          </a:ln>
        </p:spPr>
      </p:pic>
    </p:spTree>
    <p:extLst>
      <p:ext uri="{BB962C8B-B14F-4D97-AF65-F5344CB8AC3E}">
        <p14:creationId xmlns:p14="http://schemas.microsoft.com/office/powerpoint/2010/main" val="39941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35" grpId="0"/>
      <p:bldP spid="36" grpId="0"/>
      <p:bldP spid="7" grpId="0" animBg="1"/>
      <p:bldP spid="37" grpId="0" animBg="1"/>
      <p:bldP spid="38" grpId="0" animBg="1"/>
      <p:bldP spid="39" grpId="0" animBg="1"/>
      <p:bldP spid="40" grpId="0" animBg="1"/>
      <p:bldP spid="52" grpId="0" animBg="1"/>
      <p:bldP spid="53" grpId="0" animBg="1"/>
      <p:bldP spid="55" grpId="0" animBg="1"/>
      <p:bldP spid="56" grpId="0" animBg="1"/>
      <p:bldP spid="58" grpId="0" animBg="1"/>
      <p:bldP spid="61" grpId="0" animBg="1"/>
      <p:bldP spid="6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ch</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3991CC14-7C90-4379-BAF5-CAA7C5C1BABE}"/>
              </a:ext>
            </a:extLst>
          </p:cNvPr>
          <p:cNvSpPr txBox="1"/>
          <p:nvPr/>
        </p:nvSpPr>
        <p:spPr>
          <a:xfrm>
            <a:off x="260909" y="1637521"/>
            <a:ext cx="116701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Dis les mots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Quelle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la SSC de la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semaine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1026" name="Picture 2" descr="Clipart Dogs | Clipart library - Free Clipart Images">
            <a:hlinkClick r:id="" action="ppaction://noaction">
              <a:snd r:embed="rId4" name="chien.wav"/>
            </a:hlinkClick>
            <a:extLst>
              <a:ext uri="{FF2B5EF4-FFF2-40B4-BE49-F238E27FC236}">
                <a16:creationId xmlns:a16="http://schemas.microsoft.com/office/drawing/2014/main" id="{AB247F5E-5EF2-4D51-BFB5-583D345C5D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942" y="2695826"/>
            <a:ext cx="3354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 action="ppaction://noaction">
              <a:snd r:embed="rId6" name="concher.wav"/>
            </a:hlinkClick>
            <a:extLst>
              <a:ext uri="{FF2B5EF4-FFF2-40B4-BE49-F238E27FC236}">
                <a16:creationId xmlns:a16="http://schemas.microsoft.com/office/drawing/2014/main" id="{94726854-C112-46FB-AF76-529A020D79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3599" y="2695826"/>
            <a:ext cx="2764802" cy="2880000"/>
          </a:xfrm>
          <a:prstGeom prst="rect">
            <a:avLst/>
          </a:prstGeom>
        </p:spPr>
      </p:pic>
      <p:pic>
        <p:nvPicPr>
          <p:cNvPr id="1030" name="Picture 6" descr="Imgs For  Dress Shirt Clip Art">
            <a:hlinkClick r:id="" action="ppaction://noaction">
              <a:snd r:embed="rId8" name="chemise.wav"/>
            </a:hlinkClick>
            <a:extLst>
              <a:ext uri="{FF2B5EF4-FFF2-40B4-BE49-F238E27FC236}">
                <a16:creationId xmlns:a16="http://schemas.microsoft.com/office/drawing/2014/main" id="{32D31A27-9E93-4272-AD17-245BAFA3E3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49058" y="2695826"/>
            <a:ext cx="2649600" cy="28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098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C30714-DCCF-3D43-B0F7-2610004A83B8}"/>
              </a:ext>
            </a:extLst>
          </p:cNvPr>
          <p:cNvSpPr>
            <a:spLocks noGrp="1"/>
          </p:cNvSpPr>
          <p:nvPr>
            <p:ph type="title"/>
          </p:nvPr>
        </p:nvSpPr>
        <p:spPr>
          <a:xfrm>
            <a:off x="100289" y="-544253"/>
            <a:ext cx="4301942" cy="3440466"/>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4282829"/>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pic>
        <p:nvPicPr>
          <p:cNvPr id="4" name="Picture 3" descr="a search sig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231" y="419700"/>
            <a:ext cx="4259906" cy="4372641"/>
          </a:xfrm>
          <a:prstGeom prst="rect">
            <a:avLst/>
          </a:prstGeom>
        </p:spPr>
      </p:pic>
    </p:spTree>
    <p:extLst>
      <p:ext uri="{BB962C8B-B14F-4D97-AF65-F5344CB8AC3E}">
        <p14:creationId xmlns:p14="http://schemas.microsoft.com/office/powerpoint/2010/main" val="422977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cherch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cherch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28BC75-82D1-4140-9A8D-0C411E81704E}"/>
              </a:ext>
            </a:extLst>
          </p:cNvPr>
          <p:cNvSpPr>
            <a:spLocks noGrp="1"/>
          </p:cNvSpPr>
          <p:nvPr>
            <p:ph type="title"/>
          </p:nvPr>
        </p:nvSpPr>
        <p:spPr>
          <a:xfrm>
            <a:off x="100289" y="-545628"/>
            <a:ext cx="4385986" cy="3274542"/>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2459504"/>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49509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cherch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C30714-DCCF-3D43-B0F7-2610004A83B8}"/>
              </a:ext>
            </a:extLst>
          </p:cNvPr>
          <p:cNvSpPr>
            <a:spLocks noGrp="1"/>
          </p:cNvSpPr>
          <p:nvPr>
            <p:ph type="title"/>
          </p:nvPr>
        </p:nvSpPr>
        <p:spPr>
          <a:xfrm>
            <a:off x="100289" y="-544253"/>
            <a:ext cx="4301942" cy="3440466"/>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4282829"/>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pic>
        <p:nvPicPr>
          <p:cNvPr id="4" name="Picture 3" descr="a search sig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231" y="419700"/>
            <a:ext cx="4259906" cy="4372641"/>
          </a:xfrm>
          <a:prstGeom prst="rect">
            <a:avLst/>
          </a:prstGeom>
        </p:spPr>
      </p:pic>
    </p:spTree>
    <p:extLst>
      <p:ext uri="{BB962C8B-B14F-4D97-AF65-F5344CB8AC3E}">
        <p14:creationId xmlns:p14="http://schemas.microsoft.com/office/powerpoint/2010/main" val="323634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10350" y="135299"/>
            <a:ext cx="10515600" cy="1325563"/>
          </a:xfrm>
        </p:spPr>
        <p:txBody>
          <a:bodyPr>
            <a:normAutofit fontScale="90000"/>
          </a:bodyPr>
          <a:lstStyle/>
          <a:p>
            <a:pPr algn="ctr"/>
            <a:r>
              <a:rPr lang="en-GB" sz="13300" b="1" dirty="0" err="1">
                <a:solidFill>
                  <a:srgbClr val="115076"/>
                </a:solidFill>
                <a:cs typeface="Calibri" panose="020F0502020204030204" pitchFamily="34" charset="0"/>
              </a:rPr>
              <a:t>ch</a:t>
            </a:r>
            <a:endParaRPr lang="en-GB"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descr="magnifying glass with a questionmark "/>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22" name="Group 21" descr="calendar with an arrow pointing to a sunday"/>
          <p:cNvGrpSpPr/>
          <p:nvPr/>
        </p:nvGrpSpPr>
        <p:grpSpPr>
          <a:xfrm>
            <a:off x="1237429" y="1423687"/>
            <a:ext cx="2275340" cy="1459436"/>
            <a:chOff x="975783" y="1716250"/>
            <a:chExt cx="2275340" cy="1459436"/>
          </a:xfrm>
        </p:grpSpPr>
        <p:pic>
          <p:nvPicPr>
            <p:cNvPr id="9" name="Picture 2" descr="calendar with an arrow pointing to a sunda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5783" y="1716250"/>
              <a:ext cx="1711260" cy="145943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H="1">
              <a:off x="2494378" y="2480332"/>
              <a:ext cx="756745" cy="2827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pic>
        <p:nvPicPr>
          <p:cNvPr id="12" name="Picture 4" descr="Mouth"/>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32982" y="4614494"/>
            <a:ext cx="850859" cy="11817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23" name="Rectangle 22"/>
          <p:cNvSpPr/>
          <p:nvPr/>
        </p:nvSpPr>
        <p:spPr>
          <a:xfrm>
            <a:off x="5398180" y="5413588"/>
            <a:ext cx="14542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[field]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pic>
        <p:nvPicPr>
          <p:cNvPr id="20" name="Picture 19" descr="woman singi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63561" y="1405020"/>
            <a:ext cx="1038996" cy="2077991"/>
          </a:xfrm>
          <a:prstGeom prst="rect">
            <a:avLst/>
          </a:prstGeom>
        </p:spPr>
      </p:pic>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2" name="Picture 1" descr="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22072" y="4368301"/>
            <a:ext cx="2125303" cy="1593978"/>
          </a:xfrm>
          <a:prstGeom prst="rect">
            <a:avLst/>
          </a:prstGeom>
        </p:spPr>
      </p:pic>
    </p:spTree>
    <p:extLst>
      <p:ext uri="{BB962C8B-B14F-4D97-AF65-F5344CB8AC3E}">
        <p14:creationId xmlns:p14="http://schemas.microsoft.com/office/powerpoint/2010/main" val="370275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4" name="cherche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dimancg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5" name="dimancg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6" name="chant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6" name="chant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7" name="bouch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7" name="bouch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8" name="champ.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8" name="champ.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chat.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9" name="ch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15" grpId="0"/>
      <p:bldP spid="4" grpId="0"/>
      <p:bldP spid="5" grpId="0"/>
      <p:bldP spid="8" grpId="0"/>
      <p:bldP spid="23"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07367" y="145029"/>
            <a:ext cx="10515600" cy="1325563"/>
          </a:xfrm>
        </p:spPr>
        <p:txBody>
          <a:bodyPr>
            <a:normAutofit fontScale="90000"/>
          </a:bodyPr>
          <a:lstStyle/>
          <a:p>
            <a:pPr algn="ctr"/>
            <a:r>
              <a:rPr lang="en-GB" sz="13300" b="1" dirty="0" err="1">
                <a:solidFill>
                  <a:srgbClr val="115076"/>
                </a:solidFill>
                <a:cs typeface="Calibri" panose="020F0502020204030204" pitchFamily="34" charset="0"/>
              </a:rPr>
              <a:t>ch</a:t>
            </a:r>
            <a:endParaRPr lang="en-GB"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10" name="Picture 9" descr="magnifying glass with a questionmark ">
            <a:extLst>
              <a:ext uri="{FF2B5EF4-FFF2-40B4-BE49-F238E27FC236}">
                <a16:creationId xmlns:a16="http://schemas.microsoft.com/office/drawing/2014/main" id="{8EFA2337-A255-4444-BD7A-EECC9229FD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Tree>
    <p:extLst>
      <p:ext uri="{BB962C8B-B14F-4D97-AF65-F5344CB8AC3E}">
        <p14:creationId xmlns:p14="http://schemas.microsoft.com/office/powerpoint/2010/main" val="35548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4" name="cherche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dimancg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chant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7" name="bouch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8" name="champ.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9" name="ch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15" grpId="0"/>
      <p:bldP spid="4" grpId="0"/>
      <p:bldP spid="5" grpId="0"/>
      <p:bldP spid="8"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07367" y="145029"/>
            <a:ext cx="10515600" cy="1325563"/>
          </a:xfrm>
        </p:spPr>
        <p:txBody>
          <a:bodyPr>
            <a:normAutofit fontScale="90000"/>
          </a:bodyPr>
          <a:lstStyle/>
          <a:p>
            <a:pPr algn="ctr"/>
            <a:r>
              <a:rPr lang="en-GB" sz="13300" b="1" dirty="0" err="1">
                <a:solidFill>
                  <a:srgbClr val="115076"/>
                </a:solidFill>
                <a:cs typeface="Calibri" panose="020F0502020204030204" pitchFamily="34" charset="0"/>
              </a:rPr>
              <a:t>ch</a:t>
            </a:r>
            <a:endParaRPr lang="en-GB"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10" name="Picture 9" descr="magnifying glass with a questionmark ">
            <a:extLst>
              <a:ext uri="{FF2B5EF4-FFF2-40B4-BE49-F238E27FC236}">
                <a16:creationId xmlns:a16="http://schemas.microsoft.com/office/drawing/2014/main" id="{8EFA2337-A255-4444-BD7A-EECC9229FD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Tree>
    <p:extLst>
      <p:ext uri="{BB962C8B-B14F-4D97-AF65-F5344CB8AC3E}">
        <p14:creationId xmlns:p14="http://schemas.microsoft.com/office/powerpoint/2010/main" val="171616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15" grpId="0"/>
      <p:bldP spid="4" grpId="0"/>
      <p:bldP spid="5" grpId="0"/>
      <p:bldP spid="8"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5" name="Table 54">
            <a:extLst>
              <a:ext uri="{FF2B5EF4-FFF2-40B4-BE49-F238E27FC236}">
                <a16:creationId xmlns:a16="http://schemas.microsoft.com/office/drawing/2014/main" id="{D48A76EA-74EF-4028-927E-AED497442433}"/>
              </a:ext>
            </a:extLst>
          </p:cNvPr>
          <p:cNvGraphicFramePr>
            <a:graphicFrameLocks noGrp="1"/>
          </p:cNvGraphicFramePr>
          <p:nvPr/>
        </p:nvGraphicFramePr>
        <p:xfrm>
          <a:off x="6512004" y="1782263"/>
          <a:ext cx="5400000" cy="45000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graphicFrame>
        <p:nvGraphicFramePr>
          <p:cNvPr id="2" name="Table 1">
            <a:extLst>
              <a:ext uri="{FF2B5EF4-FFF2-40B4-BE49-F238E27FC236}">
                <a16:creationId xmlns:a16="http://schemas.microsoft.com/office/drawing/2014/main" id="{3F3BD631-F988-4995-891D-A2FA0C9F0AF9}"/>
              </a:ext>
            </a:extLst>
          </p:cNvPr>
          <p:cNvGraphicFramePr>
            <a:graphicFrameLocks noGrp="1"/>
          </p:cNvGraphicFramePr>
          <p:nvPr/>
        </p:nvGraphicFramePr>
        <p:xfrm>
          <a:off x="279997" y="1782263"/>
          <a:ext cx="5400000" cy="45000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sp>
        <p:nvSpPr>
          <p:cNvPr id="7" name="Action Button: Custom 66" descr="number 1">
            <a:hlinkClick r:id="" action="ppaction://noaction" highlightClick="1">
              <a:snd r:embed="rId3" name="1-chef.wav"/>
            </a:hlinkClick>
            <a:extLst>
              <a:ext uri="{FF2B5EF4-FFF2-40B4-BE49-F238E27FC236}">
                <a16:creationId xmlns:a16="http://schemas.microsoft.com/office/drawing/2014/main" id="{B4B22334-B9A7-4F1E-B940-9C0DA7CB6B72}"/>
              </a:ext>
            </a:extLst>
          </p:cNvPr>
          <p:cNvSpPr/>
          <p:nvPr/>
        </p:nvSpPr>
        <p:spPr>
          <a:xfrm>
            <a:off x="465445" y="1973181"/>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9" name="Action Button: Custom 69" descr="number 2">
            <a:hlinkClick r:id="" action="ppaction://noaction" highlightClick="1">
              <a:snd r:embed="rId4" name="2 avalanche.wav"/>
            </a:hlinkClick>
            <a:extLst>
              <a:ext uri="{FF2B5EF4-FFF2-40B4-BE49-F238E27FC236}">
                <a16:creationId xmlns:a16="http://schemas.microsoft.com/office/drawing/2014/main" id="{8A1E0069-9749-49A4-87EE-4A2C10BF43BB}"/>
              </a:ext>
            </a:extLst>
          </p:cNvPr>
          <p:cNvSpPr/>
          <p:nvPr/>
        </p:nvSpPr>
        <p:spPr>
          <a:xfrm>
            <a:off x="465445" y="2877830"/>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 name="Action Button: Custom 72" descr="number 3">
            <a:hlinkClick r:id="" action="ppaction://noaction" highlightClick="1">
              <a:snd r:embed="rId5" name="3 touche.wav"/>
            </a:hlinkClick>
            <a:extLst>
              <a:ext uri="{FF2B5EF4-FFF2-40B4-BE49-F238E27FC236}">
                <a16:creationId xmlns:a16="http://schemas.microsoft.com/office/drawing/2014/main" id="{799379FC-B7D7-4CE5-8F77-E9A6AA06284F}"/>
              </a:ext>
            </a:extLst>
          </p:cNvPr>
          <p:cNvSpPr/>
          <p:nvPr/>
        </p:nvSpPr>
        <p:spPr>
          <a:xfrm>
            <a:off x="465445" y="37820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Action Button: Custom 75" descr="number 4">
            <a:hlinkClick r:id="" action="ppaction://noaction" highlightClick="1">
              <a:snd r:embed="rId6" name="4 brochure.wav"/>
            </a:hlinkClick>
            <a:extLst>
              <a:ext uri="{FF2B5EF4-FFF2-40B4-BE49-F238E27FC236}">
                <a16:creationId xmlns:a16="http://schemas.microsoft.com/office/drawing/2014/main" id="{7A063671-FD9F-4429-B54C-784F03D688DE}"/>
              </a:ext>
            </a:extLst>
          </p:cNvPr>
          <p:cNvSpPr/>
          <p:nvPr/>
        </p:nvSpPr>
        <p:spPr>
          <a:xfrm>
            <a:off x="465445" y="4677735"/>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2" name="Action Button: Custom 78" descr="number 5">
            <a:hlinkClick r:id="" action="ppaction://noaction" highlightClick="1">
              <a:snd r:embed="rId7" name="5 charge.wav"/>
            </a:hlinkClick>
            <a:extLst>
              <a:ext uri="{FF2B5EF4-FFF2-40B4-BE49-F238E27FC236}">
                <a16:creationId xmlns:a16="http://schemas.microsoft.com/office/drawing/2014/main" id="{3853283F-04D4-4EC4-B256-2F4A352972D0}"/>
              </a:ext>
            </a:extLst>
          </p:cNvPr>
          <p:cNvSpPr/>
          <p:nvPr/>
        </p:nvSpPr>
        <p:spPr>
          <a:xfrm>
            <a:off x="465445" y="55526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3" name="Action Button: Custom 81" descr="number 6">
            <a:hlinkClick r:id="" action="ppaction://noaction" highlightClick="1">
              <a:snd r:embed="rId8" name="6 champagne.wav"/>
            </a:hlinkClick>
            <a:extLst>
              <a:ext uri="{FF2B5EF4-FFF2-40B4-BE49-F238E27FC236}">
                <a16:creationId xmlns:a16="http://schemas.microsoft.com/office/drawing/2014/main" id="{1D61EF3A-2B81-4E8B-9A7C-269706316FEA}"/>
              </a:ext>
            </a:extLst>
          </p:cNvPr>
          <p:cNvSpPr/>
          <p:nvPr/>
        </p:nvSpPr>
        <p:spPr>
          <a:xfrm>
            <a:off x="6682541" y="1968605"/>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4" name="Action Button: Custom 84" descr="number 7">
            <a:hlinkClick r:id="" action="ppaction://noaction" highlightClick="1">
              <a:snd r:embed="rId9" name="7 chocolat.wav"/>
            </a:hlinkClick>
            <a:extLst>
              <a:ext uri="{FF2B5EF4-FFF2-40B4-BE49-F238E27FC236}">
                <a16:creationId xmlns:a16="http://schemas.microsoft.com/office/drawing/2014/main" id="{EE60D675-6720-4F14-A2E6-F4F4312D8E71}"/>
              </a:ext>
            </a:extLst>
          </p:cNvPr>
          <p:cNvSpPr/>
          <p:nvPr/>
        </p:nvSpPr>
        <p:spPr>
          <a:xfrm>
            <a:off x="6682541" y="288179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5" name="Action Button: Custom 87" descr="number 8">
            <a:hlinkClick r:id="" action="ppaction://noaction" highlightClick="1">
              <a:snd r:embed="rId10" name="8 champion.wav"/>
            </a:hlinkClick>
            <a:extLst>
              <a:ext uri="{FF2B5EF4-FFF2-40B4-BE49-F238E27FC236}">
                <a16:creationId xmlns:a16="http://schemas.microsoft.com/office/drawing/2014/main" id="{2671ECFD-D5D9-4B8A-A92F-6A15D688B2D1}"/>
              </a:ext>
            </a:extLst>
          </p:cNvPr>
          <p:cNvSpPr/>
          <p:nvPr/>
        </p:nvSpPr>
        <p:spPr>
          <a:xfrm>
            <a:off x="6682541" y="37820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6" name="Action Button: Custom 90" descr="number 9">
            <a:hlinkClick r:id="" action="ppaction://noaction" highlightClick="1">
              <a:snd r:embed="rId11" name="9 moustache.wav"/>
            </a:hlinkClick>
            <a:extLst>
              <a:ext uri="{FF2B5EF4-FFF2-40B4-BE49-F238E27FC236}">
                <a16:creationId xmlns:a16="http://schemas.microsoft.com/office/drawing/2014/main" id="{0322B134-F0B7-4C42-BFBB-F1A961145732}"/>
              </a:ext>
            </a:extLst>
          </p:cNvPr>
          <p:cNvSpPr/>
          <p:nvPr/>
        </p:nvSpPr>
        <p:spPr>
          <a:xfrm>
            <a:off x="6684620" y="466219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7" name="Action Button: Custom 93" descr="number 10">
            <a:hlinkClick r:id="" action="ppaction://noaction" highlightClick="1">
              <a:snd r:embed="rId12" name="10 riche.wav"/>
            </a:hlinkClick>
            <a:extLst>
              <a:ext uri="{FF2B5EF4-FFF2-40B4-BE49-F238E27FC236}">
                <a16:creationId xmlns:a16="http://schemas.microsoft.com/office/drawing/2014/main" id="{82CAF0CF-B25B-4425-9DBC-9A124442F8A3}"/>
              </a:ext>
            </a:extLst>
          </p:cNvPr>
          <p:cNvSpPr/>
          <p:nvPr/>
        </p:nvSpPr>
        <p:spPr>
          <a:xfrm>
            <a:off x="6682541" y="55526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pic>
        <p:nvPicPr>
          <p:cNvPr id="2054" name="Picture 6" descr="New leaflet">
            <a:extLst>
              <a:ext uri="{FF2B5EF4-FFF2-40B4-BE49-F238E27FC236}">
                <a16:creationId xmlns:a16="http://schemas.microsoft.com/office/drawing/2014/main" id="{13871DBF-CB14-4DEA-A139-76DB1983F0D8}"/>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7179" y="4497735"/>
            <a:ext cx="84984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lack Moustache Clipart Free Stock Photo">
            <a:extLst>
              <a:ext uri="{FF2B5EF4-FFF2-40B4-BE49-F238E27FC236}">
                <a16:creationId xmlns:a16="http://schemas.microsoft.com/office/drawing/2014/main" id="{7E330DF9-CD0D-45C7-982A-C5E3EDD39C4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3694" y="4658981"/>
            <a:ext cx="900000" cy="54090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taurant Chef Clipart">
            <a:extLst>
              <a:ext uri="{FF2B5EF4-FFF2-40B4-BE49-F238E27FC236}">
                <a16:creationId xmlns:a16="http://schemas.microsoft.com/office/drawing/2014/main" id="{F72F8E59-7F01-4298-944D-A42C09C0F4B7}"/>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3627" y="1794370"/>
            <a:ext cx="502084"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lipart Champion">
            <a:extLst>
              <a:ext uri="{FF2B5EF4-FFF2-40B4-BE49-F238E27FC236}">
                <a16:creationId xmlns:a16="http://schemas.microsoft.com/office/drawing/2014/main" id="{8B848E80-8B72-400B-877E-FE8F30F2A642}"/>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5009" y="3582263"/>
            <a:ext cx="85437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vg Library Stock Free Clipart Champagne Glasses Cheers">
            <a:extLst>
              <a:ext uri="{FF2B5EF4-FFF2-40B4-BE49-F238E27FC236}">
                <a16:creationId xmlns:a16="http://schemas.microsoft.com/office/drawing/2014/main" id="{D9F670F2-805E-450A-9472-6C8A2999EEA9}"/>
              </a:ext>
            </a:extLst>
          </p:cNvPr>
          <p:cNvPicPr>
            <a:picLocks noChangeAspect="1" noChangeArrowheads="1"/>
          </p:cNvPicPr>
          <p:nvPr/>
        </p:nvPicPr>
        <p:blipFill>
          <a:blip r:embed="rId1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97491" y="1822572"/>
            <a:ext cx="6625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hocolate clipart candy food free clipart images">
            <a:extLst>
              <a:ext uri="{FF2B5EF4-FFF2-40B4-BE49-F238E27FC236}">
                <a16:creationId xmlns:a16="http://schemas.microsoft.com/office/drawing/2014/main" id="{7035BC79-5BA8-46A1-B8CB-EB6CE1AE1ED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12738" y="2850937"/>
            <a:ext cx="900000" cy="61875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Money Clip Art | Clipart library - Free Clipart Images">
            <a:extLst>
              <a:ext uri="{FF2B5EF4-FFF2-40B4-BE49-F238E27FC236}">
                <a16:creationId xmlns:a16="http://schemas.microsoft.com/office/drawing/2014/main" id="{76A4E1F1-C28E-4038-B635-B2302777D33A}"/>
              </a:ext>
            </a:extLst>
          </p:cNvPr>
          <p:cNvPicPr>
            <a:picLocks noChangeAspect="1" noChangeArrowheads="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504944" y="5407092"/>
            <a:ext cx="70298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Pointer Finger Clip Art">
            <a:extLst>
              <a:ext uri="{FF2B5EF4-FFF2-40B4-BE49-F238E27FC236}">
                <a16:creationId xmlns:a16="http://schemas.microsoft.com/office/drawing/2014/main" id="{224D2737-B403-4163-83B3-F351F2137CAA}"/>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7963" y="3607320"/>
            <a:ext cx="699583"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Snowflake Clip art - Snowflakes PNG File png download - 1115*1275 - Free Transparent Snowflake png Download.">
            <a:extLst>
              <a:ext uri="{FF2B5EF4-FFF2-40B4-BE49-F238E27FC236}">
                <a16:creationId xmlns:a16="http://schemas.microsoft.com/office/drawing/2014/main" id="{A0BA8CA6-345A-485E-BEAD-5232391C85C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45991" y="2706928"/>
            <a:ext cx="787083"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Battery Charging">
            <a:extLst>
              <a:ext uri="{FF2B5EF4-FFF2-40B4-BE49-F238E27FC236}">
                <a16:creationId xmlns:a16="http://schemas.microsoft.com/office/drawing/2014/main" id="{376017C0-679F-4E54-A226-9AED13D2191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207573" y="5422852"/>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FC147F4-6F95-4758-81F2-B47F56B92B57}"/>
              </a:ext>
            </a:extLst>
          </p:cNvPr>
          <p:cNvSpPr txBox="1"/>
          <p:nvPr/>
        </p:nvSpPr>
        <p:spPr>
          <a:xfrm>
            <a:off x="2146126" y="2090385"/>
            <a:ext cx="8499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ef</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33A9AF67-EFF2-4400-A461-4D324706A4C3}"/>
              </a:ext>
            </a:extLst>
          </p:cNvPr>
          <p:cNvSpPr txBox="1"/>
          <p:nvPr/>
        </p:nvSpPr>
        <p:spPr>
          <a:xfrm>
            <a:off x="2110313" y="2950367"/>
            <a:ext cx="18053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avalan</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47" name="TextBox 46">
            <a:extLst>
              <a:ext uri="{FF2B5EF4-FFF2-40B4-BE49-F238E27FC236}">
                <a16:creationId xmlns:a16="http://schemas.microsoft.com/office/drawing/2014/main" id="{4147F5AC-E733-4A93-84E6-40324AE3224D}"/>
              </a:ext>
            </a:extLst>
          </p:cNvPr>
          <p:cNvSpPr txBox="1"/>
          <p:nvPr/>
        </p:nvSpPr>
        <p:spPr>
          <a:xfrm>
            <a:off x="2146126" y="3810349"/>
            <a:ext cx="12378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tou</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D5E511EB-2AE0-41A9-A924-3F90F0A5C56A}"/>
              </a:ext>
            </a:extLst>
          </p:cNvPr>
          <p:cNvSpPr txBox="1"/>
          <p:nvPr/>
        </p:nvSpPr>
        <p:spPr>
          <a:xfrm>
            <a:off x="2107573" y="4709755"/>
            <a:ext cx="1544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bro</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ure</a:t>
            </a:r>
          </a:p>
        </p:txBody>
      </p:sp>
      <p:sp>
        <p:nvSpPr>
          <p:cNvPr id="49" name="TextBox 48">
            <a:extLst>
              <a:ext uri="{FF2B5EF4-FFF2-40B4-BE49-F238E27FC236}">
                <a16:creationId xmlns:a16="http://schemas.microsoft.com/office/drawing/2014/main" id="{8298D33F-7153-4008-BDE6-DFFFC188AF4C}"/>
              </a:ext>
            </a:extLst>
          </p:cNvPr>
          <p:cNvSpPr txBox="1"/>
          <p:nvPr/>
        </p:nvSpPr>
        <p:spPr>
          <a:xfrm>
            <a:off x="2146126" y="5609161"/>
            <a:ext cx="12682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arge</a:t>
            </a:r>
          </a:p>
        </p:txBody>
      </p:sp>
      <p:sp>
        <p:nvSpPr>
          <p:cNvPr id="50" name="TextBox 49">
            <a:extLst>
              <a:ext uri="{FF2B5EF4-FFF2-40B4-BE49-F238E27FC236}">
                <a16:creationId xmlns:a16="http://schemas.microsoft.com/office/drawing/2014/main" id="{863FE014-E448-427E-8C72-51C3661DEC11}"/>
              </a:ext>
            </a:extLst>
          </p:cNvPr>
          <p:cNvSpPr txBox="1"/>
          <p:nvPr/>
        </p:nvSpPr>
        <p:spPr>
          <a:xfrm>
            <a:off x="8159991" y="2019274"/>
            <a:ext cx="20505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ampagne</a:t>
            </a:r>
          </a:p>
        </p:txBody>
      </p:sp>
      <p:sp>
        <p:nvSpPr>
          <p:cNvPr id="51" name="TextBox 50">
            <a:extLst>
              <a:ext uri="{FF2B5EF4-FFF2-40B4-BE49-F238E27FC236}">
                <a16:creationId xmlns:a16="http://schemas.microsoft.com/office/drawing/2014/main" id="{77A7A472-089A-4C46-9F85-6E68E180FB2D}"/>
              </a:ext>
            </a:extLst>
          </p:cNvPr>
          <p:cNvSpPr txBox="1"/>
          <p:nvPr/>
        </p:nvSpPr>
        <p:spPr>
          <a:xfrm>
            <a:off x="8278741" y="2906714"/>
            <a:ext cx="15279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ocolat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E0A8EBA9-649F-4A70-B702-5CAD39A1EC9B}"/>
              </a:ext>
            </a:extLst>
          </p:cNvPr>
          <p:cNvSpPr txBox="1"/>
          <p:nvPr/>
        </p:nvSpPr>
        <p:spPr>
          <a:xfrm>
            <a:off x="8279697" y="3810349"/>
            <a:ext cx="1717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ampion</a:t>
            </a:r>
          </a:p>
        </p:txBody>
      </p:sp>
      <p:sp>
        <p:nvSpPr>
          <p:cNvPr id="53" name="TextBox 52">
            <a:extLst>
              <a:ext uri="{FF2B5EF4-FFF2-40B4-BE49-F238E27FC236}">
                <a16:creationId xmlns:a16="http://schemas.microsoft.com/office/drawing/2014/main" id="{9A8F3ECD-73BB-447E-A661-F1F3A70FC9F3}"/>
              </a:ext>
            </a:extLst>
          </p:cNvPr>
          <p:cNvSpPr txBox="1"/>
          <p:nvPr/>
        </p:nvSpPr>
        <p:spPr>
          <a:xfrm>
            <a:off x="8279697" y="4709754"/>
            <a:ext cx="18646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mousta</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54" name="TextBox 53">
            <a:extLst>
              <a:ext uri="{FF2B5EF4-FFF2-40B4-BE49-F238E27FC236}">
                <a16:creationId xmlns:a16="http://schemas.microsoft.com/office/drawing/2014/main" id="{B8FB205E-FFCF-4B3C-9962-CACB431D435F}"/>
              </a:ext>
            </a:extLst>
          </p:cNvPr>
          <p:cNvSpPr txBox="1"/>
          <p:nvPr/>
        </p:nvSpPr>
        <p:spPr>
          <a:xfrm>
            <a:off x="8292840" y="5613389"/>
            <a:ext cx="934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ri</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57" name="Title 3">
            <a:extLst>
              <a:ext uri="{FF2B5EF4-FFF2-40B4-BE49-F238E27FC236}">
                <a16:creationId xmlns:a16="http://schemas.microsoft.com/office/drawing/2014/main" id="{DE2262FC-4F4F-425E-BF90-21735C43813C}"/>
              </a:ext>
            </a:extLst>
          </p:cNvPr>
          <p:cNvSpPr>
            <a:spLocks noGrp="1"/>
          </p:cNvSpPr>
          <p:nvPr>
            <p:ph type="title"/>
          </p:nvPr>
        </p:nvSpPr>
        <p:spPr>
          <a:xfrm>
            <a:off x="188942" y="296864"/>
            <a:ext cx="5265384" cy="707849"/>
          </a:xfrm>
        </p:spPr>
        <p:txBody>
          <a:bodyPr>
            <a:normAutofit fontScale="90000"/>
          </a:bodyPr>
          <a:lstStyle/>
          <a:p>
            <a:r>
              <a:rPr lang="en-GB" sz="3600" b="1" dirty="0" err="1">
                <a:solidFill>
                  <a:schemeClr val="bg1"/>
                </a:solidFill>
              </a:rPr>
              <a:t>En</a:t>
            </a:r>
            <a:r>
              <a:rPr lang="en-GB" sz="3600" b="1" dirty="0">
                <a:solidFill>
                  <a:schemeClr val="bg1"/>
                </a:solidFill>
              </a:rPr>
              <a:t> </a:t>
            </a:r>
            <a:r>
              <a:rPr lang="en-GB" sz="3600" b="1" dirty="0" err="1">
                <a:solidFill>
                  <a:schemeClr val="bg1"/>
                </a:solidFill>
              </a:rPr>
              <a:t>anglais</a:t>
            </a:r>
            <a:r>
              <a:rPr lang="en-GB" sz="3600" b="1" dirty="0">
                <a:solidFill>
                  <a:schemeClr val="bg1"/>
                </a:solidFill>
              </a:rPr>
              <a:t> et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endParaRPr lang="en-GB" sz="3600" b="1" dirty="0">
              <a:solidFill>
                <a:schemeClr val="bg1"/>
              </a:solidFill>
            </a:endParaRPr>
          </a:p>
        </p:txBody>
      </p:sp>
      <p:sp>
        <p:nvSpPr>
          <p:cNvPr id="20" name="TextBox 19">
            <a:extLst>
              <a:ext uri="{FF2B5EF4-FFF2-40B4-BE49-F238E27FC236}">
                <a16:creationId xmlns:a16="http://schemas.microsoft.com/office/drawing/2014/main" id="{937E5FB9-FFAE-4033-BBB4-E4DC5EB6BE74}"/>
              </a:ext>
            </a:extLst>
          </p:cNvPr>
          <p:cNvSpPr txBox="1"/>
          <p:nvPr/>
        </p:nvSpPr>
        <p:spPr>
          <a:xfrm>
            <a:off x="3840505" y="1086484"/>
            <a:ext cx="980801"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same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6625A08F-53F0-4B5F-AFCB-F8A44B6493EF}"/>
              </a:ext>
            </a:extLst>
          </p:cNvPr>
          <p:cNvSpPr txBox="1"/>
          <p:nvPr/>
        </p:nvSpPr>
        <p:spPr>
          <a:xfrm>
            <a:off x="4636404" y="1078640"/>
            <a:ext cx="122590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9" name="TextBox 58">
            <a:extLst>
              <a:ext uri="{FF2B5EF4-FFF2-40B4-BE49-F238E27FC236}">
                <a16:creationId xmlns:a16="http://schemas.microsoft.com/office/drawing/2014/main" id="{BEF92ABD-D210-4CD8-BB1B-625E16C82CDF}"/>
              </a:ext>
            </a:extLst>
          </p:cNvPr>
          <p:cNvSpPr txBox="1"/>
          <p:nvPr/>
        </p:nvSpPr>
        <p:spPr>
          <a:xfrm>
            <a:off x="10087288" y="1086484"/>
            <a:ext cx="980801"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same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0" name="TextBox 59">
            <a:extLst>
              <a:ext uri="{FF2B5EF4-FFF2-40B4-BE49-F238E27FC236}">
                <a16:creationId xmlns:a16="http://schemas.microsoft.com/office/drawing/2014/main" id="{B237B5C1-3996-4373-9E06-B4E1237772E3}"/>
              </a:ext>
            </a:extLst>
          </p:cNvPr>
          <p:cNvSpPr txBox="1"/>
          <p:nvPr/>
        </p:nvSpPr>
        <p:spPr>
          <a:xfrm>
            <a:off x="10883187" y="1078640"/>
            <a:ext cx="122590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41" name="Picture 40">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56276" y="2019274"/>
            <a:ext cx="457866" cy="476944"/>
          </a:xfrm>
          <a:prstGeom prst="rect">
            <a:avLst/>
          </a:prstGeom>
        </p:spPr>
      </p:pic>
      <p:pic>
        <p:nvPicPr>
          <p:cNvPr id="42" name="Picture 41">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028449" y="2877830"/>
            <a:ext cx="457866" cy="476944"/>
          </a:xfrm>
          <a:prstGeom prst="rect">
            <a:avLst/>
          </a:prstGeom>
        </p:spPr>
      </p:pic>
      <p:pic>
        <p:nvPicPr>
          <p:cNvPr id="43" name="Picture 42">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023390" y="3782067"/>
            <a:ext cx="457866" cy="476944"/>
          </a:xfrm>
          <a:prstGeom prst="rect">
            <a:avLst/>
          </a:prstGeom>
        </p:spPr>
      </p:pic>
      <p:pic>
        <p:nvPicPr>
          <p:cNvPr id="44" name="Picture 43">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09027" y="4690960"/>
            <a:ext cx="457866" cy="476944"/>
          </a:xfrm>
          <a:prstGeom prst="rect">
            <a:avLst/>
          </a:prstGeom>
        </p:spPr>
      </p:pic>
      <p:pic>
        <p:nvPicPr>
          <p:cNvPr id="45" name="Picture 44">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012475" y="5618620"/>
            <a:ext cx="457866" cy="476944"/>
          </a:xfrm>
          <a:prstGeom prst="rect">
            <a:avLst/>
          </a:prstGeom>
        </p:spPr>
      </p:pic>
      <p:pic>
        <p:nvPicPr>
          <p:cNvPr id="61" name="Picture 60">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385222" y="2011581"/>
            <a:ext cx="457866" cy="476944"/>
          </a:xfrm>
          <a:prstGeom prst="rect">
            <a:avLst/>
          </a:prstGeom>
        </p:spPr>
      </p:pic>
      <p:pic>
        <p:nvPicPr>
          <p:cNvPr id="62" name="Picture 61">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267205" y="2875977"/>
            <a:ext cx="457866" cy="476944"/>
          </a:xfrm>
          <a:prstGeom prst="rect">
            <a:avLst/>
          </a:prstGeom>
        </p:spPr>
      </p:pic>
      <p:pic>
        <p:nvPicPr>
          <p:cNvPr id="63" name="Picture 62">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267205" y="3793791"/>
            <a:ext cx="457866" cy="476944"/>
          </a:xfrm>
          <a:prstGeom prst="rect">
            <a:avLst/>
          </a:prstGeom>
        </p:spPr>
      </p:pic>
      <p:pic>
        <p:nvPicPr>
          <p:cNvPr id="64" name="Picture 63">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348755" y="4704634"/>
            <a:ext cx="457866" cy="476944"/>
          </a:xfrm>
          <a:prstGeom prst="rect">
            <a:avLst/>
          </a:prstGeom>
        </p:spPr>
      </p:pic>
      <p:pic>
        <p:nvPicPr>
          <p:cNvPr id="65" name="Picture 64">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239463" y="5618620"/>
            <a:ext cx="457866" cy="476944"/>
          </a:xfrm>
          <a:prstGeom prst="rect">
            <a:avLst/>
          </a:prstGeom>
        </p:spPr>
      </p:pic>
      <p:pic>
        <p:nvPicPr>
          <p:cNvPr id="66" name="Picture 65" descr="background rectangle">
            <a:extLst>
              <a:ext uri="{FF2B5EF4-FFF2-40B4-BE49-F238E27FC236}">
                <a16:creationId xmlns:a16="http://schemas.microsoft.com/office/drawing/2014/main" id="{79C0B332-2011-494C-B174-623FACBA6E1A}"/>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7" name="Title 3">
            <a:extLst>
              <a:ext uri="{FF2B5EF4-FFF2-40B4-BE49-F238E27FC236}">
                <a16:creationId xmlns:a16="http://schemas.microsoft.com/office/drawing/2014/main" id="{6E0D6D64-067E-4087-B97A-AC9E12D7E897}"/>
              </a:ext>
            </a:extLst>
          </p:cNvPr>
          <p:cNvSpPr txBox="1">
            <a:spLocks/>
          </p:cNvSpPr>
          <p:nvPr/>
        </p:nvSpPr>
        <p:spPr>
          <a:xfrm>
            <a:off x="0" y="296864"/>
            <a:ext cx="5265384"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En anglaise et en français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8" name="Rounded Rectangle 46">
            <a:extLst>
              <a:ext uri="{FF2B5EF4-FFF2-40B4-BE49-F238E27FC236}">
                <a16:creationId xmlns:a16="http://schemas.microsoft.com/office/drawing/2014/main" id="{18FBE527-0D79-4FA4-B445-1889DA14A9E5}"/>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7623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ch</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04">
            <a:extLst>
              <a:ext uri="{FF2B5EF4-FFF2-40B4-BE49-F238E27FC236}">
                <a16:creationId xmlns:a16="http://schemas.microsoft.com/office/drawing/2014/main" id="{99F4C59A-BF1F-49A1-8107-05F2B2862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00" y="1705231"/>
            <a:ext cx="10800000" cy="488852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FC147F4-6F95-4758-81F2-B47F56B92B57}"/>
              </a:ext>
            </a:extLst>
          </p:cNvPr>
          <p:cNvSpPr txBox="1"/>
          <p:nvPr/>
        </p:nvSpPr>
        <p:spPr>
          <a:xfrm>
            <a:off x="1895030" y="2586587"/>
            <a:ext cx="8499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ef</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33A9AF67-EFF2-4400-A461-4D324706A4C3}"/>
              </a:ext>
            </a:extLst>
          </p:cNvPr>
          <p:cNvSpPr txBox="1"/>
          <p:nvPr/>
        </p:nvSpPr>
        <p:spPr>
          <a:xfrm>
            <a:off x="1417337" y="3254064"/>
            <a:ext cx="18053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avalan</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47" name="TextBox 46">
            <a:extLst>
              <a:ext uri="{FF2B5EF4-FFF2-40B4-BE49-F238E27FC236}">
                <a16:creationId xmlns:a16="http://schemas.microsoft.com/office/drawing/2014/main" id="{4147F5AC-E733-4A93-84E6-40324AE3224D}"/>
              </a:ext>
            </a:extLst>
          </p:cNvPr>
          <p:cNvSpPr txBox="1"/>
          <p:nvPr/>
        </p:nvSpPr>
        <p:spPr>
          <a:xfrm>
            <a:off x="1701068" y="3921541"/>
            <a:ext cx="12378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tou</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D5E511EB-2AE0-41A9-A924-3F90F0A5C56A}"/>
              </a:ext>
            </a:extLst>
          </p:cNvPr>
          <p:cNvSpPr txBox="1"/>
          <p:nvPr/>
        </p:nvSpPr>
        <p:spPr>
          <a:xfrm>
            <a:off x="1547981" y="4589018"/>
            <a:ext cx="1544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bro</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ure</a:t>
            </a:r>
          </a:p>
        </p:txBody>
      </p:sp>
      <p:sp>
        <p:nvSpPr>
          <p:cNvPr id="49" name="TextBox 48">
            <a:extLst>
              <a:ext uri="{FF2B5EF4-FFF2-40B4-BE49-F238E27FC236}">
                <a16:creationId xmlns:a16="http://schemas.microsoft.com/office/drawing/2014/main" id="{8298D33F-7153-4008-BDE6-DFFFC188AF4C}"/>
              </a:ext>
            </a:extLst>
          </p:cNvPr>
          <p:cNvSpPr txBox="1"/>
          <p:nvPr/>
        </p:nvSpPr>
        <p:spPr>
          <a:xfrm>
            <a:off x="1685839" y="5256494"/>
            <a:ext cx="12682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arge</a:t>
            </a:r>
          </a:p>
        </p:txBody>
      </p:sp>
      <p:sp>
        <p:nvSpPr>
          <p:cNvPr id="50" name="TextBox 49">
            <a:extLst>
              <a:ext uri="{FF2B5EF4-FFF2-40B4-BE49-F238E27FC236}">
                <a16:creationId xmlns:a16="http://schemas.microsoft.com/office/drawing/2014/main" id="{863FE014-E448-427E-8C72-51C3661DEC11}"/>
              </a:ext>
            </a:extLst>
          </p:cNvPr>
          <p:cNvSpPr txBox="1"/>
          <p:nvPr/>
        </p:nvSpPr>
        <p:spPr>
          <a:xfrm>
            <a:off x="8929852" y="2566369"/>
            <a:ext cx="21242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ampagne</a:t>
            </a:r>
          </a:p>
        </p:txBody>
      </p:sp>
      <p:sp>
        <p:nvSpPr>
          <p:cNvPr id="51" name="TextBox 50">
            <a:extLst>
              <a:ext uri="{FF2B5EF4-FFF2-40B4-BE49-F238E27FC236}">
                <a16:creationId xmlns:a16="http://schemas.microsoft.com/office/drawing/2014/main" id="{77A7A472-089A-4C46-9F85-6E68E180FB2D}"/>
              </a:ext>
            </a:extLst>
          </p:cNvPr>
          <p:cNvSpPr txBox="1"/>
          <p:nvPr/>
        </p:nvSpPr>
        <p:spPr>
          <a:xfrm>
            <a:off x="9228014" y="3230568"/>
            <a:ext cx="15279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ocolat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E0A8EBA9-649F-4A70-B702-5CAD39A1EC9B}"/>
              </a:ext>
            </a:extLst>
          </p:cNvPr>
          <p:cNvSpPr txBox="1"/>
          <p:nvPr/>
        </p:nvSpPr>
        <p:spPr>
          <a:xfrm>
            <a:off x="9133435" y="3894767"/>
            <a:ext cx="1717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ampion</a:t>
            </a:r>
          </a:p>
        </p:txBody>
      </p:sp>
      <p:sp>
        <p:nvSpPr>
          <p:cNvPr id="53" name="TextBox 52">
            <a:extLst>
              <a:ext uri="{FF2B5EF4-FFF2-40B4-BE49-F238E27FC236}">
                <a16:creationId xmlns:a16="http://schemas.microsoft.com/office/drawing/2014/main" id="{9A8F3ECD-73BB-447E-A661-F1F3A70FC9F3}"/>
              </a:ext>
            </a:extLst>
          </p:cNvPr>
          <p:cNvSpPr txBox="1"/>
          <p:nvPr/>
        </p:nvSpPr>
        <p:spPr>
          <a:xfrm>
            <a:off x="9022831" y="4558966"/>
            <a:ext cx="19383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mousta</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54" name="TextBox 53">
            <a:extLst>
              <a:ext uri="{FF2B5EF4-FFF2-40B4-BE49-F238E27FC236}">
                <a16:creationId xmlns:a16="http://schemas.microsoft.com/office/drawing/2014/main" id="{B8FB205E-FFCF-4B3C-9962-CACB431D435F}"/>
              </a:ext>
            </a:extLst>
          </p:cNvPr>
          <p:cNvSpPr txBox="1"/>
          <p:nvPr/>
        </p:nvSpPr>
        <p:spPr>
          <a:xfrm>
            <a:off x="9524567" y="5223166"/>
            <a:ext cx="934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ri</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pic>
        <p:nvPicPr>
          <p:cNvPr id="65" name="Picture 7">
            <a:extLst>
              <a:ext uri="{FF2B5EF4-FFF2-40B4-BE49-F238E27FC236}">
                <a16:creationId xmlns:a16="http://schemas.microsoft.com/office/drawing/2014/main" id="{66973838-F55A-487A-BEDC-C12C4A9D90E5}"/>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515339" y="249870"/>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a:extLst>
              <a:ext uri="{FF2B5EF4-FFF2-40B4-BE49-F238E27FC236}">
                <a16:creationId xmlns:a16="http://schemas.microsoft.com/office/drawing/2014/main" id="{1EFC7A86-E284-490A-8988-C6D3ED948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0443" y="318357"/>
            <a:ext cx="551646" cy="535097"/>
          </a:xfrm>
          <a:prstGeom prst="rect">
            <a:avLst/>
          </a:prstGeom>
        </p:spPr>
      </p:pic>
      <p:sp>
        <p:nvSpPr>
          <p:cNvPr id="2" name="TextBox 1">
            <a:extLst>
              <a:ext uri="{FF2B5EF4-FFF2-40B4-BE49-F238E27FC236}">
                <a16:creationId xmlns:a16="http://schemas.microsoft.com/office/drawing/2014/main" id="{CF85D06E-2288-42D8-92DF-4450BE7383DC}"/>
              </a:ext>
            </a:extLst>
          </p:cNvPr>
          <p:cNvSpPr txBox="1"/>
          <p:nvPr/>
        </p:nvSpPr>
        <p:spPr>
          <a:xfrm>
            <a:off x="1409573" y="1340404"/>
            <a:ext cx="9070112" cy="442674"/>
          </a:xfrm>
          <a:prstGeom prst="wedgeRoundRectCallout">
            <a:avLst>
              <a:gd name="adj1" fmla="val -51170"/>
              <a:gd name="adj2" fmla="val 50546"/>
              <a:gd name="adj3" fmla="val 16667"/>
            </a:avLst>
          </a:prstGeom>
          <a:solidFill>
            <a:srgbClr val="115076"/>
          </a:solidFill>
          <a:ln>
            <a:solidFill>
              <a:srgbClr val="EE6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Two</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pronunciations in English,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pronunciation in French!</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7" name="Picture 16" descr="background rectangle">
            <a:extLst>
              <a:ext uri="{FF2B5EF4-FFF2-40B4-BE49-F238E27FC236}">
                <a16:creationId xmlns:a16="http://schemas.microsoft.com/office/drawing/2014/main" id="{FB16899D-D638-47A6-8E11-1CE221B83C31}"/>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73E4971C-CE3D-451B-A812-A6E35761382B}"/>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0" name="Rounded Rectangle 46">
            <a:extLst>
              <a:ext uri="{FF2B5EF4-FFF2-40B4-BE49-F238E27FC236}">
                <a16:creationId xmlns:a16="http://schemas.microsoft.com/office/drawing/2014/main" id="{BA69A88D-F8C4-4DE9-868A-709AB82CA1B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3862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ch</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899987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C30714-DCCF-3D43-B0F7-2610004A83B8}"/>
              </a:ext>
            </a:extLst>
          </p:cNvPr>
          <p:cNvSpPr>
            <a:spLocks noGrp="1"/>
          </p:cNvSpPr>
          <p:nvPr>
            <p:ph type="title"/>
          </p:nvPr>
        </p:nvSpPr>
        <p:spPr>
          <a:xfrm>
            <a:off x="100289" y="-544253"/>
            <a:ext cx="4301942" cy="3440466"/>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4282829"/>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pic>
        <p:nvPicPr>
          <p:cNvPr id="4" name="Picture 3" descr="a search sig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231" y="419700"/>
            <a:ext cx="4259906" cy="4372641"/>
          </a:xfrm>
          <a:prstGeom prst="rect">
            <a:avLst/>
          </a:prstGeom>
        </p:spPr>
      </p:pic>
    </p:spTree>
    <p:extLst>
      <p:ext uri="{BB962C8B-B14F-4D97-AF65-F5344CB8AC3E}">
        <p14:creationId xmlns:p14="http://schemas.microsoft.com/office/powerpoint/2010/main" val="301924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ch cherch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ch cherch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10350" y="135299"/>
            <a:ext cx="10515600" cy="1325563"/>
          </a:xfrm>
        </p:spPr>
        <p:txBody>
          <a:bodyPr>
            <a:normAutofit fontScale="90000"/>
          </a:bodyPr>
          <a:lstStyle/>
          <a:p>
            <a:pPr algn="ctr"/>
            <a:r>
              <a:rPr lang="en-GB" sz="13300" b="1" dirty="0" err="1">
                <a:solidFill>
                  <a:srgbClr val="115076"/>
                </a:solidFill>
                <a:cs typeface="Calibri" panose="020F0502020204030204" pitchFamily="34" charset="0"/>
              </a:rPr>
              <a:t>ch</a:t>
            </a:r>
            <a:endParaRPr lang="en-GB"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descr="magnifying glass with a questionmark "/>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22" name="Group 21" descr="calendar with an arrow pointing to a sunday"/>
          <p:cNvGrpSpPr/>
          <p:nvPr/>
        </p:nvGrpSpPr>
        <p:grpSpPr>
          <a:xfrm>
            <a:off x="1237429" y="1423687"/>
            <a:ext cx="2275340" cy="1459436"/>
            <a:chOff x="975783" y="1716250"/>
            <a:chExt cx="2275340" cy="1459436"/>
          </a:xfrm>
        </p:grpSpPr>
        <p:pic>
          <p:nvPicPr>
            <p:cNvPr id="9" name="Picture 2" descr="calendar with an arrow pointing to a sunda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5783" y="1716250"/>
              <a:ext cx="1711260" cy="145943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H="1">
              <a:off x="2494378" y="2480332"/>
              <a:ext cx="756745" cy="2827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pic>
        <p:nvPicPr>
          <p:cNvPr id="12" name="Picture 4" descr="Mout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32982" y="4614494"/>
            <a:ext cx="850859" cy="11817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23" name="Rectangle 22"/>
          <p:cNvSpPr/>
          <p:nvPr/>
        </p:nvSpPr>
        <p:spPr>
          <a:xfrm>
            <a:off x="5398180" y="5413588"/>
            <a:ext cx="14542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[field]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pic>
        <p:nvPicPr>
          <p:cNvPr id="20" name="Picture 19" descr="woman singi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63561" y="1405020"/>
            <a:ext cx="1038996" cy="2077991"/>
          </a:xfrm>
          <a:prstGeom prst="rect">
            <a:avLst/>
          </a:prstGeom>
        </p:spPr>
      </p:pic>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2" name="Picture 1" descr="cat"/>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22072" y="4368301"/>
            <a:ext cx="2125303" cy="1593978"/>
          </a:xfrm>
          <a:prstGeom prst="rect">
            <a:avLst/>
          </a:prstGeom>
        </p:spPr>
      </p:pic>
    </p:spTree>
    <p:extLst>
      <p:ext uri="{BB962C8B-B14F-4D97-AF65-F5344CB8AC3E}">
        <p14:creationId xmlns:p14="http://schemas.microsoft.com/office/powerpoint/2010/main" val="245309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4" name="ch chercher.wav"/>
                                        </p:tgtEl>
                                      </p:cMediaNode>
                                    </p:audio>
                                  </p:sub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cherche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 dimanch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ch dimanch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ch chant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ch chant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8" name="ch bouch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8" name="ch bouch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ch champ.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9" name="ch champ.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ch chat.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10" name="ch ch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15" grpId="0"/>
      <p:bldP spid="4" grpId="0"/>
      <p:bldP spid="5" grpId="0"/>
      <p:bldP spid="8" grpId="0"/>
      <p:bldP spid="23"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46120"/>
            <a:ext cx="6096000" cy="758594"/>
          </a:xfrm>
        </p:spPr>
        <p:txBody>
          <a:bodyPr>
            <a:normAutofit/>
          </a:bodyPr>
          <a:lstStyle/>
          <a:p>
            <a:r>
              <a:rPr lang="en-GB" sz="3000" b="1" dirty="0">
                <a:solidFill>
                  <a:schemeClr val="bg1"/>
                </a:solidFill>
              </a:rPr>
              <a:t>Des </a:t>
            </a:r>
            <a:r>
              <a:rPr lang="en-GB" sz="3000" b="1" dirty="0" err="1">
                <a:solidFill>
                  <a:schemeClr val="bg1"/>
                </a:solidFill>
              </a:rPr>
              <a:t>groupes</a:t>
            </a:r>
            <a:r>
              <a:rPr lang="en-GB" sz="3000" b="1" dirty="0">
                <a:solidFill>
                  <a:schemeClr val="bg1"/>
                </a:solidFill>
              </a:rPr>
              <a:t> </a:t>
            </a:r>
            <a:r>
              <a:rPr lang="en-GB" sz="3000" b="1" dirty="0" err="1">
                <a:solidFill>
                  <a:schemeClr val="bg1"/>
                </a:solidFill>
              </a:rPr>
              <a:t>consonantiques</a:t>
            </a:r>
            <a:endParaRPr lang="en-GB" sz="30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255941" y="1473037"/>
            <a:ext cx="11277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Coche chaque fois que tu entends une des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SSCs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ou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5" name="Table 5">
            <a:extLst>
              <a:ext uri="{FF2B5EF4-FFF2-40B4-BE49-F238E27FC236}">
                <a16:creationId xmlns:a16="http://schemas.microsoft.com/office/drawing/2014/main" id="{764CBF18-F295-411F-8C08-616B661A7939}"/>
              </a:ext>
            </a:extLst>
          </p:cNvPr>
          <p:cNvGraphicFramePr>
            <a:graphicFrameLocks noGrp="1"/>
          </p:cNvGraphicFramePr>
          <p:nvPr/>
        </p:nvGraphicFramePr>
        <p:xfrm>
          <a:off x="369639" y="2299085"/>
          <a:ext cx="11452721" cy="3840480"/>
        </p:xfrm>
        <a:graphic>
          <a:graphicData uri="http://schemas.openxmlformats.org/drawingml/2006/table">
            <a:tbl>
              <a:tblPr firstRow="1" bandRow="1">
                <a:tableStyleId>{21E4AEA4-8DFA-4A89-87EB-49C32662AFE0}</a:tableStyleId>
              </a:tblPr>
              <a:tblGrid>
                <a:gridCol w="644841">
                  <a:extLst>
                    <a:ext uri="{9D8B030D-6E8A-4147-A177-3AD203B41FA5}">
                      <a16:colId xmlns:a16="http://schemas.microsoft.com/office/drawing/2014/main" val="2926419184"/>
                    </a:ext>
                  </a:extLst>
                </a:gridCol>
                <a:gridCol w="1811886">
                  <a:extLst>
                    <a:ext uri="{9D8B030D-6E8A-4147-A177-3AD203B41FA5}">
                      <a16:colId xmlns:a16="http://schemas.microsoft.com/office/drawing/2014/main" val="3390431193"/>
                    </a:ext>
                  </a:extLst>
                </a:gridCol>
                <a:gridCol w="1811886">
                  <a:extLst>
                    <a:ext uri="{9D8B030D-6E8A-4147-A177-3AD203B41FA5}">
                      <a16:colId xmlns:a16="http://schemas.microsoft.com/office/drawing/2014/main" val="1181257971"/>
                    </a:ext>
                  </a:extLst>
                </a:gridCol>
                <a:gridCol w="1811886">
                  <a:extLst>
                    <a:ext uri="{9D8B030D-6E8A-4147-A177-3AD203B41FA5}">
                      <a16:colId xmlns:a16="http://schemas.microsoft.com/office/drawing/2014/main" val="1147092173"/>
                    </a:ext>
                  </a:extLst>
                </a:gridCol>
                <a:gridCol w="5372222">
                  <a:extLst>
                    <a:ext uri="{9D8B030D-6E8A-4147-A177-3AD203B41FA5}">
                      <a16:colId xmlns:a16="http://schemas.microsoft.com/office/drawing/2014/main" val="826819373"/>
                    </a:ext>
                  </a:extLst>
                </a:gridCol>
              </a:tblGrid>
              <a:tr h="167349">
                <a:tc>
                  <a:txBody>
                    <a:bodyPr/>
                    <a:lstStyle/>
                    <a:p>
                      <a:endParaRPr lang="fr-FR" sz="2400" dirty="0"/>
                    </a:p>
                  </a:txBody>
                  <a:tcPr/>
                </a:tc>
                <a:tc>
                  <a:txBody>
                    <a:bodyPr/>
                    <a:lstStyle/>
                    <a:p>
                      <a:pPr algn="ctr"/>
                      <a:r>
                        <a:rPr lang="fr-FR" sz="2400" dirty="0"/>
                        <a:t>th</a:t>
                      </a:r>
                    </a:p>
                  </a:txBody>
                  <a:tcPr/>
                </a:tc>
                <a:tc>
                  <a:txBody>
                    <a:bodyPr/>
                    <a:lstStyle/>
                    <a:p>
                      <a:pPr algn="ctr"/>
                      <a:r>
                        <a:rPr lang="fr-FR" sz="2400" dirty="0" err="1"/>
                        <a:t>ch</a:t>
                      </a:r>
                      <a:endParaRPr lang="fr-FR" sz="2400" dirty="0"/>
                    </a:p>
                  </a:txBody>
                  <a:tcPr/>
                </a:tc>
                <a:tc>
                  <a:txBody>
                    <a:bodyPr/>
                    <a:lstStyle/>
                    <a:p>
                      <a:pPr algn="ctr"/>
                      <a:r>
                        <a:rPr lang="fr-FR" sz="2400" dirty="0" err="1"/>
                        <a:t>qu</a:t>
                      </a:r>
                      <a:endParaRPr lang="fr-FR" sz="2400" dirty="0"/>
                    </a:p>
                  </a:txBody>
                  <a:tcPr/>
                </a:tc>
                <a:tc>
                  <a:txBody>
                    <a:bodyPr/>
                    <a:lstStyle/>
                    <a:p>
                      <a:pPr algn="ctr"/>
                      <a:r>
                        <a:rPr lang="fr-FR" sz="2400" dirty="0"/>
                        <a:t>phrase</a:t>
                      </a:r>
                    </a:p>
                  </a:txBody>
                  <a:tcPr/>
                </a:tc>
                <a:extLst>
                  <a:ext uri="{0D108BD9-81ED-4DB2-BD59-A6C34878D82A}">
                    <a16:rowId xmlns:a16="http://schemas.microsoft.com/office/drawing/2014/main" val="2979753356"/>
                  </a:ext>
                </a:extLst>
              </a:tr>
              <a:tr h="370840">
                <a:tc>
                  <a:txBody>
                    <a:bodyPr/>
                    <a:lstStyle/>
                    <a:p>
                      <a:endParaRPr lang="fr-FR" sz="2400"/>
                    </a:p>
                  </a:txBody>
                  <a:tcPr/>
                </a:tc>
                <a:tc>
                  <a:txBody>
                    <a:bodyPr/>
                    <a:lstStyle/>
                    <a:p>
                      <a:endParaRPr lang="fr-FR" sz="2400" dirty="0"/>
                    </a:p>
                  </a:txBody>
                  <a:tcPr/>
                </a:tc>
                <a:tc>
                  <a:txBody>
                    <a:bodyPr/>
                    <a:lstStyle/>
                    <a:p>
                      <a:endParaRPr lang="fr-FR" sz="2400"/>
                    </a:p>
                  </a:txBody>
                  <a:tcPr/>
                </a:tc>
                <a:tc>
                  <a:txBody>
                    <a:bodyPr/>
                    <a:lstStyle/>
                    <a:p>
                      <a:endParaRPr lang="fr-FR" sz="2400"/>
                    </a:p>
                  </a:txBody>
                  <a:tcPr/>
                </a:tc>
                <a:tc>
                  <a:txBody>
                    <a:bodyPr/>
                    <a:lstStyle/>
                    <a:p>
                      <a:r>
                        <a:rPr lang="fr-FR" sz="2400" dirty="0">
                          <a:solidFill>
                            <a:srgbClr val="002060"/>
                          </a:solidFill>
                        </a:rPr>
                        <a:t>Ma</a:t>
                      </a:r>
                      <a:r>
                        <a:rPr lang="fr-FR" sz="2400" b="1" u="sng" dirty="0">
                          <a:solidFill>
                            <a:srgbClr val="002060"/>
                          </a:solidFill>
                        </a:rPr>
                        <a:t>th</a:t>
                      </a:r>
                      <a:r>
                        <a:rPr lang="fr-FR" sz="2400" dirty="0">
                          <a:solidFill>
                            <a:srgbClr val="002060"/>
                          </a:solidFill>
                        </a:rPr>
                        <a:t>ieu est a</a:t>
                      </a:r>
                      <a:r>
                        <a:rPr lang="fr-FR" sz="2400" b="1" u="sng" dirty="0">
                          <a:solidFill>
                            <a:srgbClr val="002060"/>
                          </a:solidFill>
                        </a:rPr>
                        <a:t>th</a:t>
                      </a:r>
                      <a:r>
                        <a:rPr lang="fr-FR" sz="2400" dirty="0">
                          <a:solidFill>
                            <a:srgbClr val="002060"/>
                          </a:solidFill>
                        </a:rPr>
                        <a:t>l</a:t>
                      </a:r>
                      <a:r>
                        <a:rPr lang="fr-FR" sz="2400" dirty="0">
                          <a:solidFill>
                            <a:srgbClr val="002060"/>
                          </a:solidFill>
                          <a:latin typeface="Century Gothic" panose="020B0502020202020204" pitchFamily="34" charset="0"/>
                        </a:rPr>
                        <a:t>ète.</a:t>
                      </a:r>
                      <a:endParaRPr lang="fr-FR" sz="2400" dirty="0">
                        <a:solidFill>
                          <a:srgbClr val="002060"/>
                        </a:solidFill>
                      </a:endParaRPr>
                    </a:p>
                  </a:txBody>
                  <a:tcPr/>
                </a:tc>
                <a:extLst>
                  <a:ext uri="{0D108BD9-81ED-4DB2-BD59-A6C34878D82A}">
                    <a16:rowId xmlns:a16="http://schemas.microsoft.com/office/drawing/2014/main" val="1066875640"/>
                  </a:ext>
                </a:extLst>
              </a:tr>
              <a:tr h="370840">
                <a:tc>
                  <a:txBody>
                    <a:bodyPr/>
                    <a:lstStyle/>
                    <a:p>
                      <a:endParaRPr lang="fr-FR" sz="2400"/>
                    </a:p>
                  </a:txBody>
                  <a:tcPr/>
                </a:tc>
                <a:tc>
                  <a:txBody>
                    <a:bodyPr/>
                    <a:lstStyle/>
                    <a:p>
                      <a:endParaRPr lang="fr-FR" sz="2400"/>
                    </a:p>
                  </a:txBody>
                  <a:tcPr/>
                </a:tc>
                <a:tc>
                  <a:txBody>
                    <a:bodyPr/>
                    <a:lstStyle/>
                    <a:p>
                      <a:endParaRPr lang="fr-FR" sz="2400"/>
                    </a:p>
                  </a:txBody>
                  <a:tcPr/>
                </a:tc>
                <a:tc>
                  <a:txBody>
                    <a:bodyPr/>
                    <a:lstStyle/>
                    <a:p>
                      <a:endParaRPr lang="fr-FR" sz="2400"/>
                    </a:p>
                  </a:txBody>
                  <a:tcPr/>
                </a:tc>
                <a:tc>
                  <a:txBody>
                    <a:bodyPr/>
                    <a:lstStyle/>
                    <a:p>
                      <a:r>
                        <a:rPr lang="fr-FR" sz="2400" dirty="0">
                          <a:solidFill>
                            <a:srgbClr val="002060"/>
                          </a:solidFill>
                        </a:rPr>
                        <a:t>Il </a:t>
                      </a:r>
                      <a:r>
                        <a:rPr lang="fr-FR" sz="2400" b="1" u="sng" dirty="0">
                          <a:solidFill>
                            <a:srgbClr val="002060"/>
                          </a:solidFill>
                        </a:rPr>
                        <a:t>ch</a:t>
                      </a:r>
                      <a:r>
                        <a:rPr lang="fr-FR" sz="2400" dirty="0">
                          <a:solidFill>
                            <a:srgbClr val="002060"/>
                          </a:solidFill>
                        </a:rPr>
                        <a:t>er</a:t>
                      </a:r>
                      <a:r>
                        <a:rPr lang="fr-FR" sz="2400" b="1" u="sng" dirty="0">
                          <a:solidFill>
                            <a:srgbClr val="002060"/>
                          </a:solidFill>
                        </a:rPr>
                        <a:t>ch</a:t>
                      </a:r>
                      <a:r>
                        <a:rPr lang="fr-FR" sz="2400" dirty="0">
                          <a:solidFill>
                            <a:srgbClr val="002060"/>
                          </a:solidFill>
                        </a:rPr>
                        <a:t>e des mara</a:t>
                      </a:r>
                      <a:r>
                        <a:rPr lang="fr-FR" sz="2400" b="1" u="sng" dirty="0">
                          <a:solidFill>
                            <a:srgbClr val="002060"/>
                          </a:solidFill>
                        </a:rPr>
                        <a:t>th</a:t>
                      </a:r>
                      <a:r>
                        <a:rPr lang="fr-FR" sz="2400" dirty="0">
                          <a:solidFill>
                            <a:srgbClr val="002060"/>
                          </a:solidFill>
                        </a:rPr>
                        <a:t>ons au </a:t>
                      </a:r>
                      <a:r>
                        <a:rPr lang="fr-FR" sz="2400" b="1" u="sng" dirty="0">
                          <a:solidFill>
                            <a:srgbClr val="002060"/>
                          </a:solidFill>
                        </a:rPr>
                        <a:t>Qu</a:t>
                      </a:r>
                      <a:r>
                        <a:rPr lang="fr-FR" sz="2400" dirty="0">
                          <a:solidFill>
                            <a:srgbClr val="002060"/>
                          </a:solidFill>
                        </a:rPr>
                        <a:t>ébec…</a:t>
                      </a:r>
                    </a:p>
                  </a:txBody>
                  <a:tcPr/>
                </a:tc>
                <a:extLst>
                  <a:ext uri="{0D108BD9-81ED-4DB2-BD59-A6C34878D82A}">
                    <a16:rowId xmlns:a16="http://schemas.microsoft.com/office/drawing/2014/main" val="3565951201"/>
                  </a:ext>
                </a:extLst>
              </a:tr>
              <a:tr h="370840">
                <a:tc>
                  <a:txBody>
                    <a:bodyPr/>
                    <a:lstStyle/>
                    <a:p>
                      <a:endParaRPr lang="fr-FR" sz="2400"/>
                    </a:p>
                  </a:txBody>
                  <a:tcPr/>
                </a:tc>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r>
                        <a:rPr lang="fr-FR" sz="2400" dirty="0">
                          <a:solidFill>
                            <a:srgbClr val="002060"/>
                          </a:solidFill>
                        </a:rPr>
                        <a:t>…parce </a:t>
                      </a:r>
                      <a:r>
                        <a:rPr lang="fr-FR" sz="2400" b="1" u="sng" dirty="0">
                          <a:solidFill>
                            <a:srgbClr val="002060"/>
                          </a:solidFill>
                        </a:rPr>
                        <a:t>qu</a:t>
                      </a:r>
                      <a:r>
                        <a:rPr lang="fr-FR" sz="2400" dirty="0">
                          <a:solidFill>
                            <a:srgbClr val="002060"/>
                          </a:solidFill>
                        </a:rPr>
                        <a:t>’il est en</a:t>
                      </a:r>
                      <a:r>
                        <a:rPr lang="fr-FR" sz="2400" b="1" u="sng" dirty="0">
                          <a:solidFill>
                            <a:srgbClr val="002060"/>
                          </a:solidFill>
                        </a:rPr>
                        <a:t>th</a:t>
                      </a:r>
                      <a:r>
                        <a:rPr lang="fr-FR" sz="2400" dirty="0">
                          <a:solidFill>
                            <a:srgbClr val="002060"/>
                          </a:solidFill>
                        </a:rPr>
                        <a:t>ousiaste.</a:t>
                      </a:r>
                    </a:p>
                  </a:txBody>
                  <a:tcPr/>
                </a:tc>
                <a:extLst>
                  <a:ext uri="{0D108BD9-81ED-4DB2-BD59-A6C34878D82A}">
                    <a16:rowId xmlns:a16="http://schemas.microsoft.com/office/drawing/2014/main" val="1076543155"/>
                  </a:ext>
                </a:extLst>
              </a:tr>
              <a:tr h="370840">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r>
                        <a:rPr lang="fr-FR" sz="2400" dirty="0">
                          <a:solidFill>
                            <a:srgbClr val="002060"/>
                          </a:solidFill>
                        </a:rPr>
                        <a:t>Son </a:t>
                      </a:r>
                      <a:r>
                        <a:rPr lang="fr-FR" sz="2400" b="1" u="sng" dirty="0">
                          <a:solidFill>
                            <a:srgbClr val="002060"/>
                          </a:solidFill>
                        </a:rPr>
                        <a:t>ch</a:t>
                      </a:r>
                      <a:r>
                        <a:rPr lang="fr-FR" sz="2400" dirty="0">
                          <a:solidFill>
                            <a:srgbClr val="002060"/>
                          </a:solidFill>
                        </a:rPr>
                        <a:t>at, </a:t>
                      </a:r>
                      <a:r>
                        <a:rPr lang="fr-FR" sz="2400" b="1" u="sng" dirty="0">
                          <a:solidFill>
                            <a:srgbClr val="002060"/>
                          </a:solidFill>
                        </a:rPr>
                        <a:t>Th</a:t>
                      </a:r>
                      <a:r>
                        <a:rPr lang="fr-FR" sz="2400" dirty="0">
                          <a:solidFill>
                            <a:srgbClr val="002060"/>
                          </a:solidFill>
                        </a:rPr>
                        <a:t>ibaut, m</a:t>
                      </a:r>
                      <a:r>
                        <a:rPr lang="fr-FR" sz="2400" dirty="0">
                          <a:solidFill>
                            <a:srgbClr val="002060"/>
                          </a:solidFill>
                          <a:latin typeface="Century Gothic" panose="020B0502020202020204" pitchFamily="34" charset="0"/>
                        </a:rPr>
                        <a:t>â</a:t>
                      </a:r>
                      <a:r>
                        <a:rPr lang="fr-FR" sz="2400" b="1" u="sng" dirty="0">
                          <a:solidFill>
                            <a:srgbClr val="002060"/>
                          </a:solidFill>
                          <a:latin typeface="Century Gothic" panose="020B0502020202020204" pitchFamily="34" charset="0"/>
                        </a:rPr>
                        <a:t>ch</a:t>
                      </a:r>
                      <a:r>
                        <a:rPr lang="fr-FR" sz="2400" dirty="0">
                          <a:solidFill>
                            <a:srgbClr val="002060"/>
                          </a:solidFill>
                          <a:latin typeface="Century Gothic" panose="020B0502020202020204" pitchFamily="34" charset="0"/>
                        </a:rPr>
                        <a:t>e du </a:t>
                      </a:r>
                      <a:r>
                        <a:rPr lang="fr-FR" sz="2400" b="1" u="sng" dirty="0">
                          <a:solidFill>
                            <a:srgbClr val="002060"/>
                          </a:solidFill>
                          <a:latin typeface="Century Gothic" panose="020B0502020202020204" pitchFamily="34" charset="0"/>
                        </a:rPr>
                        <a:t>th</a:t>
                      </a:r>
                      <a:r>
                        <a:rPr lang="fr-FR" sz="2400" dirty="0">
                          <a:solidFill>
                            <a:srgbClr val="002060"/>
                          </a:solidFill>
                          <a:latin typeface="Century Gothic" panose="020B0502020202020204" pitchFamily="34" charset="0"/>
                        </a:rPr>
                        <a:t>on </a:t>
                      </a:r>
                      <a:r>
                        <a:rPr lang="fr-FR" sz="2400" b="1" u="sng" dirty="0">
                          <a:solidFill>
                            <a:srgbClr val="002060"/>
                          </a:solidFill>
                          <a:latin typeface="Century Gothic" panose="020B0502020202020204" pitchFamily="34" charset="0"/>
                        </a:rPr>
                        <a:t>qu</a:t>
                      </a:r>
                      <a:r>
                        <a:rPr lang="fr-FR" sz="2400" dirty="0">
                          <a:solidFill>
                            <a:srgbClr val="002060"/>
                          </a:solidFill>
                          <a:latin typeface="Century Gothic" panose="020B0502020202020204" pitchFamily="34" charset="0"/>
                        </a:rPr>
                        <a:t>ébécois.</a:t>
                      </a:r>
                      <a:endParaRPr lang="fr-FR" sz="2400" dirty="0">
                        <a:solidFill>
                          <a:srgbClr val="002060"/>
                        </a:solidFill>
                      </a:endParaRPr>
                    </a:p>
                  </a:txBody>
                  <a:tcPr/>
                </a:tc>
                <a:extLst>
                  <a:ext uri="{0D108BD9-81ED-4DB2-BD59-A6C34878D82A}">
                    <a16:rowId xmlns:a16="http://schemas.microsoft.com/office/drawing/2014/main" val="2043277456"/>
                  </a:ext>
                </a:extLst>
              </a:tr>
              <a:tr h="370840">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r>
                        <a:rPr lang="fr-FR" sz="2400" dirty="0">
                          <a:solidFill>
                            <a:srgbClr val="002060"/>
                          </a:solidFill>
                        </a:rPr>
                        <a:t>Son </a:t>
                      </a:r>
                      <a:r>
                        <a:rPr lang="fr-FR" sz="2400" b="1" u="sng" dirty="0">
                          <a:solidFill>
                            <a:srgbClr val="002060"/>
                          </a:solidFill>
                        </a:rPr>
                        <a:t>ch</a:t>
                      </a:r>
                      <a:r>
                        <a:rPr lang="fr-FR" sz="2400" dirty="0">
                          <a:solidFill>
                            <a:srgbClr val="002060"/>
                          </a:solidFill>
                        </a:rPr>
                        <a:t>ien, Véroni</a:t>
                      </a:r>
                      <a:r>
                        <a:rPr lang="fr-FR" sz="2400" b="1" u="sng" dirty="0">
                          <a:solidFill>
                            <a:srgbClr val="002060"/>
                          </a:solidFill>
                        </a:rPr>
                        <a:t>qu</a:t>
                      </a:r>
                      <a:r>
                        <a:rPr lang="fr-FR" sz="2400" dirty="0">
                          <a:solidFill>
                            <a:srgbClr val="002060"/>
                          </a:solidFill>
                        </a:rPr>
                        <a:t>e, est </a:t>
                      </a:r>
                      <a:r>
                        <a:rPr lang="fr-FR" sz="2400" b="1" u="sng" dirty="0">
                          <a:solidFill>
                            <a:srgbClr val="002060"/>
                          </a:solidFill>
                        </a:rPr>
                        <a:t>ch</a:t>
                      </a:r>
                      <a:r>
                        <a:rPr lang="fr-FR" sz="2400" dirty="0">
                          <a:solidFill>
                            <a:srgbClr val="002060"/>
                          </a:solidFill>
                        </a:rPr>
                        <a:t>ez Moni</a:t>
                      </a:r>
                      <a:r>
                        <a:rPr lang="fr-FR" sz="2400" b="1" u="sng" dirty="0">
                          <a:solidFill>
                            <a:srgbClr val="002060"/>
                          </a:solidFill>
                        </a:rPr>
                        <a:t>qu</a:t>
                      </a:r>
                      <a:r>
                        <a:rPr lang="fr-FR" sz="2400" dirty="0">
                          <a:solidFill>
                            <a:srgbClr val="002060"/>
                          </a:solidFill>
                        </a:rPr>
                        <a:t>e.</a:t>
                      </a:r>
                    </a:p>
                  </a:txBody>
                  <a:tcPr/>
                </a:tc>
                <a:extLst>
                  <a:ext uri="{0D108BD9-81ED-4DB2-BD59-A6C34878D82A}">
                    <a16:rowId xmlns:a16="http://schemas.microsoft.com/office/drawing/2014/main" val="3951556614"/>
                  </a:ext>
                </a:extLst>
              </a:tr>
            </a:tbl>
          </a:graphicData>
        </a:graphic>
      </p:graphicFrame>
      <p:pic>
        <p:nvPicPr>
          <p:cNvPr id="9" name="Picture 8" descr="green checkmark">
            <a:extLst>
              <a:ext uri="{FF2B5EF4-FFF2-40B4-BE49-F238E27FC236}">
                <a16:creationId xmlns:a16="http://schemas.microsoft.com/office/drawing/2014/main" id="{43904054-0A42-497D-AD17-B00F07A686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241" y="2854639"/>
            <a:ext cx="282522" cy="294294"/>
          </a:xfrm>
          <a:prstGeom prst="rect">
            <a:avLst/>
          </a:prstGeom>
        </p:spPr>
      </p:pic>
      <p:pic>
        <p:nvPicPr>
          <p:cNvPr id="10" name="Picture 9" descr="green checkmark">
            <a:extLst>
              <a:ext uri="{FF2B5EF4-FFF2-40B4-BE49-F238E27FC236}">
                <a16:creationId xmlns:a16="http://schemas.microsoft.com/office/drawing/2014/main" id="{2EA2C0D4-C03F-4128-9B78-3E480D57F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0302" y="2854639"/>
            <a:ext cx="282522" cy="294294"/>
          </a:xfrm>
          <a:prstGeom prst="rect">
            <a:avLst/>
          </a:prstGeom>
        </p:spPr>
      </p:pic>
      <p:pic>
        <p:nvPicPr>
          <p:cNvPr id="11" name="Picture 10" descr="green checkmark">
            <a:extLst>
              <a:ext uri="{FF2B5EF4-FFF2-40B4-BE49-F238E27FC236}">
                <a16:creationId xmlns:a16="http://schemas.microsoft.com/office/drawing/2014/main" id="{8DE7FCE0-771D-451B-8F49-4D76A1A2A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9801" y="3359473"/>
            <a:ext cx="282522" cy="294294"/>
          </a:xfrm>
          <a:prstGeom prst="rect">
            <a:avLst/>
          </a:prstGeom>
        </p:spPr>
      </p:pic>
      <p:pic>
        <p:nvPicPr>
          <p:cNvPr id="12" name="Picture 11" descr="green checkmark">
            <a:extLst>
              <a:ext uri="{FF2B5EF4-FFF2-40B4-BE49-F238E27FC236}">
                <a16:creationId xmlns:a16="http://schemas.microsoft.com/office/drawing/2014/main" id="{CC0B2851-EE3B-4683-96A7-237C3E99EF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862" y="3359473"/>
            <a:ext cx="282522" cy="294294"/>
          </a:xfrm>
          <a:prstGeom prst="rect">
            <a:avLst/>
          </a:prstGeom>
        </p:spPr>
      </p:pic>
      <p:pic>
        <p:nvPicPr>
          <p:cNvPr id="13" name="Picture 12" descr="green checkmark">
            <a:extLst>
              <a:ext uri="{FF2B5EF4-FFF2-40B4-BE49-F238E27FC236}">
                <a16:creationId xmlns:a16="http://schemas.microsoft.com/office/drawing/2014/main" id="{3DC0B021-11B1-468A-9BBB-FA1F259A4F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241" y="3415890"/>
            <a:ext cx="282522" cy="294294"/>
          </a:xfrm>
          <a:prstGeom prst="rect">
            <a:avLst/>
          </a:prstGeom>
        </p:spPr>
      </p:pic>
      <p:pic>
        <p:nvPicPr>
          <p:cNvPr id="14" name="Picture 13" descr="green checkmark">
            <a:extLst>
              <a:ext uri="{FF2B5EF4-FFF2-40B4-BE49-F238E27FC236}">
                <a16:creationId xmlns:a16="http://schemas.microsoft.com/office/drawing/2014/main" id="{3A1722D9-7D0E-4CEF-AAEE-E14639B49D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783" y="3359473"/>
            <a:ext cx="282522" cy="294294"/>
          </a:xfrm>
          <a:prstGeom prst="rect">
            <a:avLst/>
          </a:prstGeom>
        </p:spPr>
      </p:pic>
      <p:pic>
        <p:nvPicPr>
          <p:cNvPr id="15" name="Picture 14" descr="green checkmark">
            <a:extLst>
              <a:ext uri="{FF2B5EF4-FFF2-40B4-BE49-F238E27FC236}">
                <a16:creationId xmlns:a16="http://schemas.microsoft.com/office/drawing/2014/main" id="{DA05248B-5634-43E7-97B4-44CF860806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783" y="4118134"/>
            <a:ext cx="282522" cy="294294"/>
          </a:xfrm>
          <a:prstGeom prst="rect">
            <a:avLst/>
          </a:prstGeom>
        </p:spPr>
      </p:pic>
      <p:pic>
        <p:nvPicPr>
          <p:cNvPr id="16" name="Picture 15" descr="green checkmark">
            <a:extLst>
              <a:ext uri="{FF2B5EF4-FFF2-40B4-BE49-F238E27FC236}">
                <a16:creationId xmlns:a16="http://schemas.microsoft.com/office/drawing/2014/main" id="{83A9AB13-810B-4093-8D21-08B1EEC454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241" y="4138700"/>
            <a:ext cx="282522" cy="294294"/>
          </a:xfrm>
          <a:prstGeom prst="rect">
            <a:avLst/>
          </a:prstGeom>
        </p:spPr>
      </p:pic>
      <p:pic>
        <p:nvPicPr>
          <p:cNvPr id="17" name="Picture 16" descr="green checkmark">
            <a:extLst>
              <a:ext uri="{FF2B5EF4-FFF2-40B4-BE49-F238E27FC236}">
                <a16:creationId xmlns:a16="http://schemas.microsoft.com/office/drawing/2014/main" id="{8EAD725F-486A-440C-A1E2-2DD383B8AB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9801" y="4562799"/>
            <a:ext cx="282522" cy="294294"/>
          </a:xfrm>
          <a:prstGeom prst="rect">
            <a:avLst/>
          </a:prstGeom>
        </p:spPr>
      </p:pic>
      <p:pic>
        <p:nvPicPr>
          <p:cNvPr id="18" name="Picture 17" descr="green checkmark">
            <a:extLst>
              <a:ext uri="{FF2B5EF4-FFF2-40B4-BE49-F238E27FC236}">
                <a16:creationId xmlns:a16="http://schemas.microsoft.com/office/drawing/2014/main" id="{7E39B2BA-9D18-4359-BD8F-350D4A5A4B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241" y="4562799"/>
            <a:ext cx="282522" cy="294294"/>
          </a:xfrm>
          <a:prstGeom prst="rect">
            <a:avLst/>
          </a:prstGeom>
        </p:spPr>
      </p:pic>
      <p:pic>
        <p:nvPicPr>
          <p:cNvPr id="19" name="Picture 18" descr="green checkmark">
            <a:extLst>
              <a:ext uri="{FF2B5EF4-FFF2-40B4-BE49-F238E27FC236}">
                <a16:creationId xmlns:a16="http://schemas.microsoft.com/office/drawing/2014/main" id="{C218C2CC-9545-422E-926A-2E0C1E4BA7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132" y="4562799"/>
            <a:ext cx="282522" cy="294294"/>
          </a:xfrm>
          <a:prstGeom prst="rect">
            <a:avLst/>
          </a:prstGeom>
        </p:spPr>
      </p:pic>
      <p:pic>
        <p:nvPicPr>
          <p:cNvPr id="20" name="Picture 19" descr="green checkmark">
            <a:extLst>
              <a:ext uri="{FF2B5EF4-FFF2-40B4-BE49-F238E27FC236}">
                <a16:creationId xmlns:a16="http://schemas.microsoft.com/office/drawing/2014/main" id="{A02A2609-0D63-4510-8F1E-6C774FDD80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1657" y="4562799"/>
            <a:ext cx="282522" cy="294294"/>
          </a:xfrm>
          <a:prstGeom prst="rect">
            <a:avLst/>
          </a:prstGeom>
        </p:spPr>
      </p:pic>
      <p:pic>
        <p:nvPicPr>
          <p:cNvPr id="21" name="Picture 20" descr="green checkmark">
            <a:extLst>
              <a:ext uri="{FF2B5EF4-FFF2-40B4-BE49-F238E27FC236}">
                <a16:creationId xmlns:a16="http://schemas.microsoft.com/office/drawing/2014/main" id="{7C3F9301-3DDC-4A7E-A599-EC4B1CBB22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783" y="4630402"/>
            <a:ext cx="282522" cy="294294"/>
          </a:xfrm>
          <a:prstGeom prst="rect">
            <a:avLst/>
          </a:prstGeom>
        </p:spPr>
      </p:pic>
      <p:pic>
        <p:nvPicPr>
          <p:cNvPr id="22" name="Picture 21" descr="green checkmark">
            <a:extLst>
              <a:ext uri="{FF2B5EF4-FFF2-40B4-BE49-F238E27FC236}">
                <a16:creationId xmlns:a16="http://schemas.microsoft.com/office/drawing/2014/main" id="{5F3294BA-9466-4228-95CB-2C4FA3958B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9801" y="5432756"/>
            <a:ext cx="282522" cy="294294"/>
          </a:xfrm>
          <a:prstGeom prst="rect">
            <a:avLst/>
          </a:prstGeom>
        </p:spPr>
      </p:pic>
      <p:pic>
        <p:nvPicPr>
          <p:cNvPr id="23" name="Picture 22" descr="green checkmark">
            <a:extLst>
              <a:ext uri="{FF2B5EF4-FFF2-40B4-BE49-F238E27FC236}">
                <a16:creationId xmlns:a16="http://schemas.microsoft.com/office/drawing/2014/main" id="{E66E20F8-94AF-400F-BFCA-4CE9352383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783" y="5454496"/>
            <a:ext cx="282522" cy="294294"/>
          </a:xfrm>
          <a:prstGeom prst="rect">
            <a:avLst/>
          </a:prstGeom>
        </p:spPr>
      </p:pic>
      <p:pic>
        <p:nvPicPr>
          <p:cNvPr id="24" name="Picture 23" descr="green checkmark">
            <a:extLst>
              <a:ext uri="{FF2B5EF4-FFF2-40B4-BE49-F238E27FC236}">
                <a16:creationId xmlns:a16="http://schemas.microsoft.com/office/drawing/2014/main" id="{6D99AE35-CDF0-4FC6-86E1-790C7E4DFA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132" y="5454496"/>
            <a:ext cx="282522" cy="294294"/>
          </a:xfrm>
          <a:prstGeom prst="rect">
            <a:avLst/>
          </a:prstGeom>
        </p:spPr>
      </p:pic>
      <p:pic>
        <p:nvPicPr>
          <p:cNvPr id="25" name="Picture 24" descr="green checkmark">
            <a:extLst>
              <a:ext uri="{FF2B5EF4-FFF2-40B4-BE49-F238E27FC236}">
                <a16:creationId xmlns:a16="http://schemas.microsoft.com/office/drawing/2014/main" id="{D61878A1-549D-40C1-8CCE-8F22D41A7F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0844" y="5454496"/>
            <a:ext cx="282522" cy="294294"/>
          </a:xfrm>
          <a:prstGeom prst="rect">
            <a:avLst/>
          </a:prstGeom>
        </p:spPr>
      </p:pic>
      <p:sp>
        <p:nvSpPr>
          <p:cNvPr id="26" name="Action Button: Custom 16">
            <a:hlinkClick r:id="" action="ppaction://noaction" highlightClick="1">
              <a:snd r:embed="rId5" name="1 mathieu est athlete.wav"/>
            </a:hlinkClick>
            <a:extLst>
              <a:ext uri="{FF2B5EF4-FFF2-40B4-BE49-F238E27FC236}">
                <a16:creationId xmlns:a16="http://schemas.microsoft.com/office/drawing/2014/main" id="{47C51528-FCCB-40C6-AF1C-1416EB88EC2E}"/>
              </a:ext>
            </a:extLst>
          </p:cNvPr>
          <p:cNvSpPr/>
          <p:nvPr/>
        </p:nvSpPr>
        <p:spPr>
          <a:xfrm>
            <a:off x="509550" y="27872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6" name="2 il cherche des marathons.wav"/>
            </a:hlinkClick>
            <a:extLst>
              <a:ext uri="{FF2B5EF4-FFF2-40B4-BE49-F238E27FC236}">
                <a16:creationId xmlns:a16="http://schemas.microsoft.com/office/drawing/2014/main" id="{504575BA-2E36-471D-B901-250DA2F5DDA7}"/>
              </a:ext>
            </a:extLst>
          </p:cNvPr>
          <p:cNvSpPr/>
          <p:nvPr/>
        </p:nvSpPr>
        <p:spPr>
          <a:xfrm>
            <a:off x="496030" y="34188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7" name="3 parce qu'il est enthousiaste.wav"/>
            </a:hlinkClick>
            <a:extLst>
              <a:ext uri="{FF2B5EF4-FFF2-40B4-BE49-F238E27FC236}">
                <a16:creationId xmlns:a16="http://schemas.microsoft.com/office/drawing/2014/main" id="{C714AE0D-9DB8-41A1-9B4E-390CCEDBB369}"/>
              </a:ext>
            </a:extLst>
          </p:cNvPr>
          <p:cNvSpPr/>
          <p:nvPr/>
        </p:nvSpPr>
        <p:spPr>
          <a:xfrm>
            <a:off x="495595" y="40673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8" name="4 son chat thibault.wav"/>
            </a:hlinkClick>
            <a:extLst>
              <a:ext uri="{FF2B5EF4-FFF2-40B4-BE49-F238E27FC236}">
                <a16:creationId xmlns:a16="http://schemas.microsoft.com/office/drawing/2014/main" id="{9FC56C87-A0CA-4F70-8D24-167C0428E40F}"/>
              </a:ext>
            </a:extLst>
          </p:cNvPr>
          <p:cNvSpPr/>
          <p:nvPr/>
        </p:nvSpPr>
        <p:spPr>
          <a:xfrm>
            <a:off x="495595" y="47099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9" name="5 son chien veronique.wav"/>
            </a:hlinkClick>
            <a:extLst>
              <a:ext uri="{FF2B5EF4-FFF2-40B4-BE49-F238E27FC236}">
                <a16:creationId xmlns:a16="http://schemas.microsoft.com/office/drawing/2014/main" id="{A12ACE80-A763-47AF-80DB-F68609099CDF}"/>
              </a:ext>
            </a:extLst>
          </p:cNvPr>
          <p:cNvSpPr/>
          <p:nvPr/>
        </p:nvSpPr>
        <p:spPr>
          <a:xfrm>
            <a:off x="505578" y="552611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 name="Rectangle 5">
            <a:extLst>
              <a:ext uri="{FF2B5EF4-FFF2-40B4-BE49-F238E27FC236}">
                <a16:creationId xmlns:a16="http://schemas.microsoft.com/office/drawing/2014/main" id="{13E87E03-F739-4CCB-A6BA-D129ED5CBE2D}"/>
              </a:ext>
            </a:extLst>
          </p:cNvPr>
          <p:cNvSpPr/>
          <p:nvPr/>
        </p:nvSpPr>
        <p:spPr>
          <a:xfrm>
            <a:off x="6470619" y="2803786"/>
            <a:ext cx="5277556"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Ma__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ieu</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est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a__lète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2" name="Rectangle 31">
            <a:extLst>
              <a:ext uri="{FF2B5EF4-FFF2-40B4-BE49-F238E27FC236}">
                <a16:creationId xmlns:a16="http://schemas.microsoft.com/office/drawing/2014/main" id="{BD5F427C-0E49-442C-BC27-284471DA3429}"/>
              </a:ext>
            </a:extLst>
          </p:cNvPr>
          <p:cNvSpPr/>
          <p:nvPr/>
        </p:nvSpPr>
        <p:spPr>
          <a:xfrm>
            <a:off x="6470619" y="3264107"/>
            <a:ext cx="5277556" cy="73263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Il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er__e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des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mara</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ons</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au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ébec</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3" name="Rectangle 32">
            <a:extLst>
              <a:ext uri="{FF2B5EF4-FFF2-40B4-BE49-F238E27FC236}">
                <a16:creationId xmlns:a16="http://schemas.microsoft.com/office/drawing/2014/main" id="{DCF54131-E4EA-45EF-B961-0E7D4DB345CF}"/>
              </a:ext>
            </a:extLst>
          </p:cNvPr>
          <p:cNvSpPr/>
          <p:nvPr/>
        </p:nvSpPr>
        <p:spPr>
          <a:xfrm>
            <a:off x="6492526" y="4086896"/>
            <a:ext cx="5277556"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…parce __’il est en__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ousiaste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4" name="Rectangle 33">
            <a:extLst>
              <a:ext uri="{FF2B5EF4-FFF2-40B4-BE49-F238E27FC236}">
                <a16:creationId xmlns:a16="http://schemas.microsoft.com/office/drawing/2014/main" id="{5E7A0C0F-574D-4E50-B419-B999B1FF40F8}"/>
              </a:ext>
            </a:extLst>
          </p:cNvPr>
          <p:cNvSpPr/>
          <p:nvPr/>
        </p:nvSpPr>
        <p:spPr>
          <a:xfrm>
            <a:off x="6470619" y="4596436"/>
            <a:ext cx="5277556" cy="73263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Son __at,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ibaut</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mâ</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__e du __on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ébecois</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5" name="Rectangle 34">
            <a:extLst>
              <a:ext uri="{FF2B5EF4-FFF2-40B4-BE49-F238E27FC236}">
                <a16:creationId xmlns:a16="http://schemas.microsoft.com/office/drawing/2014/main" id="{FF57FD39-DCC6-43C5-B039-090E603EAB72}"/>
              </a:ext>
            </a:extLst>
          </p:cNvPr>
          <p:cNvSpPr/>
          <p:nvPr/>
        </p:nvSpPr>
        <p:spPr>
          <a:xfrm>
            <a:off x="6470619" y="5351980"/>
            <a:ext cx="5277556" cy="73263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Son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ien</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Véroni</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__e, est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ez</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Moni</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__e.</a:t>
            </a:r>
          </a:p>
        </p:txBody>
      </p:sp>
      <p:sp>
        <p:nvSpPr>
          <p:cNvPr id="39" name="Rounded Rectangle 46">
            <a:extLst>
              <a:ext uri="{FF2B5EF4-FFF2-40B4-BE49-F238E27FC236}">
                <a16:creationId xmlns:a16="http://schemas.microsoft.com/office/drawing/2014/main" id="{887CFF53-86A7-49CE-9D67-18B64B7B617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ounded Rectangle 46">
            <a:extLst>
              <a:ext uri="{FF2B5EF4-FFF2-40B4-BE49-F238E27FC236}">
                <a16:creationId xmlns:a16="http://schemas.microsoft.com/office/drawing/2014/main" id="{DB40B8A4-175A-4397-B929-281098FB2742}"/>
              </a:ext>
            </a:extLst>
          </p:cNvPr>
          <p:cNvSpPr/>
          <p:nvPr/>
        </p:nvSpPr>
        <p:spPr>
          <a:xfrm>
            <a:off x="6492525" y="2783629"/>
            <a:ext cx="525564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Mathieu is an athlete.</a:t>
            </a:r>
          </a:p>
        </p:txBody>
      </p:sp>
      <p:sp>
        <p:nvSpPr>
          <p:cNvPr id="37" name="Rounded Rectangle 46">
            <a:extLst>
              <a:ext uri="{FF2B5EF4-FFF2-40B4-BE49-F238E27FC236}">
                <a16:creationId xmlns:a16="http://schemas.microsoft.com/office/drawing/2014/main" id="{B24FEFD3-17E0-48BB-BD81-624E8001DFEB}"/>
              </a:ext>
            </a:extLst>
          </p:cNvPr>
          <p:cNvSpPr/>
          <p:nvPr/>
        </p:nvSpPr>
        <p:spPr>
          <a:xfrm>
            <a:off x="6481572" y="3234728"/>
            <a:ext cx="5255649" cy="7849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 looks for/is looking for marathons in Quebec…</a:t>
            </a:r>
          </a:p>
        </p:txBody>
      </p:sp>
      <p:sp>
        <p:nvSpPr>
          <p:cNvPr id="38" name="Rounded Rectangle 46">
            <a:extLst>
              <a:ext uri="{FF2B5EF4-FFF2-40B4-BE49-F238E27FC236}">
                <a16:creationId xmlns:a16="http://schemas.microsoft.com/office/drawing/2014/main" id="{B29588BD-49A9-4D3D-9414-AECD6E67AE35}"/>
              </a:ext>
            </a:extLst>
          </p:cNvPr>
          <p:cNvSpPr/>
          <p:nvPr/>
        </p:nvSpPr>
        <p:spPr>
          <a:xfrm>
            <a:off x="6492525" y="4054594"/>
            <a:ext cx="525564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…because he is enthusiastic.</a:t>
            </a:r>
          </a:p>
        </p:txBody>
      </p:sp>
      <p:sp>
        <p:nvSpPr>
          <p:cNvPr id="40" name="Rounded Rectangle 46">
            <a:extLst>
              <a:ext uri="{FF2B5EF4-FFF2-40B4-BE49-F238E27FC236}">
                <a16:creationId xmlns:a16="http://schemas.microsoft.com/office/drawing/2014/main" id="{12A6F7E8-97C8-4C7F-9DF2-142FC3979852}"/>
              </a:ext>
            </a:extLst>
          </p:cNvPr>
          <p:cNvSpPr/>
          <p:nvPr/>
        </p:nvSpPr>
        <p:spPr>
          <a:xfrm>
            <a:off x="6481571" y="4505803"/>
            <a:ext cx="5255649" cy="82327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His cat, Thibaut, chews/is chewing tuna from Quebec.</a:t>
            </a:r>
          </a:p>
        </p:txBody>
      </p:sp>
      <p:sp>
        <p:nvSpPr>
          <p:cNvPr id="41" name="Rounded Rectangle 46">
            <a:extLst>
              <a:ext uri="{FF2B5EF4-FFF2-40B4-BE49-F238E27FC236}">
                <a16:creationId xmlns:a16="http://schemas.microsoft.com/office/drawing/2014/main" id="{F3948763-DA29-4AE9-9259-80637B9DD500}"/>
              </a:ext>
            </a:extLst>
          </p:cNvPr>
          <p:cNvSpPr/>
          <p:nvPr/>
        </p:nvSpPr>
        <p:spPr>
          <a:xfrm>
            <a:off x="6492525" y="5362278"/>
            <a:ext cx="5255649" cy="73263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His dog,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Véronique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at Monique’s place.</a:t>
            </a:r>
          </a:p>
        </p:txBody>
      </p:sp>
      <p:pic>
        <p:nvPicPr>
          <p:cNvPr id="1026" name="Picture 2" descr="Keywords, Running, Athlete, Men, Sport, Cut Out">
            <a:extLst>
              <a:ext uri="{FF2B5EF4-FFF2-40B4-BE49-F238E27FC236}">
                <a16:creationId xmlns:a16="http://schemas.microsoft.com/office/drawing/2014/main" id="{59CA3809-5906-43DC-8999-5044468ED40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306" b="94306" l="1983" r="96364">
                        <a14:foregroundMark x1="48264" y1="9583" x2="48264" y2="9583"/>
                        <a14:foregroundMark x1="96364" y1="31528" x2="96364" y2="31528"/>
                        <a14:foregroundMark x1="31405" y1="63611" x2="31405" y2="63611"/>
                        <a14:foregroundMark x1="35702" y1="61250" x2="35702" y2="61250"/>
                        <a14:foregroundMark x1="8760" y1="85972" x2="8760" y2="85972"/>
                        <a14:foregroundMark x1="9256" y1="82917" x2="9256" y2="82917"/>
                        <a14:foregroundMark x1="10744" y1="91528" x2="10744" y2="91528"/>
                        <a14:foregroundMark x1="13388" y1="94167" x2="13388" y2="94167"/>
                        <a14:foregroundMark x1="5785" y1="85000" x2="5785" y2="85000"/>
                        <a14:foregroundMark x1="3636" y1="86528" x2="3636" y2="86528"/>
                        <a14:foregroundMark x1="3636" y1="86528" x2="3636" y2="86528"/>
                        <a14:foregroundMark x1="8760" y1="90417" x2="8760" y2="90417"/>
                        <a14:foregroundMark x1="30248" y1="65556" x2="30248" y2="65556"/>
                        <a14:foregroundMark x1="33719" y1="62639" x2="33719" y2="62639"/>
                        <a14:foregroundMark x1="32727" y1="64722" x2="32727" y2="64722"/>
                        <a14:foregroundMark x1="35372" y1="63889" x2="35372" y2="63889"/>
                        <a14:foregroundMark x1="34876" y1="61528" x2="34876" y2="61528"/>
                        <a14:foregroundMark x1="34876" y1="61528" x2="34876" y2="61528"/>
                        <a14:foregroundMark x1="30083" y1="61250" x2="30083" y2="61250"/>
                        <a14:foregroundMark x1="30083" y1="61250" x2="30083" y2="61250"/>
                        <a14:foregroundMark x1="10248" y1="83056" x2="10248" y2="83056"/>
                        <a14:foregroundMark x1="10248" y1="83056" x2="10248" y2="83056"/>
                        <a14:foregroundMark x1="10248" y1="83056" x2="10248" y2="83056"/>
                        <a14:foregroundMark x1="10248" y1="83056" x2="10248" y2="83056"/>
                        <a14:foregroundMark x1="9091" y1="80694" x2="9091" y2="80694"/>
                        <a14:foregroundMark x1="9091" y1="82500" x2="9091" y2="82500"/>
                        <a14:foregroundMark x1="8926" y1="82500" x2="8926" y2="82500"/>
                        <a14:foregroundMark x1="8926" y1="82500" x2="8926" y2="82500"/>
                        <a14:foregroundMark x1="8926" y1="82500" x2="8926" y2="82500"/>
                        <a14:foregroundMark x1="6777" y1="86806" x2="6777" y2="86806"/>
                        <a14:foregroundMark x1="7603" y1="83056" x2="7603" y2="83056"/>
                        <a14:foregroundMark x1="7603" y1="83056" x2="7603" y2="83056"/>
                        <a14:foregroundMark x1="7603" y1="83056" x2="7603" y2="83056"/>
                        <a14:foregroundMark x1="8099" y1="83611" x2="8099" y2="83611"/>
                        <a14:foregroundMark x1="9256" y1="84583" x2="9256" y2="84583"/>
                        <a14:foregroundMark x1="10413" y1="86944" x2="10413" y2="86944"/>
                        <a14:foregroundMark x1="10248" y1="89444" x2="10248" y2="89444"/>
                        <a14:foregroundMark x1="9752" y1="91528" x2="9752" y2="91528"/>
                        <a14:foregroundMark x1="9587" y1="92639" x2="9587" y2="92639"/>
                        <a14:foregroundMark x1="9587" y1="94028" x2="9587" y2="94028"/>
                        <a14:foregroundMark x1="14545" y1="94306" x2="14545" y2="94306"/>
                        <a14:foregroundMark x1="3967" y1="84028" x2="3967" y2="84028"/>
                        <a14:foregroundMark x1="83471" y1="20000" x2="82810" y2="20000"/>
                        <a14:foregroundMark x1="84959" y1="21944" x2="84959" y2="21944"/>
                        <a14:foregroundMark x1="85289" y1="21528" x2="85289" y2="21528"/>
                        <a14:foregroundMark x1="85620" y1="20139" x2="85620" y2="20139"/>
                        <a14:foregroundMark x1="84959" y1="19167" x2="84959" y2="19167"/>
                        <a14:foregroundMark x1="90248" y1="23056" x2="90248" y2="23056"/>
                        <a14:foregroundMark x1="1983" y1="86944" x2="1983" y2="86944"/>
                      </a14:backgroundRemoval>
                    </a14:imgEffect>
                  </a14:imgLayer>
                </a14:imgProps>
              </a:ext>
              <a:ext uri="{28A0092B-C50C-407E-A947-70E740481C1C}">
                <a14:useLocalDpi xmlns:a14="http://schemas.microsoft.com/office/drawing/2010/main" val="0"/>
              </a:ext>
            </a:extLst>
          </a:blip>
          <a:srcRect/>
          <a:stretch>
            <a:fillRect/>
          </a:stretch>
        </p:blipFill>
        <p:spPr bwMode="auto">
          <a:xfrm>
            <a:off x="10176995" y="664535"/>
            <a:ext cx="1732926" cy="2062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39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2" grpId="0" animBg="1"/>
      <p:bldP spid="33" grpId="0" animBg="1"/>
      <p:bldP spid="34" grpId="0" animBg="1"/>
      <p:bldP spid="35" grpId="0" animBg="1"/>
      <p:bldP spid="36" grpId="0" animBg="1"/>
      <p:bldP spid="37" grpId="0" animBg="1"/>
      <p:bldP spid="38" grpId="0" animBg="1"/>
      <p:bldP spid="40" grpId="0" animBg="1"/>
      <p:bldP spid="4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282079" y="2319234"/>
            <a:ext cx="11277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Charles va chez Thérèse chaque dimanche.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F92615B5-A127-42B7-BC3E-3E71A3CEC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951" y="2243756"/>
            <a:ext cx="340560" cy="354750"/>
          </a:xfrm>
          <a:prstGeom prst="rect">
            <a:avLst/>
          </a:prstGeom>
        </p:spPr>
      </p:pic>
      <p:pic>
        <p:nvPicPr>
          <p:cNvPr id="11" name="Picture 10" descr="green checkmark">
            <a:extLst>
              <a:ext uri="{FF2B5EF4-FFF2-40B4-BE49-F238E27FC236}">
                <a16:creationId xmlns:a16="http://schemas.microsoft.com/office/drawing/2014/main" id="{AC1D592D-C577-4E22-8CC0-E9E91E3FD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1691" y="2260711"/>
            <a:ext cx="340561" cy="354751"/>
          </a:xfrm>
          <a:prstGeom prst="rect">
            <a:avLst/>
          </a:prstGeom>
        </p:spPr>
      </p:pic>
      <p:pic>
        <p:nvPicPr>
          <p:cNvPr id="12" name="Picture 11" descr="green checkmark">
            <a:extLst>
              <a:ext uri="{FF2B5EF4-FFF2-40B4-BE49-F238E27FC236}">
                <a16:creationId xmlns:a16="http://schemas.microsoft.com/office/drawing/2014/main" id="{466CF689-D58D-4315-B3D6-6D00FFB61D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9006" y="2260711"/>
            <a:ext cx="354329" cy="369093"/>
          </a:xfrm>
          <a:prstGeom prst="rect">
            <a:avLst/>
          </a:prstGeom>
        </p:spPr>
      </p:pic>
      <p:pic>
        <p:nvPicPr>
          <p:cNvPr id="13" name="Picture 12" descr="green checkmark">
            <a:extLst>
              <a:ext uri="{FF2B5EF4-FFF2-40B4-BE49-F238E27FC236}">
                <a16:creationId xmlns:a16="http://schemas.microsoft.com/office/drawing/2014/main" id="{270036C7-4C31-4E69-9C76-43363318FA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2177" y="2246369"/>
            <a:ext cx="354329" cy="369093"/>
          </a:xfrm>
          <a:prstGeom prst="rect">
            <a:avLst/>
          </a:prstGeom>
        </p:spPr>
      </p:pic>
      <p:pic>
        <p:nvPicPr>
          <p:cNvPr id="14" name="Picture 13" descr="green checkmark">
            <a:extLst>
              <a:ext uri="{FF2B5EF4-FFF2-40B4-BE49-F238E27FC236}">
                <a16:creationId xmlns:a16="http://schemas.microsoft.com/office/drawing/2014/main" id="{E44DABC8-20C0-490C-9D39-E4BE83CAB9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5088" y="2981085"/>
            <a:ext cx="354329" cy="369093"/>
          </a:xfrm>
          <a:prstGeom prst="rect">
            <a:avLst/>
          </a:prstGeom>
        </p:spPr>
      </p:pic>
      <p:sp>
        <p:nvSpPr>
          <p:cNvPr id="3" name="TextBox 2">
            <a:extLst>
              <a:ext uri="{FF2B5EF4-FFF2-40B4-BE49-F238E27FC236}">
                <a16:creationId xmlns:a16="http://schemas.microsoft.com/office/drawing/2014/main" id="{33D4F777-C740-454C-8ACC-5D55D0791121}"/>
              </a:ext>
            </a:extLst>
          </p:cNvPr>
          <p:cNvSpPr txBox="1"/>
          <p:nvPr/>
        </p:nvSpPr>
        <p:spPr>
          <a:xfrm>
            <a:off x="102948" y="1300844"/>
            <a:ext cx="118069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Personne A lit la phrase. </a:t>
            </a:r>
            <a:b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Personne B coche chaque fois qu’il/elle entend [th, [</a:t>
            </a:r>
            <a:r>
              <a:rPr kumimoji="0" lang="fr-FR"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ou [</a:t>
            </a:r>
            <a:r>
              <a:rPr kumimoji="0" lang="fr-FR"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16" name="Table 5">
            <a:extLst>
              <a:ext uri="{FF2B5EF4-FFF2-40B4-BE49-F238E27FC236}">
                <a16:creationId xmlns:a16="http://schemas.microsoft.com/office/drawing/2014/main" id="{7BDFC10E-63F9-4EF5-9E39-64360E9E833F}"/>
              </a:ext>
            </a:extLst>
          </p:cNvPr>
          <p:cNvGraphicFramePr>
            <a:graphicFrameLocks noGrp="1"/>
          </p:cNvGraphicFramePr>
          <p:nvPr/>
        </p:nvGraphicFramePr>
        <p:xfrm>
          <a:off x="282079" y="3861937"/>
          <a:ext cx="11452721" cy="2286000"/>
        </p:xfrm>
        <a:graphic>
          <a:graphicData uri="http://schemas.openxmlformats.org/drawingml/2006/table">
            <a:tbl>
              <a:tblPr firstRow="1" bandRow="1"/>
              <a:tblGrid>
                <a:gridCol w="644841">
                  <a:extLst>
                    <a:ext uri="{9D8B030D-6E8A-4147-A177-3AD203B41FA5}">
                      <a16:colId xmlns:a16="http://schemas.microsoft.com/office/drawing/2014/main" val="2926419184"/>
                    </a:ext>
                  </a:extLst>
                </a:gridCol>
                <a:gridCol w="1408066">
                  <a:extLst>
                    <a:ext uri="{9D8B030D-6E8A-4147-A177-3AD203B41FA5}">
                      <a16:colId xmlns:a16="http://schemas.microsoft.com/office/drawing/2014/main" val="3390431193"/>
                    </a:ext>
                  </a:extLst>
                </a:gridCol>
                <a:gridCol w="1730828">
                  <a:extLst>
                    <a:ext uri="{9D8B030D-6E8A-4147-A177-3AD203B41FA5}">
                      <a16:colId xmlns:a16="http://schemas.microsoft.com/office/drawing/2014/main" val="1181257971"/>
                    </a:ext>
                  </a:extLst>
                </a:gridCol>
                <a:gridCol w="1551215">
                  <a:extLst>
                    <a:ext uri="{9D8B030D-6E8A-4147-A177-3AD203B41FA5}">
                      <a16:colId xmlns:a16="http://schemas.microsoft.com/office/drawing/2014/main" val="1147092173"/>
                    </a:ext>
                  </a:extLst>
                </a:gridCol>
                <a:gridCol w="6117771">
                  <a:extLst>
                    <a:ext uri="{9D8B030D-6E8A-4147-A177-3AD203B41FA5}">
                      <a16:colId xmlns:a16="http://schemas.microsoft.com/office/drawing/2014/main" val="826819373"/>
                    </a:ext>
                  </a:extLst>
                </a:gridCol>
              </a:tblGrid>
              <a:tr h="370840">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fr-FR" sz="2400" dirty="0"/>
                        <a:t>th</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fr-FR" sz="2400" dirty="0" err="1"/>
                        <a:t>ch</a:t>
                      </a:r>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fr-FR" sz="2400" dirty="0" err="1"/>
                        <a:t>qu</a:t>
                      </a:r>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fr-FR" sz="2400" dirty="0"/>
                        <a:t>en anglais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2979753356"/>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fr-FR" sz="2400" dirty="0">
                          <a:solidFill>
                            <a:srgbClr val="002060"/>
                          </a:solidFill>
                        </a:rPr>
                        <a:t>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fr-FR" sz="2000" dirty="0">
                          <a:solidFill>
                            <a:srgbClr val="002060"/>
                          </a:solidFill>
                        </a:rPr>
                        <a:t>Charles </a:t>
                      </a:r>
                      <a:r>
                        <a:rPr lang="fr-FR" sz="2000" dirty="0" err="1">
                          <a:solidFill>
                            <a:srgbClr val="002060"/>
                          </a:solidFill>
                        </a:rPr>
                        <a:t>goes</a:t>
                      </a:r>
                      <a:r>
                        <a:rPr lang="fr-FR" sz="2000" dirty="0">
                          <a:solidFill>
                            <a:srgbClr val="002060"/>
                          </a:solidFill>
                        </a:rPr>
                        <a:t> to </a:t>
                      </a:r>
                      <a:r>
                        <a:rPr lang="fr-FR" sz="2000" dirty="0" err="1">
                          <a:solidFill>
                            <a:srgbClr val="002060"/>
                          </a:solidFill>
                        </a:rPr>
                        <a:t>Thérèse’s</a:t>
                      </a:r>
                      <a:r>
                        <a:rPr lang="fr-FR" sz="2000" dirty="0">
                          <a:solidFill>
                            <a:srgbClr val="002060"/>
                          </a:solidFill>
                        </a:rPr>
                        <a:t> place </a:t>
                      </a:r>
                      <a:r>
                        <a:rPr lang="fr-FR" sz="2000" dirty="0" err="1">
                          <a:solidFill>
                            <a:srgbClr val="002060"/>
                          </a:solidFill>
                        </a:rPr>
                        <a:t>every</a:t>
                      </a:r>
                      <a:r>
                        <a:rPr lang="fr-FR" sz="2000" dirty="0">
                          <a:solidFill>
                            <a:srgbClr val="002060"/>
                          </a:solidFill>
                        </a:rPr>
                        <a:t> Sunday.</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66875640"/>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fr-FR" sz="2400" dirty="0">
                          <a:solidFill>
                            <a:srgbClr val="002060"/>
                          </a:solidFill>
                        </a:rPr>
                        <a:t>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565951201"/>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fr-FR" sz="2400" dirty="0">
                          <a:solidFill>
                            <a:srgbClr val="002060"/>
                          </a:solidFill>
                        </a:rPr>
                        <a:t>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76543155"/>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fr-FR" sz="2400" dirty="0">
                          <a:solidFill>
                            <a:srgbClr val="002060"/>
                          </a:solidFill>
                        </a:rPr>
                        <a:t>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043277456"/>
                  </a:ext>
                </a:extLst>
              </a:tr>
            </a:tbl>
          </a:graphicData>
        </a:graphic>
      </p:graphicFrame>
      <p:sp>
        <p:nvSpPr>
          <p:cNvPr id="17" name="Rounded Rectangle 46">
            <a:extLst>
              <a:ext uri="{FF2B5EF4-FFF2-40B4-BE49-F238E27FC236}">
                <a16:creationId xmlns:a16="http://schemas.microsoft.com/office/drawing/2014/main" id="{B65F0BAA-412E-4E81-AD36-D1ADF9F5A23B}"/>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green checkmark">
            <a:extLst>
              <a:ext uri="{FF2B5EF4-FFF2-40B4-BE49-F238E27FC236}">
                <a16:creationId xmlns:a16="http://schemas.microsoft.com/office/drawing/2014/main" id="{DE0E6C97-AD51-4076-9D45-D731027BF9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2124" y="4305726"/>
            <a:ext cx="431378" cy="449352"/>
          </a:xfrm>
          <a:prstGeom prst="rect">
            <a:avLst/>
          </a:prstGeom>
        </p:spPr>
      </p:pic>
      <p:pic>
        <p:nvPicPr>
          <p:cNvPr id="20" name="Picture 19" descr="green checkmark">
            <a:extLst>
              <a:ext uri="{FF2B5EF4-FFF2-40B4-BE49-F238E27FC236}">
                <a16:creationId xmlns:a16="http://schemas.microsoft.com/office/drawing/2014/main" id="{AB87E3BB-B342-4B68-8BAD-4BAEB5F331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8550" y="4305726"/>
            <a:ext cx="431378" cy="449352"/>
          </a:xfrm>
          <a:prstGeom prst="rect">
            <a:avLst/>
          </a:prstGeom>
        </p:spPr>
      </p:pic>
      <p:pic>
        <p:nvPicPr>
          <p:cNvPr id="21" name="Picture 20" descr="green checkmark">
            <a:extLst>
              <a:ext uri="{FF2B5EF4-FFF2-40B4-BE49-F238E27FC236}">
                <a16:creationId xmlns:a16="http://schemas.microsoft.com/office/drawing/2014/main" id="{71D9E278-ADA3-4403-A199-461FD2D4B5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2102" y="4296762"/>
            <a:ext cx="431378" cy="449352"/>
          </a:xfrm>
          <a:prstGeom prst="rect">
            <a:avLst/>
          </a:prstGeom>
        </p:spPr>
      </p:pic>
      <p:pic>
        <p:nvPicPr>
          <p:cNvPr id="22" name="Picture 21" descr="green checkmark">
            <a:extLst>
              <a:ext uri="{FF2B5EF4-FFF2-40B4-BE49-F238E27FC236}">
                <a16:creationId xmlns:a16="http://schemas.microsoft.com/office/drawing/2014/main" id="{597787F4-C51A-466D-8E51-5758714ADE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4192" y="4300962"/>
            <a:ext cx="431378" cy="449352"/>
          </a:xfrm>
          <a:prstGeom prst="rect">
            <a:avLst/>
          </a:prstGeom>
        </p:spPr>
      </p:pic>
      <p:pic>
        <p:nvPicPr>
          <p:cNvPr id="23" name="Picture 22" descr="green checkmark">
            <a:extLst>
              <a:ext uri="{FF2B5EF4-FFF2-40B4-BE49-F238E27FC236}">
                <a16:creationId xmlns:a16="http://schemas.microsoft.com/office/drawing/2014/main" id="{A662E0F9-7493-43ED-A0DA-DDBAF00B07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4904" y="4296762"/>
            <a:ext cx="431378" cy="449352"/>
          </a:xfrm>
          <a:prstGeom prst="rect">
            <a:avLst/>
          </a:prstGeom>
        </p:spPr>
      </p:pic>
      <p:pic>
        <p:nvPicPr>
          <p:cNvPr id="24" name="Picture 23" descr="green checkmark">
            <a:extLst>
              <a:ext uri="{FF2B5EF4-FFF2-40B4-BE49-F238E27FC236}">
                <a16:creationId xmlns:a16="http://schemas.microsoft.com/office/drawing/2014/main" id="{393A3669-6F9C-4E12-B062-C3A5D73AA1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834" y="4305726"/>
            <a:ext cx="431378" cy="449352"/>
          </a:xfrm>
          <a:prstGeom prst="rect">
            <a:avLst/>
          </a:prstGeom>
        </p:spPr>
      </p:pic>
      <p:pic>
        <p:nvPicPr>
          <p:cNvPr id="25" name="Picture 24" descr="green checkmark">
            <a:extLst>
              <a:ext uri="{FF2B5EF4-FFF2-40B4-BE49-F238E27FC236}">
                <a16:creationId xmlns:a16="http://schemas.microsoft.com/office/drawing/2014/main" id="{2FE51FAE-1F14-41E9-A44A-3B683C8DB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8211" y="2243756"/>
            <a:ext cx="340560" cy="354750"/>
          </a:xfrm>
          <a:prstGeom prst="rect">
            <a:avLst/>
          </a:prstGeom>
        </p:spPr>
      </p:pic>
      <p:sp>
        <p:nvSpPr>
          <p:cNvPr id="26" name="Rectangle 25">
            <a:hlinkClick r:id="" action="ppaction://noaction">
              <a:snd r:embed="rId5" name="20 charles slow.wav"/>
            </a:hlinkClick>
            <a:extLst>
              <a:ext uri="{FF2B5EF4-FFF2-40B4-BE49-F238E27FC236}">
                <a16:creationId xmlns:a16="http://schemas.microsoft.com/office/drawing/2014/main" id="{C12204E8-85EE-48FE-86EA-84278F7472C3}"/>
              </a:ext>
            </a:extLst>
          </p:cNvPr>
          <p:cNvSpPr/>
          <p:nvPr/>
        </p:nvSpPr>
        <p:spPr>
          <a:xfrm>
            <a:off x="8940234" y="3087296"/>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Rectangle 26">
            <a:hlinkClick r:id="" action="ppaction://noaction">
              <a:snd r:embed="rId6" name="20 charles medium.wav"/>
            </a:hlinkClick>
            <a:extLst>
              <a:ext uri="{FF2B5EF4-FFF2-40B4-BE49-F238E27FC236}">
                <a16:creationId xmlns:a16="http://schemas.microsoft.com/office/drawing/2014/main" id="{D5AE821C-8226-4705-88C9-C5E52681761B}"/>
              </a:ext>
            </a:extLst>
          </p:cNvPr>
          <p:cNvSpPr/>
          <p:nvPr/>
        </p:nvSpPr>
        <p:spPr>
          <a:xfrm>
            <a:off x="9894798" y="3063316"/>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Rectangle 27">
            <a:hlinkClick r:id="" action="ppaction://noaction">
              <a:snd r:embed="rId7" name="20 charles fast.wav"/>
            </a:hlinkClick>
            <a:extLst>
              <a:ext uri="{FF2B5EF4-FFF2-40B4-BE49-F238E27FC236}">
                <a16:creationId xmlns:a16="http://schemas.microsoft.com/office/drawing/2014/main" id="{ECE3F241-1ECC-4CC9-BABB-7EB279BAED33}"/>
              </a:ext>
            </a:extLst>
          </p:cNvPr>
          <p:cNvSpPr/>
          <p:nvPr/>
        </p:nvSpPr>
        <p:spPr>
          <a:xfrm>
            <a:off x="10870247" y="3063316"/>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Rectangle 28">
            <a:extLst>
              <a:ext uri="{FF2B5EF4-FFF2-40B4-BE49-F238E27FC236}">
                <a16:creationId xmlns:a16="http://schemas.microsoft.com/office/drawing/2014/main" id="{4F7056C9-5087-48A3-AE8A-4C2F163D7222}"/>
              </a:ext>
            </a:extLst>
          </p:cNvPr>
          <p:cNvSpPr/>
          <p:nvPr/>
        </p:nvSpPr>
        <p:spPr>
          <a:xfrm>
            <a:off x="5643702" y="4360868"/>
            <a:ext cx="5856545" cy="34930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3652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Michel le mammouth explique qu’il vient de Belgique.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35A7BB0F-B771-4B6B-9E76-40B11BDB99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2976" y="2887511"/>
            <a:ext cx="3666048" cy="3553393"/>
          </a:xfrm>
          <a:prstGeom prst="rect">
            <a:avLst/>
          </a:prstGeom>
        </p:spPr>
      </p:pic>
      <p:pic>
        <p:nvPicPr>
          <p:cNvPr id="10" name="Picture 9" descr="green checkmark">
            <a:extLst>
              <a:ext uri="{FF2B5EF4-FFF2-40B4-BE49-F238E27FC236}">
                <a16:creationId xmlns:a16="http://schemas.microsoft.com/office/drawing/2014/main" id="{F92615B5-A127-42B7-BC3E-3E71A3CEC8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0347" y="1098822"/>
            <a:ext cx="602009" cy="627093"/>
          </a:xfrm>
          <a:prstGeom prst="rect">
            <a:avLst/>
          </a:prstGeom>
        </p:spPr>
      </p:pic>
      <p:pic>
        <p:nvPicPr>
          <p:cNvPr id="11" name="Picture 10" descr="green checkmark">
            <a:extLst>
              <a:ext uri="{FF2B5EF4-FFF2-40B4-BE49-F238E27FC236}">
                <a16:creationId xmlns:a16="http://schemas.microsoft.com/office/drawing/2014/main" id="{AC1D592D-C577-4E22-8CC0-E9E91E3FD0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7573" y="1054689"/>
            <a:ext cx="602009" cy="627093"/>
          </a:xfrm>
          <a:prstGeom prst="rect">
            <a:avLst/>
          </a:prstGeom>
        </p:spPr>
      </p:pic>
      <p:pic>
        <p:nvPicPr>
          <p:cNvPr id="12" name="Picture 11" descr="green checkmark">
            <a:extLst>
              <a:ext uri="{FF2B5EF4-FFF2-40B4-BE49-F238E27FC236}">
                <a16:creationId xmlns:a16="http://schemas.microsoft.com/office/drawing/2014/main" id="{466CF689-D58D-4315-B3D6-6D00FFB61D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6186" y="1098821"/>
            <a:ext cx="602009" cy="627093"/>
          </a:xfrm>
          <a:prstGeom prst="rect">
            <a:avLst/>
          </a:prstGeom>
        </p:spPr>
      </p:pic>
      <p:pic>
        <p:nvPicPr>
          <p:cNvPr id="13" name="Picture 12" descr="green checkmark">
            <a:extLst>
              <a:ext uri="{FF2B5EF4-FFF2-40B4-BE49-F238E27FC236}">
                <a16:creationId xmlns:a16="http://schemas.microsoft.com/office/drawing/2014/main" id="{270036C7-4C31-4E69-9C76-43363318FA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1653" y="1098820"/>
            <a:ext cx="602009" cy="627093"/>
          </a:xfrm>
          <a:prstGeom prst="rect">
            <a:avLst/>
          </a:prstGeom>
        </p:spPr>
      </p:pic>
      <p:pic>
        <p:nvPicPr>
          <p:cNvPr id="14" name="Picture 13" descr="green checkmark">
            <a:extLst>
              <a:ext uri="{FF2B5EF4-FFF2-40B4-BE49-F238E27FC236}">
                <a16:creationId xmlns:a16="http://schemas.microsoft.com/office/drawing/2014/main" id="{E44DABC8-20C0-490C-9D39-E4BE83CAB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9024" y="1861832"/>
            <a:ext cx="602009" cy="627093"/>
          </a:xfrm>
          <a:prstGeom prst="rect">
            <a:avLst/>
          </a:prstGeom>
        </p:spPr>
      </p:pic>
      <p:sp>
        <p:nvSpPr>
          <p:cNvPr id="15" name="Rounded Rectangle 46">
            <a:extLst>
              <a:ext uri="{FF2B5EF4-FFF2-40B4-BE49-F238E27FC236}">
                <a16:creationId xmlns:a16="http://schemas.microsoft.com/office/drawing/2014/main" id="{0CA883BE-997E-47F9-921C-0B0602B4941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E480DED8-7F55-47F3-B6D3-03904B5E9B0C}"/>
              </a:ext>
            </a:extLst>
          </p:cNvPr>
          <p:cNvSpPr/>
          <p:nvPr/>
        </p:nvSpPr>
        <p:spPr>
          <a:xfrm>
            <a:off x="457200" y="34290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Michel 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mammoth</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explains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that</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comes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from</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Belgium</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6" name="Rectangle 15">
            <a:hlinkClick r:id="" action="ppaction://noaction">
              <a:snd r:embed="rId6" name="21 michel slow.wav"/>
            </a:hlinkClick>
            <a:extLst>
              <a:ext uri="{FF2B5EF4-FFF2-40B4-BE49-F238E27FC236}">
                <a16:creationId xmlns:a16="http://schemas.microsoft.com/office/drawing/2014/main" id="{30165F40-0397-4748-B65E-327728AF3CC7}"/>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Rectangle 16">
            <a:hlinkClick r:id="" action="ppaction://noaction">
              <a:snd r:embed="rId7" name="21 michel medium.wav"/>
            </a:hlinkClick>
            <a:extLst>
              <a:ext uri="{FF2B5EF4-FFF2-40B4-BE49-F238E27FC236}">
                <a16:creationId xmlns:a16="http://schemas.microsoft.com/office/drawing/2014/main" id="{3C010852-DA0E-442B-95FC-D13086742F02}"/>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Rectangle 17">
            <a:hlinkClick r:id="" action="ppaction://noaction">
              <a:snd r:embed="rId8" name="21 michel fast.wav"/>
            </a:hlinkClick>
            <a:extLst>
              <a:ext uri="{FF2B5EF4-FFF2-40B4-BE49-F238E27FC236}">
                <a16:creationId xmlns:a16="http://schemas.microsoft.com/office/drawing/2014/main" id="{643C2A72-8EBA-4D7B-9815-285BBF090E5A}"/>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5674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Frédérique choisit la musique catholique.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ECA8F1CA-E6D0-48AE-A33E-88F5026420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9634" y="3391920"/>
            <a:ext cx="2549177" cy="2832418"/>
          </a:xfrm>
          <a:prstGeom prst="rect">
            <a:avLst/>
          </a:prstGeom>
        </p:spPr>
      </p:pic>
      <p:pic>
        <p:nvPicPr>
          <p:cNvPr id="9" name="Picture 8" descr="green checkmark">
            <a:extLst>
              <a:ext uri="{FF2B5EF4-FFF2-40B4-BE49-F238E27FC236}">
                <a16:creationId xmlns:a16="http://schemas.microsoft.com/office/drawing/2014/main" id="{252814F1-FD2E-43C0-B8DC-A80D054444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3248" y="1055253"/>
            <a:ext cx="602009" cy="627093"/>
          </a:xfrm>
          <a:prstGeom prst="rect">
            <a:avLst/>
          </a:prstGeom>
        </p:spPr>
      </p:pic>
      <p:pic>
        <p:nvPicPr>
          <p:cNvPr id="10" name="Picture 9" descr="green checkmark">
            <a:extLst>
              <a:ext uri="{FF2B5EF4-FFF2-40B4-BE49-F238E27FC236}">
                <a16:creationId xmlns:a16="http://schemas.microsoft.com/office/drawing/2014/main" id="{7A0EA64D-353D-4FE7-A33F-C957E268C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4232" y="1033203"/>
            <a:ext cx="602009" cy="627093"/>
          </a:xfrm>
          <a:prstGeom prst="rect">
            <a:avLst/>
          </a:prstGeom>
        </p:spPr>
      </p:pic>
      <p:pic>
        <p:nvPicPr>
          <p:cNvPr id="11" name="Picture 10" descr="green checkmark">
            <a:extLst>
              <a:ext uri="{FF2B5EF4-FFF2-40B4-BE49-F238E27FC236}">
                <a16:creationId xmlns:a16="http://schemas.microsoft.com/office/drawing/2014/main" id="{BABE6A46-0220-4427-B4AD-7A65E54AB9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4173" y="1073246"/>
            <a:ext cx="602009" cy="627093"/>
          </a:xfrm>
          <a:prstGeom prst="rect">
            <a:avLst/>
          </a:prstGeom>
        </p:spPr>
      </p:pic>
      <p:pic>
        <p:nvPicPr>
          <p:cNvPr id="12" name="Picture 11" descr="green checkmark">
            <a:extLst>
              <a:ext uri="{FF2B5EF4-FFF2-40B4-BE49-F238E27FC236}">
                <a16:creationId xmlns:a16="http://schemas.microsoft.com/office/drawing/2014/main" id="{6F4F36CC-4FDD-4EF9-B4C4-884A75DE10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1622" y="1729662"/>
            <a:ext cx="602009" cy="627093"/>
          </a:xfrm>
          <a:prstGeom prst="rect">
            <a:avLst/>
          </a:prstGeom>
        </p:spPr>
      </p:pic>
      <p:pic>
        <p:nvPicPr>
          <p:cNvPr id="13" name="Picture 12" descr="green checkmark">
            <a:extLst>
              <a:ext uri="{FF2B5EF4-FFF2-40B4-BE49-F238E27FC236}">
                <a16:creationId xmlns:a16="http://schemas.microsoft.com/office/drawing/2014/main" id="{40C57108-0665-4D22-A75E-E3DA7C0D67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8827" y="1729661"/>
            <a:ext cx="602009" cy="627093"/>
          </a:xfrm>
          <a:prstGeom prst="rect">
            <a:avLst/>
          </a:prstGeom>
        </p:spPr>
      </p:pic>
      <p:sp>
        <p:nvSpPr>
          <p:cNvPr id="14" name="Rounded Rectangle 46">
            <a:extLst>
              <a:ext uri="{FF2B5EF4-FFF2-40B4-BE49-F238E27FC236}">
                <a16:creationId xmlns:a16="http://schemas.microsoft.com/office/drawing/2014/main" id="{3340F6B6-64E1-41EB-BC40-D2E8E2E2CBEE}"/>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Rounded Corners 14">
            <a:extLst>
              <a:ext uri="{FF2B5EF4-FFF2-40B4-BE49-F238E27FC236}">
                <a16:creationId xmlns:a16="http://schemas.microsoft.com/office/drawing/2014/main" id="{1C1D78C6-97A6-49B6-ACD8-82956845409F}"/>
              </a:ext>
            </a:extLst>
          </p:cNvPr>
          <p:cNvSpPr/>
          <p:nvPr/>
        </p:nvSpPr>
        <p:spPr>
          <a:xfrm>
            <a:off x="457200" y="34290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Frédérique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chooses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Catholic</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music.</a:t>
            </a:r>
          </a:p>
        </p:txBody>
      </p:sp>
      <p:sp>
        <p:nvSpPr>
          <p:cNvPr id="16" name="Rectangle 15">
            <a:hlinkClick r:id="" action="ppaction://noaction">
              <a:snd r:embed="rId6" name="22 fred slow.wav"/>
            </a:hlinkClick>
            <a:extLst>
              <a:ext uri="{FF2B5EF4-FFF2-40B4-BE49-F238E27FC236}">
                <a16:creationId xmlns:a16="http://schemas.microsoft.com/office/drawing/2014/main" id="{47EA9ADE-7ED0-472E-8CC0-D33876A49F8F}"/>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Rectangle 16">
            <a:hlinkClick r:id="" action="ppaction://noaction">
              <a:snd r:embed="rId7" name="22 fred medium.wav"/>
            </a:hlinkClick>
            <a:extLst>
              <a:ext uri="{FF2B5EF4-FFF2-40B4-BE49-F238E27FC236}">
                <a16:creationId xmlns:a16="http://schemas.microsoft.com/office/drawing/2014/main" id="{4542C40F-F0B5-4CDA-940E-43C9B53DABA2}"/>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Rectangle 17">
            <a:hlinkClick r:id="" action="ppaction://noaction">
              <a:snd r:embed="rId8" name="22 fred fast.wav"/>
            </a:hlinkClick>
            <a:extLst>
              <a:ext uri="{FF2B5EF4-FFF2-40B4-BE49-F238E27FC236}">
                <a16:creationId xmlns:a16="http://schemas.microsoft.com/office/drawing/2014/main" id="{0C90EE28-BF72-4AA7-A533-69CC1B36E5AB}"/>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325607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quatre chats sympathiques cherchent quatre chaises chaudes.</a:t>
            </a:r>
          </a:p>
        </p:txBody>
      </p:sp>
      <p:pic>
        <p:nvPicPr>
          <p:cNvPr id="5" name="Picture 4">
            <a:extLst>
              <a:ext uri="{FF2B5EF4-FFF2-40B4-BE49-F238E27FC236}">
                <a16:creationId xmlns:a16="http://schemas.microsoft.com/office/drawing/2014/main" id="{136DA436-14B5-44F3-9D1C-E9641DD79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499" y="3016301"/>
            <a:ext cx="2653402" cy="3016301"/>
          </a:xfrm>
          <a:prstGeom prst="rect">
            <a:avLst/>
          </a:prstGeom>
        </p:spPr>
      </p:pic>
      <p:pic>
        <p:nvPicPr>
          <p:cNvPr id="9" name="Picture 8">
            <a:extLst>
              <a:ext uri="{FF2B5EF4-FFF2-40B4-BE49-F238E27FC236}">
                <a16:creationId xmlns:a16="http://schemas.microsoft.com/office/drawing/2014/main" id="{D4E3EB8A-BE12-4567-8176-2F7E38C1BA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7964" y="2974554"/>
            <a:ext cx="1894614" cy="3016302"/>
          </a:xfrm>
          <a:prstGeom prst="rect">
            <a:avLst/>
          </a:prstGeom>
        </p:spPr>
      </p:pic>
      <p:pic>
        <p:nvPicPr>
          <p:cNvPr id="11" name="Picture 10">
            <a:extLst>
              <a:ext uri="{FF2B5EF4-FFF2-40B4-BE49-F238E27FC236}">
                <a16:creationId xmlns:a16="http://schemas.microsoft.com/office/drawing/2014/main" id="{65242E21-4A32-43BE-8F27-108C6B6A59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5021" y="2932808"/>
            <a:ext cx="2490806" cy="3016302"/>
          </a:xfrm>
          <a:prstGeom prst="rect">
            <a:avLst/>
          </a:prstGeom>
        </p:spPr>
      </p:pic>
      <p:pic>
        <p:nvPicPr>
          <p:cNvPr id="13" name="Picture 12">
            <a:extLst>
              <a:ext uri="{FF2B5EF4-FFF2-40B4-BE49-F238E27FC236}">
                <a16:creationId xmlns:a16="http://schemas.microsoft.com/office/drawing/2014/main" id="{B67611A3-CB49-4515-B0F4-1200746E8D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5827" y="2885136"/>
            <a:ext cx="1508151" cy="3016302"/>
          </a:xfrm>
          <a:prstGeom prst="rect">
            <a:avLst/>
          </a:prstGeom>
        </p:spPr>
      </p:pic>
      <p:pic>
        <p:nvPicPr>
          <p:cNvPr id="14" name="Picture 13" descr="green checkmark">
            <a:extLst>
              <a:ext uri="{FF2B5EF4-FFF2-40B4-BE49-F238E27FC236}">
                <a16:creationId xmlns:a16="http://schemas.microsoft.com/office/drawing/2014/main" id="{68CEF6B9-83DD-42CB-AEBC-B114174D92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7617" y="1071227"/>
            <a:ext cx="602009" cy="627093"/>
          </a:xfrm>
          <a:prstGeom prst="rect">
            <a:avLst/>
          </a:prstGeom>
        </p:spPr>
      </p:pic>
      <p:pic>
        <p:nvPicPr>
          <p:cNvPr id="15" name="Picture 14" descr="green checkmark">
            <a:extLst>
              <a:ext uri="{FF2B5EF4-FFF2-40B4-BE49-F238E27FC236}">
                <a16:creationId xmlns:a16="http://schemas.microsoft.com/office/drawing/2014/main" id="{F20096EB-CBAA-4ED6-B868-E446C311B3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5021" y="1071227"/>
            <a:ext cx="602009" cy="627093"/>
          </a:xfrm>
          <a:prstGeom prst="rect">
            <a:avLst/>
          </a:prstGeom>
        </p:spPr>
      </p:pic>
      <p:pic>
        <p:nvPicPr>
          <p:cNvPr id="16" name="Picture 15" descr="green checkmark">
            <a:extLst>
              <a:ext uri="{FF2B5EF4-FFF2-40B4-BE49-F238E27FC236}">
                <a16:creationId xmlns:a16="http://schemas.microsoft.com/office/drawing/2014/main" id="{297B3C96-8B48-4BDB-A5C3-8518733020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90731" y="1096230"/>
            <a:ext cx="602009" cy="627093"/>
          </a:xfrm>
          <a:prstGeom prst="rect">
            <a:avLst/>
          </a:prstGeom>
        </p:spPr>
      </p:pic>
      <p:pic>
        <p:nvPicPr>
          <p:cNvPr id="17" name="Picture 16" descr="green checkmark">
            <a:extLst>
              <a:ext uri="{FF2B5EF4-FFF2-40B4-BE49-F238E27FC236}">
                <a16:creationId xmlns:a16="http://schemas.microsoft.com/office/drawing/2014/main" id="{5ACF0250-1389-405F-8C22-CD30802409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81416" y="1071227"/>
            <a:ext cx="602009" cy="627093"/>
          </a:xfrm>
          <a:prstGeom prst="rect">
            <a:avLst/>
          </a:prstGeom>
        </p:spPr>
      </p:pic>
      <p:pic>
        <p:nvPicPr>
          <p:cNvPr id="18" name="Picture 17" descr="green checkmark">
            <a:extLst>
              <a:ext uri="{FF2B5EF4-FFF2-40B4-BE49-F238E27FC236}">
                <a16:creationId xmlns:a16="http://schemas.microsoft.com/office/drawing/2014/main" id="{A57B5B01-3E34-4A8A-8F8C-6432119DE0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1088" y="1854879"/>
            <a:ext cx="602009" cy="627093"/>
          </a:xfrm>
          <a:prstGeom prst="rect">
            <a:avLst/>
          </a:prstGeom>
        </p:spPr>
      </p:pic>
      <p:pic>
        <p:nvPicPr>
          <p:cNvPr id="19" name="Picture 18" descr="green checkmark">
            <a:extLst>
              <a:ext uri="{FF2B5EF4-FFF2-40B4-BE49-F238E27FC236}">
                <a16:creationId xmlns:a16="http://schemas.microsoft.com/office/drawing/2014/main" id="{B82C87C0-B6FA-4B11-970C-5FB670FE25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8181" y="1896626"/>
            <a:ext cx="602009" cy="627093"/>
          </a:xfrm>
          <a:prstGeom prst="rect">
            <a:avLst/>
          </a:prstGeom>
        </p:spPr>
      </p:pic>
      <p:pic>
        <p:nvPicPr>
          <p:cNvPr id="20" name="Picture 19" descr="green checkmark">
            <a:extLst>
              <a:ext uri="{FF2B5EF4-FFF2-40B4-BE49-F238E27FC236}">
                <a16:creationId xmlns:a16="http://schemas.microsoft.com/office/drawing/2014/main" id="{9A05EBC5-7F76-4D6A-9FA0-2E915122AB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7245" y="1846252"/>
            <a:ext cx="602009" cy="627093"/>
          </a:xfrm>
          <a:prstGeom prst="rect">
            <a:avLst/>
          </a:prstGeom>
        </p:spPr>
      </p:pic>
      <p:pic>
        <p:nvPicPr>
          <p:cNvPr id="21" name="Picture 20" descr="green checkmark">
            <a:extLst>
              <a:ext uri="{FF2B5EF4-FFF2-40B4-BE49-F238E27FC236}">
                <a16:creationId xmlns:a16="http://schemas.microsoft.com/office/drawing/2014/main" id="{746A656E-016E-4391-81C5-CFF6B80A1E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76881" y="1852342"/>
            <a:ext cx="602009" cy="627093"/>
          </a:xfrm>
          <a:prstGeom prst="rect">
            <a:avLst/>
          </a:prstGeom>
        </p:spPr>
      </p:pic>
      <p:sp>
        <p:nvSpPr>
          <p:cNvPr id="22" name="Rounded Rectangle 46">
            <a:extLst>
              <a:ext uri="{FF2B5EF4-FFF2-40B4-BE49-F238E27FC236}">
                <a16:creationId xmlns:a16="http://schemas.microsoft.com/office/drawing/2014/main" id="{A6467064-E4C0-4C55-AF09-9F4ACA5D953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1146E1F5-15DF-4D9C-ABA7-07E74CDC2798}"/>
              </a:ext>
            </a:extLst>
          </p:cNvPr>
          <p:cNvSpPr/>
          <p:nvPr/>
        </p:nvSpPr>
        <p:spPr>
          <a:xfrm>
            <a:off x="444525" y="38417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four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cats are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looking</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four warm chairs.</a:t>
            </a:r>
          </a:p>
        </p:txBody>
      </p:sp>
      <p:pic>
        <p:nvPicPr>
          <p:cNvPr id="24" name="Picture 23" descr="green checkmark">
            <a:extLst>
              <a:ext uri="{FF2B5EF4-FFF2-40B4-BE49-F238E27FC236}">
                <a16:creationId xmlns:a16="http://schemas.microsoft.com/office/drawing/2014/main" id="{A2AC9605-B785-4A45-AA74-B10D11772A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1081" y="1854879"/>
            <a:ext cx="602009" cy="627093"/>
          </a:xfrm>
          <a:prstGeom prst="rect">
            <a:avLst/>
          </a:prstGeom>
        </p:spPr>
      </p:pic>
      <p:sp>
        <p:nvSpPr>
          <p:cNvPr id="25" name="Rectangle 24">
            <a:hlinkClick r:id="" action="ppaction://noaction">
              <a:snd r:embed="rId9" name="23 chats slow.wav"/>
            </a:hlinkClick>
            <a:extLst>
              <a:ext uri="{FF2B5EF4-FFF2-40B4-BE49-F238E27FC236}">
                <a16:creationId xmlns:a16="http://schemas.microsoft.com/office/drawing/2014/main" id="{36AA0200-6BC6-41D9-9A9F-0A666A312D04}"/>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Rectangle 25">
            <a:hlinkClick r:id="" action="ppaction://noaction">
              <a:snd r:embed="rId10" name="23 chats medium.wav"/>
            </a:hlinkClick>
            <a:extLst>
              <a:ext uri="{FF2B5EF4-FFF2-40B4-BE49-F238E27FC236}">
                <a16:creationId xmlns:a16="http://schemas.microsoft.com/office/drawing/2014/main" id="{4BAB700A-F8F8-484B-9E88-29779920B57C}"/>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Rectangle 26">
            <a:hlinkClick r:id="" action="ppaction://noaction">
              <a:snd r:embed="rId11" name="23 chats fast.wav"/>
            </a:hlinkClick>
            <a:extLst>
              <a:ext uri="{FF2B5EF4-FFF2-40B4-BE49-F238E27FC236}">
                <a16:creationId xmlns:a16="http://schemas.microsoft.com/office/drawing/2014/main" id="{0A898B38-100B-478E-A6AB-1B341C125928}"/>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376557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dimanches, Agathe va au thé</a:t>
            </a:r>
            <a:r>
              <a:rPr kumimoji="0" lang="fr-FR" sz="4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âtre, aux champs, et à la bibliothèque.</a:t>
            </a:r>
          </a:p>
        </p:txBody>
      </p:sp>
      <p:pic>
        <p:nvPicPr>
          <p:cNvPr id="5" name="Picture 4">
            <a:extLst>
              <a:ext uri="{FF2B5EF4-FFF2-40B4-BE49-F238E27FC236}">
                <a16:creationId xmlns:a16="http://schemas.microsoft.com/office/drawing/2014/main" id="{B76D2F3D-D536-42F8-811E-0DB6A14CAA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35" y="4037614"/>
            <a:ext cx="3356744" cy="2011424"/>
          </a:xfrm>
          <a:prstGeom prst="rect">
            <a:avLst/>
          </a:prstGeom>
        </p:spPr>
      </p:pic>
      <p:pic>
        <p:nvPicPr>
          <p:cNvPr id="9" name="Picture 8">
            <a:extLst>
              <a:ext uri="{FF2B5EF4-FFF2-40B4-BE49-F238E27FC236}">
                <a16:creationId xmlns:a16="http://schemas.microsoft.com/office/drawing/2014/main" id="{B3BC978F-1773-4B59-81A3-29D135B5A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157" y="4037614"/>
            <a:ext cx="3508940" cy="2034089"/>
          </a:xfrm>
          <a:prstGeom prst="rect">
            <a:avLst/>
          </a:prstGeom>
        </p:spPr>
      </p:pic>
      <p:pic>
        <p:nvPicPr>
          <p:cNvPr id="11" name="Picture 10">
            <a:extLst>
              <a:ext uri="{FF2B5EF4-FFF2-40B4-BE49-F238E27FC236}">
                <a16:creationId xmlns:a16="http://schemas.microsoft.com/office/drawing/2014/main" id="{FE6512DB-D5AD-4EF7-AA4A-33D6042538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6595" y="4523027"/>
            <a:ext cx="3553326" cy="1776663"/>
          </a:xfrm>
          <a:prstGeom prst="rect">
            <a:avLst/>
          </a:prstGeom>
        </p:spPr>
      </p:pic>
      <p:pic>
        <p:nvPicPr>
          <p:cNvPr id="12" name="Picture 11" descr="green checkmark">
            <a:extLst>
              <a:ext uri="{FF2B5EF4-FFF2-40B4-BE49-F238E27FC236}">
                <a16:creationId xmlns:a16="http://schemas.microsoft.com/office/drawing/2014/main" id="{4E1D05D6-A04B-4A76-9935-2965BE10BB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4379" y="1133094"/>
            <a:ext cx="602009" cy="627093"/>
          </a:xfrm>
          <a:prstGeom prst="rect">
            <a:avLst/>
          </a:prstGeom>
        </p:spPr>
      </p:pic>
      <p:pic>
        <p:nvPicPr>
          <p:cNvPr id="13" name="Picture 12" descr="green checkmark">
            <a:extLst>
              <a:ext uri="{FF2B5EF4-FFF2-40B4-BE49-F238E27FC236}">
                <a16:creationId xmlns:a16="http://schemas.microsoft.com/office/drawing/2014/main" id="{44E4DEE9-EEED-4389-9E55-8FFFE5181C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6488" y="1127199"/>
            <a:ext cx="602009" cy="627093"/>
          </a:xfrm>
          <a:prstGeom prst="rect">
            <a:avLst/>
          </a:prstGeom>
        </p:spPr>
      </p:pic>
      <p:pic>
        <p:nvPicPr>
          <p:cNvPr id="14" name="Picture 13" descr="green checkmark">
            <a:extLst>
              <a:ext uri="{FF2B5EF4-FFF2-40B4-BE49-F238E27FC236}">
                <a16:creationId xmlns:a16="http://schemas.microsoft.com/office/drawing/2014/main" id="{BD3D4D02-A73D-446A-A843-D3FD03B3FA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7402" y="1857599"/>
            <a:ext cx="602009" cy="627093"/>
          </a:xfrm>
          <a:prstGeom prst="rect">
            <a:avLst/>
          </a:prstGeom>
        </p:spPr>
      </p:pic>
      <p:pic>
        <p:nvPicPr>
          <p:cNvPr id="15" name="Picture 14" descr="green checkmark">
            <a:extLst>
              <a:ext uri="{FF2B5EF4-FFF2-40B4-BE49-F238E27FC236}">
                <a16:creationId xmlns:a16="http://schemas.microsoft.com/office/drawing/2014/main" id="{DA2833A9-5FD5-4973-BD24-2A3B8CF48C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1622" y="1862310"/>
            <a:ext cx="602009" cy="627093"/>
          </a:xfrm>
          <a:prstGeom prst="rect">
            <a:avLst/>
          </a:prstGeom>
        </p:spPr>
      </p:pic>
      <p:pic>
        <p:nvPicPr>
          <p:cNvPr id="16" name="Picture 15" descr="green checkmark">
            <a:extLst>
              <a:ext uri="{FF2B5EF4-FFF2-40B4-BE49-F238E27FC236}">
                <a16:creationId xmlns:a16="http://schemas.microsoft.com/office/drawing/2014/main" id="{4C4E8975-984C-41C4-B29A-9F0EC392AF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1333" y="2555917"/>
            <a:ext cx="602009" cy="627093"/>
          </a:xfrm>
          <a:prstGeom prst="rect">
            <a:avLst/>
          </a:prstGeom>
        </p:spPr>
      </p:pic>
      <p:pic>
        <p:nvPicPr>
          <p:cNvPr id="17" name="Picture 16" descr="green checkmark">
            <a:extLst>
              <a:ext uri="{FF2B5EF4-FFF2-40B4-BE49-F238E27FC236}">
                <a16:creationId xmlns:a16="http://schemas.microsoft.com/office/drawing/2014/main" id="{9B9BDC12-8C5C-4585-8524-DCEFD44673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5811" y="2555917"/>
            <a:ext cx="602009" cy="627093"/>
          </a:xfrm>
          <a:prstGeom prst="rect">
            <a:avLst/>
          </a:prstGeom>
        </p:spPr>
      </p:pic>
      <p:sp>
        <p:nvSpPr>
          <p:cNvPr id="18" name="Rounded Rectangle 46">
            <a:extLst>
              <a:ext uri="{FF2B5EF4-FFF2-40B4-BE49-F238E27FC236}">
                <a16:creationId xmlns:a16="http://schemas.microsoft.com/office/drawing/2014/main" id="{07F21574-7C09-4C22-83E4-5BDBF1B844E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Rounded Corners 18">
            <a:extLst>
              <a:ext uri="{FF2B5EF4-FFF2-40B4-BE49-F238E27FC236}">
                <a16:creationId xmlns:a16="http://schemas.microsoft.com/office/drawing/2014/main" id="{460BCC1E-7F1C-4817-B7DB-E7C3D880D8D3}"/>
              </a:ext>
            </a:extLst>
          </p:cNvPr>
          <p:cNvSpPr/>
          <p:nvPr/>
        </p:nvSpPr>
        <p:spPr>
          <a:xfrm>
            <a:off x="444525" y="38417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Sundays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Agathe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goes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to 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theatre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to 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fields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to 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library</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3" name="Rectangle 22">
            <a:hlinkClick r:id="" action="ppaction://noaction">
              <a:snd r:embed="rId8" name="25 les dimanches slow.wav"/>
            </a:hlinkClick>
            <a:extLst>
              <a:ext uri="{FF2B5EF4-FFF2-40B4-BE49-F238E27FC236}">
                <a16:creationId xmlns:a16="http://schemas.microsoft.com/office/drawing/2014/main" id="{7667E756-6DD6-4E5C-A918-824A4DFBB1C1}"/>
              </a:ext>
            </a:extLst>
          </p:cNvPr>
          <p:cNvSpPr/>
          <p:nvPr/>
        </p:nvSpPr>
        <p:spPr>
          <a:xfrm>
            <a:off x="8929086" y="3961704"/>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Rectangle 23">
            <a:hlinkClick r:id="" action="ppaction://noaction">
              <a:snd r:embed="rId9" name="25 les dimanches medium.wav"/>
            </a:hlinkClick>
            <a:extLst>
              <a:ext uri="{FF2B5EF4-FFF2-40B4-BE49-F238E27FC236}">
                <a16:creationId xmlns:a16="http://schemas.microsoft.com/office/drawing/2014/main" id="{78C3EEC5-2113-40A6-B8F3-A0A54F8A3DDC}"/>
              </a:ext>
            </a:extLst>
          </p:cNvPr>
          <p:cNvSpPr/>
          <p:nvPr/>
        </p:nvSpPr>
        <p:spPr>
          <a:xfrm>
            <a:off x="9883650" y="3937724"/>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5" name="Rectangle 24">
            <a:hlinkClick r:id="" action="ppaction://noaction">
              <a:snd r:embed="rId10" name="25 les dimanches fast.wav"/>
            </a:hlinkClick>
            <a:extLst>
              <a:ext uri="{FF2B5EF4-FFF2-40B4-BE49-F238E27FC236}">
                <a16:creationId xmlns:a16="http://schemas.microsoft.com/office/drawing/2014/main" id="{E9D80BED-E2B6-4387-A6A2-BCB400D44372}"/>
              </a:ext>
            </a:extLst>
          </p:cNvPr>
          <p:cNvSpPr/>
          <p:nvPr/>
        </p:nvSpPr>
        <p:spPr>
          <a:xfrm>
            <a:off x="10859099" y="3937724"/>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256479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C30714-DCCF-3D43-B0F7-2610004A83B8}"/>
              </a:ext>
            </a:extLst>
          </p:cNvPr>
          <p:cNvSpPr>
            <a:spLocks noGrp="1"/>
          </p:cNvSpPr>
          <p:nvPr>
            <p:ph type="title"/>
          </p:nvPr>
        </p:nvSpPr>
        <p:spPr>
          <a:xfrm>
            <a:off x="100289" y="-544253"/>
            <a:ext cx="4301942" cy="3440466"/>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4282829"/>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er</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er</a:t>
            </a:r>
            <a:endPar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endParaRPr>
          </a:p>
        </p:txBody>
      </p:sp>
      <p:pic>
        <p:nvPicPr>
          <p:cNvPr id="4" name="Picture 3" descr="a search sig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231" y="419700"/>
            <a:ext cx="4259906" cy="4372641"/>
          </a:xfrm>
          <a:prstGeom prst="rect">
            <a:avLst/>
          </a:prstGeom>
        </p:spPr>
      </p:pic>
    </p:spTree>
    <p:extLst>
      <p:ext uri="{BB962C8B-B14F-4D97-AF65-F5344CB8AC3E}">
        <p14:creationId xmlns:p14="http://schemas.microsoft.com/office/powerpoint/2010/main" val="427762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cherch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cherch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12365"/>
            <a:ext cx="112776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 chef fait des recherches sur le thé à la menthe.</a:t>
            </a:r>
          </a:p>
        </p:txBody>
      </p:sp>
      <p:pic>
        <p:nvPicPr>
          <p:cNvPr id="5" name="Picture 4">
            <a:extLst>
              <a:ext uri="{FF2B5EF4-FFF2-40B4-BE49-F238E27FC236}">
                <a16:creationId xmlns:a16="http://schemas.microsoft.com/office/drawing/2014/main" id="{BE2C45CB-1EC4-4C7B-B3C6-A01855CD65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8550" y="2843140"/>
            <a:ext cx="4647495" cy="3717996"/>
          </a:xfrm>
          <a:prstGeom prst="rect">
            <a:avLst/>
          </a:prstGeom>
        </p:spPr>
      </p:pic>
      <p:pic>
        <p:nvPicPr>
          <p:cNvPr id="9" name="Picture 8" descr="green checkmark">
            <a:extLst>
              <a:ext uri="{FF2B5EF4-FFF2-40B4-BE49-F238E27FC236}">
                <a16:creationId xmlns:a16="http://schemas.microsoft.com/office/drawing/2014/main" id="{AAC745FE-1C8C-4D30-ABCA-4865310770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0347" y="1098822"/>
            <a:ext cx="602009" cy="627093"/>
          </a:xfrm>
          <a:prstGeom prst="rect">
            <a:avLst/>
          </a:prstGeom>
        </p:spPr>
      </p:pic>
      <p:pic>
        <p:nvPicPr>
          <p:cNvPr id="10" name="Picture 9" descr="green checkmark">
            <a:extLst>
              <a:ext uri="{FF2B5EF4-FFF2-40B4-BE49-F238E27FC236}">
                <a16:creationId xmlns:a16="http://schemas.microsoft.com/office/drawing/2014/main" id="{78217B60-0585-4A22-A0BA-BF011C8ED6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5564" y="1098821"/>
            <a:ext cx="602009" cy="627093"/>
          </a:xfrm>
          <a:prstGeom prst="rect">
            <a:avLst/>
          </a:prstGeom>
        </p:spPr>
      </p:pic>
      <p:pic>
        <p:nvPicPr>
          <p:cNvPr id="11" name="Picture 10" descr="green checkmark">
            <a:extLst>
              <a:ext uri="{FF2B5EF4-FFF2-40B4-BE49-F238E27FC236}">
                <a16:creationId xmlns:a16="http://schemas.microsoft.com/office/drawing/2014/main" id="{3AA64C87-B654-48B9-8B17-CFE1CCADD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5582" y="1098820"/>
            <a:ext cx="602009" cy="627093"/>
          </a:xfrm>
          <a:prstGeom prst="rect">
            <a:avLst/>
          </a:prstGeom>
        </p:spPr>
      </p:pic>
      <p:pic>
        <p:nvPicPr>
          <p:cNvPr id="12" name="Picture 11" descr="green checkmark">
            <a:extLst>
              <a:ext uri="{FF2B5EF4-FFF2-40B4-BE49-F238E27FC236}">
                <a16:creationId xmlns:a16="http://schemas.microsoft.com/office/drawing/2014/main" id="{C12C7FF1-2BF4-4ABC-BDC7-3CE94A7963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0376" y="1098819"/>
            <a:ext cx="602009" cy="627093"/>
          </a:xfrm>
          <a:prstGeom prst="rect">
            <a:avLst/>
          </a:prstGeom>
        </p:spPr>
      </p:pic>
      <p:pic>
        <p:nvPicPr>
          <p:cNvPr id="13" name="Picture 12" descr="green checkmark">
            <a:extLst>
              <a:ext uri="{FF2B5EF4-FFF2-40B4-BE49-F238E27FC236}">
                <a16:creationId xmlns:a16="http://schemas.microsoft.com/office/drawing/2014/main" id="{D8A95EA1-CA2B-4B4E-8141-549037FD5B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3573" y="1814206"/>
            <a:ext cx="602009" cy="627093"/>
          </a:xfrm>
          <a:prstGeom prst="rect">
            <a:avLst/>
          </a:prstGeom>
        </p:spPr>
      </p:pic>
      <p:sp>
        <p:nvSpPr>
          <p:cNvPr id="14" name="Rounded Rectangle 46">
            <a:extLst>
              <a:ext uri="{FF2B5EF4-FFF2-40B4-BE49-F238E27FC236}">
                <a16:creationId xmlns:a16="http://schemas.microsoft.com/office/drawing/2014/main" id="{A89CC3D0-3266-4BEC-9B79-686E648C439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Rounded Corners 14">
            <a:extLst>
              <a:ext uri="{FF2B5EF4-FFF2-40B4-BE49-F238E27FC236}">
                <a16:creationId xmlns:a16="http://schemas.microsoft.com/office/drawing/2014/main" id="{4A706835-095E-41F0-BBCB-68F45994CF9E}"/>
              </a:ext>
            </a:extLst>
          </p:cNvPr>
          <p:cNvSpPr/>
          <p:nvPr/>
        </p:nvSpPr>
        <p:spPr>
          <a:xfrm>
            <a:off x="444525" y="38417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boss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doing</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research</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on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mint</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tea</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6" name="Rectangle 15">
            <a:hlinkClick r:id="" action="ppaction://noaction">
              <a:snd r:embed="rId6" name="26 le chef slow.wav"/>
            </a:hlinkClick>
            <a:extLst>
              <a:ext uri="{FF2B5EF4-FFF2-40B4-BE49-F238E27FC236}">
                <a16:creationId xmlns:a16="http://schemas.microsoft.com/office/drawing/2014/main" id="{FB17E305-5632-42E5-AB03-28B84DF0FDDF}"/>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Rectangle 16">
            <a:hlinkClick r:id="" action="ppaction://noaction">
              <a:snd r:embed="rId7" name="26 le chef medium.wav"/>
            </a:hlinkClick>
            <a:extLst>
              <a:ext uri="{FF2B5EF4-FFF2-40B4-BE49-F238E27FC236}">
                <a16:creationId xmlns:a16="http://schemas.microsoft.com/office/drawing/2014/main" id="{1E03ABC9-A270-41E9-8A29-F997FAE37337}"/>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Rectangle 17">
            <a:hlinkClick r:id="" action="ppaction://noaction">
              <a:snd r:embed="rId8" name="26 le chef fast.wav"/>
            </a:hlinkClick>
            <a:extLst>
              <a:ext uri="{FF2B5EF4-FFF2-40B4-BE49-F238E27FC236}">
                <a16:creationId xmlns:a16="http://schemas.microsoft.com/office/drawing/2014/main" id="{D35A9CB0-FB3D-4183-8226-9D83720078C0}"/>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36028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Dominique a des questions sur les méthodes chinoises de maths.</a:t>
            </a:r>
            <a:endPar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5418AC06-05CB-4946-AAD1-A6D2653C8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7927" y="3754965"/>
            <a:ext cx="3216145" cy="2442260"/>
          </a:xfrm>
          <a:prstGeom prst="rect">
            <a:avLst/>
          </a:prstGeom>
        </p:spPr>
      </p:pic>
      <p:pic>
        <p:nvPicPr>
          <p:cNvPr id="9" name="Picture 8" descr="green checkmark">
            <a:extLst>
              <a:ext uri="{FF2B5EF4-FFF2-40B4-BE49-F238E27FC236}">
                <a16:creationId xmlns:a16="http://schemas.microsoft.com/office/drawing/2014/main" id="{618E7122-71A5-40A0-A0EE-0B48DB730C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6852" y="1205037"/>
            <a:ext cx="602009" cy="627093"/>
          </a:xfrm>
          <a:prstGeom prst="rect">
            <a:avLst/>
          </a:prstGeom>
        </p:spPr>
      </p:pic>
      <p:pic>
        <p:nvPicPr>
          <p:cNvPr id="10" name="Picture 9" descr="green checkmark">
            <a:extLst>
              <a:ext uri="{FF2B5EF4-FFF2-40B4-BE49-F238E27FC236}">
                <a16:creationId xmlns:a16="http://schemas.microsoft.com/office/drawing/2014/main" id="{EF7C4642-4889-476C-80B0-7A4B1F8123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6504" y="1205037"/>
            <a:ext cx="602009" cy="627093"/>
          </a:xfrm>
          <a:prstGeom prst="rect">
            <a:avLst/>
          </a:prstGeom>
        </p:spPr>
      </p:pic>
      <p:pic>
        <p:nvPicPr>
          <p:cNvPr id="11" name="Picture 10" descr="green checkmark">
            <a:extLst>
              <a:ext uri="{FF2B5EF4-FFF2-40B4-BE49-F238E27FC236}">
                <a16:creationId xmlns:a16="http://schemas.microsoft.com/office/drawing/2014/main" id="{7EC9BAC7-FD7A-4C13-8A48-BC91780C24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9520" y="1832130"/>
            <a:ext cx="602009" cy="627093"/>
          </a:xfrm>
          <a:prstGeom prst="rect">
            <a:avLst/>
          </a:prstGeom>
        </p:spPr>
      </p:pic>
      <p:pic>
        <p:nvPicPr>
          <p:cNvPr id="12" name="Picture 11" descr="green checkmark">
            <a:extLst>
              <a:ext uri="{FF2B5EF4-FFF2-40B4-BE49-F238E27FC236}">
                <a16:creationId xmlns:a16="http://schemas.microsoft.com/office/drawing/2014/main" id="{9682151F-9C73-4698-95BA-CD82FAF671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7663" y="1832129"/>
            <a:ext cx="602009" cy="627093"/>
          </a:xfrm>
          <a:prstGeom prst="rect">
            <a:avLst/>
          </a:prstGeom>
        </p:spPr>
      </p:pic>
      <p:pic>
        <p:nvPicPr>
          <p:cNvPr id="13" name="Picture 12" descr="green checkmark">
            <a:extLst>
              <a:ext uri="{FF2B5EF4-FFF2-40B4-BE49-F238E27FC236}">
                <a16:creationId xmlns:a16="http://schemas.microsoft.com/office/drawing/2014/main" id="{94D94D7E-C984-4373-930A-84E8872D70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7645" y="1832129"/>
            <a:ext cx="602009" cy="627093"/>
          </a:xfrm>
          <a:prstGeom prst="rect">
            <a:avLst/>
          </a:prstGeom>
        </p:spPr>
      </p:pic>
      <p:sp>
        <p:nvSpPr>
          <p:cNvPr id="14" name="Rounded Rectangle 46">
            <a:extLst>
              <a:ext uri="{FF2B5EF4-FFF2-40B4-BE49-F238E27FC236}">
                <a16:creationId xmlns:a16="http://schemas.microsoft.com/office/drawing/2014/main" id="{E1E8CBFC-8169-4AA1-885D-86504F93A702}"/>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Rounded Corners 14">
            <a:extLst>
              <a:ext uri="{FF2B5EF4-FFF2-40B4-BE49-F238E27FC236}">
                <a16:creationId xmlns:a16="http://schemas.microsoft.com/office/drawing/2014/main" id="{4366F959-DDF7-4FCF-9EC7-0F574E1AD821}"/>
              </a:ext>
            </a:extLst>
          </p:cNvPr>
          <p:cNvSpPr/>
          <p:nvPr/>
        </p:nvSpPr>
        <p:spPr>
          <a:xfrm>
            <a:off x="444525" y="38417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Dominique has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some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questions about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Chinese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maths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methods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 name="Rectangle 2">
            <a:hlinkClick r:id="" action="ppaction://noaction">
              <a:snd r:embed="rId6" name="28 dominique slow.wav"/>
            </a:hlinkClick>
            <a:extLst>
              <a:ext uri="{FF2B5EF4-FFF2-40B4-BE49-F238E27FC236}">
                <a16:creationId xmlns:a16="http://schemas.microsoft.com/office/drawing/2014/main" id="{B20F7C8E-C6DB-4DA6-9EC8-548BAD69DD1D}"/>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Rectangle 15">
            <a:hlinkClick r:id="" action="ppaction://noaction">
              <a:snd r:embed="rId7" name="28 dominique medium.wav"/>
            </a:hlinkClick>
            <a:extLst>
              <a:ext uri="{FF2B5EF4-FFF2-40B4-BE49-F238E27FC236}">
                <a16:creationId xmlns:a16="http://schemas.microsoft.com/office/drawing/2014/main" id="{D4B130D2-07E3-497A-89A1-D19E4F366AB1}"/>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Rectangle 16">
            <a:hlinkClick r:id="" action="ppaction://noaction">
              <a:snd r:embed="rId8" name="28 dominique fast.wav"/>
            </a:hlinkClick>
            <a:extLst>
              <a:ext uri="{FF2B5EF4-FFF2-40B4-BE49-F238E27FC236}">
                <a16:creationId xmlns:a16="http://schemas.microsoft.com/office/drawing/2014/main" id="{1DA26765-CA62-4C6F-945C-E9EC13B078AA}"/>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252321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ch</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1239426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C30714-DCCF-3D43-B0F7-2610004A83B8}"/>
              </a:ext>
            </a:extLst>
          </p:cNvPr>
          <p:cNvSpPr>
            <a:spLocks noGrp="1"/>
          </p:cNvSpPr>
          <p:nvPr>
            <p:ph type="title"/>
          </p:nvPr>
        </p:nvSpPr>
        <p:spPr>
          <a:xfrm>
            <a:off x="100289" y="-544253"/>
            <a:ext cx="4301942" cy="3440466"/>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4282829"/>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ch</a:t>
            </a:r>
            <a:r>
              <a:rPr kumimoji="0" lang="fr-FR"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er</a:t>
            </a:r>
            <a:r>
              <a:rPr kumimoji="0" lang="fr-FR"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ch</a:t>
            </a:r>
            <a:r>
              <a:rPr kumimoji="0" lang="fr-FR"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er</a:t>
            </a:r>
          </a:p>
        </p:txBody>
      </p:sp>
      <p:pic>
        <p:nvPicPr>
          <p:cNvPr id="4" name="Picture 3" descr="a search sig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231" y="419700"/>
            <a:ext cx="4259906" cy="4372641"/>
          </a:xfrm>
          <a:prstGeom prst="rect">
            <a:avLst/>
          </a:prstGeom>
        </p:spPr>
      </p:pic>
    </p:spTree>
    <p:extLst>
      <p:ext uri="{BB962C8B-B14F-4D97-AF65-F5344CB8AC3E}">
        <p14:creationId xmlns:p14="http://schemas.microsoft.com/office/powerpoint/2010/main" val="75139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cherch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cherch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10350" y="135299"/>
            <a:ext cx="10515600" cy="1325563"/>
          </a:xfrm>
        </p:spPr>
        <p:txBody>
          <a:bodyPr>
            <a:normAutofit fontScale="90000"/>
          </a:bodyPr>
          <a:lstStyle/>
          <a:p>
            <a:pPr algn="ctr"/>
            <a:r>
              <a:rPr lang="fr-FR" sz="13300" b="1" dirty="0" err="1">
                <a:solidFill>
                  <a:srgbClr val="115076"/>
                </a:solidFill>
                <a:cs typeface="Calibri" panose="020F0502020204030204" pitchFamily="34" charset="0"/>
              </a:rPr>
              <a:t>ch</a:t>
            </a:r>
            <a:endParaRPr lang="fr-FR"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descr="magnifying glass with a questionmark "/>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grpSp>
        <p:nvGrpSpPr>
          <p:cNvPr id="22" name="Group 21" descr="calendar with an arrow pointing to a sunday"/>
          <p:cNvGrpSpPr/>
          <p:nvPr/>
        </p:nvGrpSpPr>
        <p:grpSpPr>
          <a:xfrm>
            <a:off x="1237429" y="1423687"/>
            <a:ext cx="2275340" cy="1459436"/>
            <a:chOff x="975783" y="1716250"/>
            <a:chExt cx="2275340" cy="1459436"/>
          </a:xfrm>
        </p:grpSpPr>
        <p:pic>
          <p:nvPicPr>
            <p:cNvPr id="9" name="Picture 2" descr="calendar with an arrow pointing to a sunda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5783" y="1716250"/>
              <a:ext cx="1711260" cy="145943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H="1">
              <a:off x="2494378" y="2480332"/>
              <a:ext cx="756745" cy="2827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pic>
        <p:nvPicPr>
          <p:cNvPr id="12" name="Picture 4" descr="Mouth"/>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32982" y="4614494"/>
            <a:ext cx="850859" cy="11817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23" name="Rectangle 22"/>
          <p:cNvSpPr/>
          <p:nvPr/>
        </p:nvSpPr>
        <p:spPr>
          <a:xfrm>
            <a:off x="5398180" y="5413588"/>
            <a:ext cx="14542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[field]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pic>
        <p:nvPicPr>
          <p:cNvPr id="20" name="Picture 19" descr="woman singi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63561" y="1405020"/>
            <a:ext cx="1038996" cy="2077991"/>
          </a:xfrm>
          <a:prstGeom prst="rect">
            <a:avLst/>
          </a:prstGeom>
        </p:spPr>
      </p:pic>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2" name="Picture 1" descr="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22072" y="4368301"/>
            <a:ext cx="2125303" cy="1593978"/>
          </a:xfrm>
          <a:prstGeom prst="rect">
            <a:avLst/>
          </a:prstGeom>
        </p:spPr>
      </p:pic>
    </p:spTree>
    <p:extLst>
      <p:ext uri="{BB962C8B-B14F-4D97-AF65-F5344CB8AC3E}">
        <p14:creationId xmlns:p14="http://schemas.microsoft.com/office/powerpoint/2010/main" val="10895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4" name="cherche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dimancg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5" name="dimancg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6" name="chant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6" name="chant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7" name="bouch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7" name="bouch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8" name="champ.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8" name="champ.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chat.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9" name="ch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15" grpId="0"/>
      <p:bldP spid="4" grpId="0"/>
      <p:bldP spid="5" grpId="0"/>
      <p:bldP spid="8" grpId="0"/>
      <p:bldP spid="23"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rectangle">
            <a:extLst>
              <a:ext uri="{FF2B5EF4-FFF2-40B4-BE49-F238E27FC236}">
                <a16:creationId xmlns:a16="http://schemas.microsoft.com/office/drawing/2014/main" id="{0D8D4AE4-4ECC-4741-8E24-2FED7510939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5285647" cy="867128"/>
          </a:xfrm>
          <a:prstGeom prst="rect">
            <a:avLst/>
          </a:prstGeom>
        </p:spPr>
      </p:pic>
      <p:sp>
        <p:nvSpPr>
          <p:cNvPr id="20" name="Title 3">
            <a:extLst>
              <a:ext uri="{FF2B5EF4-FFF2-40B4-BE49-F238E27FC236}">
                <a16:creationId xmlns:a16="http://schemas.microsoft.com/office/drawing/2014/main" id="{7F4387C7-1415-4680-AABB-82D26DB325E8}"/>
              </a:ext>
            </a:extLst>
          </p:cNvPr>
          <p:cNvSpPr txBox="1">
            <a:spLocks/>
          </p:cNvSpPr>
          <p:nvPr/>
        </p:nvSpPr>
        <p:spPr>
          <a:xfrm>
            <a:off x="0" y="246120"/>
            <a:ext cx="6096000" cy="758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Phonétique: SSC [</a:t>
            </a:r>
            <a:r>
              <a:rPr kumimoji="0" lang="en-GB" sz="3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a:t>
            </a: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t>
            </a:r>
          </a:p>
        </p:txBody>
      </p:sp>
      <p:sp>
        <p:nvSpPr>
          <p:cNvPr id="21" name="Rounded Rectangle 46">
            <a:extLst>
              <a:ext uri="{FF2B5EF4-FFF2-40B4-BE49-F238E27FC236}">
                <a16:creationId xmlns:a16="http://schemas.microsoft.com/office/drawing/2014/main" id="{7831E268-38BD-427A-8296-70F00A5240E6}"/>
              </a:ext>
            </a:extLst>
          </p:cNvPr>
          <p:cNvSpPr/>
          <p:nvPr/>
        </p:nvSpPr>
        <p:spPr>
          <a:xfrm>
            <a:off x="10045825" y="249869"/>
            <a:ext cx="186409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3" name="TextBox 12">
            <a:extLst>
              <a:ext uri="{FF2B5EF4-FFF2-40B4-BE49-F238E27FC236}">
                <a16:creationId xmlns:a16="http://schemas.microsoft.com/office/drawing/2014/main" id="{E1DCA211-0879-49BC-9BA9-3D69435FBEB7}"/>
              </a:ext>
            </a:extLst>
          </p:cNvPr>
          <p:cNvSpPr txBox="1"/>
          <p:nvPr/>
        </p:nvSpPr>
        <p:spPr>
          <a:xfrm>
            <a:off x="46963" y="2711555"/>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Ca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erine</a:t>
            </a:r>
          </a:p>
        </p:txBody>
      </p:sp>
      <p:sp>
        <p:nvSpPr>
          <p:cNvPr id="23" name="TextBox 22">
            <a:extLst>
              <a:ext uri="{FF2B5EF4-FFF2-40B4-BE49-F238E27FC236}">
                <a16:creationId xmlns:a16="http://schemas.microsoft.com/office/drawing/2014/main" id="{EDD5934E-2A80-410C-9A82-7DC4061F4894}"/>
              </a:ext>
            </a:extLst>
          </p:cNvPr>
          <p:cNvSpPr txBox="1"/>
          <p:nvPr/>
        </p:nvSpPr>
        <p:spPr>
          <a:xfrm>
            <a:off x="8119357" y="2711555"/>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Elizabe</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p>
        </p:txBody>
      </p:sp>
      <p:sp>
        <p:nvSpPr>
          <p:cNvPr id="25" name="TextBox 24">
            <a:extLst>
              <a:ext uri="{FF2B5EF4-FFF2-40B4-BE49-F238E27FC236}">
                <a16:creationId xmlns:a16="http://schemas.microsoft.com/office/drawing/2014/main" id="{494B2943-07D8-4452-88E5-E4FE8B990E7B}"/>
              </a:ext>
            </a:extLst>
          </p:cNvPr>
          <p:cNvSpPr txBox="1"/>
          <p:nvPr/>
        </p:nvSpPr>
        <p:spPr>
          <a:xfrm>
            <a:off x="2102191" y="2711555"/>
            <a:ext cx="16083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Ma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éo</a:t>
            </a:r>
          </a:p>
        </p:txBody>
      </p:sp>
      <p:sp>
        <p:nvSpPr>
          <p:cNvPr id="26" name="TextBox 25">
            <a:extLst>
              <a:ext uri="{FF2B5EF4-FFF2-40B4-BE49-F238E27FC236}">
                <a16:creationId xmlns:a16="http://schemas.microsoft.com/office/drawing/2014/main" id="{03F33294-4C85-4147-B67E-491E2E57B67D}"/>
              </a:ext>
            </a:extLst>
          </p:cNvPr>
          <p:cNvSpPr txBox="1"/>
          <p:nvPr/>
        </p:nvSpPr>
        <p:spPr>
          <a:xfrm>
            <a:off x="4038690" y="2711555"/>
            <a:ext cx="18091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Na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alie</a:t>
            </a:r>
          </a:p>
        </p:txBody>
      </p:sp>
      <p:sp>
        <p:nvSpPr>
          <p:cNvPr id="27" name="TextBox 26">
            <a:extLst>
              <a:ext uri="{FF2B5EF4-FFF2-40B4-BE49-F238E27FC236}">
                <a16:creationId xmlns:a16="http://schemas.microsoft.com/office/drawing/2014/main" id="{51BB5968-E40C-4B8E-BE59-0236D7FB833B}"/>
              </a:ext>
            </a:extLst>
          </p:cNvPr>
          <p:cNvSpPr txBox="1"/>
          <p:nvPr/>
        </p:nvSpPr>
        <p:spPr>
          <a:xfrm>
            <a:off x="10306657" y="2711555"/>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Na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an</a:t>
            </a:r>
          </a:p>
        </p:txBody>
      </p:sp>
      <p:sp>
        <p:nvSpPr>
          <p:cNvPr id="29" name="TextBox 28">
            <a:extLst>
              <a:ext uri="{FF2B5EF4-FFF2-40B4-BE49-F238E27FC236}">
                <a16:creationId xmlns:a16="http://schemas.microsoft.com/office/drawing/2014/main" id="{102F0988-0E87-48E2-B98A-D679AC5BD4F5}"/>
              </a:ext>
            </a:extLst>
          </p:cNvPr>
          <p:cNvSpPr txBox="1"/>
          <p:nvPr/>
        </p:nvSpPr>
        <p:spPr>
          <a:xfrm>
            <a:off x="6097476" y="2711555"/>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éophile</a:t>
            </a:r>
          </a:p>
        </p:txBody>
      </p:sp>
      <p:pic>
        <p:nvPicPr>
          <p:cNvPr id="5" name="Picture 4">
            <a:extLst>
              <a:ext uri="{FF2B5EF4-FFF2-40B4-BE49-F238E27FC236}">
                <a16:creationId xmlns:a16="http://schemas.microsoft.com/office/drawing/2014/main" id="{70672E93-0146-4C56-99C8-1761A26A889A}"/>
              </a:ext>
            </a:extLst>
          </p:cNvPr>
          <p:cNvPicPr>
            <a:picLocks/>
          </p:cNvPicPr>
          <p:nvPr/>
        </p:nvPicPr>
        <p:blipFill>
          <a:blip r:embed="rId4" cstate="print">
            <a:extLst>
              <a:ext uri="{28A0092B-C50C-407E-A947-70E740481C1C}">
                <a14:useLocalDpi xmlns:a14="http://schemas.microsoft.com/office/drawing/2010/main" val="0"/>
              </a:ext>
            </a:extLst>
          </a:blip>
          <a:srcRect t="2188" b="2188"/>
          <a:stretch/>
        </p:blipFill>
        <p:spPr>
          <a:xfrm>
            <a:off x="4622370" y="1508271"/>
            <a:ext cx="1080000" cy="1080000"/>
          </a:xfrm>
          <a:prstGeom prst="rect">
            <a:avLst/>
          </a:prstGeom>
          <a:solidFill>
            <a:schemeClr val="bg1"/>
          </a:solidFill>
          <a:ln>
            <a:solidFill>
              <a:srgbClr val="104F75"/>
            </a:solidFill>
          </a:ln>
        </p:spPr>
      </p:pic>
      <p:pic>
        <p:nvPicPr>
          <p:cNvPr id="11" name="Picture 10">
            <a:extLst>
              <a:ext uri="{FF2B5EF4-FFF2-40B4-BE49-F238E27FC236}">
                <a16:creationId xmlns:a16="http://schemas.microsoft.com/office/drawing/2014/main" id="{3806C4D7-3D01-48BA-9F22-AEB3EEA2B715}"/>
              </a:ext>
            </a:extLst>
          </p:cNvPr>
          <p:cNvPicPr>
            <a:picLocks/>
          </p:cNvPicPr>
          <p:nvPr/>
        </p:nvPicPr>
        <p:blipFill>
          <a:blip r:embed="rId5" cstate="print">
            <a:extLst>
              <a:ext uri="{28A0092B-C50C-407E-A947-70E740481C1C}">
                <a14:useLocalDpi xmlns:a14="http://schemas.microsoft.com/office/drawing/2010/main" val="0"/>
              </a:ext>
            </a:extLst>
          </a:blip>
          <a:srcRect l="4688" r="4688"/>
          <a:stretch/>
        </p:blipFill>
        <p:spPr>
          <a:xfrm>
            <a:off x="2721975" y="1508271"/>
            <a:ext cx="1080000" cy="1080000"/>
          </a:xfrm>
          <a:prstGeom prst="rect">
            <a:avLst/>
          </a:prstGeom>
          <a:ln>
            <a:solidFill>
              <a:srgbClr val="104F75"/>
            </a:solidFill>
          </a:ln>
        </p:spPr>
      </p:pic>
      <p:pic>
        <p:nvPicPr>
          <p:cNvPr id="14" name="Picture 13">
            <a:extLst>
              <a:ext uri="{FF2B5EF4-FFF2-40B4-BE49-F238E27FC236}">
                <a16:creationId xmlns:a16="http://schemas.microsoft.com/office/drawing/2014/main" id="{400E471A-E378-4343-8C41-7AB46590D560}"/>
              </a:ext>
            </a:extLst>
          </p:cNvPr>
          <p:cNvPicPr>
            <a:picLocks/>
          </p:cNvPicPr>
          <p:nvPr/>
        </p:nvPicPr>
        <p:blipFill rotWithShape="1">
          <a:blip r:embed="rId6" cstate="print">
            <a:extLst>
              <a:ext uri="{28A0092B-C50C-407E-A947-70E740481C1C}">
                <a14:useLocalDpi xmlns:a14="http://schemas.microsoft.com/office/drawing/2010/main" val="0"/>
              </a:ext>
            </a:extLst>
          </a:blip>
          <a:srcRect l="-5172" t="20094" r="1724" b="-1656"/>
          <a:stretch/>
        </p:blipFill>
        <p:spPr>
          <a:xfrm>
            <a:off x="10764353" y="1508271"/>
            <a:ext cx="1080000" cy="1080000"/>
          </a:xfrm>
          <a:prstGeom prst="rect">
            <a:avLst/>
          </a:prstGeom>
          <a:solidFill>
            <a:schemeClr val="bg1">
              <a:alpha val="0"/>
            </a:schemeClr>
          </a:solidFill>
          <a:ln>
            <a:solidFill>
              <a:srgbClr val="104F75"/>
            </a:solidFill>
          </a:ln>
        </p:spPr>
      </p:pic>
      <p:sp>
        <p:nvSpPr>
          <p:cNvPr id="48" name="Rounded Rectangle 46">
            <a:extLst>
              <a:ext uri="{FF2B5EF4-FFF2-40B4-BE49-F238E27FC236}">
                <a16:creationId xmlns:a16="http://schemas.microsoft.com/office/drawing/2014/main" id="{F348F016-8533-4615-904E-C8DC90A89776}"/>
              </a:ext>
            </a:extLst>
          </p:cNvPr>
          <p:cNvSpPr/>
          <p:nvPr/>
        </p:nvSpPr>
        <p:spPr>
          <a:xfrm>
            <a:off x="8272213" y="3485234"/>
            <a:ext cx="3792417" cy="119924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est la pro</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aine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ampionne de foot</a:t>
            </a:r>
            <a:endPar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endParaRPr>
          </a:p>
        </p:txBody>
      </p:sp>
      <p:sp>
        <p:nvSpPr>
          <p:cNvPr id="51" name="Rounded Rectangle 46">
            <a:extLst>
              <a:ext uri="{FF2B5EF4-FFF2-40B4-BE49-F238E27FC236}">
                <a16:creationId xmlns:a16="http://schemas.microsoft.com/office/drawing/2014/main" id="{3A0FDAC6-D50C-4EAA-B95F-BB06FE3EBBD8}"/>
              </a:ext>
            </a:extLst>
          </p:cNvPr>
          <p:cNvSpPr/>
          <p:nvPr/>
        </p:nvSpPr>
        <p:spPr>
          <a:xfrm>
            <a:off x="153267" y="4813119"/>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va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ez le bou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er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aque diman</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a:t>
            </a:r>
          </a:p>
        </p:txBody>
      </p:sp>
      <p:sp>
        <p:nvSpPr>
          <p:cNvPr id="52" name="Rounded Rectangle 46">
            <a:extLst>
              <a:ext uri="{FF2B5EF4-FFF2-40B4-BE49-F238E27FC236}">
                <a16:creationId xmlns:a16="http://schemas.microsoft.com/office/drawing/2014/main" id="{218E9DD3-E62E-4E81-B8DD-948DF9E536D1}"/>
              </a:ext>
            </a:extLst>
          </p:cNvPr>
          <p:cNvSpPr/>
          <p:nvPr/>
        </p:nvSpPr>
        <p:spPr>
          <a:xfrm>
            <a:off x="4214942" y="4813119"/>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tou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 un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apeau en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enille</a:t>
            </a:r>
          </a:p>
        </p:txBody>
      </p:sp>
      <p:sp>
        <p:nvSpPr>
          <p:cNvPr id="53" name="Rounded Rectangle 46">
            <a:extLst>
              <a:ext uri="{FF2B5EF4-FFF2-40B4-BE49-F238E27FC236}">
                <a16:creationId xmlns:a16="http://schemas.microsoft.com/office/drawing/2014/main" id="{EDBD5CCF-FEB4-4FD4-8621-15BD66FF2777}"/>
              </a:ext>
            </a:extLst>
          </p:cNvPr>
          <p:cNvSpPr/>
          <p:nvPr/>
        </p:nvSpPr>
        <p:spPr>
          <a:xfrm>
            <a:off x="153268" y="3454854"/>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er</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 son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ien,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arles</a:t>
            </a:r>
          </a:p>
        </p:txBody>
      </p:sp>
      <p:sp>
        <p:nvSpPr>
          <p:cNvPr id="54" name="Rounded Rectangle 46">
            <a:extLst>
              <a:ext uri="{FF2B5EF4-FFF2-40B4-BE49-F238E27FC236}">
                <a16:creationId xmlns:a16="http://schemas.microsoft.com/office/drawing/2014/main" id="{1CCFCD5E-AE2B-4F19-AC49-B8CA56B74FD8}"/>
              </a:ext>
            </a:extLst>
          </p:cNvPr>
          <p:cNvSpPr/>
          <p:nvPr/>
        </p:nvSpPr>
        <p:spPr>
          <a:xfrm>
            <a:off x="8278569" y="4796752"/>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oisit une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emise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ère de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anel</a:t>
            </a:r>
          </a:p>
        </p:txBody>
      </p:sp>
      <p:sp>
        <p:nvSpPr>
          <p:cNvPr id="47" name="Rounded Rectangle 46">
            <a:extLst>
              <a:ext uri="{FF2B5EF4-FFF2-40B4-BE49-F238E27FC236}">
                <a16:creationId xmlns:a16="http://schemas.microsoft.com/office/drawing/2014/main" id="{86534D38-F035-4784-8545-075F091DE4FC}"/>
              </a:ext>
            </a:extLst>
          </p:cNvPr>
          <p:cNvSpPr/>
          <p:nvPr/>
        </p:nvSpPr>
        <p:spPr>
          <a:xfrm>
            <a:off x="4214941" y="3454854"/>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boit du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ocolat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aud </a:t>
            </a:r>
          </a:p>
        </p:txBody>
      </p:sp>
      <p:pic>
        <p:nvPicPr>
          <p:cNvPr id="50" name="Picture 49">
            <a:extLst>
              <a:ext uri="{FF2B5EF4-FFF2-40B4-BE49-F238E27FC236}">
                <a16:creationId xmlns:a16="http://schemas.microsoft.com/office/drawing/2014/main" id="{987445CE-5AC3-44C1-85DE-7946A253845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46963" y="1353290"/>
            <a:ext cx="720988" cy="1260000"/>
          </a:xfrm>
          <a:prstGeom prst="rect">
            <a:avLst/>
          </a:prstGeom>
        </p:spPr>
      </p:pic>
      <p:pic>
        <p:nvPicPr>
          <p:cNvPr id="49" name="Picture 48" descr="A picture containing text, clipart&#10;&#10;Description automatically generated">
            <a:extLst>
              <a:ext uri="{FF2B5EF4-FFF2-40B4-BE49-F238E27FC236}">
                <a16:creationId xmlns:a16="http://schemas.microsoft.com/office/drawing/2014/main" id="{0950458D-BEA9-4CEB-801F-E546245C856B}"/>
              </a:ext>
            </a:extLst>
          </p:cNvPr>
          <p:cNvPicPr>
            <a:picLocks noChangeAspect="1"/>
          </p:cNvPicPr>
          <p:nvPr/>
        </p:nvPicPr>
        <p:blipFill rotWithShape="1">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1966216" y="1353290"/>
            <a:ext cx="807390" cy="1260000"/>
          </a:xfrm>
          <a:prstGeom prst="rect">
            <a:avLst/>
          </a:prstGeom>
        </p:spPr>
      </p:pic>
      <p:pic>
        <p:nvPicPr>
          <p:cNvPr id="38" name="Picture 37" descr="group of children">
            <a:extLst>
              <a:ext uri="{FF2B5EF4-FFF2-40B4-BE49-F238E27FC236}">
                <a16:creationId xmlns:a16="http://schemas.microsoft.com/office/drawing/2014/main" id="{7B7256EF-00CA-40B4-A82B-431B8808B01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501"/>
          <a:stretch/>
        </p:blipFill>
        <p:spPr bwMode="auto">
          <a:xfrm>
            <a:off x="4077662" y="1455572"/>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Background pattern&#10;&#10;Description automatically generated">
            <a:extLst>
              <a:ext uri="{FF2B5EF4-FFF2-40B4-BE49-F238E27FC236}">
                <a16:creationId xmlns:a16="http://schemas.microsoft.com/office/drawing/2014/main" id="{606C5BDB-D1DD-4FAA-B902-D593560F8E9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t="51876" r="65924"/>
          <a:stretch/>
        </p:blipFill>
        <p:spPr>
          <a:xfrm>
            <a:off x="5890996" y="1353290"/>
            <a:ext cx="785774" cy="1260000"/>
          </a:xfrm>
          <a:prstGeom prst="rect">
            <a:avLst/>
          </a:prstGeom>
        </p:spPr>
      </p:pic>
      <p:pic>
        <p:nvPicPr>
          <p:cNvPr id="45" name="Picture 44" descr="Background pattern&#10;&#10;Description automatically generated">
            <a:extLst>
              <a:ext uri="{FF2B5EF4-FFF2-40B4-BE49-F238E27FC236}">
                <a16:creationId xmlns:a16="http://schemas.microsoft.com/office/drawing/2014/main" id="{C054864E-6850-443F-846E-1BB254309D4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5064" r="24795" b="47239"/>
          <a:stretch/>
        </p:blipFill>
        <p:spPr>
          <a:xfrm>
            <a:off x="7916249" y="1378374"/>
            <a:ext cx="909189" cy="12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747FE97E-9BCF-4595-AB64-A8F060B57D8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4637" b="47710"/>
          <a:stretch/>
        </p:blipFill>
        <p:spPr>
          <a:xfrm>
            <a:off x="10045825" y="1353290"/>
            <a:ext cx="679900" cy="1260000"/>
          </a:xfrm>
          <a:prstGeom prst="rect">
            <a:avLst/>
          </a:prstGeom>
        </p:spPr>
      </p:pic>
      <p:sp>
        <p:nvSpPr>
          <p:cNvPr id="42" name="TextBox 41">
            <a:extLst>
              <a:ext uri="{FF2B5EF4-FFF2-40B4-BE49-F238E27FC236}">
                <a16:creationId xmlns:a16="http://schemas.microsoft.com/office/drawing/2014/main" id="{49F50967-1DF6-4B0C-89D1-6F62C593CF10}"/>
              </a:ext>
            </a:extLst>
          </p:cNvPr>
          <p:cNvSpPr txBox="1"/>
          <p:nvPr/>
        </p:nvSpPr>
        <p:spPr>
          <a:xfrm>
            <a:off x="5754732" y="182009"/>
            <a:ext cx="307070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Qui va avec chaque phrase?</a:t>
            </a:r>
          </a:p>
        </p:txBody>
      </p:sp>
      <p:sp>
        <p:nvSpPr>
          <p:cNvPr id="55" name="TextBox 54">
            <a:extLst>
              <a:ext uri="{FF2B5EF4-FFF2-40B4-BE49-F238E27FC236}">
                <a16:creationId xmlns:a16="http://schemas.microsoft.com/office/drawing/2014/main" id="{9AE57206-DC4B-4F9D-9DAB-BBD9401E1C22}"/>
              </a:ext>
            </a:extLst>
          </p:cNvPr>
          <p:cNvSpPr txBox="1"/>
          <p:nvPr/>
        </p:nvSpPr>
        <p:spPr>
          <a:xfrm>
            <a:off x="5152884" y="3429000"/>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Na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an</a:t>
            </a:r>
          </a:p>
        </p:txBody>
      </p:sp>
      <p:sp>
        <p:nvSpPr>
          <p:cNvPr id="56" name="TextBox 55">
            <a:extLst>
              <a:ext uri="{FF2B5EF4-FFF2-40B4-BE49-F238E27FC236}">
                <a16:creationId xmlns:a16="http://schemas.microsoft.com/office/drawing/2014/main" id="{9F52C1F8-6324-452F-BBD4-9D76B4A36997}"/>
              </a:ext>
            </a:extLst>
          </p:cNvPr>
          <p:cNvSpPr txBox="1"/>
          <p:nvPr/>
        </p:nvSpPr>
        <p:spPr>
          <a:xfrm>
            <a:off x="9245869" y="4767199"/>
            <a:ext cx="19490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Ca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erine</a:t>
            </a:r>
          </a:p>
        </p:txBody>
      </p:sp>
      <p:sp>
        <p:nvSpPr>
          <p:cNvPr id="57" name="TextBox 56">
            <a:extLst>
              <a:ext uri="{FF2B5EF4-FFF2-40B4-BE49-F238E27FC236}">
                <a16:creationId xmlns:a16="http://schemas.microsoft.com/office/drawing/2014/main" id="{E681A060-6E16-4D7C-B21C-4BBEA5E58FBD}"/>
              </a:ext>
            </a:extLst>
          </p:cNvPr>
          <p:cNvSpPr txBox="1"/>
          <p:nvPr/>
        </p:nvSpPr>
        <p:spPr>
          <a:xfrm>
            <a:off x="1041410" y="4767199"/>
            <a:ext cx="22153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éophile</a:t>
            </a:r>
          </a:p>
        </p:txBody>
      </p:sp>
      <p:sp>
        <p:nvSpPr>
          <p:cNvPr id="58" name="TextBox 57">
            <a:extLst>
              <a:ext uri="{FF2B5EF4-FFF2-40B4-BE49-F238E27FC236}">
                <a16:creationId xmlns:a16="http://schemas.microsoft.com/office/drawing/2014/main" id="{299C55A0-FE5D-44B0-B812-35C68C5A9987}"/>
              </a:ext>
            </a:extLst>
          </p:cNvPr>
          <p:cNvSpPr txBox="1"/>
          <p:nvPr/>
        </p:nvSpPr>
        <p:spPr>
          <a:xfrm>
            <a:off x="9245869" y="3429000"/>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Na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alie</a:t>
            </a:r>
          </a:p>
        </p:txBody>
      </p:sp>
      <p:sp>
        <p:nvSpPr>
          <p:cNvPr id="59" name="TextBox 58">
            <a:extLst>
              <a:ext uri="{FF2B5EF4-FFF2-40B4-BE49-F238E27FC236}">
                <a16:creationId xmlns:a16="http://schemas.microsoft.com/office/drawing/2014/main" id="{6CD381A0-00C0-44B8-91F0-95625FD26961}"/>
              </a:ext>
            </a:extLst>
          </p:cNvPr>
          <p:cNvSpPr txBox="1"/>
          <p:nvPr/>
        </p:nvSpPr>
        <p:spPr>
          <a:xfrm>
            <a:off x="1101749" y="3429000"/>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Ma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éo</a:t>
            </a:r>
          </a:p>
        </p:txBody>
      </p:sp>
      <p:sp>
        <p:nvSpPr>
          <p:cNvPr id="60" name="TextBox 59">
            <a:extLst>
              <a:ext uri="{FF2B5EF4-FFF2-40B4-BE49-F238E27FC236}">
                <a16:creationId xmlns:a16="http://schemas.microsoft.com/office/drawing/2014/main" id="{BBD9FAE4-36E1-425A-8C14-24D99134DEE0}"/>
              </a:ext>
            </a:extLst>
          </p:cNvPr>
          <p:cNvSpPr txBox="1"/>
          <p:nvPr/>
        </p:nvSpPr>
        <p:spPr>
          <a:xfrm>
            <a:off x="5243936" y="4767199"/>
            <a:ext cx="18059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Elizabe</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endPar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endParaRPr>
          </a:p>
        </p:txBody>
      </p:sp>
      <p:sp>
        <p:nvSpPr>
          <p:cNvPr id="61" name="Action Button: Custom 16">
            <a:hlinkClick r:id="" action="ppaction://noaction" highlightClick="1">
              <a:snd r:embed="rId14" name="matheo cherche son chien charles.wav"/>
            </a:hlinkClick>
            <a:extLst>
              <a:ext uri="{FF2B5EF4-FFF2-40B4-BE49-F238E27FC236}">
                <a16:creationId xmlns:a16="http://schemas.microsoft.com/office/drawing/2014/main" id="{1ECEAA2A-904E-42A3-B502-AEEA6A9AE62F}"/>
              </a:ext>
            </a:extLst>
          </p:cNvPr>
          <p:cNvSpPr/>
          <p:nvPr/>
        </p:nvSpPr>
        <p:spPr>
          <a:xfrm>
            <a:off x="3581125" y="34154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2" name="Action Button: Custom 16">
            <a:hlinkClick r:id="" action="ppaction://noaction" highlightClick="1">
              <a:snd r:embed="rId15" name="nathan boit du chocolat chaud.wav"/>
            </a:hlinkClick>
            <a:extLst>
              <a:ext uri="{FF2B5EF4-FFF2-40B4-BE49-F238E27FC236}">
                <a16:creationId xmlns:a16="http://schemas.microsoft.com/office/drawing/2014/main" id="{611D5FB6-FA97-4F00-86CC-7D167F0C118B}"/>
              </a:ext>
            </a:extLst>
          </p:cNvPr>
          <p:cNvSpPr/>
          <p:nvPr/>
        </p:nvSpPr>
        <p:spPr>
          <a:xfrm>
            <a:off x="7643576" y="34154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Action Button: Custom 16">
            <a:hlinkClick r:id="" action="ppaction://noaction" highlightClick="1">
              <a:snd r:embed="rId16" name="nathalie est la prochaine championne de foot.wav"/>
            </a:hlinkClick>
            <a:extLst>
              <a:ext uri="{FF2B5EF4-FFF2-40B4-BE49-F238E27FC236}">
                <a16:creationId xmlns:a16="http://schemas.microsoft.com/office/drawing/2014/main" id="{26E25D46-6807-409E-A3F7-7509A4F53086}"/>
              </a:ext>
            </a:extLst>
          </p:cNvPr>
          <p:cNvSpPr/>
          <p:nvPr/>
        </p:nvSpPr>
        <p:spPr>
          <a:xfrm>
            <a:off x="11705353" y="34154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17" name="theophile va chez le boucher chaque dimanche.wav"/>
            </a:hlinkClick>
            <a:extLst>
              <a:ext uri="{FF2B5EF4-FFF2-40B4-BE49-F238E27FC236}">
                <a16:creationId xmlns:a16="http://schemas.microsoft.com/office/drawing/2014/main" id="{743A77C8-92E8-46D7-B36F-8B224B8BABC5}"/>
              </a:ext>
            </a:extLst>
          </p:cNvPr>
          <p:cNvSpPr/>
          <p:nvPr/>
        </p:nvSpPr>
        <p:spPr>
          <a:xfrm>
            <a:off x="3581125" y="47637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5" name="Action Button: Custom 16">
            <a:hlinkClick r:id="" action="ppaction://noaction" highlightClick="1">
              <a:snd r:embed="rId18" name="elizabeth touche un chapeau en chenille.wav"/>
            </a:hlinkClick>
            <a:extLst>
              <a:ext uri="{FF2B5EF4-FFF2-40B4-BE49-F238E27FC236}">
                <a16:creationId xmlns:a16="http://schemas.microsoft.com/office/drawing/2014/main" id="{CC223A4F-5D39-4993-84B4-A8AECEA1E999}"/>
              </a:ext>
            </a:extLst>
          </p:cNvPr>
          <p:cNvSpPr/>
          <p:nvPr/>
        </p:nvSpPr>
        <p:spPr>
          <a:xfrm>
            <a:off x="7643576" y="47637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6" name="Action Button: Custom 16">
            <a:hlinkClick r:id="" action="ppaction://noaction" highlightClick="1">
              <a:snd r:embed="rId19" name="catherine choisit une chemise chere de chanel.wav"/>
            </a:hlinkClick>
            <a:extLst>
              <a:ext uri="{FF2B5EF4-FFF2-40B4-BE49-F238E27FC236}">
                <a16:creationId xmlns:a16="http://schemas.microsoft.com/office/drawing/2014/main" id="{318284E6-8DF6-484D-8D9B-74ADC5106BC4}"/>
              </a:ext>
            </a:extLst>
          </p:cNvPr>
          <p:cNvSpPr/>
          <p:nvPr/>
        </p:nvSpPr>
        <p:spPr>
          <a:xfrm>
            <a:off x="11705353" y="47637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68" name="Picture 67">
            <a:extLst>
              <a:ext uri="{FF2B5EF4-FFF2-40B4-BE49-F238E27FC236}">
                <a16:creationId xmlns:a16="http://schemas.microsoft.com/office/drawing/2014/main" id="{CF1EEF9A-5A1D-2B43-B761-576EEB9B7ED1}"/>
              </a:ext>
            </a:extLst>
          </p:cNvPr>
          <p:cNvPicPr>
            <a:picLocks/>
          </p:cNvPicPr>
          <p:nvPr/>
        </p:nvPicPr>
        <p:blipFill>
          <a:blip r:embed="rId20" cstate="print">
            <a:extLst>
              <a:ext uri="{28A0092B-C50C-407E-A947-70E740481C1C}">
                <a14:useLocalDpi xmlns:a14="http://schemas.microsoft.com/office/drawing/2010/main" val="0"/>
              </a:ext>
            </a:extLst>
          </a:blip>
          <a:srcRect l="7188" r="7188"/>
          <a:stretch/>
        </p:blipFill>
        <p:spPr>
          <a:xfrm>
            <a:off x="841389" y="1508271"/>
            <a:ext cx="1080000" cy="1080000"/>
          </a:xfrm>
          <a:prstGeom prst="rect">
            <a:avLst/>
          </a:prstGeom>
          <a:ln>
            <a:solidFill>
              <a:srgbClr val="104F75"/>
            </a:solidFill>
          </a:ln>
        </p:spPr>
      </p:pic>
      <p:pic>
        <p:nvPicPr>
          <p:cNvPr id="3" name="Picture 2" descr="A picture containing indoor, different, colorful, set&#10;&#10;Description automatically generated">
            <a:extLst>
              <a:ext uri="{FF2B5EF4-FFF2-40B4-BE49-F238E27FC236}">
                <a16:creationId xmlns:a16="http://schemas.microsoft.com/office/drawing/2014/main" id="{8A1A86D9-CFE1-4EC7-9F23-5DF44A31873C}"/>
              </a:ext>
            </a:extLst>
          </p:cNvPr>
          <p:cNvPicPr>
            <a:picLocks noChangeAspect="1"/>
          </p:cNvPicPr>
          <p:nvPr/>
        </p:nvPicPr>
        <p:blipFill rotWithShape="1">
          <a:blip r:embed="rId21">
            <a:extLst>
              <a:ext uri="{28A0092B-C50C-407E-A947-70E740481C1C}">
                <a14:useLocalDpi xmlns:a14="http://schemas.microsoft.com/office/drawing/2010/main" val="0"/>
              </a:ext>
            </a:extLst>
          </a:blip>
          <a:srcRect l="2891" t="49778" r="78510" b="11089"/>
          <a:stretch/>
        </p:blipFill>
        <p:spPr>
          <a:xfrm>
            <a:off x="6789911" y="1508271"/>
            <a:ext cx="1075602" cy="1078719"/>
          </a:xfrm>
          <a:prstGeom prst="rect">
            <a:avLst/>
          </a:prstGeom>
          <a:ln>
            <a:solidFill>
              <a:srgbClr val="104F75"/>
            </a:solidFill>
          </a:ln>
        </p:spPr>
      </p:pic>
      <p:pic>
        <p:nvPicPr>
          <p:cNvPr id="6" name="Picture 5" descr="Text&#10;&#10;Description automatically generated">
            <a:extLst>
              <a:ext uri="{FF2B5EF4-FFF2-40B4-BE49-F238E27FC236}">
                <a16:creationId xmlns:a16="http://schemas.microsoft.com/office/drawing/2014/main" id="{209FF93A-0507-4A83-9F2D-1A2FD52ED27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876174" y="1506990"/>
            <a:ext cx="1080000" cy="1080000"/>
          </a:xfrm>
          <a:prstGeom prst="rect">
            <a:avLst/>
          </a:prstGeom>
          <a:ln>
            <a:solidFill>
              <a:srgbClr val="104F75"/>
            </a:solidFill>
          </a:ln>
        </p:spPr>
      </p:pic>
    </p:spTree>
    <p:extLst>
      <p:ext uri="{BB962C8B-B14F-4D97-AF65-F5344CB8AC3E}">
        <p14:creationId xmlns:p14="http://schemas.microsoft.com/office/powerpoint/2010/main" val="407716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04167E-6 -3.7037E-7 L -0.16068 0.30741 " pathEditMode="relative" rAng="0" ptsTypes="AA">
                                      <p:cBhvr>
                                        <p:cTn id="6" dur="2000" fill="hold"/>
                                        <p:tgtEl>
                                          <p:spTgt spid="49"/>
                                        </p:tgtEl>
                                        <p:attrNameLst>
                                          <p:attrName>ppt_x</p:attrName>
                                          <p:attrName>ppt_y</p:attrName>
                                        </p:attrNameLst>
                                      </p:cBhvr>
                                      <p:rCtr x="-8034" y="15370"/>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2.91667E-6 -3.7037E-7 L -0.48554 0.30579 " pathEditMode="relative" rAng="0" ptsTypes="AA">
                                      <p:cBhvr>
                                        <p:cTn id="13" dur="2000" fill="hold"/>
                                        <p:tgtEl>
                                          <p:spTgt spid="44"/>
                                        </p:tgtEl>
                                        <p:attrNameLst>
                                          <p:attrName>ppt_x</p:attrName>
                                          <p:attrName>ppt_y</p:attrName>
                                        </p:attrNameLst>
                                      </p:cBhvr>
                                      <p:rCtr x="-24284" y="15278"/>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0.00248 0.00023 L 0.3414 0.28403 " pathEditMode="relative" rAng="0" ptsTypes="AA">
                                      <p:cBhvr>
                                        <p:cTn id="20" dur="2000" fill="hold"/>
                                        <p:tgtEl>
                                          <p:spTgt spid="38"/>
                                        </p:tgtEl>
                                        <p:attrNameLst>
                                          <p:attrName>ppt_x</p:attrName>
                                          <p:attrName>ppt_y</p:attrName>
                                        </p:attrNameLst>
                                      </p:cBhvr>
                                      <p:rCtr x="17188" y="14190"/>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4.58333E-6 -3.7037E-7 L -0.48072 0.49097 " pathEditMode="relative" rAng="0" ptsTypes="AA">
                                      <p:cBhvr>
                                        <p:cTn id="27" dur="2000" fill="hold"/>
                                        <p:tgtEl>
                                          <p:spTgt spid="46"/>
                                        </p:tgtEl>
                                        <p:attrNameLst>
                                          <p:attrName>ppt_x</p:attrName>
                                          <p:attrName>ppt_y</p:attrName>
                                        </p:attrNameLst>
                                      </p:cBhvr>
                                      <p:rCtr x="-24036" y="24537"/>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nodeType="clickEffect">
                                  <p:stCondLst>
                                    <p:cond delay="0"/>
                                  </p:stCondLst>
                                  <p:childTnLst>
                                    <p:animMotion origin="layout" path="M 0.00911 0.00973 L -0.31784 0.49491 " pathEditMode="relative" rAng="0" ptsTypes="AA">
                                      <p:cBhvr>
                                        <p:cTn id="34" dur="2000" fill="hold"/>
                                        <p:tgtEl>
                                          <p:spTgt spid="45"/>
                                        </p:tgtEl>
                                        <p:attrNameLst>
                                          <p:attrName>ppt_x</p:attrName>
                                          <p:attrName>ppt_y</p:attrName>
                                        </p:attrNameLst>
                                      </p:cBhvr>
                                      <p:rCtr x="-16354" y="24259"/>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nodeType="clickEffect">
                                  <p:stCondLst>
                                    <p:cond delay="0"/>
                                  </p:stCondLst>
                                  <p:childTnLst>
                                    <p:animMotion origin="layout" path="M -3.54167E-6 0.01921 L 0.66094 0.49861 " pathEditMode="relative" rAng="0" ptsTypes="AA">
                                      <p:cBhvr>
                                        <p:cTn id="41" dur="2000" fill="hold"/>
                                        <p:tgtEl>
                                          <p:spTgt spid="50"/>
                                        </p:tgtEl>
                                        <p:attrNameLst>
                                          <p:attrName>ppt_x</p:attrName>
                                          <p:attrName>ppt_y</p:attrName>
                                        </p:attrNameLst>
                                      </p:cBhvr>
                                      <p:rCtr x="33047" y="23958"/>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B3CE04EE-1090-AF4E-939D-3CEC60C36C4E}"/>
              </a:ext>
            </a:extLst>
          </p:cNvPr>
          <p:cNvGraphicFramePr>
            <a:graphicFrameLocks noGrp="1"/>
          </p:cNvGraphicFramePr>
          <p:nvPr/>
        </p:nvGraphicFramePr>
        <p:xfrm>
          <a:off x="149729" y="2555377"/>
          <a:ext cx="11892542" cy="3528000"/>
        </p:xfrm>
        <a:graphic>
          <a:graphicData uri="http://schemas.openxmlformats.org/drawingml/2006/table">
            <a:tbl>
              <a:tblPr firstRow="1" bandRow="1">
                <a:tableStyleId>{21E4AEA4-8DFA-4A89-87EB-49C32662AFE0}</a:tableStyleId>
              </a:tblPr>
              <a:tblGrid>
                <a:gridCol w="614856">
                  <a:extLst>
                    <a:ext uri="{9D8B030D-6E8A-4147-A177-3AD203B41FA5}">
                      <a16:colId xmlns:a16="http://schemas.microsoft.com/office/drawing/2014/main" val="3829870962"/>
                    </a:ext>
                  </a:extLst>
                </a:gridCol>
                <a:gridCol w="8496000">
                  <a:extLst>
                    <a:ext uri="{9D8B030D-6E8A-4147-A177-3AD203B41FA5}">
                      <a16:colId xmlns:a16="http://schemas.microsoft.com/office/drawing/2014/main" val="1051681537"/>
                    </a:ext>
                  </a:extLst>
                </a:gridCol>
                <a:gridCol w="1355835">
                  <a:extLst>
                    <a:ext uri="{9D8B030D-6E8A-4147-A177-3AD203B41FA5}">
                      <a16:colId xmlns:a16="http://schemas.microsoft.com/office/drawing/2014/main" val="3563916638"/>
                    </a:ext>
                  </a:extLst>
                </a:gridCol>
                <a:gridCol w="1425851">
                  <a:extLst>
                    <a:ext uri="{9D8B030D-6E8A-4147-A177-3AD203B41FA5}">
                      <a16:colId xmlns:a16="http://schemas.microsoft.com/office/drawing/2014/main" val="3520537581"/>
                    </a:ext>
                  </a:extLst>
                </a:gridCol>
              </a:tblGrid>
              <a:tr h="504000">
                <a:tc>
                  <a:txBody>
                    <a:bodyPr/>
                    <a:lstStyle/>
                    <a:p>
                      <a:endParaRPr lang="fr-FR" sz="2200" dirty="0">
                        <a:solidFill>
                          <a:schemeClr val="bg1"/>
                        </a:solidFill>
                      </a:endParaRPr>
                    </a:p>
                  </a:txBody>
                  <a:tcPr/>
                </a:tc>
                <a:tc>
                  <a:txBody>
                    <a:bodyPr/>
                    <a:lstStyle/>
                    <a:p>
                      <a:pPr algn="ctr"/>
                      <a:endParaRPr lang="fr-FR" sz="2200" dirty="0">
                        <a:solidFill>
                          <a:schemeClr val="bg1"/>
                        </a:solidFill>
                      </a:endParaRPr>
                    </a:p>
                  </a:txBody>
                  <a:tcPr/>
                </a:tc>
                <a:tc>
                  <a:txBody>
                    <a:bodyPr/>
                    <a:lstStyle/>
                    <a:p>
                      <a:pPr algn="ctr"/>
                      <a:r>
                        <a:rPr lang="fr-FR" sz="2200" dirty="0">
                          <a:solidFill>
                            <a:schemeClr val="bg1"/>
                          </a:solidFill>
                          <a:latin typeface="Century Gothic" panose="020B0502020202020204" pitchFamily="34" charset="0"/>
                        </a:rPr>
                        <a:t>[th] </a:t>
                      </a:r>
                    </a:p>
                  </a:txBody>
                  <a:tcPr/>
                </a:tc>
                <a:tc>
                  <a:txBody>
                    <a:bodyPr/>
                    <a:lstStyle/>
                    <a:p>
                      <a:pPr algn="ctr"/>
                      <a:r>
                        <a:rPr lang="fr-FR" sz="2200" dirty="0">
                          <a:solidFill>
                            <a:schemeClr val="bg1"/>
                          </a:solidFill>
                          <a:latin typeface="Century Gothic" panose="020B0502020202020204" pitchFamily="34" charset="0"/>
                        </a:rPr>
                        <a:t>[</a:t>
                      </a:r>
                      <a:r>
                        <a:rPr lang="fr-FR" sz="2200" dirty="0" err="1">
                          <a:solidFill>
                            <a:schemeClr val="bg1"/>
                          </a:solidFill>
                          <a:latin typeface="Century Gothic" panose="020B0502020202020204" pitchFamily="34" charset="0"/>
                        </a:rPr>
                        <a:t>ch</a:t>
                      </a:r>
                      <a:r>
                        <a:rPr lang="fr-FR" sz="2200" dirty="0">
                          <a:solidFill>
                            <a:schemeClr val="bg1"/>
                          </a:solidFill>
                          <a:latin typeface="Century Gothic" panose="020B0502020202020204" pitchFamily="34" charset="0"/>
                        </a:rPr>
                        <a:t>]</a:t>
                      </a:r>
                    </a:p>
                  </a:txBody>
                  <a:tcPr/>
                </a:tc>
                <a:extLst>
                  <a:ext uri="{0D108BD9-81ED-4DB2-BD59-A6C34878D82A}">
                    <a16:rowId xmlns:a16="http://schemas.microsoft.com/office/drawing/2014/main" val="3399173642"/>
                  </a:ext>
                </a:extLst>
              </a:tr>
              <a:tr h="504000">
                <a:tc>
                  <a:txBody>
                    <a:bodyPr/>
                    <a:lstStyle/>
                    <a:p>
                      <a:endParaRPr lang="fr-FR" sz="2000" dirty="0">
                        <a:solidFill>
                          <a:srgbClr val="115076"/>
                        </a:solidFill>
                      </a:endParaRPr>
                    </a:p>
                  </a:txBody>
                  <a:tcPr/>
                </a:tc>
                <a:tc>
                  <a:txBody>
                    <a:bodyPr/>
                    <a:lstStyle/>
                    <a:p>
                      <a:pPr algn="l"/>
                      <a:r>
                        <a:rPr lang="en-GB" sz="2000" b="0" i="0" kern="1200" dirty="0">
                          <a:solidFill>
                            <a:srgbClr val="104F75"/>
                          </a:solidFill>
                          <a:effectLst/>
                          <a:latin typeface="Century Gothic" panose="020B0502020202020204" pitchFamily="34" charset="0"/>
                          <a:ea typeface="+mn-ea"/>
                          <a:cs typeface="+mn-cs"/>
                        </a:rPr>
                        <a:t>Cinq </a:t>
                      </a:r>
                      <a:r>
                        <a:rPr lang="fr-FR" sz="2000" b="1" dirty="0" err="1">
                          <a:solidFill>
                            <a:srgbClr val="E87D1E"/>
                          </a:solidFill>
                          <a:latin typeface="Century Gothic" panose="020B0502020202020204" pitchFamily="34" charset="0"/>
                          <a:cs typeface="Calibri Light" panose="020F0302020204030204" pitchFamily="34" charset="0"/>
                        </a:rPr>
                        <a:t>ch</a:t>
                      </a:r>
                      <a:r>
                        <a:rPr lang="en-GB" sz="2000" b="0" i="0" kern="1200" dirty="0" err="1">
                          <a:solidFill>
                            <a:srgbClr val="104F75"/>
                          </a:solidFill>
                          <a:effectLst/>
                          <a:latin typeface="Century Gothic" panose="020B0502020202020204" pitchFamily="34" charset="0"/>
                          <a:ea typeface="+mn-ea"/>
                          <a:cs typeface="+mn-cs"/>
                        </a:rPr>
                        <a:t>iens</a:t>
                      </a:r>
                      <a:r>
                        <a:rPr lang="en-GB" sz="2000" b="0" i="0" kern="1200" dirty="0">
                          <a:solidFill>
                            <a:srgbClr val="104F75"/>
                          </a:solidFill>
                          <a:effectLst/>
                          <a:latin typeface="Century Gothic" panose="020B0502020202020204" pitchFamily="34" charset="0"/>
                          <a:ea typeface="+mn-ea"/>
                          <a:cs typeface="+mn-cs"/>
                        </a:rPr>
                        <a:t> </a:t>
                      </a:r>
                      <a:r>
                        <a:rPr lang="fr-FR" sz="2000" b="1" dirty="0" err="1">
                          <a:solidFill>
                            <a:srgbClr val="E87D1E"/>
                          </a:solidFill>
                          <a:latin typeface="Century Gothic" panose="020B0502020202020204" pitchFamily="34" charset="0"/>
                          <a:cs typeface="Calibri Light" panose="020F0302020204030204" pitchFamily="34" charset="0"/>
                        </a:rPr>
                        <a:t>ch</a:t>
                      </a:r>
                      <a:r>
                        <a:rPr lang="en-GB" sz="2000" b="0" i="0" kern="1200" dirty="0">
                          <a:solidFill>
                            <a:srgbClr val="104F75"/>
                          </a:solidFill>
                          <a:effectLst/>
                          <a:latin typeface="Century Gothic" panose="020B0502020202020204" pitchFamily="34" charset="0"/>
                          <a:ea typeface="+mn-ea"/>
                          <a:cs typeface="+mn-cs"/>
                        </a:rPr>
                        <a:t>assent six </a:t>
                      </a:r>
                      <a:r>
                        <a:rPr lang="fr-FR" sz="2000" b="1" dirty="0">
                          <a:solidFill>
                            <a:srgbClr val="E87D1E"/>
                          </a:solidFill>
                          <a:latin typeface="Century Gothic" panose="020B0502020202020204" pitchFamily="34" charset="0"/>
                          <a:cs typeface="Calibri Light" panose="020F0302020204030204" pitchFamily="34" charset="0"/>
                        </a:rPr>
                        <a:t>ch</a:t>
                      </a:r>
                      <a:r>
                        <a:rPr lang="en-GB" sz="2000" b="0" i="0" kern="1200" dirty="0">
                          <a:solidFill>
                            <a:srgbClr val="104F75"/>
                          </a:solidFill>
                          <a:effectLst/>
                          <a:latin typeface="Century Gothic" panose="020B0502020202020204" pitchFamily="34" charset="0"/>
                          <a:ea typeface="+mn-ea"/>
                          <a:cs typeface="+mn-cs"/>
                        </a:rPr>
                        <a:t>ats.</a:t>
                      </a:r>
                      <a:endParaRPr lang="fr-FR" sz="2000" b="1" i="0" dirty="0">
                        <a:solidFill>
                          <a:srgbClr val="104F75"/>
                        </a:solidFill>
                        <a:latin typeface="Century Gothic" panose="020B0502020202020204" pitchFamily="34" charset="0"/>
                      </a:endParaRPr>
                    </a:p>
                  </a:txBody>
                  <a:tcPr/>
                </a:tc>
                <a:tc>
                  <a:txBody>
                    <a:bodyPr/>
                    <a:lstStyle/>
                    <a:p>
                      <a:pPr algn="ctr"/>
                      <a:endParaRPr lang="fr-FR" sz="2000" dirty="0">
                        <a:solidFill>
                          <a:srgbClr val="115076"/>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extLst>
                  <a:ext uri="{0D108BD9-81ED-4DB2-BD59-A6C34878D82A}">
                    <a16:rowId xmlns:a16="http://schemas.microsoft.com/office/drawing/2014/main" val="4178004420"/>
                  </a:ext>
                </a:extLst>
              </a:tr>
              <a:tr h="504000">
                <a:tc>
                  <a:txBody>
                    <a:bodyPr/>
                    <a:lstStyle/>
                    <a:p>
                      <a:endParaRPr lang="fr-FR" sz="2000" dirty="0">
                        <a:solidFill>
                          <a:srgbClr val="115076"/>
                        </a:solidFill>
                      </a:endParaRPr>
                    </a:p>
                  </a:txBody>
                  <a:tcPr/>
                </a:tc>
                <a:tc>
                  <a:txBody>
                    <a:bodyPr/>
                    <a:lstStyle/>
                    <a:p>
                      <a:pPr algn="l"/>
                      <a:r>
                        <a:rPr lang="fr-FR" sz="2000" b="1" dirty="0">
                          <a:solidFill>
                            <a:srgbClr val="E87D1E"/>
                          </a:solidFill>
                          <a:latin typeface="Century Gothic" panose="020B0502020202020204" pitchFamily="34" charset="0"/>
                          <a:cs typeface="Calibri Light" panose="020F0302020204030204" pitchFamily="34" charset="0"/>
                        </a:rPr>
                        <a:t>Ch</a:t>
                      </a:r>
                      <a:r>
                        <a:rPr lang="fr-FR" sz="2000" dirty="0">
                          <a:solidFill>
                            <a:srgbClr val="115076"/>
                          </a:solidFill>
                          <a:latin typeface="Century Gothic" panose="020B0502020202020204" pitchFamily="34" charset="0"/>
                        </a:rPr>
                        <a:t>arlène </a:t>
                      </a:r>
                      <a:r>
                        <a:rPr lang="fr-FR" sz="2000" b="1" dirty="0">
                          <a:solidFill>
                            <a:srgbClr val="E87D1E"/>
                          </a:solidFill>
                          <a:latin typeface="Century Gothic" panose="020B0502020202020204" pitchFamily="34" charset="0"/>
                          <a:cs typeface="Calibri Light" panose="020F030202020403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er</a:t>
                      </a:r>
                      <a:r>
                        <a:rPr lang="fr-FR" sz="2000" b="1" kern="1200" dirty="0">
                          <a:solidFill>
                            <a:srgbClr val="E87D1E"/>
                          </a:solidFill>
                          <a:latin typeface="Century Gothic" panose="020B0502020202020204" pitchFamily="34" charset="0"/>
                          <a:ea typeface="+mn-ea"/>
                          <a:cs typeface="Calibri Light" panose="020F030202020403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e</a:t>
                      </a:r>
                      <a:r>
                        <a:rPr lang="fr-FR" sz="2000" dirty="0">
                          <a:solidFill>
                            <a:srgbClr val="104F75"/>
                          </a:solidFill>
                          <a:latin typeface="Century Gothic" panose="020B0502020202020204" pitchFamily="34" charset="0"/>
                          <a:cs typeface="Calibri Light" panose="020F0302020204030204" pitchFamily="34" charset="0"/>
                        </a:rPr>
                        <a:t> une </a:t>
                      </a:r>
                      <a:r>
                        <a:rPr lang="fr-FR" sz="2000" b="1" dirty="0">
                          <a:solidFill>
                            <a:srgbClr val="E87D1E"/>
                          </a:solidFill>
                          <a:latin typeface="Century Gothic" panose="020B0502020202020204" pitchFamily="34" charset="0"/>
                          <a:cs typeface="Calibri Light" panose="020F0302020204030204" pitchFamily="34" charset="0"/>
                        </a:rPr>
                        <a:t>ch</a:t>
                      </a:r>
                      <a:r>
                        <a:rPr lang="fr-FR" sz="2000" dirty="0">
                          <a:solidFill>
                            <a:srgbClr val="104F75"/>
                          </a:solidFill>
                          <a:latin typeface="Century Gothic" panose="020B0502020202020204" pitchFamily="34" charset="0"/>
                          <a:cs typeface="Calibri Light" panose="020F0302020204030204" pitchFamily="34" charset="0"/>
                        </a:rPr>
                        <a:t>emise </a:t>
                      </a:r>
                      <a:r>
                        <a:rPr lang="fr-FR" sz="2000" kern="1200" dirty="0">
                          <a:solidFill>
                            <a:srgbClr val="104F75"/>
                          </a:solidFill>
                          <a:latin typeface="Century Gothic" panose="020B0502020202020204" pitchFamily="34" charset="0"/>
                          <a:ea typeface="+mn-ea"/>
                          <a:cs typeface="Calibri Light" panose="020F0302020204030204" pitchFamily="34" charset="0"/>
                        </a:rPr>
                        <a:t>sans</a:t>
                      </a:r>
                      <a:r>
                        <a:rPr lang="fr-FR" sz="2000" b="1" dirty="0">
                          <a:solidFill>
                            <a:srgbClr val="E87D1E"/>
                          </a:solidFill>
                          <a:latin typeface="Century Gothic" panose="020B0502020202020204" pitchFamily="34" charset="0"/>
                          <a:cs typeface="Calibri Light" panose="020F0302020204030204" pitchFamily="34" charset="0"/>
                        </a:rPr>
                        <a:t> </a:t>
                      </a:r>
                      <a:r>
                        <a:rPr lang="fr-FR" sz="2000" kern="1200" dirty="0">
                          <a:solidFill>
                            <a:srgbClr val="104F75"/>
                          </a:solidFill>
                          <a:latin typeface="Century Gothic" panose="020B0502020202020204" pitchFamily="34" charset="0"/>
                          <a:ea typeface="+mn-ea"/>
                          <a:cs typeface="Calibri Light" panose="020F0302020204030204" pitchFamily="34" charset="0"/>
                        </a:rPr>
                        <a:t>man</a:t>
                      </a:r>
                      <a:r>
                        <a:rPr lang="fr-FR" sz="2000" b="1" dirty="0">
                          <a:solidFill>
                            <a:srgbClr val="E87D1E"/>
                          </a:solidFill>
                          <a:latin typeface="Century Gothic" panose="020B0502020202020204" pitchFamily="34" charset="0"/>
                          <a:cs typeface="Calibri Light" panose="020F030202020403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es. </a:t>
                      </a:r>
                    </a:p>
                  </a:txBody>
                  <a:tcPr/>
                </a:tc>
                <a:tc>
                  <a:txBody>
                    <a:bodyPr/>
                    <a:lstStyle/>
                    <a:p>
                      <a:pPr algn="ctr"/>
                      <a:endParaRPr lang="fr-FR" sz="2000" dirty="0">
                        <a:solidFill>
                          <a:srgbClr val="115076"/>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extLst>
                  <a:ext uri="{0D108BD9-81ED-4DB2-BD59-A6C34878D82A}">
                    <a16:rowId xmlns:a16="http://schemas.microsoft.com/office/drawing/2014/main" val="4049511666"/>
                  </a:ext>
                </a:extLst>
              </a:tr>
              <a:tr h="504000">
                <a:tc>
                  <a:txBody>
                    <a:bodyPr/>
                    <a:lstStyle/>
                    <a:p>
                      <a:endParaRPr lang="fr-FR" sz="2000" dirty="0">
                        <a:solidFill>
                          <a:srgbClr val="115076"/>
                        </a:solidFill>
                      </a:endParaRPr>
                    </a:p>
                  </a:txBody>
                  <a:tcPr/>
                </a:tc>
                <a:tc>
                  <a:txBody>
                    <a:bodyPr/>
                    <a:lstStyle/>
                    <a:p>
                      <a:pPr algn="l"/>
                      <a:r>
                        <a:rPr lang="fr-FR" sz="2000" i="0" dirty="0">
                          <a:solidFill>
                            <a:srgbClr val="115076"/>
                          </a:solidFill>
                          <a:latin typeface="Century Gothic" panose="020B0502020202020204" pitchFamily="34" charset="0"/>
                        </a:rPr>
                        <a:t>Édi</a:t>
                      </a:r>
                      <a:r>
                        <a:rPr lang="fr-FR" sz="2000" b="1" i="0" dirty="0">
                          <a:solidFill>
                            <a:srgbClr val="E87D1E"/>
                          </a:solidFill>
                          <a:latin typeface="Century Gothic" panose="020B0502020202020204" pitchFamily="34" charset="0"/>
                        </a:rPr>
                        <a:t>th</a:t>
                      </a:r>
                      <a:r>
                        <a:rPr lang="fr-FR" sz="2000" i="0" dirty="0">
                          <a:solidFill>
                            <a:srgbClr val="115076"/>
                          </a:solidFill>
                          <a:latin typeface="Century Gothic" panose="020B0502020202020204" pitchFamily="34" charset="0"/>
                        </a:rPr>
                        <a:t> est sympa</a:t>
                      </a:r>
                      <a:r>
                        <a:rPr lang="fr-FR" sz="2000" b="1" i="0" dirty="0">
                          <a:solidFill>
                            <a:srgbClr val="E87D1E"/>
                          </a:solidFill>
                          <a:latin typeface="Century Gothic" panose="020B0502020202020204" pitchFamily="34" charset="0"/>
                        </a:rPr>
                        <a:t>th</a:t>
                      </a:r>
                      <a:r>
                        <a:rPr lang="fr-FR" sz="2000" i="0" dirty="0">
                          <a:solidFill>
                            <a:srgbClr val="115076"/>
                          </a:solidFill>
                          <a:latin typeface="Century Gothic" panose="020B0502020202020204" pitchFamily="34" charset="0"/>
                        </a:rPr>
                        <a:t>ique mais son </a:t>
                      </a:r>
                      <a:r>
                        <a:rPr lang="fr-FR" sz="2000" b="1" i="0" dirty="0">
                          <a:solidFill>
                            <a:srgbClr val="E87D1E"/>
                          </a:solidFill>
                          <a:latin typeface="Century Gothic" panose="020B050202020202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apeau est</a:t>
                      </a:r>
                      <a:r>
                        <a:rPr lang="fr-FR" sz="2000" b="1" i="0" dirty="0">
                          <a:solidFill>
                            <a:srgbClr val="E87D1E"/>
                          </a:solidFill>
                          <a:latin typeface="Century Gothic" panose="020B0502020202020204" pitchFamily="34" charset="0"/>
                        </a:rPr>
                        <a:t> </a:t>
                      </a:r>
                      <a:r>
                        <a:rPr lang="fr-FR" sz="2000" kern="1200" dirty="0">
                          <a:solidFill>
                            <a:srgbClr val="104F75"/>
                          </a:solidFill>
                          <a:latin typeface="Century Gothic" panose="020B0502020202020204" pitchFamily="34" charset="0"/>
                          <a:ea typeface="+mn-ea"/>
                          <a:cs typeface="Calibri Light" panose="020F0302020204030204" pitchFamily="34" charset="0"/>
                        </a:rPr>
                        <a:t>mo</a:t>
                      </a:r>
                      <a:r>
                        <a:rPr lang="fr-FR" sz="2000" b="1" i="0" dirty="0">
                          <a:solidFill>
                            <a:srgbClr val="E87D1E"/>
                          </a:solidFill>
                          <a:latin typeface="Century Gothic" panose="020B050202020202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e.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extLst>
                  <a:ext uri="{0D108BD9-81ED-4DB2-BD59-A6C34878D82A}">
                    <a16:rowId xmlns:a16="http://schemas.microsoft.com/office/drawing/2014/main" val="4218684469"/>
                  </a:ext>
                </a:extLst>
              </a:tr>
              <a:tr h="504000">
                <a:tc>
                  <a:txBody>
                    <a:bodyPr/>
                    <a:lstStyle/>
                    <a:p>
                      <a:endParaRPr lang="fr-FR" sz="2000" dirty="0">
                        <a:solidFill>
                          <a:srgbClr val="115076"/>
                        </a:solidFill>
                      </a:endParaRPr>
                    </a:p>
                  </a:txBody>
                  <a:tcPr/>
                </a:tc>
                <a:tc>
                  <a:txBody>
                    <a:bodyPr/>
                    <a:lstStyle/>
                    <a:p>
                      <a:pPr algn="l"/>
                      <a:r>
                        <a:rPr lang="fr-FR" sz="2000" b="1" kern="1200" dirty="0">
                          <a:solidFill>
                            <a:srgbClr val="E87D1E"/>
                          </a:solidFill>
                          <a:latin typeface="Century Gothic" panose="020B0502020202020204" pitchFamily="34" charset="0"/>
                          <a:ea typeface="+mn-ea"/>
                          <a:cs typeface="Calibri Light" panose="020F0302020204030204" pitchFamily="34" charset="0"/>
                        </a:rPr>
                        <a:t>Th</a:t>
                      </a:r>
                      <a:r>
                        <a:rPr lang="fr-FR" sz="2000" i="0" dirty="0">
                          <a:solidFill>
                            <a:srgbClr val="115076"/>
                          </a:solidFill>
                          <a:latin typeface="Century Gothic" panose="020B0502020202020204" pitchFamily="34" charset="0"/>
                        </a:rPr>
                        <a:t>ierry </a:t>
                      </a:r>
                      <a:r>
                        <a:rPr lang="fr-FR" sz="2000" kern="1200" dirty="0">
                          <a:solidFill>
                            <a:srgbClr val="104F75"/>
                          </a:solidFill>
                          <a:latin typeface="Century Gothic" panose="020B0502020202020204" pitchFamily="34" charset="0"/>
                          <a:ea typeface="+mn-ea"/>
                          <a:cs typeface="Calibri Light" panose="020F0302020204030204" pitchFamily="34" charset="0"/>
                        </a:rPr>
                        <a:t>mar</a:t>
                      </a:r>
                      <a:r>
                        <a:rPr lang="fr-FR" sz="2000" b="1" dirty="0">
                          <a:solidFill>
                            <a:srgbClr val="E87D1E"/>
                          </a:solidFill>
                          <a:latin typeface="Century Gothic" panose="020B0502020202020204" pitchFamily="34" charset="0"/>
                          <a:cs typeface="Calibri Light" panose="020F030202020403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e sur </a:t>
                      </a:r>
                      <a:r>
                        <a:rPr lang="fr-FR" sz="2000" b="1" dirty="0">
                          <a:solidFill>
                            <a:srgbClr val="E87D1E"/>
                          </a:solidFill>
                          <a:latin typeface="Century Gothic" panose="020B0502020202020204" pitchFamily="34" charset="0"/>
                          <a:cs typeface="Calibri Light" panose="020F030202020403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aque</a:t>
                      </a:r>
                      <a:r>
                        <a:rPr lang="fr-FR" sz="2000" b="1" dirty="0">
                          <a:solidFill>
                            <a:srgbClr val="E87D1E"/>
                          </a:solidFill>
                          <a:latin typeface="Century Gothic" panose="020B0502020202020204" pitchFamily="34" charset="0"/>
                          <a:cs typeface="Calibri Light" panose="020F0302020204030204" pitchFamily="34" charset="0"/>
                        </a:rPr>
                        <a:t> ch</a:t>
                      </a:r>
                      <a:r>
                        <a:rPr lang="fr-FR" sz="2000" kern="1200" dirty="0">
                          <a:solidFill>
                            <a:srgbClr val="104F75"/>
                          </a:solidFill>
                          <a:latin typeface="Century Gothic" panose="020B0502020202020204" pitchFamily="34" charset="0"/>
                          <a:ea typeface="+mn-ea"/>
                          <a:cs typeface="Calibri Light" panose="020F0302020204030204" pitchFamily="34" charset="0"/>
                        </a:rPr>
                        <a:t>emin</a:t>
                      </a:r>
                      <a:r>
                        <a:rPr lang="fr-FR" sz="2000" b="1" dirty="0">
                          <a:solidFill>
                            <a:srgbClr val="E87D1E"/>
                          </a:solidFill>
                          <a:latin typeface="Century Gothic" panose="020B0502020202020204" pitchFamily="34" charset="0"/>
                          <a:cs typeface="Calibri Light" panose="020F0302020204030204" pitchFamily="34" charset="0"/>
                        </a:rPr>
                        <a:t> </a:t>
                      </a:r>
                      <a:r>
                        <a:rPr lang="fr-FR" sz="2000" i="0" dirty="0">
                          <a:solidFill>
                            <a:srgbClr val="115076"/>
                          </a:solidFill>
                          <a:latin typeface="Century Gothic" panose="020B0502020202020204" pitchFamily="34" charset="0"/>
                        </a:rPr>
                        <a:t>sans </a:t>
                      </a:r>
                      <a:r>
                        <a:rPr lang="fr-FR" sz="2000" b="1" dirty="0">
                          <a:solidFill>
                            <a:srgbClr val="E87D1E"/>
                          </a:solidFill>
                          <a:latin typeface="Century Gothic" panose="020B0502020202020204" pitchFamily="34" charset="0"/>
                          <a:cs typeface="Calibri Light" panose="020F0302020204030204" pitchFamily="34" charset="0"/>
                        </a:rPr>
                        <a:t>ch</a:t>
                      </a:r>
                      <a:r>
                        <a:rPr lang="fr-FR" sz="2000" i="0" dirty="0">
                          <a:solidFill>
                            <a:srgbClr val="115076"/>
                          </a:solidFill>
                          <a:latin typeface="Century Gothic" panose="020B0502020202020204" pitchFamily="34" charset="0"/>
                        </a:rPr>
                        <a:t>anger de </a:t>
                      </a:r>
                      <a:r>
                        <a:rPr lang="fr-FR" sz="2000" b="1" kern="1200" dirty="0">
                          <a:solidFill>
                            <a:srgbClr val="E87D1E"/>
                          </a:solidFill>
                          <a:latin typeface="Century Gothic" panose="020B0502020202020204" pitchFamily="34" charset="0"/>
                          <a:ea typeface="+mn-ea"/>
                          <a:cs typeface="Calibri Light" panose="020F0302020204030204" pitchFamily="34" charset="0"/>
                        </a:rPr>
                        <a:t>ch</a:t>
                      </a:r>
                      <a:r>
                        <a:rPr lang="fr-FR" sz="2000" i="0" dirty="0">
                          <a:solidFill>
                            <a:srgbClr val="115076"/>
                          </a:solidFill>
                          <a:latin typeface="Century Gothic" panose="020B0502020202020204" pitchFamily="34" charset="0"/>
                        </a:rPr>
                        <a:t>aussures.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extLst>
                  <a:ext uri="{0D108BD9-81ED-4DB2-BD59-A6C34878D82A}">
                    <a16:rowId xmlns:a16="http://schemas.microsoft.com/office/drawing/2014/main" val="3161106014"/>
                  </a:ext>
                </a:extLst>
              </a:tr>
              <a:tr h="504000">
                <a:tc>
                  <a:txBody>
                    <a:bodyPr/>
                    <a:lstStyle/>
                    <a:p>
                      <a:endParaRPr lang="fr-FR" sz="2000" dirty="0">
                        <a:solidFill>
                          <a:srgbClr val="115076"/>
                        </a:solidFill>
                      </a:endParaRPr>
                    </a:p>
                  </a:txBody>
                  <a:tcPr/>
                </a:tc>
                <a:tc>
                  <a:txBody>
                    <a:bodyPr/>
                    <a:lstStyle/>
                    <a:p>
                      <a:pPr algn="l"/>
                      <a:r>
                        <a:rPr lang="fr-FR" sz="2000" i="0" dirty="0">
                          <a:solidFill>
                            <a:srgbClr val="115076"/>
                          </a:solidFill>
                          <a:latin typeface="Century Gothic" panose="020B0502020202020204" pitchFamily="34" charset="0"/>
                        </a:rPr>
                        <a:t>L'a</a:t>
                      </a:r>
                      <a:r>
                        <a:rPr lang="fr-FR" sz="2000" b="1" i="0" dirty="0">
                          <a:solidFill>
                            <a:srgbClr val="E87D1E"/>
                          </a:solidFill>
                          <a:latin typeface="Century Gothic" panose="020B0502020202020204" pitchFamily="34" charset="0"/>
                        </a:rPr>
                        <a:t>th</a:t>
                      </a:r>
                      <a:r>
                        <a:rPr lang="fr-FR" sz="2000" i="0" dirty="0">
                          <a:solidFill>
                            <a:srgbClr val="115076"/>
                          </a:solidFill>
                          <a:latin typeface="Century Gothic" panose="020B0502020202020204" pitchFamily="34" charset="0"/>
                        </a:rPr>
                        <a:t>énien </a:t>
                      </a:r>
                      <a:r>
                        <a:rPr lang="fr-FR" sz="2000" b="1" i="0" kern="1200" dirty="0">
                          <a:solidFill>
                            <a:srgbClr val="E87D1E"/>
                          </a:solidFill>
                          <a:latin typeface="Century Gothic" panose="020B0502020202020204" pitchFamily="34" charset="0"/>
                          <a:ea typeface="+mn-ea"/>
                          <a:cs typeface="+mn-cs"/>
                        </a:rPr>
                        <a:t>ch</a:t>
                      </a:r>
                      <a:r>
                        <a:rPr lang="fr-FR" sz="2000" i="0" dirty="0">
                          <a:solidFill>
                            <a:srgbClr val="115076"/>
                          </a:solidFill>
                          <a:latin typeface="Century Gothic" panose="020B0502020202020204" pitchFamily="34" charset="0"/>
                        </a:rPr>
                        <a:t>armant aime les bonbons à la men</a:t>
                      </a:r>
                      <a:r>
                        <a:rPr lang="fr-FR" sz="2000" b="1" i="0" dirty="0">
                          <a:solidFill>
                            <a:srgbClr val="E87D1E"/>
                          </a:solidFill>
                          <a:latin typeface="Century Gothic" panose="020B0502020202020204" pitchFamily="34" charset="0"/>
                        </a:rPr>
                        <a:t>th</a:t>
                      </a:r>
                      <a:r>
                        <a:rPr lang="fr-FR" sz="2000" i="0" dirty="0">
                          <a:solidFill>
                            <a:srgbClr val="115076"/>
                          </a:solidFill>
                          <a:latin typeface="Century Gothic" panose="020B0502020202020204" pitchFamily="34" charset="0"/>
                        </a:rPr>
                        <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extLst>
                  <a:ext uri="{0D108BD9-81ED-4DB2-BD59-A6C34878D82A}">
                    <a16:rowId xmlns:a16="http://schemas.microsoft.com/office/drawing/2014/main" val="2582674464"/>
                  </a:ext>
                </a:extLst>
              </a:tr>
              <a:tr h="504000">
                <a:tc>
                  <a:txBody>
                    <a:bodyPr/>
                    <a:lstStyle/>
                    <a:p>
                      <a:endParaRPr lang="fr-FR" sz="2000" dirty="0">
                        <a:solidFill>
                          <a:srgbClr val="115076"/>
                        </a:solidFill>
                      </a:endParaRPr>
                    </a:p>
                  </a:txBody>
                  <a:tcPr/>
                </a:tc>
                <a:tc>
                  <a:txBody>
                    <a:bodyPr/>
                    <a:lstStyle/>
                    <a:p>
                      <a:pPr algn="l"/>
                      <a:r>
                        <a:rPr lang="fr-FR" sz="2000" i="0" dirty="0">
                          <a:solidFill>
                            <a:srgbClr val="115076"/>
                          </a:solidFill>
                          <a:latin typeface="Century Gothic" panose="020B0502020202020204" pitchFamily="34" charset="0"/>
                        </a:rPr>
                        <a:t>Sa</a:t>
                      </a:r>
                      <a:r>
                        <a:rPr lang="fr-FR" sz="2000" b="1" i="0" kern="1200" dirty="0">
                          <a:solidFill>
                            <a:srgbClr val="E87D1E"/>
                          </a:solidFill>
                          <a:latin typeface="Century Gothic" panose="020B0502020202020204" pitchFamily="34" charset="0"/>
                          <a:ea typeface="+mn-ea"/>
                          <a:cs typeface="+mn-cs"/>
                        </a:rPr>
                        <a:t>ch</a:t>
                      </a:r>
                      <a:r>
                        <a:rPr lang="fr-FR" sz="2000" i="0" dirty="0">
                          <a:solidFill>
                            <a:srgbClr val="115076"/>
                          </a:solidFill>
                          <a:latin typeface="Century Gothic" panose="020B0502020202020204" pitchFamily="34" charset="0"/>
                        </a:rPr>
                        <a:t>a le professeur de </a:t>
                      </a:r>
                      <a:r>
                        <a:rPr lang="fr-FR" sz="2000" b="1" i="0" kern="1200" dirty="0">
                          <a:solidFill>
                            <a:srgbClr val="E87D1E"/>
                          </a:solidFill>
                          <a:latin typeface="Century Gothic" panose="020B0502020202020204" pitchFamily="34" charset="0"/>
                          <a:ea typeface="+mn-ea"/>
                          <a:cs typeface="+mn-cs"/>
                        </a:rPr>
                        <a:t>ch</a:t>
                      </a:r>
                      <a:r>
                        <a:rPr lang="fr-FR" sz="2000" i="0" dirty="0">
                          <a:solidFill>
                            <a:srgbClr val="115076"/>
                          </a:solidFill>
                          <a:latin typeface="Century Gothic" panose="020B0502020202020204" pitchFamily="34" charset="0"/>
                        </a:rPr>
                        <a:t>imie aime les ma</a:t>
                      </a:r>
                      <a:r>
                        <a:rPr lang="fr-FR" sz="2000" b="1" i="0" dirty="0">
                          <a:solidFill>
                            <a:srgbClr val="E87D1E"/>
                          </a:solidFill>
                          <a:latin typeface="Century Gothic" panose="020B0502020202020204" pitchFamily="34" charset="0"/>
                        </a:rPr>
                        <a:t>th</a:t>
                      </a:r>
                      <a:r>
                        <a:rPr lang="fr-FR" sz="2000" i="0" dirty="0">
                          <a:solidFill>
                            <a:srgbClr val="115076"/>
                          </a:solidFill>
                          <a:latin typeface="Century Gothic" panose="020B0502020202020204" pitchFamily="34" charset="0"/>
                        </a:rPr>
                        <a:t>s et l'é</a:t>
                      </a:r>
                      <a:r>
                        <a:rPr lang="fr-FR" sz="2000" b="1" i="0" dirty="0">
                          <a:solidFill>
                            <a:srgbClr val="E87D1E"/>
                          </a:solidFill>
                          <a:latin typeface="Century Gothic" panose="020B0502020202020204" pitchFamily="34" charset="0"/>
                        </a:rPr>
                        <a:t>th</a:t>
                      </a:r>
                      <a:r>
                        <a:rPr lang="fr-FR" sz="2000" i="0" dirty="0">
                          <a:solidFill>
                            <a:srgbClr val="115076"/>
                          </a:solidFill>
                          <a:latin typeface="Century Gothic" panose="020B0502020202020204" pitchFamily="34" charset="0"/>
                        </a:rPr>
                        <a:t>ique.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extLst>
                  <a:ext uri="{0D108BD9-81ED-4DB2-BD59-A6C34878D82A}">
                    <a16:rowId xmlns:a16="http://schemas.microsoft.com/office/drawing/2014/main" val="3196236344"/>
                  </a:ext>
                </a:extLst>
              </a:tr>
            </a:tbl>
          </a:graphicData>
        </a:graphic>
      </p:graphicFrame>
      <p:pic>
        <p:nvPicPr>
          <p:cNvPr id="12" name="Picture 11" descr="background rectangle">
            <a:extLst>
              <a:ext uri="{FF2B5EF4-FFF2-40B4-BE49-F238E27FC236}">
                <a16:creationId xmlns:a16="http://schemas.microsoft.com/office/drawing/2014/main" id="{FF6D8AD7-D86A-E142-8949-6CC1085A09D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561114" cy="867128"/>
          </a:xfrm>
          <a:prstGeom prst="rect">
            <a:avLst/>
          </a:prstGeom>
        </p:spPr>
      </p:pic>
      <p:sp>
        <p:nvSpPr>
          <p:cNvPr id="13" name="Title 3">
            <a:extLst>
              <a:ext uri="{FF2B5EF4-FFF2-40B4-BE49-F238E27FC236}">
                <a16:creationId xmlns:a16="http://schemas.microsoft.com/office/drawing/2014/main" id="{0784ACE5-FE66-1649-834A-593883EF750F}"/>
              </a:ext>
            </a:extLst>
          </p:cNvPr>
          <p:cNvSpPr>
            <a:spLocks noGrp="1"/>
          </p:cNvSpPr>
          <p:nvPr>
            <p:ph type="title"/>
          </p:nvPr>
        </p:nvSpPr>
        <p:spPr>
          <a:xfrm>
            <a:off x="0" y="296864"/>
            <a:ext cx="4561114" cy="707849"/>
          </a:xfrm>
        </p:spPr>
        <p:txBody>
          <a:bodyPr>
            <a:normAutofit/>
          </a:bodyPr>
          <a:lstStyle/>
          <a:p>
            <a:r>
              <a:rPr lang="fr-FR" sz="3600" b="1" dirty="0">
                <a:solidFill>
                  <a:schemeClr val="bg1"/>
                </a:solidFill>
              </a:rPr>
              <a:t>Des virelangues</a:t>
            </a:r>
          </a:p>
        </p:txBody>
      </p:sp>
      <p:sp>
        <p:nvSpPr>
          <p:cNvPr id="15" name="Rounded Rectangle 46">
            <a:extLst>
              <a:ext uri="{FF2B5EF4-FFF2-40B4-BE49-F238E27FC236}">
                <a16:creationId xmlns:a16="http://schemas.microsoft.com/office/drawing/2014/main" id="{ADA090E7-4D30-5D47-905C-D33C87B1DCA9}"/>
              </a:ext>
            </a:extLst>
          </p:cNvPr>
          <p:cNvSpPr/>
          <p:nvPr/>
        </p:nvSpPr>
        <p:spPr>
          <a:xfrm>
            <a:off x="9869215" y="249869"/>
            <a:ext cx="2040706" cy="44613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20" name="Action Button: Custom 16">
            <a:hlinkClick r:id="" action="ppaction://noaction" highlightClick="1">
              <a:snd r:embed="rId4" name="cinq chiens_SLOW.wav"/>
            </a:hlinkClick>
            <a:extLst>
              <a:ext uri="{FF2B5EF4-FFF2-40B4-BE49-F238E27FC236}">
                <a16:creationId xmlns:a16="http://schemas.microsoft.com/office/drawing/2014/main" id="{16557768-3DFD-134E-8546-0408594AF071}"/>
              </a:ext>
            </a:extLst>
          </p:cNvPr>
          <p:cNvSpPr/>
          <p:nvPr/>
        </p:nvSpPr>
        <p:spPr>
          <a:xfrm>
            <a:off x="264007" y="30882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1" name="Action Button: Custom 16">
            <a:hlinkClick r:id="" action="ppaction://noaction" highlightClick="1">
              <a:snd r:embed="rId5" name="charlene cherche_SLOW.wav"/>
            </a:hlinkClick>
            <a:extLst>
              <a:ext uri="{FF2B5EF4-FFF2-40B4-BE49-F238E27FC236}">
                <a16:creationId xmlns:a16="http://schemas.microsoft.com/office/drawing/2014/main" id="{56DDED3F-FFB6-554A-97CE-0958EC1686C3}"/>
              </a:ext>
            </a:extLst>
          </p:cNvPr>
          <p:cNvSpPr/>
          <p:nvPr/>
        </p:nvSpPr>
        <p:spPr>
          <a:xfrm>
            <a:off x="264007" y="35613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2" name="Action Button: Custom 16">
            <a:hlinkClick r:id="" action="ppaction://noaction" highlightClick="1">
              <a:snd r:embed="rId6" name="edith est_SLOW.wav"/>
            </a:hlinkClick>
            <a:extLst>
              <a:ext uri="{FF2B5EF4-FFF2-40B4-BE49-F238E27FC236}">
                <a16:creationId xmlns:a16="http://schemas.microsoft.com/office/drawing/2014/main" id="{2F6A36DB-F35B-3F41-8FEC-16C34FBE20AB}"/>
              </a:ext>
            </a:extLst>
          </p:cNvPr>
          <p:cNvSpPr/>
          <p:nvPr/>
        </p:nvSpPr>
        <p:spPr>
          <a:xfrm>
            <a:off x="264007" y="40687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3" name="Action Button: Custom 16">
            <a:hlinkClick r:id="" action="ppaction://noaction" highlightClick="1">
              <a:snd r:embed="rId7" name="thierry marche_SLOW.wav"/>
            </a:hlinkClick>
            <a:extLst>
              <a:ext uri="{FF2B5EF4-FFF2-40B4-BE49-F238E27FC236}">
                <a16:creationId xmlns:a16="http://schemas.microsoft.com/office/drawing/2014/main" id="{D7149426-7D09-6A4C-A3A1-C2631C66BB85}"/>
              </a:ext>
            </a:extLst>
          </p:cNvPr>
          <p:cNvSpPr/>
          <p:nvPr/>
        </p:nvSpPr>
        <p:spPr>
          <a:xfrm>
            <a:off x="264007" y="46051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4" name="Action Button: Custom 16">
            <a:hlinkClick r:id="" action="ppaction://noaction" highlightClick="1">
              <a:snd r:embed="rId8" name="lathenien charmant_SLOW.wav"/>
            </a:hlinkClick>
            <a:extLst>
              <a:ext uri="{FF2B5EF4-FFF2-40B4-BE49-F238E27FC236}">
                <a16:creationId xmlns:a16="http://schemas.microsoft.com/office/drawing/2014/main" id="{333F6AD5-2BC6-CA40-8576-05202C6F0517}"/>
              </a:ext>
            </a:extLst>
          </p:cNvPr>
          <p:cNvSpPr/>
          <p:nvPr/>
        </p:nvSpPr>
        <p:spPr>
          <a:xfrm>
            <a:off x="264007" y="50961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9" name="sacha le prof_SLOW.wav"/>
            </a:hlinkClick>
            <a:extLst>
              <a:ext uri="{FF2B5EF4-FFF2-40B4-BE49-F238E27FC236}">
                <a16:creationId xmlns:a16="http://schemas.microsoft.com/office/drawing/2014/main" id="{94FF22B7-702B-7C47-94B5-EEC1C3B12C99}"/>
              </a:ext>
            </a:extLst>
          </p:cNvPr>
          <p:cNvSpPr/>
          <p:nvPr/>
        </p:nvSpPr>
        <p:spPr>
          <a:xfrm>
            <a:off x="264007" y="56035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5" name="Rectangle 74">
            <a:extLst>
              <a:ext uri="{FF2B5EF4-FFF2-40B4-BE49-F238E27FC236}">
                <a16:creationId xmlns:a16="http://schemas.microsoft.com/office/drawing/2014/main" id="{885C8889-375B-F94E-9C34-DBDEDFA395DE}"/>
              </a:ext>
            </a:extLst>
          </p:cNvPr>
          <p:cNvSpPr/>
          <p:nvPr/>
        </p:nvSpPr>
        <p:spPr>
          <a:xfrm>
            <a:off x="850948" y="3093306"/>
            <a:ext cx="4730691"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76" name="Rectangle 75">
            <a:extLst>
              <a:ext uri="{FF2B5EF4-FFF2-40B4-BE49-F238E27FC236}">
                <a16:creationId xmlns:a16="http://schemas.microsoft.com/office/drawing/2014/main" id="{D2B20677-6F9D-9646-A0E1-47CC9B5ED33D}"/>
              </a:ext>
            </a:extLst>
          </p:cNvPr>
          <p:cNvSpPr/>
          <p:nvPr/>
        </p:nvSpPr>
        <p:spPr>
          <a:xfrm>
            <a:off x="774285" y="3618454"/>
            <a:ext cx="5869749"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77" name="Rectangle 76">
            <a:extLst>
              <a:ext uri="{FF2B5EF4-FFF2-40B4-BE49-F238E27FC236}">
                <a16:creationId xmlns:a16="http://schemas.microsoft.com/office/drawing/2014/main" id="{1EDFF550-64C5-4842-BF14-5DACDAC6CCAF}"/>
              </a:ext>
            </a:extLst>
          </p:cNvPr>
          <p:cNvSpPr/>
          <p:nvPr/>
        </p:nvSpPr>
        <p:spPr>
          <a:xfrm>
            <a:off x="774285" y="4100669"/>
            <a:ext cx="7970772"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78" name="Rectangle 77">
            <a:extLst>
              <a:ext uri="{FF2B5EF4-FFF2-40B4-BE49-F238E27FC236}">
                <a16:creationId xmlns:a16="http://schemas.microsoft.com/office/drawing/2014/main" id="{6E66DDFD-E73B-534B-96C4-926E040B1432}"/>
              </a:ext>
            </a:extLst>
          </p:cNvPr>
          <p:cNvSpPr/>
          <p:nvPr/>
        </p:nvSpPr>
        <p:spPr>
          <a:xfrm>
            <a:off x="774285" y="4621605"/>
            <a:ext cx="7970772"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rPr>
              <a:t>#</a:t>
            </a:r>
          </a:p>
        </p:txBody>
      </p:sp>
      <p:sp>
        <p:nvSpPr>
          <p:cNvPr id="79" name="Rectangle 78">
            <a:extLst>
              <a:ext uri="{FF2B5EF4-FFF2-40B4-BE49-F238E27FC236}">
                <a16:creationId xmlns:a16="http://schemas.microsoft.com/office/drawing/2014/main" id="{20ED959C-8802-7E46-BE0B-4029B129E2FF}"/>
              </a:ext>
            </a:extLst>
          </p:cNvPr>
          <p:cNvSpPr/>
          <p:nvPr/>
        </p:nvSpPr>
        <p:spPr>
          <a:xfrm>
            <a:off x="774285" y="5096189"/>
            <a:ext cx="7970772"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0" name="Rectangle 79">
            <a:extLst>
              <a:ext uri="{FF2B5EF4-FFF2-40B4-BE49-F238E27FC236}">
                <a16:creationId xmlns:a16="http://schemas.microsoft.com/office/drawing/2014/main" id="{593C5305-1F9A-494A-A419-6E317145D148}"/>
              </a:ext>
            </a:extLst>
          </p:cNvPr>
          <p:cNvSpPr/>
          <p:nvPr/>
        </p:nvSpPr>
        <p:spPr>
          <a:xfrm>
            <a:off x="850948" y="5588564"/>
            <a:ext cx="7682790"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62" name="Rectangle 61">
            <a:extLst>
              <a:ext uri="{FF2B5EF4-FFF2-40B4-BE49-F238E27FC236}">
                <a16:creationId xmlns:a16="http://schemas.microsoft.com/office/drawing/2014/main" id="{BD9FE614-07EB-495E-AA36-9367B2999A11}"/>
              </a:ext>
            </a:extLst>
          </p:cNvPr>
          <p:cNvSpPr/>
          <p:nvPr/>
        </p:nvSpPr>
        <p:spPr>
          <a:xfrm>
            <a:off x="10946708" y="3086709"/>
            <a:ext cx="717714"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63" name="Rectangle 62">
            <a:extLst>
              <a:ext uri="{FF2B5EF4-FFF2-40B4-BE49-F238E27FC236}">
                <a16:creationId xmlns:a16="http://schemas.microsoft.com/office/drawing/2014/main" id="{8BF82212-4871-4753-84E7-D8CBD882B39A}"/>
              </a:ext>
            </a:extLst>
          </p:cNvPr>
          <p:cNvSpPr/>
          <p:nvPr/>
        </p:nvSpPr>
        <p:spPr>
          <a:xfrm>
            <a:off x="10853929" y="3663688"/>
            <a:ext cx="903272" cy="37889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64" name="Rectangle 63">
            <a:extLst>
              <a:ext uri="{FF2B5EF4-FFF2-40B4-BE49-F238E27FC236}">
                <a16:creationId xmlns:a16="http://schemas.microsoft.com/office/drawing/2014/main" id="{D2C27605-0D69-4B50-A422-D733F8B847FC}"/>
              </a:ext>
            </a:extLst>
          </p:cNvPr>
          <p:cNvSpPr/>
          <p:nvPr/>
        </p:nvSpPr>
        <p:spPr>
          <a:xfrm>
            <a:off x="9516068" y="4097571"/>
            <a:ext cx="820571"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65" name="Rectangle 64">
            <a:extLst>
              <a:ext uri="{FF2B5EF4-FFF2-40B4-BE49-F238E27FC236}">
                <a16:creationId xmlns:a16="http://schemas.microsoft.com/office/drawing/2014/main" id="{E8B66F6A-5088-44B3-A80C-D00368752E41}"/>
              </a:ext>
            </a:extLst>
          </p:cNvPr>
          <p:cNvSpPr/>
          <p:nvPr/>
        </p:nvSpPr>
        <p:spPr>
          <a:xfrm>
            <a:off x="9516068" y="4097571"/>
            <a:ext cx="820571"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66" name="Rectangle 65">
            <a:extLst>
              <a:ext uri="{FF2B5EF4-FFF2-40B4-BE49-F238E27FC236}">
                <a16:creationId xmlns:a16="http://schemas.microsoft.com/office/drawing/2014/main" id="{3C497ECD-43E0-4D3F-B9B8-A66E1C7E649C}"/>
              </a:ext>
            </a:extLst>
          </p:cNvPr>
          <p:cNvSpPr/>
          <p:nvPr/>
        </p:nvSpPr>
        <p:spPr>
          <a:xfrm>
            <a:off x="10857116" y="4121377"/>
            <a:ext cx="820571"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71" name="Rectangle 70">
            <a:extLst>
              <a:ext uri="{FF2B5EF4-FFF2-40B4-BE49-F238E27FC236}">
                <a16:creationId xmlns:a16="http://schemas.microsoft.com/office/drawing/2014/main" id="{50589ACB-8B9D-46D9-AB58-DBA70CAE85BE}"/>
              </a:ext>
            </a:extLst>
          </p:cNvPr>
          <p:cNvSpPr/>
          <p:nvPr/>
        </p:nvSpPr>
        <p:spPr>
          <a:xfrm>
            <a:off x="9516068" y="4622215"/>
            <a:ext cx="903272" cy="37889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72" name="Rectangle 71">
            <a:extLst>
              <a:ext uri="{FF2B5EF4-FFF2-40B4-BE49-F238E27FC236}">
                <a16:creationId xmlns:a16="http://schemas.microsoft.com/office/drawing/2014/main" id="{21CD9E33-AEC5-473F-B3CA-F406BB21255C}"/>
              </a:ext>
            </a:extLst>
          </p:cNvPr>
          <p:cNvSpPr/>
          <p:nvPr/>
        </p:nvSpPr>
        <p:spPr>
          <a:xfrm>
            <a:off x="10815765" y="4613663"/>
            <a:ext cx="903272" cy="37889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82" name="Rectangle 81">
            <a:extLst>
              <a:ext uri="{FF2B5EF4-FFF2-40B4-BE49-F238E27FC236}">
                <a16:creationId xmlns:a16="http://schemas.microsoft.com/office/drawing/2014/main" id="{CB493002-2200-4873-BB93-94FB923AA3FB}"/>
              </a:ext>
            </a:extLst>
          </p:cNvPr>
          <p:cNvSpPr/>
          <p:nvPr/>
        </p:nvSpPr>
        <p:spPr>
          <a:xfrm>
            <a:off x="9598769" y="5129755"/>
            <a:ext cx="820571"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3" name="Rectangle 82">
            <a:extLst>
              <a:ext uri="{FF2B5EF4-FFF2-40B4-BE49-F238E27FC236}">
                <a16:creationId xmlns:a16="http://schemas.microsoft.com/office/drawing/2014/main" id="{EFD370D1-6490-4684-B282-A6F2F458A7D2}"/>
              </a:ext>
            </a:extLst>
          </p:cNvPr>
          <p:cNvSpPr/>
          <p:nvPr/>
        </p:nvSpPr>
        <p:spPr>
          <a:xfrm>
            <a:off x="10988057" y="5098151"/>
            <a:ext cx="820571"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5" name="Rectangle 84">
            <a:extLst>
              <a:ext uri="{FF2B5EF4-FFF2-40B4-BE49-F238E27FC236}">
                <a16:creationId xmlns:a16="http://schemas.microsoft.com/office/drawing/2014/main" id="{12B55054-AC66-4A34-A5A6-45775F075743}"/>
              </a:ext>
            </a:extLst>
          </p:cNvPr>
          <p:cNvSpPr/>
          <p:nvPr/>
        </p:nvSpPr>
        <p:spPr>
          <a:xfrm>
            <a:off x="9557418" y="5620670"/>
            <a:ext cx="903272" cy="37889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86" name="Rectangle 85">
            <a:extLst>
              <a:ext uri="{FF2B5EF4-FFF2-40B4-BE49-F238E27FC236}">
                <a16:creationId xmlns:a16="http://schemas.microsoft.com/office/drawing/2014/main" id="{B7D537E6-F0CA-405A-BC4B-73C87CAD27FE}"/>
              </a:ext>
            </a:extLst>
          </p:cNvPr>
          <p:cNvSpPr/>
          <p:nvPr/>
        </p:nvSpPr>
        <p:spPr>
          <a:xfrm>
            <a:off x="10857116" y="5625688"/>
            <a:ext cx="903272" cy="37889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2" name="TextBox 1">
            <a:extLst>
              <a:ext uri="{FF2B5EF4-FFF2-40B4-BE49-F238E27FC236}">
                <a16:creationId xmlns:a16="http://schemas.microsoft.com/office/drawing/2014/main" id="{302E78B5-AEC3-4F53-9F04-266B4073F25C}"/>
              </a:ext>
            </a:extLst>
          </p:cNvPr>
          <p:cNvSpPr txBox="1"/>
          <p:nvPr/>
        </p:nvSpPr>
        <p:spPr>
          <a:xfrm>
            <a:off x="4583226" y="321551"/>
            <a:ext cx="50155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Écoute. Combien de fois entends-tu les </a:t>
            </a:r>
            <a:r>
              <a:rPr kumimoji="0" lang="fr-FR"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SSCs</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[th] et [</a:t>
            </a:r>
            <a:r>
              <a:rPr kumimoji="0" lang="fr-FR"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p>
        </p:txBody>
      </p:sp>
      <p:sp>
        <p:nvSpPr>
          <p:cNvPr id="31" name="Speech Bubble: Rectangle with Corners Rounded 30">
            <a:extLst>
              <a:ext uri="{FF2B5EF4-FFF2-40B4-BE49-F238E27FC236}">
                <a16:creationId xmlns:a16="http://schemas.microsoft.com/office/drawing/2014/main" id="{9B564612-B72D-43FF-9D05-55B1505C2924}"/>
              </a:ext>
            </a:extLst>
          </p:cNvPr>
          <p:cNvSpPr/>
          <p:nvPr/>
        </p:nvSpPr>
        <p:spPr>
          <a:xfrm>
            <a:off x="1439664" y="1440987"/>
            <a:ext cx="7523982" cy="845426"/>
          </a:xfrm>
          <a:prstGeom prst="wedgeRoundRectCallout">
            <a:avLst>
              <a:gd name="adj1" fmla="val -27421"/>
              <a:gd name="adj2" fmla="val -2161"/>
              <a:gd name="adj3" fmla="val 16667"/>
            </a:avLst>
          </a:prstGeom>
          <a:solidFill>
            <a:srgbClr val="104F75"/>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th</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[t] sound the same, but in this task, if you hear a ‘t’ sound, it is written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th</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5" name="Picture 4" descr="Logo&#10;&#10;Description automatically generated with medium confidence">
            <a:extLst>
              <a:ext uri="{FF2B5EF4-FFF2-40B4-BE49-F238E27FC236}">
                <a16:creationId xmlns:a16="http://schemas.microsoft.com/office/drawing/2014/main" id="{4E169178-CCFE-4D29-BCA7-5C3C5C0E81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22918" y="918993"/>
            <a:ext cx="1585693" cy="1454378"/>
          </a:xfrm>
          <a:prstGeom prst="rect">
            <a:avLst/>
          </a:prstGeom>
        </p:spPr>
      </p:pic>
    </p:spTree>
    <p:extLst>
      <p:ext uri="{BB962C8B-B14F-4D97-AF65-F5344CB8AC3E}">
        <p14:creationId xmlns:p14="http://schemas.microsoft.com/office/powerpoint/2010/main" val="357379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7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7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7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8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8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80"/>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85"/>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animBg="1"/>
      <p:bldP spid="78" grpId="0" animBg="1"/>
      <p:bldP spid="79" grpId="0" animBg="1"/>
      <p:bldP spid="80" grpId="0" animBg="1"/>
      <p:bldP spid="62" grpId="0" animBg="1"/>
      <p:bldP spid="63" grpId="0" animBg="1"/>
      <p:bldP spid="64" grpId="0" animBg="1"/>
      <p:bldP spid="65" grpId="0" animBg="1"/>
      <p:bldP spid="66" grpId="0" animBg="1"/>
      <p:bldP spid="71" grpId="0" animBg="1"/>
      <p:bldP spid="72" grpId="0" animBg="1"/>
      <p:bldP spid="82" grpId="0" animBg="1"/>
      <p:bldP spid="83" grpId="0" animBg="1"/>
      <p:bldP spid="85" grpId="0" animBg="1"/>
      <p:bldP spid="8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33" y="296864"/>
            <a:ext cx="8288114" cy="867128"/>
          </a:xfrm>
          <a:prstGeom prst="rect">
            <a:avLst/>
          </a:prstGeom>
        </p:spPr>
      </p:pic>
      <p:sp>
        <p:nvSpPr>
          <p:cNvPr id="4" name="Title 3"/>
          <p:cNvSpPr>
            <a:spLocks noGrp="1"/>
          </p:cNvSpPr>
          <p:nvPr>
            <p:ph type="title"/>
          </p:nvPr>
        </p:nvSpPr>
        <p:spPr>
          <a:xfrm>
            <a:off x="-1" y="296864"/>
            <a:ext cx="6956385" cy="707849"/>
          </a:xfrm>
        </p:spPr>
        <p:txBody>
          <a:bodyPr>
            <a:normAutofit fontScale="90000"/>
          </a:bodyPr>
          <a:lstStyle/>
          <a:p>
            <a:r>
              <a:rPr lang="fr-FR" sz="3600" b="1" dirty="0">
                <a:solidFill>
                  <a:schemeClr val="bg1"/>
                </a:solidFill>
              </a:rPr>
              <a:t>Des virelangues avec [</a:t>
            </a:r>
            <a:r>
              <a:rPr lang="fr-FR" sz="3600" b="1" dirty="0" err="1">
                <a:solidFill>
                  <a:schemeClr val="bg1"/>
                </a:solidFill>
              </a:rPr>
              <a:t>ch</a:t>
            </a:r>
            <a:r>
              <a:rPr lang="fr-FR" sz="3600" b="1" dirty="0">
                <a:solidFill>
                  <a:schemeClr val="bg1"/>
                </a:solidFill>
              </a:rPr>
              <a:t>] et [th]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cinq chiens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cinq chiens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cinq chiens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125368" y="2061837"/>
            <a:ext cx="10013687" cy="169277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Cinq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iens</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assent six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[Five dogs chase six cats]</a:t>
            </a:r>
            <a:endParaRPr kumimoji="0" lang="en-GB" sz="28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6" name="Picture 5" descr="Map&#10;&#10;Description automatically generated">
            <a:extLst>
              <a:ext uri="{FF2B5EF4-FFF2-40B4-BE49-F238E27FC236}">
                <a16:creationId xmlns:a16="http://schemas.microsoft.com/office/drawing/2014/main" id="{D869B53A-BAFC-49C3-A715-73E3842FC4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78296" y="3921522"/>
            <a:ext cx="2601873" cy="1880041"/>
          </a:xfrm>
          <a:prstGeom prst="rect">
            <a:avLst/>
          </a:prstGeom>
        </p:spPr>
      </p:pic>
      <p:pic>
        <p:nvPicPr>
          <p:cNvPr id="10" name="Picture 9" descr="A black and white cat&#10;&#10;Description automatically generated with medium confidence">
            <a:extLst>
              <a:ext uri="{FF2B5EF4-FFF2-40B4-BE49-F238E27FC236}">
                <a16:creationId xmlns:a16="http://schemas.microsoft.com/office/drawing/2014/main" id="{796BE1F3-B445-4D75-9479-C584E25660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46642" y="3696993"/>
            <a:ext cx="1906949" cy="2329098"/>
          </a:xfrm>
          <a:prstGeom prst="rect">
            <a:avLst/>
          </a:prstGeom>
        </p:spPr>
      </p:pic>
    </p:spTree>
    <p:extLst>
      <p:ext uri="{BB962C8B-B14F-4D97-AF65-F5344CB8AC3E}">
        <p14:creationId xmlns:p14="http://schemas.microsoft.com/office/powerpoint/2010/main" val="2710975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959438" cy="867128"/>
          </a:xfrm>
          <a:prstGeom prst="rect">
            <a:avLst/>
          </a:prstGeom>
        </p:spPr>
      </p:pic>
      <p:sp>
        <p:nvSpPr>
          <p:cNvPr id="4" name="Title 3"/>
          <p:cNvSpPr>
            <a:spLocks noGrp="1"/>
          </p:cNvSpPr>
          <p:nvPr>
            <p:ph type="title"/>
          </p:nvPr>
        </p:nvSpPr>
        <p:spPr>
          <a:xfrm>
            <a:off x="-1" y="296864"/>
            <a:ext cx="6920345" cy="707849"/>
          </a:xfrm>
        </p:spPr>
        <p:txBody>
          <a:bodyPr>
            <a:normAutofit fontScale="90000"/>
          </a:bodyPr>
          <a:lstStyle/>
          <a:p>
            <a:r>
              <a:rPr lang="fr-FR" sz="3600" b="1" dirty="0">
                <a:solidFill>
                  <a:schemeClr val="bg1"/>
                </a:solidFill>
              </a:rPr>
              <a:t>Des virelangues avec [</a:t>
            </a:r>
            <a:r>
              <a:rPr lang="fr-FR" sz="3600" b="1" dirty="0" err="1">
                <a:solidFill>
                  <a:schemeClr val="bg1"/>
                </a:solidFill>
              </a:rPr>
              <a:t>ch</a:t>
            </a:r>
            <a:r>
              <a:rPr lang="fr-FR" sz="3600" b="1" dirty="0">
                <a:solidFill>
                  <a:schemeClr val="bg1"/>
                </a:solidFill>
              </a:rPr>
              <a:t>] et [th]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charlene cherche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charlene cherche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charlene cherche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125368" y="2061837"/>
            <a:ext cx="9901861"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arlène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er</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 une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emise sans man</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0" i="1" u="none" strike="noStrike" kern="1200" cap="none" spc="0" normalizeH="0" baseline="0" noProof="0" dirty="0">
                <a:ln>
                  <a:noFill/>
                </a:ln>
                <a:solidFill>
                  <a:srgbClr val="104F75"/>
                </a:solidFill>
                <a:effectLst/>
                <a:uLnTx/>
                <a:uFillTx/>
                <a:latin typeface="Century Gothic" panose="020F0302020204030204"/>
                <a:ea typeface="+mn-ea"/>
                <a:cs typeface="+mn-cs"/>
              </a:rPr>
              <a:t>Charl</a:t>
            </a:r>
            <a:r>
              <a:rPr kumimoji="0" lang="fr-FR" sz="28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è</a:t>
            </a:r>
            <a:r>
              <a:rPr kumimoji="0" lang="fr-FR" sz="2800" b="0" i="1" u="none" strike="noStrike" kern="1200" cap="none" spc="0" normalizeH="0" baseline="0" noProof="0" dirty="0">
                <a:ln>
                  <a:noFill/>
                </a:ln>
                <a:solidFill>
                  <a:srgbClr val="104F75"/>
                </a:solidFill>
                <a:effectLst/>
                <a:uLnTx/>
                <a:uFillTx/>
                <a:latin typeface="Century Gothic" panose="020F0302020204030204"/>
                <a:ea typeface="+mn-ea"/>
                <a:cs typeface="+mn-cs"/>
              </a:rPr>
              <a:t>ne</a:t>
            </a: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 is looking for a blouse with no sleeves.]</a:t>
            </a:r>
            <a:endParaRPr kumimoji="0" lang="en-GB" sz="28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B705F2D3-DEE1-4A66-8345-1E2207100D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9159"/>
          <a:stretch/>
        </p:blipFill>
        <p:spPr>
          <a:xfrm flipH="1">
            <a:off x="0" y="3529779"/>
            <a:ext cx="2412543" cy="2810872"/>
          </a:xfrm>
          <a:prstGeom prst="rect">
            <a:avLst/>
          </a:prstGeom>
        </p:spPr>
      </p:pic>
    </p:spTree>
    <p:extLst>
      <p:ext uri="{BB962C8B-B14F-4D97-AF65-F5344CB8AC3E}">
        <p14:creationId xmlns:p14="http://schemas.microsoft.com/office/powerpoint/2010/main" val="266970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8459684" cy="867128"/>
          </a:xfrm>
          <a:prstGeom prst="rect">
            <a:avLst/>
          </a:prstGeom>
        </p:spPr>
      </p:pic>
      <p:sp>
        <p:nvSpPr>
          <p:cNvPr id="4" name="Title 3"/>
          <p:cNvSpPr>
            <a:spLocks noGrp="1"/>
          </p:cNvSpPr>
          <p:nvPr>
            <p:ph type="title"/>
          </p:nvPr>
        </p:nvSpPr>
        <p:spPr>
          <a:xfrm>
            <a:off x="0" y="296864"/>
            <a:ext cx="7242464" cy="707849"/>
          </a:xfrm>
        </p:spPr>
        <p:txBody>
          <a:bodyPr>
            <a:normAutofit fontScale="90000"/>
          </a:bodyPr>
          <a:lstStyle/>
          <a:p>
            <a:r>
              <a:rPr lang="fr-FR" sz="3600" b="1" dirty="0">
                <a:solidFill>
                  <a:schemeClr val="bg1"/>
                </a:solidFill>
              </a:rPr>
              <a:t>Des virelangues avec [</a:t>
            </a:r>
            <a:r>
              <a:rPr lang="fr-FR" sz="3600" b="1" dirty="0" err="1">
                <a:solidFill>
                  <a:schemeClr val="bg1"/>
                </a:solidFill>
              </a:rPr>
              <a:t>ch</a:t>
            </a:r>
            <a:r>
              <a:rPr lang="fr-FR" sz="3600" b="1" dirty="0">
                <a:solidFill>
                  <a:schemeClr val="bg1"/>
                </a:solidFill>
              </a:rPr>
              <a:t>] et [th]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edith est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edith est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edith est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125369" y="2061837"/>
            <a:ext cx="9771232"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Édi</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 est sympa</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ique mais son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apeau est mo</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0" i="1" u="none" strike="noStrike" kern="1200" cap="none" spc="0" normalizeH="0" baseline="0" noProof="0" dirty="0">
                <a:ln>
                  <a:noFill/>
                </a:ln>
                <a:solidFill>
                  <a:srgbClr val="104F75"/>
                </a:solidFill>
                <a:effectLst/>
                <a:uLnTx/>
                <a:uFillTx/>
                <a:latin typeface="Century Gothic" panose="020F0302020204030204"/>
                <a:ea typeface="+mn-ea"/>
                <a:cs typeface="+mn-cs"/>
              </a:rPr>
              <a:t>Édith</a:t>
            </a: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 is nice but her hat is ugly.]</a:t>
            </a:r>
            <a:endParaRPr kumimoji="0" lang="en-GB" sz="28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3" name="Picture 2" descr="A cartoon of a child&#10;&#10;Description automatically generated with low confidence">
            <a:extLst>
              <a:ext uri="{FF2B5EF4-FFF2-40B4-BE49-F238E27FC236}">
                <a16:creationId xmlns:a16="http://schemas.microsoft.com/office/drawing/2014/main" id="{33A624CA-A502-4FB5-82C4-28D1E7099A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642" y="2755080"/>
            <a:ext cx="2394857" cy="3592286"/>
          </a:xfrm>
          <a:prstGeom prst="rect">
            <a:avLst/>
          </a:prstGeom>
        </p:spPr>
      </p:pic>
    </p:spTree>
    <p:extLst>
      <p:ext uri="{BB962C8B-B14F-4D97-AF65-F5344CB8AC3E}">
        <p14:creationId xmlns:p14="http://schemas.microsoft.com/office/powerpoint/2010/main" val="3400298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28BC75-82D1-4140-9A8D-0C411E81704E}"/>
              </a:ext>
            </a:extLst>
          </p:cNvPr>
          <p:cNvSpPr>
            <a:spLocks noGrp="1"/>
          </p:cNvSpPr>
          <p:nvPr>
            <p:ph type="title"/>
          </p:nvPr>
        </p:nvSpPr>
        <p:spPr>
          <a:xfrm>
            <a:off x="100289" y="-545628"/>
            <a:ext cx="4385986" cy="3274542"/>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2459504"/>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er</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er</a:t>
            </a:r>
            <a:endPar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275900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cherch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8459684" cy="867128"/>
          </a:xfrm>
          <a:prstGeom prst="rect">
            <a:avLst/>
          </a:prstGeom>
        </p:spPr>
      </p:pic>
      <p:sp>
        <p:nvSpPr>
          <p:cNvPr id="4" name="Title 3"/>
          <p:cNvSpPr>
            <a:spLocks noGrp="1"/>
          </p:cNvSpPr>
          <p:nvPr>
            <p:ph type="title"/>
          </p:nvPr>
        </p:nvSpPr>
        <p:spPr>
          <a:xfrm>
            <a:off x="-1" y="296864"/>
            <a:ext cx="7003473" cy="707849"/>
          </a:xfrm>
        </p:spPr>
        <p:txBody>
          <a:bodyPr>
            <a:normAutofit fontScale="90000"/>
          </a:bodyPr>
          <a:lstStyle/>
          <a:p>
            <a:r>
              <a:rPr lang="fr-FR" sz="3600" b="1" dirty="0">
                <a:solidFill>
                  <a:schemeClr val="bg1"/>
                </a:solidFill>
              </a:rPr>
              <a:t>Des virelangues avec [</a:t>
            </a:r>
            <a:r>
              <a:rPr lang="fr-FR" sz="3600" b="1" dirty="0" err="1">
                <a:solidFill>
                  <a:schemeClr val="bg1"/>
                </a:solidFill>
              </a:rPr>
              <a:t>ch</a:t>
            </a:r>
            <a:r>
              <a:rPr lang="fr-FR" sz="3600" b="1" dirty="0">
                <a:solidFill>
                  <a:schemeClr val="bg1"/>
                </a:solidFill>
              </a:rPr>
              <a:t>] et [th]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thierry marche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thierry marche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thierry marche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125368" y="2061837"/>
            <a:ext cx="10013687"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ierry mar</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 sur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aque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emin sans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anger de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aussures.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[Thierry walks on every path without changing shoes.]</a:t>
            </a:r>
            <a:endParaRPr kumimoji="0" lang="en-GB" sz="28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3" name="Picture 2" descr="A picture containing text, vector graphics&#10;&#10;Description automatically generated">
            <a:extLst>
              <a:ext uri="{FF2B5EF4-FFF2-40B4-BE49-F238E27FC236}">
                <a16:creationId xmlns:a16="http://schemas.microsoft.com/office/drawing/2014/main" id="{8B95E557-FC93-47E7-8970-AFE42853FE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45" y="3095728"/>
            <a:ext cx="2324100" cy="3181655"/>
          </a:xfrm>
          <a:prstGeom prst="rect">
            <a:avLst/>
          </a:prstGeom>
        </p:spPr>
      </p:pic>
    </p:spTree>
    <p:extLst>
      <p:ext uri="{BB962C8B-B14F-4D97-AF65-F5344CB8AC3E}">
        <p14:creationId xmlns:p14="http://schemas.microsoft.com/office/powerpoint/2010/main" val="1401530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8999684" cy="867128"/>
          </a:xfrm>
          <a:prstGeom prst="rect">
            <a:avLst/>
          </a:prstGeom>
        </p:spPr>
      </p:pic>
      <p:sp>
        <p:nvSpPr>
          <p:cNvPr id="4" name="Title 3"/>
          <p:cNvSpPr>
            <a:spLocks noGrp="1"/>
          </p:cNvSpPr>
          <p:nvPr>
            <p:ph type="title"/>
          </p:nvPr>
        </p:nvSpPr>
        <p:spPr>
          <a:xfrm>
            <a:off x="0" y="296864"/>
            <a:ext cx="7045036" cy="707849"/>
          </a:xfrm>
        </p:spPr>
        <p:txBody>
          <a:bodyPr>
            <a:normAutofit fontScale="90000"/>
          </a:bodyPr>
          <a:lstStyle/>
          <a:p>
            <a:r>
              <a:rPr lang="fr-FR" sz="3600" b="1" dirty="0">
                <a:solidFill>
                  <a:schemeClr val="bg1"/>
                </a:solidFill>
              </a:rPr>
              <a:t>Des virelangues avec [</a:t>
            </a:r>
            <a:r>
              <a:rPr lang="fr-FR" sz="3600" b="1" dirty="0" err="1">
                <a:solidFill>
                  <a:schemeClr val="bg1"/>
                </a:solidFill>
              </a:rPr>
              <a:t>ch</a:t>
            </a:r>
            <a:r>
              <a:rPr lang="fr-FR" sz="3600" b="1" dirty="0">
                <a:solidFill>
                  <a:schemeClr val="bg1"/>
                </a:solidFill>
              </a:rPr>
              <a:t>] et [th]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lathenien charmant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lathenien charmant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lathenien charmant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567138" y="2038389"/>
            <a:ext cx="9057723"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L’a</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énien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armant aime les bonbons à la men</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[The charming man from Athens likes mint sweets.]</a:t>
            </a:r>
            <a:endParaRPr kumimoji="0" lang="en-GB" sz="28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AC023751-9E1A-4EDE-AA60-DA7F2432FB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40441"/>
            <a:ext cx="1965956" cy="3277936"/>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2E84D990-5DE9-48EE-9A6E-E1DD741F7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220" y="2589277"/>
            <a:ext cx="605757" cy="702327"/>
          </a:xfrm>
          <a:prstGeom prst="rect">
            <a:avLst/>
          </a:prstGeom>
        </p:spPr>
      </p:pic>
    </p:spTree>
    <p:extLst>
      <p:ext uri="{BB962C8B-B14F-4D97-AF65-F5344CB8AC3E}">
        <p14:creationId xmlns:p14="http://schemas.microsoft.com/office/powerpoint/2010/main" val="1437571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8541328" cy="867128"/>
          </a:xfrm>
          <a:prstGeom prst="rect">
            <a:avLst/>
          </a:prstGeom>
        </p:spPr>
      </p:pic>
      <p:sp>
        <p:nvSpPr>
          <p:cNvPr id="4" name="Title 3"/>
          <p:cNvSpPr>
            <a:spLocks noGrp="1"/>
          </p:cNvSpPr>
          <p:nvPr>
            <p:ph type="title"/>
          </p:nvPr>
        </p:nvSpPr>
        <p:spPr>
          <a:xfrm>
            <a:off x="-1" y="296864"/>
            <a:ext cx="7117773" cy="707849"/>
          </a:xfrm>
        </p:spPr>
        <p:txBody>
          <a:bodyPr>
            <a:normAutofit fontScale="90000"/>
          </a:bodyPr>
          <a:lstStyle/>
          <a:p>
            <a:r>
              <a:rPr lang="fr-FR" sz="3600" b="1" dirty="0">
                <a:solidFill>
                  <a:schemeClr val="bg1"/>
                </a:solidFill>
              </a:rPr>
              <a:t>Des virelangues avec [</a:t>
            </a:r>
            <a:r>
              <a:rPr lang="fr-FR" sz="3600" b="1" dirty="0" err="1">
                <a:solidFill>
                  <a:schemeClr val="bg1"/>
                </a:solidFill>
              </a:rPr>
              <a:t>ch</a:t>
            </a:r>
            <a:r>
              <a:rPr lang="fr-FR" sz="3600" b="1" dirty="0">
                <a:solidFill>
                  <a:schemeClr val="bg1"/>
                </a:solidFill>
              </a:rPr>
              <a:t>] et [th]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sacha le prof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sacha le prof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sacha le prof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2505393" y="2038389"/>
            <a:ext cx="7540650" cy="26161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Sa</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 le professeur de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imie aime les ma</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s et l’é</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ique.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800" b="0" i="1" u="none" strike="noStrike" kern="1200" cap="none" spc="0" normalizeH="0" baseline="0" noProof="0" dirty="0">
                <a:ln>
                  <a:noFill/>
                </a:ln>
                <a:solidFill>
                  <a:srgbClr val="104F75"/>
                </a:solidFill>
                <a:effectLst/>
                <a:uLnTx/>
                <a:uFillTx/>
                <a:latin typeface="Century Gothic" panose="020F0302020204030204"/>
                <a:ea typeface="+mn-ea"/>
                <a:cs typeface="+mn-cs"/>
              </a:rPr>
              <a:t>Sacha the chemistry teacher likes maths and ethics.]</a:t>
            </a:r>
          </a:p>
        </p:txBody>
      </p:sp>
      <p:pic>
        <p:nvPicPr>
          <p:cNvPr id="3" name="Picture 2" descr="Diagram&#10;&#10;Description automatically generated with medium confidence">
            <a:extLst>
              <a:ext uri="{FF2B5EF4-FFF2-40B4-BE49-F238E27FC236}">
                <a16:creationId xmlns:a16="http://schemas.microsoft.com/office/drawing/2014/main" id="{E18395C7-B13A-4CBF-9329-AD174F87A9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201" b="5098"/>
          <a:stretch/>
        </p:blipFill>
        <p:spPr>
          <a:xfrm>
            <a:off x="180000" y="3599946"/>
            <a:ext cx="2312407" cy="2695129"/>
          </a:xfrm>
          <a:prstGeom prst="rect">
            <a:avLst/>
          </a:prstGeom>
        </p:spPr>
      </p:pic>
    </p:spTree>
    <p:extLst>
      <p:ext uri="{BB962C8B-B14F-4D97-AF65-F5344CB8AC3E}">
        <p14:creationId xmlns:p14="http://schemas.microsoft.com/office/powerpoint/2010/main" val="3927351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C30714-DCCF-3D43-B0F7-2610004A83B8}"/>
              </a:ext>
            </a:extLst>
          </p:cNvPr>
          <p:cNvSpPr>
            <a:spLocks noGrp="1"/>
          </p:cNvSpPr>
          <p:nvPr>
            <p:ph type="title"/>
          </p:nvPr>
        </p:nvSpPr>
        <p:spPr>
          <a:xfrm>
            <a:off x="100289" y="-544253"/>
            <a:ext cx="4301942" cy="3440466"/>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4282829"/>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er</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er</a:t>
            </a:r>
            <a:endPar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endParaRPr>
          </a:p>
        </p:txBody>
      </p:sp>
      <p:pic>
        <p:nvPicPr>
          <p:cNvPr id="4" name="Picture 3" descr="a search sig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231" y="419700"/>
            <a:ext cx="4259906" cy="4372641"/>
          </a:xfrm>
          <a:prstGeom prst="rect">
            <a:avLst/>
          </a:prstGeom>
        </p:spPr>
      </p:pic>
    </p:spTree>
    <p:extLst>
      <p:ext uri="{BB962C8B-B14F-4D97-AF65-F5344CB8AC3E}">
        <p14:creationId xmlns:p14="http://schemas.microsoft.com/office/powerpoint/2010/main" val="328960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10350" y="135299"/>
            <a:ext cx="10515600" cy="1325563"/>
          </a:xfrm>
        </p:spPr>
        <p:txBody>
          <a:bodyPr>
            <a:normAutofit fontScale="90000"/>
          </a:bodyPr>
          <a:lstStyle/>
          <a:p>
            <a:pPr algn="ctr"/>
            <a:r>
              <a:rPr lang="en-GB" sz="13300" b="1" dirty="0" err="1">
                <a:solidFill>
                  <a:srgbClr val="115076"/>
                </a:solidFill>
                <a:cs typeface="Calibri" panose="020F0502020204030204" pitchFamily="34" charset="0"/>
              </a:rPr>
              <a:t>ch</a:t>
            </a:r>
            <a:endParaRPr lang="en-GB"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descr="magnifying glass with a questionmark "/>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22" name="Group 21" descr="calendar with an arrow pointing to a sunday"/>
          <p:cNvGrpSpPr/>
          <p:nvPr/>
        </p:nvGrpSpPr>
        <p:grpSpPr>
          <a:xfrm>
            <a:off x="1237429" y="1423687"/>
            <a:ext cx="2275340" cy="1459436"/>
            <a:chOff x="975783" y="1716250"/>
            <a:chExt cx="2275340" cy="1459436"/>
          </a:xfrm>
        </p:grpSpPr>
        <p:pic>
          <p:nvPicPr>
            <p:cNvPr id="9" name="Picture 2" descr="calendar with an arrow pointing to a sunda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5783" y="1716250"/>
              <a:ext cx="1711260" cy="145943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H="1">
              <a:off x="2494378" y="2480332"/>
              <a:ext cx="756745" cy="2827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pic>
        <p:nvPicPr>
          <p:cNvPr id="12" name="Picture 4" descr="Mouth"/>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32982" y="4614494"/>
            <a:ext cx="850859" cy="11817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23" name="Rectangle 22"/>
          <p:cNvSpPr/>
          <p:nvPr/>
        </p:nvSpPr>
        <p:spPr>
          <a:xfrm>
            <a:off x="5398180" y="5413588"/>
            <a:ext cx="14542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[field]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pic>
        <p:nvPicPr>
          <p:cNvPr id="20" name="Picture 19" descr="woman singi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63561" y="1405020"/>
            <a:ext cx="1038996" cy="2077991"/>
          </a:xfrm>
          <a:prstGeom prst="rect">
            <a:avLst/>
          </a:prstGeom>
        </p:spPr>
      </p:pic>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2" name="Picture 1" descr="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22072" y="4368301"/>
            <a:ext cx="2125303" cy="1593978"/>
          </a:xfrm>
          <a:prstGeom prst="rect">
            <a:avLst/>
          </a:prstGeom>
        </p:spPr>
      </p:pic>
    </p:spTree>
    <p:extLst>
      <p:ext uri="{BB962C8B-B14F-4D97-AF65-F5344CB8AC3E}">
        <p14:creationId xmlns:p14="http://schemas.microsoft.com/office/powerpoint/2010/main" val="16666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4" name="cherche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dimancg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5" name="dimancg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6" name="chant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6" name="chant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7" name="bouch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7" name="bouch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8" name="champ.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8" name="champ.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chat.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9" name="ch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15" grpId="0"/>
      <p:bldP spid="4" grpId="0"/>
      <p:bldP spid="5" grpId="0"/>
      <p:bldP spid="8" grpId="0"/>
      <p:bldP spid="23"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07367" y="145029"/>
            <a:ext cx="10515600" cy="1325563"/>
          </a:xfrm>
        </p:spPr>
        <p:txBody>
          <a:bodyPr>
            <a:normAutofit fontScale="90000"/>
          </a:bodyPr>
          <a:lstStyle/>
          <a:p>
            <a:pPr algn="ctr"/>
            <a:r>
              <a:rPr lang="en-GB" sz="13300" b="1" dirty="0" err="1">
                <a:solidFill>
                  <a:srgbClr val="115076"/>
                </a:solidFill>
                <a:cs typeface="Calibri" panose="020F0502020204030204" pitchFamily="34" charset="0"/>
              </a:rPr>
              <a:t>ch</a:t>
            </a:r>
            <a:endParaRPr lang="en-GB"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10" name="Picture 9" descr="magnifying glass with a questionmark ">
            <a:extLst>
              <a:ext uri="{FF2B5EF4-FFF2-40B4-BE49-F238E27FC236}">
                <a16:creationId xmlns:a16="http://schemas.microsoft.com/office/drawing/2014/main" id="{8EFA2337-A255-4444-BD7A-EECC9229FD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Tree>
    <p:extLst>
      <p:ext uri="{BB962C8B-B14F-4D97-AF65-F5344CB8AC3E}">
        <p14:creationId xmlns:p14="http://schemas.microsoft.com/office/powerpoint/2010/main" val="180718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4" name="cherche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dimancg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chant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7" name="bouch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8" name="champ.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9" name="ch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15" grpId="0"/>
      <p:bldP spid="4" grpId="0"/>
      <p:bldP spid="5" grpId="0"/>
      <p:bldP spid="8"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07367" y="145029"/>
            <a:ext cx="10515600" cy="1325563"/>
          </a:xfrm>
        </p:spPr>
        <p:txBody>
          <a:bodyPr>
            <a:normAutofit fontScale="90000"/>
          </a:bodyPr>
          <a:lstStyle/>
          <a:p>
            <a:pPr algn="ctr"/>
            <a:r>
              <a:rPr lang="en-GB" sz="13300" b="1" dirty="0" err="1">
                <a:solidFill>
                  <a:srgbClr val="115076"/>
                </a:solidFill>
                <a:cs typeface="Calibri" panose="020F0502020204030204" pitchFamily="34" charset="0"/>
              </a:rPr>
              <a:t>ch</a:t>
            </a:r>
            <a:endParaRPr lang="en-GB"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10" name="Picture 9" descr="magnifying glass with a questionmark ">
            <a:extLst>
              <a:ext uri="{FF2B5EF4-FFF2-40B4-BE49-F238E27FC236}">
                <a16:creationId xmlns:a16="http://schemas.microsoft.com/office/drawing/2014/main" id="{8EFA2337-A255-4444-BD7A-EECC9229FD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Tree>
    <p:extLst>
      <p:ext uri="{BB962C8B-B14F-4D97-AF65-F5344CB8AC3E}">
        <p14:creationId xmlns:p14="http://schemas.microsoft.com/office/powerpoint/2010/main" val="359092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15" grpId="0"/>
      <p:bldP spid="4" grpId="0"/>
      <p:bldP spid="5" grpId="0"/>
      <p:bldP spid="8"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1333731" y="1918109"/>
            <a:ext cx="384998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bro</a:t>
            </a:r>
            <a:r>
              <a:rPr kumimoji="0" lang="en-GB" sz="38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ch</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e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brooch</a:t>
            </a:r>
          </a:p>
        </p:txBody>
      </p:sp>
      <p:sp>
        <p:nvSpPr>
          <p:cNvPr id="55" name="TextBox 54"/>
          <p:cNvSpPr txBox="1"/>
          <p:nvPr/>
        </p:nvSpPr>
        <p:spPr>
          <a:xfrm>
            <a:off x="1427091" y="2542201"/>
            <a:ext cx="5220435"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m</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â</a:t>
            </a:r>
            <a:r>
              <a:rPr kumimoji="0" lang="en-GB" sz="3800" b="1"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ch</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chews, is chewing</a:t>
            </a:r>
            <a:endParaRPr kumimoji="0" lang="en-GB" sz="2800" b="0" i="0" u="none" strike="noStrike" kern="1200" cap="none" spc="0" normalizeH="0" baseline="0" noProof="0" dirty="0">
              <a:ln>
                <a:noFill/>
              </a:ln>
              <a:solidFill>
                <a:srgbClr val="EE6000"/>
              </a:solidFill>
              <a:effectLst/>
              <a:uLnTx/>
              <a:uFillTx/>
              <a:latin typeface="Calibri" panose="020F0502020204030204" pitchFamily="34" charset="0"/>
              <a:ea typeface="+mn-ea"/>
              <a:cs typeface="Calibri" panose="020F0502020204030204" pitchFamily="34" charset="0"/>
            </a:endParaRPr>
          </a:p>
        </p:txBody>
      </p:sp>
      <p:sp>
        <p:nvSpPr>
          <p:cNvPr id="56" name="TextBox 55"/>
          <p:cNvSpPr txBox="1"/>
          <p:nvPr/>
        </p:nvSpPr>
        <p:spPr>
          <a:xfrm>
            <a:off x="1853021" y="3238321"/>
            <a:ext cx="263477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s</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ot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silly</a:t>
            </a:r>
          </a:p>
        </p:txBody>
      </p:sp>
      <p:sp>
        <p:nvSpPr>
          <p:cNvPr id="57" name="TextBox 56"/>
          <p:cNvSpPr txBox="1"/>
          <p:nvPr/>
        </p:nvSpPr>
        <p:spPr>
          <a:xfrm>
            <a:off x="1501821" y="3863404"/>
            <a:ext cx="348500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cra</a:t>
            </a:r>
            <a:r>
              <a:rPr kumimoji="0" lang="en-GB" sz="3800" b="1"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ss</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grime</a:t>
            </a:r>
          </a:p>
        </p:txBody>
      </p:sp>
      <p:sp>
        <p:nvSpPr>
          <p:cNvPr id="58" name="TextBox 57"/>
          <p:cNvSpPr txBox="1"/>
          <p:nvPr/>
        </p:nvSpPr>
        <p:spPr>
          <a:xfrm>
            <a:off x="1778921" y="4490645"/>
            <a:ext cx="46812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err="1">
                <a:ln>
                  <a:noFill/>
                </a:ln>
                <a:solidFill>
                  <a:srgbClr val="115177"/>
                </a:solidFill>
                <a:effectLst/>
                <a:uLnTx/>
                <a:uFillTx/>
                <a:latin typeface="Century Gothic" panose="020F0302020204030204"/>
                <a:ea typeface="+mn-ea"/>
                <a:cs typeface="Calibri" panose="020F0502020204030204" pitchFamily="34" charset="0"/>
              </a:rPr>
              <a:t>s</a:t>
            </a:r>
            <a:r>
              <a:rPr kumimoji="0" lang="en-GB" sz="3800" b="0" i="0" u="none" strike="noStrike" kern="1200" cap="none" spc="0" normalizeH="0" baseline="0" noProof="0" dirty="0" err="1">
                <a:ln>
                  <a:noFill/>
                </a:ln>
                <a:solidFill>
                  <a:srgbClr val="115177"/>
                </a:solidFill>
                <a:effectLst/>
                <a:uLnTx/>
                <a:uFillTx/>
                <a:latin typeface="Century Gothic" panose="020F0302020204030204"/>
                <a:ea typeface="+mn-ea"/>
                <a:cs typeface="Calibri" panose="020F0502020204030204" pitchFamily="34" charset="0"/>
              </a:rPr>
              <a:t>ait</a:t>
            </a:r>
            <a:r>
              <a:rPr kumimoji="0" lang="en-GB" sz="3800" b="0" i="0" u="none" strike="noStrike" kern="1200" cap="none" spc="0" normalizeH="0" baseline="0" noProof="0" dirty="0">
                <a:ln>
                  <a:noFill/>
                </a:ln>
                <a:solidFill>
                  <a:srgbClr val="115177"/>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knows, is knowing</a:t>
            </a:r>
          </a:p>
        </p:txBody>
      </p:sp>
      <p:sp>
        <p:nvSpPr>
          <p:cNvPr id="59" name="TextBox 58"/>
          <p:cNvSpPr txBox="1"/>
          <p:nvPr/>
        </p:nvSpPr>
        <p:spPr>
          <a:xfrm>
            <a:off x="2210432" y="5095607"/>
            <a:ext cx="2756667"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err="1">
                <a:ln>
                  <a:noFill/>
                </a:ln>
                <a:solidFill>
                  <a:srgbClr val="115177"/>
                </a:solidFill>
                <a:effectLst/>
                <a:uLnTx/>
                <a:uFillTx/>
                <a:latin typeface="Century Gothic" panose="020F0302020204030204"/>
                <a:ea typeface="+mn-ea"/>
                <a:cs typeface="Calibri" panose="020F0502020204030204" pitchFamily="34" charset="0"/>
              </a:rPr>
              <a:t>ch</a:t>
            </a:r>
            <a:r>
              <a:rPr kumimoji="0" lang="en-GB" sz="3800" b="0" i="0" u="none" strike="noStrike" kern="1200" cap="none" spc="0" normalizeH="0" baseline="0" noProof="0" dirty="0" err="1">
                <a:ln>
                  <a:noFill/>
                </a:ln>
                <a:solidFill>
                  <a:srgbClr val="115177"/>
                </a:solidFill>
                <a:effectLst/>
                <a:uLnTx/>
                <a:uFillTx/>
                <a:latin typeface="Century Gothic" panose="020F0302020204030204"/>
                <a:ea typeface="+mn-ea"/>
                <a:cs typeface="Calibri" panose="020F0502020204030204" pitchFamily="34" charset="0"/>
              </a:rPr>
              <a:t>ut</a:t>
            </a:r>
            <a:r>
              <a:rPr kumimoji="0" lang="en-GB" sz="3800" b="0" i="0" u="none" strike="noStrike" kern="1200" cap="none" spc="0" normalizeH="0" baseline="0" noProof="0" dirty="0">
                <a:ln>
                  <a:noFill/>
                </a:ln>
                <a:solidFill>
                  <a:srgbClr val="115177"/>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hush</a:t>
            </a:r>
          </a:p>
        </p:txBody>
      </p:sp>
      <p:sp>
        <p:nvSpPr>
          <p:cNvPr id="38" name="TextBox 37"/>
          <p:cNvSpPr txBox="1"/>
          <p:nvPr/>
        </p:nvSpPr>
        <p:spPr>
          <a:xfrm>
            <a:off x="7503397" y="1918109"/>
            <a:ext cx="384998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bro</a:t>
            </a:r>
            <a:r>
              <a:rPr kumimoji="0" lang="en-GB" sz="3800" b="1"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ss</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brush</a:t>
            </a:r>
          </a:p>
        </p:txBody>
      </p:sp>
      <p:sp>
        <p:nvSpPr>
          <p:cNvPr id="39" name="TextBox 38"/>
          <p:cNvSpPr txBox="1"/>
          <p:nvPr/>
        </p:nvSpPr>
        <p:spPr>
          <a:xfrm>
            <a:off x="7957467" y="2558071"/>
            <a:ext cx="5220435"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ma</a:t>
            </a:r>
            <a:r>
              <a:rPr kumimoji="0" lang="en-GB" sz="38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ss</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e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mass</a:t>
            </a:r>
            <a:endParaRPr kumimoji="0" lang="en-GB" sz="2800" b="0" i="0" u="none" strike="noStrike" kern="1200" cap="none" spc="0" normalizeH="0" baseline="0" noProof="0" dirty="0">
              <a:ln>
                <a:noFill/>
              </a:ln>
              <a:solidFill>
                <a:srgbClr val="EE6000"/>
              </a:solidFill>
              <a:effectLst/>
              <a:uLnTx/>
              <a:uFillTx/>
              <a:latin typeface="Calibri" panose="020F0502020204030204" pitchFamily="34" charset="0"/>
              <a:ea typeface="+mn-ea"/>
              <a:cs typeface="Calibri" panose="020F0502020204030204" pitchFamily="34" charset="0"/>
            </a:endParaRPr>
          </a:p>
        </p:txBody>
      </p:sp>
      <p:sp>
        <p:nvSpPr>
          <p:cNvPr id="40" name="TextBox 39"/>
          <p:cNvSpPr txBox="1"/>
          <p:nvPr/>
        </p:nvSpPr>
        <p:spPr>
          <a:xfrm>
            <a:off x="7784813" y="3223995"/>
            <a:ext cx="263477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ch</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aud</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hot</a:t>
            </a:r>
          </a:p>
        </p:txBody>
      </p:sp>
      <p:sp>
        <p:nvSpPr>
          <p:cNvPr id="41" name="TextBox 40"/>
          <p:cNvSpPr txBox="1"/>
          <p:nvPr/>
        </p:nvSpPr>
        <p:spPr>
          <a:xfrm>
            <a:off x="7471535" y="3863957"/>
            <a:ext cx="484198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cra</a:t>
            </a:r>
            <a:r>
              <a:rPr kumimoji="0" lang="en-GB" sz="3800" b="1"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ch</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spits, is spitting</a:t>
            </a:r>
          </a:p>
        </p:txBody>
      </p:sp>
      <p:sp>
        <p:nvSpPr>
          <p:cNvPr id="42" name="TextBox 41"/>
          <p:cNvSpPr txBox="1"/>
          <p:nvPr/>
        </p:nvSpPr>
        <p:spPr>
          <a:xfrm>
            <a:off x="7713533" y="4505518"/>
            <a:ext cx="46812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115177"/>
                </a:solidFill>
                <a:effectLst/>
                <a:uLnTx/>
                <a:uFillTx/>
                <a:latin typeface="Century Gothic" panose="020F0302020204030204"/>
                <a:ea typeface="+mn-ea"/>
                <a:cs typeface="Calibri" panose="020F0502020204030204" pitchFamily="34" charset="0"/>
              </a:rPr>
              <a:t>ch</a:t>
            </a:r>
            <a:r>
              <a:rPr kumimoji="0" lang="en-GB" sz="3800" b="0" i="0" u="none" strike="noStrike" kern="1200" cap="none" spc="0" normalizeH="0" baseline="0" noProof="0" dirty="0">
                <a:ln>
                  <a:noFill/>
                </a:ln>
                <a:solidFill>
                  <a:srgbClr val="115177"/>
                </a:solidFill>
                <a:effectLst/>
                <a:uLnTx/>
                <a:uFillTx/>
                <a:latin typeface="Century Gothic" panose="020F0302020204030204"/>
                <a:ea typeface="+mn-ea"/>
                <a:cs typeface="Calibri" panose="020F0502020204030204" pitchFamily="34" charset="0"/>
              </a:rPr>
              <a:t>ez </a:t>
            </a:r>
            <a:r>
              <a:rPr kumimoji="0" lang="en-GB" sz="2800" b="0"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at</a:t>
            </a:r>
          </a:p>
        </p:txBody>
      </p:sp>
      <p:sp>
        <p:nvSpPr>
          <p:cNvPr id="43" name="TextBox 42"/>
          <p:cNvSpPr txBox="1"/>
          <p:nvPr/>
        </p:nvSpPr>
        <p:spPr>
          <a:xfrm>
            <a:off x="7924635" y="5182244"/>
            <a:ext cx="2756667"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115177"/>
                </a:solidFill>
                <a:effectLst/>
                <a:uLnTx/>
                <a:uFillTx/>
                <a:latin typeface="Century Gothic" panose="020F0302020204030204"/>
                <a:ea typeface="+mn-ea"/>
                <a:cs typeface="Calibri" panose="020F0502020204030204" pitchFamily="34" charset="0"/>
              </a:rPr>
              <a:t>s</a:t>
            </a:r>
            <a:r>
              <a:rPr kumimoji="0" lang="en-GB" sz="3800" b="0" i="0" u="none" strike="noStrike" kern="1200" cap="none" spc="0" normalizeH="0" baseline="0" noProof="0" dirty="0">
                <a:ln>
                  <a:noFill/>
                </a:ln>
                <a:solidFill>
                  <a:srgbClr val="115177"/>
                </a:solidFill>
                <a:effectLst/>
                <a:uLnTx/>
                <a:uFillTx/>
                <a:latin typeface="Century Gothic" panose="020F0302020204030204"/>
                <a:ea typeface="+mn-ea"/>
                <a:cs typeface="Calibri" panose="020F0502020204030204" pitchFamily="34" charset="0"/>
              </a:rPr>
              <a:t>u </a:t>
            </a:r>
            <a:r>
              <a:rPr kumimoji="0" lang="en-GB" sz="2800" b="0"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knew</a:t>
            </a:r>
          </a:p>
        </p:txBody>
      </p:sp>
      <p:graphicFrame>
        <p:nvGraphicFramePr>
          <p:cNvPr id="2" name="Table 1"/>
          <p:cNvGraphicFramePr>
            <a:graphicFrameLocks noGrp="1"/>
          </p:cNvGraphicFramePr>
          <p:nvPr/>
        </p:nvGraphicFramePr>
        <p:xfrm>
          <a:off x="95507" y="1935942"/>
          <a:ext cx="11982762" cy="3892872"/>
        </p:xfrm>
        <a:graphic>
          <a:graphicData uri="http://schemas.openxmlformats.org/drawingml/2006/table">
            <a:tbl>
              <a:tblPr firstRow="1" bandRow="1">
                <a:tableStyleId>{5C22544A-7EE6-4342-B048-85BDC9FD1C3A}</a:tableStyleId>
              </a:tblPr>
              <a:tblGrid>
                <a:gridCol w="576786">
                  <a:extLst>
                    <a:ext uri="{9D8B030D-6E8A-4147-A177-3AD203B41FA5}">
                      <a16:colId xmlns:a16="http://schemas.microsoft.com/office/drawing/2014/main" val="20000"/>
                    </a:ext>
                  </a:extLst>
                </a:gridCol>
                <a:gridCol w="634180">
                  <a:extLst>
                    <a:ext uri="{9D8B030D-6E8A-4147-A177-3AD203B41FA5}">
                      <a16:colId xmlns:a16="http://schemas.microsoft.com/office/drawing/2014/main" val="20001"/>
                    </a:ext>
                  </a:extLst>
                </a:gridCol>
                <a:gridCol w="5324168">
                  <a:extLst>
                    <a:ext uri="{9D8B030D-6E8A-4147-A177-3AD203B41FA5}">
                      <a16:colId xmlns:a16="http://schemas.microsoft.com/office/drawing/2014/main" val="20002"/>
                    </a:ext>
                  </a:extLst>
                </a:gridCol>
                <a:gridCol w="867826">
                  <a:extLst>
                    <a:ext uri="{9D8B030D-6E8A-4147-A177-3AD203B41FA5}">
                      <a16:colId xmlns:a16="http://schemas.microsoft.com/office/drawing/2014/main" val="20003"/>
                    </a:ext>
                  </a:extLst>
                </a:gridCol>
                <a:gridCol w="4579802">
                  <a:extLst>
                    <a:ext uri="{9D8B030D-6E8A-4147-A177-3AD203B41FA5}">
                      <a16:colId xmlns:a16="http://schemas.microsoft.com/office/drawing/2014/main" val="20004"/>
                    </a:ext>
                  </a:extLst>
                </a:gridCol>
              </a:tblGrid>
              <a:tr h="648812">
                <a:tc>
                  <a:txBody>
                    <a:bodyPr/>
                    <a:lstStyle/>
                    <a:p>
                      <a:pPr algn="ctr"/>
                      <a:r>
                        <a:rPr lang="en-GB" sz="3600" b="1" dirty="0">
                          <a:solidFill>
                            <a:srgbClr val="115177"/>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48812">
                <a:tc>
                  <a:txBody>
                    <a:bodyPr/>
                    <a:lstStyle/>
                    <a:p>
                      <a:pPr algn="ctr"/>
                      <a:r>
                        <a:rPr lang="en-GB" sz="3600" b="1" dirty="0">
                          <a:solidFill>
                            <a:srgbClr val="115177"/>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48812">
                <a:tc>
                  <a:txBody>
                    <a:bodyPr/>
                    <a:lstStyle/>
                    <a:p>
                      <a:pPr algn="ctr"/>
                      <a:r>
                        <a:rPr lang="en-GB" sz="3600" b="1" dirty="0">
                          <a:solidFill>
                            <a:srgbClr val="115177"/>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48812">
                <a:tc>
                  <a:txBody>
                    <a:bodyPr/>
                    <a:lstStyle/>
                    <a:p>
                      <a:pPr algn="ctr"/>
                      <a:r>
                        <a:rPr lang="en-GB" sz="3600" b="1" dirty="0">
                          <a:solidFill>
                            <a:srgbClr val="115177"/>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48812">
                <a:tc>
                  <a:txBody>
                    <a:bodyPr/>
                    <a:lstStyle/>
                    <a:p>
                      <a:pPr algn="ctr"/>
                      <a:r>
                        <a:rPr lang="en-GB" sz="3600" b="1" dirty="0">
                          <a:solidFill>
                            <a:srgbClr val="115177"/>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648812">
                <a:tc>
                  <a:txBody>
                    <a:bodyPr/>
                    <a:lstStyle/>
                    <a:p>
                      <a:pPr algn="ctr"/>
                      <a:r>
                        <a:rPr lang="en-GB" sz="3600" b="1" dirty="0">
                          <a:solidFill>
                            <a:srgbClr val="115177"/>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7" name="Rectangle 66"/>
          <p:cNvSpPr/>
          <p:nvPr/>
        </p:nvSpPr>
        <p:spPr>
          <a:xfrm>
            <a:off x="7633432" y="5244756"/>
            <a:ext cx="582405" cy="527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p:cNvSpPr/>
          <p:nvPr/>
        </p:nvSpPr>
        <p:spPr>
          <a:xfrm>
            <a:off x="2198914" y="1990023"/>
            <a:ext cx="613273" cy="4757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p:cNvSpPr/>
          <p:nvPr/>
        </p:nvSpPr>
        <p:spPr>
          <a:xfrm>
            <a:off x="2331204" y="2704368"/>
            <a:ext cx="549224" cy="3728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45"/>
          <p:cNvSpPr/>
          <p:nvPr/>
        </p:nvSpPr>
        <p:spPr>
          <a:xfrm>
            <a:off x="1536467" y="3409178"/>
            <a:ext cx="581021" cy="4146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ectangle 47"/>
          <p:cNvSpPr/>
          <p:nvPr/>
        </p:nvSpPr>
        <p:spPr>
          <a:xfrm>
            <a:off x="2363863" y="4057237"/>
            <a:ext cx="368452" cy="4037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p:cNvSpPr/>
          <p:nvPr/>
        </p:nvSpPr>
        <p:spPr>
          <a:xfrm>
            <a:off x="1436737" y="4591798"/>
            <a:ext cx="592879" cy="5033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p:cNvSpPr/>
          <p:nvPr/>
        </p:nvSpPr>
        <p:spPr>
          <a:xfrm>
            <a:off x="2206548" y="5227089"/>
            <a:ext cx="694686" cy="4957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p:cNvSpPr/>
          <p:nvPr/>
        </p:nvSpPr>
        <p:spPr>
          <a:xfrm>
            <a:off x="8367416" y="2005241"/>
            <a:ext cx="454965" cy="4796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p:cNvSpPr/>
          <p:nvPr/>
        </p:nvSpPr>
        <p:spPr>
          <a:xfrm>
            <a:off x="8822381" y="2775855"/>
            <a:ext cx="386933" cy="3213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53"/>
          <p:cNvSpPr/>
          <p:nvPr/>
        </p:nvSpPr>
        <p:spPr>
          <a:xfrm>
            <a:off x="7784813" y="3297475"/>
            <a:ext cx="692388" cy="45615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p:cNvSpPr/>
          <p:nvPr/>
        </p:nvSpPr>
        <p:spPr>
          <a:xfrm>
            <a:off x="8367416" y="4016964"/>
            <a:ext cx="577507" cy="4155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ectangle 65"/>
          <p:cNvSpPr/>
          <p:nvPr/>
        </p:nvSpPr>
        <p:spPr>
          <a:xfrm>
            <a:off x="7713533" y="4580967"/>
            <a:ext cx="688153" cy="5141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p:cNvSpPr txBox="1"/>
          <p:nvPr/>
        </p:nvSpPr>
        <p:spPr>
          <a:xfrm>
            <a:off x="3252055" y="1147802"/>
            <a:ext cx="47604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C’est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ch</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ou [s(s)] ?</a:t>
            </a:r>
          </a:p>
        </p:txBody>
      </p:sp>
      <p:sp>
        <p:nvSpPr>
          <p:cNvPr id="29" name="Action Button: Custom 21">
            <a:hlinkClick r:id="" action="ppaction://noaction" highlightClick="1">
              <a:snd r:embed="rId3" name="chute.wav"/>
            </a:hlinkClick>
            <a:extLst>
              <a:ext uri="{FF2B5EF4-FFF2-40B4-BE49-F238E27FC236}">
                <a16:creationId xmlns:a16="http://schemas.microsoft.com/office/drawing/2014/main" id="{9B8DD0CF-B6B8-460B-B44C-809C55C6AC3E}"/>
              </a:ext>
            </a:extLst>
          </p:cNvPr>
          <p:cNvSpPr/>
          <p:nvPr/>
        </p:nvSpPr>
        <p:spPr>
          <a:xfrm>
            <a:off x="739492" y="5244756"/>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32" name="Action Button: Custom 21">
            <a:hlinkClick r:id="" action="ppaction://noaction" highlightClick="1">
              <a:snd r:embed="rId4" name="sait.wav"/>
            </a:hlinkClick>
            <a:extLst>
              <a:ext uri="{FF2B5EF4-FFF2-40B4-BE49-F238E27FC236}">
                <a16:creationId xmlns:a16="http://schemas.microsoft.com/office/drawing/2014/main" id="{9B8DD0CF-B6B8-460B-B44C-809C55C6AC3E}"/>
              </a:ext>
            </a:extLst>
          </p:cNvPr>
          <p:cNvSpPr/>
          <p:nvPr/>
        </p:nvSpPr>
        <p:spPr>
          <a:xfrm>
            <a:off x="739492" y="4578939"/>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n-ea"/>
                <a:cs typeface="+mn-cs"/>
              </a:rPr>
              <a:t>a</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Action Button: Custom 21">
            <a:hlinkClick r:id="" action="ppaction://noaction" highlightClick="1">
              <a:snd r:embed="rId5" name="crasse.wav"/>
            </a:hlinkClick>
            <a:extLst>
              <a:ext uri="{FF2B5EF4-FFF2-40B4-BE49-F238E27FC236}">
                <a16:creationId xmlns:a16="http://schemas.microsoft.com/office/drawing/2014/main" id="{9B8DD0CF-B6B8-460B-B44C-809C55C6AC3E}"/>
              </a:ext>
            </a:extLst>
          </p:cNvPr>
          <p:cNvSpPr/>
          <p:nvPr/>
        </p:nvSpPr>
        <p:spPr>
          <a:xfrm>
            <a:off x="739492" y="3935469"/>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34" name="Action Button: Custom 21">
            <a:hlinkClick r:id="" action="ppaction://noaction" highlightClick="1">
              <a:snd r:embed="rId6" name="sot.wav"/>
            </a:hlinkClick>
            <a:extLst>
              <a:ext uri="{FF2B5EF4-FFF2-40B4-BE49-F238E27FC236}">
                <a16:creationId xmlns:a16="http://schemas.microsoft.com/office/drawing/2014/main" id="{9B8DD0CF-B6B8-460B-B44C-809C55C6AC3E}"/>
              </a:ext>
            </a:extLst>
          </p:cNvPr>
          <p:cNvSpPr/>
          <p:nvPr/>
        </p:nvSpPr>
        <p:spPr>
          <a:xfrm>
            <a:off x="739492" y="3297475"/>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35" name="Action Button: Custom 21">
            <a:hlinkClick r:id="" action="ppaction://noaction" highlightClick="1">
              <a:snd r:embed="rId7" name="mache.wav"/>
            </a:hlinkClick>
            <a:extLst>
              <a:ext uri="{FF2B5EF4-FFF2-40B4-BE49-F238E27FC236}">
                <a16:creationId xmlns:a16="http://schemas.microsoft.com/office/drawing/2014/main" id="{9B8DD0CF-B6B8-460B-B44C-809C55C6AC3E}"/>
              </a:ext>
            </a:extLst>
          </p:cNvPr>
          <p:cNvSpPr/>
          <p:nvPr/>
        </p:nvSpPr>
        <p:spPr>
          <a:xfrm>
            <a:off x="739492" y="2631658"/>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36" name="Action Button: Custom 21">
            <a:hlinkClick r:id="" action="ppaction://noaction" highlightClick="1">
              <a:snd r:embed="rId8" name="broche.wav"/>
            </a:hlinkClick>
            <a:extLst>
              <a:ext uri="{FF2B5EF4-FFF2-40B4-BE49-F238E27FC236}">
                <a16:creationId xmlns:a16="http://schemas.microsoft.com/office/drawing/2014/main" id="{9B8DD0CF-B6B8-460B-B44C-809C55C6AC3E}"/>
              </a:ext>
            </a:extLst>
          </p:cNvPr>
          <p:cNvSpPr/>
          <p:nvPr/>
        </p:nvSpPr>
        <p:spPr>
          <a:xfrm>
            <a:off x="739492" y="2005241"/>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4" name="Action Button: Custom 21">
            <a:hlinkClick r:id="" action="ppaction://noaction" highlightClick="1">
              <a:snd r:embed="rId9" name="su.wav"/>
            </a:hlinkClick>
            <a:extLst>
              <a:ext uri="{FF2B5EF4-FFF2-40B4-BE49-F238E27FC236}">
                <a16:creationId xmlns:a16="http://schemas.microsoft.com/office/drawing/2014/main" id="{9B8DD0CF-B6B8-460B-B44C-809C55C6AC3E}"/>
              </a:ext>
            </a:extLst>
          </p:cNvPr>
          <p:cNvSpPr/>
          <p:nvPr/>
        </p:nvSpPr>
        <p:spPr>
          <a:xfrm>
            <a:off x="6815798" y="5268070"/>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26" name="Action Button: Custom 21">
            <a:hlinkClick r:id="" action="ppaction://noaction" highlightClick="1">
              <a:snd r:embed="rId10" name="chez.wav"/>
            </a:hlinkClick>
            <a:extLst>
              <a:ext uri="{FF2B5EF4-FFF2-40B4-BE49-F238E27FC236}">
                <a16:creationId xmlns:a16="http://schemas.microsoft.com/office/drawing/2014/main" id="{9B8DD0CF-B6B8-460B-B44C-809C55C6AC3E}"/>
              </a:ext>
            </a:extLst>
          </p:cNvPr>
          <p:cNvSpPr/>
          <p:nvPr/>
        </p:nvSpPr>
        <p:spPr>
          <a:xfrm>
            <a:off x="6815798" y="4593005"/>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27" name="Action Button: Custom 21">
            <a:hlinkClick r:id="" action="ppaction://noaction" highlightClick="1">
              <a:snd r:embed="rId11" name="crache.wav"/>
            </a:hlinkClick>
            <a:extLst>
              <a:ext uri="{FF2B5EF4-FFF2-40B4-BE49-F238E27FC236}">
                <a16:creationId xmlns:a16="http://schemas.microsoft.com/office/drawing/2014/main" id="{9B8DD0CF-B6B8-460B-B44C-809C55C6AC3E}"/>
              </a:ext>
            </a:extLst>
          </p:cNvPr>
          <p:cNvSpPr/>
          <p:nvPr/>
        </p:nvSpPr>
        <p:spPr>
          <a:xfrm>
            <a:off x="6815798" y="3932989"/>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28" name="Action Button: Custom 21">
            <a:hlinkClick r:id="" action="ppaction://noaction" highlightClick="1">
              <a:snd r:embed="rId12" name="chaud.wav"/>
            </a:hlinkClick>
            <a:extLst>
              <a:ext uri="{FF2B5EF4-FFF2-40B4-BE49-F238E27FC236}">
                <a16:creationId xmlns:a16="http://schemas.microsoft.com/office/drawing/2014/main" id="{9B8DD0CF-B6B8-460B-B44C-809C55C6AC3E}"/>
              </a:ext>
            </a:extLst>
          </p:cNvPr>
          <p:cNvSpPr/>
          <p:nvPr/>
        </p:nvSpPr>
        <p:spPr>
          <a:xfrm>
            <a:off x="6815798" y="3295617"/>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n-ea"/>
                <a:cs typeface="+mn-cs"/>
              </a:rPr>
              <a:t>b</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Action Button: Custom 21">
            <a:hlinkClick r:id="" action="ppaction://noaction" highlightClick="1">
              <a:snd r:embed="rId13" name="masse.wav"/>
            </a:hlinkClick>
            <a:extLst>
              <a:ext uri="{FF2B5EF4-FFF2-40B4-BE49-F238E27FC236}">
                <a16:creationId xmlns:a16="http://schemas.microsoft.com/office/drawing/2014/main" id="{9B8DD0CF-B6B8-460B-B44C-809C55C6AC3E}"/>
              </a:ext>
            </a:extLst>
          </p:cNvPr>
          <p:cNvSpPr/>
          <p:nvPr/>
        </p:nvSpPr>
        <p:spPr>
          <a:xfrm>
            <a:off x="6815798" y="2646516"/>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37" name="Action Button: Custom 21">
            <a:hlinkClick r:id="" action="ppaction://noaction" highlightClick="1">
              <a:snd r:embed="rId14" name="brosse.wav"/>
            </a:hlinkClick>
            <a:extLst>
              <a:ext uri="{FF2B5EF4-FFF2-40B4-BE49-F238E27FC236}">
                <a16:creationId xmlns:a16="http://schemas.microsoft.com/office/drawing/2014/main" id="{9B8DD0CF-B6B8-460B-B44C-809C55C6AC3E}"/>
              </a:ext>
            </a:extLst>
          </p:cNvPr>
          <p:cNvSpPr/>
          <p:nvPr/>
        </p:nvSpPr>
        <p:spPr>
          <a:xfrm>
            <a:off x="6815798" y="2005241"/>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pic>
        <p:nvPicPr>
          <p:cNvPr id="63" name="Picture 62" descr="background rectangle">
            <a:extLs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4" name="Title 3"/>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Phonétique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68"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519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1"/>
                                        </p:tgtEl>
                                      </p:cBhvr>
                                    </p:animEffect>
                                    <p:set>
                                      <p:cBhvr>
                                        <p:cTn id="12" dur="1" fill="hold">
                                          <p:stCondLst>
                                            <p:cond delay="499"/>
                                          </p:stCondLst>
                                        </p:cTn>
                                        <p:tgtEl>
                                          <p:spTgt spid="5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5"/>
                                        </p:tgtEl>
                                      </p:cBhvr>
                                    </p:animEffect>
                                    <p:set>
                                      <p:cBhvr>
                                        <p:cTn id="17" dur="1" fill="hold">
                                          <p:stCondLst>
                                            <p:cond delay="499"/>
                                          </p:stCondLst>
                                        </p:cTn>
                                        <p:tgtEl>
                                          <p:spTgt spid="4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3"/>
                                        </p:tgtEl>
                                      </p:cBhvr>
                                    </p:animEffect>
                                    <p:set>
                                      <p:cBhvr>
                                        <p:cTn id="22" dur="1" fill="hold">
                                          <p:stCondLst>
                                            <p:cond delay="499"/>
                                          </p:stCondLst>
                                        </p:cTn>
                                        <p:tgtEl>
                                          <p:spTgt spid="5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6"/>
                                        </p:tgtEl>
                                      </p:cBhvr>
                                    </p:animEffect>
                                    <p:set>
                                      <p:cBhvr>
                                        <p:cTn id="27" dur="1" fill="hold">
                                          <p:stCondLst>
                                            <p:cond delay="499"/>
                                          </p:stCondLst>
                                        </p:cTn>
                                        <p:tgtEl>
                                          <p:spTgt spid="4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4"/>
                                        </p:tgtEl>
                                      </p:cBhvr>
                                    </p:animEffect>
                                    <p:set>
                                      <p:cBhvr>
                                        <p:cTn id="32" dur="1" fill="hold">
                                          <p:stCondLst>
                                            <p:cond delay="499"/>
                                          </p:stCondLst>
                                        </p:cTn>
                                        <p:tgtEl>
                                          <p:spTgt spid="5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8"/>
                                        </p:tgtEl>
                                      </p:cBhvr>
                                    </p:animEffect>
                                    <p:set>
                                      <p:cBhvr>
                                        <p:cTn id="37" dur="1" fill="hold">
                                          <p:stCondLst>
                                            <p:cond delay="499"/>
                                          </p:stCondLst>
                                        </p:cTn>
                                        <p:tgtEl>
                                          <p:spTgt spid="4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65"/>
                                        </p:tgtEl>
                                      </p:cBhvr>
                                    </p:animEffect>
                                    <p:set>
                                      <p:cBhvr>
                                        <p:cTn id="42" dur="1" fill="hold">
                                          <p:stCondLst>
                                            <p:cond delay="499"/>
                                          </p:stCondLst>
                                        </p:cTn>
                                        <p:tgtEl>
                                          <p:spTgt spid="6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49"/>
                                        </p:tgtEl>
                                      </p:cBhvr>
                                    </p:animEffect>
                                    <p:set>
                                      <p:cBhvr>
                                        <p:cTn id="47" dur="1" fill="hold">
                                          <p:stCondLst>
                                            <p:cond delay="499"/>
                                          </p:stCondLst>
                                        </p:cTn>
                                        <p:tgtEl>
                                          <p:spTgt spid="4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66"/>
                                        </p:tgtEl>
                                      </p:cBhvr>
                                    </p:animEffect>
                                    <p:set>
                                      <p:cBhvr>
                                        <p:cTn id="52" dur="1" fill="hold">
                                          <p:stCondLst>
                                            <p:cond delay="499"/>
                                          </p:stCondLst>
                                        </p:cTn>
                                        <p:tgtEl>
                                          <p:spTgt spid="6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50"/>
                                        </p:tgtEl>
                                      </p:cBhvr>
                                    </p:animEffect>
                                    <p:set>
                                      <p:cBhvr>
                                        <p:cTn id="57" dur="1" fill="hold">
                                          <p:stCondLst>
                                            <p:cond delay="499"/>
                                          </p:stCondLst>
                                        </p:cTn>
                                        <p:tgtEl>
                                          <p:spTgt spid="5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67"/>
                                        </p:tgtEl>
                                      </p:cBhvr>
                                    </p:animEffect>
                                    <p:set>
                                      <p:cBhvr>
                                        <p:cTn id="62"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44" grpId="0" animBg="1"/>
      <p:bldP spid="45" grpId="0" animBg="1"/>
      <p:bldP spid="46" grpId="0" animBg="1"/>
      <p:bldP spid="48" grpId="0" animBg="1"/>
      <p:bldP spid="49" grpId="0" animBg="1"/>
      <p:bldP spid="50" grpId="0" animBg="1"/>
      <p:bldP spid="51" grpId="0" animBg="1"/>
      <p:bldP spid="53" grpId="0" animBg="1"/>
      <p:bldP spid="54" grpId="0" animBg="1"/>
      <p:bldP spid="65" grpId="0" animBg="1"/>
      <p:bldP spid="66"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5386</Words>
  <Application>Microsoft Office PowerPoint</Application>
  <PresentationFormat>Widescreen</PresentationFormat>
  <Paragraphs>726</Paragraphs>
  <Slides>42</Slides>
  <Notes>42</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42</vt:i4>
      </vt:variant>
    </vt:vector>
  </HeadingPairs>
  <TitlesOfParts>
    <vt:vector size="54" baseType="lpstr">
      <vt:lpstr>Arial</vt:lpstr>
      <vt:lpstr>Calibri</vt:lpstr>
      <vt:lpstr>Century Gothic</vt:lpstr>
      <vt:lpstr>Tw Cen MT</vt:lpstr>
      <vt:lpstr>1_Office Theme</vt:lpstr>
      <vt:lpstr>NCELP Theme</vt:lpstr>
      <vt:lpstr>2_Office Theme</vt:lpstr>
      <vt:lpstr>1_NCELP Theme</vt:lpstr>
      <vt:lpstr>5_Office Theme</vt:lpstr>
      <vt:lpstr>3_Office Theme</vt:lpstr>
      <vt:lpstr>6_Office Theme</vt:lpstr>
      <vt:lpstr>7_Office Theme</vt:lpstr>
      <vt:lpstr>French Phonics Collection </vt:lpstr>
      <vt:lpstr>SSC [ch]</vt:lpstr>
      <vt:lpstr>ch</vt:lpstr>
      <vt:lpstr>ch</vt:lpstr>
      <vt:lpstr>ch</vt:lpstr>
      <vt:lpstr>ch</vt:lpstr>
      <vt:lpstr>ch</vt:lpstr>
      <vt:lpstr>ch</vt:lpstr>
      <vt:lpstr>PowerPoint Presentation</vt:lpstr>
      <vt:lpstr>Phonétique</vt:lpstr>
      <vt:lpstr>SSC [ch]</vt:lpstr>
      <vt:lpstr>Phonétique</vt:lpstr>
      <vt:lpstr>ch</vt:lpstr>
      <vt:lpstr>ch</vt:lpstr>
      <vt:lpstr>ch</vt:lpstr>
      <vt:lpstr>ch</vt:lpstr>
      <vt:lpstr>ch</vt:lpstr>
      <vt:lpstr>ch</vt:lpstr>
      <vt:lpstr>En anglais et en français</vt:lpstr>
      <vt:lpstr>Phonétique</vt:lpstr>
      <vt:lpstr>SSC [ch]</vt:lpstr>
      <vt:lpstr>ch</vt:lpstr>
      <vt:lpstr>ch</vt:lpstr>
      <vt:lpstr>Des groupes consonantiques</vt:lpstr>
      <vt:lpstr>Phonétique</vt:lpstr>
      <vt:lpstr>Phonétique</vt:lpstr>
      <vt:lpstr>Phonétique</vt:lpstr>
      <vt:lpstr>Phonétique</vt:lpstr>
      <vt:lpstr>Phonétique</vt:lpstr>
      <vt:lpstr>Phonétique</vt:lpstr>
      <vt:lpstr>Phonétique</vt:lpstr>
      <vt:lpstr>SSC [ch]</vt:lpstr>
      <vt:lpstr>ch</vt:lpstr>
      <vt:lpstr>ch</vt:lpstr>
      <vt:lpstr>PowerPoint Presentation</vt:lpstr>
      <vt:lpstr>Des virelangues</vt:lpstr>
      <vt:lpstr>Des virelangues avec [ch] et [th]  </vt:lpstr>
      <vt:lpstr>Des virelangues avec [ch] et [th] </vt:lpstr>
      <vt:lpstr>Des virelangues avec [ch] et [th] </vt:lpstr>
      <vt:lpstr>Des virelangues avec [ch] et [th] </vt:lpstr>
      <vt:lpstr>Des virelangues avec [ch] et [th] </vt:lpstr>
      <vt:lpstr>Des virelangues avec [ch] et [th]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10</cp:revision>
  <dcterms:created xsi:type="dcterms:W3CDTF">2021-02-16T11:52:59Z</dcterms:created>
  <dcterms:modified xsi:type="dcterms:W3CDTF">2022-08-08T08:31:19Z</dcterms:modified>
</cp:coreProperties>
</file>