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2" r:id="rId2"/>
    <p:sldMasterId id="2147483696" r:id="rId3"/>
    <p:sldMasterId id="2147483708" r:id="rId4"/>
    <p:sldMasterId id="2147483720" r:id="rId5"/>
    <p:sldMasterId id="2147483732" r:id="rId6"/>
    <p:sldMasterId id="2147483744" r:id="rId7"/>
    <p:sldMasterId id="2147483756" r:id="rId8"/>
  </p:sldMasterIdLst>
  <p:notesMasterIdLst>
    <p:notesMasterId r:id="rId52"/>
  </p:notesMasterIdLst>
  <p:sldIdLst>
    <p:sldId id="256" r:id="rId9"/>
    <p:sldId id="257" r:id="rId10"/>
    <p:sldId id="322" r:id="rId11"/>
    <p:sldId id="323" r:id="rId12"/>
    <p:sldId id="358" r:id="rId13"/>
    <p:sldId id="262" r:id="rId14"/>
    <p:sldId id="295" r:id="rId15"/>
    <p:sldId id="386" r:id="rId16"/>
    <p:sldId id="341" r:id="rId17"/>
    <p:sldId id="336" r:id="rId18"/>
    <p:sldId id="266" r:id="rId19"/>
    <p:sldId id="775" r:id="rId20"/>
    <p:sldId id="776" r:id="rId21"/>
    <p:sldId id="777" r:id="rId22"/>
    <p:sldId id="778" r:id="rId23"/>
    <p:sldId id="779" r:id="rId24"/>
    <p:sldId id="780" r:id="rId25"/>
    <p:sldId id="374" r:id="rId26"/>
    <p:sldId id="394" r:id="rId27"/>
    <p:sldId id="395" r:id="rId28"/>
    <p:sldId id="396" r:id="rId29"/>
    <p:sldId id="397" r:id="rId30"/>
    <p:sldId id="317" r:id="rId31"/>
    <p:sldId id="318" r:id="rId32"/>
    <p:sldId id="320" r:id="rId33"/>
    <p:sldId id="319" r:id="rId34"/>
    <p:sldId id="321" r:id="rId35"/>
    <p:sldId id="398" r:id="rId36"/>
    <p:sldId id="399" r:id="rId37"/>
    <p:sldId id="324" r:id="rId38"/>
    <p:sldId id="277" r:id="rId39"/>
    <p:sldId id="315" r:id="rId40"/>
    <p:sldId id="313" r:id="rId41"/>
    <p:sldId id="526" r:id="rId42"/>
    <p:sldId id="525" r:id="rId43"/>
    <p:sldId id="527" r:id="rId44"/>
    <p:sldId id="528" r:id="rId45"/>
    <p:sldId id="529" r:id="rId46"/>
    <p:sldId id="530" r:id="rId47"/>
    <p:sldId id="531" r:id="rId48"/>
    <p:sldId id="532" r:id="rId49"/>
    <p:sldId id="774" r:id="rId50"/>
    <p:sldId id="763" r:id="rId51"/>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Century Gothic" panose="020B0502020202020204" pitchFamily="34" charset="0"/>
      <p:regular r:id="rId57"/>
      <p:bold r:id="rId58"/>
      <p:italic r:id="rId59"/>
      <p:boldItalic r:id="rId60"/>
    </p:embeddedFont>
    <p:embeddedFont>
      <p:font typeface="Georgia" panose="02040502050405020303" pitchFamily="18" charset="0"/>
      <p:regular r:id="rId61"/>
      <p:bold r:id="rId62"/>
      <p:italic r:id="rId63"/>
      <p:boldItalic r:id="rId64"/>
    </p:embeddedFont>
    <p:embeddedFont>
      <p:font typeface="Tw Cen MT" panose="020B0602020104020603"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hKW7Mi1h2sLg1CXgxezNVtrdqI0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31CB93-7DED-428E-876A-F557773FB31A}">
  <a:tblStyle styleId="{CB31CB93-7DED-428E-876A-F557773FB31A}" styleName="Table_0">
    <a:wholeTbl>
      <a:tcTxStyle b="off" i="off">
        <a:font>
          <a:latin typeface="Tw Cen MT"/>
          <a:ea typeface="Tw Cen MT"/>
          <a:cs typeface="Tw Cen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Tw Cen MT"/>
          <a:ea typeface="Tw Cen MT"/>
          <a:cs typeface="Tw Cen MT"/>
        </a:font>
        <a:schemeClr val="lt1"/>
      </a:tcTxStyle>
      <a:tcStyle>
        <a:tcBdr/>
        <a:fill>
          <a:solidFill>
            <a:schemeClr val="accent1"/>
          </a:solidFill>
        </a:fill>
      </a:tcStyle>
    </a:lastCol>
    <a:firstCol>
      <a:tcTxStyle b="on" i="off">
        <a:font>
          <a:latin typeface="Tw Cen MT"/>
          <a:ea typeface="Tw Cen MT"/>
          <a:cs typeface="Tw Cen MT"/>
        </a:font>
        <a:schemeClr val="lt1"/>
      </a:tcTxStyle>
      <a:tcStyle>
        <a:tcBdr/>
        <a:fill>
          <a:solidFill>
            <a:schemeClr val="accent1"/>
          </a:solidFill>
        </a:fill>
      </a:tcStyle>
    </a:firstCol>
    <a:lastRow>
      <a:tcTxStyle b="on" i="off">
        <a:font>
          <a:latin typeface="Tw Cen MT"/>
          <a:ea typeface="Tw Cen MT"/>
          <a:cs typeface="Tw Cen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w Cen MT"/>
          <a:ea typeface="Tw Cen MT"/>
          <a:cs typeface="Tw Cen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F6AB4B5E-83EC-4C00-8AC5-3CF240147F8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31E71A9-A205-469F-AA11-E0307AF0019D}" styleName="Table_2">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042" y="72"/>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Master" Target="slideMasters/slideMaster5.xml"/><Relationship Id="rId61" Type="http://schemas.openxmlformats.org/officeDocument/2006/relationships/font" Target="fonts/font9.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4.fntdata"/><Relationship Id="rId64" Type="http://schemas.openxmlformats.org/officeDocument/2006/relationships/font" Target="fonts/font12.fntdata"/><Relationship Id="rId69" Type="http://customschemas.google.com/relationships/presentationmetadata" Target="meta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5.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font" Target="fonts/font3.fntdata"/><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Artwork by Chloé Motard. All additional pictures selected are available under a Creative Commons license, no attribution required.</a:t>
            </a:r>
            <a:endParaRPr/>
          </a:p>
          <a:p>
            <a:pPr marL="0" marR="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p:txBody>
      </p:sp>
      <p:sp>
        <p:nvSpPr>
          <p:cNvPr id="295" name="Google Shape;2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dirty="0"/>
              <a:t>Aural identification of SSC [au] in sentences.</a:t>
            </a:r>
          </a:p>
          <a:p>
            <a:endParaRPr lang="en-GB" baseline="0" dirty="0"/>
          </a:p>
          <a:p>
            <a:r>
              <a:rPr lang="en-GB" b="1" baseline="0" dirty="0"/>
              <a:t>Procedure:</a:t>
            </a:r>
          </a:p>
          <a:p>
            <a:pPr marL="228600" indent="-228600">
              <a:buAutoNum type="arabicPeriod"/>
            </a:pPr>
            <a:r>
              <a:rPr lang="en-GB" dirty="0"/>
              <a:t>Click on the numbers to play audio. Tel students they won’t understand the meaning of the sentences, they just need to listen out for the sound.</a:t>
            </a:r>
          </a:p>
          <a:p>
            <a:pPr marL="228600" indent="-228600">
              <a:buAutoNum type="arabicPeriod"/>
            </a:pPr>
            <a:r>
              <a:rPr lang="en-GB" dirty="0"/>
              <a:t>Students</a:t>
            </a:r>
            <a:r>
              <a:rPr lang="en-GB" baseline="0" dirty="0"/>
              <a:t> tally the number of times they hear the SSC [au].</a:t>
            </a:r>
          </a:p>
          <a:p>
            <a:pPr marL="228600" indent="-228600">
              <a:buAutoNum type="arabicPeriod"/>
            </a:pPr>
            <a:r>
              <a:rPr lang="en-GB" baseline="0" dirty="0"/>
              <a:t>On clicks, transcriptions of the sentences appear. Students use these to check their answers.</a:t>
            </a:r>
          </a:p>
          <a:p>
            <a:pPr marL="228600" indent="-228600">
              <a:buAutoNum type="arabicPeriod"/>
            </a:pPr>
            <a:r>
              <a:rPr lang="en-GB" baseline="0" dirty="0"/>
              <a:t>On a second round of clicks, the answers appear one by one.</a:t>
            </a:r>
          </a:p>
          <a:p>
            <a:pPr marL="228600" indent="-228600">
              <a:buAutoNum type="arabicPeriod"/>
            </a:pPr>
            <a:r>
              <a:rPr lang="en-GB" baseline="0" dirty="0"/>
              <a:t>On a final round of clicks, English translations appear.</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a:t>
            </a:r>
            <a:r>
              <a:rPr lang="en-GB" b="1" baseline="0" dirty="0" err="1"/>
              <a:t>ord</a:t>
            </a:r>
            <a:r>
              <a:rPr lang="en-GB" b="1" baseline="0" dirty="0"/>
              <a:t> frequency of unknown target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faux [555], animal [1002], gauche [607], bateau [1287], </a:t>
            </a:r>
            <a:r>
              <a:rPr lang="en-GB" b="0" baseline="0" dirty="0" err="1"/>
              <a:t>eau</a:t>
            </a:r>
            <a:r>
              <a:rPr lang="en-GB" b="0" baseline="0" dirty="0"/>
              <a:t> [475], nouveau [52], tableau [1456], </a:t>
            </a:r>
            <a:r>
              <a:rPr lang="en-GB" b="0" baseline="0" dirty="0" err="1"/>
              <a:t>cadeau</a:t>
            </a:r>
            <a:r>
              <a:rPr lang="en-GB" b="0" baseline="0" dirty="0"/>
              <a:t> [2298], jaune [2585], au [4, 1], bureau [273]</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9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476" name="Google Shape;47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gauche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a:t>
            </a:r>
            <a:r>
              <a:rPr lang="en-GB" b="0" baseline="0" dirty="0"/>
              <a:t> the students’ left (teacher’s right!) to indicate this direction</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gauche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gauche </a:t>
            </a:r>
            <a:r>
              <a:rPr lang="en-GB" baseline="0" dirty="0"/>
              <a:t>[607].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8750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02053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266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[au] </a:t>
            </a:r>
            <a:r>
              <a:rPr lang="en-GB" baseline="0" dirty="0"/>
              <a:t>and then the </a:t>
            </a:r>
            <a:r>
              <a:rPr lang="en-GB" b="1" baseline="0" dirty="0"/>
              <a:t>source</a:t>
            </a:r>
            <a:r>
              <a:rPr lang="en-GB" baseline="0" dirty="0"/>
              <a:t> word again ‘</a:t>
            </a:r>
            <a:r>
              <a:rPr lang="en-GB" b="1" baseline="0" dirty="0"/>
              <a:t>gauche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gauche </a:t>
            </a:r>
            <a:r>
              <a:rPr lang="en-GB" baseline="0" dirty="0"/>
              <a:t>[607]; </a:t>
            </a:r>
            <a:r>
              <a:rPr lang="en-GB" b="1" baseline="0" dirty="0" err="1"/>
              <a:t>aussi</a:t>
            </a:r>
            <a:r>
              <a:rPr lang="en-GB" baseline="0" dirty="0"/>
              <a:t> [44]; </a:t>
            </a:r>
            <a:r>
              <a:rPr lang="en-GB" b="1" baseline="0" dirty="0"/>
              <a:t>faux </a:t>
            </a:r>
            <a:r>
              <a:rPr lang="en-GB" b="0" baseline="0" dirty="0"/>
              <a:t>[555]</a:t>
            </a:r>
            <a:r>
              <a:rPr lang="en-GB" baseline="0" dirty="0"/>
              <a:t> </a:t>
            </a:r>
            <a:r>
              <a:rPr lang="en-GB" b="1" baseline="0" dirty="0"/>
              <a:t>bateau</a:t>
            </a:r>
            <a:r>
              <a:rPr lang="en-GB" baseline="0" dirty="0"/>
              <a:t> [1278]; </a:t>
            </a:r>
            <a:r>
              <a:rPr lang="en-GB" b="1" baseline="0" dirty="0"/>
              <a:t>beau</a:t>
            </a:r>
            <a:r>
              <a:rPr lang="en-GB" baseline="0" dirty="0"/>
              <a:t> [393]; </a:t>
            </a:r>
            <a:r>
              <a:rPr lang="en-GB" b="1" baseline="0" dirty="0" err="1"/>
              <a:t>eau</a:t>
            </a:r>
            <a:r>
              <a:rPr lang="en-GB" baseline="0" dirty="0"/>
              <a:t> [475]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0277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36018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663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Oral recognition of SSC [au].</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aseline="0" dirty="0">
                <a:solidFill>
                  <a:schemeClr val="accent1">
                    <a:lumMod val="50000"/>
                  </a:schemeClr>
                </a:solidFill>
                <a:latin typeface="Century Gothic" panose="020B0502020202020204" pitchFamily="34" charset="0"/>
              </a:rPr>
              <a:t>The exercise also provides an opportunity to review SFCs (</a:t>
            </a:r>
            <a:r>
              <a:rPr lang="en-GB" sz="1200" i="1" baseline="0" dirty="0">
                <a:solidFill>
                  <a:schemeClr val="accent1">
                    <a:lumMod val="50000"/>
                  </a:schemeClr>
                </a:solidFill>
                <a:latin typeface="Century Gothic" panose="020B0502020202020204" pitchFamily="34" charset="0"/>
              </a:rPr>
              <a:t>Bordeau</a:t>
            </a:r>
            <a:r>
              <a:rPr lang="en-GB" sz="1200" b="1" i="1" baseline="0" dirty="0">
                <a:solidFill>
                  <a:schemeClr val="accent1">
                    <a:lumMod val="50000"/>
                  </a:schemeClr>
                </a:solidFill>
                <a:latin typeface="Century Gothic" panose="020B0502020202020204" pitchFamily="34" charset="0"/>
              </a:rPr>
              <a:t>x</a:t>
            </a:r>
            <a:r>
              <a:rPr lang="en-GB" sz="1200" i="1" baseline="0" dirty="0">
                <a:solidFill>
                  <a:schemeClr val="accent1">
                    <a:lumMod val="50000"/>
                  </a:schemeClr>
                </a:solidFill>
                <a:latin typeface="Century Gothic" panose="020B0502020202020204" pitchFamily="34" charset="0"/>
              </a:rPr>
              <a:t>, Beauvai</a:t>
            </a:r>
            <a:r>
              <a:rPr lang="en-GB" sz="1200" b="1" i="1" baseline="0" dirty="0">
                <a:solidFill>
                  <a:schemeClr val="accent1">
                    <a:lumMod val="50000"/>
                  </a:schemeClr>
                </a:solidFill>
                <a:latin typeface="Century Gothic" panose="020B0502020202020204" pitchFamily="34" charset="0"/>
              </a:rPr>
              <a:t>s</a:t>
            </a:r>
            <a:r>
              <a:rPr lang="en-GB" sz="1200" i="1" baseline="0" dirty="0">
                <a:solidFill>
                  <a:schemeClr val="accent1">
                    <a:lumMod val="50000"/>
                  </a:schemeClr>
                </a:solidFill>
                <a:latin typeface="Century Gothic" panose="020B0502020202020204" pitchFamily="34" charset="0"/>
              </a:rPr>
              <a:t>, </a:t>
            </a:r>
            <a:r>
              <a:rPr lang="en-GB" sz="1200" i="1" dirty="0">
                <a:solidFill>
                  <a:schemeClr val="accent5">
                    <a:lumMod val="50000"/>
                  </a:schemeClr>
                </a:solidFill>
                <a:latin typeface="Century Gothic" panose="020B0502020202020204" pitchFamily="34" charset="0"/>
              </a:rPr>
              <a:t>Orléan</a:t>
            </a:r>
            <a:r>
              <a:rPr lang="en-GB" sz="1200" b="1" i="1" dirty="0">
                <a:solidFill>
                  <a:schemeClr val="accent5">
                    <a:lumMod val="50000"/>
                  </a:schemeClr>
                </a:solidFill>
                <a:latin typeface="Century Gothic" panose="020B0502020202020204" pitchFamily="34" charset="0"/>
              </a:rPr>
              <a:t>s</a:t>
            </a:r>
            <a:r>
              <a:rPr lang="en-GB" sz="1200" i="0" dirty="0">
                <a:solidFill>
                  <a:schemeClr val="accent5">
                    <a:lumMod val="50000"/>
                  </a:schemeClr>
                </a:solidFill>
                <a:latin typeface="Century Gothic" panose="020B0502020202020204" pitchFamily="34" charset="0"/>
              </a:rPr>
              <a:t>) and the previously studied SSCs</a:t>
            </a:r>
            <a:r>
              <a:rPr lang="en-GB" sz="1200" i="0" baseline="0" dirty="0">
                <a:solidFill>
                  <a:schemeClr val="accent5">
                    <a:lumMod val="50000"/>
                  </a:schemeClr>
                </a:solidFill>
                <a:latin typeface="Century Gothic" panose="020B0502020202020204" pitchFamily="34" charset="0"/>
              </a:rPr>
              <a:t> [</a:t>
            </a:r>
            <a:r>
              <a:rPr lang="en-GB" sz="1200" b="0" i="0" u="none" strike="noStrike" cap="none" dirty="0">
                <a:solidFill>
                  <a:schemeClr val="dk1"/>
                </a:solidFill>
                <a:effectLst/>
                <a:latin typeface="Calibri"/>
                <a:ea typeface="Calibri"/>
                <a:cs typeface="Calibri"/>
                <a:sym typeface="Calibri"/>
              </a:rPr>
              <a:t>é]</a:t>
            </a:r>
            <a:r>
              <a:rPr lang="en-GB" sz="1200" b="0" i="0" u="none" strike="noStrike" cap="none" baseline="0" dirty="0">
                <a:solidFill>
                  <a:schemeClr val="dk1"/>
                </a:solidFill>
                <a:effectLst/>
                <a:latin typeface="Calibri"/>
                <a:ea typeface="Calibri"/>
                <a:cs typeface="Calibri"/>
                <a:sym typeface="Calibri"/>
              </a:rPr>
              <a:t> (</a:t>
            </a:r>
            <a:r>
              <a:rPr lang="en-GB" sz="1200" b="0" i="1" u="none" strike="noStrike" cap="none" baseline="0" dirty="0">
                <a:solidFill>
                  <a:schemeClr val="dk1"/>
                </a:solidFill>
                <a:effectLst/>
                <a:latin typeface="Calibri"/>
                <a:ea typeface="Calibri"/>
                <a:cs typeface="Calibri"/>
                <a:sym typeface="Calibri"/>
              </a:rPr>
              <a:t>Orl</a:t>
            </a:r>
            <a:r>
              <a:rPr lang="en-GB" sz="1200" b="1" i="1" u="none" strike="noStrike" cap="none" baseline="0" dirty="0">
                <a:solidFill>
                  <a:schemeClr val="dk1"/>
                </a:solidFill>
                <a:effectLst/>
                <a:latin typeface="Calibri"/>
                <a:ea typeface="Calibri"/>
                <a:cs typeface="Calibri"/>
                <a:sym typeface="Calibri"/>
              </a:rPr>
              <a:t>é</a:t>
            </a:r>
            <a:r>
              <a:rPr lang="en-GB" sz="1200" b="0" i="1" u="none" strike="noStrike" cap="none" baseline="0" dirty="0">
                <a:solidFill>
                  <a:schemeClr val="dk1"/>
                </a:solidFill>
                <a:effectLst/>
                <a:latin typeface="Calibri"/>
                <a:ea typeface="Calibri"/>
                <a:cs typeface="Calibri"/>
                <a:sym typeface="Calibri"/>
              </a:rPr>
              <a:t>ans</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baseline="0" dirty="0" err="1">
                <a:solidFill>
                  <a:schemeClr val="dk1"/>
                </a:solidFill>
                <a:effectLst/>
                <a:latin typeface="Calibri"/>
                <a:ea typeface="Calibri"/>
                <a:cs typeface="Calibri"/>
                <a:sym typeface="Calibri"/>
              </a:rPr>
              <a:t>en</a:t>
            </a:r>
            <a:r>
              <a:rPr lang="en-GB" sz="1200" b="0" i="0" u="none" strike="noStrike" cap="none" baseline="0" dirty="0">
                <a:solidFill>
                  <a:schemeClr val="dk1"/>
                </a:solidFill>
                <a:effectLst/>
                <a:latin typeface="Calibri"/>
                <a:ea typeface="Calibri"/>
                <a:cs typeface="Calibri"/>
                <a:sym typeface="Calibri"/>
              </a:rPr>
              <a:t>] (</a:t>
            </a:r>
            <a:r>
              <a:rPr lang="en-GB" sz="1200" i="1" dirty="0">
                <a:solidFill>
                  <a:schemeClr val="accent5">
                    <a:lumMod val="50000"/>
                  </a:schemeClr>
                </a:solidFill>
                <a:latin typeface="Century Gothic" panose="020B0502020202020204" pitchFamily="34" charset="0"/>
              </a:rPr>
              <a:t>Aix-</a:t>
            </a:r>
            <a:r>
              <a:rPr lang="en-GB" sz="1200" b="1" i="1" dirty="0">
                <a:solidFill>
                  <a:schemeClr val="accent5">
                    <a:lumMod val="50000"/>
                  </a:schemeClr>
                </a:solidFill>
                <a:latin typeface="Century Gothic" panose="020B0502020202020204" pitchFamily="34" charset="0"/>
              </a:rPr>
              <a:t>en</a:t>
            </a:r>
            <a:r>
              <a:rPr lang="en-GB" sz="1200" i="1" dirty="0">
                <a:solidFill>
                  <a:schemeClr val="accent5">
                    <a:lumMod val="50000"/>
                  </a:schemeClr>
                </a:solidFill>
                <a:latin typeface="Century Gothic" panose="020B0502020202020204" pitchFamily="34" charset="0"/>
              </a:rPr>
              <a:t>-Provence</a:t>
            </a:r>
            <a:r>
              <a:rPr lang="en-GB" sz="1200" i="0" dirty="0">
                <a:solidFill>
                  <a:schemeClr val="accent5">
                    <a:lumMod val="50000"/>
                  </a:schemeClr>
                </a:solidFill>
                <a:latin typeface="Century Gothic" panose="020B0502020202020204" pitchFamily="34" charset="0"/>
              </a:rPr>
              <a:t>)</a:t>
            </a:r>
            <a:r>
              <a:rPr lang="en-GB" sz="1200" i="1" baseline="0" dirty="0">
                <a:solidFill>
                  <a:schemeClr val="accent5">
                    <a:lumMod val="50000"/>
                  </a:schemeClr>
                </a:solidFill>
                <a:latin typeface="Century Gothic" panose="020B0502020202020204" pitchFamily="34" charset="0"/>
              </a:rPr>
              <a:t> and </a:t>
            </a:r>
            <a:r>
              <a:rPr lang="en-GB" sz="1200" i="0" baseline="0" dirty="0">
                <a:solidFill>
                  <a:schemeClr val="accent5">
                    <a:lumMod val="50000"/>
                  </a:schemeClr>
                </a:solidFill>
                <a:latin typeface="Century Gothic" panose="020B0502020202020204" pitchFamily="34" charset="0"/>
              </a:rPr>
              <a:t>[ai] (</a:t>
            </a:r>
            <a:r>
              <a:rPr lang="en-GB" sz="1200" b="0" i="1" dirty="0">
                <a:solidFill>
                  <a:schemeClr val="accent5">
                    <a:lumMod val="50000"/>
                  </a:schemeClr>
                </a:solidFill>
                <a:latin typeface="Century Gothic" panose="020B0502020202020204" pitchFamily="34" charset="0"/>
              </a:rPr>
              <a:t>Beauv</a:t>
            </a:r>
            <a:r>
              <a:rPr lang="en-GB" sz="1200" b="1" i="1" dirty="0">
                <a:solidFill>
                  <a:schemeClr val="accent5">
                    <a:lumMod val="50000"/>
                  </a:schemeClr>
                </a:solidFill>
                <a:latin typeface="Century Gothic" panose="020B0502020202020204" pitchFamily="34" charset="0"/>
              </a:rPr>
              <a:t>ai</a:t>
            </a:r>
            <a:r>
              <a:rPr lang="en-GB" sz="1200" b="0" i="1" dirty="0">
                <a:solidFill>
                  <a:schemeClr val="accent5">
                    <a:lumMod val="50000"/>
                  </a:schemeClr>
                </a:solidFill>
                <a:latin typeface="Century Gothic" panose="020B0502020202020204" pitchFamily="34" charset="0"/>
              </a:rPr>
              <a:t>s, </a:t>
            </a:r>
            <a:r>
              <a:rPr lang="en-GB" sz="1200" b="1" i="1" dirty="0">
                <a:solidFill>
                  <a:schemeClr val="accent5">
                    <a:lumMod val="50000"/>
                  </a:schemeClr>
                </a:solidFill>
                <a:latin typeface="Century Gothic" panose="020B0502020202020204" pitchFamily="34" charset="0"/>
              </a:rPr>
              <a:t>Ai</a:t>
            </a:r>
            <a:r>
              <a:rPr lang="en-GB" sz="1200" b="0" i="1" dirty="0">
                <a:solidFill>
                  <a:schemeClr val="accent5">
                    <a:lumMod val="50000"/>
                  </a:schemeClr>
                </a:solidFill>
                <a:latin typeface="Century Gothic" panose="020B0502020202020204" pitchFamily="34" charset="0"/>
              </a:rPr>
              <a:t>x-en-Provence</a:t>
            </a:r>
            <a:r>
              <a:rPr lang="en-GB" sz="1200" b="0" i="0" dirty="0">
                <a:solidFill>
                  <a:schemeClr val="accent5">
                    <a:lumMod val="50000"/>
                  </a:schemeClr>
                </a:solidFill>
                <a:latin typeface="Century Gothic" panose="020B0502020202020204" pitchFamily="34" charset="0"/>
              </a:rPr>
              <a:t>).</a:t>
            </a:r>
            <a:endParaRPr lang="en-GB" sz="1200" baseline="0"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endParaRPr lang="en-GB" sz="1200" b="1" baseline="0"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r>
              <a:rPr lang="en-GB" sz="1200" b="1" baseline="0" dirty="0">
                <a:solidFill>
                  <a:schemeClr val="accent1">
                    <a:lumMod val="50000"/>
                  </a:schemeClr>
                </a:solidFill>
                <a:latin typeface="Century Gothic" panose="020B0502020202020204" pitchFamily="34" charset="0"/>
              </a:rPr>
              <a:t>Procedure: </a:t>
            </a:r>
          </a:p>
          <a:p>
            <a:pPr marL="0" lvl="0" indent="0" algn="l" rtl="0">
              <a:spcBef>
                <a:spcPts val="0"/>
              </a:spcBef>
              <a:spcAft>
                <a:spcPts val="0"/>
              </a:spcAft>
              <a:buNone/>
            </a:pPr>
            <a:r>
              <a:rPr lang="en-GB" sz="1200" i="0" baseline="0" dirty="0">
                <a:solidFill>
                  <a:schemeClr val="accent1">
                    <a:lumMod val="50000"/>
                  </a:schemeClr>
                </a:solidFill>
                <a:latin typeface="Century Gothic" panose="020B0502020202020204" pitchFamily="34" charset="0"/>
              </a:rPr>
              <a:t>1. </a:t>
            </a:r>
            <a:r>
              <a:rPr lang="en-GB" sz="1200" baseline="0" dirty="0">
                <a:solidFill>
                  <a:schemeClr val="accent1">
                    <a:lumMod val="50000"/>
                  </a:schemeClr>
                </a:solidFill>
                <a:latin typeface="Century Gothic" panose="020B0502020202020204" pitchFamily="34" charset="0"/>
              </a:rPr>
              <a:t>The place names are heard on individual number clicks. To allow students to compare the sounds, it</a:t>
            </a:r>
            <a:r>
              <a:rPr lang="en-GB" sz="1200" dirty="0">
                <a:solidFill>
                  <a:schemeClr val="accent1">
                    <a:lumMod val="50000"/>
                  </a:schemeClr>
                </a:solidFill>
                <a:latin typeface="Century Gothic" panose="020B0502020202020204" pitchFamily="34" charset="0"/>
              </a:rPr>
              <a:t> is recommended that </a:t>
            </a:r>
            <a:r>
              <a:rPr lang="en-GB" sz="1200" baseline="0" dirty="0">
                <a:solidFill>
                  <a:schemeClr val="accent1">
                    <a:lumMod val="50000"/>
                  </a:schemeClr>
                </a:solidFill>
                <a:latin typeface="Century Gothic" panose="020B0502020202020204" pitchFamily="34" charset="0"/>
              </a:rPr>
              <a:t>the teacher cycles through the recordings (from 1-8) at least twice.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lumMod val="50000"/>
                  </a:schemeClr>
                </a:solidFill>
                <a:latin typeface="Century Gothic" panose="020B0502020202020204" pitchFamily="34" charset="0"/>
              </a:rPr>
              <a:t>2. Teacher reveals answers on clicks. Teacher to highlights the fact that some place names, (</a:t>
            </a:r>
            <a:r>
              <a:rPr lang="en-GB" sz="1200" i="1" baseline="0" dirty="0">
                <a:solidFill>
                  <a:schemeClr val="accent1">
                    <a:lumMod val="50000"/>
                  </a:schemeClr>
                </a:solidFill>
                <a:latin typeface="Century Gothic" panose="020B0502020202020204" pitchFamily="34" charset="0"/>
              </a:rPr>
              <a:t>Bordeaux, Monaco</a:t>
            </a:r>
            <a:r>
              <a:rPr lang="en-GB" sz="1200" i="0" baseline="0" dirty="0">
                <a:solidFill>
                  <a:schemeClr val="accent1">
                    <a:lumMod val="50000"/>
                  </a:schemeClr>
                </a:solidFill>
                <a:latin typeface="Century Gothic" panose="020B0502020202020204" pitchFamily="34" charset="0"/>
              </a:rPr>
              <a:t>) </a:t>
            </a:r>
            <a:r>
              <a:rPr lang="en-GB" sz="1200" baseline="0" dirty="0">
                <a:solidFill>
                  <a:schemeClr val="accent1">
                    <a:lumMod val="50000"/>
                  </a:schemeClr>
                </a:solidFill>
                <a:latin typeface="Century Gothic" panose="020B0502020202020204" pitchFamily="34" charset="0"/>
              </a:rPr>
              <a:t>contain both sounds, and that the letter ‘o’ is not always pronounced [au] (this will be explored further in Year 8). Teacher can illustrate this by giving examples of previously encountered words such as </a:t>
            </a:r>
            <a:r>
              <a:rPr lang="en-GB" sz="1200" i="1" baseline="0" dirty="0" err="1">
                <a:solidFill>
                  <a:schemeClr val="accent1">
                    <a:lumMod val="50000"/>
                  </a:schemeClr>
                </a:solidFill>
                <a:latin typeface="Century Gothic" panose="020B0502020202020204" pitchFamily="34" charset="0"/>
              </a:rPr>
              <a:t>m</a:t>
            </a:r>
            <a:r>
              <a:rPr lang="en-GB" sz="1200" b="1" i="1" baseline="0" dirty="0" err="1">
                <a:solidFill>
                  <a:schemeClr val="accent1">
                    <a:lumMod val="50000"/>
                  </a:schemeClr>
                </a:solidFill>
                <a:latin typeface="Century Gothic" panose="020B0502020202020204" pitchFamily="34" charset="0"/>
              </a:rPr>
              <a:t>o</a:t>
            </a:r>
            <a:r>
              <a:rPr lang="en-GB" sz="1200" i="1" baseline="0" dirty="0" err="1">
                <a:solidFill>
                  <a:schemeClr val="accent1">
                    <a:lumMod val="50000"/>
                  </a:schemeClr>
                </a:solidFill>
                <a:latin typeface="Century Gothic" panose="020B0502020202020204" pitchFamily="34" charset="0"/>
              </a:rPr>
              <a:t>dèle</a:t>
            </a:r>
            <a:r>
              <a:rPr lang="en-GB" sz="1200" i="1" baseline="0" dirty="0">
                <a:solidFill>
                  <a:schemeClr val="accent1">
                    <a:lumMod val="50000"/>
                  </a:schemeClr>
                </a:solidFill>
                <a:latin typeface="Century Gothic" panose="020B0502020202020204" pitchFamily="34" charset="0"/>
              </a:rPr>
              <a:t>, éc</a:t>
            </a:r>
            <a:r>
              <a:rPr lang="en-GB" sz="1200" b="1" i="1" baseline="0" dirty="0">
                <a:solidFill>
                  <a:schemeClr val="accent1">
                    <a:lumMod val="50000"/>
                  </a:schemeClr>
                </a:solidFill>
                <a:latin typeface="Century Gothic" panose="020B0502020202020204" pitchFamily="34" charset="0"/>
              </a:rPr>
              <a:t>o</a:t>
            </a:r>
            <a:r>
              <a:rPr lang="en-GB" sz="1200" i="1" baseline="0" dirty="0">
                <a:solidFill>
                  <a:schemeClr val="accent1">
                    <a:lumMod val="50000"/>
                  </a:schemeClr>
                </a:solidFill>
                <a:latin typeface="Century Gothic" panose="020B0502020202020204" pitchFamily="34" charset="0"/>
              </a:rPr>
              <a:t>le, </a:t>
            </a:r>
            <a:r>
              <a:rPr lang="en-GB" sz="1200" b="1" i="1" baseline="0" dirty="0" err="1">
                <a:solidFill>
                  <a:schemeClr val="accent1">
                    <a:lumMod val="50000"/>
                  </a:schemeClr>
                </a:solidFill>
                <a:latin typeface="Century Gothic" panose="020B0502020202020204" pitchFamily="34" charset="0"/>
              </a:rPr>
              <a:t>o</a:t>
            </a:r>
            <a:r>
              <a:rPr lang="en-GB" sz="1200" i="1" baseline="0" dirty="0" err="1">
                <a:solidFill>
                  <a:schemeClr val="accent1">
                    <a:lumMod val="50000"/>
                  </a:schemeClr>
                </a:solidFill>
                <a:latin typeface="Century Gothic" panose="020B0502020202020204" pitchFamily="34" charset="0"/>
              </a:rPr>
              <a:t>rdinateur</a:t>
            </a:r>
            <a:r>
              <a:rPr lang="en-GB" sz="1200" i="1" baseline="0" dirty="0">
                <a:solidFill>
                  <a:schemeClr val="accent1">
                    <a:lumMod val="50000"/>
                  </a:schemeClr>
                </a:solidFill>
                <a:latin typeface="Century Gothic" panose="020B0502020202020204" pitchFamily="34" charset="0"/>
              </a:rPr>
              <a:t> …</a:t>
            </a:r>
            <a:endParaRPr lang="en-GB"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lumMod val="50000"/>
                  </a:schemeClr>
                </a:solidFill>
                <a:latin typeface="Century Gothic" panose="020B0502020202020204" pitchFamily="34" charset="0"/>
              </a:rPr>
              <a:t>3. Teacher elicits pronunciation by pointing at the word and asking ‘</a:t>
            </a:r>
            <a:r>
              <a:rPr lang="en-GB" sz="1200" i="1" baseline="0" dirty="0">
                <a:solidFill>
                  <a:schemeClr val="accent1">
                    <a:lumMod val="50000"/>
                  </a:schemeClr>
                </a:solidFill>
                <a:latin typeface="Century Gothic" panose="020B0502020202020204" pitchFamily="34" charset="0"/>
              </a:rPr>
              <a:t>Comment </a:t>
            </a:r>
            <a:r>
              <a:rPr lang="en-GB" sz="1200" i="1" baseline="0" dirty="0" err="1">
                <a:solidFill>
                  <a:schemeClr val="accent1">
                    <a:lumMod val="50000"/>
                  </a:schemeClr>
                </a:solidFill>
                <a:latin typeface="Century Gothic" panose="020B0502020202020204" pitchFamily="34" charset="0"/>
              </a:rPr>
              <a:t>dit</a:t>
            </a:r>
            <a:r>
              <a:rPr lang="en-GB" sz="1200" i="1" baseline="0" dirty="0">
                <a:solidFill>
                  <a:schemeClr val="accent1">
                    <a:lumMod val="50000"/>
                  </a:schemeClr>
                </a:solidFill>
                <a:latin typeface="Century Gothic" panose="020B0502020202020204" pitchFamily="34" charset="0"/>
              </a:rPr>
              <a:t>-on </a:t>
            </a:r>
            <a:r>
              <a:rPr lang="en-GB" sz="1200" i="1" baseline="0" dirty="0" err="1">
                <a:solidFill>
                  <a:schemeClr val="accent1">
                    <a:lumMod val="50000"/>
                  </a:schemeClr>
                </a:solidFill>
                <a:latin typeface="Century Gothic" panose="020B0502020202020204" pitchFamily="34" charset="0"/>
              </a:rPr>
              <a:t>num</a:t>
            </a:r>
            <a:r>
              <a:rPr lang="en-GB" sz="1200" b="0" i="1" u="none" strike="noStrike" cap="none" dirty="0" err="1">
                <a:solidFill>
                  <a:schemeClr val="dk1"/>
                </a:solidFill>
                <a:effectLst/>
                <a:latin typeface="Calibri"/>
                <a:ea typeface="Calibri"/>
                <a:cs typeface="Calibri"/>
                <a:sym typeface="Calibri"/>
              </a:rPr>
              <a:t>éro</a:t>
            </a:r>
            <a:r>
              <a:rPr lang="en-GB" sz="1200" b="0" i="1" u="none" strike="noStrike" cap="none" dirty="0">
                <a:solidFill>
                  <a:schemeClr val="dk1"/>
                </a:solidFill>
                <a:effectLst/>
                <a:latin typeface="Calibri"/>
                <a:ea typeface="Calibri"/>
                <a:cs typeface="Calibri"/>
                <a:sym typeface="Calibri"/>
              </a:rPr>
              <a:t> un, deux…</a:t>
            </a:r>
            <a:r>
              <a:rPr lang="en-GB" sz="1200" b="0" i="0" u="none" strike="noStrike" cap="none" dirty="0">
                <a:solidFill>
                  <a:schemeClr val="dk1"/>
                </a:solidFill>
                <a:effectLst/>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baseline="0" dirty="0">
                <a:solidFill>
                  <a:schemeClr val="dk1"/>
                </a:solidFill>
                <a:effectLst/>
                <a:latin typeface="Calibri"/>
                <a:ea typeface="Calibri"/>
                <a:cs typeface="Calibri"/>
                <a:sym typeface="Calibri"/>
              </a:rPr>
              <a:t>4. </a:t>
            </a:r>
            <a:r>
              <a:rPr lang="en-GB" sz="1200" b="0" i="0" u="none" strike="noStrike" cap="none" baseline="0" dirty="0">
                <a:solidFill>
                  <a:schemeClr val="accent1">
                    <a:lumMod val="50000"/>
                  </a:schemeClr>
                </a:solidFill>
                <a:effectLst/>
                <a:latin typeface="Century Gothic" panose="020B0502020202020204" pitchFamily="34" charset="0"/>
                <a:ea typeface="Calibri"/>
                <a:cs typeface="Calibri"/>
                <a:sym typeface="Calibri"/>
              </a:rPr>
              <a:t>T</a:t>
            </a:r>
            <a:r>
              <a:rPr lang="en-GB" sz="1200" baseline="0" dirty="0">
                <a:solidFill>
                  <a:schemeClr val="accent1">
                    <a:lumMod val="50000"/>
                  </a:schemeClr>
                </a:solidFill>
                <a:latin typeface="Century Gothic" panose="020B0502020202020204" pitchFamily="34" charset="0"/>
              </a:rPr>
              <a:t>eacher plays each place name again, and students repeat chorally.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solidFill>
                  <a:schemeClr val="accent1">
                    <a:lumMod val="50000"/>
                  </a:schemeClr>
                </a:solidFill>
                <a:latin typeface="Century Gothic" panose="020B0502020202020204" pitchFamily="34" charset="0"/>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Bordeaux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Grenoble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Corse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Beauvais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Lausanne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Aix-en-Provence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Orléans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Monaco</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2239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Timing: 5 minutes</a:t>
            </a:r>
          </a:p>
          <a:p>
            <a:pPr marL="0"/>
            <a:endParaRPr lang="en-US" b="1" dirty="0"/>
          </a:p>
          <a:p>
            <a:pPr marL="0"/>
            <a:r>
              <a:rPr lang="en-US" b="1" dirty="0"/>
              <a:t>Aim: </a:t>
            </a:r>
            <a:r>
              <a:rPr lang="en-US" b="0" dirty="0"/>
              <a:t>Oral production and recognition of SSC [au] in minimal pairs with SSCs [e], [a], [e] and [oi]</a:t>
            </a:r>
            <a:endParaRPr lang="en-US" b="1" dirty="0"/>
          </a:p>
          <a:p>
            <a:pPr marL="0"/>
            <a:endParaRPr lang="en-US" b="1" dirty="0"/>
          </a:p>
          <a:p>
            <a:pPr marL="0"/>
            <a:r>
              <a:rPr lang="en-US" b="1" dirty="0"/>
              <a:t>Procedure:</a:t>
            </a:r>
          </a:p>
          <a:p>
            <a:pPr marL="0"/>
            <a:r>
              <a:rPr lang="en-US" b="0" dirty="0"/>
              <a:t>1. Print or sketch the role cards found on slide 36. These show the lines of words each partner needs to read.</a:t>
            </a:r>
          </a:p>
          <a:p>
            <a:pPr marL="0"/>
            <a:r>
              <a:rPr lang="en-US" b="0" dirty="0"/>
              <a:t>2. Students word in pairs. Give each student a role card and tell them they need to read </a:t>
            </a:r>
            <a:r>
              <a:rPr lang="en-US" b="1" dirty="0"/>
              <a:t>only</a:t>
            </a:r>
            <a:r>
              <a:rPr lang="en-US" b="0" dirty="0"/>
              <a:t> the line of text indicated on their card.</a:t>
            </a:r>
          </a:p>
          <a:p>
            <a:pPr marL="0"/>
            <a:r>
              <a:rPr lang="en-US" b="0" dirty="0"/>
              <a:t>3. Student A reads first. Bring up this slide (34). Starting with box 1, student A reads the line of words indicated by the letter on their </a:t>
            </a:r>
            <a:r>
              <a:rPr lang="en-US" b="0" dirty="0" err="1"/>
              <a:t>rolecard</a:t>
            </a:r>
            <a:r>
              <a:rPr lang="en-US" b="0" dirty="0"/>
              <a:t>.</a:t>
            </a:r>
          </a:p>
          <a:p>
            <a:pPr marL="0"/>
            <a:r>
              <a:rPr lang="en-US" b="0" dirty="0"/>
              <a:t>4. Student B write whether they hear row A, B or C in each case.</a:t>
            </a:r>
          </a:p>
          <a:p>
            <a:pPr marL="0"/>
            <a:r>
              <a:rPr lang="en-US" b="0" dirty="0"/>
              <a:t>5. Answers revealed on clicks.</a:t>
            </a:r>
          </a:p>
          <a:p>
            <a:pPr marL="0"/>
            <a:r>
              <a:rPr lang="en-US" b="0" dirty="0"/>
              <a:t>6. Bring up the next slide (35). Students swap roles.</a:t>
            </a:r>
          </a:p>
          <a:p>
            <a:pPr marL="0"/>
            <a:r>
              <a:rPr lang="en-US" b="0" dirty="0"/>
              <a:t>7. Repeat steps 1-5.</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0" baseline="0" dirty="0"/>
              <a:t>se [17], causer [1089], caser [&gt;5000], bas [468], </a:t>
            </a:r>
            <a:r>
              <a:rPr lang="en-US" sz="1200" b="0" i="0" kern="1200" dirty="0">
                <a:solidFill>
                  <a:schemeClr val="accent1">
                    <a:lumMod val="50000"/>
                  </a:schemeClr>
                </a:solidFill>
                <a:latin typeface="Century Gothic" panose="020F0302020204030204"/>
                <a:ea typeface="Century Gothic"/>
                <a:cs typeface="Century Gothic"/>
              </a:rPr>
              <a:t>g</a:t>
            </a:r>
            <a:r>
              <a:rPr lang="en-GB" sz="1200" b="0" dirty="0">
                <a:solidFill>
                  <a:schemeClr val="accent1">
                    <a:lumMod val="50000"/>
                  </a:schemeClr>
                </a:solidFill>
              </a:rPr>
              <a:t>â</a:t>
            </a:r>
            <a:r>
              <a:rPr lang="en-US" sz="1200" b="0" i="0" kern="1200" dirty="0" err="1">
                <a:solidFill>
                  <a:schemeClr val="accent1">
                    <a:lumMod val="50000"/>
                  </a:schemeClr>
                </a:solidFill>
                <a:latin typeface="Century Gothic" panose="020F0302020204030204"/>
                <a:ea typeface="Century Gothic"/>
                <a:cs typeface="Century Gothic"/>
              </a:rPr>
              <a:t>che</a:t>
            </a:r>
            <a:r>
              <a:rPr lang="en-US" sz="1200" b="0" i="0" kern="1200" baseline="0" dirty="0" err="1">
                <a:solidFill>
                  <a:schemeClr val="accent1">
                    <a:lumMod val="50000"/>
                  </a:schemeClr>
                </a:solidFill>
                <a:latin typeface="Century Gothic" panose="020F0302020204030204"/>
                <a:ea typeface="Century Gothic"/>
                <a:cs typeface="Century Gothic"/>
              </a:rPr>
              <a:t>r</a:t>
            </a:r>
            <a:r>
              <a:rPr lang="en-US" sz="1200" b="0" i="0" kern="1200" baseline="0" dirty="0">
                <a:solidFill>
                  <a:schemeClr val="accent1">
                    <a:lumMod val="50000"/>
                  </a:schemeClr>
                </a:solidFill>
                <a:latin typeface="Century Gothic" panose="020F0302020204030204"/>
                <a:ea typeface="Century Gothic"/>
                <a:cs typeface="Century Gothic"/>
              </a:rPr>
              <a:t> [4623], gauche [607], </a:t>
            </a:r>
            <a:r>
              <a:rPr lang="en-US" sz="1200" b="0" i="0" kern="1200" baseline="0" dirty="0" err="1">
                <a:solidFill>
                  <a:schemeClr val="accent1">
                    <a:lumMod val="50000"/>
                  </a:schemeClr>
                </a:solidFill>
                <a:latin typeface="Century Gothic" panose="020F0302020204030204"/>
                <a:ea typeface="Century Gothic"/>
                <a:cs typeface="Century Gothic"/>
              </a:rPr>
              <a:t>peu</a:t>
            </a:r>
            <a:r>
              <a:rPr lang="en-US" sz="1200" b="0" i="0" kern="1200" baseline="0" dirty="0">
                <a:solidFill>
                  <a:schemeClr val="accent1">
                    <a:lumMod val="50000"/>
                  </a:schemeClr>
                </a:solidFill>
                <a:latin typeface="Century Gothic" panose="020F0302020204030204"/>
                <a:ea typeface="Century Gothic"/>
                <a:cs typeface="Century Gothic"/>
              </a:rPr>
              <a:t> [91], </a:t>
            </a:r>
            <a:r>
              <a:rPr lang="en-US" sz="1200" b="0" i="0" kern="1200" baseline="0" dirty="0" err="1">
                <a:solidFill>
                  <a:schemeClr val="accent1">
                    <a:lumMod val="50000"/>
                  </a:schemeClr>
                </a:solidFill>
                <a:latin typeface="Century Gothic" panose="020F0302020204030204"/>
                <a:ea typeface="Century Gothic"/>
                <a:cs typeface="Century Gothic"/>
              </a:rPr>
              <a:t>veau</a:t>
            </a:r>
            <a:r>
              <a:rPr lang="en-US" sz="1200" b="0" i="0" kern="1200" baseline="0" dirty="0">
                <a:solidFill>
                  <a:schemeClr val="accent1">
                    <a:lumMod val="50000"/>
                  </a:schemeClr>
                </a:solidFill>
                <a:latin typeface="Century Gothic" panose="020F0302020204030204"/>
                <a:ea typeface="Century Gothic"/>
                <a:cs typeface="Century Gothic"/>
              </a:rPr>
              <a:t> [&gt;5000], </a:t>
            </a:r>
            <a:r>
              <a:rPr lang="en-US" sz="1200" b="0" i="0" kern="1200" baseline="0" dirty="0" err="1">
                <a:solidFill>
                  <a:schemeClr val="accent1">
                    <a:lumMod val="50000"/>
                  </a:schemeClr>
                </a:solidFill>
                <a:latin typeface="Century Gothic" panose="020F0302020204030204"/>
                <a:ea typeface="Century Gothic"/>
                <a:cs typeface="Century Gothic"/>
              </a:rPr>
              <a:t>poivron</a:t>
            </a:r>
            <a:r>
              <a:rPr lang="en-US" sz="1200" b="0" i="0" kern="1200" baseline="0" dirty="0">
                <a:solidFill>
                  <a:schemeClr val="accent1">
                    <a:lumMod val="50000"/>
                  </a:schemeClr>
                </a:solidFill>
                <a:latin typeface="Century Gothic" panose="020F0302020204030204"/>
                <a:ea typeface="Century Gothic"/>
                <a:cs typeface="Century Gothic"/>
              </a:rPr>
              <a:t> [&gt;5000], </a:t>
            </a:r>
            <a:r>
              <a:rPr lang="en-US" sz="1200" b="0" i="0" kern="1200" baseline="0" dirty="0" err="1">
                <a:solidFill>
                  <a:schemeClr val="accent1">
                    <a:lumMod val="50000"/>
                  </a:schemeClr>
                </a:solidFill>
                <a:latin typeface="Century Gothic" panose="020F0302020204030204"/>
                <a:ea typeface="Century Gothic"/>
                <a:cs typeface="Century Gothic"/>
              </a:rPr>
              <a:t>peau</a:t>
            </a:r>
            <a:r>
              <a:rPr lang="en-US" sz="1200" b="0" i="0" kern="1200" baseline="0" dirty="0">
                <a:solidFill>
                  <a:schemeClr val="accent1">
                    <a:lumMod val="50000"/>
                  </a:schemeClr>
                </a:solidFill>
                <a:latin typeface="Century Gothic" panose="020F0302020204030204"/>
                <a:ea typeface="Century Gothic"/>
                <a:cs typeface="Century Gothic"/>
              </a:rPr>
              <a:t> [2122], </a:t>
            </a:r>
            <a:r>
              <a:rPr lang="en-US" sz="1200" b="0" i="0" kern="1200" baseline="0" dirty="0" err="1">
                <a:solidFill>
                  <a:schemeClr val="accent1">
                    <a:lumMod val="50000"/>
                  </a:schemeClr>
                </a:solidFill>
                <a:latin typeface="Century Gothic" panose="020F0302020204030204"/>
                <a:ea typeface="Century Gothic"/>
                <a:cs typeface="Century Gothic"/>
              </a:rPr>
              <a:t>pauvre</a:t>
            </a:r>
            <a:r>
              <a:rPr lang="en-US" sz="1200" b="0" i="0" kern="1200" baseline="0" dirty="0">
                <a:solidFill>
                  <a:schemeClr val="accent1">
                    <a:lumMod val="50000"/>
                  </a:schemeClr>
                </a:solidFill>
                <a:latin typeface="Century Gothic" panose="020F0302020204030204"/>
                <a:ea typeface="Century Gothic"/>
                <a:cs typeface="Century Gothic"/>
              </a:rPr>
              <a:t> [699], </a:t>
            </a:r>
            <a:r>
              <a:rPr lang="en-US" sz="1200" b="0" i="0" kern="1200" baseline="0" dirty="0" err="1">
                <a:solidFill>
                  <a:schemeClr val="accent1">
                    <a:lumMod val="50000"/>
                  </a:schemeClr>
                </a:solidFill>
                <a:latin typeface="Century Gothic" panose="020F0302020204030204"/>
                <a:ea typeface="Century Gothic"/>
                <a:cs typeface="Century Gothic"/>
              </a:rPr>
              <a:t>soif</a:t>
            </a:r>
            <a:r>
              <a:rPr lang="en-US" sz="1200" b="0" i="0" kern="1200" baseline="0" dirty="0">
                <a:solidFill>
                  <a:schemeClr val="accent1">
                    <a:lumMod val="50000"/>
                  </a:schemeClr>
                </a:solidFill>
                <a:latin typeface="Century Gothic" panose="020F0302020204030204"/>
                <a:ea typeface="Century Gothic"/>
                <a:cs typeface="Century Gothic"/>
              </a:rPr>
              <a:t> [4659], </a:t>
            </a:r>
            <a:r>
              <a:rPr lang="en-US" sz="1200" b="0" i="0" kern="1200" baseline="0" dirty="0" err="1">
                <a:solidFill>
                  <a:schemeClr val="accent1">
                    <a:lumMod val="50000"/>
                  </a:schemeClr>
                </a:solidFill>
                <a:latin typeface="Century Gothic" panose="020F0302020204030204"/>
                <a:ea typeface="Century Gothic"/>
                <a:cs typeface="Century Gothic"/>
              </a:rPr>
              <a:t>sauf</a:t>
            </a:r>
            <a:r>
              <a:rPr lang="en-US" sz="1200" b="0" i="0" kern="1200" baseline="0" dirty="0">
                <a:solidFill>
                  <a:schemeClr val="accent1">
                    <a:lumMod val="50000"/>
                  </a:schemeClr>
                </a:solidFill>
                <a:latin typeface="Century Gothic" panose="020F0302020204030204"/>
                <a:ea typeface="Century Gothic"/>
                <a:cs typeface="Century Gothic"/>
              </a:rPr>
              <a:t> [476], haut [264], </a:t>
            </a:r>
            <a:r>
              <a:rPr lang="fr-FR" b="0" i="0" dirty="0">
                <a:solidFill>
                  <a:srgbClr val="222222"/>
                </a:solidFill>
                <a:effectLst/>
                <a:latin typeface="Georgia" panose="02040502050405020303" pitchFamily="18" charset="0"/>
              </a:rPr>
              <a:t>hâte [3460], eu [avoir-8]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39543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310" name="Google Shape;31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52824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0" dirty="0"/>
              <a:t>For printing: role cards for the activity on slides 34-36.</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78938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749" name="Google Shape;74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18692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for 8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oral recognition of this week’s SSC [on] in contrast to the similar-sounding SSC [au / </a:t>
            </a:r>
            <a:r>
              <a:rPr lang="en-GB" dirty="0" err="1"/>
              <a:t>eau</a:t>
            </a:r>
            <a:r>
              <a:rPr lang="en-GB" dirty="0"/>
              <a:t> / o]</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First, check students’ understanding of the L2 instructions. Draw attention to the near-cognates “</a:t>
            </a:r>
            <a:r>
              <a:rPr lang="en-GB" dirty="0" err="1"/>
              <a:t>difficulté</a:t>
            </a:r>
            <a:r>
              <a:rPr lang="en-GB" dirty="0"/>
              <a:t>” and “</a:t>
            </a:r>
            <a:r>
              <a:rPr lang="en-GB" dirty="0" err="1"/>
              <a:t>erreurs</a:t>
            </a:r>
            <a:r>
              <a:rPr lang="en-GB" dirty="0"/>
              <a:t>”, which have not been previously encountered. “</a:t>
            </a:r>
            <a:r>
              <a:rPr lang="en-GB" dirty="0" err="1"/>
              <a:t>Po</a:t>
            </a:r>
            <a:r>
              <a:rPr lang="en-GB" sz="1200" dirty="0" err="1">
                <a:solidFill>
                  <a:srgbClr val="115076"/>
                </a:solidFill>
              </a:rPr>
              <a:t>ète</a:t>
            </a:r>
            <a:r>
              <a:rPr lang="en-GB" sz="1200" dirty="0">
                <a:solidFill>
                  <a:srgbClr val="115076"/>
                </a:solidFill>
              </a:rPr>
              <a:t>” / “</a:t>
            </a:r>
            <a:r>
              <a:rPr lang="en-GB" sz="1200" dirty="0" err="1">
                <a:solidFill>
                  <a:srgbClr val="115076"/>
                </a:solidFill>
              </a:rPr>
              <a:t>poème</a:t>
            </a:r>
            <a:r>
              <a:rPr lang="en-GB" sz="1200" dirty="0">
                <a:solidFill>
                  <a:srgbClr val="115076"/>
                </a:solidFill>
              </a:rPr>
              <a:t>” and “rime” have been introduced previously, but may need some refreshing. The feminine “bonne” and “</a:t>
            </a:r>
            <a:r>
              <a:rPr lang="en-GB" sz="1200" dirty="0" err="1">
                <a:solidFill>
                  <a:srgbClr val="115076"/>
                </a:solidFill>
              </a:rPr>
              <a:t>mauvaise</a:t>
            </a:r>
            <a:r>
              <a:rPr lang="en-GB" sz="1200" dirty="0">
                <a:solidFill>
                  <a:srgbClr val="115076"/>
                </a:solidFill>
              </a:rPr>
              <a:t>” have not been encountered in this form, so encourage students to decode from the previously learnt “bon” and “</a:t>
            </a:r>
            <a:r>
              <a:rPr lang="en-GB" sz="1200" dirty="0" err="1">
                <a:solidFill>
                  <a:srgbClr val="115076"/>
                </a:solidFill>
              </a:rPr>
              <a:t>mauvais</a:t>
            </a:r>
            <a:r>
              <a:rPr lang="en-GB" sz="1200" dirty="0">
                <a:solidFill>
                  <a:srgbClr val="115076"/>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Students write 1-8 in their workbooks.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Click the number button to play the audio – the number of times may vary depending on the needs and level of the class.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Students draw a smiley face if the two lines rhyme (if the second line ends with [o]), or a sad face if they do not (if the second line ends with [au / </a:t>
            </a:r>
            <a:r>
              <a:rPr lang="en-GB" sz="1200" dirty="0" err="1">
                <a:solidFill>
                  <a:srgbClr val="115076"/>
                </a:solidFill>
              </a:rPr>
              <a:t>eau</a:t>
            </a:r>
            <a:r>
              <a:rPr lang="en-GB" sz="1200" dirty="0">
                <a:solidFill>
                  <a:srgbClr val="115076"/>
                </a:solidFill>
              </a:rPr>
              <a:t> / o] – no need to transcribe the missing word. Place names are used to limit reliance on vocabulary knowledge – the focus is simply on recognising the SSC.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The slides are animated so that the smiley or sad face is highlighted first, then the missing word appears on the next click. Pronunciation can be practised at this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Je mange à Dijon. Tu </a:t>
            </a:r>
            <a:r>
              <a:rPr lang="en-GB" sz="1200" dirty="0" err="1">
                <a:solidFill>
                  <a:srgbClr val="115076"/>
                </a:solidFill>
              </a:rPr>
              <a:t>manges</a:t>
            </a:r>
            <a:r>
              <a:rPr lang="en-GB" sz="1200" dirty="0">
                <a:solidFill>
                  <a:srgbClr val="115076"/>
                </a:solidFill>
              </a:rPr>
              <a:t> à </a:t>
            </a:r>
            <a:r>
              <a:rPr lang="en-GB" sz="1200" dirty="0" err="1">
                <a:solidFill>
                  <a:srgbClr val="115076"/>
                </a:solidFill>
              </a:rPr>
              <a:t>Menton</a:t>
            </a:r>
            <a:r>
              <a:rPr lang="en-GB" sz="1200" dirty="0">
                <a:solidFill>
                  <a:srgbClr val="115076"/>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Frequency information for non-SOW (near-)cognates: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115076"/>
                </a:solidFill>
              </a:rPr>
              <a:t>difficulté</a:t>
            </a:r>
            <a:r>
              <a:rPr lang="en-GB" sz="1200" dirty="0">
                <a:solidFill>
                  <a:srgbClr val="115076"/>
                </a:solidFill>
              </a:rPr>
              <a:t> [564], </a:t>
            </a:r>
            <a:r>
              <a:rPr lang="en-GB" sz="1200" dirty="0" err="1">
                <a:solidFill>
                  <a:srgbClr val="115076"/>
                </a:solidFill>
              </a:rPr>
              <a:t>erreur</a:t>
            </a:r>
            <a:r>
              <a:rPr lang="en-GB" sz="1200" dirty="0">
                <a:solidFill>
                  <a:srgbClr val="115076"/>
                </a:solidFill>
              </a:rPr>
              <a:t> [612], </a:t>
            </a:r>
            <a:r>
              <a:rPr lang="en-GB" sz="1200" dirty="0" err="1">
                <a:solidFill>
                  <a:srgbClr val="115076"/>
                </a:solidFill>
              </a:rPr>
              <a:t>poème</a:t>
            </a:r>
            <a:r>
              <a:rPr lang="en-GB" sz="1200" dirty="0">
                <a:solidFill>
                  <a:srgbClr val="115076"/>
                </a:solidFill>
              </a:rPr>
              <a:t> [3031], </a:t>
            </a:r>
            <a:r>
              <a:rPr lang="en-GB" sz="1200" dirty="0" err="1">
                <a:solidFill>
                  <a:srgbClr val="115076"/>
                </a:solidFill>
              </a:rPr>
              <a:t>poète</a:t>
            </a:r>
            <a:r>
              <a:rPr lang="en-GB" sz="1200" dirty="0">
                <a:solidFill>
                  <a:srgbClr val="115076"/>
                </a:solidFill>
              </a:rPr>
              <a:t> [2307], rime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134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Je </a:t>
            </a:r>
            <a:r>
              <a:rPr lang="en-GB" dirty="0" err="1"/>
              <a:t>joue</a:t>
            </a:r>
            <a:r>
              <a:rPr lang="en-GB" dirty="0"/>
              <a:t> </a:t>
            </a:r>
            <a:r>
              <a:rPr lang="en-GB" sz="1200" dirty="0">
                <a:solidFill>
                  <a:srgbClr val="115076"/>
                </a:solidFill>
              </a:rPr>
              <a:t>à Toulon. Tu </a:t>
            </a:r>
            <a:r>
              <a:rPr lang="en-GB" sz="1200" dirty="0" err="1">
                <a:solidFill>
                  <a:srgbClr val="115076"/>
                </a:solidFill>
              </a:rPr>
              <a:t>joues</a:t>
            </a:r>
            <a:r>
              <a:rPr lang="en-GB" sz="1200" dirty="0">
                <a:solidFill>
                  <a:srgbClr val="115076"/>
                </a:solidFill>
              </a:rPr>
              <a:t> à Bordeaux.</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657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Je </a:t>
            </a:r>
            <a:r>
              <a:rPr lang="en-GB" dirty="0" err="1"/>
              <a:t>parle</a:t>
            </a:r>
            <a:r>
              <a:rPr lang="en-GB" dirty="0"/>
              <a:t> </a:t>
            </a:r>
            <a:r>
              <a:rPr lang="en-GB" sz="1200" dirty="0">
                <a:solidFill>
                  <a:srgbClr val="115076"/>
                </a:solidFill>
              </a:rPr>
              <a:t>à Soissons. Tu </a:t>
            </a:r>
            <a:r>
              <a:rPr lang="en-GB" sz="1200" dirty="0" err="1">
                <a:solidFill>
                  <a:srgbClr val="115076"/>
                </a:solidFill>
              </a:rPr>
              <a:t>parles</a:t>
            </a:r>
            <a:r>
              <a:rPr lang="en-GB" sz="1200" dirty="0">
                <a:solidFill>
                  <a:srgbClr val="115076"/>
                </a:solidFill>
              </a:rPr>
              <a:t> à Chaumont.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187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Je </a:t>
            </a:r>
            <a:r>
              <a:rPr lang="en-GB" dirty="0" err="1"/>
              <a:t>marche</a:t>
            </a:r>
            <a:r>
              <a:rPr lang="en-GB" dirty="0"/>
              <a:t> </a:t>
            </a:r>
            <a:r>
              <a:rPr lang="en-GB" sz="1200" dirty="0">
                <a:solidFill>
                  <a:srgbClr val="115076"/>
                </a:solidFill>
              </a:rPr>
              <a:t>à </a:t>
            </a:r>
            <a:r>
              <a:rPr lang="en-GB" sz="1200" dirty="0" err="1">
                <a:solidFill>
                  <a:srgbClr val="115076"/>
                </a:solidFill>
              </a:rPr>
              <a:t>Mâcon</a:t>
            </a:r>
            <a:r>
              <a:rPr lang="en-GB" sz="1200" dirty="0">
                <a:solidFill>
                  <a:srgbClr val="115076"/>
                </a:solidFill>
              </a:rPr>
              <a:t>. Tu marches à </a:t>
            </a:r>
            <a:r>
              <a:rPr lang="en-GB" sz="1200" dirty="0" err="1">
                <a:solidFill>
                  <a:srgbClr val="115076"/>
                </a:solidFill>
              </a:rPr>
              <a:t>Larrau</a:t>
            </a:r>
            <a:r>
              <a:rPr lang="en-GB" sz="1200" dirty="0">
                <a:solidFill>
                  <a:srgbClr val="115076"/>
                </a:solidFill>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860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Je </a:t>
            </a:r>
            <a:r>
              <a:rPr lang="en-GB" dirty="0" err="1"/>
              <a:t>reste</a:t>
            </a:r>
            <a:r>
              <a:rPr lang="en-GB" dirty="0"/>
              <a:t> </a:t>
            </a:r>
            <a:r>
              <a:rPr lang="en-GB" sz="1200" dirty="0">
                <a:solidFill>
                  <a:srgbClr val="115076"/>
                </a:solidFill>
              </a:rPr>
              <a:t>à </a:t>
            </a:r>
            <a:r>
              <a:rPr lang="en-GB" sz="1200" dirty="0" err="1">
                <a:solidFill>
                  <a:srgbClr val="115076"/>
                </a:solidFill>
              </a:rPr>
              <a:t>Montluçon</a:t>
            </a:r>
            <a:r>
              <a:rPr lang="en-GB" sz="1200" dirty="0">
                <a:solidFill>
                  <a:srgbClr val="115076"/>
                </a:solidFill>
              </a:rPr>
              <a:t>. Tu </a:t>
            </a:r>
            <a:r>
              <a:rPr lang="en-GB" sz="1200" dirty="0" err="1">
                <a:solidFill>
                  <a:srgbClr val="115076"/>
                </a:solidFill>
              </a:rPr>
              <a:t>restes</a:t>
            </a:r>
            <a:r>
              <a:rPr lang="en-GB" sz="1200" dirty="0">
                <a:solidFill>
                  <a:srgbClr val="115076"/>
                </a:solidFill>
              </a:rPr>
              <a:t> à Monaco.</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41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Je </a:t>
            </a:r>
            <a:r>
              <a:rPr lang="en-GB" dirty="0" err="1"/>
              <a:t>chante</a:t>
            </a:r>
            <a:r>
              <a:rPr lang="en-GB" dirty="0"/>
              <a:t> </a:t>
            </a:r>
            <a:r>
              <a:rPr lang="en-GB" sz="1200" dirty="0">
                <a:solidFill>
                  <a:srgbClr val="115076"/>
                </a:solidFill>
              </a:rPr>
              <a:t>à Avignon. Tu </a:t>
            </a:r>
            <a:r>
              <a:rPr lang="en-GB" sz="1200" dirty="0" err="1">
                <a:solidFill>
                  <a:srgbClr val="115076"/>
                </a:solidFill>
              </a:rPr>
              <a:t>chantes</a:t>
            </a:r>
            <a:r>
              <a:rPr lang="en-GB" sz="1200" dirty="0">
                <a:solidFill>
                  <a:srgbClr val="115076"/>
                </a:solidFill>
              </a:rPr>
              <a:t> à </a:t>
            </a:r>
            <a:r>
              <a:rPr lang="en-GB" sz="1200" dirty="0" err="1">
                <a:solidFill>
                  <a:srgbClr val="115076"/>
                </a:solidFill>
              </a:rPr>
              <a:t>Avallon</a:t>
            </a:r>
            <a:r>
              <a:rPr lang="en-GB" sz="1200" dirty="0">
                <a:solidFill>
                  <a:srgbClr val="115076"/>
                </a:solidFill>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268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Je </a:t>
            </a:r>
            <a:r>
              <a:rPr lang="en-GB" dirty="0" err="1"/>
              <a:t>pense</a:t>
            </a:r>
            <a:r>
              <a:rPr lang="en-GB" dirty="0"/>
              <a:t> </a:t>
            </a:r>
            <a:r>
              <a:rPr lang="en-GB" sz="1200" dirty="0">
                <a:solidFill>
                  <a:srgbClr val="115076"/>
                </a:solidFill>
              </a:rPr>
              <a:t>à </a:t>
            </a:r>
            <a:r>
              <a:rPr lang="en-GB" sz="1200" dirty="0" err="1">
                <a:solidFill>
                  <a:srgbClr val="115076"/>
                </a:solidFill>
              </a:rPr>
              <a:t>Briançon</a:t>
            </a:r>
            <a:r>
              <a:rPr lang="en-GB" sz="1200" dirty="0">
                <a:solidFill>
                  <a:srgbClr val="115076"/>
                </a:solidFill>
              </a:rPr>
              <a:t>. Tu </a:t>
            </a:r>
            <a:r>
              <a:rPr lang="en-GB" sz="1200" dirty="0" err="1">
                <a:solidFill>
                  <a:srgbClr val="115076"/>
                </a:solidFill>
              </a:rPr>
              <a:t>penses</a:t>
            </a:r>
            <a:r>
              <a:rPr lang="en-GB" sz="1200" dirty="0">
                <a:solidFill>
                  <a:srgbClr val="115076"/>
                </a:solidFill>
              </a:rPr>
              <a:t> à </a:t>
            </a:r>
            <a:r>
              <a:rPr lang="en-GB" sz="1200" dirty="0" err="1">
                <a:solidFill>
                  <a:srgbClr val="115076"/>
                </a:solidFill>
              </a:rPr>
              <a:t>Besançon</a:t>
            </a:r>
            <a:r>
              <a:rPr lang="en-GB" sz="1200" dirty="0">
                <a:solidFill>
                  <a:srgbClr val="115076"/>
                </a:solidFill>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233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gauche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a:t>
            </a:r>
            <a:r>
              <a:rPr lang="en-GB" b="0" baseline="0" dirty="0"/>
              <a:t> the students’ left (teacher’s right!) to indicate this direction</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gauche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gauche </a:t>
            </a:r>
            <a:r>
              <a:rPr lang="en-GB" baseline="0" dirty="0"/>
              <a:t>[607].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8750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Je </a:t>
            </a:r>
            <a:r>
              <a:rPr lang="en-GB" dirty="0" err="1"/>
              <a:t>travaille</a:t>
            </a:r>
            <a:r>
              <a:rPr lang="en-GB" dirty="0"/>
              <a:t> </a:t>
            </a:r>
            <a:r>
              <a:rPr lang="en-GB" sz="1200" dirty="0">
                <a:solidFill>
                  <a:srgbClr val="115076"/>
                </a:solidFill>
              </a:rPr>
              <a:t>à Quiberon. Tu </a:t>
            </a:r>
            <a:r>
              <a:rPr lang="en-GB" sz="1200" dirty="0" err="1">
                <a:solidFill>
                  <a:srgbClr val="115076"/>
                </a:solidFill>
              </a:rPr>
              <a:t>travailles</a:t>
            </a:r>
            <a:r>
              <a:rPr lang="en-GB" sz="1200" dirty="0">
                <a:solidFill>
                  <a:srgbClr val="115076"/>
                </a:solidFill>
              </a:rPr>
              <a:t> à </a:t>
            </a:r>
            <a:r>
              <a:rPr lang="en-GB" sz="1200" dirty="0" err="1">
                <a:solidFill>
                  <a:srgbClr val="115076"/>
                </a:solidFill>
              </a:rPr>
              <a:t>Concarneau</a:t>
            </a:r>
            <a:r>
              <a:rPr lang="en-GB" sz="1200" dirty="0">
                <a:solidFill>
                  <a:srgbClr val="115076"/>
                </a:solidFill>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786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749" name="Google Shape;74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closed [o]</a:t>
            </a:r>
            <a:r>
              <a:rPr lang="en-US" b="0" dirty="0">
                <a:latin typeface="Century Gothic" panose="020B0502020202020204" pitchFamily="34" charset="0"/>
              </a:rPr>
              <a:t> and open [o].</a:t>
            </a:r>
            <a:endParaRPr lang="en-US" b="1" dirty="0"/>
          </a:p>
          <a:p>
            <a:endParaRPr lang="en-US" b="1" dirty="0"/>
          </a:p>
          <a:p>
            <a:r>
              <a:rPr lang="en-US" b="1" dirty="0"/>
              <a:t>Procedure:</a:t>
            </a:r>
          </a:p>
          <a:p>
            <a:r>
              <a:rPr lang="en-US" b="0" dirty="0"/>
              <a:t>1. Click on the numbers to play audio.</a:t>
            </a:r>
          </a:p>
          <a:p>
            <a:r>
              <a:rPr lang="en-US" b="0" dirty="0"/>
              <a:t>2. Students listen and tick “</a:t>
            </a:r>
            <a:r>
              <a:rPr lang="en-US" b="0" dirty="0" err="1"/>
              <a:t>oui</a:t>
            </a:r>
            <a:r>
              <a:rPr lang="en-US" b="0" dirty="0"/>
              <a:t>” if the two words rhyme, or “non” if they don’t.</a:t>
            </a:r>
          </a:p>
          <a:p>
            <a:r>
              <a:rPr lang="en-US" b="0" dirty="0"/>
              <a:t>3. Click to reveal French and allow students to check their answers by looking at the spellings.</a:t>
            </a:r>
          </a:p>
          <a:p>
            <a:r>
              <a:rPr lang="en-US" b="0" dirty="0"/>
              <a:t>4. Click to reveal answers. Draw attention to the different letter combinations representing the open [o] sound ([o], [</a:t>
            </a:r>
            <a:r>
              <a:rPr lang="en-US" sz="1200" dirty="0">
                <a:solidFill>
                  <a:srgbClr val="FF0000"/>
                </a:solidFill>
                <a:latin typeface="Century Gothic" panose="020B0502020202020204" pitchFamily="34" charset="0"/>
              </a:rPr>
              <a:t>ô], [au] and [</a:t>
            </a:r>
            <a:r>
              <a:rPr lang="en-US" sz="1200" dirty="0" err="1">
                <a:solidFill>
                  <a:srgbClr val="FF0000"/>
                </a:solidFill>
                <a:latin typeface="Century Gothic" panose="020B0502020202020204" pitchFamily="34" charset="0"/>
              </a:rPr>
              <a:t>eau</a:t>
            </a:r>
            <a:r>
              <a:rPr lang="en-US" sz="1200" dirty="0">
                <a:solidFill>
                  <a:srgbClr val="FF0000"/>
                </a:solidFill>
                <a:latin typeface="Century Gothic" panose="020B0502020202020204" pitchFamily="34" charset="0"/>
              </a:rPr>
              <a:t>].)</a:t>
            </a:r>
          </a:p>
          <a:p>
            <a:r>
              <a:rPr lang="en-US" sz="1200" b="0" dirty="0">
                <a:solidFill>
                  <a:srgbClr val="FF0000"/>
                </a:solidFill>
                <a:latin typeface="Century Gothic" panose="020B0502020202020204" pitchFamily="34" charset="0"/>
              </a:rPr>
              <a:t>5. Students say the words aloud.</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eau</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Century Gothic" panose="020F0302020204030204"/>
              </a:rPr>
              <a:t>2) haute/vote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3) sport/</a:t>
            </a:r>
            <a:r>
              <a:rPr lang="en-US" sz="1200" dirty="0" err="1">
                <a:solidFill>
                  <a:srgbClr val="4472C4">
                    <a:lumMod val="50000"/>
                  </a:srgbClr>
                </a:solidFill>
                <a:latin typeface="Century Gothic" panose="020F0302020204030204"/>
              </a:rPr>
              <a:t>d’accord</a:t>
            </a:r>
            <a:endParaRPr lang="en-US" sz="1200" dirty="0">
              <a:solidFill>
                <a:srgbClr val="4472C4">
                  <a:lumMod val="50000"/>
                </a:srgbClr>
              </a:solidFill>
              <a:latin typeface="Century Gothic" panose="020F0302020204030204"/>
            </a:endParaRPr>
          </a:p>
          <a:p>
            <a:pPr marL="0" indent="0">
              <a:buFontTx/>
              <a:buNone/>
              <a:defRPr/>
            </a:pPr>
            <a:r>
              <a:rPr lang="en-US" sz="1200" dirty="0">
                <a:solidFill>
                  <a:srgbClr val="FF0000"/>
                </a:solidFill>
              </a:rPr>
              <a:t>4) </a:t>
            </a:r>
            <a:r>
              <a:rPr lang="en-US" sz="1200" dirty="0" err="1">
                <a:solidFill>
                  <a:srgbClr val="FF0000"/>
                </a:solidFill>
              </a:rPr>
              <a:t>bol</a:t>
            </a:r>
            <a:r>
              <a:rPr lang="en-US" sz="1200" dirty="0">
                <a:solidFill>
                  <a:srgbClr val="FF0000"/>
                </a:solidFill>
              </a:rPr>
              <a:t>/</a:t>
            </a:r>
            <a:r>
              <a:rPr lang="en-US" sz="1200" dirty="0" err="1">
                <a:solidFill>
                  <a:srgbClr val="FF0000"/>
                </a:solidFill>
              </a:rPr>
              <a:t>taule</a:t>
            </a:r>
            <a:endParaRPr lang="en-US" sz="12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5) chose/pause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rPr>
              <a:t>6) </a:t>
            </a:r>
            <a:r>
              <a:rPr kumimoji="0" lang="en-US" sz="1200" b="0" i="0" u="none" strike="noStrike" kern="1200" cap="none" spc="0" normalizeH="0" baseline="0" noProof="0" dirty="0" err="1">
                <a:ln>
                  <a:noFill/>
                </a:ln>
                <a:solidFill>
                  <a:srgbClr val="FF0000"/>
                </a:solidFill>
                <a:effectLst/>
                <a:uLnTx/>
                <a:uFillTx/>
                <a:latin typeface="Century Gothic" panose="020F0302020204030204"/>
                <a:ea typeface="+mn-ea"/>
                <a:cs typeface="+mn-cs"/>
              </a:rPr>
              <a:t>horloge</a:t>
            </a:r>
            <a:r>
              <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rPr>
              <a:t>/auge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Century Gothic" panose="020F0302020204030204"/>
              </a:rPr>
              <a:t>7) c</a:t>
            </a:r>
            <a:r>
              <a:rPr lang="fr-FR" b="0" i="0" dirty="0">
                <a:solidFill>
                  <a:srgbClr val="222222"/>
                </a:solidFill>
                <a:effectLst/>
                <a:latin typeface="Georgia" panose="02040502050405020303" pitchFamily="18" charset="0"/>
              </a:rPr>
              <a:t>ôté/ôté</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rPr>
              <a:t>8) </a:t>
            </a:r>
            <a:r>
              <a:rPr lang="en-US" sz="1200" dirty="0" err="1">
                <a:solidFill>
                  <a:srgbClr val="4472C4">
                    <a:lumMod val="50000"/>
                  </a:srgbClr>
                </a:solidFill>
              </a:rPr>
              <a:t>drôle</a:t>
            </a:r>
            <a:r>
              <a:rPr lang="en-US" sz="1200" dirty="0">
                <a:solidFill>
                  <a:srgbClr val="4472C4">
                    <a:lumMod val="50000"/>
                  </a:srgbClr>
                </a:solidFill>
              </a:rPr>
              <a:t>/</a:t>
            </a:r>
            <a:r>
              <a:rPr lang="en-US" sz="1200" dirty="0" err="1">
                <a:solidFill>
                  <a:srgbClr val="4472C4">
                    <a:lumMod val="50000"/>
                  </a:srgbClr>
                </a:solidFill>
              </a:rPr>
              <a:t>saule</a:t>
            </a:r>
            <a:endParaRPr lang="en-US" sz="1200" dirty="0">
              <a:solidFill>
                <a:srgbClr val="4472C4">
                  <a:lumMod val="50000"/>
                </a:srgbClr>
              </a:solidFill>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vote [1046], </a:t>
            </a:r>
            <a:r>
              <a:rPr lang="en-GB" baseline="0" dirty="0" err="1"/>
              <a:t>bol</a:t>
            </a:r>
            <a:r>
              <a:rPr lang="en-GB" baseline="0" dirty="0"/>
              <a:t> [&gt;5000], </a:t>
            </a:r>
            <a:r>
              <a:rPr lang="en-GB" baseline="0" dirty="0" err="1"/>
              <a:t>taule</a:t>
            </a:r>
            <a:r>
              <a:rPr lang="en-GB" baseline="0" dirty="0"/>
              <a:t> [&gt;5000], pause [2647], </a:t>
            </a:r>
            <a:r>
              <a:rPr lang="en-GB" baseline="0" dirty="0" err="1"/>
              <a:t>horloge</a:t>
            </a:r>
            <a:r>
              <a:rPr lang="en-GB" baseline="0" dirty="0"/>
              <a:t> [&gt;5000], auge [&gt;5000], </a:t>
            </a:r>
            <a:r>
              <a:rPr lang="fr-FR" b="0" i="0" dirty="0">
                <a:solidFill>
                  <a:srgbClr val="222222"/>
                </a:solidFill>
                <a:effectLst/>
                <a:latin typeface="Georgia" panose="02040502050405020303" pitchFamily="18" charset="0"/>
              </a:rPr>
              <a:t>ôté</a:t>
            </a:r>
            <a:r>
              <a:rPr lang="en-GB" baseline="0" dirty="0"/>
              <a:t> [&gt;5000], </a:t>
            </a:r>
            <a:r>
              <a:rPr lang="en-GB" baseline="0" dirty="0" err="1"/>
              <a:t>saule</a:t>
            </a:r>
            <a:r>
              <a:rPr lang="en-GB" baseline="0" dirty="0"/>
              <a:t> [&gt;5000], rime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and oral production of SSC closed [o].</a:t>
            </a:r>
            <a:endParaRPr lang="en-US" b="1" dirty="0"/>
          </a:p>
          <a:p>
            <a:endParaRPr lang="en-US" b="1" dirty="0"/>
          </a:p>
          <a:p>
            <a:r>
              <a:rPr lang="en-US" b="1" dirty="0"/>
              <a:t>Procedure:</a:t>
            </a:r>
          </a:p>
          <a:p>
            <a:r>
              <a:rPr lang="en-US" b="0" dirty="0"/>
              <a:t>1. Students read the lines from the poem aloud out in pairs and decide which ones contain the SSC closed [o]. Partner A reads the phrase, Partner B says </a:t>
            </a:r>
            <a:r>
              <a:rPr lang="en-US" b="0" i="1" dirty="0" err="1"/>
              <a:t>oui</a:t>
            </a:r>
            <a:r>
              <a:rPr lang="en-US" b="0" i="0" dirty="0"/>
              <a:t> or </a:t>
            </a:r>
            <a:r>
              <a:rPr lang="en-US" b="0" i="1" dirty="0"/>
              <a:t>non</a:t>
            </a:r>
            <a:r>
              <a:rPr lang="en-US" b="0" i="0" dirty="0"/>
              <a:t> and Partner A says whether they agree. Partners swap roles each time.</a:t>
            </a:r>
            <a:endParaRPr lang="en-US" b="0" dirty="0"/>
          </a:p>
          <a:p>
            <a:r>
              <a:rPr lang="en-US" b="0" dirty="0"/>
              <a:t>2. Click to remove the phrases without closed [o] to check answers.</a:t>
            </a:r>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749" name="Google Shape;74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45896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endParaRPr lang="en-US" b="1" dirty="0"/>
          </a:p>
          <a:p>
            <a:endParaRPr lang="en-US" b="1" dirty="0"/>
          </a:p>
          <a:p>
            <a:r>
              <a:rPr lang="en-US" b="1" dirty="0"/>
              <a:t>Aim: </a:t>
            </a:r>
            <a:r>
              <a:rPr lang="en-US" b="0" dirty="0"/>
              <a:t>Speaking practice of SSC [au]</a:t>
            </a:r>
            <a:endParaRPr lang="en-US" b="1" dirty="0"/>
          </a:p>
          <a:p>
            <a:endParaRPr lang="en-US" b="1" dirty="0"/>
          </a:p>
          <a:p>
            <a:r>
              <a:rPr lang="en-US" b="1" dirty="0"/>
              <a:t>Procedure:</a:t>
            </a:r>
          </a:p>
          <a:p>
            <a:r>
              <a:rPr lang="en-US" b="0" dirty="0"/>
              <a:t>1. Students work in pairs.</a:t>
            </a:r>
          </a:p>
          <a:p>
            <a:r>
              <a:rPr lang="en-US" b="0" dirty="0"/>
              <a:t>2. One at a time they have to say as many [au] words as possible in 30s.</a:t>
            </a:r>
          </a:p>
          <a:p>
            <a:r>
              <a:rPr lang="en-US" b="0" dirty="0"/>
              <a:t>3. The partner listens to make sure pronunciation is correct.</a:t>
            </a:r>
          </a:p>
          <a:p>
            <a:r>
              <a:rPr lang="en-US" b="0" dirty="0"/>
              <a:t>4. If they get one wrong, start again.</a:t>
            </a:r>
          </a:p>
          <a:p>
            <a:r>
              <a:rPr lang="en-US" b="0" dirty="0"/>
              <a:t>5. Swap roles.</a:t>
            </a:r>
          </a:p>
          <a:p>
            <a:r>
              <a:rPr lang="en-US" b="0" dirty="0"/>
              <a:t>6. Click on words to hear native pronunciation.</a:t>
            </a:r>
          </a:p>
          <a:p>
            <a:endParaRPr lang="en-US" b="0" dirty="0"/>
          </a:p>
          <a:p>
            <a:r>
              <a:rPr lang="en-US" b="1" dirty="0"/>
              <a:t>Transcript:</a:t>
            </a:r>
          </a:p>
          <a:p>
            <a:r>
              <a:rPr lang="en-US" b="0" dirty="0"/>
              <a:t>faux, </a:t>
            </a:r>
            <a:r>
              <a:rPr lang="en-US" b="0" dirty="0" err="1"/>
              <a:t>communauté</a:t>
            </a:r>
            <a:r>
              <a:rPr lang="en-US" b="0" dirty="0"/>
              <a:t>, gauche, </a:t>
            </a:r>
            <a:r>
              <a:rPr lang="en-US" b="0" dirty="0" err="1"/>
              <a:t>chaud</a:t>
            </a:r>
            <a:r>
              <a:rPr lang="en-US" b="0" dirty="0"/>
              <a:t>, </a:t>
            </a:r>
            <a:r>
              <a:rPr lang="en-US" b="0" dirty="0" err="1"/>
              <a:t>pauvre</a:t>
            </a:r>
            <a:r>
              <a:rPr lang="en-US" b="0" dirty="0"/>
              <a:t>, </a:t>
            </a:r>
            <a:r>
              <a:rPr lang="en-US" b="0" dirty="0" err="1"/>
              <a:t>automne</a:t>
            </a:r>
            <a:r>
              <a:rPr lang="en-US" b="0" dirty="0"/>
              <a:t>, reseau, auteur, bateau, </a:t>
            </a:r>
            <a:r>
              <a:rPr lang="en-US" b="0" dirty="0" err="1"/>
              <a:t>cerveau</a:t>
            </a:r>
            <a:r>
              <a:rPr lang="en-US" b="0" dirty="0"/>
              <a:t>, </a:t>
            </a:r>
            <a:r>
              <a:rPr lang="en-US" b="0" dirty="0" err="1"/>
              <a:t>hausse</a:t>
            </a:r>
            <a:r>
              <a:rPr lang="en-US" b="0" dirty="0"/>
              <a:t>, tableau, automobile, </a:t>
            </a:r>
            <a:r>
              <a:rPr lang="en-US" b="0" dirty="0" err="1"/>
              <a:t>peau</a:t>
            </a:r>
            <a:r>
              <a:rPr lang="en-US" b="0" dirty="0"/>
              <a:t>, </a:t>
            </a:r>
            <a:r>
              <a:rPr lang="en-US" b="0" dirty="0" err="1"/>
              <a:t>épaule</a:t>
            </a:r>
            <a:r>
              <a:rPr lang="en-US" b="0" dirty="0"/>
              <a:t>, restaurant, </a:t>
            </a:r>
            <a:r>
              <a:rPr lang="en-US" b="0" dirty="0" err="1"/>
              <a:t>autonome</a:t>
            </a:r>
            <a:r>
              <a:rPr lang="en-US" b="0" dirty="0"/>
              <a:t>, </a:t>
            </a:r>
            <a:r>
              <a:rPr lang="en-US" b="0" dirty="0" err="1"/>
              <a:t>cadeau</a:t>
            </a:r>
            <a:r>
              <a:rPr lang="en-US" b="0" dirty="0"/>
              <a:t>, </a:t>
            </a:r>
            <a:r>
              <a:rPr lang="en-US" b="0" dirty="0" err="1"/>
              <a:t>beauté</a:t>
            </a:r>
            <a:r>
              <a:rPr lang="en-US" b="0" dirty="0"/>
              <a:t>, </a:t>
            </a:r>
            <a:r>
              <a:rPr lang="en-US" b="0" dirty="0" err="1"/>
              <a:t>sauvage</a:t>
            </a:r>
            <a:r>
              <a:rPr lang="en-US" b="0" dirty="0"/>
              <a:t>, audience</a:t>
            </a:r>
          </a:p>
          <a:p>
            <a:endParaRPr lang="en-US" b="0" dirty="0"/>
          </a:p>
          <a:p>
            <a:r>
              <a:rPr lang="en-GB" b="1" baseline="0" dirty="0"/>
              <a:t>Word frequency of cognates (1 is the most frequent word in French): </a:t>
            </a:r>
            <a:br>
              <a:rPr lang="en-GB" baseline="0" dirty="0"/>
            </a:br>
            <a:r>
              <a:rPr lang="en-GB" baseline="0" dirty="0" err="1"/>
              <a:t>communauté</a:t>
            </a:r>
            <a:r>
              <a:rPr lang="en-GB" baseline="0" dirty="0"/>
              <a:t> [558],  auteur [762], </a:t>
            </a:r>
            <a:r>
              <a:rPr lang="en-GB" baseline="0" dirty="0" err="1"/>
              <a:t>automne</a:t>
            </a:r>
            <a:r>
              <a:rPr lang="en-GB" baseline="0" dirty="0"/>
              <a:t> [1503], audience [2071], </a:t>
            </a:r>
            <a:r>
              <a:rPr lang="en-GB" baseline="0" dirty="0" err="1"/>
              <a:t>autonome</a:t>
            </a:r>
            <a:r>
              <a:rPr lang="en-GB" baseline="0" dirty="0"/>
              <a:t> [2192], restaurant [2336], automobile [2407], </a:t>
            </a:r>
            <a:r>
              <a:rPr lang="en-GB" baseline="0" dirty="0" err="1"/>
              <a:t>beauté</a:t>
            </a:r>
            <a:r>
              <a:rPr lang="en-GB" baseline="0" dirty="0"/>
              <a:t> [2492]</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faux [555], gauche [607], </a:t>
            </a:r>
            <a:r>
              <a:rPr lang="en-GB" baseline="0" dirty="0" err="1"/>
              <a:t>pauvre</a:t>
            </a:r>
            <a:r>
              <a:rPr lang="en-GB" baseline="0" dirty="0"/>
              <a:t> [699], </a:t>
            </a:r>
            <a:r>
              <a:rPr lang="en-GB" baseline="0" dirty="0" err="1"/>
              <a:t>réseau</a:t>
            </a:r>
            <a:r>
              <a:rPr lang="en-GB" baseline="0" dirty="0"/>
              <a:t> [721], bateau [1287], tableau [1456], </a:t>
            </a:r>
            <a:r>
              <a:rPr lang="en-GB" baseline="0" dirty="0" err="1"/>
              <a:t>hausse</a:t>
            </a:r>
            <a:r>
              <a:rPr lang="en-GB" baseline="0" dirty="0"/>
              <a:t> [1572], </a:t>
            </a:r>
            <a:r>
              <a:rPr lang="en-GB" baseline="0" dirty="0" err="1"/>
              <a:t>chaud</a:t>
            </a:r>
            <a:r>
              <a:rPr lang="en-GB" baseline="0" dirty="0"/>
              <a:t> [1852], </a:t>
            </a:r>
            <a:r>
              <a:rPr lang="en-GB" baseline="0" dirty="0" err="1"/>
              <a:t>cerveau</a:t>
            </a:r>
            <a:r>
              <a:rPr lang="en-GB" baseline="0" dirty="0"/>
              <a:t> [1990], </a:t>
            </a:r>
            <a:r>
              <a:rPr lang="en-GB" baseline="0" dirty="0" err="1"/>
              <a:t>peau</a:t>
            </a:r>
            <a:r>
              <a:rPr lang="en-GB" baseline="0" dirty="0"/>
              <a:t> [2122], </a:t>
            </a:r>
            <a:r>
              <a:rPr lang="en-GB" baseline="0" dirty="0" err="1"/>
              <a:t>cadeau</a:t>
            </a:r>
            <a:r>
              <a:rPr lang="en-GB" baseline="0" dirty="0"/>
              <a:t> [2298], </a:t>
            </a:r>
            <a:r>
              <a:rPr lang="en-GB" baseline="0" dirty="0" err="1"/>
              <a:t>sauvage</a:t>
            </a:r>
            <a:r>
              <a:rPr lang="en-GB" baseline="0" dirty="0"/>
              <a:t> [2464], </a:t>
            </a:r>
            <a:r>
              <a:rPr lang="en-GB" baseline="0" dirty="0" err="1"/>
              <a:t>épaule</a:t>
            </a:r>
            <a:r>
              <a:rPr lang="en-GB" baseline="0" dirty="0"/>
              <a:t> [2494]</a:t>
            </a:r>
            <a:endParaRPr lang="en-US" b="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948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749" name="Google Shape;74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93847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gauche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a:t>
            </a:r>
            <a:r>
              <a:rPr lang="en-GB" b="0" baseline="0" dirty="0"/>
              <a:t> the students’ left (teacher’s right!) to indicate this direction</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gauche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gauche </a:t>
            </a:r>
            <a:r>
              <a:rPr lang="en-GB" baseline="0" dirty="0"/>
              <a:t>[607].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8750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[au] </a:t>
            </a:r>
            <a:r>
              <a:rPr lang="en-GB" baseline="0" dirty="0"/>
              <a:t>and then the </a:t>
            </a:r>
            <a:r>
              <a:rPr lang="en-GB" b="1" baseline="0" dirty="0"/>
              <a:t>source</a:t>
            </a:r>
            <a:r>
              <a:rPr lang="en-GB" baseline="0" dirty="0"/>
              <a:t> word again ‘</a:t>
            </a:r>
            <a:r>
              <a:rPr lang="en-GB" b="1" baseline="0" dirty="0"/>
              <a:t>gauche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gauche </a:t>
            </a:r>
            <a:r>
              <a:rPr lang="en-GB" baseline="0" dirty="0"/>
              <a:t>[607]; </a:t>
            </a:r>
            <a:r>
              <a:rPr lang="en-GB" b="1" baseline="0" dirty="0" err="1"/>
              <a:t>aussi</a:t>
            </a:r>
            <a:r>
              <a:rPr lang="en-GB" baseline="0" dirty="0"/>
              <a:t> [44]; </a:t>
            </a:r>
            <a:r>
              <a:rPr lang="en-GB" b="1" baseline="0" dirty="0"/>
              <a:t>faux </a:t>
            </a:r>
            <a:r>
              <a:rPr lang="en-GB" b="0" baseline="0" dirty="0"/>
              <a:t>[555]</a:t>
            </a:r>
            <a:r>
              <a:rPr lang="en-GB" baseline="0" dirty="0"/>
              <a:t> </a:t>
            </a:r>
            <a:r>
              <a:rPr lang="en-GB" b="1" baseline="0" dirty="0"/>
              <a:t>bateau</a:t>
            </a:r>
            <a:r>
              <a:rPr lang="en-GB" baseline="0" dirty="0"/>
              <a:t> [1278]; </a:t>
            </a:r>
            <a:r>
              <a:rPr lang="en-GB" b="1" baseline="0" dirty="0"/>
              <a:t>beau</a:t>
            </a:r>
            <a:r>
              <a:rPr lang="en-GB" baseline="0" dirty="0"/>
              <a:t> [393]; </a:t>
            </a:r>
            <a:r>
              <a:rPr lang="en-GB" b="1" baseline="0" dirty="0" err="1"/>
              <a:t>eau</a:t>
            </a:r>
            <a:r>
              <a:rPr lang="en-GB" baseline="0" dirty="0"/>
              <a:t> [475]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0277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749" name="Google Shape;74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81259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02053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gauche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a:t>
            </a:r>
            <a:r>
              <a:rPr lang="en-GB" b="0" baseline="0" dirty="0"/>
              <a:t> the students’ left (teacher’s right!) to indicate this direction</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gauche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gauche </a:t>
            </a:r>
            <a:r>
              <a:rPr lang="en-GB" baseline="0" dirty="0"/>
              <a:t>[607].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87501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[au] </a:t>
            </a:r>
            <a:r>
              <a:rPr lang="en-GB" baseline="0" dirty="0"/>
              <a:t>and then the </a:t>
            </a:r>
            <a:r>
              <a:rPr lang="en-GB" b="1" baseline="0" dirty="0"/>
              <a:t>source</a:t>
            </a:r>
            <a:r>
              <a:rPr lang="en-GB" baseline="0" dirty="0"/>
              <a:t> word again ‘</a:t>
            </a:r>
            <a:r>
              <a:rPr lang="en-GB" b="1" baseline="0" dirty="0"/>
              <a:t>gauche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gauche </a:t>
            </a:r>
            <a:r>
              <a:rPr lang="en-GB" baseline="0" dirty="0"/>
              <a:t>[607]; </a:t>
            </a:r>
            <a:r>
              <a:rPr lang="fr-FR" b="1" baseline="0" noProof="0" dirty="0"/>
              <a:t>aussi</a:t>
            </a:r>
            <a:r>
              <a:rPr lang="en-GB" baseline="0" dirty="0"/>
              <a:t> [44]; </a:t>
            </a:r>
            <a:r>
              <a:rPr lang="en-GB" b="1" baseline="0" dirty="0"/>
              <a:t>faux </a:t>
            </a:r>
            <a:r>
              <a:rPr lang="en-GB" b="0" baseline="0" dirty="0"/>
              <a:t>[555]</a:t>
            </a:r>
            <a:r>
              <a:rPr lang="en-GB" baseline="0" dirty="0"/>
              <a:t> </a:t>
            </a:r>
            <a:r>
              <a:rPr lang="en-GB" b="1" baseline="0" dirty="0"/>
              <a:t>bateau</a:t>
            </a:r>
            <a:r>
              <a:rPr lang="en-GB" baseline="0" dirty="0"/>
              <a:t> [1278]; </a:t>
            </a:r>
            <a:r>
              <a:rPr lang="en-GB" b="1" baseline="0" dirty="0"/>
              <a:t>beau</a:t>
            </a:r>
            <a:r>
              <a:rPr lang="en-GB" baseline="0" dirty="0"/>
              <a:t> [393]; </a:t>
            </a:r>
            <a:r>
              <a:rPr lang="en-GB" b="1" baseline="0" dirty="0"/>
              <a:t>eau</a:t>
            </a:r>
            <a:r>
              <a:rPr lang="en-GB" baseline="0" dirty="0"/>
              <a:t> [475]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2774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[o], [ô] and [au] in single words</a:t>
            </a:r>
          </a:p>
          <a:p>
            <a:endParaRPr lang="en-US" b="1" dirty="0"/>
          </a:p>
          <a:p>
            <a:r>
              <a:rPr lang="en-US" b="1" dirty="0"/>
              <a:t>Procedure:</a:t>
            </a:r>
          </a:p>
          <a:p>
            <a:r>
              <a:rPr lang="en-US" b="0" dirty="0"/>
              <a:t>1. Click to play the audio.</a:t>
            </a:r>
          </a:p>
          <a:p>
            <a:r>
              <a:rPr lang="en-US" b="0" dirty="0"/>
              <a:t>2. Students tick whether they hear [o],[ô] or [au].</a:t>
            </a:r>
          </a:p>
          <a:p>
            <a:r>
              <a:rPr lang="en-US" b="0" dirty="0"/>
              <a:t>3. Click to reveal the answers.</a:t>
            </a:r>
          </a:p>
          <a:p>
            <a:endParaRPr lang="en-US" b="0" dirty="0"/>
          </a:p>
          <a:p>
            <a:r>
              <a:rPr lang="en-US" b="1" dirty="0"/>
              <a:t>Transcript:</a:t>
            </a:r>
          </a:p>
          <a:p>
            <a:pPr marL="0" indent="0">
              <a:buNone/>
            </a:pPr>
            <a:r>
              <a:rPr lang="en-US" b="0" dirty="0"/>
              <a:t>1. </a:t>
            </a:r>
            <a:r>
              <a:rPr lang="fr-FR" b="0" noProof="0" dirty="0"/>
              <a:t>aucune</a:t>
            </a:r>
          </a:p>
          <a:p>
            <a:pPr marL="0" indent="0">
              <a:buNone/>
            </a:pPr>
            <a:r>
              <a:rPr lang="fr-FR" b="0" noProof="0" dirty="0"/>
              <a:t>2. sol</a:t>
            </a:r>
          </a:p>
          <a:p>
            <a:pPr marL="0" indent="0">
              <a:buNone/>
            </a:pPr>
            <a:r>
              <a:rPr lang="fr-FR" b="0" noProof="0" dirty="0"/>
              <a:t>3 fantôme</a:t>
            </a:r>
          </a:p>
          <a:p>
            <a:pPr marL="0" indent="0">
              <a:buNone/>
            </a:pPr>
            <a:r>
              <a:rPr lang="fr-FR" b="0" noProof="0" dirty="0"/>
              <a:t>4. côte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5. colle</a:t>
            </a:r>
          </a:p>
          <a:p>
            <a:pPr marL="0" indent="0">
              <a:buNone/>
            </a:pPr>
            <a:r>
              <a:rPr lang="fr-FR" b="0" noProof="0" dirty="0"/>
              <a:t>6. voleur</a:t>
            </a:r>
          </a:p>
          <a:p>
            <a:pPr marL="0" indent="0">
              <a:buNone/>
            </a:pPr>
            <a:r>
              <a:rPr lang="fr-FR" b="0" noProof="0" dirty="0"/>
              <a:t>7. pauvre</a:t>
            </a:r>
          </a:p>
          <a:p>
            <a:pPr marL="0" indent="0">
              <a:buNone/>
            </a:pPr>
            <a:r>
              <a:rPr lang="fr-FR" b="0" noProof="0" dirty="0"/>
              <a:t>8. robe</a:t>
            </a: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aucun [63], fant</a:t>
            </a:r>
            <a:r>
              <a:rPr lang="en-GB" b="0" baseline="0" dirty="0">
                <a:latin typeface="Century Gothic" panose="020B0502020202020204" pitchFamily="34" charset="0"/>
              </a:rPr>
              <a:t>ôme [4075], côte [1385], voleur [3163], robe [2864]</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(2019).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53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practise identifying words with </a:t>
            </a:r>
            <a:r>
              <a:rPr lang="pt-BR" b="0" dirty="0"/>
              <a:t>open [o], </a:t>
            </a:r>
            <a:r>
              <a:rPr lang="pt-BR" b="0" dirty="0" err="1"/>
              <a:t>closed</a:t>
            </a:r>
            <a:r>
              <a:rPr lang="pt-BR" b="0" dirty="0"/>
              <a:t> [o/ô] [(e)</a:t>
            </a:r>
            <a:r>
              <a:rPr lang="pt-BR" b="0" dirty="0" err="1"/>
              <a:t>au</a:t>
            </a:r>
            <a:r>
              <a:rPr lang="pt-BR" b="0" dirty="0"/>
              <a:t>]</a:t>
            </a:r>
            <a:r>
              <a:rPr lang="en-US" b="0" dirty="0"/>
              <a:t> through reading/speaking.</a:t>
            </a:r>
          </a:p>
          <a:p>
            <a:endParaRPr lang="en-US" b="1" dirty="0"/>
          </a:p>
          <a:p>
            <a:r>
              <a:rPr lang="en-US" b="1" dirty="0"/>
              <a:t>Procedure:</a:t>
            </a:r>
          </a:p>
          <a:p>
            <a:pPr marL="228600" indent="-228600">
              <a:buAutoNum type="arabicPeriod"/>
            </a:pPr>
            <a:r>
              <a:rPr lang="en-US" b="0" dirty="0"/>
              <a:t>Click to reveal each sentence with its translation.</a:t>
            </a:r>
          </a:p>
          <a:p>
            <a:pPr marL="228600" indent="-228600">
              <a:buAutoNum type="arabicPeriod"/>
            </a:pPr>
            <a:r>
              <a:rPr lang="en-US" b="0" dirty="0"/>
              <a:t>Ask individual students to read a sentence, focusing on the correct pronunciation of the </a:t>
            </a:r>
            <a:r>
              <a:rPr lang="en-GB" b="0" dirty="0"/>
              <a:t>closed [o/ô], open [o], [au]</a:t>
            </a:r>
          </a:p>
          <a:p>
            <a:pPr marL="228600" indent="-228600">
              <a:buAutoNum type="arabicPeriod"/>
            </a:pPr>
            <a:r>
              <a:rPr lang="en-US" b="0" dirty="0"/>
              <a:t>Click on the numbers to hear the sentences spoken by a native speaker to verify pronunciation.</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04F75"/>
                </a:solidFill>
              </a:rPr>
              <a:t>Le nombre de réfugiés </a:t>
            </a:r>
            <a:r>
              <a:rPr lang="fr-FR" sz="1200" b="1" dirty="0">
                <a:solidFill>
                  <a:srgbClr val="EE6000"/>
                </a:solidFill>
              </a:rPr>
              <a:t>au</a:t>
            </a:r>
            <a:r>
              <a:rPr lang="fr-FR" sz="1200" dirty="0">
                <a:solidFill>
                  <a:srgbClr val="104F75"/>
                </a:solidFill>
              </a:rPr>
              <a:t>gmente en raison de la guerre en cours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04F75"/>
                </a:solidFill>
              </a:rPr>
              <a:t>Leur réalité devient un c</a:t>
            </a:r>
            <a:r>
              <a:rPr lang="fr-FR" sz="1200" b="1" dirty="0">
                <a:solidFill>
                  <a:srgbClr val="EE6000"/>
                </a:solidFill>
              </a:rPr>
              <a:t>au</a:t>
            </a:r>
            <a:r>
              <a:rPr lang="fr-FR" sz="1200" dirty="0">
                <a:solidFill>
                  <a:srgbClr val="104F75"/>
                </a:solidFill>
              </a:rPr>
              <a:t>chemar car leur vie change du jour </a:t>
            </a:r>
            <a:r>
              <a:rPr lang="fr-FR" sz="1200" b="1" dirty="0">
                <a:solidFill>
                  <a:srgbClr val="EE6000"/>
                </a:solidFill>
              </a:rPr>
              <a:t>au</a:t>
            </a:r>
            <a:r>
              <a:rPr lang="fr-FR" sz="1200" dirty="0">
                <a:solidFill>
                  <a:srgbClr val="104F75"/>
                </a:solidFill>
              </a:rPr>
              <a:t> lendemain</a:t>
            </a:r>
          </a:p>
          <a:p>
            <a:pPr lvl="0">
              <a:defRPr/>
            </a:pPr>
            <a:r>
              <a:rPr lang="fr-FR" sz="1200" dirty="0">
                <a:solidFill>
                  <a:srgbClr val="104F75"/>
                </a:solidFill>
              </a:rPr>
              <a:t>3. Les h</a:t>
            </a:r>
            <a:r>
              <a:rPr lang="fr-FR" sz="1200" b="1" dirty="0">
                <a:solidFill>
                  <a:srgbClr val="EE6000"/>
                </a:solidFill>
              </a:rPr>
              <a:t>ô</a:t>
            </a:r>
            <a:r>
              <a:rPr lang="fr-FR" sz="1200" dirty="0">
                <a:solidFill>
                  <a:srgbClr val="104F75"/>
                </a:solidFill>
              </a:rPr>
              <a:t>pitaux des z</a:t>
            </a:r>
            <a:r>
              <a:rPr lang="fr-FR" sz="1200" b="1" dirty="0">
                <a:solidFill>
                  <a:srgbClr val="EE6000"/>
                </a:solidFill>
              </a:rPr>
              <a:t>o</a:t>
            </a:r>
            <a:r>
              <a:rPr lang="fr-FR" sz="1200" dirty="0">
                <a:solidFill>
                  <a:srgbClr val="104F75"/>
                </a:solidFill>
              </a:rPr>
              <a:t>nes de guerre </a:t>
            </a:r>
            <a:r>
              <a:rPr lang="fr-FR" sz="1200" b="1" dirty="0">
                <a:solidFill>
                  <a:srgbClr val="EE6000"/>
                </a:solidFill>
              </a:rPr>
              <a:t>o</a:t>
            </a:r>
            <a:r>
              <a:rPr lang="fr-FR" sz="1200" dirty="0">
                <a:solidFill>
                  <a:srgbClr val="104F75"/>
                </a:solidFill>
              </a:rPr>
              <a:t>ffrent soins et pr</a:t>
            </a:r>
            <a:r>
              <a:rPr lang="fr-FR" sz="1200" b="1" dirty="0">
                <a:solidFill>
                  <a:srgbClr val="EE6000"/>
                </a:solidFill>
              </a:rPr>
              <a:t>o</a:t>
            </a:r>
            <a:r>
              <a:rPr lang="fr-FR" sz="1200" dirty="0">
                <a:solidFill>
                  <a:srgbClr val="104F75"/>
                </a:solidFill>
              </a:rPr>
              <a:t>tection même dans des circonstances difficiles.</a:t>
            </a:r>
          </a:p>
          <a:p>
            <a:pPr lvl="0">
              <a:defRPr/>
            </a:pPr>
            <a:r>
              <a:rPr lang="fr-FR" sz="1200" dirty="0">
                <a:solidFill>
                  <a:srgbClr val="104F75"/>
                </a:solidFill>
              </a:rPr>
              <a:t>4. Les réfugiés doivent parfois rester à long terme dans des l</a:t>
            </a:r>
            <a:r>
              <a:rPr lang="fr-FR" sz="1200" b="1" dirty="0">
                <a:solidFill>
                  <a:srgbClr val="EE6000"/>
                </a:solidFill>
              </a:rPr>
              <a:t>o</a:t>
            </a:r>
            <a:r>
              <a:rPr lang="fr-FR" sz="1200" dirty="0">
                <a:solidFill>
                  <a:srgbClr val="104F75"/>
                </a:solidFill>
              </a:rPr>
              <a:t>gements temp</a:t>
            </a:r>
            <a:r>
              <a:rPr lang="fr-FR" sz="1200" b="1" dirty="0">
                <a:solidFill>
                  <a:srgbClr val="EE6000"/>
                </a:solidFill>
              </a:rPr>
              <a:t>o</a:t>
            </a:r>
            <a:r>
              <a:rPr lang="fr-FR" sz="1200" dirty="0">
                <a:solidFill>
                  <a:srgbClr val="104F75"/>
                </a:solidFill>
              </a:rPr>
              <a:t>raires. </a:t>
            </a:r>
          </a:p>
          <a:p>
            <a:pPr marL="228600" indent="-228600">
              <a:buFont typeface="+mj-lt"/>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1" baseline="0" dirty="0"/>
            </a:br>
            <a:r>
              <a:rPr lang="en-GB" b="0" baseline="0" dirty="0"/>
              <a:t>nombre [249], augmenter [823], cauchemar [3689], car [176], lendemain [1258], offrir [224], circonstance [1054], logement [1849], temporaire [2885]</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1" baseline="0" dirty="0"/>
            </a:br>
            <a:r>
              <a:rPr lang="en-GB" b="0" baseline="0" dirty="0"/>
              <a:t>réfugié [&gt;5000], réalité [532], zone [860], protection [953], terme [311]</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398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2665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[au] </a:t>
            </a:r>
            <a:r>
              <a:rPr lang="en-GB" baseline="0" dirty="0"/>
              <a:t>and then the </a:t>
            </a:r>
            <a:r>
              <a:rPr lang="en-GB" b="1" baseline="0" dirty="0"/>
              <a:t>source</a:t>
            </a:r>
            <a:r>
              <a:rPr lang="en-GB" baseline="0" dirty="0"/>
              <a:t> word again ‘</a:t>
            </a:r>
            <a:r>
              <a:rPr lang="en-GB" b="1" baseline="0" dirty="0"/>
              <a:t>gauche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gauche </a:t>
            </a:r>
            <a:r>
              <a:rPr lang="en-GB" baseline="0" dirty="0"/>
              <a:t>[607]; </a:t>
            </a:r>
            <a:r>
              <a:rPr lang="en-GB" b="1" baseline="0" dirty="0" err="1"/>
              <a:t>aussi</a:t>
            </a:r>
            <a:r>
              <a:rPr lang="en-GB" baseline="0" dirty="0"/>
              <a:t> [44]; </a:t>
            </a:r>
            <a:r>
              <a:rPr lang="en-GB" b="1" baseline="0" dirty="0"/>
              <a:t>faux </a:t>
            </a:r>
            <a:r>
              <a:rPr lang="en-GB" b="0" baseline="0" dirty="0"/>
              <a:t>[555]</a:t>
            </a:r>
            <a:r>
              <a:rPr lang="en-GB" baseline="0" dirty="0"/>
              <a:t> </a:t>
            </a:r>
            <a:r>
              <a:rPr lang="en-GB" b="1" baseline="0" dirty="0"/>
              <a:t>bateau</a:t>
            </a:r>
            <a:r>
              <a:rPr lang="en-GB" baseline="0" dirty="0"/>
              <a:t> [1278]; </a:t>
            </a:r>
            <a:r>
              <a:rPr lang="en-GB" b="1" baseline="0" dirty="0"/>
              <a:t>beau</a:t>
            </a:r>
            <a:r>
              <a:rPr lang="en-GB" baseline="0" dirty="0"/>
              <a:t> [393]; </a:t>
            </a:r>
            <a:r>
              <a:rPr lang="en-GB" b="1" baseline="0" dirty="0" err="1"/>
              <a:t>eau</a:t>
            </a:r>
            <a:r>
              <a:rPr lang="en-GB" baseline="0" dirty="0"/>
              <a:t> [475]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760277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636018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663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dirty="0"/>
              <a:t>Aural recognition and production of SSC [au].</a:t>
            </a:r>
          </a:p>
          <a:p>
            <a:endParaRPr lang="en-GB" dirty="0"/>
          </a:p>
          <a:p>
            <a:r>
              <a:rPr lang="en-GB" b="1" dirty="0"/>
              <a:t>Procedure:</a:t>
            </a:r>
          </a:p>
          <a:p>
            <a:pPr marL="228600" indent="-228600">
              <a:buAutoNum type="arabicPeriod"/>
            </a:pPr>
            <a:r>
              <a:rPr lang="en-GB" b="0" dirty="0"/>
              <a:t>Click on a word to hear it said out loud.</a:t>
            </a:r>
          </a:p>
          <a:p>
            <a:pPr marL="228600" indent="-228600">
              <a:buAutoNum type="arabicPeriod"/>
            </a:pPr>
            <a:r>
              <a:rPr lang="en-GB" b="0" dirty="0"/>
              <a:t>Students </a:t>
            </a:r>
            <a:r>
              <a:rPr lang="en-GB" dirty="0"/>
              <a:t>allocate each</a:t>
            </a:r>
            <a:r>
              <a:rPr lang="en-GB" baseline="0" dirty="0"/>
              <a:t> word to either the left bucket, if they think the SCE in bold is [au] or the right bucket, if not. Tell students that even though these words look like English, English will not help them. Sometimes the SSCs sound the same as English, sometimes not.</a:t>
            </a:r>
          </a:p>
          <a:p>
            <a:pPr marL="228600" indent="-228600">
              <a:buAutoNum type="arabicPeriod"/>
            </a:pPr>
            <a:r>
              <a:rPr lang="en-GB" baseline="0" dirty="0"/>
              <a:t>Click to check and clarify the meaning of the words.</a:t>
            </a:r>
          </a:p>
          <a:p>
            <a:pPr marL="228600" indent="-228600">
              <a:buAutoNum type="arabicPeriod"/>
            </a:pPr>
            <a:r>
              <a:rPr lang="en-GB" baseline="0" dirty="0"/>
              <a:t>Once all the words have been assigned, reset the slide. </a:t>
            </a:r>
          </a:p>
          <a:p>
            <a:pPr marL="228600" indent="-228600">
              <a:buAutoNum type="arabicPeriod"/>
            </a:pPr>
            <a:r>
              <a:rPr lang="en-GB" baseline="0" dirty="0"/>
              <a:t>Students now try saying the words.</a:t>
            </a:r>
          </a:p>
          <a:p>
            <a:pPr marL="228600" indent="-228600">
              <a:buAutoNum type="arabicPeriod"/>
            </a:pPr>
            <a:r>
              <a:rPr lang="en-GB" baseline="0" dirty="0"/>
              <a:t>Click to check.</a:t>
            </a:r>
          </a:p>
          <a:p>
            <a:pPr marL="228600" indent="-228600">
              <a:buAutoNum type="arabicPeriod"/>
            </a:pPr>
            <a:endParaRPr lang="en-GB" baseline="0" dirty="0"/>
          </a:p>
          <a:p>
            <a:r>
              <a:rPr lang="en-US" b="1" dirty="0"/>
              <a:t>Transcript and w</a:t>
            </a:r>
            <a:r>
              <a:rPr lang="en-GB" b="1" baseline="0" dirty="0" err="1"/>
              <a:t>ord</a:t>
            </a:r>
            <a:r>
              <a:rPr lang="en-GB" b="1" baseline="0" dirty="0"/>
              <a:t> frequency (1 is the most frequent word in French):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4472C4">
                    <a:lumMod val="50000"/>
                  </a:srgbClr>
                </a:solidFill>
                <a:latin typeface="Century Gothic" panose="020F0302020204030204"/>
                <a:cs typeface="Arial"/>
                <a:sym typeface="Arial"/>
              </a:rPr>
              <a:t>re</a:t>
            </a:r>
            <a:r>
              <a:rPr lang="en-GB" dirty="0"/>
              <a:t>staurant [2336], </a:t>
            </a:r>
            <a:r>
              <a:rPr lang="en-GB" dirty="0" err="1"/>
              <a:t>uniforme</a:t>
            </a:r>
            <a:r>
              <a:rPr lang="en-GB" dirty="0"/>
              <a:t> [1801], piano [4967], </a:t>
            </a:r>
            <a:r>
              <a:rPr lang="en-GB" dirty="0" err="1"/>
              <a:t>docteur</a:t>
            </a:r>
            <a:r>
              <a:rPr lang="en-GB" dirty="0"/>
              <a:t> [2176], radio [1526], poste [489], </a:t>
            </a:r>
            <a:r>
              <a:rPr lang="en-GB" dirty="0" err="1"/>
              <a:t>intéressant</a:t>
            </a:r>
            <a:r>
              <a:rPr lang="en-GB" dirty="0"/>
              <a:t> [1244], </a:t>
            </a:r>
            <a:r>
              <a:rPr lang="en-GB" dirty="0" err="1"/>
              <a:t>professeur</a:t>
            </a:r>
            <a:r>
              <a:rPr lang="en-GB" dirty="0"/>
              <a:t> [1150], </a:t>
            </a:r>
            <a:r>
              <a:rPr lang="en-GB" dirty="0" err="1"/>
              <a:t>personne</a:t>
            </a:r>
            <a:r>
              <a:rPr lang="en-GB" dirty="0"/>
              <a:t> [84]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15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31"/>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4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4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10"/>
        <p:cNvGrpSpPr/>
        <p:nvPr/>
      </p:nvGrpSpPr>
      <p:grpSpPr>
        <a:xfrm>
          <a:off x="0" y="0"/>
          <a:ext cx="0" cy="0"/>
          <a:chOff x="0" y="0"/>
          <a:chExt cx="0" cy="0"/>
        </a:xfrm>
      </p:grpSpPr>
      <p:sp>
        <p:nvSpPr>
          <p:cNvPr id="111" name="Google Shape;111;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3"/>
        <p:cNvGrpSpPr/>
        <p:nvPr/>
      </p:nvGrpSpPr>
      <p:grpSpPr>
        <a:xfrm>
          <a:off x="0" y="0"/>
          <a:ext cx="0" cy="0"/>
          <a:chOff x="0" y="0"/>
          <a:chExt cx="0" cy="0"/>
        </a:xfrm>
      </p:grpSpPr>
      <p:sp>
        <p:nvSpPr>
          <p:cNvPr id="114" name="Google Shape;114;p60"/>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6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16"/>
        <p:cNvGrpSpPr/>
        <p:nvPr/>
      </p:nvGrpSpPr>
      <p:grpSpPr>
        <a:xfrm>
          <a:off x="0" y="0"/>
          <a:ext cx="0" cy="0"/>
          <a:chOff x="0" y="0"/>
          <a:chExt cx="0" cy="0"/>
        </a:xfrm>
      </p:grpSpPr>
      <p:sp>
        <p:nvSpPr>
          <p:cNvPr id="117" name="Google Shape;117;p6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6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19"/>
        <p:cNvGrpSpPr/>
        <p:nvPr/>
      </p:nvGrpSpPr>
      <p:grpSpPr>
        <a:xfrm>
          <a:off x="0" y="0"/>
          <a:ext cx="0" cy="0"/>
          <a:chOff x="0" y="0"/>
          <a:chExt cx="0" cy="0"/>
        </a:xfrm>
      </p:grpSpPr>
      <p:sp>
        <p:nvSpPr>
          <p:cNvPr id="120" name="Google Shape;120;p6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23"/>
        <p:cNvGrpSpPr/>
        <p:nvPr/>
      </p:nvGrpSpPr>
      <p:grpSpPr>
        <a:xfrm>
          <a:off x="0" y="0"/>
          <a:ext cx="0" cy="0"/>
          <a:chOff x="0" y="0"/>
          <a:chExt cx="0" cy="0"/>
        </a:xfrm>
      </p:grpSpPr>
      <p:sp>
        <p:nvSpPr>
          <p:cNvPr id="124" name="Google Shape;124;p6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6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6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6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8" name="Google Shape;128;p6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29"/>
        <p:cNvGrpSpPr/>
        <p:nvPr/>
      </p:nvGrpSpPr>
      <p:grpSpPr>
        <a:xfrm>
          <a:off x="0" y="0"/>
          <a:ext cx="0" cy="0"/>
          <a:chOff x="0" y="0"/>
          <a:chExt cx="0" cy="0"/>
        </a:xfrm>
      </p:grpSpPr>
      <p:sp>
        <p:nvSpPr>
          <p:cNvPr id="130" name="Google Shape;130;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6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2" name="Google Shape;132;p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3" name="Google Shape;133;p6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4" name="Google Shape;134;p6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5" name="Google Shape;135;p6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6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9" name="Google Shape;139;p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0" name="Google Shape;140;p6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41" name="Google Shape;141;p6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42" name="Google Shape;142;p6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43"/>
        <p:cNvGrpSpPr/>
        <p:nvPr/>
      </p:nvGrpSpPr>
      <p:grpSpPr>
        <a:xfrm>
          <a:off x="0" y="0"/>
          <a:ext cx="0" cy="0"/>
          <a:chOff x="0" y="0"/>
          <a:chExt cx="0" cy="0"/>
        </a:xfrm>
      </p:grpSpPr>
      <p:sp>
        <p:nvSpPr>
          <p:cNvPr id="144" name="Google Shape;144;p6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6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47" name="Google Shape;147;p6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48" name="Google Shape;148;p6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3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6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6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6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53" name="Google Shape;153;p6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54" name="Google Shape;154;p6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5"/>
        <p:cNvGrpSpPr/>
        <p:nvPr/>
      </p:nvGrpSpPr>
      <p:grpSpPr>
        <a:xfrm>
          <a:off x="0" y="0"/>
          <a:ext cx="0" cy="0"/>
          <a:chOff x="0" y="0"/>
          <a:chExt cx="0" cy="0"/>
        </a:xfrm>
      </p:grpSpPr>
      <p:sp>
        <p:nvSpPr>
          <p:cNvPr id="196" name="Google Shape;196;p79"/>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7" name="Google Shape;197;p7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R="0" lvl="1" algn="ctr"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2pPr>
            <a:lvl3pPr marR="0" lvl="2" algn="ctr" rtl="0">
              <a:lnSpc>
                <a:spcPct val="90000"/>
              </a:lnSpc>
              <a:spcBef>
                <a:spcPts val="500"/>
              </a:spcBef>
              <a:spcAft>
                <a:spcPts val="0"/>
              </a:spcAft>
              <a:buClr>
                <a:srgbClr val="1F3864"/>
              </a:buClr>
              <a:buSzPts val="1800"/>
              <a:buFont typeface="Arial"/>
              <a:buNone/>
              <a:defRPr sz="1800" b="0" i="0" u="none" strike="noStrike" cap="none">
                <a:solidFill>
                  <a:srgbClr val="1F3864"/>
                </a:solidFill>
                <a:latin typeface="Twentieth Century"/>
                <a:ea typeface="Twentieth Century"/>
                <a:cs typeface="Twentieth Century"/>
                <a:sym typeface="Twentieth Century"/>
              </a:defRPr>
            </a:lvl3pPr>
            <a:lvl4pPr marR="0" lvl="3"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4pPr>
            <a:lvl5pPr marR="0" lvl="4"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8"/>
        <p:cNvGrpSpPr/>
        <p:nvPr/>
      </p:nvGrpSpPr>
      <p:grpSpPr>
        <a:xfrm>
          <a:off x="0" y="0"/>
          <a:ext cx="0" cy="0"/>
          <a:chOff x="0" y="0"/>
          <a:chExt cx="0" cy="0"/>
        </a:xfrm>
      </p:grpSpPr>
      <p:sp>
        <p:nvSpPr>
          <p:cNvPr id="199" name="Google Shape;199;p8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0" name="Google Shape;200;p8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1"/>
        <p:cNvGrpSpPr/>
        <p:nvPr/>
      </p:nvGrpSpPr>
      <p:grpSpPr>
        <a:xfrm>
          <a:off x="0" y="0"/>
          <a:ext cx="0" cy="0"/>
          <a:chOff x="0" y="0"/>
          <a:chExt cx="0" cy="0"/>
        </a:xfrm>
      </p:grpSpPr>
      <p:sp>
        <p:nvSpPr>
          <p:cNvPr id="202" name="Google Shape;202;p8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3" name="Google Shape;203;p8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4"/>
        <p:cNvGrpSpPr/>
        <p:nvPr/>
      </p:nvGrpSpPr>
      <p:grpSpPr>
        <a:xfrm>
          <a:off x="0" y="0"/>
          <a:ext cx="0" cy="0"/>
          <a:chOff x="0" y="0"/>
          <a:chExt cx="0" cy="0"/>
        </a:xfrm>
      </p:grpSpPr>
      <p:sp>
        <p:nvSpPr>
          <p:cNvPr id="205" name="Google Shape;205;p8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6" name="Google Shape;206;p8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7" name="Google Shape;207;p8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8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0" name="Google Shape;210;p8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11" name="Google Shape;211;p8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2" name="Google Shape;212;p8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13" name="Google Shape;213;p8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4"/>
        <p:cNvGrpSpPr/>
        <p:nvPr/>
      </p:nvGrpSpPr>
      <p:grpSpPr>
        <a:xfrm>
          <a:off x="0" y="0"/>
          <a:ext cx="0" cy="0"/>
          <a:chOff x="0" y="0"/>
          <a:chExt cx="0" cy="0"/>
        </a:xfrm>
      </p:grpSpPr>
      <p:sp>
        <p:nvSpPr>
          <p:cNvPr id="215" name="Google Shape;215;p8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6"/>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7"/>
        <p:cNvGrpSpPr/>
        <p:nvPr/>
      </p:nvGrpSpPr>
      <p:grpSpPr>
        <a:xfrm>
          <a:off x="0" y="0"/>
          <a:ext cx="0" cy="0"/>
          <a:chOff x="0" y="0"/>
          <a:chExt cx="0" cy="0"/>
        </a:xfrm>
      </p:grpSpPr>
      <p:sp>
        <p:nvSpPr>
          <p:cNvPr id="218" name="Google Shape;218;p8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9" name="Google Shape;219;p8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1F3864"/>
              </a:buClr>
              <a:buSzPts val="3200"/>
              <a:buFont typeface="Arial"/>
              <a:buChar char="•"/>
              <a:defRPr sz="3200" b="0" i="0" u="none" strike="noStrike" cap="none">
                <a:solidFill>
                  <a:srgbClr val="1F3864"/>
                </a:solidFill>
                <a:latin typeface="Twentieth Century"/>
                <a:ea typeface="Twentieth Century"/>
                <a:cs typeface="Twentieth Century"/>
                <a:sym typeface="Twentieth Century"/>
              </a:defRPr>
            </a:lvl1pPr>
            <a:lvl2pPr marL="914400" marR="0" lvl="1" indent="-406400" algn="l" rtl="0">
              <a:lnSpc>
                <a:spcPct val="90000"/>
              </a:lnSpc>
              <a:spcBef>
                <a:spcPts val="5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2pPr>
            <a:lvl3pPr marL="1371600" marR="0" lvl="2"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3pPr>
            <a:lvl4pPr marL="1828800" marR="0" lvl="3"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4pPr>
            <a:lvl5pPr marL="2286000" marR="0" lvl="4"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20" name="Google Shape;220;p8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1" name="Google Shape;221;p8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2" name="Google Shape;222;p8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3" name="Google Shape;223;p8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4"/>
        <p:cNvGrpSpPr/>
        <p:nvPr/>
      </p:nvGrpSpPr>
      <p:grpSpPr>
        <a:xfrm>
          <a:off x="0" y="0"/>
          <a:ext cx="0" cy="0"/>
          <a:chOff x="0" y="0"/>
          <a:chExt cx="0" cy="0"/>
        </a:xfrm>
      </p:grpSpPr>
      <p:sp>
        <p:nvSpPr>
          <p:cNvPr id="225" name="Google Shape;225;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6" name="Google Shape;226;p8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Twentieth Century"/>
                <a:ea typeface="Twentieth Century"/>
                <a:cs typeface="Twentieth Century"/>
                <a:sym typeface="Twentieth Century"/>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Twentieth Century"/>
                <a:ea typeface="Twentieth Century"/>
                <a:cs typeface="Twentieth Century"/>
                <a:sym typeface="Twentieth Century"/>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27" name="Google Shape;227;p8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8" name="Google Shape;228;p8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9" name="Google Shape;229;p8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0" name="Google Shape;230;p8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8"/>
        <p:cNvGrpSpPr/>
        <p:nvPr/>
      </p:nvGrpSpPr>
      <p:grpSpPr>
        <a:xfrm>
          <a:off x="0" y="0"/>
          <a:ext cx="0" cy="0"/>
          <a:chOff x="0" y="0"/>
          <a:chExt cx="0" cy="0"/>
        </a:xfrm>
      </p:grpSpPr>
      <p:sp>
        <p:nvSpPr>
          <p:cNvPr id="19" name="Google Shape;19;p4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1"/>
        <p:cNvGrpSpPr/>
        <p:nvPr/>
      </p:nvGrpSpPr>
      <p:grpSpPr>
        <a:xfrm>
          <a:off x="0" y="0"/>
          <a:ext cx="0" cy="0"/>
          <a:chOff x="0" y="0"/>
          <a:chExt cx="0" cy="0"/>
        </a:xfrm>
      </p:grpSpPr>
      <p:sp>
        <p:nvSpPr>
          <p:cNvPr id="232" name="Google Shape;232;p8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3" name="Google Shape;233;p8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4" name="Google Shape;234;p8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5" name="Google Shape;235;p8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6" name="Google Shape;236;p8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7"/>
        <p:cNvGrpSpPr/>
        <p:nvPr/>
      </p:nvGrpSpPr>
      <p:grpSpPr>
        <a:xfrm>
          <a:off x="0" y="0"/>
          <a:ext cx="0" cy="0"/>
          <a:chOff x="0" y="0"/>
          <a:chExt cx="0" cy="0"/>
        </a:xfrm>
      </p:grpSpPr>
      <p:sp>
        <p:nvSpPr>
          <p:cNvPr id="238" name="Google Shape;238;p8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9" name="Google Shape;239;p8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0" name="Google Shape;240;p8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1" name="Google Shape;241;p8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2" name="Google Shape;242;p8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4"/>
        <p:cNvGrpSpPr/>
        <p:nvPr/>
      </p:nvGrpSpPr>
      <p:grpSpPr>
        <a:xfrm>
          <a:off x="0" y="0"/>
          <a:ext cx="0" cy="0"/>
          <a:chOff x="0" y="0"/>
          <a:chExt cx="0" cy="0"/>
        </a:xfrm>
      </p:grpSpPr>
      <p:sp>
        <p:nvSpPr>
          <p:cNvPr id="245" name="Google Shape;245;p91"/>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6" name="Google Shape;246;p9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R="0" lvl="1" algn="ctr"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2pPr>
            <a:lvl3pPr marR="0" lvl="2" algn="ctr" rtl="0">
              <a:lnSpc>
                <a:spcPct val="90000"/>
              </a:lnSpc>
              <a:spcBef>
                <a:spcPts val="500"/>
              </a:spcBef>
              <a:spcAft>
                <a:spcPts val="0"/>
              </a:spcAft>
              <a:buClr>
                <a:srgbClr val="1F3864"/>
              </a:buClr>
              <a:buSzPts val="1800"/>
              <a:buFont typeface="Arial"/>
              <a:buNone/>
              <a:defRPr sz="1800" b="0" i="0" u="none" strike="noStrike" cap="none">
                <a:solidFill>
                  <a:srgbClr val="1F3864"/>
                </a:solidFill>
                <a:latin typeface="Twentieth Century"/>
                <a:ea typeface="Twentieth Century"/>
                <a:cs typeface="Twentieth Century"/>
                <a:sym typeface="Twentieth Century"/>
              </a:defRPr>
            </a:lvl3pPr>
            <a:lvl4pPr marR="0" lvl="3"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4pPr>
            <a:lvl5pPr marR="0" lvl="4"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7"/>
        <p:cNvGrpSpPr/>
        <p:nvPr/>
      </p:nvGrpSpPr>
      <p:grpSpPr>
        <a:xfrm>
          <a:off x="0" y="0"/>
          <a:ext cx="0" cy="0"/>
          <a:chOff x="0" y="0"/>
          <a:chExt cx="0" cy="0"/>
        </a:xfrm>
      </p:grpSpPr>
      <p:sp>
        <p:nvSpPr>
          <p:cNvPr id="248" name="Google Shape;248;p9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9" name="Google Shape;249;p9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0"/>
        <p:cNvGrpSpPr/>
        <p:nvPr/>
      </p:nvGrpSpPr>
      <p:grpSpPr>
        <a:xfrm>
          <a:off x="0" y="0"/>
          <a:ext cx="0" cy="0"/>
          <a:chOff x="0" y="0"/>
          <a:chExt cx="0" cy="0"/>
        </a:xfrm>
      </p:grpSpPr>
      <p:sp>
        <p:nvSpPr>
          <p:cNvPr id="251" name="Google Shape;251;p9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2" name="Google Shape;252;p9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3"/>
        <p:cNvGrpSpPr/>
        <p:nvPr/>
      </p:nvGrpSpPr>
      <p:grpSpPr>
        <a:xfrm>
          <a:off x="0" y="0"/>
          <a:ext cx="0" cy="0"/>
          <a:chOff x="0" y="0"/>
          <a:chExt cx="0" cy="0"/>
        </a:xfrm>
      </p:grpSpPr>
      <p:sp>
        <p:nvSpPr>
          <p:cNvPr id="254" name="Google Shape;254;p9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5" name="Google Shape;255;p9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6" name="Google Shape;256;p9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7"/>
        <p:cNvGrpSpPr/>
        <p:nvPr/>
      </p:nvGrpSpPr>
      <p:grpSpPr>
        <a:xfrm>
          <a:off x="0" y="0"/>
          <a:ext cx="0" cy="0"/>
          <a:chOff x="0" y="0"/>
          <a:chExt cx="0" cy="0"/>
        </a:xfrm>
      </p:grpSpPr>
      <p:sp>
        <p:nvSpPr>
          <p:cNvPr id="258" name="Google Shape;258;p9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9" name="Google Shape;259;p9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60" name="Google Shape;260;p9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1" name="Google Shape;261;p9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62" name="Google Shape;262;p9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3"/>
        <p:cNvGrpSpPr/>
        <p:nvPr/>
      </p:nvGrpSpPr>
      <p:grpSpPr>
        <a:xfrm>
          <a:off x="0" y="0"/>
          <a:ext cx="0" cy="0"/>
          <a:chOff x="0" y="0"/>
          <a:chExt cx="0" cy="0"/>
        </a:xfrm>
      </p:grpSpPr>
      <p:sp>
        <p:nvSpPr>
          <p:cNvPr id="264" name="Google Shape;264;p9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5"/>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6"/>
        <p:cNvGrpSpPr/>
        <p:nvPr/>
      </p:nvGrpSpPr>
      <p:grpSpPr>
        <a:xfrm>
          <a:off x="0" y="0"/>
          <a:ext cx="0" cy="0"/>
          <a:chOff x="0" y="0"/>
          <a:chExt cx="0" cy="0"/>
        </a:xfrm>
      </p:grpSpPr>
      <p:sp>
        <p:nvSpPr>
          <p:cNvPr id="267" name="Google Shape;267;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8" name="Google Shape;268;p9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1F3864"/>
              </a:buClr>
              <a:buSzPts val="3200"/>
              <a:buFont typeface="Arial"/>
              <a:buChar char="•"/>
              <a:defRPr sz="3200" b="0" i="0" u="none" strike="noStrike" cap="none">
                <a:solidFill>
                  <a:srgbClr val="1F3864"/>
                </a:solidFill>
                <a:latin typeface="Twentieth Century"/>
                <a:ea typeface="Twentieth Century"/>
                <a:cs typeface="Twentieth Century"/>
                <a:sym typeface="Twentieth Century"/>
              </a:defRPr>
            </a:lvl1pPr>
            <a:lvl2pPr marL="914400" marR="0" lvl="1" indent="-406400" algn="l" rtl="0">
              <a:lnSpc>
                <a:spcPct val="90000"/>
              </a:lnSpc>
              <a:spcBef>
                <a:spcPts val="5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2pPr>
            <a:lvl3pPr marL="1371600" marR="0" lvl="2"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3pPr>
            <a:lvl4pPr marL="1828800" marR="0" lvl="3"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4pPr>
            <a:lvl5pPr marL="2286000" marR="0" lvl="4"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69" name="Google Shape;269;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70" name="Google Shape;270;p9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1" name="Google Shape;271;p9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2" name="Google Shape;272;p9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1"/>
        <p:cNvGrpSpPr/>
        <p:nvPr/>
      </p:nvGrpSpPr>
      <p:grpSpPr>
        <a:xfrm>
          <a:off x="0" y="0"/>
          <a:ext cx="0" cy="0"/>
          <a:chOff x="0" y="0"/>
          <a:chExt cx="0" cy="0"/>
        </a:xfrm>
      </p:grpSpPr>
      <p:sp>
        <p:nvSpPr>
          <p:cNvPr id="22" name="Google Shape;22;p4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3"/>
        <p:cNvGrpSpPr/>
        <p:nvPr/>
      </p:nvGrpSpPr>
      <p:grpSpPr>
        <a:xfrm>
          <a:off x="0" y="0"/>
          <a:ext cx="0" cy="0"/>
          <a:chOff x="0" y="0"/>
          <a:chExt cx="0" cy="0"/>
        </a:xfrm>
      </p:grpSpPr>
      <p:sp>
        <p:nvSpPr>
          <p:cNvPr id="274" name="Google Shape;274;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5" name="Google Shape;275;p9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Twentieth Century"/>
                <a:ea typeface="Twentieth Century"/>
                <a:cs typeface="Twentieth Century"/>
                <a:sym typeface="Twentieth Century"/>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Twentieth Century"/>
                <a:ea typeface="Twentieth Century"/>
                <a:cs typeface="Twentieth Century"/>
                <a:sym typeface="Twentieth Century"/>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76" name="Google Shape;276;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77" name="Google Shape;277;p9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8" name="Google Shape;278;p9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9" name="Google Shape;279;p9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0"/>
        <p:cNvGrpSpPr/>
        <p:nvPr/>
      </p:nvGrpSpPr>
      <p:grpSpPr>
        <a:xfrm>
          <a:off x="0" y="0"/>
          <a:ext cx="0" cy="0"/>
          <a:chOff x="0" y="0"/>
          <a:chExt cx="0" cy="0"/>
        </a:xfrm>
      </p:grpSpPr>
      <p:sp>
        <p:nvSpPr>
          <p:cNvPr id="281" name="Google Shape;281;p10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2" name="Google Shape;282;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3" name="Google Shape;283;p10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4" name="Google Shape;284;p10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5" name="Google Shape;285;p10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6"/>
        <p:cNvGrpSpPr/>
        <p:nvPr/>
      </p:nvGrpSpPr>
      <p:grpSpPr>
        <a:xfrm>
          <a:off x="0" y="0"/>
          <a:ext cx="0" cy="0"/>
          <a:chOff x="0" y="0"/>
          <a:chExt cx="0" cy="0"/>
        </a:xfrm>
      </p:grpSpPr>
      <p:sp>
        <p:nvSpPr>
          <p:cNvPr id="287" name="Google Shape;287;p10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8" name="Google Shape;288;p10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9" name="Google Shape;289;p10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90" name="Google Shape;290;p10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91" name="Google Shape;291;p10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8217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8128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089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65440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2880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8865747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773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5"/>
        <p:cNvGrpSpPr/>
        <p:nvPr/>
      </p:nvGrpSpPr>
      <p:grpSpPr>
        <a:xfrm>
          <a:off x="0" y="0"/>
          <a:ext cx="0" cy="0"/>
          <a:chOff x="0" y="0"/>
          <a:chExt cx="0" cy="0"/>
        </a:xfrm>
      </p:grpSpPr>
      <p:sp>
        <p:nvSpPr>
          <p:cNvPr id="26" name="Google Shape;26;p4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4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4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42128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559990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734491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770134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22352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3376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9633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51725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81879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32320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1"/>
        <p:cNvGrpSpPr/>
        <p:nvPr/>
      </p:nvGrpSpPr>
      <p:grpSpPr>
        <a:xfrm>
          <a:off x="0" y="0"/>
          <a:ext cx="0" cy="0"/>
          <a:chOff x="0" y="0"/>
          <a:chExt cx="0" cy="0"/>
        </a:xfrm>
      </p:grpSpPr>
      <p:sp>
        <p:nvSpPr>
          <p:cNvPr id="32" name="Google Shape;32;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522327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727269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50445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435866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72097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47634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40069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016539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39190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1112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3"/>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266076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3832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15109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57989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25422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60498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549237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27166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303349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6231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89683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379411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328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218582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668223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66122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3874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creativecommons.org/licenses/by-nc-sa/4.0/"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jp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jp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jp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3.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jp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jp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7"/>
        <p:cNvGrpSpPr/>
        <p:nvPr/>
      </p:nvGrpSpPr>
      <p:grpSpPr>
        <a:xfrm>
          <a:off x="0" y="0"/>
          <a:ext cx="0" cy="0"/>
          <a:chOff x="0" y="0"/>
          <a:chExt cx="0" cy="0"/>
        </a:xfrm>
      </p:grpSpPr>
      <p:sp>
        <p:nvSpPr>
          <p:cNvPr id="98" name="Google Shape;98;p3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9" name="Google Shape;99;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00" name="Google Shape;100;p35"/>
          <p:cNvPicPr preferRelativeResize="0"/>
          <p:nvPr/>
        </p:nvPicPr>
        <p:blipFill rotWithShape="1">
          <a:blip r:embed="rId12">
            <a:alphaModFix/>
          </a:blip>
          <a:srcRect/>
          <a:stretch/>
        </p:blipFill>
        <p:spPr>
          <a:xfrm>
            <a:off x="10485120" y="-61459"/>
            <a:ext cx="1627856" cy="563137"/>
          </a:xfrm>
          <a:prstGeom prst="rect">
            <a:avLst/>
          </a:prstGeom>
          <a:noFill/>
          <a:ln>
            <a:noFill/>
          </a:ln>
        </p:spPr>
      </p:pic>
      <p:pic>
        <p:nvPicPr>
          <p:cNvPr id="101" name="Google Shape;101;p35"/>
          <p:cNvPicPr preferRelativeResize="0"/>
          <p:nvPr/>
        </p:nvPicPr>
        <p:blipFill rotWithShape="1">
          <a:blip r:embed="rId13">
            <a:alphaModFix/>
          </a:blip>
          <a:srcRect/>
          <a:stretch/>
        </p:blipFill>
        <p:spPr>
          <a:xfrm>
            <a:off x="1" y="0"/>
            <a:ext cx="4775200" cy="417830"/>
          </a:xfrm>
          <a:prstGeom prst="rect">
            <a:avLst/>
          </a:prstGeom>
          <a:noFill/>
          <a:ln>
            <a:noFill/>
          </a:ln>
        </p:spPr>
      </p:pic>
      <p:sp>
        <p:nvSpPr>
          <p:cNvPr id="102" name="Google Shape;102;p35"/>
          <p:cNvSpPr/>
          <p:nvPr/>
        </p:nvSpPr>
        <p:spPr>
          <a:xfrm>
            <a:off x="9088583" y="6572243"/>
            <a:ext cx="843464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0" i="0" u="none" strike="noStrike" cap="none">
                <a:solidFill>
                  <a:srgbClr val="002060"/>
                </a:solidFill>
                <a:latin typeface="Century Gothic"/>
                <a:ea typeface="Century Gothic"/>
                <a:cs typeface="Century Gothic"/>
                <a:sym typeface="Century Gothic"/>
              </a:rPr>
              <a:t>Material</a:t>
            </a:r>
            <a:r>
              <a:rPr lang="en-GB" sz="1100" b="0" i="0" u="none" strike="noStrike" cap="none">
                <a:solidFill>
                  <a:srgbClr val="002060"/>
                </a:solidFill>
                <a:latin typeface="Arial"/>
                <a:ea typeface="Arial"/>
                <a:cs typeface="Arial"/>
                <a:sym typeface="Arial"/>
              </a:rPr>
              <a:t> </a:t>
            </a:r>
            <a:r>
              <a:rPr lang="en-GB" sz="1100" b="0" i="0" u="none" strike="noStrike" cap="none">
                <a:solidFill>
                  <a:srgbClr val="002060"/>
                </a:solidFill>
                <a:latin typeface="Century Gothic"/>
                <a:ea typeface="Century Gothic"/>
                <a:cs typeface="Century Gothic"/>
                <a:sym typeface="Century Gothic"/>
              </a:rPr>
              <a:t>licensed as </a:t>
            </a:r>
            <a:r>
              <a:rPr lang="en-GB" sz="1100" b="1" i="0" u="sng" strike="noStrike" cap="none">
                <a:solidFill>
                  <a:srgbClr val="FFFFFF"/>
                </a:solidFill>
                <a:latin typeface="Century Gothic"/>
                <a:ea typeface="Century Gothic"/>
                <a:cs typeface="Century Gothic"/>
                <a:sym typeface="Century Gothic"/>
                <a:hlinkClick r:id="rId14">
                  <a:extLst>
                    <a:ext uri="{A12FA001-AC4F-418D-AE19-62706E023703}">
                      <ahyp:hlinkClr xmlns:ahyp="http://schemas.microsoft.com/office/drawing/2018/hyperlinkcolor" val="tx"/>
                    </a:ext>
                  </a:extLst>
                </a:hlinkClick>
              </a:rPr>
              <a:t>CC BY-NC-SA 4.0</a:t>
            </a:r>
            <a:br>
              <a:rPr lang="en-GB" sz="1100" b="0" i="0" u="none" strike="noStrike" cap="none">
                <a:solidFill>
                  <a:srgbClr val="000000"/>
                </a:solidFill>
                <a:latin typeface="Century Gothic"/>
                <a:ea typeface="Century Gothic"/>
                <a:cs typeface="Century Gothic"/>
                <a:sym typeface="Century Gothic"/>
              </a:rPr>
            </a:br>
            <a:endParaRPr sz="1100">
              <a:solidFill>
                <a:srgbClr val="000000"/>
              </a:solidFill>
              <a:latin typeface="Century Gothic"/>
              <a:ea typeface="Century Gothic"/>
              <a:cs typeface="Century Gothic"/>
              <a:sym typeface="Century Gothic"/>
            </a:endParaRPr>
          </a:p>
        </p:txBody>
      </p:sp>
      <p:sp>
        <p:nvSpPr>
          <p:cNvPr id="103" name="Google Shape;103;p35"/>
          <p:cNvSpPr/>
          <p:nvPr/>
        </p:nvSpPr>
        <p:spPr>
          <a:xfrm>
            <a:off x="2" y="6572241"/>
            <a:ext cx="843464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a:solidFill>
                  <a:srgbClr val="002060"/>
                </a:solidFill>
                <a:latin typeface="Century Gothic"/>
                <a:ea typeface="Century Gothic"/>
                <a:cs typeface="Century Gothic"/>
                <a:sym typeface="Century Gothic"/>
              </a:rPr>
              <a:t>Rachel Hawkes</a:t>
            </a:r>
            <a:endParaRPr sz="1050">
              <a:solidFill>
                <a:srgbClr val="000000"/>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9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24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7989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3311879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206047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483805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audio" Target="../media/audio18.wav"/><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48.xml"/><Relationship Id="rId5" Type="http://schemas.openxmlformats.org/officeDocument/2006/relationships/image" Target="../media/image6.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48.xml"/><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9.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2.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6.wav"/><Relationship Id="rId2" Type="http://schemas.openxmlformats.org/officeDocument/2006/relationships/notesSlide" Target="../notesSlides/notesSlide16.xml"/><Relationship Id="rId1" Type="http://schemas.openxmlformats.org/officeDocument/2006/relationships/slideLayout" Target="../slideLayouts/slideLayout59.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15.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55.xml"/><Relationship Id="rId6" Type="http://schemas.openxmlformats.org/officeDocument/2006/relationships/audio" Target="../media/audio22.wav"/><Relationship Id="rId11" Type="http://schemas.openxmlformats.org/officeDocument/2006/relationships/image" Target="../media/image5.png"/><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3.xml"/><Relationship Id="rId1" Type="http://schemas.openxmlformats.org/officeDocument/2006/relationships/slideLayout" Target="../slideLayouts/slideLayout7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4.xml"/><Relationship Id="rId1" Type="http://schemas.openxmlformats.org/officeDocument/2006/relationships/slideLayout" Target="../slideLayouts/slideLayout7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25.xml"/><Relationship Id="rId1" Type="http://schemas.openxmlformats.org/officeDocument/2006/relationships/slideLayout" Target="../slideLayouts/slideLayout77.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26.xml"/><Relationship Id="rId1" Type="http://schemas.openxmlformats.org/officeDocument/2006/relationships/slideLayout" Target="../slideLayouts/slideLayout7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27.xml"/><Relationship Id="rId1" Type="http://schemas.openxmlformats.org/officeDocument/2006/relationships/slideLayout" Target="../slideLayouts/slideLayout7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28.xml"/><Relationship Id="rId1" Type="http://schemas.openxmlformats.org/officeDocument/2006/relationships/slideLayout" Target="../slideLayouts/slideLayout77.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9.xml"/><Relationship Id="rId1" Type="http://schemas.openxmlformats.org/officeDocument/2006/relationships/slideLayout" Target="../slideLayouts/slideLayout7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30.xml"/><Relationship Id="rId1" Type="http://schemas.openxmlformats.org/officeDocument/2006/relationships/slideLayout" Target="../slideLayouts/slideLayout77.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2.wav"/><Relationship Id="rId3" Type="http://schemas.openxmlformats.org/officeDocument/2006/relationships/image" Target="../media/image5.png"/><Relationship Id="rId7" Type="http://schemas.openxmlformats.org/officeDocument/2006/relationships/audio" Target="../media/audio38.wav"/><Relationship Id="rId12"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66.xml"/><Relationship Id="rId6" Type="http://schemas.openxmlformats.org/officeDocument/2006/relationships/audio" Target="../media/audio37.wav"/><Relationship Id="rId11" Type="http://schemas.openxmlformats.org/officeDocument/2006/relationships/image" Target="../media/image22.png"/><Relationship Id="rId5" Type="http://schemas.openxmlformats.org/officeDocument/2006/relationships/audio" Target="../media/audio36.wav"/><Relationship Id="rId10" Type="http://schemas.openxmlformats.org/officeDocument/2006/relationships/audio" Target="../media/audio41.wav"/><Relationship Id="rId4" Type="http://schemas.openxmlformats.org/officeDocument/2006/relationships/audio" Target="../media/audio35.wav"/><Relationship Id="rId9" Type="http://schemas.openxmlformats.org/officeDocument/2006/relationships/audio" Target="../media/audio40.wav"/></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13" Type="http://schemas.openxmlformats.org/officeDocument/2006/relationships/audio" Target="../media/audio52.wav"/><Relationship Id="rId18" Type="http://schemas.openxmlformats.org/officeDocument/2006/relationships/audio" Target="../media/audio57.wav"/><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audio" Target="../media/audio60.wav"/><Relationship Id="rId34" Type="http://schemas.openxmlformats.org/officeDocument/2006/relationships/image" Target="../media/image33.png"/><Relationship Id="rId7" Type="http://schemas.openxmlformats.org/officeDocument/2006/relationships/audio" Target="../media/audio46.wav"/><Relationship Id="rId2" Type="http://schemas.openxmlformats.org/officeDocument/2006/relationships/notesSlide" Target="../notesSlides/notesSlide35.xml"/><Relationship Id="rId16" Type="http://schemas.openxmlformats.org/officeDocument/2006/relationships/audio" Target="../media/audio55.wav"/><Relationship Id="rId20" Type="http://schemas.openxmlformats.org/officeDocument/2006/relationships/audio" Target="../media/audio59.wav"/><Relationship Id="rId29" Type="http://schemas.openxmlformats.org/officeDocument/2006/relationships/image" Target="../media/image28.png"/><Relationship Id="rId41" Type="http://schemas.openxmlformats.org/officeDocument/2006/relationships/image" Target="../media/image40.png"/><Relationship Id="rId1" Type="http://schemas.openxmlformats.org/officeDocument/2006/relationships/slideLayout" Target="../slideLayouts/slideLayout66.xml"/><Relationship Id="rId6" Type="http://schemas.openxmlformats.org/officeDocument/2006/relationships/audio" Target="../media/audio45.wav"/><Relationship Id="rId11" Type="http://schemas.openxmlformats.org/officeDocument/2006/relationships/audio" Target="../media/audio50.wav"/><Relationship Id="rId24" Type="http://schemas.openxmlformats.org/officeDocument/2006/relationships/audio" Target="../media/audio63.wav"/><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png"/><Relationship Id="rId5" Type="http://schemas.openxmlformats.org/officeDocument/2006/relationships/audio" Target="../media/audio44.wav"/><Relationship Id="rId15" Type="http://schemas.openxmlformats.org/officeDocument/2006/relationships/audio" Target="../media/audio54.wav"/><Relationship Id="rId23" Type="http://schemas.openxmlformats.org/officeDocument/2006/relationships/audio" Target="../media/audio62.wav"/><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audio" Target="../media/audio49.wav"/><Relationship Id="rId19" Type="http://schemas.openxmlformats.org/officeDocument/2006/relationships/audio" Target="../media/audio58.wav"/><Relationship Id="rId31" Type="http://schemas.openxmlformats.org/officeDocument/2006/relationships/image" Target="../media/image30.png"/><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3.wav"/><Relationship Id="rId22" Type="http://schemas.openxmlformats.org/officeDocument/2006/relationships/audio" Target="../media/audio61.wav"/><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audio" Target="../media/audio47.wav"/><Relationship Id="rId3" Type="http://schemas.openxmlformats.org/officeDocument/2006/relationships/image" Target="../media/image5.png"/><Relationship Id="rId12" Type="http://schemas.openxmlformats.org/officeDocument/2006/relationships/audio" Target="../media/audio51.wav"/><Relationship Id="rId17" Type="http://schemas.openxmlformats.org/officeDocument/2006/relationships/audio" Target="../media/audio56.wav"/><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48.xml"/><Relationship Id="rId5" Type="http://schemas.openxmlformats.org/officeDocument/2006/relationships/image" Target="../media/image6.pn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59.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2.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48.xml"/><Relationship Id="rId5" Type="http://schemas.openxmlformats.org/officeDocument/2006/relationships/image" Target="../media/image6.pn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70.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2.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1.png"/></Relationships>
</file>

<file path=ppt/slides/_rels/slide42.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41.png"/><Relationship Id="rId3" Type="http://schemas.openxmlformats.org/officeDocument/2006/relationships/audio" Target="../media/audio64.wav"/><Relationship Id="rId7" Type="http://schemas.openxmlformats.org/officeDocument/2006/relationships/audio" Target="../media/audio68.wav"/><Relationship Id="rId12"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59.xml"/><Relationship Id="rId6" Type="http://schemas.openxmlformats.org/officeDocument/2006/relationships/audio" Target="../media/audio67.wav"/><Relationship Id="rId11" Type="http://schemas.openxmlformats.org/officeDocument/2006/relationships/image" Target="../media/image22.png"/><Relationship Id="rId5" Type="http://schemas.openxmlformats.org/officeDocument/2006/relationships/audio" Target="../media/audio66.wav"/><Relationship Id="rId10" Type="http://schemas.openxmlformats.org/officeDocument/2006/relationships/audio" Target="../media/audio71.wav"/><Relationship Id="rId4" Type="http://schemas.openxmlformats.org/officeDocument/2006/relationships/audio" Target="../media/audio65.wav"/><Relationship Id="rId9" Type="http://schemas.openxmlformats.org/officeDocument/2006/relationships/audio" Target="../media/audio70.wav"/><Relationship Id="rId14" Type="http://schemas.openxmlformats.org/officeDocument/2006/relationships/image" Target="../media/image42.png"/></Relationships>
</file>

<file path=ppt/slides/_rels/slide4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audio" Target="../media/audio75.wav"/><Relationship Id="rId2" Type="http://schemas.openxmlformats.org/officeDocument/2006/relationships/notesSlide" Target="../notesSlides/notesSlide43.xml"/><Relationship Id="rId1" Type="http://schemas.openxmlformats.org/officeDocument/2006/relationships/slideLayout" Target="../slideLayouts/slideLayout66.xml"/><Relationship Id="rId6" Type="http://schemas.openxmlformats.org/officeDocument/2006/relationships/audio" Target="../media/audio74.wav"/><Relationship Id="rId5" Type="http://schemas.openxmlformats.org/officeDocument/2006/relationships/audio" Target="../media/audio73.wav"/><Relationship Id="rId4" Type="http://schemas.openxmlformats.org/officeDocument/2006/relationships/audio" Target="../media/audio72.wav"/><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2.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0.xml"/><Relationship Id="rId6" Type="http://schemas.openxmlformats.org/officeDocument/2006/relationships/audio" Target="../media/audio10.wav"/><Relationship Id="rId11" Type="http://schemas.openxmlformats.org/officeDocument/2006/relationships/audio" Target="../media/audio14.wav"/><Relationship Id="rId5" Type="http://schemas.openxmlformats.org/officeDocument/2006/relationships/audio" Target="../media/audio9.wav"/><Relationship Id="rId10" Type="http://schemas.openxmlformats.org/officeDocument/2006/relationships/audio" Target="../media/audio13.wav"/><Relationship Id="rId4" Type="http://schemas.openxmlformats.org/officeDocument/2006/relationships/audio" Target="../media/audio8.wav"/><Relationship Id="rId9"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96"/>
        <p:cNvGrpSpPr/>
        <p:nvPr/>
      </p:nvGrpSpPr>
      <p:grpSpPr>
        <a:xfrm>
          <a:off x="0" y="0"/>
          <a:ext cx="0" cy="0"/>
          <a:chOff x="0" y="0"/>
          <a:chExt cx="0" cy="0"/>
        </a:xfrm>
      </p:grpSpPr>
      <p:grpSp>
        <p:nvGrpSpPr>
          <p:cNvPr id="297" name="Google Shape;297;p1" descr="background rectangle"/>
          <p:cNvGrpSpPr/>
          <p:nvPr/>
        </p:nvGrpSpPr>
        <p:grpSpPr>
          <a:xfrm>
            <a:off x="0" y="0"/>
            <a:ext cx="12172735" cy="6860761"/>
            <a:chOff x="-5614" y="-2778"/>
            <a:chExt cx="12172735" cy="6906416"/>
          </a:xfrm>
        </p:grpSpPr>
        <p:grpSp>
          <p:nvGrpSpPr>
            <p:cNvPr id="298" name="Google Shape;298;p1"/>
            <p:cNvGrpSpPr/>
            <p:nvPr/>
          </p:nvGrpSpPr>
          <p:grpSpPr>
            <a:xfrm>
              <a:off x="-2804" y="-1388"/>
              <a:ext cx="12169925" cy="6903634"/>
              <a:chOff x="53641" y="-1388"/>
              <a:chExt cx="12169925" cy="6903634"/>
            </a:xfrm>
          </p:grpSpPr>
          <p:sp>
            <p:nvSpPr>
              <p:cNvPr id="299" name="Google Shape;299;p1"/>
              <p:cNvSpPr/>
              <p:nvPr/>
            </p:nvSpPr>
            <p:spPr>
              <a:xfrm rot="5400000">
                <a:off x="4989567" y="-331753"/>
                <a:ext cx="6903634" cy="7564364"/>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300" name="Google Shape;300;p1"/>
              <p:cNvSpPr/>
              <p:nvPr/>
            </p:nvSpPr>
            <p:spPr>
              <a:xfrm>
                <a:off x="53641" y="0"/>
                <a:ext cx="4635976" cy="6902246"/>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301" name="Google Shape;301;p1"/>
            <p:cNvSpPr/>
            <p:nvPr/>
          </p:nvSpPr>
          <p:spPr>
            <a:xfrm rot="5400000">
              <a:off x="4664041" y="-321449"/>
              <a:ext cx="6903637"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302" name="Google Shape;302;p1"/>
            <p:cNvSpPr/>
            <p:nvPr/>
          </p:nvSpPr>
          <p:spPr>
            <a:xfrm>
              <a:off x="-5614" y="1"/>
              <a:ext cx="4350984" cy="6903636"/>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303" name="Google Shape;303;p1"/>
          <p:cNvSpPr txBox="1">
            <a:spLocks noGrp="1"/>
          </p:cNvSpPr>
          <p:nvPr>
            <p:ph type="ctrTitle"/>
          </p:nvPr>
        </p:nvSpPr>
        <p:spPr>
          <a:xfrm>
            <a:off x="180000" y="188396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ct val="100000"/>
              <a:buFont typeface="Century Gothic"/>
              <a:buNone/>
            </a:pPr>
            <a:r>
              <a:rPr lang="en-GB" sz="4000" b="1">
                <a:solidFill>
                  <a:srgbClr val="FFFFFF"/>
                </a:solidFill>
              </a:rPr>
              <a:t>French Phonics Collection</a:t>
            </a:r>
            <a:br>
              <a:rPr lang="en-GB" sz="4000" b="1">
                <a:solidFill>
                  <a:srgbClr val="FFFFFF"/>
                </a:solidFill>
              </a:rPr>
            </a:br>
            <a:endParaRPr sz="4000"/>
          </a:p>
        </p:txBody>
      </p:sp>
      <p:sp>
        <p:nvSpPr>
          <p:cNvPr id="304" name="Google Shape;304;p1"/>
          <p:cNvSpPr txBox="1">
            <a:spLocks noGrp="1"/>
          </p:cNvSpPr>
          <p:nvPr>
            <p:ph type="subTitle" idx="1"/>
          </p:nvPr>
        </p:nvSpPr>
        <p:spPr>
          <a:xfrm>
            <a:off x="180000" y="2542938"/>
            <a:ext cx="7748076" cy="8860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000"/>
              <a:buNone/>
            </a:pPr>
            <a:r>
              <a:rPr lang="en-GB" sz="3000">
                <a:solidFill>
                  <a:srgbClr val="FFFFFF"/>
                </a:solidFill>
              </a:rPr>
              <a:t>SSC [au]</a:t>
            </a:r>
            <a:endParaRPr/>
          </a:p>
        </p:txBody>
      </p:sp>
      <p:sp>
        <p:nvSpPr>
          <p:cNvPr id="305" name="Google Shape;305;p1"/>
          <p:cNvSpPr txBox="1"/>
          <p:nvPr/>
        </p:nvSpPr>
        <p:spPr>
          <a:xfrm>
            <a:off x="235003" y="5666212"/>
            <a:ext cx="7863968" cy="108030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by: Chloé </a:t>
            </a:r>
            <a:r>
              <a:rPr lang="en-GB" sz="1400" b="0" i="0" u="none" strike="noStrike" cap="none" dirty="0" err="1">
                <a:solidFill>
                  <a:srgbClr val="FFFFFF"/>
                </a:solidFill>
                <a:latin typeface="Century Gothic"/>
                <a:ea typeface="Century Gothic"/>
                <a:cs typeface="Century Gothic"/>
                <a:sym typeface="Century Gothic"/>
              </a:rPr>
              <a:t>Motard</a:t>
            </a:r>
            <a:endParaRPr sz="14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1600"/>
              <a:buFont typeface="Twentieth Century"/>
              <a:buNone/>
            </a:pPr>
            <a:endParaRPr sz="16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 31/08/2022</a:t>
            </a:r>
            <a:endParaRPr dirty="0"/>
          </a:p>
        </p:txBody>
      </p:sp>
      <p:pic>
        <p:nvPicPr>
          <p:cNvPr id="306" name="Google Shape;306;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nvGraphicFramePr>
        <p:xfrm>
          <a:off x="731443" y="1116830"/>
          <a:ext cx="10729113" cy="5120640"/>
        </p:xfrm>
        <a:graphic>
          <a:graphicData uri="http://schemas.openxmlformats.org/drawingml/2006/table">
            <a:tbl>
              <a:tblPr firstRow="1" bandRow="1">
                <a:tableStyleId>{5C22544A-7EE6-4342-B048-85BDC9FD1C3A}</a:tableStyleId>
              </a:tblPr>
              <a:tblGrid>
                <a:gridCol w="851171">
                  <a:extLst>
                    <a:ext uri="{9D8B030D-6E8A-4147-A177-3AD203B41FA5}">
                      <a16:colId xmlns:a16="http://schemas.microsoft.com/office/drawing/2014/main" val="615763476"/>
                    </a:ext>
                  </a:extLst>
                </a:gridCol>
                <a:gridCol w="1182823">
                  <a:extLst>
                    <a:ext uri="{9D8B030D-6E8A-4147-A177-3AD203B41FA5}">
                      <a16:colId xmlns:a16="http://schemas.microsoft.com/office/drawing/2014/main" val="1524867187"/>
                    </a:ext>
                  </a:extLst>
                </a:gridCol>
                <a:gridCol w="8695119">
                  <a:extLst>
                    <a:ext uri="{9D8B030D-6E8A-4147-A177-3AD203B41FA5}">
                      <a16:colId xmlns:a16="http://schemas.microsoft.com/office/drawing/2014/main" val="713444903"/>
                    </a:ext>
                  </a:extLst>
                </a:gridCol>
              </a:tblGrid>
              <a:tr h="593034">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593034">
                <a:tc vMerge="1">
                  <a:txBody>
                    <a:bodyPr/>
                    <a:lstStyle/>
                    <a:p>
                      <a:endParaRPr lang="en-GB"/>
                    </a:p>
                  </a:txBody>
                  <a:tcPr/>
                </a:tc>
                <a:tc vMerge="1">
                  <a:txBody>
                    <a:bodyPr/>
                    <a:lstStyle/>
                    <a:p>
                      <a:endParaRPr lang="en-GB"/>
                    </a:p>
                  </a:txBody>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93034">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93034">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93034">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4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590790" y="5382074"/>
            <a:ext cx="407846" cy="517521"/>
          </a:xfrm>
          <a:prstGeom prst="rect">
            <a:avLst/>
          </a:prstGeom>
          <a:noFill/>
          <a:ln>
            <a:noFill/>
          </a:ln>
        </p:spPr>
      </p:pic>
      <p:pic>
        <p:nvPicPr>
          <p:cNvPr id="46"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825576" y="5384040"/>
            <a:ext cx="407846" cy="517521"/>
          </a:xfrm>
          <a:prstGeom prst="rect">
            <a:avLst/>
          </a:prstGeom>
          <a:noFill/>
          <a:ln>
            <a:noFill/>
          </a:ln>
        </p:spPr>
      </p:pic>
      <p:pic>
        <p:nvPicPr>
          <p:cNvPr id="48"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2330967" y="5387060"/>
            <a:ext cx="407846" cy="517521"/>
          </a:xfrm>
          <a:prstGeom prst="rect">
            <a:avLst/>
          </a:prstGeom>
          <a:noFill/>
          <a:ln>
            <a:noFill/>
          </a:ln>
        </p:spPr>
      </p:pic>
      <p:sp>
        <p:nvSpPr>
          <p:cNvPr id="26" name="Action Button: Custom 16">
            <a:hlinkClick r:id="" action="ppaction://noaction" highlightClick="1">
              <a:snd r:embed="rId4" name="35-1.wav"/>
            </a:hlinkClick>
            <a:extLst>
              <a:ext uri="{FF2B5EF4-FFF2-40B4-BE49-F238E27FC236}">
                <a16:creationId xmlns:a16="http://schemas.microsoft.com/office/drawing/2014/main" id="{00B3E4C1-DFF4-46C3-8013-784275E7AA6B}"/>
              </a:ext>
            </a:extLst>
          </p:cNvPr>
          <p:cNvSpPr/>
          <p:nvPr/>
        </p:nvSpPr>
        <p:spPr>
          <a:xfrm>
            <a:off x="876507" y="1483038"/>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5" name="35-2.wav"/>
            </a:hlinkClick>
            <a:extLst>
              <a:ext uri="{FF2B5EF4-FFF2-40B4-BE49-F238E27FC236}">
                <a16:creationId xmlns:a16="http://schemas.microsoft.com/office/drawing/2014/main" id="{5B92A95F-523A-4E36-B65E-94DAE9FBB368}"/>
              </a:ext>
            </a:extLst>
          </p:cNvPr>
          <p:cNvSpPr/>
          <p:nvPr/>
        </p:nvSpPr>
        <p:spPr>
          <a:xfrm>
            <a:off x="870862" y="2745192"/>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6" name="35-3.wav"/>
            </a:hlinkClick>
            <a:extLst>
              <a:ext uri="{FF2B5EF4-FFF2-40B4-BE49-F238E27FC236}">
                <a16:creationId xmlns:a16="http://schemas.microsoft.com/office/drawing/2014/main" id="{D4B491BE-DEE1-4BAB-B62E-08BEC8F84C2F}"/>
              </a:ext>
            </a:extLst>
          </p:cNvPr>
          <p:cNvSpPr/>
          <p:nvPr/>
        </p:nvSpPr>
        <p:spPr>
          <a:xfrm>
            <a:off x="870862" y="3960155"/>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7" name="35-4.wav"/>
            </a:hlinkClick>
            <a:extLst>
              <a:ext uri="{FF2B5EF4-FFF2-40B4-BE49-F238E27FC236}">
                <a16:creationId xmlns:a16="http://schemas.microsoft.com/office/drawing/2014/main" id="{7C5D1C98-B338-48C7-A0D6-9CC93C596CA9}"/>
              </a:ext>
            </a:extLst>
          </p:cNvPr>
          <p:cNvSpPr/>
          <p:nvPr/>
        </p:nvSpPr>
        <p:spPr>
          <a:xfrm>
            <a:off x="870862" y="5264914"/>
            <a:ext cx="561600"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 name="TextBox 3"/>
          <p:cNvSpPr txBox="1"/>
          <p:nvPr/>
        </p:nvSpPr>
        <p:spPr>
          <a:xfrm>
            <a:off x="2809551" y="1097551"/>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Les faux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animaux</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sont</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gauche.</a:t>
            </a:r>
          </a:p>
        </p:txBody>
      </p:sp>
      <p:sp>
        <p:nvSpPr>
          <p:cNvPr id="34" name="TextBox 33"/>
          <p:cNvSpPr txBox="1"/>
          <p:nvPr/>
        </p:nvSpPr>
        <p:spPr>
          <a:xfrm>
            <a:off x="2826063" y="2454728"/>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bateau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sur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l’eau</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5" name="TextBox 34"/>
          <p:cNvSpPr txBox="1"/>
          <p:nvPr/>
        </p:nvSpPr>
        <p:spPr>
          <a:xfrm>
            <a:off x="2776515" y="3754096"/>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Ce nouveau tableau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montre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problème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6" name="TextBox 35"/>
          <p:cNvSpPr txBox="1"/>
          <p:nvPr/>
        </p:nvSpPr>
        <p:spPr>
          <a:xfrm>
            <a:off x="2817110" y="4979791"/>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porte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cadeau</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jaune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au bureau.</a:t>
            </a:r>
          </a:p>
        </p:txBody>
      </p:sp>
      <p:pic>
        <p:nvPicPr>
          <p:cNvPr id="4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794713" y="2834798"/>
            <a:ext cx="407846" cy="517521"/>
          </a:xfrm>
          <a:prstGeom prst="rect">
            <a:avLst/>
          </a:prstGeom>
          <a:noFill/>
          <a:ln>
            <a:noFill/>
          </a:ln>
        </p:spPr>
      </p:pic>
      <p:pic>
        <p:nvPicPr>
          <p:cNvPr id="42"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2074836" y="2834799"/>
            <a:ext cx="407846" cy="517521"/>
          </a:xfrm>
          <a:prstGeom prst="rect">
            <a:avLst/>
          </a:prstGeom>
          <a:noFill/>
          <a:ln>
            <a:noFill/>
          </a:ln>
        </p:spPr>
      </p:pic>
      <p:pic>
        <p:nvPicPr>
          <p:cNvPr id="43"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2010425" y="4034363"/>
            <a:ext cx="407846" cy="517521"/>
          </a:xfrm>
          <a:prstGeom prst="rect">
            <a:avLst/>
          </a:prstGeom>
          <a:noFill/>
          <a:ln>
            <a:noFill/>
          </a:ln>
        </p:spPr>
      </p:pic>
      <p:pic>
        <p:nvPicPr>
          <p:cNvPr id="4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706029" y="4022674"/>
            <a:ext cx="407846" cy="517521"/>
          </a:xfrm>
          <a:prstGeom prst="rect">
            <a:avLst/>
          </a:prstGeom>
          <a:noFill/>
          <a:ln>
            <a:noFill/>
          </a:ln>
        </p:spPr>
      </p:pic>
      <p:pic>
        <p:nvPicPr>
          <p:cNvPr id="47"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2077009" y="5391609"/>
            <a:ext cx="407846" cy="517521"/>
          </a:xfrm>
          <a:prstGeom prst="rect">
            <a:avLst/>
          </a:prstGeom>
          <a:noFill/>
          <a:ln>
            <a:noFill/>
          </a:ln>
        </p:spPr>
      </p:pic>
      <p:pic>
        <p:nvPicPr>
          <p:cNvPr id="49"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706029" y="1476377"/>
            <a:ext cx="407846" cy="517521"/>
          </a:xfrm>
          <a:prstGeom prst="rect">
            <a:avLst/>
          </a:prstGeom>
          <a:noFill/>
          <a:ln>
            <a:noFill/>
          </a:ln>
        </p:spPr>
      </p:pic>
      <p:pic>
        <p:nvPicPr>
          <p:cNvPr id="50"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964132" y="1496548"/>
            <a:ext cx="407846" cy="517521"/>
          </a:xfrm>
          <a:prstGeom prst="rect">
            <a:avLst/>
          </a:prstGeom>
          <a:noFill/>
          <a:ln>
            <a:noFill/>
          </a:ln>
        </p:spPr>
      </p:pic>
      <p:pic>
        <p:nvPicPr>
          <p:cNvPr id="5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2301232" y="1476378"/>
            <a:ext cx="407846" cy="517521"/>
          </a:xfrm>
          <a:prstGeom prst="rect">
            <a:avLst/>
          </a:prstGeom>
          <a:noFill/>
          <a:ln>
            <a:noFill/>
          </a:ln>
        </p:spPr>
      </p:pic>
      <p:sp>
        <p:nvSpPr>
          <p:cNvPr id="30" name="TextBox 29"/>
          <p:cNvSpPr txBox="1"/>
          <p:nvPr/>
        </p:nvSpPr>
        <p:spPr>
          <a:xfrm>
            <a:off x="2826063" y="1803786"/>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The fake animals are on the left.</a:t>
            </a:r>
          </a:p>
        </p:txBody>
      </p:sp>
      <p:sp>
        <p:nvSpPr>
          <p:cNvPr id="31" name="TextBox 30"/>
          <p:cNvSpPr txBox="1"/>
          <p:nvPr/>
        </p:nvSpPr>
        <p:spPr>
          <a:xfrm>
            <a:off x="2826063" y="3115772"/>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The boat is on the water.</a:t>
            </a:r>
          </a:p>
        </p:txBody>
      </p:sp>
      <p:sp>
        <p:nvSpPr>
          <p:cNvPr id="32" name="TextBox 31"/>
          <p:cNvSpPr txBox="1"/>
          <p:nvPr/>
        </p:nvSpPr>
        <p:spPr>
          <a:xfrm>
            <a:off x="2809551" y="4397721"/>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This new chart shows the problem.</a:t>
            </a:r>
          </a:p>
        </p:txBody>
      </p:sp>
      <p:sp>
        <p:nvSpPr>
          <p:cNvPr id="33" name="TextBox 32"/>
          <p:cNvSpPr txBox="1"/>
          <p:nvPr/>
        </p:nvSpPr>
        <p:spPr>
          <a:xfrm>
            <a:off x="2809551" y="5640835"/>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He is carrying the yellow present to the office.</a:t>
            </a:r>
          </a:p>
        </p:txBody>
      </p:sp>
      <p:sp>
        <p:nvSpPr>
          <p:cNvPr id="7" name="Oval 6"/>
          <p:cNvSpPr/>
          <p:nvPr/>
        </p:nvSpPr>
        <p:spPr>
          <a:xfrm>
            <a:off x="3684698" y="1206873"/>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Oval 36"/>
          <p:cNvSpPr/>
          <p:nvPr/>
        </p:nvSpPr>
        <p:spPr>
          <a:xfrm>
            <a:off x="5518849" y="1206872"/>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 name="Oval 37"/>
          <p:cNvSpPr/>
          <p:nvPr/>
        </p:nvSpPr>
        <p:spPr>
          <a:xfrm>
            <a:off x="7920807" y="1206871"/>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Oval 38"/>
          <p:cNvSpPr/>
          <p:nvPr/>
        </p:nvSpPr>
        <p:spPr>
          <a:xfrm>
            <a:off x="4109204" y="2521952"/>
            <a:ext cx="936196"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Oval 39"/>
          <p:cNvSpPr/>
          <p:nvPr/>
        </p:nvSpPr>
        <p:spPr>
          <a:xfrm>
            <a:off x="6562077" y="2544126"/>
            <a:ext cx="883784"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Oval 51"/>
          <p:cNvSpPr/>
          <p:nvPr/>
        </p:nvSpPr>
        <p:spPr>
          <a:xfrm>
            <a:off x="4509642" y="3849306"/>
            <a:ext cx="870506"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3" name="Oval 52"/>
          <p:cNvSpPr/>
          <p:nvPr/>
        </p:nvSpPr>
        <p:spPr>
          <a:xfrm>
            <a:off x="6166549" y="3852613"/>
            <a:ext cx="927394"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Oval 53"/>
          <p:cNvSpPr/>
          <p:nvPr/>
        </p:nvSpPr>
        <p:spPr>
          <a:xfrm>
            <a:off x="9015518" y="5034451"/>
            <a:ext cx="898529"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5" name="Oval 54"/>
          <p:cNvSpPr/>
          <p:nvPr/>
        </p:nvSpPr>
        <p:spPr>
          <a:xfrm>
            <a:off x="6570482" y="5076407"/>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6" name="Oval 55"/>
          <p:cNvSpPr/>
          <p:nvPr/>
        </p:nvSpPr>
        <p:spPr>
          <a:xfrm>
            <a:off x="5556949" y="5058765"/>
            <a:ext cx="1005128"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7" name="Oval 56"/>
          <p:cNvSpPr/>
          <p:nvPr/>
        </p:nvSpPr>
        <p:spPr>
          <a:xfrm>
            <a:off x="7666148" y="5050444"/>
            <a:ext cx="74295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8" name="Picture 57" descr="background rectangle">
            <a:extLst>
              <a:ext uri="{FF2B5EF4-FFF2-40B4-BE49-F238E27FC236}">
                <a16:creationId xmlns:a16="http://schemas.microsoft.com/office/drawing/2014/main" id="{3D0864DB-8EA9-481C-B3E8-B9AC62F75715}"/>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9" name="Title 3">
            <a:extLst>
              <a:ext uri="{FF2B5EF4-FFF2-40B4-BE49-F238E27FC236}">
                <a16:creationId xmlns:a16="http://schemas.microsoft.com/office/drawing/2014/main" id="{E28F59BA-4F85-4242-BB46-B9A1F8EC45CF}"/>
              </a:ext>
            </a:extLst>
          </p:cNvPr>
          <p:cNvSpPr>
            <a:spLocks noGrp="1"/>
          </p:cNvSpPr>
          <p:nvPr>
            <p:ph type="title"/>
          </p:nvPr>
        </p:nvSpPr>
        <p:spPr>
          <a:xfrm>
            <a:off x="0" y="296864"/>
            <a:ext cx="5380148" cy="707849"/>
          </a:xfrm>
        </p:spPr>
        <p:txBody>
          <a:bodyPr>
            <a:normAutofit fontScale="90000"/>
          </a:bodyPr>
          <a:lstStyle/>
          <a:p>
            <a:r>
              <a:rPr lang="en-GB" sz="3600" b="1" dirty="0" err="1">
                <a:solidFill>
                  <a:schemeClr val="bg1"/>
                </a:solidFill>
              </a:rPr>
              <a:t>Phonétique</a:t>
            </a:r>
            <a:r>
              <a:rPr lang="en-GB" sz="3600" b="1" dirty="0">
                <a:solidFill>
                  <a:schemeClr val="bg1"/>
                </a:solidFill>
              </a:rPr>
              <a:t> – </a:t>
            </a:r>
            <a:r>
              <a:rPr lang="en-GB" sz="3600" b="1" dirty="0" err="1">
                <a:solidFill>
                  <a:schemeClr val="bg1"/>
                </a:solidFill>
              </a:rPr>
              <a:t>c’est</a:t>
            </a:r>
            <a:r>
              <a:rPr lang="en-GB" sz="3600" b="1" dirty="0">
                <a:solidFill>
                  <a:schemeClr val="bg1"/>
                </a:solidFill>
              </a:rPr>
              <a:t> [au] ?  </a:t>
            </a:r>
          </a:p>
        </p:txBody>
      </p:sp>
      <p:sp>
        <p:nvSpPr>
          <p:cNvPr id="61" name="Rounded Rectangle 46">
            <a:extLst>
              <a:ext uri="{FF2B5EF4-FFF2-40B4-BE49-F238E27FC236}">
                <a16:creationId xmlns:a16="http://schemas.microsoft.com/office/drawing/2014/main" id="{66528AE1-E6A3-47EC-9879-393DB7200EAB}"/>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Oval 59">
            <a:extLst>
              <a:ext uri="{FF2B5EF4-FFF2-40B4-BE49-F238E27FC236}">
                <a16:creationId xmlns:a16="http://schemas.microsoft.com/office/drawing/2014/main" id="{CA05F492-2F2D-4080-863A-8231547FB0BD}"/>
              </a:ext>
            </a:extLst>
          </p:cNvPr>
          <p:cNvSpPr/>
          <p:nvPr/>
        </p:nvSpPr>
        <p:spPr>
          <a:xfrm>
            <a:off x="9202101" y="3845999"/>
            <a:ext cx="927394"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3" name="Google Shape;459;p16" descr="http://www.clker.com/cliparts/j/p/l/D/8/K/green-tick-md.png">
            <a:extLst>
              <a:ext uri="{FF2B5EF4-FFF2-40B4-BE49-F238E27FC236}">
                <a16:creationId xmlns:a16="http://schemas.microsoft.com/office/drawing/2014/main" id="{54CAAE19-C796-4CD4-A094-7D90BDBEB4B7}"/>
              </a:ext>
            </a:extLst>
          </p:cNvPr>
          <p:cNvPicPr preferRelativeResize="0"/>
          <p:nvPr/>
        </p:nvPicPr>
        <p:blipFill rotWithShape="1">
          <a:blip r:embed="rId3">
            <a:alphaModFix/>
          </a:blip>
          <a:srcRect/>
          <a:stretch/>
        </p:blipFill>
        <p:spPr>
          <a:xfrm>
            <a:off x="2301232" y="4046052"/>
            <a:ext cx="407846" cy="517521"/>
          </a:xfrm>
          <a:prstGeom prst="rect">
            <a:avLst/>
          </a:prstGeom>
          <a:noFill/>
          <a:ln>
            <a:noFill/>
          </a:ln>
        </p:spPr>
      </p:pic>
    </p:spTree>
    <p:extLst>
      <p:ext uri="{BB962C8B-B14F-4D97-AF65-F5344CB8AC3E}">
        <p14:creationId xmlns:p14="http://schemas.microsoft.com/office/powerpoint/2010/main" val="330760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35" grpId="0"/>
      <p:bldP spid="36" grpId="0"/>
      <p:bldP spid="30" grpId="0"/>
      <p:bldP spid="31" grpId="0"/>
      <p:bldP spid="32" grpId="0"/>
      <p:bldP spid="33" grpId="0"/>
      <p:bldP spid="7" grpId="0" animBg="1"/>
      <p:bldP spid="37" grpId="0" animBg="1"/>
      <p:bldP spid="38" grpId="0" animBg="1"/>
      <p:bldP spid="39" grpId="0" animBg="1"/>
      <p:bldP spid="40" grpId="0" animBg="1"/>
      <p:bldP spid="52" grpId="0" animBg="1"/>
      <p:bldP spid="53" grpId="0" animBg="1"/>
      <p:bldP spid="54" grpId="0" animBg="1"/>
      <p:bldP spid="55" grpId="0" animBg="1"/>
      <p:bldP spid="56" grpId="0" animBg="1"/>
      <p:bldP spid="57" grpId="0" animBg="1"/>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11"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79" name="Google Shape;479;p11"/>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[au]</a:t>
            </a:r>
            <a:endParaRPr/>
          </a:p>
        </p:txBody>
      </p:sp>
      <p:sp>
        <p:nvSpPr>
          <p:cNvPr id="480" name="Google Shape;480;p11"/>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481" name="Google Shape;481;p11"/>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a:solidFill>
                  <a:srgbClr val="1F3864"/>
                </a:solidFill>
                <a:latin typeface="Century Gothic"/>
                <a:ea typeface="Century Gothic"/>
                <a:cs typeface="Century Gothic"/>
                <a:sym typeface="Century Gothic"/>
              </a:rPr>
              <a:t>Consolidation [1]</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35067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44C3D-F86E-B644-8FDB-417514D99575}"/>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2" name="TextBox 11"/>
          <p:cNvSpPr txBox="1"/>
          <p:nvPr/>
        </p:nvSpPr>
        <p:spPr>
          <a:xfrm>
            <a:off x="1535065" y="2503067"/>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77538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76100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83645" y="-39201"/>
            <a:ext cx="10515600" cy="1089116"/>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5" name="Group 34" descr="split arrow pointing to the left"/>
          <p:cNvGrpSpPr/>
          <p:nvPr/>
        </p:nvGrpSpPr>
        <p:grpSpPr>
          <a:xfrm>
            <a:off x="5174520" y="1873069"/>
            <a:ext cx="1862415" cy="2037271"/>
            <a:chOff x="5075098" y="1923905"/>
            <a:chExt cx="2089010" cy="2124417"/>
          </a:xfrm>
        </p:grpSpPr>
        <p:pic>
          <p:nvPicPr>
            <p:cNvPr id="10" name="Picture 9" descr="split arrow pointing to the left"/>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27" name="Straight Arrow Connector 26"/>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pic>
        <p:nvPicPr>
          <p:cNvPr id="8" name="Picture 7" descr="red cros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237" y="1553279"/>
            <a:ext cx="1422921" cy="1622770"/>
          </a:xfrm>
          <a:prstGeom prst="rect">
            <a:avLst/>
          </a:prstGeom>
        </p:spPr>
      </p:pic>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pic>
        <p:nvPicPr>
          <p:cNvPr id="5" name="Picture 4" descr="beautiful day with a su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2900" y="4330143"/>
            <a:ext cx="1725425" cy="1820262"/>
          </a:xfrm>
          <a:prstGeom prst="rect">
            <a:avLst/>
          </a:prstGeom>
        </p:spPr>
      </p:pic>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6636" y="5630726"/>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[also]</a:t>
            </a:r>
          </a:p>
        </p:txBody>
      </p:sp>
      <p:sp>
        <p:nvSpPr>
          <p:cNvPr id="20" name="TextBox 19"/>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pic>
        <p:nvPicPr>
          <p:cNvPr id="9" name="Picture 8" descr="water drople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7166" y="4398074"/>
            <a:ext cx="1109142" cy="1633364"/>
          </a:xfrm>
          <a:prstGeom prst="rect">
            <a:avLst/>
          </a:prstGeom>
        </p:spPr>
      </p:pic>
      <p:pic>
        <p:nvPicPr>
          <p:cNvPr id="1026" name="Picture 2" descr="boat">
            <a:extLst>
              <a:ext uri="{FF2B5EF4-FFF2-40B4-BE49-F238E27FC236}">
                <a16:creationId xmlns:a16="http://schemas.microsoft.com/office/drawing/2014/main" id="{442F1DCE-75C6-4F5D-8613-8637978A21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2547" y="1570597"/>
            <a:ext cx="2857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32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4" name="gauch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5"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au faux.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at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subTnLst>
                                    <p:audio>
                                      <p:cMediaNode>
                                        <p:cTn display="0" masterRel="sameClick">
                                          <p:stCondLst>
                                            <p:cond evt="begin" delay="0">
                                              <p:tn val="39"/>
                                            </p:cond>
                                          </p:stCondLst>
                                          <p:endCondLst>
                                            <p:cond evt="onStopAudio" delay="0">
                                              <p:tgtEl>
                                                <p:sldTgt/>
                                              </p:tgtEl>
                                            </p:cond>
                                          </p:endCondLst>
                                        </p:cTn>
                                        <p:tgtEl>
                                          <p:sndTgt r:embed="rId7" name="au bateau.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8" name="au beau.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8" name="au beau.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au auss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subTnLst>
                                    <p:audio>
                                      <p:cMediaNode>
                                        <p:cTn display="0" masterRel="sameClick">
                                          <p:stCondLst>
                                            <p:cond evt="begin" delay="0">
                                              <p:tn val="59"/>
                                            </p:cond>
                                          </p:stCondLst>
                                          <p:endCondLst>
                                            <p:cond evt="onStopAudio" delay="0">
                                              <p:tgtEl>
                                                <p:sldTgt/>
                                              </p:tgtEl>
                                            </p:cond>
                                          </p:endCondLst>
                                        </p:cTn>
                                        <p:tgtEl>
                                          <p:sndTgt r:embed="rId9" name="au auss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subTnLst>
                                    <p:audio>
                                      <p:cMediaNode>
                                        <p:cTn display="0" masterRel="sameClick">
                                          <p:stCondLst>
                                            <p:cond evt="begin" delay="0">
                                              <p:tn val="64"/>
                                            </p:cond>
                                          </p:stCondLst>
                                          <p:endCondLst>
                                            <p:cond evt="onStopAudio" delay="0">
                                              <p:tgtEl>
                                                <p:sldTgt/>
                                              </p:tgtEl>
                                            </p:cond>
                                          </p:endCondLst>
                                        </p:cTn>
                                        <p:tgtEl>
                                          <p:sndTgt r:embed="rId3" name="au.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 grpId="0" animBg="1"/>
      <p:bldP spid="12" grpId="0"/>
      <p:bldP spid="7" grpId="0"/>
      <p:bldP spid="18" grpId="0"/>
      <p:bldP spid="15" grpId="0"/>
      <p:bldP spid="6"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792" y="61027"/>
            <a:ext cx="10515600" cy="914468"/>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1" name="Group 10" descr="split arrow pointing to the left">
            <a:extLst>
              <a:ext uri="{FF2B5EF4-FFF2-40B4-BE49-F238E27FC236}">
                <a16:creationId xmlns:a16="http://schemas.microsoft.com/office/drawing/2014/main" id="{F2C52D34-C7D0-2041-BEFB-8BC38045F7F2}"/>
              </a:ext>
            </a:extLst>
          </p:cNvPr>
          <p:cNvGrpSpPr/>
          <p:nvPr/>
        </p:nvGrpSpPr>
        <p:grpSpPr>
          <a:xfrm>
            <a:off x="5174520" y="1873069"/>
            <a:ext cx="1862415" cy="2037271"/>
            <a:chOff x="5075098" y="1923905"/>
            <a:chExt cx="2089010" cy="2124417"/>
          </a:xfrm>
        </p:grpSpPr>
        <p:pic>
          <p:nvPicPr>
            <p:cNvPr id="13" name="Picture 12" descr="split arrow pointing to the left">
              <a:extLst>
                <a:ext uri="{FF2B5EF4-FFF2-40B4-BE49-F238E27FC236}">
                  <a16:creationId xmlns:a16="http://schemas.microsoft.com/office/drawing/2014/main" id="{4494FF4A-6933-6C40-B116-6704106B59E2}"/>
                </a:ext>
              </a:extLst>
            </p:cNvPr>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14" name="Straight Arrow Connector 13">
              <a:extLst>
                <a:ext uri="{FF2B5EF4-FFF2-40B4-BE49-F238E27FC236}">
                  <a16:creationId xmlns:a16="http://schemas.microsoft.com/office/drawing/2014/main" id="{6D1C969B-4820-4241-BF26-782C7C4DDE63}"/>
                </a:ext>
              </a:extLst>
            </p:cNvPr>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3D5507-C951-744E-A74F-6258A02F9E74}"/>
                </a:ext>
              </a:extLst>
            </p:cNvPr>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7" name="TextBox 16">
            <a:extLst>
              <a:ext uri="{FF2B5EF4-FFF2-40B4-BE49-F238E27FC236}">
                <a16:creationId xmlns:a16="http://schemas.microsoft.com/office/drawing/2014/main" id="{D2C9A365-606E-4813-826E-B9FE079EB8D2}"/>
              </a:ext>
            </a:extLst>
          </p:cNvPr>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61766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4"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5"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6" name="au bateau.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subTnLst>
                                    <p:audio>
                                      <p:cMediaNode>
                                        <p:cTn display="0" masterRel="sameClick">
                                          <p:stCondLst>
                                            <p:cond evt="begin" delay="0">
                                              <p:tn val="39"/>
                                            </p:cond>
                                          </p:stCondLst>
                                          <p:endCondLst>
                                            <p:cond evt="onStopAudio" delay="0">
                                              <p:tgtEl>
                                                <p:sldTgt/>
                                              </p:tgtEl>
                                            </p:cond>
                                          </p:endCondLst>
                                        </p:cTn>
                                        <p:tgtEl>
                                          <p:sndTgt r:embed="rId8" name="au aussi.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subTnLst>
                                    <p:audio>
                                      <p:cMediaNode>
                                        <p:cTn display="0" masterRel="sameClick">
                                          <p:stCondLst>
                                            <p:cond evt="begin" delay="0">
                                              <p:tn val="44"/>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 grpId="0" animBg="1"/>
      <p:bldP spid="12" grpId="0"/>
      <p:bldP spid="7" grpId="0"/>
      <p:bldP spid="18" grpId="0"/>
      <p:bldP spid="15" grpId="0"/>
      <p:bldP spid="21"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792" y="61027"/>
            <a:ext cx="10515600" cy="914468"/>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grpSp>
        <p:nvGrpSpPr>
          <p:cNvPr id="11" name="Group 10" descr="split arrow pointing to the left">
            <a:extLst>
              <a:ext uri="{FF2B5EF4-FFF2-40B4-BE49-F238E27FC236}">
                <a16:creationId xmlns:a16="http://schemas.microsoft.com/office/drawing/2014/main" id="{F2C52D34-C7D0-2041-BEFB-8BC38045F7F2}"/>
              </a:ext>
            </a:extLst>
          </p:cNvPr>
          <p:cNvGrpSpPr/>
          <p:nvPr/>
        </p:nvGrpSpPr>
        <p:grpSpPr>
          <a:xfrm>
            <a:off x="5174520" y="1873069"/>
            <a:ext cx="1862415" cy="2037271"/>
            <a:chOff x="5075098" y="1923905"/>
            <a:chExt cx="2089010" cy="2124417"/>
          </a:xfrm>
        </p:grpSpPr>
        <p:pic>
          <p:nvPicPr>
            <p:cNvPr id="13" name="Picture 12" descr="split arrow pointing to the left">
              <a:extLst>
                <a:ext uri="{FF2B5EF4-FFF2-40B4-BE49-F238E27FC236}">
                  <a16:creationId xmlns:a16="http://schemas.microsoft.com/office/drawing/2014/main" id="{4494FF4A-6933-6C40-B116-6704106B59E2}"/>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14" name="Straight Arrow Connector 13">
              <a:extLst>
                <a:ext uri="{FF2B5EF4-FFF2-40B4-BE49-F238E27FC236}">
                  <a16:creationId xmlns:a16="http://schemas.microsoft.com/office/drawing/2014/main" id="{6D1C969B-4820-4241-BF26-782C7C4DDE63}"/>
                </a:ext>
              </a:extLst>
            </p:cNvPr>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3D5507-C951-744E-A74F-6258A02F9E74}"/>
                </a:ext>
              </a:extLst>
            </p:cNvPr>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7" name="TextBox 16">
            <a:extLst>
              <a:ext uri="{FF2B5EF4-FFF2-40B4-BE49-F238E27FC236}">
                <a16:creationId xmlns:a16="http://schemas.microsoft.com/office/drawing/2014/main" id="{40087C27-526A-4871-A458-682C3FF3F7E8}"/>
              </a:ext>
            </a:extLst>
          </p:cNvPr>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72273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 grpId="0" animBg="1"/>
      <p:bldP spid="12" grpId="0"/>
      <p:bldP spid="7" grpId="0"/>
      <p:bldP spid="18" grpId="0"/>
      <p:bldP spid="15" grpId="0"/>
      <p:bldP spid="21"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4" name="Table 3"/>
          <p:cNvGraphicFramePr>
            <a:graphicFrameLocks noGrp="1"/>
          </p:cNvGraphicFramePr>
          <p:nvPr/>
        </p:nvGraphicFramePr>
        <p:xfrm>
          <a:off x="1766743" y="2034736"/>
          <a:ext cx="8128000" cy="4069035"/>
        </p:xfrm>
        <a:graphic>
          <a:graphicData uri="http://schemas.openxmlformats.org/drawingml/2006/table">
            <a:tbl>
              <a:tblPr firstRow="1" bandRow="1"/>
              <a:tblGrid>
                <a:gridCol w="900784">
                  <a:extLst>
                    <a:ext uri="{9D8B030D-6E8A-4147-A177-3AD203B41FA5}">
                      <a16:colId xmlns:a16="http://schemas.microsoft.com/office/drawing/2014/main" val="1118016199"/>
                    </a:ext>
                  </a:extLst>
                </a:gridCol>
                <a:gridCol w="3823854">
                  <a:extLst>
                    <a:ext uri="{9D8B030D-6E8A-4147-A177-3AD203B41FA5}">
                      <a16:colId xmlns:a16="http://schemas.microsoft.com/office/drawing/2014/main" val="4203655257"/>
                    </a:ext>
                  </a:extLst>
                </a:gridCol>
                <a:gridCol w="1701681">
                  <a:extLst>
                    <a:ext uri="{9D8B030D-6E8A-4147-A177-3AD203B41FA5}">
                      <a16:colId xmlns:a16="http://schemas.microsoft.com/office/drawing/2014/main" val="2905538644"/>
                    </a:ext>
                  </a:extLst>
                </a:gridCol>
                <a:gridCol w="1701681">
                  <a:extLst>
                    <a:ext uri="{9D8B030D-6E8A-4147-A177-3AD203B41FA5}">
                      <a16:colId xmlns:a16="http://schemas.microsoft.com/office/drawing/2014/main" val="1948756583"/>
                    </a:ext>
                  </a:extLst>
                </a:gridCol>
              </a:tblGrid>
              <a:tr h="452115">
                <a:tc>
                  <a:txBody>
                    <a:bodyPr/>
                    <a:lstStyle/>
                    <a:p>
                      <a:r>
                        <a:rPr lang="en-GB" sz="2200" dirty="0"/>
                        <a:t>  </a:t>
                      </a:r>
                    </a:p>
                  </a:txBody>
                  <a:tcPr marL="0" marR="0"/>
                </a:tc>
                <a:tc>
                  <a:txBody>
                    <a:bodyPr/>
                    <a:lstStyle/>
                    <a:p>
                      <a:endParaRPr lang="en-GB" sz="2000" dirty="0">
                        <a:solidFill>
                          <a:schemeClr val="accent5">
                            <a:lumMod val="50000"/>
                          </a:schemeClr>
                        </a:solidFill>
                      </a:endParaRPr>
                    </a:p>
                  </a:txBody>
                  <a:tcPr marL="0" marR="0"/>
                </a:tc>
                <a:tc>
                  <a:txBody>
                    <a:bodyPr/>
                    <a:lstStyle/>
                    <a:p>
                      <a:pPr algn="ctr"/>
                      <a:r>
                        <a:rPr lang="en-GB" sz="2200" dirty="0" err="1">
                          <a:solidFill>
                            <a:schemeClr val="accent5">
                              <a:lumMod val="50000"/>
                            </a:schemeClr>
                          </a:solidFill>
                        </a:rPr>
                        <a:t>Oui</a:t>
                      </a:r>
                      <a:endParaRPr lang="en-GB" sz="2200" dirty="0">
                        <a:solidFill>
                          <a:schemeClr val="accent5">
                            <a:lumMod val="50000"/>
                          </a:schemeClr>
                        </a:solidFill>
                      </a:endParaRPr>
                    </a:p>
                  </a:txBody>
                  <a:tcPr marL="0" marR="0"/>
                </a:tc>
                <a:tc>
                  <a:txBody>
                    <a:bodyPr/>
                    <a:lstStyle/>
                    <a:p>
                      <a:pPr algn="ctr"/>
                      <a:r>
                        <a:rPr lang="en-GB" sz="2200" dirty="0">
                          <a:solidFill>
                            <a:schemeClr val="accent5">
                              <a:lumMod val="50000"/>
                            </a:schemeClr>
                          </a:solidFill>
                        </a:rPr>
                        <a:t>Non</a:t>
                      </a:r>
                    </a:p>
                  </a:txBody>
                  <a:tcPr marL="0" marR="0"/>
                </a:tc>
                <a:extLst>
                  <a:ext uri="{0D108BD9-81ED-4DB2-BD59-A6C34878D82A}">
                    <a16:rowId xmlns:a16="http://schemas.microsoft.com/office/drawing/2014/main" val="4178424517"/>
                  </a:ext>
                </a:extLst>
              </a:tr>
              <a:tr h="452115">
                <a:tc>
                  <a:txBody>
                    <a:bodyPr/>
                    <a:lstStyle/>
                    <a:p>
                      <a:endParaRPr lang="en-GB" sz="2200" dirty="0"/>
                    </a:p>
                  </a:txBody>
                  <a:tcPr marL="0" marR="0"/>
                </a:tc>
                <a:tc>
                  <a:txBody>
                    <a:bodyPr/>
                    <a:lstStyle/>
                    <a:p>
                      <a:r>
                        <a:rPr lang="en-GB" sz="2000" dirty="0">
                          <a:solidFill>
                            <a:schemeClr val="accent5">
                              <a:lumMod val="50000"/>
                            </a:schemeClr>
                          </a:solidFill>
                        </a:rPr>
                        <a:t> Bord</a:t>
                      </a:r>
                      <a:r>
                        <a:rPr lang="en-GB" sz="2000" b="1" dirty="0">
                          <a:solidFill>
                            <a:schemeClr val="accent5">
                              <a:lumMod val="50000"/>
                            </a:schemeClr>
                          </a:solidFill>
                        </a:rPr>
                        <a:t>eau</a:t>
                      </a:r>
                      <a:r>
                        <a:rPr lang="en-GB" sz="2000" b="0" dirty="0">
                          <a:solidFill>
                            <a:schemeClr val="accent5">
                              <a:lumMod val="50000"/>
                            </a:schemeClr>
                          </a:solidFill>
                        </a:rPr>
                        <a:t>x</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4071568724"/>
                  </a:ext>
                </a:extLst>
              </a:tr>
              <a:tr h="452115">
                <a:tc>
                  <a:txBody>
                    <a:bodyPr/>
                    <a:lstStyle/>
                    <a:p>
                      <a:endParaRPr lang="en-GB" sz="2200" dirty="0"/>
                    </a:p>
                  </a:txBody>
                  <a:tcPr marL="0" marR="0"/>
                </a:tc>
                <a:tc>
                  <a:txBody>
                    <a:bodyPr/>
                    <a:lstStyle/>
                    <a:p>
                      <a:r>
                        <a:rPr lang="en-GB" sz="2000" dirty="0">
                          <a:solidFill>
                            <a:schemeClr val="accent5">
                              <a:lumMod val="50000"/>
                            </a:schemeClr>
                          </a:solidFill>
                        </a:rPr>
                        <a:t> Gren  </a:t>
                      </a:r>
                      <a:r>
                        <a:rPr lang="en-GB" sz="2000" b="1" dirty="0">
                          <a:solidFill>
                            <a:schemeClr val="accent5">
                              <a:lumMod val="50000"/>
                            </a:schemeClr>
                          </a:solidFill>
                        </a:rPr>
                        <a:t>o  </a:t>
                      </a:r>
                      <a:r>
                        <a:rPr lang="en-GB" sz="2000" b="0" dirty="0" err="1">
                          <a:solidFill>
                            <a:schemeClr val="accent5">
                              <a:lumMod val="50000"/>
                            </a:schemeClr>
                          </a:solidFill>
                        </a:rPr>
                        <a:t>ble</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2556074237"/>
                  </a:ext>
                </a:extLst>
              </a:tr>
              <a:tr h="452115">
                <a:tc>
                  <a:txBody>
                    <a:bodyPr/>
                    <a:lstStyle/>
                    <a:p>
                      <a:endParaRPr lang="en-GB" sz="2200" dirty="0"/>
                    </a:p>
                  </a:txBody>
                  <a:tcPr marL="0" marR="0"/>
                </a:tc>
                <a:tc>
                  <a:txBody>
                    <a:bodyPr/>
                    <a:lstStyle/>
                    <a:p>
                      <a:r>
                        <a:rPr lang="en-GB" sz="2000" dirty="0">
                          <a:solidFill>
                            <a:schemeClr val="accent5">
                              <a:lumMod val="50000"/>
                            </a:schemeClr>
                          </a:solidFill>
                        </a:rPr>
                        <a:t> C  </a:t>
                      </a:r>
                      <a:r>
                        <a:rPr lang="en-GB" sz="2000" b="1" dirty="0">
                          <a:solidFill>
                            <a:schemeClr val="accent5">
                              <a:lumMod val="50000"/>
                            </a:schemeClr>
                          </a:solidFill>
                        </a:rPr>
                        <a:t>o </a:t>
                      </a:r>
                      <a:r>
                        <a:rPr lang="en-GB" sz="2000" b="0" dirty="0">
                          <a:solidFill>
                            <a:schemeClr val="accent5">
                              <a:lumMod val="50000"/>
                            </a:schemeClr>
                          </a:solidFill>
                        </a:rPr>
                        <a:t> </a:t>
                      </a:r>
                      <a:r>
                        <a:rPr lang="en-GB" sz="2000" b="0" dirty="0" err="1">
                          <a:solidFill>
                            <a:schemeClr val="accent5">
                              <a:lumMod val="50000"/>
                            </a:schemeClr>
                          </a:solidFill>
                        </a:rPr>
                        <a:t>rse</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3112760799"/>
                  </a:ext>
                </a:extLst>
              </a:tr>
              <a:tr h="452115">
                <a:tc>
                  <a:txBody>
                    <a:bodyPr/>
                    <a:lstStyle/>
                    <a:p>
                      <a:endParaRPr lang="en-GB" sz="2200"/>
                    </a:p>
                  </a:txBody>
                  <a:tcPr marL="0" marR="0"/>
                </a:tc>
                <a:tc>
                  <a:txBody>
                    <a:bodyPr/>
                    <a:lstStyle/>
                    <a:p>
                      <a:r>
                        <a:rPr lang="en-GB" sz="2000" dirty="0">
                          <a:solidFill>
                            <a:schemeClr val="accent5">
                              <a:lumMod val="50000"/>
                            </a:schemeClr>
                          </a:solidFill>
                        </a:rPr>
                        <a:t> B</a:t>
                      </a:r>
                      <a:r>
                        <a:rPr lang="en-GB" sz="2000" b="1" dirty="0">
                          <a:solidFill>
                            <a:schemeClr val="accent5">
                              <a:lumMod val="50000"/>
                            </a:schemeClr>
                          </a:solidFill>
                        </a:rPr>
                        <a:t>eau</a:t>
                      </a:r>
                      <a:r>
                        <a:rPr lang="en-GB" sz="2000" b="0" dirty="0">
                          <a:solidFill>
                            <a:schemeClr val="accent5">
                              <a:lumMod val="50000"/>
                            </a:schemeClr>
                          </a:solidFill>
                        </a:rPr>
                        <a:t>vais</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1239497187"/>
                  </a:ext>
                </a:extLst>
              </a:tr>
              <a:tr h="452115">
                <a:tc>
                  <a:txBody>
                    <a:bodyPr/>
                    <a:lstStyle/>
                    <a:p>
                      <a:endParaRPr lang="en-GB" sz="2200"/>
                    </a:p>
                  </a:txBody>
                  <a:tcPr marL="0" marR="0"/>
                </a:tc>
                <a:tc>
                  <a:txBody>
                    <a:bodyPr/>
                    <a:lstStyle/>
                    <a:p>
                      <a:r>
                        <a:rPr lang="en-GB" sz="2000" dirty="0">
                          <a:solidFill>
                            <a:schemeClr val="accent5">
                              <a:lumMod val="50000"/>
                            </a:schemeClr>
                          </a:solidFill>
                        </a:rPr>
                        <a:t> L </a:t>
                      </a:r>
                      <a:r>
                        <a:rPr lang="en-GB" sz="2000" b="1" dirty="0">
                          <a:solidFill>
                            <a:schemeClr val="accent5">
                              <a:lumMod val="50000"/>
                            </a:schemeClr>
                          </a:solidFill>
                        </a:rPr>
                        <a:t>au </a:t>
                      </a:r>
                      <a:r>
                        <a:rPr lang="en-GB" sz="2000" b="0" dirty="0" err="1">
                          <a:solidFill>
                            <a:schemeClr val="accent5">
                              <a:lumMod val="50000"/>
                            </a:schemeClr>
                          </a:solidFill>
                        </a:rPr>
                        <a:t>sanne</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1209830504"/>
                  </a:ext>
                </a:extLst>
              </a:tr>
              <a:tr h="452115">
                <a:tc>
                  <a:txBody>
                    <a:bodyPr/>
                    <a:lstStyle/>
                    <a:p>
                      <a:endParaRPr lang="en-GB" sz="2200"/>
                    </a:p>
                  </a:txBody>
                  <a:tcPr marL="0" marR="0"/>
                </a:tc>
                <a:tc>
                  <a:txBody>
                    <a:bodyPr/>
                    <a:lstStyle/>
                    <a:p>
                      <a:r>
                        <a:rPr lang="en-GB" sz="2000" dirty="0">
                          <a:solidFill>
                            <a:schemeClr val="accent5">
                              <a:lumMod val="50000"/>
                            </a:schemeClr>
                          </a:solidFill>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O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rléans</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3252524636"/>
                  </a:ext>
                </a:extLst>
              </a:tr>
              <a:tr h="452115">
                <a:tc>
                  <a:txBody>
                    <a:bodyPr/>
                    <a:lstStyle/>
                    <a:p>
                      <a:endParaRPr lang="en-GB" sz="2200"/>
                    </a:p>
                  </a:txBody>
                  <a:tcPr marL="0" marR="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Aix-</a:t>
                      </a:r>
                      <a:r>
                        <a:rPr lang="en-GB" sz="2000" dirty="0" err="1">
                          <a:solidFill>
                            <a:schemeClr val="accent5">
                              <a:lumMod val="50000"/>
                            </a:schemeClr>
                          </a:solidFill>
                        </a:rPr>
                        <a:t>en</a:t>
                      </a:r>
                      <a:r>
                        <a:rPr lang="en-GB" sz="2000" dirty="0">
                          <a:solidFill>
                            <a:schemeClr val="accent5">
                              <a:lumMod val="50000"/>
                            </a:schemeClr>
                          </a:solidFill>
                        </a:rPr>
                        <a:t>-</a:t>
                      </a:r>
                      <a:r>
                        <a:rPr lang="en-GB" sz="2000" dirty="0" err="1">
                          <a:solidFill>
                            <a:schemeClr val="accent5">
                              <a:lumMod val="50000"/>
                            </a:schemeClr>
                          </a:solidFill>
                        </a:rPr>
                        <a:t>Pr</a:t>
                      </a:r>
                      <a:r>
                        <a:rPr lang="en-GB" sz="2000" dirty="0">
                          <a:solidFill>
                            <a:schemeClr val="accent5">
                              <a:lumMod val="50000"/>
                            </a:schemeClr>
                          </a:solidFill>
                        </a:rPr>
                        <a:t>  </a:t>
                      </a:r>
                      <a:r>
                        <a:rPr lang="en-GB" sz="2000" b="1" dirty="0">
                          <a:solidFill>
                            <a:schemeClr val="accent5">
                              <a:lumMod val="50000"/>
                            </a:schemeClr>
                          </a:solidFill>
                        </a:rPr>
                        <a:t>o</a:t>
                      </a:r>
                      <a:r>
                        <a:rPr lang="en-GB" sz="2000" b="0" dirty="0">
                          <a:solidFill>
                            <a:schemeClr val="accent5">
                              <a:lumMod val="50000"/>
                            </a:schemeClr>
                          </a:solidFill>
                        </a:rPr>
                        <a:t>  </a:t>
                      </a:r>
                      <a:r>
                        <a:rPr lang="en-GB" sz="2000" b="0" dirty="0" err="1">
                          <a:solidFill>
                            <a:schemeClr val="accent5">
                              <a:lumMod val="50000"/>
                            </a:schemeClr>
                          </a:solidFill>
                        </a:rPr>
                        <a:t>vence</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txBody>
                  <a:tcPr marL="0" marR="0"/>
                </a:tc>
                <a:tc>
                  <a:txBody>
                    <a:bodyPr/>
                    <a:lstStyle/>
                    <a:p>
                      <a:endParaRPr lang="en-GB" sz="2200"/>
                    </a:p>
                  </a:txBody>
                  <a:tcPr marL="0" marR="0"/>
                </a:tc>
                <a:tc>
                  <a:txBody>
                    <a:bodyPr/>
                    <a:lstStyle/>
                    <a:p>
                      <a:endParaRPr lang="en-GB" sz="2200" dirty="0"/>
                    </a:p>
                  </a:txBody>
                  <a:tcPr marL="0" marR="0"/>
                </a:tc>
                <a:extLst>
                  <a:ext uri="{0D108BD9-81ED-4DB2-BD59-A6C34878D82A}">
                    <a16:rowId xmlns:a16="http://schemas.microsoft.com/office/drawing/2014/main" val="1698592541"/>
                  </a:ext>
                </a:extLst>
              </a:tr>
              <a:tr h="452115">
                <a:tc>
                  <a:txBody>
                    <a:bodyPr/>
                    <a:lstStyle/>
                    <a:p>
                      <a:endParaRPr lang="en-GB" sz="2200" dirty="0"/>
                    </a:p>
                  </a:txBody>
                  <a:tcPr marL="0" marR="0"/>
                </a:tc>
                <a:tc>
                  <a:txBody>
                    <a:bodyPr/>
                    <a:lstStyle/>
                    <a:p>
                      <a:r>
                        <a:rPr lang="en-GB" sz="2000" dirty="0">
                          <a:solidFill>
                            <a:schemeClr val="accent5">
                              <a:lumMod val="50000"/>
                            </a:schemeClr>
                          </a:solidFill>
                        </a:rPr>
                        <a:t> M</a:t>
                      </a:r>
                      <a:r>
                        <a:rPr lang="en-GB" sz="2000" b="0" dirty="0">
                          <a:solidFill>
                            <a:schemeClr val="accent5">
                              <a:lumMod val="50000"/>
                            </a:schemeClr>
                          </a:solidFill>
                        </a:rPr>
                        <a:t>onac</a:t>
                      </a:r>
                      <a:r>
                        <a:rPr lang="en-GB" sz="2000" b="1" dirty="0">
                          <a:solidFill>
                            <a:schemeClr val="accent5">
                              <a:lumMod val="50000"/>
                            </a:schemeClr>
                          </a:solidFill>
                        </a:rPr>
                        <a:t>o</a:t>
                      </a:r>
                      <a:endParaRPr lang="en-GB" sz="2000" dirty="0">
                        <a:solidFill>
                          <a:schemeClr val="accent5">
                            <a:lumMod val="50000"/>
                          </a:schemeClr>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1910616776"/>
                  </a:ext>
                </a:extLst>
              </a:tr>
            </a:tbl>
          </a:graphicData>
        </a:graphic>
      </p:graphicFrame>
      <p:sp>
        <p:nvSpPr>
          <p:cNvPr id="38" name="Google Shape;172;p5">
            <a:hlinkClick r:id="" action="ppaction://noaction">
              <a:snd r:embed="rId3" name="bordeaux.wav"/>
            </a:hlinkClick>
          </p:cNvPr>
          <p:cNvSpPr/>
          <p:nvPr/>
        </p:nvSpPr>
        <p:spPr>
          <a:xfrm>
            <a:off x="2007156" y="2512269"/>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Google Shape;174;p5"/>
          <p:cNvSpPr txBox="1"/>
          <p:nvPr/>
        </p:nvSpPr>
        <p:spPr>
          <a:xfrm>
            <a:off x="5208267" y="2684307"/>
            <a:ext cx="3237225" cy="36929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41" name="Google Shape;175;p5">
            <a:hlinkClick r:id="" action="ppaction://noaction">
              <a:snd r:embed="rId4" name="grenoble.wav"/>
            </a:hlinkClick>
          </p:cNvPr>
          <p:cNvSpPr/>
          <p:nvPr/>
        </p:nvSpPr>
        <p:spPr>
          <a:xfrm>
            <a:off x="2007156" y="2964671"/>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77;p5"/>
          <p:cNvSpPr txBox="1"/>
          <p:nvPr/>
        </p:nvSpPr>
        <p:spPr>
          <a:xfrm>
            <a:off x="5208267" y="3135253"/>
            <a:ext cx="3237225" cy="36929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44" name="Google Shape;178;p5">
            <a:hlinkClick r:id="" action="ppaction://noaction">
              <a:snd r:embed="rId5" name="corse.wav"/>
            </a:hlinkClick>
          </p:cNvPr>
          <p:cNvSpPr/>
          <p:nvPr/>
        </p:nvSpPr>
        <p:spPr>
          <a:xfrm>
            <a:off x="2007156" y="3417073"/>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 name="Google Shape;180;p5"/>
          <p:cNvSpPr txBox="1"/>
          <p:nvPr/>
        </p:nvSpPr>
        <p:spPr>
          <a:xfrm>
            <a:off x="5222725" y="3605662"/>
            <a:ext cx="3222766"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47" name="Google Shape;181;p5">
            <a:hlinkClick r:id="" action="ppaction://noaction">
              <a:snd r:embed="rId6" name="beauvais.wav"/>
            </a:hlinkClick>
          </p:cNvPr>
          <p:cNvSpPr/>
          <p:nvPr/>
        </p:nvSpPr>
        <p:spPr>
          <a:xfrm>
            <a:off x="2007156" y="3869475"/>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83;p5"/>
          <p:cNvSpPr txBox="1"/>
          <p:nvPr/>
        </p:nvSpPr>
        <p:spPr>
          <a:xfrm>
            <a:off x="5222726" y="4069254"/>
            <a:ext cx="314908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50" name="Google Shape;184;p5">
            <a:hlinkClick r:id="" action="ppaction://noaction">
              <a:snd r:embed="rId7" name="lausanne.wav"/>
            </a:hlinkClick>
          </p:cNvPr>
          <p:cNvSpPr/>
          <p:nvPr/>
        </p:nvSpPr>
        <p:spPr>
          <a:xfrm>
            <a:off x="2007156" y="4321877"/>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cs typeface="Arial"/>
                <a:sym typeface="Century Gothic"/>
              </a:rPr>
              <a:t>5</a:t>
            </a:r>
            <a:endParaRPr kumimoji="0" sz="1400" b="0" i="0" u="none" strike="noStrike" kern="0" cap="none" spc="0" normalizeH="0" baseline="0" noProof="0" dirty="0">
              <a:ln>
                <a:noFill/>
              </a:ln>
              <a:solidFill>
                <a:prstClr val="white"/>
              </a:solidFill>
              <a:effectLst/>
              <a:uLnTx/>
              <a:uFillTx/>
              <a:latin typeface="Arial"/>
              <a:cs typeface="Arial"/>
              <a:sym typeface="Arial"/>
            </a:endParaRPr>
          </a:p>
        </p:txBody>
      </p:sp>
      <p:sp>
        <p:nvSpPr>
          <p:cNvPr id="52" name="Google Shape;186;p5"/>
          <p:cNvSpPr txBox="1"/>
          <p:nvPr/>
        </p:nvSpPr>
        <p:spPr>
          <a:xfrm>
            <a:off x="5213776" y="4499258"/>
            <a:ext cx="314908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53" name="Google Shape;187;p5">
            <a:hlinkClick r:id="" action="ppaction://noaction">
              <a:snd r:embed="rId8" name="aix en provence.wav"/>
            </a:hlinkClick>
          </p:cNvPr>
          <p:cNvSpPr/>
          <p:nvPr/>
        </p:nvSpPr>
        <p:spPr>
          <a:xfrm>
            <a:off x="2007156" y="5224976"/>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Google Shape;190;p5">
            <a:hlinkClick r:id="" action="ppaction://noaction">
              <a:snd r:embed="rId9" name="orleans.wav"/>
            </a:hlinkClick>
          </p:cNvPr>
          <p:cNvSpPr/>
          <p:nvPr/>
        </p:nvSpPr>
        <p:spPr>
          <a:xfrm>
            <a:off x="2007156" y="4775981"/>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8" name="Google Shape;192;p5"/>
          <p:cNvSpPr txBox="1"/>
          <p:nvPr/>
        </p:nvSpPr>
        <p:spPr>
          <a:xfrm>
            <a:off x="5213776" y="5392855"/>
            <a:ext cx="323171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59" name="Google Shape;193;p5">
            <a:hlinkClick r:id="" action="ppaction://noaction">
              <a:snd r:embed="rId10" name="monaco.wav"/>
            </a:hlinkClick>
          </p:cNvPr>
          <p:cNvSpPr/>
          <p:nvPr/>
        </p:nvSpPr>
        <p:spPr>
          <a:xfrm>
            <a:off x="2007156" y="5679080"/>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 name="Google Shape;195;p5"/>
          <p:cNvSpPr txBox="1"/>
          <p:nvPr/>
        </p:nvSpPr>
        <p:spPr>
          <a:xfrm>
            <a:off x="5222726" y="5874349"/>
            <a:ext cx="314908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3" name="TextBox 2"/>
          <p:cNvSpPr txBox="1"/>
          <p:nvPr/>
        </p:nvSpPr>
        <p:spPr>
          <a:xfrm>
            <a:off x="188942" y="1399309"/>
            <a:ext cx="117209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 these place names contain the sound [au]?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Écoutez</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et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cochez</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p:txBody>
      </p:sp>
      <p:pic>
        <p:nvPicPr>
          <p:cNvPr id="145" name="Google Shape;145;p2"/>
          <p:cNvPicPr preferRelativeResize="0"/>
          <p:nvPr/>
        </p:nvPicPr>
        <p:blipFill rotWithShape="1">
          <a:blip r:embed="rId11">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Phonétique</a:t>
            </a:r>
            <a:endParaRPr sz="3600" b="1" dirty="0">
              <a:solidFill>
                <a:schemeClr val="lt1"/>
              </a:solidFill>
            </a:endParaRPr>
          </a:p>
        </p:txBody>
      </p:sp>
      <p:sp>
        <p:nvSpPr>
          <p:cNvPr id="147" name="Google Shape;147;p2"/>
          <p:cNvSpPr/>
          <p:nvPr/>
        </p:nvSpPr>
        <p:spPr>
          <a:xfrm>
            <a:off x="9546400" y="237229"/>
            <a:ext cx="2363519" cy="40011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910332" y="2985342"/>
            <a:ext cx="346161" cy="360584"/>
          </a:xfrm>
          <a:prstGeom prst="rect">
            <a:avLst/>
          </a:prstGeom>
        </p:spPr>
      </p:pic>
      <p:pic>
        <p:nvPicPr>
          <p:cNvPr id="74" name="Picture 7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910331" y="3433947"/>
            <a:ext cx="346161" cy="360584"/>
          </a:xfrm>
          <a:prstGeom prst="rect">
            <a:avLst/>
          </a:prstGeom>
        </p:spPr>
      </p:pic>
      <p:pic>
        <p:nvPicPr>
          <p:cNvPr id="77" name="Picture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942104" y="4807436"/>
            <a:ext cx="346161" cy="360584"/>
          </a:xfrm>
          <a:prstGeom prst="rect">
            <a:avLst/>
          </a:prstGeom>
        </p:spPr>
      </p:pic>
      <p:pic>
        <p:nvPicPr>
          <p:cNvPr id="78" name="Picture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954174" y="5232284"/>
            <a:ext cx="346161" cy="360584"/>
          </a:xfrm>
          <a:prstGeom prst="rect">
            <a:avLst/>
          </a:prstGeom>
        </p:spPr>
      </p:pic>
      <p:pic>
        <p:nvPicPr>
          <p:cNvPr id="72" name="Picture 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7248270" y="2548277"/>
            <a:ext cx="346161" cy="360584"/>
          </a:xfrm>
          <a:prstGeom prst="rect">
            <a:avLst/>
          </a:prstGeom>
        </p:spPr>
      </p:pic>
      <p:pic>
        <p:nvPicPr>
          <p:cNvPr id="75" name="Picture 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7248267" y="3882362"/>
            <a:ext cx="346161" cy="360584"/>
          </a:xfrm>
          <a:prstGeom prst="rect">
            <a:avLst/>
          </a:prstGeom>
        </p:spPr>
      </p:pic>
      <p:pic>
        <p:nvPicPr>
          <p:cNvPr id="76" name="Picture 7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7248267" y="4346817"/>
            <a:ext cx="346161" cy="360584"/>
          </a:xfrm>
          <a:prstGeom prst="rect">
            <a:avLst/>
          </a:prstGeom>
        </p:spPr>
      </p:pic>
      <p:pic>
        <p:nvPicPr>
          <p:cNvPr id="79" name="Picture 7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7248267" y="5701605"/>
            <a:ext cx="346161" cy="360584"/>
          </a:xfrm>
          <a:prstGeom prst="rect">
            <a:avLst/>
          </a:prstGeom>
        </p:spPr>
      </p:pic>
      <p:sp>
        <p:nvSpPr>
          <p:cNvPr id="2" name="Speech Bubble: Rectangle with Corners Rounded 1">
            <a:extLst>
              <a:ext uri="{FF2B5EF4-FFF2-40B4-BE49-F238E27FC236}">
                <a16:creationId xmlns:a16="http://schemas.microsoft.com/office/drawing/2014/main" id="{5517CE20-0678-4043-9CFD-A8BD6A79378C}"/>
              </a:ext>
            </a:extLst>
          </p:cNvPr>
          <p:cNvSpPr/>
          <p:nvPr/>
        </p:nvSpPr>
        <p:spPr>
          <a:xfrm>
            <a:off x="9809018" y="4174872"/>
            <a:ext cx="2000876" cy="2100207"/>
          </a:xfrm>
          <a:prstGeom prst="wedgeRoundRectCallout">
            <a:avLst>
              <a:gd name="adj1" fmla="val -63194"/>
              <a:gd name="adj2" fmla="val 19374"/>
              <a:gd name="adj3" fmla="val 16667"/>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The letter ‘o’ is  </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sometimes</a:t>
            </a: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(but </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not always!</a:t>
            </a: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pronounced like [au] too.</a:t>
            </a:r>
            <a:endParaRPr kumimoji="0" lang="fr-FR"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 name="Rectangle 4">
            <a:extLst>
              <a:ext uri="{FF2B5EF4-FFF2-40B4-BE49-F238E27FC236}">
                <a16:creationId xmlns:a16="http://schemas.microsoft.com/office/drawing/2014/main" id="{B713D4E7-C24B-4740-ADC5-E4A349CE4153}"/>
              </a:ext>
            </a:extLst>
          </p:cNvPr>
          <p:cNvSpPr/>
          <p:nvPr/>
        </p:nvSpPr>
        <p:spPr>
          <a:xfrm>
            <a:off x="3293116" y="2613543"/>
            <a:ext cx="490199" cy="186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rPr>
              <a:t>____</a:t>
            </a:r>
            <a:endParaRPr kumimoji="0" lang="fr-FR"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endParaRPr>
          </a:p>
        </p:txBody>
      </p:sp>
      <p:sp>
        <p:nvSpPr>
          <p:cNvPr id="63" name="Rectangle 62">
            <a:extLst>
              <a:ext uri="{FF2B5EF4-FFF2-40B4-BE49-F238E27FC236}">
                <a16:creationId xmlns:a16="http://schemas.microsoft.com/office/drawing/2014/main" id="{F241E953-ECDD-47AD-AD9B-262CD69D05A9}"/>
              </a:ext>
            </a:extLst>
          </p:cNvPr>
          <p:cNvSpPr/>
          <p:nvPr/>
        </p:nvSpPr>
        <p:spPr>
          <a:xfrm>
            <a:off x="3383173" y="3033145"/>
            <a:ext cx="400142" cy="20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rPr>
              <a:t>____</a:t>
            </a:r>
            <a:endParaRPr kumimoji="0" lang="fr-FR"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endParaRPr>
          </a:p>
        </p:txBody>
      </p:sp>
      <p:sp>
        <p:nvSpPr>
          <p:cNvPr id="64" name="Rectangle 63">
            <a:extLst>
              <a:ext uri="{FF2B5EF4-FFF2-40B4-BE49-F238E27FC236}">
                <a16:creationId xmlns:a16="http://schemas.microsoft.com/office/drawing/2014/main" id="{60447E2B-C2F4-46CB-8A0C-FF0FB031B50B}"/>
              </a:ext>
            </a:extLst>
          </p:cNvPr>
          <p:cNvSpPr/>
          <p:nvPr/>
        </p:nvSpPr>
        <p:spPr>
          <a:xfrm>
            <a:off x="2945812" y="3532865"/>
            <a:ext cx="400142" cy="20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rPr>
              <a:t>____</a:t>
            </a:r>
            <a:endParaRPr kumimoji="0" lang="fr-FR"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endParaRPr>
          </a:p>
        </p:txBody>
      </p:sp>
      <p:sp>
        <p:nvSpPr>
          <p:cNvPr id="65" name="Rectangle 64">
            <a:extLst>
              <a:ext uri="{FF2B5EF4-FFF2-40B4-BE49-F238E27FC236}">
                <a16:creationId xmlns:a16="http://schemas.microsoft.com/office/drawing/2014/main" id="{784B8135-C40F-49D2-89C1-237AE9A2C008}"/>
              </a:ext>
            </a:extLst>
          </p:cNvPr>
          <p:cNvSpPr/>
          <p:nvPr/>
        </p:nvSpPr>
        <p:spPr>
          <a:xfrm>
            <a:off x="2873282" y="3981219"/>
            <a:ext cx="472672" cy="183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rPr>
              <a:t>____</a:t>
            </a:r>
            <a:endParaRPr kumimoji="0" lang="fr-FR"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endParaRPr>
          </a:p>
        </p:txBody>
      </p:sp>
      <p:sp>
        <p:nvSpPr>
          <p:cNvPr id="66" name="Rectangle 65">
            <a:extLst>
              <a:ext uri="{FF2B5EF4-FFF2-40B4-BE49-F238E27FC236}">
                <a16:creationId xmlns:a16="http://schemas.microsoft.com/office/drawing/2014/main" id="{785E482C-A2F0-4572-B035-8FC88A77024D}"/>
              </a:ext>
            </a:extLst>
          </p:cNvPr>
          <p:cNvSpPr/>
          <p:nvPr/>
        </p:nvSpPr>
        <p:spPr>
          <a:xfrm>
            <a:off x="2834903" y="4435715"/>
            <a:ext cx="472672" cy="183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rPr>
              <a:t>____</a:t>
            </a:r>
            <a:endParaRPr kumimoji="0" lang="fr-FR"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endParaRPr>
          </a:p>
        </p:txBody>
      </p:sp>
      <p:sp>
        <p:nvSpPr>
          <p:cNvPr id="67" name="Rectangle 66">
            <a:extLst>
              <a:ext uri="{FF2B5EF4-FFF2-40B4-BE49-F238E27FC236}">
                <a16:creationId xmlns:a16="http://schemas.microsoft.com/office/drawing/2014/main" id="{4E92612D-458A-499F-BC63-824E0EED6740}"/>
              </a:ext>
            </a:extLst>
          </p:cNvPr>
          <p:cNvSpPr/>
          <p:nvPr/>
        </p:nvSpPr>
        <p:spPr>
          <a:xfrm>
            <a:off x="2694615" y="4854334"/>
            <a:ext cx="400141" cy="237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rPr>
              <a:t>____</a:t>
            </a:r>
            <a:endParaRPr kumimoji="0" lang="fr-FR"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endParaRPr>
          </a:p>
        </p:txBody>
      </p:sp>
      <p:sp>
        <p:nvSpPr>
          <p:cNvPr id="68" name="Rectangle 67">
            <a:extLst>
              <a:ext uri="{FF2B5EF4-FFF2-40B4-BE49-F238E27FC236}">
                <a16:creationId xmlns:a16="http://schemas.microsoft.com/office/drawing/2014/main" id="{472FB744-39DE-4AF0-8FA5-5334420187D5}"/>
              </a:ext>
            </a:extLst>
          </p:cNvPr>
          <p:cNvSpPr/>
          <p:nvPr/>
        </p:nvSpPr>
        <p:spPr>
          <a:xfrm>
            <a:off x="3850249" y="5303045"/>
            <a:ext cx="400141" cy="27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rPr>
              <a:t>____</a:t>
            </a:r>
            <a:endParaRPr kumimoji="0" lang="fr-FR"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endParaRPr>
          </a:p>
        </p:txBody>
      </p:sp>
      <p:sp>
        <p:nvSpPr>
          <p:cNvPr id="69" name="Rectangle 68">
            <a:extLst>
              <a:ext uri="{FF2B5EF4-FFF2-40B4-BE49-F238E27FC236}">
                <a16:creationId xmlns:a16="http://schemas.microsoft.com/office/drawing/2014/main" id="{4E007DF3-79F8-4E66-A223-2F45942A86D5}"/>
              </a:ext>
            </a:extLst>
          </p:cNvPr>
          <p:cNvSpPr/>
          <p:nvPr/>
        </p:nvSpPr>
        <p:spPr>
          <a:xfrm>
            <a:off x="3633368" y="5753470"/>
            <a:ext cx="400141" cy="27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rPr>
              <a:t>____</a:t>
            </a:r>
            <a:endParaRPr kumimoji="0" lang="fr-FR" sz="1400" b="1" i="0" u="none" strike="noStrike" kern="0" cap="none" spc="0" normalizeH="0" baseline="0" noProof="0" dirty="0">
              <a:ln>
                <a:noFill/>
              </a:ln>
              <a:solidFill>
                <a:srgbClr val="5B9BD5">
                  <a:lumMod val="50000"/>
                </a:srgbClr>
              </a:solidFill>
              <a:effectLst/>
              <a:uLnTx/>
              <a:uFillTx/>
              <a:latin typeface="Tw Cen MT" panose="020B0602020104020603"/>
              <a:ea typeface="+mn-ea"/>
              <a:cs typeface="+mn-cs"/>
              <a:sym typeface="Arial"/>
            </a:endParaRPr>
          </a:p>
        </p:txBody>
      </p:sp>
      <p:pic>
        <p:nvPicPr>
          <p:cNvPr id="1026" name="Picture 2" descr="France, Corsica, Map, Flag, Land, Country, Borders">
            <a:extLst>
              <a:ext uri="{FF2B5EF4-FFF2-40B4-BE49-F238E27FC236}">
                <a16:creationId xmlns:a16="http://schemas.microsoft.com/office/drawing/2014/main" id="{8D684A4B-6379-4EA5-9FD2-25998858B7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15184" y="852800"/>
            <a:ext cx="3024029" cy="302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6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9"/>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3" grpId="0" animBg="1"/>
      <p:bldP spid="64" grpId="0" animBg="1"/>
      <p:bldP spid="65" grpId="0" animBg="1"/>
      <p:bldP spid="66" grpId="0" animBg="1"/>
      <p:bldP spid="67" grpId="0" animBg="1"/>
      <p:bldP spid="68" grpId="0" animBg="1"/>
      <p:bldP spid="6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9" name="Table 9">
            <a:extLst>
              <a:ext uri="{FF2B5EF4-FFF2-40B4-BE49-F238E27FC236}">
                <a16:creationId xmlns:a16="http://schemas.microsoft.com/office/drawing/2014/main" id="{914486F8-E28A-49A1-8F9C-ED558A227756}"/>
              </a:ext>
            </a:extLst>
          </p:cNvPr>
          <p:cNvGraphicFramePr>
            <a:graphicFrameLocks noGrp="1"/>
          </p:cNvGraphicFramePr>
          <p:nvPr/>
        </p:nvGraphicFramePr>
        <p:xfrm>
          <a:off x="6243263" y="3872120"/>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soif</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haute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eau</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sauf</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haute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eu</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sauf</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hâte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eau</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graphicFrame>
        <p:nvGraphicFramePr>
          <p:cNvPr id="27" name="Table 9">
            <a:extLst>
              <a:ext uri="{FF2B5EF4-FFF2-40B4-BE49-F238E27FC236}">
                <a16:creationId xmlns:a16="http://schemas.microsoft.com/office/drawing/2014/main" id="{22FA2C7D-42BA-4DB6-8A5B-2273965A6852}"/>
              </a:ext>
            </a:extLst>
          </p:cNvPr>
          <p:cNvGraphicFramePr>
            <a:graphicFrameLocks noGrp="1"/>
          </p:cNvGraphicFramePr>
          <p:nvPr/>
        </p:nvGraphicFramePr>
        <p:xfrm>
          <a:off x="6243263" y="1469679"/>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p</a:t>
                      </a:r>
                      <a:r>
                        <a:rPr lang="fr-FR" sz="2000" b="1" dirty="0">
                          <a:solidFill>
                            <a:schemeClr val="accent1">
                              <a:lumMod val="50000"/>
                            </a:schemeClr>
                          </a:solidFill>
                        </a:rPr>
                        <a:t>eu</a:t>
                      </a:r>
                    </a:p>
                  </a:txBody>
                  <a:tcPr anchor="ctr"/>
                </a:tc>
                <a:tc>
                  <a:txBody>
                    <a:bodyPr/>
                    <a:lstStyle/>
                    <a:p>
                      <a:r>
                        <a:rPr lang="en-GB" sz="2000" b="1" dirty="0" err="1">
                          <a:solidFill>
                            <a:schemeClr val="accent1">
                              <a:lumMod val="50000"/>
                            </a:schemeClr>
                          </a:solidFill>
                        </a:rPr>
                        <a:t>veau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poivron</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va</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pauvre</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veau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poivron</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graphicFrame>
        <p:nvGraphicFramePr>
          <p:cNvPr id="6" name="Table 9">
            <a:extLst>
              <a:ext uri="{FF2B5EF4-FFF2-40B4-BE49-F238E27FC236}">
                <a16:creationId xmlns:a16="http://schemas.microsoft.com/office/drawing/2014/main" id="{2BE6119C-7A3F-43FA-943D-9A122901C117}"/>
              </a:ext>
            </a:extLst>
          </p:cNvPr>
          <p:cNvGraphicFramePr>
            <a:graphicFrameLocks noGrp="1"/>
          </p:cNvGraphicFramePr>
          <p:nvPr/>
        </p:nvGraphicFramePr>
        <p:xfrm>
          <a:off x="367587" y="1469679"/>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accent1">
                              <a:lumMod val="50000"/>
                            </a:schemeClr>
                          </a:solidFill>
                          <a:latin typeface="Century Gothic" panose="020F0302020204030204"/>
                          <a:ea typeface="Century Gothic"/>
                          <a:cs typeface="Century Gothic"/>
                        </a:rPr>
                        <a:t>beau</a:t>
                      </a:r>
                    </a:p>
                  </a:txBody>
                  <a:tcPr anchor="ctr"/>
                </a:tc>
                <a:tc>
                  <a:txBody>
                    <a:bodyPr/>
                    <a:lstStyle/>
                    <a:p>
                      <a:r>
                        <a:rPr lang="en-GB" sz="2000" b="1" dirty="0">
                          <a:solidFill>
                            <a:schemeClr val="accent1">
                              <a:lumMod val="50000"/>
                            </a:schemeClr>
                          </a:solidFill>
                        </a:rPr>
                        <a:t>se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causer</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beau</a:t>
                      </a:r>
                      <a:r>
                        <a:rPr lang="en-GB" sz="2000" dirty="0">
                          <a:solidFill>
                            <a:schemeClr val="accent1">
                              <a:lumMod val="50000"/>
                            </a:schemeClr>
                          </a:solidFill>
                        </a:rPr>
                        <a:t> </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seau</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caser</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bas</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seau</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caser</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graphicFrame>
        <p:nvGraphicFramePr>
          <p:cNvPr id="11" name="Table 9">
            <a:extLst>
              <a:ext uri="{FF2B5EF4-FFF2-40B4-BE49-F238E27FC236}">
                <a16:creationId xmlns:a16="http://schemas.microsoft.com/office/drawing/2014/main" id="{3F03F2D0-57AA-4A38-9DCB-B3B39701FD36}"/>
              </a:ext>
            </a:extLst>
          </p:cNvPr>
          <p:cNvGraphicFramePr>
            <a:graphicFrameLocks noGrp="1"/>
          </p:cNvGraphicFramePr>
          <p:nvPr/>
        </p:nvGraphicFramePr>
        <p:xfrm>
          <a:off x="367587" y="3872120"/>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accent1">
                              <a:lumMod val="50000"/>
                            </a:schemeClr>
                          </a:solidFill>
                          <a:latin typeface="Century Gothic" panose="020F0302020204030204"/>
                          <a:ea typeface="Century Gothic"/>
                          <a:cs typeface="Century Gothic"/>
                        </a:rPr>
                        <a:t>g</a:t>
                      </a:r>
                      <a:r>
                        <a:rPr lang="en-GB" sz="2000" b="1" dirty="0">
                          <a:solidFill>
                            <a:schemeClr val="accent1">
                              <a:lumMod val="50000"/>
                            </a:schemeClr>
                          </a:solidFill>
                        </a:rPr>
                        <a:t>â</a:t>
                      </a:r>
                      <a:r>
                        <a:rPr lang="en-US" sz="2000" b="1" i="0" kern="1200" dirty="0" err="1">
                          <a:solidFill>
                            <a:schemeClr val="accent1">
                              <a:lumMod val="50000"/>
                            </a:schemeClr>
                          </a:solidFill>
                          <a:latin typeface="Century Gothic" panose="020F0302020204030204"/>
                          <a:ea typeface="Century Gothic"/>
                          <a:cs typeface="Century Gothic"/>
                        </a:rPr>
                        <a:t>che</a:t>
                      </a:r>
                      <a:endParaRPr lang="en-US" sz="2000" b="1" i="0" kern="1200" dirty="0">
                        <a:solidFill>
                          <a:schemeClr val="accent1">
                            <a:lumMod val="50000"/>
                          </a:schemeClr>
                        </a:solidFill>
                        <a:latin typeface="Century Gothic" panose="020F0302020204030204"/>
                        <a:ea typeface="Century Gothic"/>
                        <a:cs typeface="Century Gothic"/>
                      </a:endParaRPr>
                    </a:p>
                  </a:txBody>
                  <a:tcPr anchor="ctr"/>
                </a:tc>
                <a:tc>
                  <a:txBody>
                    <a:bodyPr/>
                    <a:lstStyle/>
                    <a:p>
                      <a:r>
                        <a:rPr lang="en-GB" sz="2000" b="1" dirty="0">
                          <a:solidFill>
                            <a:schemeClr val="accent1">
                              <a:lumMod val="50000"/>
                            </a:schemeClr>
                          </a:solidFill>
                        </a:rPr>
                        <a:t>jaune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faux</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gauche</a:t>
                      </a:r>
                      <a:r>
                        <a:rPr lang="en-GB" sz="2000" dirty="0">
                          <a:solidFill>
                            <a:schemeClr val="accent1">
                              <a:lumMod val="50000"/>
                            </a:schemeClr>
                          </a:solidFill>
                        </a:rPr>
                        <a:t> </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jaune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feu</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gauche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jeune</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faux</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sp>
        <p:nvSpPr>
          <p:cNvPr id="2" name="TextBox 1">
            <a:extLst>
              <a:ext uri="{FF2B5EF4-FFF2-40B4-BE49-F238E27FC236}">
                <a16:creationId xmlns:a16="http://schemas.microsoft.com/office/drawing/2014/main" id="{4A92C164-550F-486B-9991-A6BE1E85EA4E}"/>
              </a:ext>
            </a:extLst>
          </p:cNvPr>
          <p:cNvSpPr txBox="1"/>
          <p:nvPr/>
        </p:nvSpPr>
        <p:spPr>
          <a:xfrm>
            <a:off x="6457245" y="218836"/>
            <a:ext cx="26610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F0302020204030204"/>
                <a:cs typeface="Arial"/>
                <a:sym typeface="Arial"/>
              </a:rPr>
              <a:t>Partenaire</a:t>
            </a: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rPr>
              <a:t> A</a:t>
            </a:r>
            <a:endParaRPr kumimoji="0" lang="fr-FR" sz="2400" b="1"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endParaRPr>
          </a:p>
        </p:txBody>
      </p:sp>
      <p:sp>
        <p:nvSpPr>
          <p:cNvPr id="3" name="TextBox 2">
            <a:extLst>
              <a:ext uri="{FF2B5EF4-FFF2-40B4-BE49-F238E27FC236}">
                <a16:creationId xmlns:a16="http://schemas.microsoft.com/office/drawing/2014/main" id="{6098C038-92B9-43DB-AE89-045EBE83E2E2}"/>
              </a:ext>
            </a:extLst>
          </p:cNvPr>
          <p:cNvSpPr txBox="1"/>
          <p:nvPr/>
        </p:nvSpPr>
        <p:spPr>
          <a:xfrm>
            <a:off x="5644674" y="1357328"/>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1</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
        <p:nvSpPr>
          <p:cNvPr id="5" name="TextBox 4">
            <a:extLst>
              <a:ext uri="{FF2B5EF4-FFF2-40B4-BE49-F238E27FC236}">
                <a16:creationId xmlns:a16="http://schemas.microsoft.com/office/drawing/2014/main" id="{8A62FB82-9C4C-4AF7-BD34-882C02E38F6D}"/>
              </a:ext>
            </a:extLst>
          </p:cNvPr>
          <p:cNvSpPr txBox="1"/>
          <p:nvPr/>
        </p:nvSpPr>
        <p:spPr>
          <a:xfrm>
            <a:off x="5644674" y="3805098"/>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2</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
        <p:nvSpPr>
          <p:cNvPr id="9" name="TextBox 8">
            <a:extLst>
              <a:ext uri="{FF2B5EF4-FFF2-40B4-BE49-F238E27FC236}">
                <a16:creationId xmlns:a16="http://schemas.microsoft.com/office/drawing/2014/main" id="{212F9B69-4ECA-4406-A4D9-666827FE856B}"/>
              </a:ext>
            </a:extLst>
          </p:cNvPr>
          <p:cNvSpPr txBox="1"/>
          <p:nvPr/>
        </p:nvSpPr>
        <p:spPr>
          <a:xfrm>
            <a:off x="11549921" y="1357328"/>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3</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
        <p:nvSpPr>
          <p:cNvPr id="10" name="TextBox 9">
            <a:extLst>
              <a:ext uri="{FF2B5EF4-FFF2-40B4-BE49-F238E27FC236}">
                <a16:creationId xmlns:a16="http://schemas.microsoft.com/office/drawing/2014/main" id="{2B5AE0D2-3E1D-462C-BE44-717B469505B2}"/>
              </a:ext>
            </a:extLst>
          </p:cNvPr>
          <p:cNvSpPr txBox="1"/>
          <p:nvPr/>
        </p:nvSpPr>
        <p:spPr>
          <a:xfrm>
            <a:off x="11549921" y="3805098"/>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4</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pic>
        <p:nvPicPr>
          <p:cNvPr id="2054" name="Picture 6" descr="Bucket, Pail, Yellow, Toy, Playground, Child">
            <a:extLst>
              <a:ext uri="{FF2B5EF4-FFF2-40B4-BE49-F238E27FC236}">
                <a16:creationId xmlns:a16="http://schemas.microsoft.com/office/drawing/2014/main" id="{538B76E3-CB3F-4CAA-8143-EC5C958FB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295" y="2434242"/>
            <a:ext cx="453008" cy="444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untain, Snowy, Peak, Alp, Everest, Hill">
            <a:extLst>
              <a:ext uri="{FF2B5EF4-FFF2-40B4-BE49-F238E27FC236}">
                <a16:creationId xmlns:a16="http://schemas.microsoft.com/office/drawing/2014/main" id="{4AE2C05E-FECD-43DA-878A-816043ECF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1910" y="2984620"/>
            <a:ext cx="528256" cy="424018"/>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Down 16">
            <a:extLst>
              <a:ext uri="{FF2B5EF4-FFF2-40B4-BE49-F238E27FC236}">
                <a16:creationId xmlns:a16="http://schemas.microsoft.com/office/drawing/2014/main" id="{F2AC9A70-EEEE-45F7-B7A9-8C34DD0B7981}"/>
              </a:ext>
            </a:extLst>
          </p:cNvPr>
          <p:cNvSpPr/>
          <p:nvPr/>
        </p:nvSpPr>
        <p:spPr>
          <a:xfrm rot="3412858">
            <a:off x="2220543" y="3023673"/>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8" name="TextBox 17">
            <a:extLst>
              <a:ext uri="{FF2B5EF4-FFF2-40B4-BE49-F238E27FC236}">
                <a16:creationId xmlns:a16="http://schemas.microsoft.com/office/drawing/2014/main" id="{2890747C-A52A-4929-A94A-6B34C55FCB60}"/>
              </a:ext>
            </a:extLst>
          </p:cNvPr>
          <p:cNvSpPr txBox="1"/>
          <p:nvPr/>
        </p:nvSpPr>
        <p:spPr>
          <a:xfrm>
            <a:off x="1234582" y="335171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[bottom]</a:t>
            </a:r>
          </a:p>
        </p:txBody>
      </p:sp>
      <p:sp>
        <p:nvSpPr>
          <p:cNvPr id="19" name="TextBox 18">
            <a:extLst>
              <a:ext uri="{FF2B5EF4-FFF2-40B4-BE49-F238E27FC236}">
                <a16:creationId xmlns:a16="http://schemas.microsoft.com/office/drawing/2014/main" id="{744373EC-9694-4789-8F32-4A2CD0B45269}"/>
              </a:ext>
            </a:extLst>
          </p:cNvPr>
          <p:cNvSpPr txBox="1"/>
          <p:nvPr/>
        </p:nvSpPr>
        <p:spPr>
          <a:xfrm>
            <a:off x="4632376" y="1910664"/>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cause]</a:t>
            </a:r>
          </a:p>
        </p:txBody>
      </p:sp>
      <p:sp>
        <p:nvSpPr>
          <p:cNvPr id="21" name="TextBox 20">
            <a:extLst>
              <a:ext uri="{FF2B5EF4-FFF2-40B4-BE49-F238E27FC236}">
                <a16:creationId xmlns:a16="http://schemas.microsoft.com/office/drawing/2014/main" id="{421552D1-BF6A-4986-85E5-1E5A95292418}"/>
              </a:ext>
            </a:extLst>
          </p:cNvPr>
          <p:cNvSpPr txBox="1"/>
          <p:nvPr/>
        </p:nvSpPr>
        <p:spPr>
          <a:xfrm>
            <a:off x="4633092" y="340648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place]</a:t>
            </a:r>
          </a:p>
        </p:txBody>
      </p:sp>
      <p:sp>
        <p:nvSpPr>
          <p:cNvPr id="23" name="TextBox 22">
            <a:extLst>
              <a:ext uri="{FF2B5EF4-FFF2-40B4-BE49-F238E27FC236}">
                <a16:creationId xmlns:a16="http://schemas.microsoft.com/office/drawing/2014/main" id="{63B58CE0-67AC-492C-AD5D-AF1C7AB7C65C}"/>
              </a:ext>
            </a:extLst>
          </p:cNvPr>
          <p:cNvSpPr txBox="1"/>
          <p:nvPr/>
        </p:nvSpPr>
        <p:spPr>
          <a:xfrm>
            <a:off x="4640978" y="265857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place]</a:t>
            </a:r>
          </a:p>
        </p:txBody>
      </p:sp>
      <p:sp>
        <p:nvSpPr>
          <p:cNvPr id="25" name="TextBox 24">
            <a:extLst>
              <a:ext uri="{FF2B5EF4-FFF2-40B4-BE49-F238E27FC236}">
                <a16:creationId xmlns:a16="http://schemas.microsoft.com/office/drawing/2014/main" id="{1BE74031-ABDC-427F-9BDF-260AD1CFD717}"/>
              </a:ext>
            </a:extLst>
          </p:cNvPr>
          <p:cNvSpPr txBox="1"/>
          <p:nvPr/>
        </p:nvSpPr>
        <p:spPr>
          <a:xfrm>
            <a:off x="1298173" y="4303916"/>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[wastes]</a:t>
            </a:r>
          </a:p>
        </p:txBody>
      </p:sp>
      <p:sp>
        <p:nvSpPr>
          <p:cNvPr id="31" name="TextBox 30">
            <a:extLst>
              <a:ext uri="{FF2B5EF4-FFF2-40B4-BE49-F238E27FC236}">
                <a16:creationId xmlns:a16="http://schemas.microsoft.com/office/drawing/2014/main" id="{DB46EFFF-14BC-4B11-8CD5-78BD48DCE98E}"/>
              </a:ext>
            </a:extLst>
          </p:cNvPr>
          <p:cNvSpPr txBox="1"/>
          <p:nvPr/>
        </p:nvSpPr>
        <p:spPr>
          <a:xfrm>
            <a:off x="1479285"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[left]</a:t>
            </a:r>
          </a:p>
        </p:txBody>
      </p:sp>
      <p:pic>
        <p:nvPicPr>
          <p:cNvPr id="2056" name="Picture 8" descr="Fire, Camp, Bonfire, Wood, Heat, Flames">
            <a:extLst>
              <a:ext uri="{FF2B5EF4-FFF2-40B4-BE49-F238E27FC236}">
                <a16:creationId xmlns:a16="http://schemas.microsoft.com/office/drawing/2014/main" id="{966D5845-9568-4B03-9D7A-9E654F98E5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5384" y="4630256"/>
            <a:ext cx="501535" cy="69886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1BF5717-9F5B-47C8-8862-576D94EA6FE3}"/>
              </a:ext>
            </a:extLst>
          </p:cNvPr>
          <p:cNvSpPr txBox="1"/>
          <p:nvPr/>
        </p:nvSpPr>
        <p:spPr>
          <a:xfrm>
            <a:off x="1479284" y="577647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[left]</a:t>
            </a:r>
          </a:p>
        </p:txBody>
      </p:sp>
      <p:sp>
        <p:nvSpPr>
          <p:cNvPr id="35" name="TextBox 34">
            <a:extLst>
              <a:ext uri="{FF2B5EF4-FFF2-40B4-BE49-F238E27FC236}">
                <a16:creationId xmlns:a16="http://schemas.microsoft.com/office/drawing/2014/main" id="{037B483F-AD27-4637-8DCF-DE9940FB6A79}"/>
              </a:ext>
            </a:extLst>
          </p:cNvPr>
          <p:cNvSpPr txBox="1"/>
          <p:nvPr/>
        </p:nvSpPr>
        <p:spPr>
          <a:xfrm>
            <a:off x="7330732" y="2636545"/>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[skin]</a:t>
            </a:r>
          </a:p>
        </p:txBody>
      </p:sp>
      <p:sp>
        <p:nvSpPr>
          <p:cNvPr id="37" name="TextBox 36">
            <a:extLst>
              <a:ext uri="{FF2B5EF4-FFF2-40B4-BE49-F238E27FC236}">
                <a16:creationId xmlns:a16="http://schemas.microsoft.com/office/drawing/2014/main" id="{9F6E284E-C145-448F-A8C3-BBD893851463}"/>
              </a:ext>
            </a:extLst>
          </p:cNvPr>
          <p:cNvSpPr txBox="1"/>
          <p:nvPr/>
        </p:nvSpPr>
        <p:spPr>
          <a:xfrm>
            <a:off x="7187820" y="186602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little]</a:t>
            </a:r>
          </a:p>
        </p:txBody>
      </p:sp>
      <p:grpSp>
        <p:nvGrpSpPr>
          <p:cNvPr id="40" name="Group 39">
            <a:extLst>
              <a:ext uri="{FF2B5EF4-FFF2-40B4-BE49-F238E27FC236}">
                <a16:creationId xmlns:a16="http://schemas.microsoft.com/office/drawing/2014/main" id="{1F18ECC2-9D63-462C-96FE-9F42518037FC}"/>
              </a:ext>
            </a:extLst>
          </p:cNvPr>
          <p:cNvGrpSpPr/>
          <p:nvPr/>
        </p:nvGrpSpPr>
        <p:grpSpPr>
          <a:xfrm>
            <a:off x="9368542" y="1493673"/>
            <a:ext cx="668192" cy="714856"/>
            <a:chOff x="9368542" y="1493673"/>
            <a:chExt cx="668192" cy="714856"/>
          </a:xfrm>
        </p:grpSpPr>
        <p:pic>
          <p:nvPicPr>
            <p:cNvPr id="2058" name="Picture 10" descr="Cow, Calf, Animal, Udder, The Horn Of Africa, Cattle">
              <a:extLst>
                <a:ext uri="{FF2B5EF4-FFF2-40B4-BE49-F238E27FC236}">
                  <a16:creationId xmlns:a16="http://schemas.microsoft.com/office/drawing/2014/main" id="{FF2CE057-62D8-497A-B86F-5FE7A783D5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8542" y="1493673"/>
              <a:ext cx="668192" cy="714856"/>
            </a:xfrm>
            <a:prstGeom prst="rect">
              <a:avLst/>
            </a:prstGeom>
            <a:noFill/>
            <a:extLst>
              <a:ext uri="{909E8E84-426E-40DD-AFC4-6F175D3DCCD1}">
                <a14:hiddenFill xmlns:a14="http://schemas.microsoft.com/office/drawing/2010/main">
                  <a:solidFill>
                    <a:srgbClr val="FFFFFF"/>
                  </a:solidFill>
                </a14:hiddenFill>
              </a:ext>
            </a:extLst>
          </p:spPr>
        </p:pic>
        <p:sp>
          <p:nvSpPr>
            <p:cNvPr id="38" name="Arrow: Down 37">
              <a:extLst>
                <a:ext uri="{FF2B5EF4-FFF2-40B4-BE49-F238E27FC236}">
                  <a16:creationId xmlns:a16="http://schemas.microsoft.com/office/drawing/2014/main" id="{5319942E-534B-434E-A02B-1A0C36EBBFB4}"/>
                </a:ext>
              </a:extLst>
            </p:cNvPr>
            <p:cNvSpPr/>
            <p:nvPr/>
          </p:nvSpPr>
          <p:spPr>
            <a:xfrm rot="16200000">
              <a:off x="9534139" y="1898987"/>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grpSp>
      <p:sp>
        <p:nvSpPr>
          <p:cNvPr id="45" name="TextBox 44">
            <a:extLst>
              <a:ext uri="{FF2B5EF4-FFF2-40B4-BE49-F238E27FC236}">
                <a16:creationId xmlns:a16="http://schemas.microsoft.com/office/drawing/2014/main" id="{627A4650-B56E-40EB-B1F7-4C0AD08F0C4C}"/>
              </a:ext>
            </a:extLst>
          </p:cNvPr>
          <p:cNvSpPr txBox="1"/>
          <p:nvPr/>
        </p:nvSpPr>
        <p:spPr>
          <a:xfrm>
            <a:off x="3132547" y="183035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[self]</a:t>
            </a:r>
          </a:p>
        </p:txBody>
      </p:sp>
      <p:pic>
        <p:nvPicPr>
          <p:cNvPr id="2060" name="Picture 12" descr="Salt Pepper Clip Art">
            <a:extLst>
              <a:ext uri="{FF2B5EF4-FFF2-40B4-BE49-F238E27FC236}">
                <a16:creationId xmlns:a16="http://schemas.microsoft.com/office/drawing/2014/main" id="{A1024B3D-8FD0-413D-96E1-B532F75391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1301450" y="3259499"/>
            <a:ext cx="387822" cy="387822"/>
          </a:xfrm>
          <a:prstGeom prst="rect">
            <a:avLst/>
          </a:prstGeom>
          <a:noFill/>
          <a:extLst>
            <a:ext uri="{909E8E84-426E-40DD-AFC4-6F175D3DCCD1}">
              <a14:hiddenFill xmlns:a14="http://schemas.microsoft.com/office/drawing/2010/main">
                <a:solidFill>
                  <a:srgbClr val="FFFFFF"/>
                </a:solidFill>
              </a14:hiddenFill>
            </a:ext>
          </a:extLst>
        </p:spPr>
      </p:pic>
      <p:sp>
        <p:nvSpPr>
          <p:cNvPr id="47" name="Arrow: Down 46">
            <a:extLst>
              <a:ext uri="{FF2B5EF4-FFF2-40B4-BE49-F238E27FC236}">
                <a16:creationId xmlns:a16="http://schemas.microsoft.com/office/drawing/2014/main" id="{DFC03097-C56D-4C09-A675-4C763D19E9C0}"/>
              </a:ext>
            </a:extLst>
          </p:cNvPr>
          <p:cNvSpPr/>
          <p:nvPr/>
        </p:nvSpPr>
        <p:spPr>
          <a:xfrm rot="4047089">
            <a:off x="11687946" y="3246219"/>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48" name="TextBox 47">
            <a:extLst>
              <a:ext uri="{FF2B5EF4-FFF2-40B4-BE49-F238E27FC236}">
                <a16:creationId xmlns:a16="http://schemas.microsoft.com/office/drawing/2014/main" id="{AB7083FC-8351-4907-8958-DB4F36FA2046}"/>
              </a:ext>
            </a:extLst>
          </p:cNvPr>
          <p:cNvSpPr txBox="1"/>
          <p:nvPr/>
        </p:nvSpPr>
        <p:spPr>
          <a:xfrm>
            <a:off x="7313796" y="336377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[skin]</a:t>
            </a:r>
          </a:p>
        </p:txBody>
      </p:sp>
      <p:sp>
        <p:nvSpPr>
          <p:cNvPr id="50" name="TextBox 49">
            <a:extLst>
              <a:ext uri="{FF2B5EF4-FFF2-40B4-BE49-F238E27FC236}">
                <a16:creationId xmlns:a16="http://schemas.microsoft.com/office/drawing/2014/main" id="{053F7958-0373-4DFB-8607-E981525CBC2B}"/>
              </a:ext>
            </a:extLst>
          </p:cNvPr>
          <p:cNvSpPr txBox="1"/>
          <p:nvPr/>
        </p:nvSpPr>
        <p:spPr>
          <a:xfrm>
            <a:off x="8993663" y="260602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[goes]</a:t>
            </a:r>
          </a:p>
        </p:txBody>
      </p:sp>
      <p:sp>
        <p:nvSpPr>
          <p:cNvPr id="59" name="TextBox 58">
            <a:extLst>
              <a:ext uri="{FF2B5EF4-FFF2-40B4-BE49-F238E27FC236}">
                <a16:creationId xmlns:a16="http://schemas.microsoft.com/office/drawing/2014/main" id="{DFC3D574-897D-4103-8D24-D59355956F1F}"/>
              </a:ext>
            </a:extLst>
          </p:cNvPr>
          <p:cNvSpPr txBox="1"/>
          <p:nvPr/>
        </p:nvSpPr>
        <p:spPr>
          <a:xfrm>
            <a:off x="7269343" y="430191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[thirst]</a:t>
            </a:r>
          </a:p>
        </p:txBody>
      </p:sp>
      <p:sp>
        <p:nvSpPr>
          <p:cNvPr id="61" name="TextBox 60">
            <a:extLst>
              <a:ext uri="{FF2B5EF4-FFF2-40B4-BE49-F238E27FC236}">
                <a16:creationId xmlns:a16="http://schemas.microsoft.com/office/drawing/2014/main" id="{349079A5-8B61-4CFB-A330-D5FE2A7CCF51}"/>
              </a:ext>
            </a:extLst>
          </p:cNvPr>
          <p:cNvSpPr txBox="1"/>
          <p:nvPr/>
        </p:nvSpPr>
        <p:spPr>
          <a:xfrm>
            <a:off x="7162496"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[except]</a:t>
            </a:r>
          </a:p>
        </p:txBody>
      </p:sp>
      <p:sp>
        <p:nvSpPr>
          <p:cNvPr id="63" name="TextBox 62">
            <a:extLst>
              <a:ext uri="{FF2B5EF4-FFF2-40B4-BE49-F238E27FC236}">
                <a16:creationId xmlns:a16="http://schemas.microsoft.com/office/drawing/2014/main" id="{B94CD940-269C-4A6B-98B0-6A9CCBF4B68E}"/>
              </a:ext>
            </a:extLst>
          </p:cNvPr>
          <p:cNvSpPr txBox="1"/>
          <p:nvPr/>
        </p:nvSpPr>
        <p:spPr>
          <a:xfrm>
            <a:off x="7166942" y="5759507"/>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[except]</a:t>
            </a:r>
          </a:p>
        </p:txBody>
      </p:sp>
      <p:sp>
        <p:nvSpPr>
          <p:cNvPr id="65" name="TextBox 64">
            <a:extLst>
              <a:ext uri="{FF2B5EF4-FFF2-40B4-BE49-F238E27FC236}">
                <a16:creationId xmlns:a16="http://schemas.microsoft.com/office/drawing/2014/main" id="{2AA80AAF-2EEF-40B4-A221-5180DB490488}"/>
              </a:ext>
            </a:extLst>
          </p:cNvPr>
          <p:cNvSpPr txBox="1"/>
          <p:nvPr/>
        </p:nvSpPr>
        <p:spPr>
          <a:xfrm>
            <a:off x="8960087" y="576858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[haste]</a:t>
            </a:r>
          </a:p>
        </p:txBody>
      </p:sp>
      <p:sp>
        <p:nvSpPr>
          <p:cNvPr id="69" name="TextBox 68">
            <a:extLst>
              <a:ext uri="{FF2B5EF4-FFF2-40B4-BE49-F238E27FC236}">
                <a16:creationId xmlns:a16="http://schemas.microsoft.com/office/drawing/2014/main" id="{E47530A2-3B34-46E8-BF2F-C7C0BDE23619}"/>
              </a:ext>
            </a:extLst>
          </p:cNvPr>
          <p:cNvSpPr txBox="1"/>
          <p:nvPr/>
        </p:nvSpPr>
        <p:spPr>
          <a:xfrm>
            <a:off x="8725143" y="504562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[high]</a:t>
            </a:r>
          </a:p>
        </p:txBody>
      </p:sp>
      <p:pic>
        <p:nvPicPr>
          <p:cNvPr id="2062" name="Picture 14" descr="Empire State Building, Skyscraper">
            <a:extLst>
              <a:ext uri="{FF2B5EF4-FFF2-40B4-BE49-F238E27FC236}">
                <a16:creationId xmlns:a16="http://schemas.microsoft.com/office/drawing/2014/main" id="{B2F4724E-4A99-40AB-817A-4BD05E2193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7340" y="4656954"/>
            <a:ext cx="338208" cy="676416"/>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C9927563-6869-4758-B16F-1F786DEF3E10}"/>
              </a:ext>
            </a:extLst>
          </p:cNvPr>
          <p:cNvSpPr txBox="1"/>
          <p:nvPr/>
        </p:nvSpPr>
        <p:spPr>
          <a:xfrm>
            <a:off x="8715021" y="426506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[high]</a:t>
            </a:r>
          </a:p>
        </p:txBody>
      </p:sp>
      <p:pic>
        <p:nvPicPr>
          <p:cNvPr id="73" name="Picture 14" descr="Empire State Building, Skyscraper">
            <a:extLst>
              <a:ext uri="{FF2B5EF4-FFF2-40B4-BE49-F238E27FC236}">
                <a16:creationId xmlns:a16="http://schemas.microsoft.com/office/drawing/2014/main" id="{325A5AAA-F0E6-414A-969B-14ABAB80B4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57218" y="3876389"/>
            <a:ext cx="338208" cy="676416"/>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A3B2A2F6-C622-4C6C-B032-76DE4199DE5C}"/>
              </a:ext>
            </a:extLst>
          </p:cNvPr>
          <p:cNvSpPr txBox="1"/>
          <p:nvPr/>
        </p:nvSpPr>
        <p:spPr>
          <a:xfrm>
            <a:off x="10719319"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[was]</a:t>
            </a:r>
          </a:p>
        </p:txBody>
      </p:sp>
      <p:pic>
        <p:nvPicPr>
          <p:cNvPr id="91" name="Picture 90" descr="water droplet">
            <a:extLst>
              <a:ext uri="{FF2B5EF4-FFF2-40B4-BE49-F238E27FC236}">
                <a16:creationId xmlns:a16="http://schemas.microsoft.com/office/drawing/2014/main" id="{35D1A28C-8D59-478E-87C2-C88E9D2930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40657">
            <a:off x="10923799" y="4034707"/>
            <a:ext cx="349027" cy="513990"/>
          </a:xfrm>
          <a:prstGeom prst="rect">
            <a:avLst/>
          </a:prstGeom>
        </p:spPr>
      </p:pic>
      <p:pic>
        <p:nvPicPr>
          <p:cNvPr id="92" name="Picture 91" descr="water droplet">
            <a:extLst>
              <a:ext uri="{FF2B5EF4-FFF2-40B4-BE49-F238E27FC236}">
                <a16:creationId xmlns:a16="http://schemas.microsoft.com/office/drawing/2014/main" id="{76E61A3F-1609-4057-9918-87548FAA2D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40657">
            <a:off x="10923799" y="5491657"/>
            <a:ext cx="349027" cy="513990"/>
          </a:xfrm>
          <a:prstGeom prst="rect">
            <a:avLst/>
          </a:prstGeom>
        </p:spPr>
      </p:pic>
      <p:pic>
        <p:nvPicPr>
          <p:cNvPr id="12" name="Picture 6" descr="Bucket, Pail, Yellow, Toy, Playground, Child">
            <a:extLst>
              <a:ext uri="{FF2B5EF4-FFF2-40B4-BE49-F238E27FC236}">
                <a16:creationId xmlns:a16="http://schemas.microsoft.com/office/drawing/2014/main" id="{9190DB80-9A01-435C-B240-7A6F53C0C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4488" y="3172059"/>
            <a:ext cx="453008" cy="4443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ow, Calf, Animal, Udder, The Horn Of Africa, Cattle">
            <a:extLst>
              <a:ext uri="{FF2B5EF4-FFF2-40B4-BE49-F238E27FC236}">
                <a16:creationId xmlns:a16="http://schemas.microsoft.com/office/drawing/2014/main" id="{CF0BCB95-7B68-4013-9CEE-7A0BB1619F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6740" y="2975410"/>
            <a:ext cx="668192" cy="714856"/>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Down 14">
            <a:extLst>
              <a:ext uri="{FF2B5EF4-FFF2-40B4-BE49-F238E27FC236}">
                <a16:creationId xmlns:a16="http://schemas.microsoft.com/office/drawing/2014/main" id="{19BB71C6-0965-49ED-9F0A-F150B39A550B}"/>
              </a:ext>
            </a:extLst>
          </p:cNvPr>
          <p:cNvSpPr/>
          <p:nvPr/>
        </p:nvSpPr>
        <p:spPr>
          <a:xfrm rot="16200000">
            <a:off x="9532337" y="3380724"/>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0" name="TextBox 19">
            <a:extLst>
              <a:ext uri="{FF2B5EF4-FFF2-40B4-BE49-F238E27FC236}">
                <a16:creationId xmlns:a16="http://schemas.microsoft.com/office/drawing/2014/main" id="{03B3BAC1-E857-40F7-BC62-2F2EB9152568}"/>
              </a:ext>
            </a:extLst>
          </p:cNvPr>
          <p:cNvSpPr txBox="1"/>
          <p:nvPr/>
        </p:nvSpPr>
        <p:spPr>
          <a:xfrm>
            <a:off x="10719318" y="265663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[poor]</a:t>
            </a:r>
          </a:p>
        </p:txBody>
      </p:sp>
      <p:pic>
        <p:nvPicPr>
          <p:cNvPr id="22" name="Picture 12" descr="Salt Pepper Clip Art">
            <a:extLst>
              <a:ext uri="{FF2B5EF4-FFF2-40B4-BE49-F238E27FC236}">
                <a16:creationId xmlns:a16="http://schemas.microsoft.com/office/drawing/2014/main" id="{5719BD76-1010-4392-A7D5-3BB3423954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1369021" y="1797670"/>
            <a:ext cx="387822" cy="387822"/>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Down 23">
            <a:extLst>
              <a:ext uri="{FF2B5EF4-FFF2-40B4-BE49-F238E27FC236}">
                <a16:creationId xmlns:a16="http://schemas.microsoft.com/office/drawing/2014/main" id="{A1BCACD5-D88B-4FCD-B9DE-BAE8E798288F}"/>
              </a:ext>
            </a:extLst>
          </p:cNvPr>
          <p:cNvSpPr/>
          <p:nvPr/>
        </p:nvSpPr>
        <p:spPr>
          <a:xfrm rot="4047089">
            <a:off x="11755517" y="1784390"/>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6" name="Arrow: Down 25">
            <a:extLst>
              <a:ext uri="{FF2B5EF4-FFF2-40B4-BE49-F238E27FC236}">
                <a16:creationId xmlns:a16="http://schemas.microsoft.com/office/drawing/2014/main" id="{597E9D16-67E4-45DE-B513-270E35B8865B}"/>
              </a:ext>
            </a:extLst>
          </p:cNvPr>
          <p:cNvSpPr/>
          <p:nvPr/>
        </p:nvSpPr>
        <p:spPr>
          <a:xfrm rot="5400000">
            <a:off x="2204140" y="4805185"/>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8" name="Arrow: Down 27">
            <a:extLst>
              <a:ext uri="{FF2B5EF4-FFF2-40B4-BE49-F238E27FC236}">
                <a16:creationId xmlns:a16="http://schemas.microsoft.com/office/drawing/2014/main" id="{A7F943F2-76CB-4B15-82ED-77BEC8B20C55}"/>
              </a:ext>
            </a:extLst>
          </p:cNvPr>
          <p:cNvSpPr/>
          <p:nvPr/>
        </p:nvSpPr>
        <p:spPr>
          <a:xfrm rot="5400000">
            <a:off x="2200944" y="5562064"/>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0" name="Oval 69">
            <a:extLst>
              <a:ext uri="{FF2B5EF4-FFF2-40B4-BE49-F238E27FC236}">
                <a16:creationId xmlns:a16="http://schemas.microsoft.com/office/drawing/2014/main" id="{588DE889-DD16-49E8-981B-7908617F1FD5}"/>
              </a:ext>
            </a:extLst>
          </p:cNvPr>
          <p:cNvSpPr/>
          <p:nvPr/>
        </p:nvSpPr>
        <p:spPr>
          <a:xfrm rot="3305983">
            <a:off x="437905" y="1586875"/>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2" name="Oval 71">
            <a:extLst>
              <a:ext uri="{FF2B5EF4-FFF2-40B4-BE49-F238E27FC236}">
                <a16:creationId xmlns:a16="http://schemas.microsoft.com/office/drawing/2014/main" id="{EF125405-16D0-4E03-94B2-C593253BC993}"/>
              </a:ext>
            </a:extLst>
          </p:cNvPr>
          <p:cNvSpPr/>
          <p:nvPr/>
        </p:nvSpPr>
        <p:spPr>
          <a:xfrm rot="3305983">
            <a:off x="437905" y="5474260"/>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4" name="Oval 73">
            <a:extLst>
              <a:ext uri="{FF2B5EF4-FFF2-40B4-BE49-F238E27FC236}">
                <a16:creationId xmlns:a16="http://schemas.microsoft.com/office/drawing/2014/main" id="{E08FFFFB-47D3-41D9-9EE0-430F09B038E0}"/>
              </a:ext>
            </a:extLst>
          </p:cNvPr>
          <p:cNvSpPr/>
          <p:nvPr/>
        </p:nvSpPr>
        <p:spPr>
          <a:xfrm rot="3305983">
            <a:off x="6320863" y="1578686"/>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5" name="Oval 74">
            <a:extLst>
              <a:ext uri="{FF2B5EF4-FFF2-40B4-BE49-F238E27FC236}">
                <a16:creationId xmlns:a16="http://schemas.microsoft.com/office/drawing/2014/main" id="{7BEACC75-33B9-453A-B11D-44AB1FB43C3C}"/>
              </a:ext>
            </a:extLst>
          </p:cNvPr>
          <p:cNvSpPr/>
          <p:nvPr/>
        </p:nvSpPr>
        <p:spPr>
          <a:xfrm rot="3305983">
            <a:off x="6320863" y="4717563"/>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Tree>
    <p:extLst>
      <p:ext uri="{BB962C8B-B14F-4D97-AF65-F5344CB8AC3E}">
        <p14:creationId xmlns:p14="http://schemas.microsoft.com/office/powerpoint/2010/main" val="243436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animBg="1"/>
      <p:bldP spid="74" grpId="0" animBg="1"/>
      <p:bldP spid="7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11"/>
        <p:cNvGrpSpPr/>
        <p:nvPr/>
      </p:nvGrpSpPr>
      <p:grpSpPr>
        <a:xfrm>
          <a:off x="0" y="0"/>
          <a:ext cx="0" cy="0"/>
          <a:chOff x="0" y="0"/>
          <a:chExt cx="0" cy="0"/>
        </a:xfrm>
      </p:grpSpPr>
      <p:pic>
        <p:nvPicPr>
          <p:cNvPr id="312" name="Google Shape;312;p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13" name="Google Shape;313;p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[au]</a:t>
            </a:r>
            <a:endParaRPr/>
          </a:p>
        </p:txBody>
      </p:sp>
      <p:sp>
        <p:nvSpPr>
          <p:cNvPr id="314" name="Google Shape;314;p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315" name="Google Shape;315;p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a:solidFill>
                  <a:srgbClr val="1F3864"/>
                </a:solidFill>
                <a:latin typeface="Century Gothic"/>
                <a:ea typeface="Century Gothic"/>
                <a:cs typeface="Century Gothic"/>
                <a:sym typeface="Century Gothic"/>
              </a:rPr>
              <a:t>Introduction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7" name="Table 9">
            <a:extLst>
              <a:ext uri="{FF2B5EF4-FFF2-40B4-BE49-F238E27FC236}">
                <a16:creationId xmlns:a16="http://schemas.microsoft.com/office/drawing/2014/main" id="{22FA2C7D-42BA-4DB6-8A5B-2273965A6852}"/>
              </a:ext>
            </a:extLst>
          </p:cNvPr>
          <p:cNvGraphicFramePr>
            <a:graphicFrameLocks noGrp="1"/>
          </p:cNvGraphicFramePr>
          <p:nvPr/>
        </p:nvGraphicFramePr>
        <p:xfrm>
          <a:off x="6243263" y="1469679"/>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p</a:t>
                      </a:r>
                      <a:r>
                        <a:rPr lang="fr-FR" sz="2000" b="1" dirty="0">
                          <a:solidFill>
                            <a:schemeClr val="accent1">
                              <a:lumMod val="50000"/>
                            </a:schemeClr>
                          </a:solidFill>
                        </a:rPr>
                        <a:t>eau</a:t>
                      </a:r>
                    </a:p>
                  </a:txBody>
                  <a:tcPr anchor="ctr"/>
                </a:tc>
                <a:tc>
                  <a:txBody>
                    <a:bodyPr/>
                    <a:lstStyle/>
                    <a:p>
                      <a:r>
                        <a:rPr lang="en-GB" sz="2000" b="1" dirty="0" err="1">
                          <a:solidFill>
                            <a:schemeClr val="accent1">
                              <a:lumMod val="50000"/>
                            </a:schemeClr>
                          </a:solidFill>
                        </a:rPr>
                        <a:t>veau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pauvre</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peu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veau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poivron</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va</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pauvre</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graphicFrame>
        <p:nvGraphicFramePr>
          <p:cNvPr id="6" name="Table 9">
            <a:extLst>
              <a:ext uri="{FF2B5EF4-FFF2-40B4-BE49-F238E27FC236}">
                <a16:creationId xmlns:a16="http://schemas.microsoft.com/office/drawing/2014/main" id="{2BE6119C-7A3F-43FA-943D-9A122901C117}"/>
              </a:ext>
            </a:extLst>
          </p:cNvPr>
          <p:cNvGraphicFramePr>
            <a:graphicFrameLocks noGrp="1"/>
          </p:cNvGraphicFramePr>
          <p:nvPr/>
        </p:nvGraphicFramePr>
        <p:xfrm>
          <a:off x="367587" y="1469679"/>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accent1">
                              <a:lumMod val="50000"/>
                            </a:schemeClr>
                          </a:solidFill>
                          <a:latin typeface="Century Gothic" panose="020F0302020204030204"/>
                          <a:ea typeface="Century Gothic"/>
                          <a:cs typeface="Century Gothic"/>
                        </a:rPr>
                        <a:t>beau</a:t>
                      </a:r>
                    </a:p>
                  </a:txBody>
                  <a:tcPr anchor="ctr"/>
                </a:tc>
                <a:tc>
                  <a:txBody>
                    <a:bodyPr/>
                    <a:lstStyle/>
                    <a:p>
                      <a:r>
                        <a:rPr lang="en-GB" sz="2000" b="1" dirty="0">
                          <a:solidFill>
                            <a:schemeClr val="accent1">
                              <a:lumMod val="50000"/>
                            </a:schemeClr>
                          </a:solidFill>
                        </a:rPr>
                        <a:t>seau</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caser</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bas</a:t>
                      </a:r>
                      <a:r>
                        <a:rPr lang="en-GB" sz="2000" dirty="0">
                          <a:solidFill>
                            <a:schemeClr val="accent1">
                              <a:lumMod val="50000"/>
                            </a:schemeClr>
                          </a:solidFill>
                        </a:rPr>
                        <a:t> </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seau</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caser</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beau</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se</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causer</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graphicFrame>
        <p:nvGraphicFramePr>
          <p:cNvPr id="11" name="Table 9">
            <a:extLst>
              <a:ext uri="{FF2B5EF4-FFF2-40B4-BE49-F238E27FC236}">
                <a16:creationId xmlns:a16="http://schemas.microsoft.com/office/drawing/2014/main" id="{3F03F2D0-57AA-4A38-9DCB-B3B39701FD36}"/>
              </a:ext>
            </a:extLst>
          </p:cNvPr>
          <p:cNvGraphicFramePr>
            <a:graphicFrameLocks noGrp="1"/>
          </p:cNvGraphicFramePr>
          <p:nvPr/>
        </p:nvGraphicFramePr>
        <p:xfrm>
          <a:off x="367587" y="3872120"/>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accent1">
                              <a:lumMod val="50000"/>
                            </a:schemeClr>
                          </a:solidFill>
                          <a:latin typeface="Century Gothic" panose="020F0302020204030204"/>
                          <a:ea typeface="Century Gothic"/>
                          <a:cs typeface="Century Gothic"/>
                        </a:rPr>
                        <a:t>gauche</a:t>
                      </a:r>
                    </a:p>
                  </a:txBody>
                  <a:tcPr anchor="ctr"/>
                </a:tc>
                <a:tc>
                  <a:txBody>
                    <a:bodyPr/>
                    <a:lstStyle/>
                    <a:p>
                      <a:r>
                        <a:rPr lang="en-GB" sz="2000" b="1" dirty="0" err="1">
                          <a:solidFill>
                            <a:schemeClr val="accent1">
                              <a:lumMod val="50000"/>
                            </a:schemeClr>
                          </a:solidFill>
                        </a:rPr>
                        <a:t>jeune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faux</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gauche</a:t>
                      </a:r>
                      <a:r>
                        <a:rPr lang="en-GB" sz="2000" dirty="0">
                          <a:solidFill>
                            <a:schemeClr val="accent1">
                              <a:lumMod val="50000"/>
                            </a:schemeClr>
                          </a:solidFill>
                        </a:rPr>
                        <a:t> </a:t>
                      </a:r>
                      <a:endParaRPr lang="fr-FR" sz="2000" dirty="0">
                        <a:solidFill>
                          <a:schemeClr val="accent1">
                            <a:lumMod val="50000"/>
                          </a:schemeClr>
                        </a:solidFill>
                      </a:endParaRPr>
                    </a:p>
                  </a:txBody>
                  <a:tcPr anchor="ctr"/>
                </a:tc>
                <a:tc>
                  <a:txBody>
                    <a:bodyPr/>
                    <a:lstStyle/>
                    <a:p>
                      <a:r>
                        <a:rPr lang="en-GB" sz="2000" b="1" dirty="0" err="1">
                          <a:solidFill>
                            <a:schemeClr val="accent1">
                              <a:lumMod val="50000"/>
                            </a:schemeClr>
                          </a:solidFill>
                        </a:rPr>
                        <a:t>jeune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feu</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gâche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jaune</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faux</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graphicFrame>
        <p:nvGraphicFramePr>
          <p:cNvPr id="29" name="Table 9">
            <a:extLst>
              <a:ext uri="{FF2B5EF4-FFF2-40B4-BE49-F238E27FC236}">
                <a16:creationId xmlns:a16="http://schemas.microsoft.com/office/drawing/2014/main" id="{914486F8-E28A-49A1-8F9C-ED558A227756}"/>
              </a:ext>
            </a:extLst>
          </p:cNvPr>
          <p:cNvGraphicFramePr>
            <a:graphicFrameLocks noGrp="1"/>
          </p:cNvGraphicFramePr>
          <p:nvPr/>
        </p:nvGraphicFramePr>
        <p:xfrm>
          <a:off x="6243263" y="3872120"/>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sauf</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hâte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eau</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soif</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haute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eu</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soif</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haute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eau</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sp>
        <p:nvSpPr>
          <p:cNvPr id="2" name="TextBox 1">
            <a:extLst>
              <a:ext uri="{FF2B5EF4-FFF2-40B4-BE49-F238E27FC236}">
                <a16:creationId xmlns:a16="http://schemas.microsoft.com/office/drawing/2014/main" id="{4A92C164-550F-486B-9991-A6BE1E85EA4E}"/>
              </a:ext>
            </a:extLst>
          </p:cNvPr>
          <p:cNvSpPr txBox="1"/>
          <p:nvPr/>
        </p:nvSpPr>
        <p:spPr>
          <a:xfrm>
            <a:off x="6457245" y="218836"/>
            <a:ext cx="26610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F0302020204030204"/>
                <a:cs typeface="Arial"/>
                <a:sym typeface="Arial"/>
              </a:rPr>
              <a:t>Partenaire</a:t>
            </a: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rPr>
              <a:t> B</a:t>
            </a:r>
            <a:endParaRPr kumimoji="0" lang="fr-FR" sz="2400" b="1"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endParaRPr>
          </a:p>
        </p:txBody>
      </p:sp>
      <p:sp>
        <p:nvSpPr>
          <p:cNvPr id="3" name="TextBox 2">
            <a:extLst>
              <a:ext uri="{FF2B5EF4-FFF2-40B4-BE49-F238E27FC236}">
                <a16:creationId xmlns:a16="http://schemas.microsoft.com/office/drawing/2014/main" id="{6098C038-92B9-43DB-AE89-045EBE83E2E2}"/>
              </a:ext>
            </a:extLst>
          </p:cNvPr>
          <p:cNvSpPr txBox="1"/>
          <p:nvPr/>
        </p:nvSpPr>
        <p:spPr>
          <a:xfrm>
            <a:off x="5644674" y="1357328"/>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1</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
        <p:nvSpPr>
          <p:cNvPr id="5" name="TextBox 4">
            <a:extLst>
              <a:ext uri="{FF2B5EF4-FFF2-40B4-BE49-F238E27FC236}">
                <a16:creationId xmlns:a16="http://schemas.microsoft.com/office/drawing/2014/main" id="{8A62FB82-9C4C-4AF7-BD34-882C02E38F6D}"/>
              </a:ext>
            </a:extLst>
          </p:cNvPr>
          <p:cNvSpPr txBox="1"/>
          <p:nvPr/>
        </p:nvSpPr>
        <p:spPr>
          <a:xfrm>
            <a:off x="5644674" y="3805098"/>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2</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
        <p:nvSpPr>
          <p:cNvPr id="9" name="TextBox 8">
            <a:extLst>
              <a:ext uri="{FF2B5EF4-FFF2-40B4-BE49-F238E27FC236}">
                <a16:creationId xmlns:a16="http://schemas.microsoft.com/office/drawing/2014/main" id="{212F9B69-4ECA-4406-A4D9-666827FE856B}"/>
              </a:ext>
            </a:extLst>
          </p:cNvPr>
          <p:cNvSpPr txBox="1"/>
          <p:nvPr/>
        </p:nvSpPr>
        <p:spPr>
          <a:xfrm>
            <a:off x="11549921" y="1357328"/>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3</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
        <p:nvSpPr>
          <p:cNvPr id="10" name="TextBox 9">
            <a:extLst>
              <a:ext uri="{FF2B5EF4-FFF2-40B4-BE49-F238E27FC236}">
                <a16:creationId xmlns:a16="http://schemas.microsoft.com/office/drawing/2014/main" id="{2B5AE0D2-3E1D-462C-BE44-717B469505B2}"/>
              </a:ext>
            </a:extLst>
          </p:cNvPr>
          <p:cNvSpPr txBox="1"/>
          <p:nvPr/>
        </p:nvSpPr>
        <p:spPr>
          <a:xfrm>
            <a:off x="11549921" y="3805098"/>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4</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pic>
        <p:nvPicPr>
          <p:cNvPr id="2054" name="Picture 6" descr="Bucket, Pail, Yellow, Toy, Playground, Child">
            <a:extLst>
              <a:ext uri="{FF2B5EF4-FFF2-40B4-BE49-F238E27FC236}">
                <a16:creationId xmlns:a16="http://schemas.microsoft.com/office/drawing/2014/main" id="{538B76E3-CB3F-4CAA-8143-EC5C958FB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790" y="1647791"/>
            <a:ext cx="453008" cy="444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untain, Snowy, Peak, Alp, Everest, Hill">
            <a:extLst>
              <a:ext uri="{FF2B5EF4-FFF2-40B4-BE49-F238E27FC236}">
                <a16:creationId xmlns:a16="http://schemas.microsoft.com/office/drawing/2014/main" id="{4AE2C05E-FECD-43DA-878A-816043ECF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2486" y="2272489"/>
            <a:ext cx="528256" cy="424018"/>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Down 16">
            <a:extLst>
              <a:ext uri="{FF2B5EF4-FFF2-40B4-BE49-F238E27FC236}">
                <a16:creationId xmlns:a16="http://schemas.microsoft.com/office/drawing/2014/main" id="{F2AC9A70-EEEE-45F7-B7A9-8C34DD0B7981}"/>
              </a:ext>
            </a:extLst>
          </p:cNvPr>
          <p:cNvSpPr/>
          <p:nvPr/>
        </p:nvSpPr>
        <p:spPr>
          <a:xfrm rot="3412858">
            <a:off x="2201119" y="2311542"/>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8" name="TextBox 17">
            <a:extLst>
              <a:ext uri="{FF2B5EF4-FFF2-40B4-BE49-F238E27FC236}">
                <a16:creationId xmlns:a16="http://schemas.microsoft.com/office/drawing/2014/main" id="{2890747C-A52A-4929-A94A-6B34C55FCB60}"/>
              </a:ext>
            </a:extLst>
          </p:cNvPr>
          <p:cNvSpPr txBox="1"/>
          <p:nvPr/>
        </p:nvSpPr>
        <p:spPr>
          <a:xfrm>
            <a:off x="1215158" y="2639581"/>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[bottom]</a:t>
            </a:r>
          </a:p>
        </p:txBody>
      </p:sp>
      <p:sp>
        <p:nvSpPr>
          <p:cNvPr id="19" name="TextBox 18">
            <a:extLst>
              <a:ext uri="{FF2B5EF4-FFF2-40B4-BE49-F238E27FC236}">
                <a16:creationId xmlns:a16="http://schemas.microsoft.com/office/drawing/2014/main" id="{744373EC-9694-4789-8F32-4A2CD0B45269}"/>
              </a:ext>
            </a:extLst>
          </p:cNvPr>
          <p:cNvSpPr txBox="1"/>
          <p:nvPr/>
        </p:nvSpPr>
        <p:spPr>
          <a:xfrm>
            <a:off x="4632376" y="1910664"/>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place]</a:t>
            </a:r>
          </a:p>
        </p:txBody>
      </p:sp>
      <p:sp>
        <p:nvSpPr>
          <p:cNvPr id="21" name="TextBox 20">
            <a:extLst>
              <a:ext uri="{FF2B5EF4-FFF2-40B4-BE49-F238E27FC236}">
                <a16:creationId xmlns:a16="http://schemas.microsoft.com/office/drawing/2014/main" id="{421552D1-BF6A-4986-85E5-1E5A95292418}"/>
              </a:ext>
            </a:extLst>
          </p:cNvPr>
          <p:cNvSpPr txBox="1"/>
          <p:nvPr/>
        </p:nvSpPr>
        <p:spPr>
          <a:xfrm>
            <a:off x="4633092" y="340648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cause]</a:t>
            </a:r>
          </a:p>
        </p:txBody>
      </p:sp>
      <p:sp>
        <p:nvSpPr>
          <p:cNvPr id="23" name="TextBox 22">
            <a:extLst>
              <a:ext uri="{FF2B5EF4-FFF2-40B4-BE49-F238E27FC236}">
                <a16:creationId xmlns:a16="http://schemas.microsoft.com/office/drawing/2014/main" id="{63B58CE0-67AC-492C-AD5D-AF1C7AB7C65C}"/>
              </a:ext>
            </a:extLst>
          </p:cNvPr>
          <p:cNvSpPr txBox="1"/>
          <p:nvPr/>
        </p:nvSpPr>
        <p:spPr>
          <a:xfrm>
            <a:off x="4640978" y="265857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place]</a:t>
            </a:r>
          </a:p>
        </p:txBody>
      </p:sp>
      <p:sp>
        <p:nvSpPr>
          <p:cNvPr id="25" name="TextBox 24">
            <a:extLst>
              <a:ext uri="{FF2B5EF4-FFF2-40B4-BE49-F238E27FC236}">
                <a16:creationId xmlns:a16="http://schemas.microsoft.com/office/drawing/2014/main" id="{1BE74031-ABDC-427F-9BDF-260AD1CFD717}"/>
              </a:ext>
            </a:extLst>
          </p:cNvPr>
          <p:cNvSpPr txBox="1"/>
          <p:nvPr/>
        </p:nvSpPr>
        <p:spPr>
          <a:xfrm>
            <a:off x="1479286" y="429170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[left]</a:t>
            </a:r>
          </a:p>
        </p:txBody>
      </p:sp>
      <p:sp>
        <p:nvSpPr>
          <p:cNvPr id="31" name="TextBox 30">
            <a:extLst>
              <a:ext uri="{FF2B5EF4-FFF2-40B4-BE49-F238E27FC236}">
                <a16:creationId xmlns:a16="http://schemas.microsoft.com/office/drawing/2014/main" id="{DB46EFFF-14BC-4B11-8CD5-78BD48DCE98E}"/>
              </a:ext>
            </a:extLst>
          </p:cNvPr>
          <p:cNvSpPr txBox="1"/>
          <p:nvPr/>
        </p:nvSpPr>
        <p:spPr>
          <a:xfrm>
            <a:off x="1479285"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[left]</a:t>
            </a:r>
          </a:p>
        </p:txBody>
      </p:sp>
      <p:pic>
        <p:nvPicPr>
          <p:cNvPr id="2056" name="Picture 8" descr="Fire, Camp, Bonfire, Wood, Heat, Flames">
            <a:extLst>
              <a:ext uri="{FF2B5EF4-FFF2-40B4-BE49-F238E27FC236}">
                <a16:creationId xmlns:a16="http://schemas.microsoft.com/office/drawing/2014/main" id="{966D5845-9568-4B03-9D7A-9E654F98E5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5384" y="4630256"/>
            <a:ext cx="501535" cy="69886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1BF5717-9F5B-47C8-8862-576D94EA6FE3}"/>
              </a:ext>
            </a:extLst>
          </p:cNvPr>
          <p:cNvSpPr txBox="1"/>
          <p:nvPr/>
        </p:nvSpPr>
        <p:spPr>
          <a:xfrm>
            <a:off x="1300666" y="580459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[wastes]</a:t>
            </a:r>
          </a:p>
        </p:txBody>
      </p:sp>
      <p:sp>
        <p:nvSpPr>
          <p:cNvPr id="35" name="TextBox 34">
            <a:extLst>
              <a:ext uri="{FF2B5EF4-FFF2-40B4-BE49-F238E27FC236}">
                <a16:creationId xmlns:a16="http://schemas.microsoft.com/office/drawing/2014/main" id="{037B483F-AD27-4637-8DCF-DE9940FB6A79}"/>
              </a:ext>
            </a:extLst>
          </p:cNvPr>
          <p:cNvSpPr txBox="1"/>
          <p:nvPr/>
        </p:nvSpPr>
        <p:spPr>
          <a:xfrm>
            <a:off x="7313797" y="1869975"/>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[skin]</a:t>
            </a:r>
          </a:p>
        </p:txBody>
      </p:sp>
      <p:sp>
        <p:nvSpPr>
          <p:cNvPr id="37" name="TextBox 36">
            <a:extLst>
              <a:ext uri="{FF2B5EF4-FFF2-40B4-BE49-F238E27FC236}">
                <a16:creationId xmlns:a16="http://schemas.microsoft.com/office/drawing/2014/main" id="{9F6E284E-C145-448F-A8C3-BBD893851463}"/>
              </a:ext>
            </a:extLst>
          </p:cNvPr>
          <p:cNvSpPr txBox="1"/>
          <p:nvPr/>
        </p:nvSpPr>
        <p:spPr>
          <a:xfrm>
            <a:off x="7205052" y="2616565"/>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little]</a:t>
            </a:r>
          </a:p>
        </p:txBody>
      </p:sp>
      <p:grpSp>
        <p:nvGrpSpPr>
          <p:cNvPr id="40" name="Group 39">
            <a:extLst>
              <a:ext uri="{FF2B5EF4-FFF2-40B4-BE49-F238E27FC236}">
                <a16:creationId xmlns:a16="http://schemas.microsoft.com/office/drawing/2014/main" id="{1F18ECC2-9D63-462C-96FE-9F42518037FC}"/>
              </a:ext>
            </a:extLst>
          </p:cNvPr>
          <p:cNvGrpSpPr/>
          <p:nvPr/>
        </p:nvGrpSpPr>
        <p:grpSpPr>
          <a:xfrm>
            <a:off x="9368542" y="1493673"/>
            <a:ext cx="668192" cy="714856"/>
            <a:chOff x="9368542" y="1493673"/>
            <a:chExt cx="668192" cy="714856"/>
          </a:xfrm>
        </p:grpSpPr>
        <p:pic>
          <p:nvPicPr>
            <p:cNvPr id="2058" name="Picture 10" descr="Cow, Calf, Animal, Udder, The Horn Of Africa, Cattle">
              <a:extLst>
                <a:ext uri="{FF2B5EF4-FFF2-40B4-BE49-F238E27FC236}">
                  <a16:creationId xmlns:a16="http://schemas.microsoft.com/office/drawing/2014/main" id="{FF2CE057-62D8-497A-B86F-5FE7A783D5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8542" y="1493673"/>
              <a:ext cx="668192" cy="714856"/>
            </a:xfrm>
            <a:prstGeom prst="rect">
              <a:avLst/>
            </a:prstGeom>
            <a:noFill/>
            <a:extLst>
              <a:ext uri="{909E8E84-426E-40DD-AFC4-6F175D3DCCD1}">
                <a14:hiddenFill xmlns:a14="http://schemas.microsoft.com/office/drawing/2010/main">
                  <a:solidFill>
                    <a:srgbClr val="FFFFFF"/>
                  </a:solidFill>
                </a14:hiddenFill>
              </a:ext>
            </a:extLst>
          </p:spPr>
        </p:pic>
        <p:sp>
          <p:nvSpPr>
            <p:cNvPr id="38" name="Arrow: Down 37">
              <a:extLst>
                <a:ext uri="{FF2B5EF4-FFF2-40B4-BE49-F238E27FC236}">
                  <a16:creationId xmlns:a16="http://schemas.microsoft.com/office/drawing/2014/main" id="{5319942E-534B-434E-A02B-1A0C36EBBFB4}"/>
                </a:ext>
              </a:extLst>
            </p:cNvPr>
            <p:cNvSpPr/>
            <p:nvPr/>
          </p:nvSpPr>
          <p:spPr>
            <a:xfrm rot="16200000">
              <a:off x="9534139" y="1898987"/>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grpSp>
      <p:sp>
        <p:nvSpPr>
          <p:cNvPr id="44" name="TextBox 43">
            <a:extLst>
              <a:ext uri="{FF2B5EF4-FFF2-40B4-BE49-F238E27FC236}">
                <a16:creationId xmlns:a16="http://schemas.microsoft.com/office/drawing/2014/main" id="{CC486392-214A-4F22-A3AD-E9AEBAE6746A}"/>
              </a:ext>
            </a:extLst>
          </p:cNvPr>
          <p:cNvSpPr txBox="1"/>
          <p:nvPr/>
        </p:nvSpPr>
        <p:spPr>
          <a:xfrm>
            <a:off x="10712312" y="1904211"/>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[poor]</a:t>
            </a:r>
          </a:p>
        </p:txBody>
      </p:sp>
      <p:sp>
        <p:nvSpPr>
          <p:cNvPr id="45" name="TextBox 44">
            <a:extLst>
              <a:ext uri="{FF2B5EF4-FFF2-40B4-BE49-F238E27FC236}">
                <a16:creationId xmlns:a16="http://schemas.microsoft.com/office/drawing/2014/main" id="{627A4650-B56E-40EB-B1F7-4C0AD08F0C4C}"/>
              </a:ext>
            </a:extLst>
          </p:cNvPr>
          <p:cNvSpPr txBox="1"/>
          <p:nvPr/>
        </p:nvSpPr>
        <p:spPr>
          <a:xfrm>
            <a:off x="3178692" y="3400447"/>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[self]</a:t>
            </a:r>
          </a:p>
        </p:txBody>
      </p:sp>
      <p:pic>
        <p:nvPicPr>
          <p:cNvPr id="2060" name="Picture 12" descr="Salt Pepper Clip Art">
            <a:extLst>
              <a:ext uri="{FF2B5EF4-FFF2-40B4-BE49-F238E27FC236}">
                <a16:creationId xmlns:a16="http://schemas.microsoft.com/office/drawing/2014/main" id="{A1024B3D-8FD0-413D-96E1-B532F75391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1356010" y="2514179"/>
            <a:ext cx="387822" cy="387822"/>
          </a:xfrm>
          <a:prstGeom prst="rect">
            <a:avLst/>
          </a:prstGeom>
          <a:noFill/>
          <a:extLst>
            <a:ext uri="{909E8E84-426E-40DD-AFC4-6F175D3DCCD1}">
              <a14:hiddenFill xmlns:a14="http://schemas.microsoft.com/office/drawing/2010/main">
                <a:solidFill>
                  <a:srgbClr val="FFFFFF"/>
                </a:solidFill>
              </a14:hiddenFill>
            </a:ext>
          </a:extLst>
        </p:spPr>
      </p:pic>
      <p:sp>
        <p:nvSpPr>
          <p:cNvPr id="47" name="Arrow: Down 46">
            <a:extLst>
              <a:ext uri="{FF2B5EF4-FFF2-40B4-BE49-F238E27FC236}">
                <a16:creationId xmlns:a16="http://schemas.microsoft.com/office/drawing/2014/main" id="{DFC03097-C56D-4C09-A675-4C763D19E9C0}"/>
              </a:ext>
            </a:extLst>
          </p:cNvPr>
          <p:cNvSpPr/>
          <p:nvPr/>
        </p:nvSpPr>
        <p:spPr>
          <a:xfrm rot="4047089">
            <a:off x="11742506" y="2500899"/>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48" name="TextBox 47">
            <a:extLst>
              <a:ext uri="{FF2B5EF4-FFF2-40B4-BE49-F238E27FC236}">
                <a16:creationId xmlns:a16="http://schemas.microsoft.com/office/drawing/2014/main" id="{AB7083FC-8351-4907-8958-DB4F36FA2046}"/>
              </a:ext>
            </a:extLst>
          </p:cNvPr>
          <p:cNvSpPr txBox="1"/>
          <p:nvPr/>
        </p:nvSpPr>
        <p:spPr>
          <a:xfrm>
            <a:off x="7313796" y="336377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[skin]</a:t>
            </a:r>
          </a:p>
        </p:txBody>
      </p:sp>
      <p:sp>
        <p:nvSpPr>
          <p:cNvPr id="50" name="TextBox 49">
            <a:extLst>
              <a:ext uri="{FF2B5EF4-FFF2-40B4-BE49-F238E27FC236}">
                <a16:creationId xmlns:a16="http://schemas.microsoft.com/office/drawing/2014/main" id="{053F7958-0373-4DFB-8607-E981525CBC2B}"/>
              </a:ext>
            </a:extLst>
          </p:cNvPr>
          <p:cNvSpPr txBox="1"/>
          <p:nvPr/>
        </p:nvSpPr>
        <p:spPr>
          <a:xfrm>
            <a:off x="8940401" y="3370415"/>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[goes]</a:t>
            </a:r>
          </a:p>
        </p:txBody>
      </p:sp>
      <p:sp>
        <p:nvSpPr>
          <p:cNvPr id="52" name="TextBox 51">
            <a:extLst>
              <a:ext uri="{FF2B5EF4-FFF2-40B4-BE49-F238E27FC236}">
                <a16:creationId xmlns:a16="http://schemas.microsoft.com/office/drawing/2014/main" id="{DD9A2DFC-905A-46E5-9C33-2922B3FFCD43}"/>
              </a:ext>
            </a:extLst>
          </p:cNvPr>
          <p:cNvSpPr txBox="1"/>
          <p:nvPr/>
        </p:nvSpPr>
        <p:spPr>
          <a:xfrm>
            <a:off x="10696401" y="336377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[poor]</a:t>
            </a:r>
          </a:p>
        </p:txBody>
      </p:sp>
      <p:pic>
        <p:nvPicPr>
          <p:cNvPr id="55" name="Picture 10" descr="Cow, Calf, Animal, Udder, The Horn Of Africa, Cattle">
            <a:extLst>
              <a:ext uri="{FF2B5EF4-FFF2-40B4-BE49-F238E27FC236}">
                <a16:creationId xmlns:a16="http://schemas.microsoft.com/office/drawing/2014/main" id="{DC46823A-71A3-4E63-9E98-A1914B1840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8542" y="2225493"/>
            <a:ext cx="668192" cy="714856"/>
          </a:xfrm>
          <a:prstGeom prst="rect">
            <a:avLst/>
          </a:prstGeom>
          <a:noFill/>
          <a:extLst>
            <a:ext uri="{909E8E84-426E-40DD-AFC4-6F175D3DCCD1}">
              <a14:hiddenFill xmlns:a14="http://schemas.microsoft.com/office/drawing/2010/main">
                <a:solidFill>
                  <a:srgbClr val="FFFFFF"/>
                </a:solidFill>
              </a14:hiddenFill>
            </a:ext>
          </a:extLst>
        </p:spPr>
      </p:pic>
      <p:sp>
        <p:nvSpPr>
          <p:cNvPr id="57" name="Arrow: Down 56">
            <a:extLst>
              <a:ext uri="{FF2B5EF4-FFF2-40B4-BE49-F238E27FC236}">
                <a16:creationId xmlns:a16="http://schemas.microsoft.com/office/drawing/2014/main" id="{5FC561F4-9611-40CA-B2D9-611AC0A6569D}"/>
              </a:ext>
            </a:extLst>
          </p:cNvPr>
          <p:cNvSpPr/>
          <p:nvPr/>
        </p:nvSpPr>
        <p:spPr>
          <a:xfrm rot="16200000">
            <a:off x="9534139" y="2630807"/>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59" name="TextBox 58">
            <a:extLst>
              <a:ext uri="{FF2B5EF4-FFF2-40B4-BE49-F238E27FC236}">
                <a16:creationId xmlns:a16="http://schemas.microsoft.com/office/drawing/2014/main" id="{DFC3D574-897D-4103-8D24-D59355956F1F}"/>
              </a:ext>
            </a:extLst>
          </p:cNvPr>
          <p:cNvSpPr txBox="1"/>
          <p:nvPr/>
        </p:nvSpPr>
        <p:spPr>
          <a:xfrm>
            <a:off x="7168538" y="429170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[except]</a:t>
            </a:r>
          </a:p>
        </p:txBody>
      </p:sp>
      <p:sp>
        <p:nvSpPr>
          <p:cNvPr id="61" name="TextBox 60">
            <a:extLst>
              <a:ext uri="{FF2B5EF4-FFF2-40B4-BE49-F238E27FC236}">
                <a16:creationId xmlns:a16="http://schemas.microsoft.com/office/drawing/2014/main" id="{349079A5-8B61-4CFB-A330-D5FE2A7CCF51}"/>
              </a:ext>
            </a:extLst>
          </p:cNvPr>
          <p:cNvSpPr txBox="1"/>
          <p:nvPr/>
        </p:nvSpPr>
        <p:spPr>
          <a:xfrm>
            <a:off x="7269345"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[thirst]</a:t>
            </a:r>
          </a:p>
        </p:txBody>
      </p:sp>
      <p:sp>
        <p:nvSpPr>
          <p:cNvPr id="63" name="TextBox 62">
            <a:extLst>
              <a:ext uri="{FF2B5EF4-FFF2-40B4-BE49-F238E27FC236}">
                <a16:creationId xmlns:a16="http://schemas.microsoft.com/office/drawing/2014/main" id="{B94CD940-269C-4A6B-98B0-6A9CCBF4B68E}"/>
              </a:ext>
            </a:extLst>
          </p:cNvPr>
          <p:cNvSpPr txBox="1"/>
          <p:nvPr/>
        </p:nvSpPr>
        <p:spPr>
          <a:xfrm>
            <a:off x="7269344" y="5772856"/>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[thirst]</a:t>
            </a:r>
          </a:p>
        </p:txBody>
      </p:sp>
      <p:sp>
        <p:nvSpPr>
          <p:cNvPr id="65" name="TextBox 64">
            <a:extLst>
              <a:ext uri="{FF2B5EF4-FFF2-40B4-BE49-F238E27FC236}">
                <a16:creationId xmlns:a16="http://schemas.microsoft.com/office/drawing/2014/main" id="{2AA80AAF-2EEF-40B4-A221-5180DB490488}"/>
              </a:ext>
            </a:extLst>
          </p:cNvPr>
          <p:cNvSpPr txBox="1"/>
          <p:nvPr/>
        </p:nvSpPr>
        <p:spPr>
          <a:xfrm>
            <a:off x="8940401" y="429170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[haste]</a:t>
            </a:r>
          </a:p>
        </p:txBody>
      </p:sp>
      <p:pic>
        <p:nvPicPr>
          <p:cNvPr id="67" name="Picture 6" descr="Bucket, Pail, Yellow, Toy, Playground, Child">
            <a:extLst>
              <a:ext uri="{FF2B5EF4-FFF2-40B4-BE49-F238E27FC236}">
                <a16:creationId xmlns:a16="http://schemas.microsoft.com/office/drawing/2014/main" id="{AB05F06C-EDC2-4EB2-8B6C-8A7B32F2E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790" y="2397845"/>
            <a:ext cx="453008" cy="444367"/>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E47530A2-3B34-46E8-BF2F-C7C0BDE23619}"/>
              </a:ext>
            </a:extLst>
          </p:cNvPr>
          <p:cNvSpPr txBox="1"/>
          <p:nvPr/>
        </p:nvSpPr>
        <p:spPr>
          <a:xfrm>
            <a:off x="8725143" y="504562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[high]</a:t>
            </a:r>
          </a:p>
        </p:txBody>
      </p:sp>
      <p:pic>
        <p:nvPicPr>
          <p:cNvPr id="2062" name="Picture 14" descr="Empire State Building, Skyscraper">
            <a:extLst>
              <a:ext uri="{FF2B5EF4-FFF2-40B4-BE49-F238E27FC236}">
                <a16:creationId xmlns:a16="http://schemas.microsoft.com/office/drawing/2014/main" id="{B2F4724E-4A99-40AB-817A-4BD05E2193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7340" y="4656954"/>
            <a:ext cx="338208" cy="676416"/>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C9927563-6869-4758-B16F-1F786DEF3E10}"/>
              </a:ext>
            </a:extLst>
          </p:cNvPr>
          <p:cNvSpPr txBox="1"/>
          <p:nvPr/>
        </p:nvSpPr>
        <p:spPr>
          <a:xfrm>
            <a:off x="8703477" y="5772856"/>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[high]</a:t>
            </a:r>
          </a:p>
        </p:txBody>
      </p:sp>
      <p:pic>
        <p:nvPicPr>
          <p:cNvPr id="73" name="Picture 14" descr="Empire State Building, Skyscraper">
            <a:extLst>
              <a:ext uri="{FF2B5EF4-FFF2-40B4-BE49-F238E27FC236}">
                <a16:creationId xmlns:a16="http://schemas.microsoft.com/office/drawing/2014/main" id="{325A5AAA-F0E6-414A-969B-14ABAB80B4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45674" y="5384182"/>
            <a:ext cx="338208" cy="676416"/>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A3B2A2F6-C622-4C6C-B032-76DE4199DE5C}"/>
              </a:ext>
            </a:extLst>
          </p:cNvPr>
          <p:cNvSpPr txBox="1"/>
          <p:nvPr/>
        </p:nvSpPr>
        <p:spPr>
          <a:xfrm>
            <a:off x="10719319"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[was]</a:t>
            </a:r>
          </a:p>
        </p:txBody>
      </p:sp>
      <p:pic>
        <p:nvPicPr>
          <p:cNvPr id="91" name="Picture 90" descr="water droplet">
            <a:extLst>
              <a:ext uri="{FF2B5EF4-FFF2-40B4-BE49-F238E27FC236}">
                <a16:creationId xmlns:a16="http://schemas.microsoft.com/office/drawing/2014/main" id="{35D1A28C-8D59-478E-87C2-C88E9D2930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40657">
            <a:off x="10923799" y="4034707"/>
            <a:ext cx="349027" cy="513990"/>
          </a:xfrm>
          <a:prstGeom prst="rect">
            <a:avLst/>
          </a:prstGeom>
        </p:spPr>
      </p:pic>
      <p:pic>
        <p:nvPicPr>
          <p:cNvPr id="92" name="Picture 91" descr="water droplet">
            <a:extLst>
              <a:ext uri="{FF2B5EF4-FFF2-40B4-BE49-F238E27FC236}">
                <a16:creationId xmlns:a16="http://schemas.microsoft.com/office/drawing/2014/main" id="{76E61A3F-1609-4057-9918-87548FAA2D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40657">
            <a:off x="10923799" y="5491657"/>
            <a:ext cx="349027" cy="513990"/>
          </a:xfrm>
          <a:prstGeom prst="rect">
            <a:avLst/>
          </a:prstGeom>
        </p:spPr>
      </p:pic>
      <p:sp>
        <p:nvSpPr>
          <p:cNvPr id="99" name="Oval 98">
            <a:extLst>
              <a:ext uri="{FF2B5EF4-FFF2-40B4-BE49-F238E27FC236}">
                <a16:creationId xmlns:a16="http://schemas.microsoft.com/office/drawing/2014/main" id="{970119EB-0EF5-4D0C-9F09-A0C87EAD3569}"/>
              </a:ext>
            </a:extLst>
          </p:cNvPr>
          <p:cNvSpPr/>
          <p:nvPr/>
        </p:nvSpPr>
        <p:spPr>
          <a:xfrm rot="3305983">
            <a:off x="432150" y="2341730"/>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00" name="Oval 99">
            <a:extLst>
              <a:ext uri="{FF2B5EF4-FFF2-40B4-BE49-F238E27FC236}">
                <a16:creationId xmlns:a16="http://schemas.microsoft.com/office/drawing/2014/main" id="{D6978713-572A-40A8-BDB6-61327D79C154}"/>
              </a:ext>
            </a:extLst>
          </p:cNvPr>
          <p:cNvSpPr/>
          <p:nvPr/>
        </p:nvSpPr>
        <p:spPr>
          <a:xfrm rot="3305983">
            <a:off x="432149" y="4727539"/>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01" name="Oval 100">
            <a:extLst>
              <a:ext uri="{FF2B5EF4-FFF2-40B4-BE49-F238E27FC236}">
                <a16:creationId xmlns:a16="http://schemas.microsoft.com/office/drawing/2014/main" id="{D83DE629-5F43-4E0C-8012-A66CBE58F85D}"/>
              </a:ext>
            </a:extLst>
          </p:cNvPr>
          <p:cNvSpPr/>
          <p:nvPr/>
        </p:nvSpPr>
        <p:spPr>
          <a:xfrm rot="3305983">
            <a:off x="6320866" y="1605747"/>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02" name="Oval 101">
            <a:extLst>
              <a:ext uri="{FF2B5EF4-FFF2-40B4-BE49-F238E27FC236}">
                <a16:creationId xmlns:a16="http://schemas.microsoft.com/office/drawing/2014/main" id="{CFCD0308-9AA4-402E-925C-EA4CBB029FC2}"/>
              </a:ext>
            </a:extLst>
          </p:cNvPr>
          <p:cNvSpPr/>
          <p:nvPr/>
        </p:nvSpPr>
        <p:spPr>
          <a:xfrm rot="3305983">
            <a:off x="6343154" y="5482883"/>
            <a:ext cx="284576" cy="52845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Tree>
    <p:extLst>
      <p:ext uri="{BB962C8B-B14F-4D97-AF65-F5344CB8AC3E}">
        <p14:creationId xmlns:p14="http://schemas.microsoft.com/office/powerpoint/2010/main" val="397468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0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 name="TextBox 1">
            <a:extLst>
              <a:ext uri="{FF2B5EF4-FFF2-40B4-BE49-F238E27FC236}">
                <a16:creationId xmlns:a16="http://schemas.microsoft.com/office/drawing/2014/main" id="{4A92C164-550F-486B-9991-A6BE1E85EA4E}"/>
              </a:ext>
            </a:extLst>
          </p:cNvPr>
          <p:cNvSpPr txBox="1"/>
          <p:nvPr/>
        </p:nvSpPr>
        <p:spPr>
          <a:xfrm>
            <a:off x="6457245" y="218836"/>
            <a:ext cx="26610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F0302020204030204"/>
                <a:cs typeface="Arial"/>
                <a:sym typeface="Arial"/>
              </a:rPr>
              <a:t>Rolecards</a:t>
            </a:r>
            <a:endParaRPr kumimoji="0" lang="fr-FR" sz="2400" b="1"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endParaRPr>
          </a:p>
        </p:txBody>
      </p:sp>
      <p:graphicFrame>
        <p:nvGraphicFramePr>
          <p:cNvPr id="13" name="Table 25">
            <a:extLst>
              <a:ext uri="{FF2B5EF4-FFF2-40B4-BE49-F238E27FC236}">
                <a16:creationId xmlns:a16="http://schemas.microsoft.com/office/drawing/2014/main" id="{A822FD10-2307-4BDE-A6E0-2BAFBDCEF601}"/>
              </a:ext>
            </a:extLst>
          </p:cNvPr>
          <p:cNvGraphicFramePr>
            <a:graphicFrameLocks noGrp="1"/>
          </p:cNvGraphicFramePr>
          <p:nvPr/>
        </p:nvGraphicFramePr>
        <p:xfrm>
          <a:off x="612598" y="1370608"/>
          <a:ext cx="4040187" cy="4754880"/>
        </p:xfrm>
        <a:graphic>
          <a:graphicData uri="http://schemas.openxmlformats.org/drawingml/2006/table">
            <a:tbl>
              <a:tblPr firstRow="1" bandRow="1"/>
              <a:tblGrid>
                <a:gridCol w="4040187">
                  <a:extLst>
                    <a:ext uri="{9D8B030D-6E8A-4147-A177-3AD203B41FA5}">
                      <a16:colId xmlns:a16="http://schemas.microsoft.com/office/drawing/2014/main" val="2411332596"/>
                    </a:ext>
                  </a:extLst>
                </a:gridCol>
              </a:tblGrid>
              <a:tr h="370840">
                <a:tc>
                  <a:txBody>
                    <a:bodyPr/>
                    <a:lstStyle/>
                    <a:p>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7594890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3084573118"/>
                  </a:ext>
                </a:extLst>
              </a:tr>
              <a:tr h="370840">
                <a:tc>
                  <a:txBody>
                    <a:bodyPr/>
                    <a:lstStyle/>
                    <a:p>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3089155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4258559676"/>
                  </a:ext>
                </a:extLst>
              </a:tr>
              <a:tr h="370840">
                <a:tc>
                  <a:txBody>
                    <a:bodyPr/>
                    <a:lstStyle/>
                    <a:p>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13840661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2119650629"/>
                  </a:ext>
                </a:extLst>
              </a:tr>
              <a:tr h="370840">
                <a:tc>
                  <a:txBody>
                    <a:bodyPr/>
                    <a:lstStyle/>
                    <a:p>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35292803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3027417139"/>
                  </a:ext>
                </a:extLst>
              </a:tr>
              <a:tr h="370840">
                <a:tc>
                  <a:txBody>
                    <a:bodyPr/>
                    <a:lstStyle/>
                    <a:p>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20305080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3774220133"/>
                  </a:ext>
                </a:extLst>
              </a:tr>
              <a:tr h="370840">
                <a:tc>
                  <a:txBody>
                    <a:bodyPr/>
                    <a:lstStyle/>
                    <a:p>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2257449281"/>
                  </a:ext>
                </a:extLst>
              </a:tr>
              <a:tr h="2651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A: 1A, 2C, 3A, 4B</a:t>
                      </a:r>
                      <a:endParaRPr lang="fr-FR" sz="2000" dirty="0">
                        <a:solidFill>
                          <a:schemeClr val="accent1">
                            <a:lumMod val="50000"/>
                          </a:schemeClr>
                        </a:solidFill>
                      </a:endParaRPr>
                    </a:p>
                  </a:txBody>
                  <a:tcPr/>
                </a:tc>
                <a:extLst>
                  <a:ext uri="{0D108BD9-81ED-4DB2-BD59-A6C34878D82A}">
                    <a16:rowId xmlns:a16="http://schemas.microsoft.com/office/drawing/2014/main" val="80646264"/>
                  </a:ext>
                </a:extLst>
              </a:tr>
            </a:tbl>
          </a:graphicData>
        </a:graphic>
      </p:graphicFrame>
      <p:graphicFrame>
        <p:nvGraphicFramePr>
          <p:cNvPr id="26" name="Table 25">
            <a:extLst>
              <a:ext uri="{FF2B5EF4-FFF2-40B4-BE49-F238E27FC236}">
                <a16:creationId xmlns:a16="http://schemas.microsoft.com/office/drawing/2014/main" id="{6A3601A8-F494-4560-89D4-E5954C1B556B}"/>
              </a:ext>
            </a:extLst>
          </p:cNvPr>
          <p:cNvGraphicFramePr>
            <a:graphicFrameLocks noGrp="1"/>
          </p:cNvGraphicFramePr>
          <p:nvPr/>
        </p:nvGraphicFramePr>
        <p:xfrm>
          <a:off x="5078065" y="1370608"/>
          <a:ext cx="4040187" cy="4754880"/>
        </p:xfrm>
        <a:graphic>
          <a:graphicData uri="http://schemas.openxmlformats.org/drawingml/2006/table">
            <a:tbl>
              <a:tblPr firstRow="1" bandRow="1"/>
              <a:tblGrid>
                <a:gridCol w="4040187">
                  <a:extLst>
                    <a:ext uri="{9D8B030D-6E8A-4147-A177-3AD203B41FA5}">
                      <a16:colId xmlns:a16="http://schemas.microsoft.com/office/drawing/2014/main" val="2411332596"/>
                    </a:ext>
                  </a:extLst>
                </a:gridCol>
              </a:tblGrid>
              <a:tr h="370840">
                <a:tc>
                  <a:txBody>
                    <a:bodyPr/>
                    <a:lstStyle/>
                    <a:p>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7594890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3084573118"/>
                  </a:ext>
                </a:extLst>
              </a:tr>
              <a:tr h="370840">
                <a:tc>
                  <a:txBody>
                    <a:bodyPr/>
                    <a:lstStyle/>
                    <a:p>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3089155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4258559676"/>
                  </a:ext>
                </a:extLst>
              </a:tr>
              <a:tr h="370840">
                <a:tc>
                  <a:txBody>
                    <a:bodyPr/>
                    <a:lstStyle/>
                    <a:p>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13840661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2119650629"/>
                  </a:ext>
                </a:extLst>
              </a:tr>
              <a:tr h="370840">
                <a:tc>
                  <a:txBody>
                    <a:bodyPr/>
                    <a:lstStyle/>
                    <a:p>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35292803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3027417139"/>
                  </a:ext>
                </a:extLst>
              </a:tr>
              <a:tr h="370840">
                <a:tc>
                  <a:txBody>
                    <a:bodyPr/>
                    <a:lstStyle/>
                    <a:p>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20305080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3774220133"/>
                  </a:ext>
                </a:extLst>
              </a:tr>
              <a:tr h="370840">
                <a:tc>
                  <a:txBody>
                    <a:bodyPr/>
                    <a:lstStyle/>
                    <a:p>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22574492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Partner B: 1B, 2B, 3A, 4C</a:t>
                      </a:r>
                      <a:endParaRPr lang="fr-FR" sz="2000" dirty="0">
                        <a:solidFill>
                          <a:schemeClr val="accent1">
                            <a:lumMod val="50000"/>
                          </a:schemeClr>
                        </a:solidFill>
                      </a:endParaRPr>
                    </a:p>
                  </a:txBody>
                  <a:tcPr/>
                </a:tc>
                <a:extLst>
                  <a:ext uri="{0D108BD9-81ED-4DB2-BD59-A6C34878D82A}">
                    <a16:rowId xmlns:a16="http://schemas.microsoft.com/office/drawing/2014/main" val="80646264"/>
                  </a:ext>
                </a:extLst>
              </a:tr>
            </a:tbl>
          </a:graphicData>
        </a:graphic>
      </p:graphicFrame>
    </p:spTree>
    <p:extLst>
      <p:ext uri="{BB962C8B-B14F-4D97-AF65-F5344CB8AC3E}">
        <p14:creationId xmlns:p14="http://schemas.microsoft.com/office/powerpoint/2010/main" val="3842112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p2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52" name="Google Shape;752;p2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[au]</a:t>
            </a:r>
            <a:endParaRPr/>
          </a:p>
        </p:txBody>
      </p:sp>
      <p:sp>
        <p:nvSpPr>
          <p:cNvPr id="753" name="Google Shape;753;p2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754" name="Google Shape;754;p2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[2]</a:t>
            </a:r>
            <a:endParaRPr dirty="0"/>
          </a:p>
        </p:txBody>
      </p:sp>
    </p:spTree>
    <p:extLst>
      <p:ext uri="{BB962C8B-B14F-4D97-AF65-F5344CB8AC3E}">
        <p14:creationId xmlns:p14="http://schemas.microsoft.com/office/powerpoint/2010/main" val="1428803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76170" y="1314643"/>
            <a:ext cx="903965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37016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mange à Dij</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8734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manges</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_______</a:t>
            </a:r>
          </a:p>
        </p:txBody>
      </p:sp>
      <p:sp>
        <p:nvSpPr>
          <p:cNvPr id="24" name="Action Button: Custom 66" descr="number 1">
            <a:hlinkClick r:id="" action="ppaction://noaction" highlightClick="1">
              <a:snd r:embed="rId3" name="Fr 2.2.5 Slide 8.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TextBox 9">
            <a:extLst>
              <a:ext uri="{FF2B5EF4-FFF2-40B4-BE49-F238E27FC236}">
                <a16:creationId xmlns:a16="http://schemas.microsoft.com/office/drawing/2014/main" id="{F663589B-711E-4A96-A181-D82AEBCD1CB0}"/>
              </a:ext>
            </a:extLst>
          </p:cNvPr>
          <p:cNvSpPr txBox="1"/>
          <p:nvPr/>
        </p:nvSpPr>
        <p:spPr>
          <a:xfrm>
            <a:off x="6832416" y="3630907"/>
            <a:ext cx="17989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Ment</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26810" y="4474275"/>
            <a:ext cx="450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2D92E52F-CB40-450E-8FA4-DFC1AFB2488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461012B0-C21E-44E5-A26C-77D1CD27DD3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066E35C5-4E60-450B-B3DA-2B798847F65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4483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76170" y="1314643"/>
            <a:ext cx="903965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3432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joue</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Toul</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1809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joues</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_________</a:t>
            </a:r>
          </a:p>
        </p:txBody>
      </p:sp>
      <p:sp>
        <p:nvSpPr>
          <p:cNvPr id="24" name="Action Button: Custom 66" descr="number 1">
            <a:hlinkClick r:id="" action="ppaction://noaction" highlightClick="1">
              <a:snd r:embed="rId3" name="Fr 2.2.5 Slide 9.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TextBox 9">
            <a:extLst>
              <a:ext uri="{FF2B5EF4-FFF2-40B4-BE49-F238E27FC236}">
                <a16:creationId xmlns:a16="http://schemas.microsoft.com/office/drawing/2014/main" id="{F663589B-711E-4A96-A181-D82AEBCD1CB0}"/>
              </a:ext>
            </a:extLst>
          </p:cNvPr>
          <p:cNvSpPr txBox="1"/>
          <p:nvPr/>
        </p:nvSpPr>
        <p:spPr>
          <a:xfrm>
            <a:off x="6279347" y="3630907"/>
            <a:ext cx="20986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Bord</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eau</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x</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6958941" y="4474275"/>
            <a:ext cx="522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E85293D1-EB28-4174-BC2E-FA19B843A1A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717681D2-BD71-4FE9-AD88-77C24335D50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21390B2B-69DF-456F-81FD-661A327D30D3}"/>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708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2114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gagne</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Soiss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s</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7544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gagnes</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__________</a:t>
            </a:r>
          </a:p>
        </p:txBody>
      </p:sp>
      <p:sp>
        <p:nvSpPr>
          <p:cNvPr id="24" name="Action Button: Custom 66" descr="number 1">
            <a:hlinkClick r:id="" action="ppaction://noaction" highlightClick="1">
              <a:snd r:embed="rId3" name="Fr 2.2.5 Slide 10.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0" name="TextBox 9">
            <a:extLst>
              <a:ext uri="{FF2B5EF4-FFF2-40B4-BE49-F238E27FC236}">
                <a16:creationId xmlns:a16="http://schemas.microsoft.com/office/drawing/2014/main" id="{F663589B-711E-4A96-A181-D82AEBCD1CB0}"/>
              </a:ext>
            </a:extLst>
          </p:cNvPr>
          <p:cNvSpPr txBox="1"/>
          <p:nvPr/>
        </p:nvSpPr>
        <p:spPr>
          <a:xfrm>
            <a:off x="6710212" y="3630907"/>
            <a:ext cx="22894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Chaum</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26810" y="4474275"/>
            <a:ext cx="450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C277829F-BABB-4112-95A8-63EF226A4A4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2181258D-814F-469E-A7D7-13CB3BCD770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CF942CD9-071B-4F9C-83F8-03796B83D1B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298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23545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marche</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Mâc</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1809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marches à ______</a:t>
            </a:r>
          </a:p>
        </p:txBody>
      </p:sp>
      <p:sp>
        <p:nvSpPr>
          <p:cNvPr id="24" name="Action Button: Custom 66" descr="number 1">
            <a:hlinkClick r:id="" action="ppaction://noaction" highlightClick="1">
              <a:snd r:embed="rId3" name="Fr 2.2.5 Slide 11.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0" name="TextBox 9">
            <a:extLst>
              <a:ext uri="{FF2B5EF4-FFF2-40B4-BE49-F238E27FC236}">
                <a16:creationId xmlns:a16="http://schemas.microsoft.com/office/drawing/2014/main" id="{F663589B-711E-4A96-A181-D82AEBCD1CB0}"/>
              </a:ext>
            </a:extLst>
          </p:cNvPr>
          <p:cNvSpPr txBox="1"/>
          <p:nvPr/>
        </p:nvSpPr>
        <p:spPr>
          <a:xfrm>
            <a:off x="6991025" y="3634847"/>
            <a:ext cx="14173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Larr</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au</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6958941" y="4474275"/>
            <a:ext cx="522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DB1631BE-2C1B-4E54-9CC6-03B950387A1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0A9BC71F-E74F-4F91-99B7-4CF42E8FEC5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09EE624E-DA31-4160-A6EA-27866F15D8C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052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3428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reste</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Montluç</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501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restes</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_________</a:t>
            </a:r>
          </a:p>
        </p:txBody>
      </p:sp>
      <p:sp>
        <p:nvSpPr>
          <p:cNvPr id="24" name="Action Button: Custom 66" descr="number 1">
            <a:hlinkClick r:id="" action="ppaction://noaction" highlightClick="1">
              <a:snd r:embed="rId3" name="Fr 2.2.5 Slide 12.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0" name="TextBox 9">
            <a:extLst>
              <a:ext uri="{FF2B5EF4-FFF2-40B4-BE49-F238E27FC236}">
                <a16:creationId xmlns:a16="http://schemas.microsoft.com/office/drawing/2014/main" id="{F663589B-711E-4A96-A181-D82AEBCD1CB0}"/>
              </a:ext>
            </a:extLst>
          </p:cNvPr>
          <p:cNvSpPr txBox="1"/>
          <p:nvPr/>
        </p:nvSpPr>
        <p:spPr>
          <a:xfrm>
            <a:off x="6495912" y="3634847"/>
            <a:ext cx="18598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Monac</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o</a:t>
            </a:r>
          </a:p>
        </p:txBody>
      </p:sp>
      <p:sp>
        <p:nvSpPr>
          <p:cNvPr id="11" name="Rectangle 10">
            <a:extLst>
              <a:ext uri="{FF2B5EF4-FFF2-40B4-BE49-F238E27FC236}">
                <a16:creationId xmlns:a16="http://schemas.microsoft.com/office/drawing/2014/main" id="{9436A958-037F-47B4-B2B7-25A702CC6C09}"/>
              </a:ext>
            </a:extLst>
          </p:cNvPr>
          <p:cNvSpPr/>
          <p:nvPr/>
        </p:nvSpPr>
        <p:spPr>
          <a:xfrm>
            <a:off x="6958941" y="4474275"/>
            <a:ext cx="522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64805217-9D62-4CE8-8B4D-ADD3B53849A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85DFACC9-03A2-4EFA-BAD6-C9BABA5CDFC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DBA7EC9D-33B8-4658-8759-A0069864D35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524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33323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chante</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Avign</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8734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chantes</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________</a:t>
            </a:r>
          </a:p>
        </p:txBody>
      </p:sp>
      <p:sp>
        <p:nvSpPr>
          <p:cNvPr id="24" name="Action Button: Custom 66" descr="number 1">
            <a:hlinkClick r:id="" action="ppaction://noaction" highlightClick="1">
              <a:snd r:embed="rId3" name="Fr 2.2.5 Slide 13.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0" name="TextBox 9">
            <a:extLst>
              <a:ext uri="{FF2B5EF4-FFF2-40B4-BE49-F238E27FC236}">
                <a16:creationId xmlns:a16="http://schemas.microsoft.com/office/drawing/2014/main" id="{F663589B-711E-4A96-A181-D82AEBCD1CB0}"/>
              </a:ext>
            </a:extLst>
          </p:cNvPr>
          <p:cNvSpPr txBox="1"/>
          <p:nvPr/>
        </p:nvSpPr>
        <p:spPr>
          <a:xfrm>
            <a:off x="6885317" y="3634847"/>
            <a:ext cx="16930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Avall</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26810" y="4474275"/>
            <a:ext cx="450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F9E22E23-1BE4-4B81-BE10-D64BE686BFE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57615BB9-05B2-4E43-8043-C5D7F1318E7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4689B0E6-23B7-40FE-A8F4-A3FB9DE9795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5539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24507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pense</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Brianç</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8734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penses</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__________</a:t>
            </a:r>
          </a:p>
        </p:txBody>
      </p:sp>
      <p:sp>
        <p:nvSpPr>
          <p:cNvPr id="24" name="Action Button: Custom 66" descr="number 1">
            <a:hlinkClick r:id="" action="ppaction://noaction" highlightClick="1">
              <a:snd r:embed="rId3" name="Fr 2.2.5 Slide 14.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0" name="TextBox 9">
            <a:extLst>
              <a:ext uri="{FF2B5EF4-FFF2-40B4-BE49-F238E27FC236}">
                <a16:creationId xmlns:a16="http://schemas.microsoft.com/office/drawing/2014/main" id="{F663589B-711E-4A96-A181-D82AEBCD1CB0}"/>
              </a:ext>
            </a:extLst>
          </p:cNvPr>
          <p:cNvSpPr txBox="1"/>
          <p:nvPr/>
        </p:nvSpPr>
        <p:spPr>
          <a:xfrm>
            <a:off x="6681896" y="3634847"/>
            <a:ext cx="21579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Besanç</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26810" y="4474275"/>
            <a:ext cx="450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4666F2D5-942E-4DDB-8976-3701520E9C4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D9371E6A-63B8-46BD-87ED-4193DC724A4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494DE98E-E625-4302-8BAF-B87F0D2AFC2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196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014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76170" y="1314643"/>
            <a:ext cx="903965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70834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travaille</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Quiber</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56837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travailles</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_____________</a:t>
            </a:r>
          </a:p>
        </p:txBody>
      </p:sp>
      <p:sp>
        <p:nvSpPr>
          <p:cNvPr id="24" name="Action Button: Custom 66" descr="number 1">
            <a:hlinkClick r:id="" action="ppaction://noaction" highlightClick="1">
              <a:snd r:embed="rId3" name="Fr 2.2.5 Slide 15.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0" name="TextBox 9">
            <a:extLst>
              <a:ext uri="{FF2B5EF4-FFF2-40B4-BE49-F238E27FC236}">
                <a16:creationId xmlns:a16="http://schemas.microsoft.com/office/drawing/2014/main" id="{F663589B-711E-4A96-A181-D82AEBCD1CB0}"/>
              </a:ext>
            </a:extLst>
          </p:cNvPr>
          <p:cNvSpPr txBox="1"/>
          <p:nvPr/>
        </p:nvSpPr>
        <p:spPr>
          <a:xfrm>
            <a:off x="7087056" y="3634847"/>
            <a:ext cx="27077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Concarn</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6958941" y="4474275"/>
            <a:ext cx="522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9244DE74-D40B-4494-A5C9-CF7FAF30415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C7B876B0-372C-4A77-B1F5-8255C20459B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174FFF9A-0948-4853-86FF-67166F7CA47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310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p2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52" name="Google Shape;752;p2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[au]</a:t>
            </a:r>
            <a:endParaRPr/>
          </a:p>
        </p:txBody>
      </p:sp>
      <p:sp>
        <p:nvSpPr>
          <p:cNvPr id="753" name="Google Shape;753;p2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754" name="Google Shape;754;p2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[3]</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2C0CA0B-AF4B-48AE-9750-78418464EFB8}"/>
              </a:ext>
            </a:extLst>
          </p:cNvPr>
          <p:cNvGraphicFramePr>
            <a:graphicFrameLocks noGrp="1"/>
          </p:cNvGraphicFramePr>
          <p:nvPr/>
        </p:nvGraphicFramePr>
        <p:xfrm>
          <a:off x="309019" y="2032306"/>
          <a:ext cx="8933098" cy="4114800"/>
        </p:xfrm>
        <a:graphic>
          <a:graphicData uri="http://schemas.openxmlformats.org/drawingml/2006/table">
            <a:tbl>
              <a:tblPr firstRow="1" bandRow="1">
                <a:tableStyleId>{21E4AEA4-8DFA-4A89-87EB-49C32662AFE0}</a:tableStyleId>
              </a:tblPr>
              <a:tblGrid>
                <a:gridCol w="762384">
                  <a:extLst>
                    <a:ext uri="{9D8B030D-6E8A-4147-A177-3AD203B41FA5}">
                      <a16:colId xmlns:a16="http://schemas.microsoft.com/office/drawing/2014/main" val="223990460"/>
                    </a:ext>
                  </a:extLst>
                </a:gridCol>
                <a:gridCol w="3254017">
                  <a:extLst>
                    <a:ext uri="{9D8B030D-6E8A-4147-A177-3AD203B41FA5}">
                      <a16:colId xmlns:a16="http://schemas.microsoft.com/office/drawing/2014/main" val="1883277777"/>
                    </a:ext>
                  </a:extLst>
                </a:gridCol>
                <a:gridCol w="2494431">
                  <a:extLst>
                    <a:ext uri="{9D8B030D-6E8A-4147-A177-3AD203B41FA5}">
                      <a16:colId xmlns:a16="http://schemas.microsoft.com/office/drawing/2014/main" val="3242989094"/>
                    </a:ext>
                  </a:extLst>
                </a:gridCol>
                <a:gridCol w="1211133">
                  <a:extLst>
                    <a:ext uri="{9D8B030D-6E8A-4147-A177-3AD203B41FA5}">
                      <a16:colId xmlns:a16="http://schemas.microsoft.com/office/drawing/2014/main" val="2264497259"/>
                    </a:ext>
                  </a:extLst>
                </a:gridCol>
                <a:gridCol w="1211133">
                  <a:extLst>
                    <a:ext uri="{9D8B030D-6E8A-4147-A177-3AD203B41FA5}">
                      <a16:colId xmlns:a16="http://schemas.microsoft.com/office/drawing/2014/main" val="3966112791"/>
                    </a:ext>
                  </a:extLst>
                </a:gridCol>
              </a:tblGrid>
              <a:tr h="370840">
                <a:tc>
                  <a:txBody>
                    <a:bodyPr/>
                    <a:lstStyle/>
                    <a:p>
                      <a:endParaRPr lang="fr-FR" sz="2400"/>
                    </a:p>
                  </a:txBody>
                  <a:tcPr/>
                </a:tc>
                <a:tc>
                  <a:txBody>
                    <a:bodyPr/>
                    <a:lstStyle/>
                    <a:p>
                      <a:pPr algn="ctr"/>
                      <a:r>
                        <a:rPr lang="fr-FR" sz="2400" dirty="0"/>
                        <a:t>English</a:t>
                      </a:r>
                    </a:p>
                  </a:txBody>
                  <a:tcPr/>
                </a:tc>
                <a:tc>
                  <a:txBody>
                    <a:bodyPr/>
                    <a:lstStyle/>
                    <a:p>
                      <a:pPr algn="ctr"/>
                      <a:r>
                        <a:rPr lang="fr-FR" sz="2400" dirty="0"/>
                        <a:t>French</a:t>
                      </a:r>
                    </a:p>
                  </a:txBody>
                  <a:tcPr/>
                </a:tc>
                <a:tc>
                  <a:txBody>
                    <a:bodyPr/>
                    <a:lstStyle/>
                    <a:p>
                      <a:pPr algn="ctr"/>
                      <a:r>
                        <a:rPr lang="fr-FR" sz="2400" dirty="0"/>
                        <a:t>Oui</a:t>
                      </a:r>
                    </a:p>
                  </a:txBody>
                  <a:tcPr/>
                </a:tc>
                <a:tc>
                  <a:txBody>
                    <a:bodyPr/>
                    <a:lstStyle/>
                    <a:p>
                      <a:pPr algn="ctr"/>
                      <a:r>
                        <a:rPr lang="fr-FR" sz="2400" dirty="0"/>
                        <a:t>Non</a:t>
                      </a:r>
                    </a:p>
                  </a:txBody>
                  <a:tcPr/>
                </a:tc>
                <a:extLst>
                  <a:ext uri="{0D108BD9-81ED-4DB2-BD59-A6C34878D82A}">
                    <a16:rowId xmlns:a16="http://schemas.microsoft.com/office/drawing/2014/main" val="2130201754"/>
                  </a:ext>
                </a:extLst>
              </a:tr>
              <a:tr h="370840">
                <a:tc>
                  <a:txBody>
                    <a:bodyPr/>
                    <a:lstStyle/>
                    <a:p>
                      <a:endParaRPr lang="fr-FR" sz="2400"/>
                    </a:p>
                  </a:txBody>
                  <a:tcPr/>
                </a:tc>
                <a:tc>
                  <a:txBody>
                    <a:bodyPr/>
                    <a:lstStyle/>
                    <a:p>
                      <a:r>
                        <a:rPr lang="fr-FR" sz="2200" dirty="0">
                          <a:solidFill>
                            <a:srgbClr val="002060"/>
                          </a:solidFill>
                        </a:rPr>
                        <a:t>water - </a:t>
                      </a:r>
                      <a:r>
                        <a:rPr lang="fr-FR" sz="2200" dirty="0" err="1">
                          <a:solidFill>
                            <a:srgbClr val="002060"/>
                          </a:solidFill>
                        </a:rPr>
                        <a:t>word</a:t>
                      </a:r>
                      <a:endParaRPr lang="fr-FR" sz="2200" dirty="0">
                        <a:solidFill>
                          <a:srgbClr val="002060"/>
                        </a:solidFill>
                      </a:endParaRPr>
                    </a:p>
                  </a:txBody>
                  <a:tcPr/>
                </a:tc>
                <a:tc>
                  <a:txBody>
                    <a:bodyPr/>
                    <a:lstStyle/>
                    <a:p>
                      <a:r>
                        <a:rPr lang="fr-FR" sz="2200" dirty="0">
                          <a:solidFill>
                            <a:srgbClr val="002060"/>
                          </a:solidFill>
                        </a:rPr>
                        <a:t>eau - mot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148229910"/>
                  </a:ext>
                </a:extLst>
              </a:tr>
              <a:tr h="370840">
                <a:tc>
                  <a:txBody>
                    <a:bodyPr/>
                    <a:lstStyle/>
                    <a:p>
                      <a:endParaRPr lang="fr-FR" sz="2400"/>
                    </a:p>
                  </a:txBody>
                  <a:tcPr/>
                </a:tc>
                <a:tc>
                  <a:txBody>
                    <a:bodyPr/>
                    <a:lstStyle/>
                    <a:p>
                      <a:r>
                        <a:rPr lang="fr-FR" sz="2200" dirty="0">
                          <a:solidFill>
                            <a:srgbClr val="002060"/>
                          </a:solidFill>
                        </a:rPr>
                        <a:t>high - vote</a:t>
                      </a:r>
                    </a:p>
                  </a:txBody>
                  <a:tcPr/>
                </a:tc>
                <a:tc>
                  <a:txBody>
                    <a:bodyPr/>
                    <a:lstStyle/>
                    <a:p>
                      <a:r>
                        <a:rPr lang="fr-FR" sz="2200" dirty="0">
                          <a:solidFill>
                            <a:srgbClr val="002060"/>
                          </a:solidFill>
                        </a:rPr>
                        <a:t>haute - vote</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63204782"/>
                  </a:ext>
                </a:extLst>
              </a:tr>
              <a:tr h="370840">
                <a:tc>
                  <a:txBody>
                    <a:bodyPr/>
                    <a:lstStyle/>
                    <a:p>
                      <a:endParaRPr lang="fr-FR" sz="2400"/>
                    </a:p>
                  </a:txBody>
                  <a:tcPr/>
                </a:tc>
                <a:tc>
                  <a:txBody>
                    <a:bodyPr/>
                    <a:lstStyle/>
                    <a:p>
                      <a:r>
                        <a:rPr lang="fr-FR" sz="2200" dirty="0">
                          <a:solidFill>
                            <a:srgbClr val="002060"/>
                          </a:solidFill>
                        </a:rPr>
                        <a:t>sport - </a:t>
                      </a:r>
                      <a:r>
                        <a:rPr lang="fr-FR" sz="2200" dirty="0" err="1">
                          <a:solidFill>
                            <a:srgbClr val="002060"/>
                          </a:solidFill>
                        </a:rPr>
                        <a:t>okay</a:t>
                      </a:r>
                      <a:endParaRPr lang="fr-FR" sz="2200" dirty="0">
                        <a:solidFill>
                          <a:srgbClr val="002060"/>
                        </a:solidFill>
                      </a:endParaRPr>
                    </a:p>
                  </a:txBody>
                  <a:tcPr/>
                </a:tc>
                <a:tc>
                  <a:txBody>
                    <a:bodyPr/>
                    <a:lstStyle/>
                    <a:p>
                      <a:r>
                        <a:rPr lang="fr-FR" sz="2200" dirty="0">
                          <a:solidFill>
                            <a:srgbClr val="002060"/>
                          </a:solidFill>
                        </a:rPr>
                        <a:t>sport - d’accord</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28223396"/>
                  </a:ext>
                </a:extLst>
              </a:tr>
              <a:tr h="370840">
                <a:tc>
                  <a:txBody>
                    <a:bodyPr/>
                    <a:lstStyle/>
                    <a:p>
                      <a:endParaRPr lang="fr-FR" sz="2400"/>
                    </a:p>
                  </a:txBody>
                  <a:tcPr/>
                </a:tc>
                <a:tc>
                  <a:txBody>
                    <a:bodyPr/>
                    <a:lstStyle/>
                    <a:p>
                      <a:r>
                        <a:rPr lang="fr-FR" sz="2200" dirty="0">
                          <a:solidFill>
                            <a:srgbClr val="002060"/>
                          </a:solidFill>
                        </a:rPr>
                        <a:t>bowl - </a:t>
                      </a:r>
                      <a:r>
                        <a:rPr lang="fr-FR" sz="2200" dirty="0" err="1">
                          <a:solidFill>
                            <a:srgbClr val="002060"/>
                          </a:solidFill>
                        </a:rPr>
                        <a:t>sheet</a:t>
                      </a:r>
                      <a:r>
                        <a:rPr lang="fr-FR" sz="2200" dirty="0">
                          <a:solidFill>
                            <a:srgbClr val="002060"/>
                          </a:solidFill>
                        </a:rPr>
                        <a:t> </a:t>
                      </a:r>
                      <a:r>
                        <a:rPr lang="fr-FR" sz="2200" dirty="0" err="1">
                          <a:solidFill>
                            <a:srgbClr val="002060"/>
                          </a:solidFill>
                        </a:rPr>
                        <a:t>metal</a:t>
                      </a:r>
                      <a:endParaRPr lang="fr-FR" sz="2200" dirty="0">
                        <a:solidFill>
                          <a:srgbClr val="002060"/>
                        </a:solidFill>
                      </a:endParaRPr>
                    </a:p>
                  </a:txBody>
                  <a:tcPr/>
                </a:tc>
                <a:tc>
                  <a:txBody>
                    <a:bodyPr/>
                    <a:lstStyle/>
                    <a:p>
                      <a:r>
                        <a:rPr lang="fr-FR" sz="2200" dirty="0">
                          <a:solidFill>
                            <a:srgbClr val="002060"/>
                          </a:solidFill>
                        </a:rPr>
                        <a:t>bol - taule</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653475863"/>
                  </a:ext>
                </a:extLst>
              </a:tr>
              <a:tr h="370840">
                <a:tc>
                  <a:txBody>
                    <a:bodyPr/>
                    <a:lstStyle/>
                    <a:p>
                      <a:endParaRPr lang="fr-FR" sz="2400"/>
                    </a:p>
                  </a:txBody>
                  <a:tcPr/>
                </a:tc>
                <a:tc>
                  <a:txBody>
                    <a:bodyPr/>
                    <a:lstStyle/>
                    <a:p>
                      <a:r>
                        <a:rPr lang="fr-FR" sz="2200" dirty="0" err="1">
                          <a:solidFill>
                            <a:srgbClr val="002060"/>
                          </a:solidFill>
                        </a:rPr>
                        <a:t>thing</a:t>
                      </a:r>
                      <a:r>
                        <a:rPr lang="fr-FR" sz="2200" dirty="0">
                          <a:solidFill>
                            <a:srgbClr val="002060"/>
                          </a:solidFill>
                        </a:rPr>
                        <a:t> - pause</a:t>
                      </a:r>
                    </a:p>
                  </a:txBody>
                  <a:tcPr/>
                </a:tc>
                <a:tc>
                  <a:txBody>
                    <a:bodyPr/>
                    <a:lstStyle/>
                    <a:p>
                      <a:r>
                        <a:rPr lang="fr-FR" sz="2200" dirty="0">
                          <a:solidFill>
                            <a:srgbClr val="002060"/>
                          </a:solidFill>
                        </a:rPr>
                        <a:t>chose - pause</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403825694"/>
                  </a:ext>
                </a:extLst>
              </a:tr>
              <a:tr h="370840">
                <a:tc>
                  <a:txBody>
                    <a:bodyPr/>
                    <a:lstStyle/>
                    <a:p>
                      <a:endParaRPr lang="fr-FR" sz="2400"/>
                    </a:p>
                  </a:txBody>
                  <a:tcPr/>
                </a:tc>
                <a:tc>
                  <a:txBody>
                    <a:bodyPr/>
                    <a:lstStyle/>
                    <a:p>
                      <a:r>
                        <a:rPr lang="fr-FR" sz="2200" dirty="0" err="1">
                          <a:solidFill>
                            <a:srgbClr val="002060"/>
                          </a:solidFill>
                        </a:rPr>
                        <a:t>clock</a:t>
                      </a:r>
                      <a:r>
                        <a:rPr lang="fr-FR" sz="2200" dirty="0">
                          <a:solidFill>
                            <a:srgbClr val="002060"/>
                          </a:solidFill>
                        </a:rPr>
                        <a:t> - </a:t>
                      </a:r>
                      <a:r>
                        <a:rPr lang="fr-FR" sz="2200" dirty="0" err="1">
                          <a:solidFill>
                            <a:srgbClr val="002060"/>
                          </a:solidFill>
                        </a:rPr>
                        <a:t>trough</a:t>
                      </a:r>
                      <a:endParaRPr lang="fr-FR" sz="2200" dirty="0">
                        <a:solidFill>
                          <a:srgbClr val="002060"/>
                        </a:solidFill>
                      </a:endParaRPr>
                    </a:p>
                  </a:txBody>
                  <a:tcPr/>
                </a:tc>
                <a:tc>
                  <a:txBody>
                    <a:bodyPr/>
                    <a:lstStyle/>
                    <a:p>
                      <a:r>
                        <a:rPr lang="fr-FR" sz="2200" dirty="0">
                          <a:solidFill>
                            <a:srgbClr val="002060"/>
                          </a:solidFill>
                        </a:rPr>
                        <a:t>horloge - auge</a:t>
                      </a:r>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1174802415"/>
                  </a:ext>
                </a:extLst>
              </a:tr>
              <a:tr h="370840">
                <a:tc>
                  <a:txBody>
                    <a:bodyPr/>
                    <a:lstStyle/>
                    <a:p>
                      <a:endParaRPr lang="fr-FR" sz="2400"/>
                    </a:p>
                  </a:txBody>
                  <a:tcPr/>
                </a:tc>
                <a:tc>
                  <a:txBody>
                    <a:bodyPr/>
                    <a:lstStyle/>
                    <a:p>
                      <a:r>
                        <a:rPr lang="fr-FR" sz="2200" dirty="0" err="1">
                          <a:solidFill>
                            <a:srgbClr val="002060"/>
                          </a:solidFill>
                        </a:rPr>
                        <a:t>side</a:t>
                      </a:r>
                      <a:r>
                        <a:rPr lang="fr-FR" sz="2200" dirty="0">
                          <a:solidFill>
                            <a:srgbClr val="002060"/>
                          </a:solidFill>
                        </a:rPr>
                        <a:t> - </a:t>
                      </a:r>
                      <a:r>
                        <a:rPr lang="fr-FR" sz="2200" dirty="0" err="1">
                          <a:solidFill>
                            <a:srgbClr val="002060"/>
                          </a:solidFill>
                        </a:rPr>
                        <a:t>subtracted</a:t>
                      </a:r>
                      <a:endParaRPr lang="fr-FR" sz="2200" dirty="0">
                        <a:solidFill>
                          <a:srgbClr val="002060"/>
                        </a:solidFill>
                      </a:endParaRPr>
                    </a:p>
                  </a:txBody>
                  <a:tcPr/>
                </a:tc>
                <a:tc>
                  <a:txBody>
                    <a:bodyPr/>
                    <a:lstStyle/>
                    <a:p>
                      <a:r>
                        <a:rPr lang="fr-FR" sz="2200" dirty="0">
                          <a:solidFill>
                            <a:srgbClr val="002060"/>
                          </a:solidFill>
                          <a:latin typeface="Century Gothic" panose="020B0502020202020204" pitchFamily="34" charset="0"/>
                        </a:rPr>
                        <a:t>côté</a:t>
                      </a:r>
                      <a:r>
                        <a:rPr lang="fr-FR" sz="2200" dirty="0">
                          <a:solidFill>
                            <a:srgbClr val="002060"/>
                          </a:solidFill>
                        </a:rPr>
                        <a:t> - </a:t>
                      </a:r>
                      <a:r>
                        <a:rPr lang="fr-FR" sz="2200" dirty="0">
                          <a:solidFill>
                            <a:srgbClr val="002060"/>
                          </a:solidFill>
                          <a:latin typeface="Century Gothic" panose="020B0502020202020204" pitchFamily="34" charset="0"/>
                        </a:rPr>
                        <a:t>ôté</a:t>
                      </a:r>
                      <a:endParaRPr lang="fr-FR" sz="2200" dirty="0">
                        <a:solidFill>
                          <a:srgbClr val="002060"/>
                        </a:solidFill>
                      </a:endParaRP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1452462509"/>
                  </a:ext>
                </a:extLst>
              </a:tr>
              <a:tr h="370840">
                <a:tc>
                  <a:txBody>
                    <a:bodyPr/>
                    <a:lstStyle/>
                    <a:p>
                      <a:endParaRPr lang="fr-FR" sz="2400" dirty="0"/>
                    </a:p>
                  </a:txBody>
                  <a:tcPr/>
                </a:tc>
                <a:tc>
                  <a:txBody>
                    <a:bodyPr/>
                    <a:lstStyle/>
                    <a:p>
                      <a:r>
                        <a:rPr lang="fr-FR" sz="2200" dirty="0" err="1">
                          <a:solidFill>
                            <a:srgbClr val="002060"/>
                          </a:solidFill>
                        </a:rPr>
                        <a:t>funny</a:t>
                      </a:r>
                      <a:r>
                        <a:rPr lang="fr-FR" sz="2200" dirty="0">
                          <a:solidFill>
                            <a:srgbClr val="002060"/>
                          </a:solidFill>
                        </a:rPr>
                        <a:t> - </a:t>
                      </a:r>
                      <a:r>
                        <a:rPr lang="fr-FR" sz="2200" dirty="0" err="1">
                          <a:solidFill>
                            <a:srgbClr val="002060"/>
                          </a:solidFill>
                        </a:rPr>
                        <a:t>willow</a:t>
                      </a:r>
                      <a:endParaRPr lang="fr-FR" sz="2200" dirty="0">
                        <a:solidFill>
                          <a:srgbClr val="002060"/>
                        </a:solidFill>
                      </a:endParaRPr>
                    </a:p>
                  </a:txBody>
                  <a:tcPr/>
                </a:tc>
                <a:tc>
                  <a:txBody>
                    <a:bodyPr/>
                    <a:lstStyle/>
                    <a:p>
                      <a:r>
                        <a:rPr lang="fr-FR" sz="2200" dirty="0">
                          <a:solidFill>
                            <a:srgbClr val="002060"/>
                          </a:solidFill>
                        </a:rPr>
                        <a:t>dr</a:t>
                      </a:r>
                      <a:r>
                        <a:rPr lang="fr-FR" sz="2200" dirty="0">
                          <a:solidFill>
                            <a:srgbClr val="002060"/>
                          </a:solidFill>
                          <a:latin typeface="Century Gothic" panose="020B0502020202020204" pitchFamily="34" charset="0"/>
                        </a:rPr>
                        <a:t>ôle</a:t>
                      </a:r>
                      <a:r>
                        <a:rPr lang="fr-FR" sz="2200" dirty="0">
                          <a:solidFill>
                            <a:srgbClr val="002060"/>
                          </a:solidFill>
                        </a:rPr>
                        <a:t> - </a:t>
                      </a:r>
                      <a:r>
                        <a:rPr lang="fr-FR" sz="2200" dirty="0">
                          <a:solidFill>
                            <a:srgbClr val="002060"/>
                          </a:solidFill>
                          <a:latin typeface="Century Gothic" panose="020B0502020202020204" pitchFamily="34" charset="0"/>
                        </a:rPr>
                        <a:t>saule</a:t>
                      </a:r>
                      <a:endParaRPr lang="fr-FR" sz="2200" dirty="0">
                        <a:solidFill>
                          <a:srgbClr val="002060"/>
                        </a:solidFill>
                      </a:endParaRP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2470131859"/>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9" name="Action Button: Custom 16">
            <a:hlinkClick r:id="" action="ppaction://noaction" highlightClick="1">
              <a:snd r:embed="rId4" name="eau-mot.wav"/>
            </a:hlinkClick>
            <a:extLst>
              <a:ext uri="{FF2B5EF4-FFF2-40B4-BE49-F238E27FC236}">
                <a16:creationId xmlns:a16="http://schemas.microsoft.com/office/drawing/2014/main" id="{7743F800-554D-4965-B754-EE6C75C04031}"/>
              </a:ext>
            </a:extLst>
          </p:cNvPr>
          <p:cNvSpPr/>
          <p:nvPr/>
        </p:nvSpPr>
        <p:spPr>
          <a:xfrm>
            <a:off x="459290" y="25175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haute-vote.wav"/>
            </a:hlinkClick>
            <a:extLst>
              <a:ext uri="{FF2B5EF4-FFF2-40B4-BE49-F238E27FC236}">
                <a16:creationId xmlns:a16="http://schemas.microsoft.com/office/drawing/2014/main" id="{6F9B67F5-C3FE-4CBA-B9DF-153F3DCC6C78}"/>
              </a:ext>
            </a:extLst>
          </p:cNvPr>
          <p:cNvSpPr/>
          <p:nvPr/>
        </p:nvSpPr>
        <p:spPr>
          <a:xfrm>
            <a:off x="462028" y="29744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sport-d_accord.wav"/>
            </a:hlinkClick>
            <a:extLst>
              <a:ext uri="{FF2B5EF4-FFF2-40B4-BE49-F238E27FC236}">
                <a16:creationId xmlns:a16="http://schemas.microsoft.com/office/drawing/2014/main" id="{8338E817-BD33-4592-A66E-269BE376E0F4}"/>
              </a:ext>
            </a:extLst>
          </p:cNvPr>
          <p:cNvSpPr/>
          <p:nvPr/>
        </p:nvSpPr>
        <p:spPr>
          <a:xfrm>
            <a:off x="459290" y="34312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bol-taule.wav"/>
            </a:hlinkClick>
            <a:extLst>
              <a:ext uri="{FF2B5EF4-FFF2-40B4-BE49-F238E27FC236}">
                <a16:creationId xmlns:a16="http://schemas.microsoft.com/office/drawing/2014/main" id="{8CFFE73F-24E8-4D71-8A97-4E0DA834B7B3}"/>
              </a:ext>
            </a:extLst>
          </p:cNvPr>
          <p:cNvSpPr/>
          <p:nvPr/>
        </p:nvSpPr>
        <p:spPr>
          <a:xfrm>
            <a:off x="459290" y="38880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chose-pause.wav"/>
            </a:hlinkClick>
            <a:extLst>
              <a:ext uri="{FF2B5EF4-FFF2-40B4-BE49-F238E27FC236}">
                <a16:creationId xmlns:a16="http://schemas.microsoft.com/office/drawing/2014/main" id="{B5552D4A-B729-401A-9FC9-D5F947B73AF8}"/>
              </a:ext>
            </a:extLst>
          </p:cNvPr>
          <p:cNvSpPr/>
          <p:nvPr/>
        </p:nvSpPr>
        <p:spPr>
          <a:xfrm>
            <a:off x="459290" y="43449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côté-ôté.wav"/>
            </a:hlinkClick>
            <a:extLst>
              <a:ext uri="{FF2B5EF4-FFF2-40B4-BE49-F238E27FC236}">
                <a16:creationId xmlns:a16="http://schemas.microsoft.com/office/drawing/2014/main" id="{447D1578-CD71-4C4C-89FC-35C5695F91C6}"/>
              </a:ext>
            </a:extLst>
          </p:cNvPr>
          <p:cNvSpPr/>
          <p:nvPr/>
        </p:nvSpPr>
        <p:spPr>
          <a:xfrm>
            <a:off x="459290" y="52586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0" name="drole-saule.wav"/>
            </a:hlinkClick>
            <a:extLst>
              <a:ext uri="{FF2B5EF4-FFF2-40B4-BE49-F238E27FC236}">
                <a16:creationId xmlns:a16="http://schemas.microsoft.com/office/drawing/2014/main" id="{4B5C2A9D-C7A7-4B65-AFCC-3DF4FF345971}"/>
              </a:ext>
            </a:extLst>
          </p:cNvPr>
          <p:cNvSpPr/>
          <p:nvPr/>
        </p:nvSpPr>
        <p:spPr>
          <a:xfrm>
            <a:off x="459290" y="57154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17" descr="green checkmark">
            <a:extLst>
              <a:ext uri="{FF2B5EF4-FFF2-40B4-BE49-F238E27FC236}">
                <a16:creationId xmlns:a16="http://schemas.microsoft.com/office/drawing/2014/main" id="{5E663F7D-DE34-41BC-B35C-C3D2391AF4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6679" y="2579488"/>
            <a:ext cx="282522" cy="294294"/>
          </a:xfrm>
          <a:prstGeom prst="rect">
            <a:avLst/>
          </a:prstGeom>
        </p:spPr>
      </p:pic>
      <p:pic>
        <p:nvPicPr>
          <p:cNvPr id="19" name="Picture 18" descr="green checkmark">
            <a:extLst>
              <a:ext uri="{FF2B5EF4-FFF2-40B4-BE49-F238E27FC236}">
                <a16:creationId xmlns:a16="http://schemas.microsoft.com/office/drawing/2014/main" id="{50935C2E-57AB-4C95-B1E3-9F06F32C79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3025254"/>
            <a:ext cx="282522" cy="294294"/>
          </a:xfrm>
          <a:prstGeom prst="rect">
            <a:avLst/>
          </a:prstGeom>
        </p:spPr>
      </p:pic>
      <p:pic>
        <p:nvPicPr>
          <p:cNvPr id="20" name="Picture 19" descr="green checkmark">
            <a:extLst>
              <a:ext uri="{FF2B5EF4-FFF2-40B4-BE49-F238E27FC236}">
                <a16:creationId xmlns:a16="http://schemas.microsoft.com/office/drawing/2014/main" id="{0CA7EE35-30E8-48C7-8094-549A1D45D9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21196" y="3459741"/>
            <a:ext cx="282522" cy="294294"/>
          </a:xfrm>
          <a:prstGeom prst="rect">
            <a:avLst/>
          </a:prstGeom>
        </p:spPr>
      </p:pic>
      <p:pic>
        <p:nvPicPr>
          <p:cNvPr id="21" name="Picture 20" descr="green checkmark">
            <a:extLst>
              <a:ext uri="{FF2B5EF4-FFF2-40B4-BE49-F238E27FC236}">
                <a16:creationId xmlns:a16="http://schemas.microsoft.com/office/drawing/2014/main" id="{E0E4202D-59E8-439C-9EAE-D8C0891078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3957529"/>
            <a:ext cx="282522" cy="294294"/>
          </a:xfrm>
          <a:prstGeom prst="rect">
            <a:avLst/>
          </a:prstGeom>
        </p:spPr>
      </p:pic>
      <p:pic>
        <p:nvPicPr>
          <p:cNvPr id="22" name="Picture 21" descr="green checkmark">
            <a:extLst>
              <a:ext uri="{FF2B5EF4-FFF2-40B4-BE49-F238E27FC236}">
                <a16:creationId xmlns:a16="http://schemas.microsoft.com/office/drawing/2014/main" id="{B5266016-2E20-460A-9DC4-5F2B9203A7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6679" y="4374435"/>
            <a:ext cx="282522" cy="294294"/>
          </a:xfrm>
          <a:prstGeom prst="rect">
            <a:avLst/>
          </a:prstGeom>
        </p:spPr>
      </p:pic>
      <p:pic>
        <p:nvPicPr>
          <p:cNvPr id="23" name="Picture 22" descr="green checkmark">
            <a:extLst>
              <a:ext uri="{FF2B5EF4-FFF2-40B4-BE49-F238E27FC236}">
                <a16:creationId xmlns:a16="http://schemas.microsoft.com/office/drawing/2014/main" id="{FF324005-80AF-4F38-8A8E-7B324F5420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4832321"/>
            <a:ext cx="282522" cy="294294"/>
          </a:xfrm>
          <a:prstGeom prst="rect">
            <a:avLst/>
          </a:prstGeom>
        </p:spPr>
      </p:pic>
      <p:pic>
        <p:nvPicPr>
          <p:cNvPr id="24" name="Picture 23" descr="green checkmark">
            <a:extLst>
              <a:ext uri="{FF2B5EF4-FFF2-40B4-BE49-F238E27FC236}">
                <a16:creationId xmlns:a16="http://schemas.microsoft.com/office/drawing/2014/main" id="{C1428CF1-5E65-44DC-9C92-61F6C53865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5309494"/>
            <a:ext cx="282522" cy="294294"/>
          </a:xfrm>
          <a:prstGeom prst="rect">
            <a:avLst/>
          </a:prstGeom>
        </p:spPr>
      </p:pic>
      <p:pic>
        <p:nvPicPr>
          <p:cNvPr id="25" name="Picture 24" descr="green checkmark">
            <a:extLst>
              <a:ext uri="{FF2B5EF4-FFF2-40B4-BE49-F238E27FC236}">
                <a16:creationId xmlns:a16="http://schemas.microsoft.com/office/drawing/2014/main" id="{4B043C8D-91DB-446D-84C8-31FA55F1B1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0563" y="5715488"/>
            <a:ext cx="282522" cy="294294"/>
          </a:xfrm>
          <a:prstGeom prst="rect">
            <a:avLst/>
          </a:prstGeom>
        </p:spPr>
      </p:pic>
      <p:pic>
        <p:nvPicPr>
          <p:cNvPr id="5" name="Picture 4">
            <a:extLst>
              <a:ext uri="{FF2B5EF4-FFF2-40B4-BE49-F238E27FC236}">
                <a16:creationId xmlns:a16="http://schemas.microsoft.com/office/drawing/2014/main" id="{16075AFB-C9A8-4D06-9BBE-79E6AE0AC3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90700" y="3281536"/>
            <a:ext cx="2270878" cy="2938063"/>
          </a:xfrm>
          <a:prstGeom prst="rect">
            <a:avLst/>
          </a:prstGeom>
        </p:spPr>
      </p:pic>
      <p:sp>
        <p:nvSpPr>
          <p:cNvPr id="6" name="TextBox 5">
            <a:extLst>
              <a:ext uri="{FF2B5EF4-FFF2-40B4-BE49-F238E27FC236}">
                <a16:creationId xmlns:a16="http://schemas.microsoft.com/office/drawing/2014/main" id="{F7047824-E18E-45A7-8F19-E85E7D34DB1F}"/>
              </a:ext>
            </a:extLst>
          </p:cNvPr>
          <p:cNvSpPr txBox="1"/>
          <p:nvPr/>
        </p:nvSpPr>
        <p:spPr>
          <a:xfrm>
            <a:off x="213438" y="1152173"/>
            <a:ext cx="11765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Pierre veut écrire un po</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ème, mais il ne peut pas faire des rimes ! </a:t>
            </a:r>
            <a:b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Écoute et coche « oui » ou « non » pour chaque rime.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9C90BF64-9943-4470-A233-66E1C1C7D6FC}"/>
              </a:ext>
            </a:extLst>
          </p:cNvPr>
          <p:cNvSpPr/>
          <p:nvPr/>
        </p:nvSpPr>
        <p:spPr>
          <a:xfrm>
            <a:off x="4410967" y="2563332"/>
            <a:ext cx="2240512" cy="326605"/>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D3D27716-A7D6-4219-96EA-F8EC4E31389B}"/>
              </a:ext>
            </a:extLst>
          </p:cNvPr>
          <p:cNvSpPr/>
          <p:nvPr/>
        </p:nvSpPr>
        <p:spPr>
          <a:xfrm>
            <a:off x="4390052" y="2975092"/>
            <a:ext cx="2202252" cy="41196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F5776677-43A5-46E3-BFE5-3866C252AA43}"/>
              </a:ext>
            </a:extLst>
          </p:cNvPr>
          <p:cNvSpPr/>
          <p:nvPr/>
        </p:nvSpPr>
        <p:spPr>
          <a:xfrm>
            <a:off x="4402620" y="3419436"/>
            <a:ext cx="2240513" cy="36381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F28B9D1B-24E7-43C1-B3C2-ADE9CE57567A}"/>
              </a:ext>
            </a:extLst>
          </p:cNvPr>
          <p:cNvSpPr/>
          <p:nvPr/>
        </p:nvSpPr>
        <p:spPr>
          <a:xfrm>
            <a:off x="4402620" y="3887052"/>
            <a:ext cx="2271361" cy="41954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0EB7B24B-CE5C-4D52-B930-08478D43C42C}"/>
              </a:ext>
            </a:extLst>
          </p:cNvPr>
          <p:cNvSpPr/>
          <p:nvPr/>
        </p:nvSpPr>
        <p:spPr>
          <a:xfrm>
            <a:off x="4380512" y="4362545"/>
            <a:ext cx="2248858" cy="3607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A27D9D34-48AF-4232-8D69-10CF26AD88D0}"/>
              </a:ext>
            </a:extLst>
          </p:cNvPr>
          <p:cNvSpPr/>
          <p:nvPr/>
        </p:nvSpPr>
        <p:spPr>
          <a:xfrm>
            <a:off x="4402621" y="4809904"/>
            <a:ext cx="2248858" cy="35994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40A3A3C-4D39-435B-A1AB-0C7A38E338B6}"/>
              </a:ext>
            </a:extLst>
          </p:cNvPr>
          <p:cNvSpPr/>
          <p:nvPr/>
        </p:nvSpPr>
        <p:spPr>
          <a:xfrm>
            <a:off x="4410967" y="5275464"/>
            <a:ext cx="2284731" cy="31729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AD1FAC04-4829-479F-A9B0-693E1A0A0394}"/>
              </a:ext>
            </a:extLst>
          </p:cNvPr>
          <p:cNvSpPr/>
          <p:nvPr/>
        </p:nvSpPr>
        <p:spPr>
          <a:xfrm>
            <a:off x="4366749" y="5705820"/>
            <a:ext cx="2276384" cy="37311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6">
            <a:extLst>
              <a:ext uri="{FF2B5EF4-FFF2-40B4-BE49-F238E27FC236}">
                <a16:creationId xmlns:a16="http://schemas.microsoft.com/office/drawing/2014/main" id="{12DA96DE-E8FE-46B4-89A6-050ABCC8D02B}"/>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Action Button: Custom 16">
            <a:hlinkClick r:id="" action="ppaction://noaction" highlightClick="1">
              <a:snd r:embed="rId13" name="horloge auge.wav"/>
            </a:hlinkClick>
            <a:extLst>
              <a:ext uri="{FF2B5EF4-FFF2-40B4-BE49-F238E27FC236}">
                <a16:creationId xmlns:a16="http://schemas.microsoft.com/office/drawing/2014/main" id="{BD0C3335-4E5B-4DD7-82C1-F1E28B59B27F}"/>
              </a:ext>
            </a:extLst>
          </p:cNvPr>
          <p:cNvSpPr/>
          <p:nvPr/>
        </p:nvSpPr>
        <p:spPr>
          <a:xfrm>
            <a:off x="459290" y="48017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7" grpId="0" animBg="1"/>
      <p:bldP spid="28" grpId="0" animBg="1"/>
      <p:bldP spid="29" grpId="0" animBg="1"/>
      <p:bldP spid="30" grpId="0" animBg="1"/>
      <p:bldP spid="31"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 name="TextBox 2">
            <a:extLst>
              <a:ext uri="{FF2B5EF4-FFF2-40B4-BE49-F238E27FC236}">
                <a16:creationId xmlns:a16="http://schemas.microsoft.com/office/drawing/2014/main" id="{5573DEC6-CFE4-496D-ADA3-DB0C7B7E088C}"/>
              </a:ext>
            </a:extLst>
          </p:cNvPr>
          <p:cNvSpPr txBox="1"/>
          <p:nvPr/>
        </p:nvSpPr>
        <p:spPr>
          <a:xfrm>
            <a:off x="2409210" y="3328936"/>
            <a:ext cx="3669574"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Dans le café </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lait</a:t>
            </a:r>
          </a:p>
        </p:txBody>
      </p:sp>
      <p:sp>
        <p:nvSpPr>
          <p:cNvPr id="6" name="TextBox 5">
            <a:extLst>
              <a:ext uri="{FF2B5EF4-FFF2-40B4-BE49-F238E27FC236}">
                <a16:creationId xmlns:a16="http://schemas.microsoft.com/office/drawing/2014/main" id="{C81A167A-2DCE-4770-A951-CACA6882F8DE}"/>
              </a:ext>
            </a:extLst>
          </p:cNvPr>
          <p:cNvSpPr txBox="1"/>
          <p:nvPr/>
        </p:nvSpPr>
        <p:spPr>
          <a:xfrm>
            <a:off x="8586344" y="3398223"/>
            <a:ext cx="2153356"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t</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rné</a:t>
            </a:r>
          </a:p>
        </p:txBody>
      </p:sp>
      <p:sp>
        <p:nvSpPr>
          <p:cNvPr id="9" name="TextBox 8">
            <a:extLst>
              <a:ext uri="{FF2B5EF4-FFF2-40B4-BE49-F238E27FC236}">
                <a16:creationId xmlns:a16="http://schemas.microsoft.com/office/drawing/2014/main" id="{59FDB631-2C7B-4FE5-A949-21CD8C548AFC}"/>
              </a:ext>
            </a:extLst>
          </p:cNvPr>
          <p:cNvSpPr txBox="1"/>
          <p:nvPr/>
        </p:nvSpPr>
        <p:spPr>
          <a:xfrm>
            <a:off x="6920657" y="2571780"/>
            <a:ext cx="3791655"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bu le café </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lait</a:t>
            </a:r>
          </a:p>
        </p:txBody>
      </p:sp>
      <p:sp>
        <p:nvSpPr>
          <p:cNvPr id="10" name="TextBox 9">
            <a:extLst>
              <a:ext uri="{FF2B5EF4-FFF2-40B4-BE49-F238E27FC236}">
                <a16:creationId xmlns:a16="http://schemas.microsoft.com/office/drawing/2014/main" id="{5E8B82FA-361F-4F06-B932-B790EA8F9016}"/>
              </a:ext>
            </a:extLst>
          </p:cNvPr>
          <p:cNvSpPr txBox="1"/>
          <p:nvPr/>
        </p:nvSpPr>
        <p:spPr>
          <a:xfrm>
            <a:off x="5151310" y="5575344"/>
            <a:ext cx="3791655"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il a rep</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sé la tasse</a:t>
            </a:r>
          </a:p>
        </p:txBody>
      </p:sp>
      <p:sp>
        <p:nvSpPr>
          <p:cNvPr id="11" name="TextBox 10">
            <a:extLst>
              <a:ext uri="{FF2B5EF4-FFF2-40B4-BE49-F238E27FC236}">
                <a16:creationId xmlns:a16="http://schemas.microsoft.com/office/drawing/2014/main" id="{579B1D1E-B050-466E-B58E-CF27AFDDF5D4}"/>
              </a:ext>
            </a:extLst>
          </p:cNvPr>
          <p:cNvSpPr txBox="1"/>
          <p:nvPr/>
        </p:nvSpPr>
        <p:spPr>
          <a:xfrm>
            <a:off x="1063159" y="2505584"/>
            <a:ext cx="3139065"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fait des r</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nds</a:t>
            </a:r>
          </a:p>
        </p:txBody>
      </p:sp>
      <p:sp>
        <p:nvSpPr>
          <p:cNvPr id="12" name="TextBox 11">
            <a:extLst>
              <a:ext uri="{FF2B5EF4-FFF2-40B4-BE49-F238E27FC236}">
                <a16:creationId xmlns:a16="http://schemas.microsoft.com/office/drawing/2014/main" id="{2E0C6602-9498-4EFB-8989-F3B172A35B8A}"/>
              </a:ext>
            </a:extLst>
          </p:cNvPr>
          <p:cNvSpPr txBox="1"/>
          <p:nvPr/>
        </p:nvSpPr>
        <p:spPr>
          <a:xfrm>
            <a:off x="6457245" y="4574868"/>
            <a:ext cx="445770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 chap</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sur sa tête</a:t>
            </a:r>
          </a:p>
        </p:txBody>
      </p:sp>
      <p:sp>
        <p:nvSpPr>
          <p:cNvPr id="13" name="TextBox 12">
            <a:extLst>
              <a:ext uri="{FF2B5EF4-FFF2-40B4-BE49-F238E27FC236}">
                <a16:creationId xmlns:a16="http://schemas.microsoft.com/office/drawing/2014/main" id="{6D67C4CA-6040-4499-A256-B0B229B59DF6}"/>
              </a:ext>
            </a:extLst>
          </p:cNvPr>
          <p:cNvSpPr txBox="1"/>
          <p:nvPr/>
        </p:nvSpPr>
        <p:spPr>
          <a:xfrm>
            <a:off x="1407665" y="4209169"/>
            <a:ext cx="4070714"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 mant</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eau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pluie</a:t>
            </a:r>
          </a:p>
        </p:txBody>
      </p:sp>
      <p:sp>
        <p:nvSpPr>
          <p:cNvPr id="14" name="TextBox 13">
            <a:extLst>
              <a:ext uri="{FF2B5EF4-FFF2-40B4-BE49-F238E27FC236}">
                <a16:creationId xmlns:a16="http://schemas.microsoft.com/office/drawing/2014/main" id="{F5B1BC99-09C3-4258-A19C-35C86F1EBAAF}"/>
              </a:ext>
            </a:extLst>
          </p:cNvPr>
          <p:cNvSpPr txBox="1"/>
          <p:nvPr/>
        </p:nvSpPr>
        <p:spPr>
          <a:xfrm>
            <a:off x="1531491" y="5420499"/>
            <a:ext cx="241935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la pluie</a:t>
            </a:r>
          </a:p>
        </p:txBody>
      </p:sp>
      <p:sp>
        <p:nvSpPr>
          <p:cNvPr id="15" name="TextBox 14">
            <a:extLst>
              <a:ext uri="{FF2B5EF4-FFF2-40B4-BE49-F238E27FC236}">
                <a16:creationId xmlns:a16="http://schemas.microsoft.com/office/drawing/2014/main" id="{6A911DF4-2301-4B49-BE88-9DC8A4B8392D}"/>
              </a:ext>
            </a:extLst>
          </p:cNvPr>
          <p:cNvSpPr txBox="1"/>
          <p:nvPr/>
        </p:nvSpPr>
        <p:spPr>
          <a:xfrm>
            <a:off x="247649" y="1314450"/>
            <a:ext cx="116622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Which</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lines</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poem</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contain</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SSC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closed</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each</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one to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your</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help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decide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Rounded Rectangle 46">
            <a:extLst>
              <a:ext uri="{FF2B5EF4-FFF2-40B4-BE49-F238E27FC236}">
                <a16:creationId xmlns:a16="http://schemas.microsoft.com/office/drawing/2014/main" id="{62E27BA9-52F5-400E-8A52-121E873C8FB1}"/>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4"/>
                                        </p:tgtEl>
                                        <p:attrNameLst>
                                          <p:attrName>ppt_x</p:attrName>
                                        </p:attrNameLst>
                                      </p:cBhvr>
                                      <p:tavLst>
                                        <p:tav tm="0">
                                          <p:val>
                                            <p:strVal val="ppt_x"/>
                                          </p:val>
                                        </p:tav>
                                        <p:tav tm="100000">
                                          <p:val>
                                            <p:strVal val="ppt_x"/>
                                          </p:val>
                                        </p:tav>
                                      </p:tavLst>
                                    </p:anim>
                                    <p:anim calcmode="lin" valueType="num">
                                      <p:cBhvr additive="base">
                                        <p:cTn id="15" dur="500"/>
                                        <p:tgtEl>
                                          <p:spTgt spid="14"/>
                                        </p:tgtEl>
                                        <p:attrNameLst>
                                          <p:attrName>ppt_y</p:attrName>
                                        </p:attrNameLst>
                                      </p:cBhvr>
                                      <p:tavLst>
                                        <p:tav tm="0">
                                          <p:val>
                                            <p:strVal val="ppt_y"/>
                                          </p:val>
                                        </p:tav>
                                        <p:tav tm="100000">
                                          <p:val>
                                            <p:strVal val="1+ppt_h/2"/>
                                          </p:val>
                                        </p:tav>
                                      </p:tavLst>
                                    </p:anim>
                                    <p:set>
                                      <p:cBhvr>
                                        <p:cTn id="1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p2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52" name="Google Shape;752;p2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[au]</a:t>
            </a:r>
            <a:endParaRPr/>
          </a:p>
        </p:txBody>
      </p:sp>
      <p:sp>
        <p:nvSpPr>
          <p:cNvPr id="753" name="Google Shape;753;p2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754" name="Google Shape;754;p2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[4]</a:t>
            </a:r>
            <a:endParaRPr dirty="0"/>
          </a:p>
        </p:txBody>
      </p:sp>
    </p:spTree>
    <p:extLst>
      <p:ext uri="{BB962C8B-B14F-4D97-AF65-F5344CB8AC3E}">
        <p14:creationId xmlns:p14="http://schemas.microsoft.com/office/powerpoint/2010/main" val="3831941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Les mots [au] en français</a:t>
            </a:r>
          </a:p>
        </p:txBody>
      </p:sp>
      <p:sp>
        <p:nvSpPr>
          <p:cNvPr id="6" name="Google Shape;216;p3">
            <a:extLst>
              <a:ext uri="{FF2B5EF4-FFF2-40B4-BE49-F238E27FC236}">
                <a16:creationId xmlns:a16="http://schemas.microsoft.com/office/drawing/2014/main" id="{E1C1EA56-69DE-44B1-8D5B-EF7A207B53ED}"/>
              </a:ext>
            </a:extLst>
          </p:cNvPr>
          <p:cNvSpPr/>
          <p:nvPr/>
        </p:nvSpPr>
        <p:spPr>
          <a:xfrm>
            <a:off x="10068765" y="1405743"/>
            <a:ext cx="502131" cy="4156257"/>
          </a:xfrm>
          <a:prstGeom prst="rect">
            <a:avLst/>
          </a:prstGeom>
          <a:solidFill>
            <a:srgbClr val="CC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Twentieth Century"/>
              <a:buNone/>
              <a:tabLst/>
              <a:defRPr/>
            </a:pPr>
            <a:endParaRPr kumimoji="0" lang="fr-FR"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9" name="Google Shape;217;p3">
            <a:extLst>
              <a:ext uri="{FF2B5EF4-FFF2-40B4-BE49-F238E27FC236}">
                <a16:creationId xmlns:a16="http://schemas.microsoft.com/office/drawing/2014/main" id="{3F84D346-090E-4D90-AFAA-C1695B281A74}"/>
              </a:ext>
            </a:extLst>
          </p:cNvPr>
          <p:cNvSpPr/>
          <p:nvPr/>
        </p:nvSpPr>
        <p:spPr>
          <a:xfrm>
            <a:off x="10066399" y="1405741"/>
            <a:ext cx="503528" cy="4156259"/>
          </a:xfrm>
          <a:prstGeom prst="rect">
            <a:avLst/>
          </a:prstGeom>
          <a:gradFill>
            <a:gsLst>
              <a:gs pos="0">
                <a:srgbClr val="F08B54"/>
              </a:gs>
              <a:gs pos="50000">
                <a:srgbClr val="F67A26"/>
              </a:gs>
              <a:gs pos="100000">
                <a:srgbClr val="E36A18"/>
              </a:gs>
            </a:gsLst>
            <a:lin ang="5400000" scaled="0"/>
          </a:gradFill>
          <a:ln w="9525" cap="flat" cmpd="sng">
            <a:solidFill>
              <a:srgbClr val="02456F"/>
            </a:solidFill>
            <a:prstDash val="solid"/>
            <a:round/>
            <a:headEnd type="none" w="sm" len="sm"/>
            <a:tailEnd type="none" w="sm" len="sm"/>
          </a:ln>
          <a:effectLst>
            <a:outerShdw blurRad="57150" dist="19050" dir="5400000" algn="ctr" rotWithShape="0">
              <a:schemeClr val="lt1">
                <a:alpha val="62745"/>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2000"/>
              <a:buFont typeface="Twentieth Century"/>
              <a:buNone/>
              <a:tabLst/>
              <a:defRPr/>
            </a:pPr>
            <a:endParaRPr kumimoji="0" lang="fr-FR"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cxnSp>
        <p:nvCxnSpPr>
          <p:cNvPr id="10" name="Google Shape;218;p3">
            <a:extLst>
              <a:ext uri="{FF2B5EF4-FFF2-40B4-BE49-F238E27FC236}">
                <a16:creationId xmlns:a16="http://schemas.microsoft.com/office/drawing/2014/main" id="{67029DB3-A969-4D41-B505-8A56B1AC1D01}"/>
              </a:ext>
            </a:extLst>
          </p:cNvPr>
          <p:cNvCxnSpPr/>
          <p:nvPr/>
        </p:nvCxnSpPr>
        <p:spPr>
          <a:xfrm>
            <a:off x="10752138" y="139431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219;p3">
            <a:extLst>
              <a:ext uri="{FF2B5EF4-FFF2-40B4-BE49-F238E27FC236}">
                <a16:creationId xmlns:a16="http://schemas.microsoft.com/office/drawing/2014/main" id="{BD52341D-F8B2-49CA-B310-57BA94999C05}"/>
              </a:ext>
            </a:extLst>
          </p:cNvPr>
          <p:cNvCxnSpPr/>
          <p:nvPr/>
        </p:nvCxnSpPr>
        <p:spPr>
          <a:xfrm>
            <a:off x="10776826" y="139431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220;p3">
            <a:extLst>
              <a:ext uri="{FF2B5EF4-FFF2-40B4-BE49-F238E27FC236}">
                <a16:creationId xmlns:a16="http://schemas.microsoft.com/office/drawing/2014/main" id="{1E175021-6B52-444F-8160-609137967283}"/>
              </a:ext>
            </a:extLst>
          </p:cNvPr>
          <p:cNvCxnSpPr/>
          <p:nvPr/>
        </p:nvCxnSpPr>
        <p:spPr>
          <a:xfrm>
            <a:off x="10752138" y="55505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221;p3">
            <a:extLst>
              <a:ext uri="{FF2B5EF4-FFF2-40B4-BE49-F238E27FC236}">
                <a16:creationId xmlns:a16="http://schemas.microsoft.com/office/drawing/2014/main" id="{6D1A11A7-33B4-4433-8F34-37D3A40B1EBD}"/>
              </a:ext>
            </a:extLst>
          </p:cNvPr>
          <p:cNvSpPr txBox="1"/>
          <p:nvPr/>
        </p:nvSpPr>
        <p:spPr>
          <a:xfrm>
            <a:off x="10752138" y="3378217"/>
            <a:ext cx="1439862"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fr-FR" sz="1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SECONDES</a:t>
            </a:r>
          </a:p>
        </p:txBody>
      </p:sp>
      <p:sp>
        <p:nvSpPr>
          <p:cNvPr id="14" name="Google Shape;222;p3">
            <a:extLst>
              <a:ext uri="{FF2B5EF4-FFF2-40B4-BE49-F238E27FC236}">
                <a16:creationId xmlns:a16="http://schemas.microsoft.com/office/drawing/2014/main" id="{D85DC676-7A21-4F9E-BAF4-410E5C7298E1}"/>
              </a:ext>
            </a:extLst>
          </p:cNvPr>
          <p:cNvSpPr txBox="1"/>
          <p:nvPr/>
        </p:nvSpPr>
        <p:spPr>
          <a:xfrm>
            <a:off x="10993617" y="1236464"/>
            <a:ext cx="43180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fr-FR"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Google Shape;223;p3">
            <a:extLst>
              <a:ext uri="{FF2B5EF4-FFF2-40B4-BE49-F238E27FC236}">
                <a16:creationId xmlns:a16="http://schemas.microsoft.com/office/drawing/2014/main" id="{90FD03F4-788F-40AD-B8D3-02D51FCB5831}"/>
              </a:ext>
            </a:extLst>
          </p:cNvPr>
          <p:cNvSpPr txBox="1"/>
          <p:nvPr/>
        </p:nvSpPr>
        <p:spPr>
          <a:xfrm>
            <a:off x="10968929" y="5370046"/>
            <a:ext cx="734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fr-FR"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Google Shape;225;p3">
            <a:extLst>
              <a:ext uri="{FF2B5EF4-FFF2-40B4-BE49-F238E27FC236}">
                <a16:creationId xmlns:a16="http://schemas.microsoft.com/office/drawing/2014/main" id="{50971A20-F720-4060-A501-A6BDA5670F6C}"/>
              </a:ext>
            </a:extLst>
          </p:cNvPr>
          <p:cNvSpPr/>
          <p:nvPr/>
        </p:nvSpPr>
        <p:spPr>
          <a:xfrm>
            <a:off x="9915171" y="5562000"/>
            <a:ext cx="745068" cy="76587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Twentieth Century"/>
              <a:buNone/>
              <a:tabLst/>
              <a:defRPr/>
            </a:pPr>
            <a:endParaRPr kumimoji="0" lang="fr-FR" sz="1800" b="0" i="0" u="none" strike="noStrike" kern="120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17" name="Google Shape;226;p3">
            <a:extLst>
              <a:ext uri="{FF2B5EF4-FFF2-40B4-BE49-F238E27FC236}">
                <a16:creationId xmlns:a16="http://schemas.microsoft.com/office/drawing/2014/main" id="{4608EF1D-B4EA-40C6-9217-6EB6F658A276}"/>
              </a:ext>
            </a:extLst>
          </p:cNvPr>
          <p:cNvSpPr/>
          <p:nvPr/>
        </p:nvSpPr>
        <p:spPr>
          <a:xfrm>
            <a:off x="9805501" y="57809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fr-FR"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TextBox 17">
            <a:hlinkClick r:id="" action="ppaction://noaction">
              <a:snd r:embed="rId4" name="beaute.wav"/>
            </a:hlinkClick>
            <a:extLst>
              <a:ext uri="{FF2B5EF4-FFF2-40B4-BE49-F238E27FC236}">
                <a16:creationId xmlns:a16="http://schemas.microsoft.com/office/drawing/2014/main" id="{146BF3B0-C4F1-4DD3-BA50-043065B0F4D9}"/>
              </a:ext>
            </a:extLst>
          </p:cNvPr>
          <p:cNvSpPr txBox="1"/>
          <p:nvPr/>
        </p:nvSpPr>
        <p:spPr>
          <a:xfrm>
            <a:off x="2953978" y="5477471"/>
            <a:ext cx="15021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beauté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[beauty]</a:t>
            </a:r>
          </a:p>
        </p:txBody>
      </p:sp>
      <p:sp>
        <p:nvSpPr>
          <p:cNvPr id="19" name="TextBox 18">
            <a:hlinkClick r:id="" action="ppaction://noaction">
              <a:snd r:embed="rId5" name="audience.wav"/>
            </a:hlinkClick>
            <a:extLst>
              <a:ext uri="{FF2B5EF4-FFF2-40B4-BE49-F238E27FC236}">
                <a16:creationId xmlns:a16="http://schemas.microsoft.com/office/drawing/2014/main" id="{E2B45073-38B2-4D06-AE8B-E1077303879B}"/>
              </a:ext>
            </a:extLst>
          </p:cNvPr>
          <p:cNvSpPr txBox="1"/>
          <p:nvPr/>
        </p:nvSpPr>
        <p:spPr>
          <a:xfrm>
            <a:off x="6930095" y="5739394"/>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audience</a:t>
            </a:r>
          </a:p>
        </p:txBody>
      </p:sp>
      <p:sp>
        <p:nvSpPr>
          <p:cNvPr id="22" name="TextBox 21">
            <a:hlinkClick r:id="" action="ppaction://noaction">
              <a:snd r:embed="rId6" name="automne.wav"/>
            </a:hlinkClick>
            <a:extLst>
              <a:ext uri="{FF2B5EF4-FFF2-40B4-BE49-F238E27FC236}">
                <a16:creationId xmlns:a16="http://schemas.microsoft.com/office/drawing/2014/main" id="{BEEA2221-9687-4492-B73D-26A1CE4B291E}"/>
              </a:ext>
            </a:extLst>
          </p:cNvPr>
          <p:cNvSpPr txBox="1"/>
          <p:nvPr/>
        </p:nvSpPr>
        <p:spPr>
          <a:xfrm>
            <a:off x="7622350" y="2146356"/>
            <a:ext cx="15887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automne</a:t>
            </a:r>
          </a:p>
        </p:txBody>
      </p:sp>
      <p:sp>
        <p:nvSpPr>
          <p:cNvPr id="23" name="TextBox 22">
            <a:hlinkClick r:id="" action="ppaction://noaction">
              <a:snd r:embed="rId7" name="reseau.wav"/>
            </a:hlinkClick>
            <a:extLst>
              <a:ext uri="{FF2B5EF4-FFF2-40B4-BE49-F238E27FC236}">
                <a16:creationId xmlns:a16="http://schemas.microsoft.com/office/drawing/2014/main" id="{CA7D1667-D9C4-483C-962F-73E127825163}"/>
              </a:ext>
            </a:extLst>
          </p:cNvPr>
          <p:cNvSpPr txBox="1"/>
          <p:nvPr/>
        </p:nvSpPr>
        <p:spPr>
          <a:xfrm>
            <a:off x="283880" y="2907645"/>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réseau</a:t>
            </a:r>
          </a:p>
        </p:txBody>
      </p:sp>
      <p:sp>
        <p:nvSpPr>
          <p:cNvPr id="24" name="TextBox 23">
            <a:hlinkClick r:id="" action="ppaction://noaction">
              <a:snd r:embed="rId8" name="sauvage.wav"/>
            </a:hlinkClick>
            <a:extLst>
              <a:ext uri="{FF2B5EF4-FFF2-40B4-BE49-F238E27FC236}">
                <a16:creationId xmlns:a16="http://schemas.microsoft.com/office/drawing/2014/main" id="{ADEA1563-92BC-4D9C-9872-CCE810E1D260}"/>
              </a:ext>
            </a:extLst>
          </p:cNvPr>
          <p:cNvSpPr txBox="1"/>
          <p:nvPr/>
        </p:nvSpPr>
        <p:spPr>
          <a:xfrm>
            <a:off x="4830027" y="5866823"/>
            <a:ext cx="16545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sauvage</a:t>
            </a:r>
          </a:p>
        </p:txBody>
      </p:sp>
      <p:sp>
        <p:nvSpPr>
          <p:cNvPr id="25" name="TextBox 24">
            <a:hlinkClick r:id="" action="ppaction://noaction">
              <a:snd r:embed="rId9" name="bateau.wav"/>
            </a:hlinkClick>
            <a:extLst>
              <a:ext uri="{FF2B5EF4-FFF2-40B4-BE49-F238E27FC236}">
                <a16:creationId xmlns:a16="http://schemas.microsoft.com/office/drawing/2014/main" id="{7B7B33D3-D677-4D3D-84DC-7E4BF7E53AE9}"/>
              </a:ext>
            </a:extLst>
          </p:cNvPr>
          <p:cNvSpPr txBox="1"/>
          <p:nvPr/>
        </p:nvSpPr>
        <p:spPr>
          <a:xfrm>
            <a:off x="4272080" y="2855205"/>
            <a:ext cx="20891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bateau</a:t>
            </a:r>
          </a:p>
        </p:txBody>
      </p:sp>
      <p:sp>
        <p:nvSpPr>
          <p:cNvPr id="26" name="Rounded Rectangle 46">
            <a:extLst>
              <a:ext uri="{FF2B5EF4-FFF2-40B4-BE49-F238E27FC236}">
                <a16:creationId xmlns:a16="http://schemas.microsoft.com/office/drawing/2014/main" id="{5433B8FB-AEBC-4FBF-8F3A-FFB5C03060E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7" name="TextBox 26">
            <a:hlinkClick r:id="" action="ppaction://noaction">
              <a:snd r:embed="rId10" name="hausse.wav"/>
            </a:hlinkClick>
            <a:extLst>
              <a:ext uri="{FF2B5EF4-FFF2-40B4-BE49-F238E27FC236}">
                <a16:creationId xmlns:a16="http://schemas.microsoft.com/office/drawing/2014/main" id="{042CB09F-D9ED-4E52-A07C-6575CB512139}"/>
              </a:ext>
            </a:extLst>
          </p:cNvPr>
          <p:cNvSpPr txBox="1"/>
          <p:nvPr/>
        </p:nvSpPr>
        <p:spPr>
          <a:xfrm>
            <a:off x="558653" y="3969321"/>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hausse</a:t>
            </a:r>
          </a:p>
        </p:txBody>
      </p:sp>
      <p:sp>
        <p:nvSpPr>
          <p:cNvPr id="28" name="TextBox 27">
            <a:hlinkClick r:id="" action="ppaction://noaction">
              <a:snd r:embed="rId11" name="tableau.wav"/>
            </a:hlinkClick>
            <a:extLst>
              <a:ext uri="{FF2B5EF4-FFF2-40B4-BE49-F238E27FC236}">
                <a16:creationId xmlns:a16="http://schemas.microsoft.com/office/drawing/2014/main" id="{B3153B81-D113-42EE-9826-FC4F44911B4C}"/>
              </a:ext>
            </a:extLst>
          </p:cNvPr>
          <p:cNvSpPr txBox="1"/>
          <p:nvPr/>
        </p:nvSpPr>
        <p:spPr>
          <a:xfrm>
            <a:off x="3237697" y="3689865"/>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tableau</a:t>
            </a:r>
          </a:p>
        </p:txBody>
      </p:sp>
      <p:sp>
        <p:nvSpPr>
          <p:cNvPr id="29" name="TextBox 28">
            <a:hlinkClick r:id="" action="ppaction://noaction">
              <a:snd r:embed="rId12" name="pauvre.wav"/>
            </a:hlinkClick>
            <a:extLst>
              <a:ext uri="{FF2B5EF4-FFF2-40B4-BE49-F238E27FC236}">
                <a16:creationId xmlns:a16="http://schemas.microsoft.com/office/drawing/2014/main" id="{A750BA0D-6038-4051-8055-F261C10DAD4A}"/>
              </a:ext>
            </a:extLst>
          </p:cNvPr>
          <p:cNvSpPr txBox="1"/>
          <p:nvPr/>
        </p:nvSpPr>
        <p:spPr>
          <a:xfrm>
            <a:off x="8013135" y="1236464"/>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pauvre</a:t>
            </a:r>
          </a:p>
        </p:txBody>
      </p:sp>
      <p:sp>
        <p:nvSpPr>
          <p:cNvPr id="30" name="TextBox 29">
            <a:hlinkClick r:id="" action="ppaction://noaction">
              <a:snd r:embed="rId13" name="automobile.wav"/>
            </a:hlinkClick>
            <a:extLst>
              <a:ext uri="{FF2B5EF4-FFF2-40B4-BE49-F238E27FC236}">
                <a16:creationId xmlns:a16="http://schemas.microsoft.com/office/drawing/2014/main" id="{F69EA4A7-F263-4C36-BE98-36BE847C199E}"/>
              </a:ext>
            </a:extLst>
          </p:cNvPr>
          <p:cNvSpPr txBox="1"/>
          <p:nvPr/>
        </p:nvSpPr>
        <p:spPr>
          <a:xfrm>
            <a:off x="5850389" y="3882998"/>
            <a:ext cx="20891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automobile</a:t>
            </a:r>
          </a:p>
        </p:txBody>
      </p:sp>
      <p:sp>
        <p:nvSpPr>
          <p:cNvPr id="31" name="TextBox 30">
            <a:hlinkClick r:id="" action="ppaction://noaction">
              <a:snd r:embed="rId14" name="cadeau.wav"/>
            </a:hlinkClick>
            <a:extLst>
              <a:ext uri="{FF2B5EF4-FFF2-40B4-BE49-F238E27FC236}">
                <a16:creationId xmlns:a16="http://schemas.microsoft.com/office/drawing/2014/main" id="{116B9035-53C8-4D39-80B1-46C3ABAEF9B5}"/>
              </a:ext>
            </a:extLst>
          </p:cNvPr>
          <p:cNvSpPr txBox="1"/>
          <p:nvPr/>
        </p:nvSpPr>
        <p:spPr>
          <a:xfrm>
            <a:off x="768507" y="5733971"/>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cadeau</a:t>
            </a:r>
          </a:p>
        </p:txBody>
      </p:sp>
      <p:sp>
        <p:nvSpPr>
          <p:cNvPr id="32" name="TextBox 31">
            <a:hlinkClick r:id="" action="ppaction://noaction">
              <a:snd r:embed="rId15" name="gauche.wav"/>
            </a:hlinkClick>
            <a:extLst>
              <a:ext uri="{FF2B5EF4-FFF2-40B4-BE49-F238E27FC236}">
                <a16:creationId xmlns:a16="http://schemas.microsoft.com/office/drawing/2014/main" id="{14F88DB9-B5C5-4B85-AEAC-56A6621B82B4}"/>
              </a:ext>
            </a:extLst>
          </p:cNvPr>
          <p:cNvSpPr txBox="1"/>
          <p:nvPr/>
        </p:nvSpPr>
        <p:spPr>
          <a:xfrm>
            <a:off x="5043940" y="1717024"/>
            <a:ext cx="20411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gauche</a:t>
            </a:r>
          </a:p>
        </p:txBody>
      </p:sp>
      <p:sp>
        <p:nvSpPr>
          <p:cNvPr id="33" name="TextBox 32">
            <a:hlinkClick r:id="" action="ppaction://noaction">
              <a:snd r:embed="rId16" name="cerveau.wav"/>
            </a:hlinkClick>
            <a:extLst>
              <a:ext uri="{FF2B5EF4-FFF2-40B4-BE49-F238E27FC236}">
                <a16:creationId xmlns:a16="http://schemas.microsoft.com/office/drawing/2014/main" id="{4C25BA3E-8B3A-49AC-AC8B-820ED279561A}"/>
              </a:ext>
            </a:extLst>
          </p:cNvPr>
          <p:cNvSpPr txBox="1"/>
          <p:nvPr/>
        </p:nvSpPr>
        <p:spPr>
          <a:xfrm>
            <a:off x="7361677" y="2910256"/>
            <a:ext cx="21100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cerveau</a:t>
            </a:r>
          </a:p>
        </p:txBody>
      </p:sp>
      <p:sp>
        <p:nvSpPr>
          <p:cNvPr id="34" name="TextBox 33">
            <a:hlinkClick r:id="" action="ppaction://noaction">
              <a:snd r:embed="rId17" name="peau.wav"/>
            </a:hlinkClick>
            <a:extLst>
              <a:ext uri="{FF2B5EF4-FFF2-40B4-BE49-F238E27FC236}">
                <a16:creationId xmlns:a16="http://schemas.microsoft.com/office/drawing/2014/main" id="{63CD3CF3-9EA1-493E-871A-0088177C89D4}"/>
              </a:ext>
            </a:extLst>
          </p:cNvPr>
          <p:cNvSpPr txBox="1"/>
          <p:nvPr/>
        </p:nvSpPr>
        <p:spPr>
          <a:xfrm>
            <a:off x="8053193" y="3730493"/>
            <a:ext cx="187135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[skin]</a:t>
            </a:r>
          </a:p>
        </p:txBody>
      </p:sp>
      <p:sp>
        <p:nvSpPr>
          <p:cNvPr id="35" name="TextBox 34">
            <a:hlinkClick r:id="" action="ppaction://noaction">
              <a:snd r:embed="rId18" name="auteur.wav"/>
            </a:hlinkClick>
            <a:extLst>
              <a:ext uri="{FF2B5EF4-FFF2-40B4-BE49-F238E27FC236}">
                <a16:creationId xmlns:a16="http://schemas.microsoft.com/office/drawing/2014/main" id="{74375C68-0608-491A-8565-7FEFD74C7B03}"/>
              </a:ext>
            </a:extLst>
          </p:cNvPr>
          <p:cNvSpPr txBox="1"/>
          <p:nvPr/>
        </p:nvSpPr>
        <p:spPr>
          <a:xfrm>
            <a:off x="2007190" y="2703445"/>
            <a:ext cx="20237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auteur</a:t>
            </a:r>
          </a:p>
        </p:txBody>
      </p:sp>
      <p:sp>
        <p:nvSpPr>
          <p:cNvPr id="36" name="TextBox 35">
            <a:hlinkClick r:id="" action="ppaction://noaction">
              <a:snd r:embed="rId19" name="restaurant.wav"/>
            </a:hlinkClick>
            <a:extLst>
              <a:ext uri="{FF2B5EF4-FFF2-40B4-BE49-F238E27FC236}">
                <a16:creationId xmlns:a16="http://schemas.microsoft.com/office/drawing/2014/main" id="{DC861736-5BF8-47B3-A525-C88A5F6CC468}"/>
              </a:ext>
            </a:extLst>
          </p:cNvPr>
          <p:cNvSpPr txBox="1"/>
          <p:nvPr/>
        </p:nvSpPr>
        <p:spPr>
          <a:xfrm>
            <a:off x="3167640" y="4847123"/>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restaurant</a:t>
            </a:r>
          </a:p>
        </p:txBody>
      </p:sp>
      <p:sp>
        <p:nvSpPr>
          <p:cNvPr id="37" name="TextBox 36">
            <a:hlinkClick r:id="" action="ppaction://noaction">
              <a:snd r:embed="rId20" name="chaud.wav"/>
            </a:hlinkClick>
            <a:extLst>
              <a:ext uri="{FF2B5EF4-FFF2-40B4-BE49-F238E27FC236}">
                <a16:creationId xmlns:a16="http://schemas.microsoft.com/office/drawing/2014/main" id="{44F4E797-E997-4DB1-9BD6-C2B88B93E93D}"/>
              </a:ext>
            </a:extLst>
          </p:cNvPr>
          <p:cNvSpPr txBox="1"/>
          <p:nvPr/>
        </p:nvSpPr>
        <p:spPr>
          <a:xfrm>
            <a:off x="6533303" y="743192"/>
            <a:ext cx="1962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chaud</a:t>
            </a:r>
          </a:p>
        </p:txBody>
      </p:sp>
      <p:sp>
        <p:nvSpPr>
          <p:cNvPr id="38" name="TextBox 37">
            <a:hlinkClick r:id="" action="ppaction://noaction">
              <a:snd r:embed="rId21" name="communaute.wav"/>
            </a:hlinkClick>
            <a:extLst>
              <a:ext uri="{FF2B5EF4-FFF2-40B4-BE49-F238E27FC236}">
                <a16:creationId xmlns:a16="http://schemas.microsoft.com/office/drawing/2014/main" id="{3D7B84EF-2972-4017-BE9E-602A3B98B507}"/>
              </a:ext>
            </a:extLst>
          </p:cNvPr>
          <p:cNvSpPr txBox="1"/>
          <p:nvPr/>
        </p:nvSpPr>
        <p:spPr>
          <a:xfrm>
            <a:off x="2625667" y="1717024"/>
            <a:ext cx="2357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communauté</a:t>
            </a:r>
          </a:p>
        </p:txBody>
      </p:sp>
      <p:sp>
        <p:nvSpPr>
          <p:cNvPr id="39" name="TextBox 38">
            <a:hlinkClick r:id="" action="ppaction://noaction">
              <a:snd r:embed="rId22" name="epaule.wav"/>
            </a:hlinkClick>
            <a:extLst>
              <a:ext uri="{FF2B5EF4-FFF2-40B4-BE49-F238E27FC236}">
                <a16:creationId xmlns:a16="http://schemas.microsoft.com/office/drawing/2014/main" id="{5E6746B2-0CCF-4264-BAC5-692763AA55A3}"/>
              </a:ext>
            </a:extLst>
          </p:cNvPr>
          <p:cNvSpPr txBox="1"/>
          <p:nvPr/>
        </p:nvSpPr>
        <p:spPr>
          <a:xfrm>
            <a:off x="962598" y="4649259"/>
            <a:ext cx="16545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épaule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shoulder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0" name="TextBox 39">
            <a:hlinkClick r:id="" action="ppaction://noaction">
              <a:snd r:embed="rId23" name="autonome.wav"/>
            </a:hlinkClick>
            <a:extLst>
              <a:ext uri="{FF2B5EF4-FFF2-40B4-BE49-F238E27FC236}">
                <a16:creationId xmlns:a16="http://schemas.microsoft.com/office/drawing/2014/main" id="{F083D931-B878-4514-BD3B-CBC5EC071182}"/>
              </a:ext>
            </a:extLst>
          </p:cNvPr>
          <p:cNvSpPr txBox="1"/>
          <p:nvPr/>
        </p:nvSpPr>
        <p:spPr>
          <a:xfrm>
            <a:off x="6345840" y="4611381"/>
            <a:ext cx="206566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autonome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independent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a:hlinkClick r:id="" action="ppaction://noaction">
              <a:snd r:embed="rId24" name="faux.wav"/>
            </a:hlinkClick>
            <a:extLst>
              <a:ext uri="{FF2B5EF4-FFF2-40B4-BE49-F238E27FC236}">
                <a16:creationId xmlns:a16="http://schemas.microsoft.com/office/drawing/2014/main" id="{0F43D1F1-0202-4596-B55C-EECC742A50EC}"/>
              </a:ext>
            </a:extLst>
          </p:cNvPr>
          <p:cNvSpPr txBox="1"/>
          <p:nvPr/>
        </p:nvSpPr>
        <p:spPr>
          <a:xfrm>
            <a:off x="625761" y="1717024"/>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faux</a:t>
            </a:r>
          </a:p>
        </p:txBody>
      </p:sp>
      <p:pic>
        <p:nvPicPr>
          <p:cNvPr id="1026" name="Picture 2" descr="False, Error, Is Missing, Absent, X, Red, Cross, Letter">
            <a:extLst>
              <a:ext uri="{FF2B5EF4-FFF2-40B4-BE49-F238E27FC236}">
                <a16:creationId xmlns:a16="http://schemas.microsoft.com/office/drawing/2014/main" id="{57E55EA1-10F9-4A8A-81AF-1438863380CF}"/>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0" y="1343539"/>
            <a:ext cx="1004713" cy="10047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ople, Human, Group, Person, Symbol, Male, Female">
            <a:extLst>
              <a:ext uri="{FF2B5EF4-FFF2-40B4-BE49-F238E27FC236}">
                <a16:creationId xmlns:a16="http://schemas.microsoft.com/office/drawing/2014/main" id="{9C9A6003-7CD1-4E4B-857B-6592BA3036B0}"/>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038100" y="1157631"/>
            <a:ext cx="959357" cy="9423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row, Arrow Pointing Left, Blue, Bullet, Left">
            <a:extLst>
              <a:ext uri="{FF2B5EF4-FFF2-40B4-BE49-F238E27FC236}">
                <a16:creationId xmlns:a16="http://schemas.microsoft.com/office/drawing/2014/main" id="{40E2CEE5-7DA6-49FF-830C-6F9931FA3B8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17136" y="1353122"/>
            <a:ext cx="923330" cy="4616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oy, Cartoon, Comic Characters, Comics, Lad, People">
            <a:extLst>
              <a:ext uri="{FF2B5EF4-FFF2-40B4-BE49-F238E27FC236}">
                <a16:creationId xmlns:a16="http://schemas.microsoft.com/office/drawing/2014/main" id="{B9BEB30F-B39B-475B-B111-885DEF5568C6}"/>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279947" y="753899"/>
            <a:ext cx="644808" cy="11606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t, Temperature, Thermometer, Weather">
            <a:extLst>
              <a:ext uri="{FF2B5EF4-FFF2-40B4-BE49-F238E27FC236}">
                <a16:creationId xmlns:a16="http://schemas.microsoft.com/office/drawing/2014/main" id="{4A35A93C-5FEC-4EA6-8CD2-FC02E2E5326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525187" y="199022"/>
            <a:ext cx="597647" cy="11952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ple Leaves, Maple, Leaves, Autumn Leaves">
            <a:extLst>
              <a:ext uri="{FF2B5EF4-FFF2-40B4-BE49-F238E27FC236}">
                <a16:creationId xmlns:a16="http://schemas.microsoft.com/office/drawing/2014/main" id="{6F64D44E-9ACB-4C3B-9D78-E43B45B35B7A}"/>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027481" y="1671403"/>
            <a:ext cx="1053892" cy="88028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alligraphy, Office, School, Writing, Pen, Filler">
            <a:extLst>
              <a:ext uri="{FF2B5EF4-FFF2-40B4-BE49-F238E27FC236}">
                <a16:creationId xmlns:a16="http://schemas.microsoft.com/office/drawing/2014/main" id="{DAA621C2-777D-44C5-93DD-9E527ADCECA4}"/>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483666" y="2328506"/>
            <a:ext cx="524856" cy="104971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etwork, People, Business, Icon, Social, Friends">
            <a:extLst>
              <a:ext uri="{FF2B5EF4-FFF2-40B4-BE49-F238E27FC236}">
                <a16:creationId xmlns:a16="http://schemas.microsoft.com/office/drawing/2014/main" id="{3E36D4DE-140F-4AF0-BB14-5ECCE43B2FA7}"/>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413048" y="2700272"/>
            <a:ext cx="852956" cy="85295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ailboat, Children, Kids, Boy, Girl, Sailing, Sea">
            <a:extLst>
              <a:ext uri="{FF2B5EF4-FFF2-40B4-BE49-F238E27FC236}">
                <a16:creationId xmlns:a16="http://schemas.microsoft.com/office/drawing/2014/main" id="{1E7602C4-8464-45F9-8372-E8D5F7F7C301}"/>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5879832" y="2302765"/>
            <a:ext cx="893505" cy="116967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rain, Think, Knowledge, Mind, Science, Anatomy, Health">
            <a:extLst>
              <a:ext uri="{FF2B5EF4-FFF2-40B4-BE49-F238E27FC236}">
                <a16:creationId xmlns:a16="http://schemas.microsoft.com/office/drawing/2014/main" id="{7D29080B-8D99-4F96-9CD2-7FF60BBE2778}"/>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9078256" y="2775917"/>
            <a:ext cx="824311" cy="54095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raph, Arrow, 3D, Infographic, Success, Business">
            <a:extLst>
              <a:ext uri="{FF2B5EF4-FFF2-40B4-BE49-F238E27FC236}">
                <a16:creationId xmlns:a16="http://schemas.microsoft.com/office/drawing/2014/main" id="{CDCC8D7C-B230-446B-8301-C5A692BDEAE6}"/>
              </a:ext>
            </a:extLst>
          </p:cNvPr>
          <p:cNvPicPr>
            <a:picLocks noChangeAspect="1" noChangeArrowheads="1"/>
          </p:cNvPicPr>
          <p:nvPr/>
        </p:nvPicPr>
        <p:blipFill>
          <a:blip r:embed="rId35" cstate="print">
            <a:clrChange>
              <a:clrFrom>
                <a:srgbClr val="31A9AF"/>
              </a:clrFrom>
              <a:clrTo>
                <a:srgbClr val="31A9AF">
                  <a:alpha val="0"/>
                </a:srgbClr>
              </a:clrTo>
            </a:clrChange>
            <a:extLst>
              <a:ext uri="{28A0092B-C50C-407E-A947-70E740481C1C}">
                <a14:useLocalDpi xmlns:a14="http://schemas.microsoft.com/office/drawing/2010/main" val="0"/>
              </a:ext>
            </a:extLst>
          </a:blip>
          <a:srcRect/>
          <a:stretch>
            <a:fillRect/>
          </a:stretch>
        </p:blipFill>
        <p:spPr bwMode="auto">
          <a:xfrm>
            <a:off x="-211862" y="3416289"/>
            <a:ext cx="1363953" cy="136395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Whiteboard, White Board, Blank, Presentation, Board">
            <a:extLst>
              <a:ext uri="{FF2B5EF4-FFF2-40B4-BE49-F238E27FC236}">
                <a16:creationId xmlns:a16="http://schemas.microsoft.com/office/drawing/2014/main" id="{E60095E6-BA98-4589-9F04-FB3FACADBD4B}"/>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505963" y="3625226"/>
            <a:ext cx="896031" cy="78868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ar, Auto, Sports Car, Automobile, Vehicle, Blue Car">
            <a:extLst>
              <a:ext uri="{FF2B5EF4-FFF2-40B4-BE49-F238E27FC236}">
                <a16:creationId xmlns:a16="http://schemas.microsoft.com/office/drawing/2014/main" id="{D6969306-6951-42E2-A982-AFC69D5B87B1}"/>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013855" y="3579897"/>
            <a:ext cx="1203740" cy="73854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Theater, Play, Drama, Cinema, Film, Movie, Show">
            <a:extLst>
              <a:ext uri="{FF2B5EF4-FFF2-40B4-BE49-F238E27FC236}">
                <a16:creationId xmlns:a16="http://schemas.microsoft.com/office/drawing/2014/main" id="{E0C29CD9-8533-485E-BD70-5BE29C6632F0}"/>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652985" y="5315830"/>
            <a:ext cx="893222" cy="86440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77235E2-430D-4800-BAB8-D2F68D0CD899}"/>
              </a:ext>
            </a:extLst>
          </p:cNvPr>
          <p:cNvSpPr/>
          <p:nvPr/>
        </p:nvSpPr>
        <p:spPr>
          <a:xfrm>
            <a:off x="8513037" y="5788975"/>
            <a:ext cx="1157931"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54" name="Picture 30" descr="Gift, Present, Box, Wrapped, Bow, Surprise, Festive">
            <a:extLst>
              <a:ext uri="{FF2B5EF4-FFF2-40B4-BE49-F238E27FC236}">
                <a16:creationId xmlns:a16="http://schemas.microsoft.com/office/drawing/2014/main" id="{0EE6A64B-FB66-4166-853F-09F83F79289A}"/>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0632" y="5515698"/>
            <a:ext cx="1058733" cy="100698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hef, Character, Cook, Gourmet, Restaurant, Person">
            <a:extLst>
              <a:ext uri="{FF2B5EF4-FFF2-40B4-BE49-F238E27FC236}">
                <a16:creationId xmlns:a16="http://schemas.microsoft.com/office/drawing/2014/main" id="{BC6B0C42-1A5B-437E-B10A-FD5054B56E61}"/>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938185" y="4380433"/>
            <a:ext cx="1164672" cy="58233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Tiger, Animal, Angry, Roar, Roaring, Mammal, Big Cat">
            <a:extLst>
              <a:ext uri="{FF2B5EF4-FFF2-40B4-BE49-F238E27FC236}">
                <a16:creationId xmlns:a16="http://schemas.microsoft.com/office/drawing/2014/main" id="{84D99B38-8B1A-4D4B-B118-C89608F32183}"/>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5192037" y="5403722"/>
            <a:ext cx="1081485" cy="58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09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30000"/>
                                        <p:tgtEl>
                                          <p:spTgt spid="9"/>
                                        </p:tgtEl>
                                      </p:cBhvr>
                                    </p:animEffect>
                                    <p:set>
                                      <p:cBhvr>
                                        <p:cTn id="7" dur="1" fill="hold">
                                          <p:stCondLst>
                                            <p:cond delay="29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p2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52" name="Google Shape;752;p2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[au]</a:t>
            </a:r>
            <a:endParaRPr/>
          </a:p>
        </p:txBody>
      </p:sp>
      <p:sp>
        <p:nvSpPr>
          <p:cNvPr id="753" name="Google Shape;753;p2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754" name="Google Shape;754;p2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[5]</a:t>
            </a:r>
            <a:endParaRPr dirty="0"/>
          </a:p>
        </p:txBody>
      </p:sp>
    </p:spTree>
    <p:extLst>
      <p:ext uri="{BB962C8B-B14F-4D97-AF65-F5344CB8AC3E}">
        <p14:creationId xmlns:p14="http://schemas.microsoft.com/office/powerpoint/2010/main" val="2683033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04F75"/>
                </a:solidFill>
                <a:latin typeface="Century Gothic" panose="020B0502020202020204" pitchFamily="34" charset="0"/>
                <a:ea typeface="+mn-ea"/>
                <a:cs typeface="Calibri" panose="020F0502020204030204" pitchFamily="34" charset="0"/>
              </a:rPr>
              <a:t>au</a:t>
            </a:r>
            <a:endParaRPr lang="en-US" dirty="0">
              <a:solidFill>
                <a:srgbClr val="104F75"/>
              </a:solidFill>
            </a:endParaRPr>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[au/</a:t>
            </a:r>
            <a:r>
              <a:rPr kumimoji="0" lang="fr-FR" sz="3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g</a:t>
            </a:r>
            <a:r>
              <a:rPr kumimoji="0" lang="fr-FR"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fr-FR" sz="1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che</a:t>
            </a:r>
            <a:endParaRPr kumimoji="0" lang="fr-FR" sz="1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93770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83645" y="-39201"/>
            <a:ext cx="10515600" cy="1089116"/>
          </a:xfrm>
        </p:spPr>
        <p:txBody>
          <a:bodyPr>
            <a:normAutofit fontScale="90000"/>
          </a:bodyPr>
          <a:lstStyle/>
          <a:p>
            <a:pPr algn="ctr"/>
            <a:r>
              <a:rPr lang="fr-FR" sz="13300" b="1" dirty="0">
                <a:solidFill>
                  <a:srgbClr val="104F75"/>
                </a:solidFill>
                <a:cs typeface="Calibri" panose="020F0502020204030204" pitchFamily="34" charset="0"/>
              </a:rPr>
              <a:t>au</a:t>
            </a:r>
            <a:endParaRPr lang="fr-FR" dirty="0">
              <a:solidFill>
                <a:srgbClr val="104F75"/>
              </a:solidFill>
            </a:endParaRPr>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5" name="Group 34" descr="split arrow pointing to the left"/>
          <p:cNvGrpSpPr/>
          <p:nvPr/>
        </p:nvGrpSpPr>
        <p:grpSpPr>
          <a:xfrm>
            <a:off x="5174520" y="1873069"/>
            <a:ext cx="1862415" cy="2037271"/>
            <a:chOff x="5075098" y="1923905"/>
            <a:chExt cx="2089010" cy="2124417"/>
          </a:xfrm>
        </p:grpSpPr>
        <p:pic>
          <p:nvPicPr>
            <p:cNvPr id="10" name="Picture 9" descr="split arrow pointing to the left"/>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27" name="Straight Arrow Connector 26"/>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g</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che</a:t>
            </a:r>
            <a:endParaRPr kumimoji="0" lang="fr-FR" sz="6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x</a:t>
            </a:r>
          </a:p>
        </p:txBody>
      </p:sp>
      <p:pic>
        <p:nvPicPr>
          <p:cNvPr id="8" name="Picture 7" descr="red cros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237" y="1553279"/>
            <a:ext cx="1422921" cy="1622770"/>
          </a:xfrm>
          <a:prstGeom prst="rect">
            <a:avLst/>
          </a:prstGeom>
        </p:spPr>
      </p:pic>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b</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eau</a:t>
            </a:r>
          </a:p>
        </p:txBody>
      </p:sp>
      <p:pic>
        <p:nvPicPr>
          <p:cNvPr id="5" name="Picture 4" descr="beautiful day with a su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2900" y="4330143"/>
            <a:ext cx="1725425" cy="1820262"/>
          </a:xfrm>
          <a:prstGeom prst="rect">
            <a:avLst/>
          </a:prstGeom>
        </p:spPr>
      </p:pic>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ssi</a:t>
            </a:r>
          </a:p>
        </p:txBody>
      </p:sp>
      <p:sp>
        <p:nvSpPr>
          <p:cNvPr id="6" name="TextBox 5"/>
          <p:cNvSpPr txBox="1"/>
          <p:nvPr/>
        </p:nvSpPr>
        <p:spPr>
          <a:xfrm>
            <a:off x="5166636" y="5630726"/>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[also]</a:t>
            </a:r>
          </a:p>
        </p:txBody>
      </p:sp>
      <p:sp>
        <p:nvSpPr>
          <p:cNvPr id="20" name="TextBox 19"/>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bat</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eau</a:t>
            </a: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eau</a:t>
            </a:r>
          </a:p>
        </p:txBody>
      </p:sp>
      <p:pic>
        <p:nvPicPr>
          <p:cNvPr id="9" name="Picture 8" descr="water drople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7166" y="4398074"/>
            <a:ext cx="1109142" cy="1633364"/>
          </a:xfrm>
          <a:prstGeom prst="rect">
            <a:avLst/>
          </a:prstGeom>
        </p:spPr>
      </p:pic>
      <p:pic>
        <p:nvPicPr>
          <p:cNvPr id="1026" name="Picture 2" descr="boat">
            <a:extLst>
              <a:ext uri="{FF2B5EF4-FFF2-40B4-BE49-F238E27FC236}">
                <a16:creationId xmlns:a16="http://schemas.microsoft.com/office/drawing/2014/main" id="{442F1DCE-75C6-4F5D-8613-8637978A21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2547" y="1570597"/>
            <a:ext cx="2857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56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4" name="gauch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5"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au faux.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at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subTnLst>
                                    <p:audio>
                                      <p:cMediaNode>
                                        <p:cTn display="0" masterRel="sameClick">
                                          <p:stCondLst>
                                            <p:cond evt="begin" delay="0">
                                              <p:tn val="39"/>
                                            </p:cond>
                                          </p:stCondLst>
                                          <p:endCondLst>
                                            <p:cond evt="onStopAudio" delay="0">
                                              <p:tgtEl>
                                                <p:sldTgt/>
                                              </p:tgtEl>
                                            </p:cond>
                                          </p:endCondLst>
                                        </p:cTn>
                                        <p:tgtEl>
                                          <p:sndTgt r:embed="rId7" name="au bateau.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8" name="au beau.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8" name="au beau.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au auss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subTnLst>
                                    <p:audio>
                                      <p:cMediaNode>
                                        <p:cTn display="0" masterRel="sameClick">
                                          <p:stCondLst>
                                            <p:cond evt="begin" delay="0">
                                              <p:tn val="59"/>
                                            </p:cond>
                                          </p:stCondLst>
                                          <p:endCondLst>
                                            <p:cond evt="onStopAudio" delay="0">
                                              <p:tgtEl>
                                                <p:sldTgt/>
                                              </p:tgtEl>
                                            </p:cond>
                                          </p:endCondLst>
                                        </p:cTn>
                                        <p:tgtEl>
                                          <p:sndTgt r:embed="rId9" name="au auss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subTnLst>
                                    <p:audio>
                                      <p:cMediaNode>
                                        <p:cTn display="0" masterRel="sameClick">
                                          <p:stCondLst>
                                            <p:cond evt="begin" delay="0">
                                              <p:tn val="64"/>
                                            </p:cond>
                                          </p:stCondLst>
                                          <p:endCondLst>
                                            <p:cond evt="onStopAudio" delay="0">
                                              <p:tgtEl>
                                                <p:sldTgt/>
                                              </p:tgtEl>
                                            </p:cond>
                                          </p:endCondLst>
                                        </p:cTn>
                                        <p:tgtEl>
                                          <p:sndTgt r:embed="rId3" name="au.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 grpId="0" animBg="1"/>
      <p:bldP spid="12" grpId="0"/>
      <p:bldP spid="7" grpId="0"/>
      <p:bldP spid="18" grpId="0"/>
      <p:bldP spid="15" grpId="0"/>
      <p:bldP spid="6" grpId="0"/>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p2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752" name="Google Shape;752;p2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[au]</a:t>
            </a:r>
            <a:endParaRPr/>
          </a:p>
        </p:txBody>
      </p:sp>
      <p:sp>
        <p:nvSpPr>
          <p:cNvPr id="753" name="Google Shape;753;p2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754" name="Google Shape;754;p2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[6]</a:t>
            </a:r>
            <a:endParaRPr dirty="0"/>
          </a:p>
        </p:txBody>
      </p:sp>
    </p:spTree>
    <p:extLst>
      <p:ext uri="{BB962C8B-B14F-4D97-AF65-F5344CB8AC3E}">
        <p14:creationId xmlns:p14="http://schemas.microsoft.com/office/powerpoint/2010/main" val="3643856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44C3D-F86E-B644-8FDB-417514D99575}"/>
              </a:ext>
            </a:extLst>
          </p:cNvPr>
          <p:cNvSpPr>
            <a:spLocks noGrp="1"/>
          </p:cNvSpPr>
          <p:nvPr>
            <p:ph type="title"/>
          </p:nvPr>
        </p:nvSpPr>
        <p:spPr>
          <a:xfrm>
            <a:off x="105814" y="-1110080"/>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2" name="TextBox 11"/>
          <p:cNvSpPr txBox="1"/>
          <p:nvPr/>
        </p:nvSpPr>
        <p:spPr>
          <a:xfrm>
            <a:off x="1535065" y="2503067"/>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2521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fr-FR"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50169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83645" y="-39201"/>
            <a:ext cx="10515600" cy="1089116"/>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fr-FR"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5" name="Group 34" descr="split arrow pointing to the left"/>
          <p:cNvGrpSpPr/>
          <p:nvPr/>
        </p:nvGrpSpPr>
        <p:grpSpPr>
          <a:xfrm>
            <a:off x="5174520" y="1873069"/>
            <a:ext cx="1862415" cy="2037271"/>
            <a:chOff x="5075098" y="1923905"/>
            <a:chExt cx="2089010" cy="2124417"/>
          </a:xfrm>
        </p:grpSpPr>
        <p:pic>
          <p:nvPicPr>
            <p:cNvPr id="10" name="Picture 9" descr="split arrow pointing to the left"/>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27" name="Straight Arrow Connector 26"/>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pic>
        <p:nvPicPr>
          <p:cNvPr id="8" name="Picture 7" descr="red cros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237" y="1553279"/>
            <a:ext cx="1422921" cy="1622770"/>
          </a:xfrm>
          <a:prstGeom prst="rect">
            <a:avLst/>
          </a:prstGeom>
        </p:spPr>
      </p:pic>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eau</a:t>
            </a:r>
          </a:p>
        </p:txBody>
      </p:sp>
      <p:pic>
        <p:nvPicPr>
          <p:cNvPr id="5" name="Picture 4" descr="beautiful day with a su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2900" y="4330143"/>
            <a:ext cx="1725425" cy="1820262"/>
          </a:xfrm>
          <a:prstGeom prst="rect">
            <a:avLst/>
          </a:prstGeom>
        </p:spPr>
      </p:pic>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ssi</a:t>
            </a:r>
          </a:p>
        </p:txBody>
      </p:sp>
      <p:sp>
        <p:nvSpPr>
          <p:cNvPr id="6" name="TextBox 5"/>
          <p:cNvSpPr txBox="1"/>
          <p:nvPr/>
        </p:nvSpPr>
        <p:spPr>
          <a:xfrm>
            <a:off x="5166636" y="5630726"/>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[also]</a:t>
            </a:r>
          </a:p>
        </p:txBody>
      </p:sp>
      <p:sp>
        <p:nvSpPr>
          <p:cNvPr id="20" name="TextBox 19"/>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eau</a:t>
            </a: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eau</a:t>
            </a:r>
          </a:p>
        </p:txBody>
      </p:sp>
      <p:pic>
        <p:nvPicPr>
          <p:cNvPr id="9" name="Picture 8" descr="water drople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7166" y="4398074"/>
            <a:ext cx="1109142" cy="1633364"/>
          </a:xfrm>
          <a:prstGeom prst="rect">
            <a:avLst/>
          </a:prstGeom>
        </p:spPr>
      </p:pic>
      <p:pic>
        <p:nvPicPr>
          <p:cNvPr id="1026" name="Picture 2" descr="boat">
            <a:extLst>
              <a:ext uri="{FF2B5EF4-FFF2-40B4-BE49-F238E27FC236}">
                <a16:creationId xmlns:a16="http://schemas.microsoft.com/office/drawing/2014/main" id="{442F1DCE-75C6-4F5D-8613-8637978A21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2547" y="1570597"/>
            <a:ext cx="2857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4" name="gauch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5"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au faux.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at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subTnLst>
                                    <p:audio>
                                      <p:cMediaNode>
                                        <p:cTn display="0" masterRel="sameClick">
                                          <p:stCondLst>
                                            <p:cond evt="begin" delay="0">
                                              <p:tn val="39"/>
                                            </p:cond>
                                          </p:stCondLst>
                                          <p:endCondLst>
                                            <p:cond evt="onStopAudio" delay="0">
                                              <p:tgtEl>
                                                <p:sldTgt/>
                                              </p:tgtEl>
                                            </p:cond>
                                          </p:endCondLst>
                                        </p:cTn>
                                        <p:tgtEl>
                                          <p:sndTgt r:embed="rId7" name="au bateau.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8" name="au beau.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8" name="au beau.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au auss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subTnLst>
                                    <p:audio>
                                      <p:cMediaNode>
                                        <p:cTn display="0" masterRel="sameClick">
                                          <p:stCondLst>
                                            <p:cond evt="begin" delay="0">
                                              <p:tn val="59"/>
                                            </p:cond>
                                          </p:stCondLst>
                                          <p:endCondLst>
                                            <p:cond evt="onStopAudio" delay="0">
                                              <p:tgtEl>
                                                <p:sldTgt/>
                                              </p:tgtEl>
                                            </p:cond>
                                          </p:endCondLst>
                                        </p:cTn>
                                        <p:tgtEl>
                                          <p:sndTgt r:embed="rId9" name="au auss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subTnLst>
                                    <p:audio>
                                      <p:cMediaNode>
                                        <p:cTn display="0" masterRel="sameClick">
                                          <p:stCondLst>
                                            <p:cond evt="begin" delay="0">
                                              <p:tn val="64"/>
                                            </p:cond>
                                          </p:stCondLst>
                                          <p:endCondLst>
                                            <p:cond evt="onStopAudio" delay="0">
                                              <p:tgtEl>
                                                <p:sldTgt/>
                                              </p:tgtEl>
                                            </p:cond>
                                          </p:endCondLst>
                                        </p:cTn>
                                        <p:tgtEl>
                                          <p:sndTgt r:embed="rId3" name="au.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 grpId="0" animBg="1"/>
      <p:bldP spid="12" grpId="0"/>
      <p:bldP spid="7" grpId="0"/>
      <p:bldP spid="18" grpId="0"/>
      <p:bldP spid="15" grpId="0"/>
      <p:bldP spid="6"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DF5F0C6-0BA6-1246-983B-E62C63E5C47C}"/>
              </a:ext>
            </a:extLst>
          </p:cNvPr>
          <p:cNvGraphicFramePr>
            <a:graphicFrameLocks noGrp="1"/>
          </p:cNvGraphicFramePr>
          <p:nvPr/>
        </p:nvGraphicFramePr>
        <p:xfrm>
          <a:off x="542187" y="1838813"/>
          <a:ext cx="11367733" cy="4114800"/>
        </p:xfrm>
        <a:graphic>
          <a:graphicData uri="http://schemas.openxmlformats.org/drawingml/2006/table">
            <a:tbl>
              <a:tblPr firstRow="1" bandRow="1">
                <a:tableStyleId>{21E4AEA4-8DFA-4A89-87EB-49C32662AFE0}</a:tableStyleId>
              </a:tblPr>
              <a:tblGrid>
                <a:gridCol w="695306">
                  <a:extLst>
                    <a:ext uri="{9D8B030D-6E8A-4147-A177-3AD203B41FA5}">
                      <a16:colId xmlns:a16="http://schemas.microsoft.com/office/drawing/2014/main" val="1925490264"/>
                    </a:ext>
                  </a:extLst>
                </a:gridCol>
                <a:gridCol w="2221323">
                  <a:extLst>
                    <a:ext uri="{9D8B030D-6E8A-4147-A177-3AD203B41FA5}">
                      <a16:colId xmlns:a16="http://schemas.microsoft.com/office/drawing/2014/main" val="721217777"/>
                    </a:ext>
                  </a:extLst>
                </a:gridCol>
                <a:gridCol w="1967948">
                  <a:extLst>
                    <a:ext uri="{9D8B030D-6E8A-4147-A177-3AD203B41FA5}">
                      <a16:colId xmlns:a16="http://schemas.microsoft.com/office/drawing/2014/main" val="4030488612"/>
                    </a:ext>
                  </a:extLst>
                </a:gridCol>
                <a:gridCol w="3241578">
                  <a:extLst>
                    <a:ext uri="{9D8B030D-6E8A-4147-A177-3AD203B41FA5}">
                      <a16:colId xmlns:a16="http://schemas.microsoft.com/office/drawing/2014/main" val="2585646328"/>
                    </a:ext>
                  </a:extLst>
                </a:gridCol>
                <a:gridCol w="3241578">
                  <a:extLst>
                    <a:ext uri="{9D8B030D-6E8A-4147-A177-3AD203B41FA5}">
                      <a16:colId xmlns:a16="http://schemas.microsoft.com/office/drawing/2014/main" val="1118927646"/>
                    </a:ext>
                  </a:extLst>
                </a:gridCol>
              </a:tblGrid>
              <a:tr h="370840">
                <a:tc>
                  <a:txBody>
                    <a:bodyPr/>
                    <a:lstStyle/>
                    <a:p>
                      <a:pPr algn="ctr"/>
                      <a:r>
                        <a:rPr lang="fr-FR" sz="2400" dirty="0">
                          <a:latin typeface="Century Gothic" panose="020B0502020202020204" pitchFamily="34" charset="0"/>
                        </a:rPr>
                        <a:t>Q</a:t>
                      </a:r>
                    </a:p>
                  </a:txBody>
                  <a:tcPr>
                    <a:solidFill>
                      <a:srgbClr val="E87D1E"/>
                    </a:solidFill>
                  </a:tcPr>
                </a:tc>
                <a:tc>
                  <a:txBody>
                    <a:bodyPr/>
                    <a:lstStyle/>
                    <a:p>
                      <a:pPr algn="ctr"/>
                      <a:r>
                        <a:rPr lang="fr-FR" sz="2400" dirty="0">
                          <a:latin typeface="Century Gothic" panose="020B0502020202020204" pitchFamily="34" charset="0"/>
                        </a:rPr>
                        <a:t>mot</a:t>
                      </a:r>
                    </a:p>
                  </a:txBody>
                  <a:tcPr>
                    <a:solidFill>
                      <a:srgbClr val="E87D1E"/>
                    </a:solidFill>
                  </a:tcPr>
                </a:tc>
                <a:tc>
                  <a:txBody>
                    <a:bodyPr/>
                    <a:lstStyle/>
                    <a:p>
                      <a:pPr algn="ctr"/>
                      <a:r>
                        <a:rPr lang="fr-FR" sz="2400" noProof="0" dirty="0">
                          <a:latin typeface="Century Gothic" panose="020B0502020202020204" pitchFamily="34" charset="0"/>
                        </a:rPr>
                        <a:t>en anglais</a:t>
                      </a:r>
                    </a:p>
                  </a:txBody>
                  <a:tcPr>
                    <a:solidFill>
                      <a:srgbClr val="E87D1E"/>
                    </a:solidFill>
                  </a:tcPr>
                </a:tc>
                <a:tc>
                  <a:txBody>
                    <a:bodyPr/>
                    <a:lstStyle/>
                    <a:p>
                      <a:pPr algn="ctr"/>
                      <a:r>
                        <a:rPr lang="fr-FR" sz="2400" dirty="0">
                          <a:latin typeface="Century Gothic" panose="020B0502020202020204" pitchFamily="34" charset="0"/>
                        </a:rPr>
                        <a:t>open [o]</a:t>
                      </a:r>
                    </a:p>
                  </a:txBody>
                  <a:tcPr>
                    <a:solidFill>
                      <a:srgbClr val="E87D1E"/>
                    </a:solidFill>
                  </a:tcPr>
                </a:tc>
                <a:tc>
                  <a:txBody>
                    <a:bodyPr/>
                    <a:lstStyle/>
                    <a:p>
                      <a:pPr algn="ctr"/>
                      <a:r>
                        <a:rPr lang="en-GB" sz="2400" noProof="0" dirty="0">
                          <a:latin typeface="Century Gothic" panose="020B0502020202020204" pitchFamily="34" charset="0"/>
                        </a:rPr>
                        <a:t>closed</a:t>
                      </a:r>
                      <a:r>
                        <a:rPr lang="fr-FR" sz="2400" dirty="0">
                          <a:latin typeface="Century Gothic" panose="020B0502020202020204" pitchFamily="34" charset="0"/>
                        </a:rPr>
                        <a:t> [ô/o]/[au]</a:t>
                      </a:r>
                    </a:p>
                  </a:txBody>
                  <a:tcPr>
                    <a:solidFill>
                      <a:srgbClr val="E87D1E"/>
                    </a:solidFill>
                  </a:tcPr>
                </a:tc>
                <a:extLst>
                  <a:ext uri="{0D108BD9-81ED-4DB2-BD59-A6C34878D82A}">
                    <a16:rowId xmlns:a16="http://schemas.microsoft.com/office/drawing/2014/main" val="169592804"/>
                  </a:ext>
                </a:extLst>
              </a:tr>
              <a:tr h="370840">
                <a:tc>
                  <a:txBody>
                    <a:bodyPr/>
                    <a:lstStyle/>
                    <a:p>
                      <a:endParaRPr lang="fr-FR" sz="2400" dirty="0">
                        <a:latin typeface="Century Gothic" panose="020B0502020202020204" pitchFamily="34" charset="0"/>
                      </a:endParaRPr>
                    </a:p>
                  </a:txBody>
                  <a:tcPr/>
                </a:tc>
                <a:tc>
                  <a:txBody>
                    <a:bodyPr/>
                    <a:lstStyle/>
                    <a:p>
                      <a:r>
                        <a:rPr lang="fr-FR" sz="2400" b="1" noProof="0" dirty="0">
                          <a:solidFill>
                            <a:srgbClr val="104F75"/>
                          </a:solidFill>
                          <a:latin typeface="Century Gothic" panose="020B0502020202020204" pitchFamily="34" charset="0"/>
                        </a:rPr>
                        <a:t>au</a:t>
                      </a:r>
                      <a:r>
                        <a:rPr lang="fr-FR" sz="2400" noProof="0" dirty="0">
                          <a:solidFill>
                            <a:srgbClr val="104F75"/>
                          </a:solidFill>
                          <a:latin typeface="Century Gothic" panose="020B0502020202020204" pitchFamily="34" charset="0"/>
                        </a:rPr>
                        <a:t> cune</a:t>
                      </a:r>
                    </a:p>
                  </a:txBody>
                  <a:tcPr/>
                </a:tc>
                <a:tc>
                  <a:txBody>
                    <a:bodyPr/>
                    <a:lstStyle/>
                    <a:p>
                      <a:r>
                        <a:rPr lang="en-GB" sz="2400" noProof="0" dirty="0">
                          <a:solidFill>
                            <a:srgbClr val="104F75"/>
                          </a:solidFill>
                          <a:latin typeface="Century Gothic" panose="020B0502020202020204" pitchFamily="34" charset="0"/>
                        </a:rPr>
                        <a:t>[none]</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4215077657"/>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s </a:t>
                      </a:r>
                      <a:r>
                        <a:rPr lang="fr-FR" sz="2400" b="1" noProof="0" dirty="0">
                          <a:solidFill>
                            <a:srgbClr val="104F75"/>
                          </a:solidFill>
                          <a:latin typeface="Century Gothic" panose="020B0502020202020204" pitchFamily="34" charset="0"/>
                        </a:rPr>
                        <a:t>o  </a:t>
                      </a:r>
                      <a:r>
                        <a:rPr lang="fr-FR" sz="2400" noProof="0" dirty="0">
                          <a:solidFill>
                            <a:srgbClr val="104F75"/>
                          </a:solidFill>
                          <a:latin typeface="Century Gothic" panose="020B0502020202020204" pitchFamily="34" charset="0"/>
                        </a:rPr>
                        <a:t>l</a:t>
                      </a:r>
                    </a:p>
                  </a:txBody>
                  <a:tcPr/>
                </a:tc>
                <a:tc>
                  <a:txBody>
                    <a:bodyPr/>
                    <a:lstStyle/>
                    <a:p>
                      <a:r>
                        <a:rPr lang="en-GB" sz="2400" noProof="0" dirty="0">
                          <a:solidFill>
                            <a:srgbClr val="104F75"/>
                          </a:solidFill>
                          <a:latin typeface="Century Gothic" panose="020B0502020202020204" pitchFamily="34" charset="0"/>
                        </a:rPr>
                        <a:t>[ground]</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880739684"/>
                  </a:ext>
                </a:extLst>
              </a:tr>
              <a:tr h="370840">
                <a:tc>
                  <a:txBody>
                    <a:bodyPr/>
                    <a:lstStyle/>
                    <a:p>
                      <a:endParaRPr lang="fr-FR" sz="2400" dirty="0">
                        <a:latin typeface="Century Gothic" panose="020B0502020202020204" pitchFamily="34" charset="0"/>
                      </a:endParaRPr>
                    </a:p>
                  </a:txBody>
                  <a:tcPr/>
                </a:tc>
                <a:tc>
                  <a:txBody>
                    <a:bodyPr/>
                    <a:lstStyle/>
                    <a:p>
                      <a:r>
                        <a:rPr lang="fr-FR" sz="2400" b="0" noProof="0" dirty="0">
                          <a:solidFill>
                            <a:srgbClr val="104F75"/>
                          </a:solidFill>
                          <a:latin typeface="Century Gothic" panose="020B0502020202020204" pitchFamily="34" charset="0"/>
                        </a:rPr>
                        <a:t>fant</a:t>
                      </a:r>
                      <a:r>
                        <a:rPr lang="fr-FR" sz="2400" b="1" noProof="0" dirty="0">
                          <a:solidFill>
                            <a:srgbClr val="104F75"/>
                          </a:solidFill>
                          <a:latin typeface="Century Gothic" panose="020B0502020202020204" pitchFamily="34" charset="0"/>
                        </a:rPr>
                        <a:t> ô </a:t>
                      </a:r>
                      <a:r>
                        <a:rPr lang="fr-FR" sz="2400" b="0" noProof="0" dirty="0">
                          <a:solidFill>
                            <a:srgbClr val="104F75"/>
                          </a:solidFill>
                          <a:latin typeface="Century Gothic" panose="020B0502020202020204" pitchFamily="34" charset="0"/>
                        </a:rPr>
                        <a:t>me</a:t>
                      </a:r>
                    </a:p>
                  </a:txBody>
                  <a:tcPr/>
                </a:tc>
                <a:tc>
                  <a:txBody>
                    <a:bodyPr/>
                    <a:lstStyle/>
                    <a:p>
                      <a:r>
                        <a:rPr lang="en-GB" sz="2400" noProof="0" dirty="0">
                          <a:solidFill>
                            <a:srgbClr val="104F75"/>
                          </a:solidFill>
                          <a:latin typeface="Century Gothic" panose="020B0502020202020204" pitchFamily="34" charset="0"/>
                        </a:rPr>
                        <a:t>[ghost]</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3580712503"/>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c</a:t>
                      </a:r>
                      <a:r>
                        <a:rPr lang="fr-FR" sz="2400" b="1" noProof="0" dirty="0">
                          <a:solidFill>
                            <a:srgbClr val="104F75"/>
                          </a:solidFill>
                          <a:latin typeface="Century Gothic" panose="020B0502020202020204" pitchFamily="34" charset="0"/>
                        </a:rPr>
                        <a:t> ô </a:t>
                      </a:r>
                      <a:r>
                        <a:rPr lang="fr-FR" sz="2400" noProof="0" dirty="0">
                          <a:solidFill>
                            <a:srgbClr val="104F75"/>
                          </a:solidFill>
                          <a:latin typeface="Century Gothic" panose="020B0502020202020204" pitchFamily="34" charset="0"/>
                        </a:rPr>
                        <a:t>te</a:t>
                      </a:r>
                    </a:p>
                  </a:txBody>
                  <a:tcPr/>
                </a:tc>
                <a:tc>
                  <a:txBody>
                    <a:bodyPr/>
                    <a:lstStyle/>
                    <a:p>
                      <a:r>
                        <a:rPr lang="en-GB" sz="2400" noProof="0" dirty="0">
                          <a:solidFill>
                            <a:srgbClr val="104F75"/>
                          </a:solidFill>
                          <a:latin typeface="Century Gothic" panose="020B0502020202020204" pitchFamily="34" charset="0"/>
                        </a:rPr>
                        <a:t>[coast]</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1998004162"/>
                  </a:ext>
                </a:extLst>
              </a:tr>
              <a:tr h="370840">
                <a:tc>
                  <a:txBody>
                    <a:bodyPr/>
                    <a:lstStyle/>
                    <a:p>
                      <a:endParaRPr lang="fr-FR" sz="2400" dirty="0">
                        <a:latin typeface="Century Gothic" panose="020B0502020202020204" pitchFamily="34" charset="0"/>
                      </a:endParaRPr>
                    </a:p>
                  </a:txBody>
                  <a:tcPr/>
                </a:tc>
                <a:tc>
                  <a:txBody>
                    <a:bodyPr/>
                    <a:lstStyle/>
                    <a:p>
                      <a:r>
                        <a:rPr lang="fr-FR" sz="2400" b="0" noProof="0" dirty="0">
                          <a:solidFill>
                            <a:srgbClr val="104F75"/>
                          </a:solidFill>
                          <a:latin typeface="Century Gothic" panose="020B0502020202020204" pitchFamily="34" charset="0"/>
                        </a:rPr>
                        <a:t>c </a:t>
                      </a:r>
                      <a:r>
                        <a:rPr lang="fr-FR" sz="2400" b="1" noProof="0" dirty="0">
                          <a:solidFill>
                            <a:srgbClr val="104F75"/>
                          </a:solidFill>
                          <a:latin typeface="Century Gothic" panose="020B0502020202020204" pitchFamily="34" charset="0"/>
                        </a:rPr>
                        <a:t>o</a:t>
                      </a:r>
                      <a:r>
                        <a:rPr lang="fr-FR" sz="2400" b="0" noProof="0" dirty="0">
                          <a:solidFill>
                            <a:srgbClr val="104F75"/>
                          </a:solidFill>
                          <a:latin typeface="Century Gothic" panose="020B0502020202020204" pitchFamily="34" charset="0"/>
                        </a:rPr>
                        <a:t> lle</a:t>
                      </a:r>
                    </a:p>
                  </a:txBody>
                  <a:tcPr/>
                </a:tc>
                <a:tc>
                  <a:txBody>
                    <a:bodyPr/>
                    <a:lstStyle/>
                    <a:p>
                      <a:r>
                        <a:rPr lang="en-GB" sz="2400" noProof="0" dirty="0">
                          <a:solidFill>
                            <a:srgbClr val="104F75"/>
                          </a:solidFill>
                          <a:latin typeface="Century Gothic" panose="020B0502020202020204" pitchFamily="34" charset="0"/>
                        </a:rPr>
                        <a:t>[glue]</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521668829"/>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v </a:t>
                      </a:r>
                      <a:r>
                        <a:rPr lang="fr-FR" sz="2400" b="1" noProof="0" dirty="0">
                          <a:solidFill>
                            <a:srgbClr val="104F75"/>
                          </a:solidFill>
                          <a:latin typeface="Century Gothic" panose="020B0502020202020204" pitchFamily="34" charset="0"/>
                        </a:rPr>
                        <a:t>o</a:t>
                      </a:r>
                      <a:r>
                        <a:rPr lang="fr-FR" sz="2400" noProof="0" dirty="0">
                          <a:solidFill>
                            <a:srgbClr val="104F75"/>
                          </a:solidFill>
                          <a:latin typeface="Century Gothic" panose="020B0502020202020204" pitchFamily="34" charset="0"/>
                        </a:rPr>
                        <a:t>  leur</a:t>
                      </a:r>
                    </a:p>
                  </a:txBody>
                  <a:tcPr/>
                </a:tc>
                <a:tc>
                  <a:txBody>
                    <a:bodyPr/>
                    <a:lstStyle/>
                    <a:p>
                      <a:r>
                        <a:rPr lang="en-GB" sz="2400" noProof="0" dirty="0">
                          <a:solidFill>
                            <a:srgbClr val="104F75"/>
                          </a:solidFill>
                          <a:latin typeface="Century Gothic" panose="020B0502020202020204" pitchFamily="34" charset="0"/>
                        </a:rPr>
                        <a:t>[thief]</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2594560817"/>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p</a:t>
                      </a:r>
                      <a:r>
                        <a:rPr lang="fr-FR" sz="2400" b="1" noProof="0" dirty="0">
                          <a:solidFill>
                            <a:srgbClr val="104F75"/>
                          </a:solidFill>
                          <a:latin typeface="Century Gothic" panose="020B0502020202020204" pitchFamily="34" charset="0"/>
                        </a:rPr>
                        <a:t>au</a:t>
                      </a:r>
                      <a:r>
                        <a:rPr lang="fr-FR" sz="2400" noProof="0" dirty="0">
                          <a:solidFill>
                            <a:srgbClr val="104F75"/>
                          </a:solidFill>
                          <a:latin typeface="Century Gothic" panose="020B0502020202020204" pitchFamily="34" charset="0"/>
                        </a:rPr>
                        <a:t>vre</a:t>
                      </a:r>
                    </a:p>
                  </a:txBody>
                  <a:tcPr/>
                </a:tc>
                <a:tc>
                  <a:txBody>
                    <a:bodyPr/>
                    <a:lstStyle/>
                    <a:p>
                      <a:r>
                        <a:rPr lang="en-GB" sz="2400" noProof="0" dirty="0">
                          <a:solidFill>
                            <a:srgbClr val="104F75"/>
                          </a:solidFill>
                          <a:latin typeface="Century Gothic" panose="020B0502020202020204" pitchFamily="34" charset="0"/>
                        </a:rPr>
                        <a:t>[poor]</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3557117781"/>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r </a:t>
                      </a:r>
                      <a:r>
                        <a:rPr lang="fr-FR" sz="2400" b="1" noProof="0" dirty="0">
                          <a:solidFill>
                            <a:srgbClr val="104F75"/>
                          </a:solidFill>
                          <a:latin typeface="Century Gothic" panose="020B0502020202020204" pitchFamily="34" charset="0"/>
                        </a:rPr>
                        <a:t>o </a:t>
                      </a:r>
                      <a:r>
                        <a:rPr lang="fr-FR" sz="2400" noProof="0" dirty="0">
                          <a:solidFill>
                            <a:srgbClr val="104F75"/>
                          </a:solidFill>
                          <a:latin typeface="Century Gothic" panose="020B0502020202020204" pitchFamily="34" charset="0"/>
                        </a:rPr>
                        <a:t>be</a:t>
                      </a:r>
                    </a:p>
                  </a:txBody>
                  <a:tcPr/>
                </a:tc>
                <a:tc>
                  <a:txBody>
                    <a:bodyPr/>
                    <a:lstStyle/>
                    <a:p>
                      <a:r>
                        <a:rPr lang="en-GB" sz="2400" noProof="0" dirty="0">
                          <a:solidFill>
                            <a:srgbClr val="104F75"/>
                          </a:solidFill>
                          <a:latin typeface="Century Gothic" panose="020B0502020202020204" pitchFamily="34" charset="0"/>
                        </a:rPr>
                        <a:t>[dress]</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3197399311"/>
                  </a:ext>
                </a:extLst>
              </a:tr>
            </a:tbl>
          </a:graphicData>
        </a:graphic>
      </p:graphicFrame>
      <p:sp>
        <p:nvSpPr>
          <p:cNvPr id="5" name="Action Button: Custom 16">
            <a:hlinkClick r:id="" action="ppaction://noaction" highlightClick="1">
              <a:snd r:embed="rId3" name="9.3.2.4 slide 8 2 sol.wav"/>
            </a:hlinkClick>
            <a:extLst>
              <a:ext uri="{FF2B5EF4-FFF2-40B4-BE49-F238E27FC236}">
                <a16:creationId xmlns:a16="http://schemas.microsoft.com/office/drawing/2014/main" id="{3A5F672F-7C1B-6741-BE51-368EB0CAFD3F}"/>
              </a:ext>
            </a:extLst>
          </p:cNvPr>
          <p:cNvSpPr/>
          <p:nvPr/>
        </p:nvSpPr>
        <p:spPr>
          <a:xfrm>
            <a:off x="631984" y="27798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 name="Action Button: Custom 16">
            <a:hlinkClick r:id="" action="ppaction://noaction" highlightClick="1">
              <a:snd r:embed="rId4" name="aucune.wav"/>
            </a:hlinkClick>
            <a:extLst>
              <a:ext uri="{FF2B5EF4-FFF2-40B4-BE49-F238E27FC236}">
                <a16:creationId xmlns:a16="http://schemas.microsoft.com/office/drawing/2014/main" id="{334F0719-B032-284C-88CF-01BA5002037B}"/>
              </a:ext>
            </a:extLst>
          </p:cNvPr>
          <p:cNvSpPr/>
          <p:nvPr/>
        </p:nvSpPr>
        <p:spPr>
          <a:xfrm>
            <a:off x="631984" y="23273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5" name="fantome.wav"/>
            </a:hlinkClick>
            <a:extLst>
              <a:ext uri="{FF2B5EF4-FFF2-40B4-BE49-F238E27FC236}">
                <a16:creationId xmlns:a16="http://schemas.microsoft.com/office/drawing/2014/main" id="{103DA107-5CB9-E642-854E-9B081E4AAB3B}"/>
              </a:ext>
            </a:extLst>
          </p:cNvPr>
          <p:cNvSpPr/>
          <p:nvPr/>
        </p:nvSpPr>
        <p:spPr>
          <a:xfrm>
            <a:off x="623633" y="32351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 name="Action Button: Custom 16">
            <a:hlinkClick r:id="" action="ppaction://noaction" highlightClick="1">
              <a:snd r:embed="rId6" name="cote.wav"/>
            </a:hlinkClick>
            <a:extLst>
              <a:ext uri="{FF2B5EF4-FFF2-40B4-BE49-F238E27FC236}">
                <a16:creationId xmlns:a16="http://schemas.microsoft.com/office/drawing/2014/main" id="{E7BC7663-45AD-1244-AC98-00E0017556A2}"/>
              </a:ext>
            </a:extLst>
          </p:cNvPr>
          <p:cNvSpPr/>
          <p:nvPr/>
        </p:nvSpPr>
        <p:spPr>
          <a:xfrm>
            <a:off x="623633" y="36898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Action Button: Custom 16">
            <a:hlinkClick r:id="" action="ppaction://noaction" highlightClick="1">
              <a:snd r:embed="rId7" name="9.3.2.4 slide 8 7 pauvre.wav"/>
            </a:hlinkClick>
            <a:extLst>
              <a:ext uri="{FF2B5EF4-FFF2-40B4-BE49-F238E27FC236}">
                <a16:creationId xmlns:a16="http://schemas.microsoft.com/office/drawing/2014/main" id="{64E4F97E-2720-584F-B47C-B2A2A03033F3}"/>
              </a:ext>
            </a:extLst>
          </p:cNvPr>
          <p:cNvSpPr/>
          <p:nvPr/>
        </p:nvSpPr>
        <p:spPr>
          <a:xfrm>
            <a:off x="631984" y="50625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0" name="Action Button: Custom 16">
            <a:hlinkClick r:id="" action="ppaction://noaction" highlightClick="1">
              <a:snd r:embed="rId8" name="voleur.wav"/>
            </a:hlinkClick>
            <a:extLst>
              <a:ext uri="{FF2B5EF4-FFF2-40B4-BE49-F238E27FC236}">
                <a16:creationId xmlns:a16="http://schemas.microsoft.com/office/drawing/2014/main" id="{A948CEA1-CB7D-4748-884C-864B3EB862B7}"/>
              </a:ext>
            </a:extLst>
          </p:cNvPr>
          <p:cNvSpPr/>
          <p:nvPr/>
        </p:nvSpPr>
        <p:spPr>
          <a:xfrm>
            <a:off x="619809" y="46078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1" name="Action Button: Custom 16">
            <a:hlinkClick r:id="" action="ppaction://noaction" highlightClick="1">
              <a:snd r:embed="rId9" name="robe.wav"/>
            </a:hlinkClick>
            <a:extLst>
              <a:ext uri="{FF2B5EF4-FFF2-40B4-BE49-F238E27FC236}">
                <a16:creationId xmlns:a16="http://schemas.microsoft.com/office/drawing/2014/main" id="{9104625F-DB3E-2046-A686-FBD0ABDAFD96}"/>
              </a:ext>
            </a:extLst>
          </p:cNvPr>
          <p:cNvSpPr/>
          <p:nvPr/>
        </p:nvSpPr>
        <p:spPr>
          <a:xfrm>
            <a:off x="615244" y="55014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2" name="Action Button: Custom 16">
            <a:hlinkClick r:id="" action="ppaction://noaction" highlightClick="1">
              <a:snd r:embed="rId10" name="9.3.2.4 slide 8 5 colle.wav"/>
            </a:hlinkClick>
            <a:extLst>
              <a:ext uri="{FF2B5EF4-FFF2-40B4-BE49-F238E27FC236}">
                <a16:creationId xmlns:a16="http://schemas.microsoft.com/office/drawing/2014/main" id="{585A192A-45C4-E949-9E73-DB29FE01A519}"/>
              </a:ext>
            </a:extLst>
          </p:cNvPr>
          <p:cNvSpPr/>
          <p:nvPr/>
        </p:nvSpPr>
        <p:spPr>
          <a:xfrm>
            <a:off x="623633" y="41444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3" name="Picture 12" descr="green checkmark">
            <a:extLst>
              <a:ext uri="{FF2B5EF4-FFF2-40B4-BE49-F238E27FC236}">
                <a16:creationId xmlns:a16="http://schemas.microsoft.com/office/drawing/2014/main" id="{0E1F16BC-FE7F-EC47-BC5E-16A7600DD8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2673" y="2404523"/>
            <a:ext cx="282522" cy="294294"/>
          </a:xfrm>
          <a:prstGeom prst="rect">
            <a:avLst/>
          </a:prstGeom>
        </p:spPr>
      </p:pic>
      <p:pic>
        <p:nvPicPr>
          <p:cNvPr id="14" name="Picture 13" descr="green checkmark">
            <a:extLst>
              <a:ext uri="{FF2B5EF4-FFF2-40B4-BE49-F238E27FC236}">
                <a16:creationId xmlns:a16="http://schemas.microsoft.com/office/drawing/2014/main" id="{F695FCA0-9A50-6F41-B7A0-E1F5C425D2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5360" y="2866978"/>
            <a:ext cx="282522" cy="294294"/>
          </a:xfrm>
          <a:prstGeom prst="rect">
            <a:avLst/>
          </a:prstGeom>
        </p:spPr>
      </p:pic>
      <p:pic>
        <p:nvPicPr>
          <p:cNvPr id="15" name="Picture 14" descr="green checkmark">
            <a:extLst>
              <a:ext uri="{FF2B5EF4-FFF2-40B4-BE49-F238E27FC236}">
                <a16:creationId xmlns:a16="http://schemas.microsoft.com/office/drawing/2014/main" id="{A04C0345-CC5B-8242-8226-5A69502298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6652" y="3243548"/>
            <a:ext cx="282522" cy="294294"/>
          </a:xfrm>
          <a:prstGeom prst="rect">
            <a:avLst/>
          </a:prstGeom>
        </p:spPr>
      </p:pic>
      <p:pic>
        <p:nvPicPr>
          <p:cNvPr id="16" name="Picture 15" descr="green checkmark">
            <a:extLst>
              <a:ext uri="{FF2B5EF4-FFF2-40B4-BE49-F238E27FC236}">
                <a16:creationId xmlns:a16="http://schemas.microsoft.com/office/drawing/2014/main" id="{76CB8512-502A-724A-98DC-E68B3F07EC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6652" y="3759478"/>
            <a:ext cx="282522" cy="294294"/>
          </a:xfrm>
          <a:prstGeom prst="rect">
            <a:avLst/>
          </a:prstGeom>
        </p:spPr>
      </p:pic>
      <p:pic>
        <p:nvPicPr>
          <p:cNvPr id="17" name="Picture 16" descr="green checkmark">
            <a:extLst>
              <a:ext uri="{FF2B5EF4-FFF2-40B4-BE49-F238E27FC236}">
                <a16:creationId xmlns:a16="http://schemas.microsoft.com/office/drawing/2014/main" id="{250BEC5A-97D2-CB47-9748-7AC2A6FD6E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5104" y="4253515"/>
            <a:ext cx="282522" cy="294294"/>
          </a:xfrm>
          <a:prstGeom prst="rect">
            <a:avLst/>
          </a:prstGeom>
        </p:spPr>
      </p:pic>
      <p:pic>
        <p:nvPicPr>
          <p:cNvPr id="18" name="Picture 17" descr="green checkmark">
            <a:extLst>
              <a:ext uri="{FF2B5EF4-FFF2-40B4-BE49-F238E27FC236}">
                <a16:creationId xmlns:a16="http://schemas.microsoft.com/office/drawing/2014/main" id="{57E01B79-1779-D84D-8A04-5C02B90D65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8177" y="4633686"/>
            <a:ext cx="282522" cy="294294"/>
          </a:xfrm>
          <a:prstGeom prst="rect">
            <a:avLst/>
          </a:prstGeom>
        </p:spPr>
      </p:pic>
      <p:pic>
        <p:nvPicPr>
          <p:cNvPr id="20" name="Picture 19" descr="green checkmark">
            <a:extLst>
              <a:ext uri="{FF2B5EF4-FFF2-40B4-BE49-F238E27FC236}">
                <a16:creationId xmlns:a16="http://schemas.microsoft.com/office/drawing/2014/main" id="{57C4B650-0470-4A4B-8086-4105C9DD0D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35404" y="5109777"/>
            <a:ext cx="282522" cy="294294"/>
          </a:xfrm>
          <a:prstGeom prst="rect">
            <a:avLst/>
          </a:prstGeom>
        </p:spPr>
      </p:pic>
      <p:pic>
        <p:nvPicPr>
          <p:cNvPr id="21" name="Picture 20" descr="green checkmark">
            <a:extLst>
              <a:ext uri="{FF2B5EF4-FFF2-40B4-BE49-F238E27FC236}">
                <a16:creationId xmlns:a16="http://schemas.microsoft.com/office/drawing/2014/main" id="{8489EEB6-61C5-894E-8FBB-D97729711F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75697" y="5575957"/>
            <a:ext cx="282522" cy="294294"/>
          </a:xfrm>
          <a:prstGeom prst="rect">
            <a:avLst/>
          </a:prstGeom>
        </p:spPr>
      </p:pic>
      <p:pic>
        <p:nvPicPr>
          <p:cNvPr id="22" name="Picture 21" descr="background rectangle">
            <a:extLst>
              <a:ext uri="{FF2B5EF4-FFF2-40B4-BE49-F238E27FC236}">
                <a16:creationId xmlns:a16="http://schemas.microsoft.com/office/drawing/2014/main" id="{34ECD13F-1E55-8140-A7B0-32B682BCF5C9}"/>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77F77F36-5657-4B46-85B2-630B19620402}"/>
              </a:ext>
            </a:extLst>
          </p:cNvPr>
          <p:cNvSpPr>
            <a:spLocks noGrp="1"/>
          </p:cNvSpPr>
          <p:nvPr>
            <p:ph type="title"/>
          </p:nvPr>
        </p:nvSpPr>
        <p:spPr>
          <a:xfrm>
            <a:off x="0" y="296864"/>
            <a:ext cx="5265384" cy="707849"/>
          </a:xfrm>
        </p:spPr>
        <p:txBody>
          <a:bodyPr>
            <a:normAutofit/>
          </a:bodyPr>
          <a:lstStyle/>
          <a:p>
            <a:r>
              <a:rPr lang="fr-FR" sz="3600" b="1" dirty="0">
                <a:solidFill>
                  <a:schemeClr val="bg1"/>
                </a:solidFill>
              </a:rPr>
              <a:t>Phonétique  </a:t>
            </a:r>
          </a:p>
        </p:txBody>
      </p:sp>
      <p:sp>
        <p:nvSpPr>
          <p:cNvPr id="24" name="TextBox 23">
            <a:extLst>
              <a:ext uri="{FF2B5EF4-FFF2-40B4-BE49-F238E27FC236}">
                <a16:creationId xmlns:a16="http://schemas.microsoft.com/office/drawing/2014/main" id="{9FC7B647-8BDC-1642-8BC3-3D241E04D497}"/>
              </a:ext>
            </a:extLst>
          </p:cNvPr>
          <p:cNvSpPr txBox="1"/>
          <p:nvPr/>
        </p:nvSpPr>
        <p:spPr>
          <a:xfrm>
            <a:off x="45232" y="1198196"/>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Les mots ont-ils la SSC open [o] ou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closed</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 [ô/o]/[au] ?</a:t>
            </a:r>
          </a:p>
        </p:txBody>
      </p:sp>
      <p:sp>
        <p:nvSpPr>
          <p:cNvPr id="25" name="Rounded Rectangle 46">
            <a:extLst>
              <a:ext uri="{FF2B5EF4-FFF2-40B4-BE49-F238E27FC236}">
                <a16:creationId xmlns:a16="http://schemas.microsoft.com/office/drawing/2014/main" id="{02D7B3E6-F99C-9243-A888-B0B33A768D4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8" name="Rectangle 27">
            <a:extLst>
              <a:ext uri="{FF2B5EF4-FFF2-40B4-BE49-F238E27FC236}">
                <a16:creationId xmlns:a16="http://schemas.microsoft.com/office/drawing/2014/main" id="{9152335E-618D-AB47-B4C9-6202AD080B34}"/>
              </a:ext>
            </a:extLst>
          </p:cNvPr>
          <p:cNvSpPr/>
          <p:nvPr/>
        </p:nvSpPr>
        <p:spPr>
          <a:xfrm>
            <a:off x="1332388" y="2356077"/>
            <a:ext cx="365367"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29" name="Rectangle 28">
            <a:extLst>
              <a:ext uri="{FF2B5EF4-FFF2-40B4-BE49-F238E27FC236}">
                <a16:creationId xmlns:a16="http://schemas.microsoft.com/office/drawing/2014/main" id="{EAD04EC1-9847-2446-9026-DEB8A5DAEC2B}"/>
              </a:ext>
            </a:extLst>
          </p:cNvPr>
          <p:cNvSpPr/>
          <p:nvPr/>
        </p:nvSpPr>
        <p:spPr>
          <a:xfrm>
            <a:off x="1467552" y="2778725"/>
            <a:ext cx="4090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a:t>
            </a:r>
          </a:p>
        </p:txBody>
      </p:sp>
      <p:sp>
        <p:nvSpPr>
          <p:cNvPr id="30" name="Rectangle 29">
            <a:extLst>
              <a:ext uri="{FF2B5EF4-FFF2-40B4-BE49-F238E27FC236}">
                <a16:creationId xmlns:a16="http://schemas.microsoft.com/office/drawing/2014/main" id="{F321687D-6107-F24C-9FE8-FBE2A249AF58}"/>
              </a:ext>
            </a:extLst>
          </p:cNvPr>
          <p:cNvSpPr/>
          <p:nvPr/>
        </p:nvSpPr>
        <p:spPr>
          <a:xfrm>
            <a:off x="1975676" y="3285315"/>
            <a:ext cx="282523" cy="35888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1" name="Rectangle 30">
            <a:extLst>
              <a:ext uri="{FF2B5EF4-FFF2-40B4-BE49-F238E27FC236}">
                <a16:creationId xmlns:a16="http://schemas.microsoft.com/office/drawing/2014/main" id="{908CC3C1-766E-674D-92C2-45356DB50977}"/>
              </a:ext>
            </a:extLst>
          </p:cNvPr>
          <p:cNvSpPr/>
          <p:nvPr/>
        </p:nvSpPr>
        <p:spPr>
          <a:xfrm>
            <a:off x="1491039" y="3723152"/>
            <a:ext cx="4090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a:t>
            </a:r>
          </a:p>
        </p:txBody>
      </p:sp>
      <p:sp>
        <p:nvSpPr>
          <p:cNvPr id="32" name="Rectangle 31">
            <a:extLst>
              <a:ext uri="{FF2B5EF4-FFF2-40B4-BE49-F238E27FC236}">
                <a16:creationId xmlns:a16="http://schemas.microsoft.com/office/drawing/2014/main" id="{F766F71F-1E3F-CF4C-BAB7-569DB78C2E59}"/>
              </a:ext>
            </a:extLst>
          </p:cNvPr>
          <p:cNvSpPr/>
          <p:nvPr/>
        </p:nvSpPr>
        <p:spPr>
          <a:xfrm>
            <a:off x="1532012" y="4157780"/>
            <a:ext cx="344551" cy="386195"/>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3" name="Rectangle 32">
            <a:extLst>
              <a:ext uri="{FF2B5EF4-FFF2-40B4-BE49-F238E27FC236}">
                <a16:creationId xmlns:a16="http://schemas.microsoft.com/office/drawing/2014/main" id="{FA9CD070-97DA-F542-A831-182D75F12B2F}"/>
              </a:ext>
            </a:extLst>
          </p:cNvPr>
          <p:cNvSpPr/>
          <p:nvPr/>
        </p:nvSpPr>
        <p:spPr>
          <a:xfrm>
            <a:off x="1489094" y="4633686"/>
            <a:ext cx="4090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a:t>
            </a:r>
          </a:p>
        </p:txBody>
      </p:sp>
      <p:sp>
        <p:nvSpPr>
          <p:cNvPr id="34" name="Rectangle 33">
            <a:extLst>
              <a:ext uri="{FF2B5EF4-FFF2-40B4-BE49-F238E27FC236}">
                <a16:creationId xmlns:a16="http://schemas.microsoft.com/office/drawing/2014/main" id="{879532C6-DF1A-F045-B564-F4DA7401FFB8}"/>
              </a:ext>
            </a:extLst>
          </p:cNvPr>
          <p:cNvSpPr/>
          <p:nvPr/>
        </p:nvSpPr>
        <p:spPr>
          <a:xfrm>
            <a:off x="1532012" y="5050120"/>
            <a:ext cx="375057" cy="42353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5" name="Rectangle 34">
            <a:extLst>
              <a:ext uri="{FF2B5EF4-FFF2-40B4-BE49-F238E27FC236}">
                <a16:creationId xmlns:a16="http://schemas.microsoft.com/office/drawing/2014/main" id="{5E01310D-3FC2-C943-87F0-A159B4442D45}"/>
              </a:ext>
            </a:extLst>
          </p:cNvPr>
          <p:cNvSpPr/>
          <p:nvPr/>
        </p:nvSpPr>
        <p:spPr>
          <a:xfrm>
            <a:off x="1467552" y="5534000"/>
            <a:ext cx="315595"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a:t>
            </a:r>
          </a:p>
        </p:txBody>
      </p:sp>
      <p:pic>
        <p:nvPicPr>
          <p:cNvPr id="36" name="Picture 35">
            <a:extLst>
              <a:ext uri="{FF2B5EF4-FFF2-40B4-BE49-F238E27FC236}">
                <a16:creationId xmlns:a16="http://schemas.microsoft.com/office/drawing/2014/main" id="{8025EE27-C989-DC47-A4AB-19E46596D29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742931" y="4127541"/>
            <a:ext cx="1166989" cy="2133923"/>
          </a:xfrm>
          <a:prstGeom prst="rect">
            <a:avLst/>
          </a:prstGeom>
        </p:spPr>
      </p:pic>
      <p:pic>
        <p:nvPicPr>
          <p:cNvPr id="37" name="Picture 36">
            <a:extLst>
              <a:ext uri="{FF2B5EF4-FFF2-40B4-BE49-F238E27FC236}">
                <a16:creationId xmlns:a16="http://schemas.microsoft.com/office/drawing/2014/main" id="{5FF3BCBB-E852-0540-AC8E-97C5F45CA9EF}"/>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620256" y="184996"/>
            <a:ext cx="1572417" cy="1090864"/>
          </a:xfrm>
          <a:prstGeom prst="rect">
            <a:avLst/>
          </a:prstGeom>
        </p:spPr>
      </p:pic>
      <p:sp>
        <p:nvSpPr>
          <p:cNvPr id="38" name="Speech Bubble: Rectangle with Corners Rounded 37">
            <a:extLst>
              <a:ext uri="{FF2B5EF4-FFF2-40B4-BE49-F238E27FC236}">
                <a16:creationId xmlns:a16="http://schemas.microsoft.com/office/drawing/2014/main" id="{6C65FD83-CB57-4790-9502-A233633A3701}"/>
              </a:ext>
            </a:extLst>
          </p:cNvPr>
          <p:cNvSpPr/>
          <p:nvPr/>
        </p:nvSpPr>
        <p:spPr>
          <a:xfrm>
            <a:off x="2436779" y="217036"/>
            <a:ext cx="5742013" cy="1425009"/>
          </a:xfrm>
          <a:prstGeom prst="wedgeRoundRectCallout">
            <a:avLst>
              <a:gd name="adj1" fmla="val -50455"/>
              <a:gd name="adj2" fmla="val 105015"/>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Open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closed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ô</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are tricky for English speakers. Try saying the source words p</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rte (open) and phot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(closed)</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che</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match with the SSC you hear.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655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hidden"/>
                                      </p:to>
                                    </p:set>
                                  </p:childTnLst>
                                </p:cTn>
                              </p:par>
                            </p:childTnLst>
                          </p:cTn>
                        </p:par>
                        <p:par>
                          <p:cTn id="13" fill="hold">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3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xit"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xit"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xit"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xit"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par>
                                <p:cTn id="50" presetID="1" presetClass="exit"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par>
                                <p:cTn id="56" presetID="1" presetClass="exit"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8" grpId="0" animBg="1"/>
      <p:bldP spid="3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82385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La crise des réfugiés*</a:t>
            </a:r>
          </a:p>
        </p:txBody>
      </p:sp>
      <p:sp>
        <p:nvSpPr>
          <p:cNvPr id="2" name="TextBox 1">
            <a:extLst>
              <a:ext uri="{FF2B5EF4-FFF2-40B4-BE49-F238E27FC236}">
                <a16:creationId xmlns:a16="http://schemas.microsoft.com/office/drawing/2014/main" id="{F5AEF9DF-2FD5-1442-9E84-D31130754D83}"/>
              </a:ext>
            </a:extLst>
          </p:cNvPr>
          <p:cNvSpPr txBox="1"/>
          <p:nvPr/>
        </p:nvSpPr>
        <p:spPr>
          <a:xfrm>
            <a:off x="5108837" y="825272"/>
            <a:ext cx="714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Practise reading the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open/closed [o/ô] </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[au] </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sounds.</a:t>
            </a:r>
            <a:endPar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 name="Rounded Rectangle 46">
            <a:extLst>
              <a:ext uri="{FF2B5EF4-FFF2-40B4-BE49-F238E27FC236}">
                <a16:creationId xmlns:a16="http://schemas.microsoft.com/office/drawing/2014/main" id="{375DFCAD-E44E-4559-BD8B-E33351E123A3}"/>
              </a:ext>
            </a:extLst>
          </p:cNvPr>
          <p:cNvSpPr/>
          <p:nvPr/>
        </p:nvSpPr>
        <p:spPr>
          <a:xfrm>
            <a:off x="10199914" y="251188"/>
            <a:ext cx="178620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1" name="TextBox 20">
            <a:extLst>
              <a:ext uri="{FF2B5EF4-FFF2-40B4-BE49-F238E27FC236}">
                <a16:creationId xmlns:a16="http://schemas.microsoft.com/office/drawing/2014/main" id="{A144EBBF-F0C9-440E-9DD7-51AB35C46119}"/>
              </a:ext>
            </a:extLst>
          </p:cNvPr>
          <p:cNvSpPr txBox="1"/>
          <p:nvPr/>
        </p:nvSpPr>
        <p:spPr>
          <a:xfrm>
            <a:off x="616869" y="3525207"/>
            <a:ext cx="123702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Les 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ô</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pitaux des z</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nes de guerre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ffrent soins et pr</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tection même dans des circonstances difficiles.</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9A62E8DD-5140-4E8E-86C6-EE5FCF5AE1C0}"/>
              </a:ext>
            </a:extLst>
          </p:cNvPr>
          <p:cNvSpPr txBox="1"/>
          <p:nvPr/>
        </p:nvSpPr>
        <p:spPr>
          <a:xfrm>
            <a:off x="594646" y="1225551"/>
            <a:ext cx="11762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 nombre de réfugiés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gmente en raison de la guerre en cours .</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E3C269C-9183-4321-8884-D6D5F621A815}"/>
              </a:ext>
            </a:extLst>
          </p:cNvPr>
          <p:cNvSpPr txBox="1"/>
          <p:nvPr/>
        </p:nvSpPr>
        <p:spPr>
          <a:xfrm>
            <a:off x="616869" y="5043015"/>
            <a:ext cx="115751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Les réfugiés doivent parfois rester à long terme dans des l</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gements temp</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raires. </a:t>
            </a:r>
          </a:p>
        </p:txBody>
      </p:sp>
      <p:sp>
        <p:nvSpPr>
          <p:cNvPr id="24" name="TextBox 23">
            <a:extLst>
              <a:ext uri="{FF2B5EF4-FFF2-40B4-BE49-F238E27FC236}">
                <a16:creationId xmlns:a16="http://schemas.microsoft.com/office/drawing/2014/main" id="{575574E7-7A3B-44C8-943E-AA976ED2073D}"/>
              </a:ext>
            </a:extLst>
          </p:cNvPr>
          <p:cNvSpPr txBox="1"/>
          <p:nvPr/>
        </p:nvSpPr>
        <p:spPr>
          <a:xfrm>
            <a:off x="616869" y="2182570"/>
            <a:ext cx="1161957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Leur réalité devient un c</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chemar car leur vie change du jour </a:t>
            </a:r>
            <a:r>
              <a:rPr kumimoji="0" lang="fr-FR" sz="2800" b="1" i="0" u="none" strike="noStrike" kern="1200" cap="none" spc="0" normalizeH="0" baseline="0" noProof="0" dirty="0">
                <a:ln>
                  <a:noFill/>
                </a:ln>
                <a:solidFill>
                  <a:srgbClr val="EE6000"/>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 lendemain. </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6" name="Action Button: Custom 16">
            <a:hlinkClick r:id="" action="ppaction://noaction" highlightClick="1">
              <a:snd r:embed="rId4" name="le nombre de refugies.wav"/>
            </a:hlinkClick>
            <a:extLst>
              <a:ext uri="{FF2B5EF4-FFF2-40B4-BE49-F238E27FC236}">
                <a16:creationId xmlns:a16="http://schemas.microsoft.com/office/drawing/2014/main" id="{31B4DCF3-C7EF-42EB-A830-C7170549E96C}"/>
              </a:ext>
            </a:extLst>
          </p:cNvPr>
          <p:cNvSpPr/>
          <p:nvPr/>
        </p:nvSpPr>
        <p:spPr>
          <a:xfrm>
            <a:off x="154198" y="12912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5" name="leur realite devient un cauchemar.wav"/>
            </a:hlinkClick>
            <a:extLst>
              <a:ext uri="{FF2B5EF4-FFF2-40B4-BE49-F238E27FC236}">
                <a16:creationId xmlns:a16="http://schemas.microsoft.com/office/drawing/2014/main" id="{ECA6C2D0-6E3F-46CD-99E6-C99F3BC1A03C}"/>
              </a:ext>
            </a:extLst>
          </p:cNvPr>
          <p:cNvSpPr/>
          <p:nvPr/>
        </p:nvSpPr>
        <p:spPr>
          <a:xfrm>
            <a:off x="154198" y="22719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6" name="les hopitaux des zones de guerre.wav"/>
            </a:hlinkClick>
            <a:extLst>
              <a:ext uri="{FF2B5EF4-FFF2-40B4-BE49-F238E27FC236}">
                <a16:creationId xmlns:a16="http://schemas.microsoft.com/office/drawing/2014/main" id="{294ED03D-14A1-4ADC-A027-46BA3C573C5B}"/>
              </a:ext>
            </a:extLst>
          </p:cNvPr>
          <p:cNvSpPr/>
          <p:nvPr/>
        </p:nvSpPr>
        <p:spPr>
          <a:xfrm>
            <a:off x="154198" y="36132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7" name="les refugies doivent parfois.wav"/>
            </a:hlinkClick>
            <a:extLst>
              <a:ext uri="{FF2B5EF4-FFF2-40B4-BE49-F238E27FC236}">
                <a16:creationId xmlns:a16="http://schemas.microsoft.com/office/drawing/2014/main" id="{25FC6DBF-1A85-4E38-93DC-C8DB326E1201}"/>
              </a:ext>
            </a:extLst>
          </p:cNvPr>
          <p:cNvSpPr/>
          <p:nvPr/>
        </p:nvSpPr>
        <p:spPr>
          <a:xfrm>
            <a:off x="190046" y="51332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TextBox 33">
            <a:extLst>
              <a:ext uri="{FF2B5EF4-FFF2-40B4-BE49-F238E27FC236}">
                <a16:creationId xmlns:a16="http://schemas.microsoft.com/office/drawing/2014/main" id="{11E05666-BE0E-406F-A854-092687124845}"/>
              </a:ext>
            </a:extLst>
          </p:cNvPr>
          <p:cNvSpPr txBox="1"/>
          <p:nvPr/>
        </p:nvSpPr>
        <p:spPr>
          <a:xfrm>
            <a:off x="586046" y="1728145"/>
            <a:ext cx="71446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[The number of refugees is increasing due to ongoing war.]</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C6602FAD-CC5C-4343-92BF-968C8C38DAB9}"/>
              </a:ext>
            </a:extLst>
          </p:cNvPr>
          <p:cNvSpPr txBox="1"/>
          <p:nvPr/>
        </p:nvSpPr>
        <p:spPr>
          <a:xfrm>
            <a:off x="594646" y="5981474"/>
            <a:ext cx="104583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[Refugees sometimes have to stay in temporary accommodation on a long term basis.]</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486F9809-B4F2-4532-94F3-0EFBF09495A9}"/>
              </a:ext>
            </a:extLst>
          </p:cNvPr>
          <p:cNvSpPr txBox="1"/>
          <p:nvPr/>
        </p:nvSpPr>
        <p:spPr>
          <a:xfrm>
            <a:off x="594646" y="3059669"/>
            <a:ext cx="9089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[Their reality becomes a nightmare as their life changes overnight.]</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C29A734A-0E03-4041-BCC6-86C7F72416B8}"/>
              </a:ext>
            </a:extLst>
          </p:cNvPr>
          <p:cNvSpPr txBox="1"/>
          <p:nvPr/>
        </p:nvSpPr>
        <p:spPr>
          <a:xfrm>
            <a:off x="594646" y="4486328"/>
            <a:ext cx="11264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[Hospitals in war zones offer care and protection even in difficult circumstances .]</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1" name="Rounded Rectangle 46">
            <a:extLst>
              <a:ext uri="{FF2B5EF4-FFF2-40B4-BE49-F238E27FC236}">
                <a16:creationId xmlns:a16="http://schemas.microsoft.com/office/drawing/2014/main" id="{BB441E2C-5CED-49C3-8E8F-280BE516947D}"/>
              </a:ext>
            </a:extLst>
          </p:cNvPr>
          <p:cNvSpPr/>
          <p:nvPr/>
        </p:nvSpPr>
        <p:spPr>
          <a:xfrm>
            <a:off x="5823857" y="268898"/>
            <a:ext cx="4245429" cy="418692"/>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*la crise des réfugiés </a:t>
            </a:r>
            <a:r>
              <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rPr>
              <a:t>= the refugee crisis</a:t>
            </a:r>
            <a:endParaRPr kumimoji="0" lang="fr-FR"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2" name="Picture 31">
            <a:extLst>
              <a:ext uri="{FF2B5EF4-FFF2-40B4-BE49-F238E27FC236}">
                <a16:creationId xmlns:a16="http://schemas.microsoft.com/office/drawing/2014/main" id="{4EDA6489-B17F-9741-9228-3CCCB2F83EC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362713" y="4222259"/>
            <a:ext cx="1690488" cy="1532005"/>
          </a:xfrm>
          <a:prstGeom prst="rect">
            <a:avLst/>
          </a:prstGeom>
        </p:spPr>
      </p:pic>
      <p:pic>
        <p:nvPicPr>
          <p:cNvPr id="33" name="Picture 32">
            <a:extLst>
              <a:ext uri="{FF2B5EF4-FFF2-40B4-BE49-F238E27FC236}">
                <a16:creationId xmlns:a16="http://schemas.microsoft.com/office/drawing/2014/main" id="{82C8D667-B2B7-F541-82EF-8DB456F1B87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1093017" y="2628880"/>
            <a:ext cx="960184" cy="975425"/>
          </a:xfrm>
          <a:prstGeom prst="rect">
            <a:avLst/>
          </a:prstGeom>
        </p:spPr>
      </p:pic>
    </p:spTree>
    <p:extLst>
      <p:ext uri="{BB962C8B-B14F-4D97-AF65-F5344CB8AC3E}">
        <p14:creationId xmlns:p14="http://schemas.microsoft.com/office/powerpoint/2010/main" val="305504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34" grpId="0"/>
      <p:bldP spid="43" grpId="0"/>
      <p:bldP spid="44"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4415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83645" y="-39201"/>
            <a:ext cx="10515600" cy="1089116"/>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[au/</a:t>
            </a:r>
            <a:r>
              <a:rPr lang="en-GB" sz="2400" dirty="0" err="1">
                <a:solidFill>
                  <a:srgbClr val="115076"/>
                </a:solidFill>
                <a:latin typeface="Century Gothic" panose="020B0502020202020204" pitchFamily="34" charset="0"/>
              </a:rPr>
              <a:t>eau</a:t>
            </a:r>
            <a:r>
              <a:rPr lang="en-GB" sz="2400" dirty="0">
                <a:solidFill>
                  <a:srgbClr val="115076"/>
                </a:solidFill>
                <a:latin typeface="Century Gothic" panose="020B0502020202020204" pitchFamily="34" charset="0"/>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nvGrpSpPr>
          <p:cNvPr id="35" name="Group 34" descr="split arrow pointing to the left"/>
          <p:cNvGrpSpPr/>
          <p:nvPr/>
        </p:nvGrpSpPr>
        <p:grpSpPr>
          <a:xfrm>
            <a:off x="5174520" y="1873069"/>
            <a:ext cx="1862415" cy="2037271"/>
            <a:chOff x="5075098" y="1923905"/>
            <a:chExt cx="2089010" cy="2124417"/>
          </a:xfrm>
        </p:grpSpPr>
        <p:pic>
          <p:nvPicPr>
            <p:cNvPr id="10" name="Picture 9" descr="split arrow pointing to the left"/>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27" name="Straight Arrow Connector 26"/>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g</a:t>
            </a:r>
            <a:r>
              <a:rPr lang="en-GB" sz="6000" dirty="0">
                <a:solidFill>
                  <a:srgbClr val="FA6500"/>
                </a:solidFill>
                <a:latin typeface="Century Gothic" panose="020B0502020202020204" pitchFamily="34" charset="0"/>
                <a:cs typeface="Calibri" panose="020F0502020204030204" pitchFamily="34" charset="0"/>
              </a:rPr>
              <a:t>au</a:t>
            </a:r>
            <a:r>
              <a:rPr lang="en-GB" sz="6000" dirty="0">
                <a:solidFill>
                  <a:srgbClr val="115076"/>
                </a:solidFill>
                <a:latin typeface="Century Gothic" panose="020B0502020202020204" pitchFamily="34" charset="0"/>
                <a:cs typeface="Calibri" panose="020F0502020204030204" pitchFamily="34" charset="0"/>
              </a:rPr>
              <a:t>che</a:t>
            </a:r>
            <a:endParaRPr lang="en-GB" sz="6000" b="1" dirty="0">
              <a:solidFill>
                <a:srgbClr val="7030A0"/>
              </a:solidFill>
              <a:latin typeface="Century Gothic" panose="020B0502020202020204" pitchFamily="34" charset="0"/>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FA6500"/>
                </a:solidFill>
                <a:latin typeface="Century Gothic" panose="020B0502020202020204" pitchFamily="34" charset="0"/>
                <a:cs typeface="Calibri" panose="020F0502020204030204" pitchFamily="34" charset="0"/>
              </a:rPr>
              <a:t>au</a:t>
            </a:r>
            <a:r>
              <a:rPr lang="en-GB" sz="6000" dirty="0">
                <a:solidFill>
                  <a:srgbClr val="115076"/>
                </a:solidFill>
                <a:latin typeface="Century Gothic" panose="020B0502020202020204" pitchFamily="34" charset="0"/>
                <a:cs typeface="Calibri" panose="020F0502020204030204" pitchFamily="34" charset="0"/>
              </a:rPr>
              <a:t>x</a:t>
            </a:r>
          </a:p>
        </p:txBody>
      </p:sp>
      <p:pic>
        <p:nvPicPr>
          <p:cNvPr id="8" name="Picture 7" descr="red cros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237" y="1553279"/>
            <a:ext cx="1422921" cy="1622770"/>
          </a:xfrm>
          <a:prstGeom prst="rect">
            <a:avLst/>
          </a:prstGeom>
        </p:spPr>
      </p:pic>
      <p:sp>
        <p:nvSpPr>
          <p:cNvPr id="18" name="TextBox 17"/>
          <p:cNvSpPr txBox="1"/>
          <p:nvPr/>
        </p:nvSpPr>
        <p:spPr>
          <a:xfrm>
            <a:off x="208638" y="3453355"/>
            <a:ext cx="43014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b</a:t>
            </a:r>
            <a:r>
              <a:rPr lang="en-GB" sz="6000" dirty="0">
                <a:solidFill>
                  <a:srgbClr val="FA6500"/>
                </a:solidFill>
                <a:latin typeface="Century Gothic" panose="020B0502020202020204" pitchFamily="34" charset="0"/>
                <a:cs typeface="Calibri" panose="020F0502020204030204" pitchFamily="34" charset="0"/>
              </a:rPr>
              <a:t>eau</a:t>
            </a:r>
          </a:p>
        </p:txBody>
      </p:sp>
      <p:pic>
        <p:nvPicPr>
          <p:cNvPr id="5" name="Picture 4" descr="beautiful day with a su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2900" y="4330143"/>
            <a:ext cx="1725425" cy="1820262"/>
          </a:xfrm>
          <a:prstGeom prst="rect">
            <a:avLst/>
          </a:prstGeom>
        </p:spPr>
      </p:pic>
      <p:sp>
        <p:nvSpPr>
          <p:cNvPr id="15" name="TextBox 14"/>
          <p:cNvSpPr txBox="1"/>
          <p:nvPr/>
        </p:nvSpPr>
        <p:spPr>
          <a:xfrm>
            <a:off x="4579145" y="4881131"/>
            <a:ext cx="3007386" cy="1015663"/>
          </a:xfrm>
          <a:prstGeom prst="rect">
            <a:avLst/>
          </a:prstGeom>
          <a:noFill/>
        </p:spPr>
        <p:txBody>
          <a:bodyPr wrap="square" rtlCol="0">
            <a:spAutoFit/>
          </a:bodyPr>
          <a:lstStyle/>
          <a:p>
            <a:pPr algn="ctr"/>
            <a:r>
              <a:rPr lang="en-GB" sz="6000" dirty="0" err="1">
                <a:solidFill>
                  <a:srgbClr val="FA6500"/>
                </a:solidFill>
                <a:latin typeface="Century Gothic" panose="020B0502020202020204" pitchFamily="34" charset="0"/>
                <a:cs typeface="Calibri" panose="020F0502020204030204" pitchFamily="34" charset="0"/>
              </a:rPr>
              <a:t>au</a:t>
            </a:r>
            <a:r>
              <a:rPr lang="en-GB" sz="6000" dirty="0" err="1">
                <a:solidFill>
                  <a:srgbClr val="115076"/>
                </a:solidFill>
                <a:latin typeface="Century Gothic" panose="020B0502020202020204" pitchFamily="34" charset="0"/>
                <a:cs typeface="Calibri" panose="020F0502020204030204" pitchFamily="34" charset="0"/>
              </a:rPr>
              <a:t>ssi</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6" name="TextBox 5"/>
          <p:cNvSpPr txBox="1"/>
          <p:nvPr/>
        </p:nvSpPr>
        <p:spPr>
          <a:xfrm>
            <a:off x="5166636" y="5630726"/>
            <a:ext cx="1855604"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rPr>
              <a:t>[also]</a:t>
            </a:r>
          </a:p>
        </p:txBody>
      </p:sp>
      <p:sp>
        <p:nvSpPr>
          <p:cNvPr id="20" name="TextBox 19"/>
          <p:cNvSpPr txBox="1"/>
          <p:nvPr/>
        </p:nvSpPr>
        <p:spPr>
          <a:xfrm>
            <a:off x="8635793" y="432512"/>
            <a:ext cx="300738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bat</a:t>
            </a:r>
            <a:r>
              <a:rPr lang="en-GB" sz="6000" dirty="0">
                <a:solidFill>
                  <a:srgbClr val="FA6500"/>
                </a:solidFill>
                <a:latin typeface="Century Gothic" panose="020B0502020202020204" pitchFamily="34" charset="0"/>
                <a:cs typeface="Calibri" panose="020F0502020204030204" pitchFamily="34" charset="0"/>
              </a:rPr>
              <a:t>eau</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algn="ctr"/>
            <a:r>
              <a:rPr lang="en-GB" sz="6000" dirty="0">
                <a:solidFill>
                  <a:srgbClr val="FA6500"/>
                </a:solidFill>
                <a:latin typeface="Century Gothic" panose="020B0502020202020204" pitchFamily="34" charset="0"/>
                <a:cs typeface="Calibri" panose="020F0502020204030204" pitchFamily="34" charset="0"/>
              </a:rPr>
              <a:t>eau</a:t>
            </a:r>
          </a:p>
        </p:txBody>
      </p:sp>
      <p:pic>
        <p:nvPicPr>
          <p:cNvPr id="9" name="Picture 8" descr="water drople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7166" y="4398074"/>
            <a:ext cx="1109142" cy="1633364"/>
          </a:xfrm>
          <a:prstGeom prst="rect">
            <a:avLst/>
          </a:prstGeom>
        </p:spPr>
      </p:pic>
      <p:pic>
        <p:nvPicPr>
          <p:cNvPr id="1026" name="Picture 2" descr="boat">
            <a:extLst>
              <a:ext uri="{FF2B5EF4-FFF2-40B4-BE49-F238E27FC236}">
                <a16:creationId xmlns:a16="http://schemas.microsoft.com/office/drawing/2014/main" id="{442F1DCE-75C6-4F5D-8613-8637978A21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2547" y="1570597"/>
            <a:ext cx="2857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4" name="gauch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5"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au faux.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at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subTnLst>
                                    <p:audio>
                                      <p:cMediaNode>
                                        <p:cTn display="0" masterRel="sameClick">
                                          <p:stCondLst>
                                            <p:cond evt="begin" delay="0">
                                              <p:tn val="39"/>
                                            </p:cond>
                                          </p:stCondLst>
                                          <p:endCondLst>
                                            <p:cond evt="onStopAudio" delay="0">
                                              <p:tgtEl>
                                                <p:sldTgt/>
                                              </p:tgtEl>
                                            </p:cond>
                                          </p:endCondLst>
                                        </p:cTn>
                                        <p:tgtEl>
                                          <p:sndTgt r:embed="rId7" name="au bateau.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8" name="au beau.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8" name="au beau.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au auss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subTnLst>
                                    <p:audio>
                                      <p:cMediaNode>
                                        <p:cTn display="0" masterRel="sameClick">
                                          <p:stCondLst>
                                            <p:cond evt="begin" delay="0">
                                              <p:tn val="59"/>
                                            </p:cond>
                                          </p:stCondLst>
                                          <p:endCondLst>
                                            <p:cond evt="onStopAudio" delay="0">
                                              <p:tgtEl>
                                                <p:sldTgt/>
                                              </p:tgtEl>
                                            </p:cond>
                                          </p:endCondLst>
                                        </p:cTn>
                                        <p:tgtEl>
                                          <p:sndTgt r:embed="rId9" name="au auss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subTnLst>
                                    <p:audio>
                                      <p:cMediaNode>
                                        <p:cTn display="0" masterRel="sameClick">
                                          <p:stCondLst>
                                            <p:cond evt="begin" delay="0">
                                              <p:tn val="64"/>
                                            </p:cond>
                                          </p:stCondLst>
                                          <p:endCondLst>
                                            <p:cond evt="onStopAudio" delay="0">
                                              <p:tgtEl>
                                                <p:sldTgt/>
                                              </p:tgtEl>
                                            </p:cond>
                                          </p:endCondLst>
                                        </p:cTn>
                                        <p:tgtEl>
                                          <p:sndTgt r:embed="rId3" name="au.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 grpId="0" animBg="1"/>
      <p:bldP spid="12" grpId="0"/>
      <p:bldP spid="7" grpId="0"/>
      <p:bldP spid="18" grpId="0"/>
      <p:bldP spid="15" grpId="0"/>
      <p:bldP spid="6"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792" y="61027"/>
            <a:ext cx="10515600" cy="914468"/>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[au/</a:t>
            </a:r>
            <a:r>
              <a:rPr lang="en-GB" sz="2400" dirty="0" err="1">
                <a:solidFill>
                  <a:srgbClr val="115076"/>
                </a:solidFill>
                <a:latin typeface="Century Gothic" panose="020B0502020202020204" pitchFamily="34" charset="0"/>
              </a:rPr>
              <a:t>eau</a:t>
            </a:r>
            <a:r>
              <a:rPr lang="en-GB" sz="2400" dirty="0">
                <a:solidFill>
                  <a:srgbClr val="115076"/>
                </a:solidFill>
                <a:latin typeface="Century Gothic" panose="020B0502020202020204" pitchFamily="34" charset="0"/>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nvGrpSpPr>
          <p:cNvPr id="11" name="Group 10" descr="split arrow pointing to the left">
            <a:extLst>
              <a:ext uri="{FF2B5EF4-FFF2-40B4-BE49-F238E27FC236}">
                <a16:creationId xmlns:a16="http://schemas.microsoft.com/office/drawing/2014/main" id="{F2C52D34-C7D0-2041-BEFB-8BC38045F7F2}"/>
              </a:ext>
            </a:extLst>
          </p:cNvPr>
          <p:cNvGrpSpPr/>
          <p:nvPr/>
        </p:nvGrpSpPr>
        <p:grpSpPr>
          <a:xfrm>
            <a:off x="5174520" y="1873069"/>
            <a:ext cx="1862415" cy="2037271"/>
            <a:chOff x="5075098" y="1923905"/>
            <a:chExt cx="2089010" cy="2124417"/>
          </a:xfrm>
        </p:grpSpPr>
        <p:pic>
          <p:nvPicPr>
            <p:cNvPr id="13" name="Picture 12" descr="split arrow pointing to the left">
              <a:extLst>
                <a:ext uri="{FF2B5EF4-FFF2-40B4-BE49-F238E27FC236}">
                  <a16:creationId xmlns:a16="http://schemas.microsoft.com/office/drawing/2014/main" id="{4494FF4A-6933-6C40-B116-6704106B59E2}"/>
                </a:ext>
              </a:extLst>
            </p:cNvPr>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14" name="Straight Arrow Connector 13">
              <a:extLst>
                <a:ext uri="{FF2B5EF4-FFF2-40B4-BE49-F238E27FC236}">
                  <a16:creationId xmlns:a16="http://schemas.microsoft.com/office/drawing/2014/main" id="{6D1C969B-4820-4241-BF26-782C7C4DDE63}"/>
                </a:ext>
              </a:extLst>
            </p:cNvPr>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3D5507-C951-744E-A74F-6258A02F9E74}"/>
                </a:ext>
              </a:extLst>
            </p:cNvPr>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g</a:t>
            </a:r>
            <a:r>
              <a:rPr lang="en-GB" sz="6000" dirty="0">
                <a:solidFill>
                  <a:srgbClr val="FA6500"/>
                </a:solidFill>
                <a:latin typeface="Century Gothic" panose="020B0502020202020204" pitchFamily="34" charset="0"/>
                <a:cs typeface="Calibri" panose="020F0502020204030204" pitchFamily="34" charset="0"/>
              </a:rPr>
              <a:t>au</a:t>
            </a:r>
            <a:r>
              <a:rPr lang="en-GB" sz="6000" dirty="0">
                <a:solidFill>
                  <a:srgbClr val="115076"/>
                </a:solidFill>
                <a:latin typeface="Century Gothic" panose="020B0502020202020204" pitchFamily="34" charset="0"/>
                <a:cs typeface="Calibri" panose="020F0502020204030204" pitchFamily="34" charset="0"/>
              </a:rPr>
              <a:t>che</a:t>
            </a:r>
            <a:endParaRPr lang="en-GB" sz="6000" b="1" dirty="0">
              <a:solidFill>
                <a:srgbClr val="7030A0"/>
              </a:solidFill>
              <a:latin typeface="Century Gothic" panose="020B0502020202020204" pitchFamily="34" charset="0"/>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FA6500"/>
                </a:solidFill>
                <a:latin typeface="Century Gothic" panose="020B0502020202020204" pitchFamily="34" charset="0"/>
                <a:cs typeface="Calibri" panose="020F0502020204030204" pitchFamily="34" charset="0"/>
              </a:rPr>
              <a:t>au</a:t>
            </a:r>
            <a:r>
              <a:rPr lang="en-GB" sz="6000" dirty="0">
                <a:solidFill>
                  <a:srgbClr val="115076"/>
                </a:solidFill>
                <a:latin typeface="Century Gothic" panose="020B0502020202020204" pitchFamily="34" charset="0"/>
                <a:cs typeface="Calibri" panose="020F0502020204030204" pitchFamily="34" charset="0"/>
              </a:rPr>
              <a:t>x</a:t>
            </a:r>
          </a:p>
        </p:txBody>
      </p:sp>
      <p:sp>
        <p:nvSpPr>
          <p:cNvPr id="18" name="TextBox 17"/>
          <p:cNvSpPr txBox="1"/>
          <p:nvPr/>
        </p:nvSpPr>
        <p:spPr>
          <a:xfrm>
            <a:off x="208638" y="3453355"/>
            <a:ext cx="43014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b</a:t>
            </a:r>
            <a:r>
              <a:rPr lang="en-GB" sz="6000" dirty="0">
                <a:solidFill>
                  <a:srgbClr val="FA6500"/>
                </a:solidFill>
                <a:latin typeface="Century Gothic" panose="020B0502020202020204" pitchFamily="34" charset="0"/>
                <a:cs typeface="Calibri" panose="020F0502020204030204" pitchFamily="34" charset="0"/>
              </a:rPr>
              <a:t>eau</a:t>
            </a:r>
          </a:p>
        </p:txBody>
      </p:sp>
      <p:sp>
        <p:nvSpPr>
          <p:cNvPr id="15" name="TextBox 14"/>
          <p:cNvSpPr txBox="1"/>
          <p:nvPr/>
        </p:nvSpPr>
        <p:spPr>
          <a:xfrm>
            <a:off x="4579145" y="4881131"/>
            <a:ext cx="3007386" cy="1015663"/>
          </a:xfrm>
          <a:prstGeom prst="rect">
            <a:avLst/>
          </a:prstGeom>
          <a:noFill/>
        </p:spPr>
        <p:txBody>
          <a:bodyPr wrap="square" rtlCol="0">
            <a:spAutoFit/>
          </a:bodyPr>
          <a:lstStyle/>
          <a:p>
            <a:pPr algn="ctr"/>
            <a:r>
              <a:rPr lang="en-GB" sz="6000" dirty="0" err="1">
                <a:solidFill>
                  <a:srgbClr val="FA6500"/>
                </a:solidFill>
                <a:latin typeface="Century Gothic" panose="020B0502020202020204" pitchFamily="34" charset="0"/>
                <a:cs typeface="Calibri" panose="020F0502020204030204" pitchFamily="34" charset="0"/>
              </a:rPr>
              <a:t>au</a:t>
            </a:r>
            <a:r>
              <a:rPr lang="en-GB" sz="6000" dirty="0" err="1">
                <a:solidFill>
                  <a:srgbClr val="115076"/>
                </a:solidFill>
                <a:latin typeface="Century Gothic" panose="020B0502020202020204" pitchFamily="34" charset="0"/>
                <a:cs typeface="Calibri" panose="020F0502020204030204" pitchFamily="34" charset="0"/>
              </a:rPr>
              <a:t>ssi</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algn="ctr"/>
            <a:r>
              <a:rPr lang="en-GB" sz="6000" dirty="0">
                <a:solidFill>
                  <a:srgbClr val="FA6500"/>
                </a:solidFill>
                <a:latin typeface="Century Gothic" panose="020B0502020202020204" pitchFamily="34" charset="0"/>
                <a:cs typeface="Calibri" panose="020F0502020204030204" pitchFamily="34" charset="0"/>
              </a:rPr>
              <a:t>eau</a:t>
            </a:r>
          </a:p>
        </p:txBody>
      </p:sp>
      <p:sp>
        <p:nvSpPr>
          <p:cNvPr id="17" name="TextBox 16">
            <a:extLst>
              <a:ext uri="{FF2B5EF4-FFF2-40B4-BE49-F238E27FC236}">
                <a16:creationId xmlns:a16="http://schemas.microsoft.com/office/drawing/2014/main" id="{D2C9A365-606E-4813-826E-B9FE079EB8D2}"/>
              </a:ext>
            </a:extLst>
          </p:cNvPr>
          <p:cNvSpPr txBox="1"/>
          <p:nvPr/>
        </p:nvSpPr>
        <p:spPr>
          <a:xfrm>
            <a:off x="8635793" y="432512"/>
            <a:ext cx="300738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bat</a:t>
            </a:r>
            <a:r>
              <a:rPr lang="en-GB" sz="6000" dirty="0">
                <a:solidFill>
                  <a:srgbClr val="FA6500"/>
                </a:solidFill>
                <a:latin typeface="Century Gothic" panose="020B0502020202020204" pitchFamily="34" charset="0"/>
                <a:cs typeface="Calibri" panose="020F0502020204030204" pitchFamily="34" charset="0"/>
              </a:rPr>
              <a:t>eau</a:t>
            </a:r>
            <a:endParaRPr lang="en-GB" sz="60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26861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4"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5"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6" name="au bateau.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subTnLst>
                                    <p:audio>
                                      <p:cMediaNode>
                                        <p:cTn display="0" masterRel="sameClick">
                                          <p:stCondLst>
                                            <p:cond evt="begin" delay="0">
                                              <p:tn val="39"/>
                                            </p:cond>
                                          </p:stCondLst>
                                          <p:endCondLst>
                                            <p:cond evt="onStopAudio" delay="0">
                                              <p:tgtEl>
                                                <p:sldTgt/>
                                              </p:tgtEl>
                                            </p:cond>
                                          </p:endCondLst>
                                        </p:cTn>
                                        <p:tgtEl>
                                          <p:sndTgt r:embed="rId8" name="au aussi.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subTnLst>
                                    <p:audio>
                                      <p:cMediaNode>
                                        <p:cTn display="0" masterRel="sameClick">
                                          <p:stCondLst>
                                            <p:cond evt="begin" delay="0">
                                              <p:tn val="44"/>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 grpId="0" animBg="1"/>
      <p:bldP spid="12" grpId="0"/>
      <p:bldP spid="7" grpId="0"/>
      <p:bldP spid="18" grpId="0"/>
      <p:bldP spid="15" grpId="0"/>
      <p:bldP spid="21"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792" y="61027"/>
            <a:ext cx="10515600" cy="914468"/>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grpSp>
        <p:nvGrpSpPr>
          <p:cNvPr id="11" name="Group 10" descr="split arrow pointing to the left">
            <a:extLst>
              <a:ext uri="{FF2B5EF4-FFF2-40B4-BE49-F238E27FC236}">
                <a16:creationId xmlns:a16="http://schemas.microsoft.com/office/drawing/2014/main" id="{F2C52D34-C7D0-2041-BEFB-8BC38045F7F2}"/>
              </a:ext>
            </a:extLst>
          </p:cNvPr>
          <p:cNvGrpSpPr/>
          <p:nvPr/>
        </p:nvGrpSpPr>
        <p:grpSpPr>
          <a:xfrm>
            <a:off x="5174520" y="1873069"/>
            <a:ext cx="1862415" cy="2037271"/>
            <a:chOff x="5075098" y="1923905"/>
            <a:chExt cx="2089010" cy="2124417"/>
          </a:xfrm>
        </p:grpSpPr>
        <p:pic>
          <p:nvPicPr>
            <p:cNvPr id="13" name="Picture 12" descr="split arrow pointing to the left">
              <a:extLst>
                <a:ext uri="{FF2B5EF4-FFF2-40B4-BE49-F238E27FC236}">
                  <a16:creationId xmlns:a16="http://schemas.microsoft.com/office/drawing/2014/main" id="{4494FF4A-6933-6C40-B116-6704106B59E2}"/>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14" name="Straight Arrow Connector 13">
              <a:extLst>
                <a:ext uri="{FF2B5EF4-FFF2-40B4-BE49-F238E27FC236}">
                  <a16:creationId xmlns:a16="http://schemas.microsoft.com/office/drawing/2014/main" id="{6D1C969B-4820-4241-BF26-782C7C4DDE63}"/>
                </a:ext>
              </a:extLst>
            </p:cNvPr>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3D5507-C951-744E-A74F-6258A02F9E74}"/>
                </a:ext>
              </a:extLst>
            </p:cNvPr>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7" name="TextBox 16">
            <a:extLst>
              <a:ext uri="{FF2B5EF4-FFF2-40B4-BE49-F238E27FC236}">
                <a16:creationId xmlns:a16="http://schemas.microsoft.com/office/drawing/2014/main" id="{40087C27-526A-4871-A458-682C3FF3F7E8}"/>
              </a:ext>
            </a:extLst>
          </p:cNvPr>
          <p:cNvSpPr txBox="1"/>
          <p:nvPr/>
        </p:nvSpPr>
        <p:spPr>
          <a:xfrm>
            <a:off x="8635793" y="432512"/>
            <a:ext cx="300738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bat</a:t>
            </a:r>
            <a:r>
              <a:rPr lang="en-GB" sz="6000" dirty="0">
                <a:solidFill>
                  <a:srgbClr val="FA6500"/>
                </a:solidFill>
                <a:latin typeface="Century Gothic" panose="020B0502020202020204" pitchFamily="34" charset="0"/>
                <a:cs typeface="Calibri" panose="020F0502020204030204" pitchFamily="34" charset="0"/>
              </a:rPr>
              <a:t>eau</a:t>
            </a:r>
            <a:endParaRPr lang="en-GB" sz="60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19726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 grpId="0" animBg="1"/>
      <p:bldP spid="12" grpId="0"/>
      <p:bldP spid="7" grpId="0"/>
      <p:bldP spid="18" grpId="0"/>
      <p:bldP spid="15" grpId="0"/>
      <p:bldP spid="21"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6" y="3077312"/>
            <a:ext cx="3131286" cy="2693579"/>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4830" y="3077312"/>
            <a:ext cx="3131286" cy="2693579"/>
          </a:xfrm>
          <a:prstGeom prst="rect">
            <a:avLst/>
          </a:prstGeom>
        </p:spPr>
      </p:pic>
      <p:sp>
        <p:nvSpPr>
          <p:cNvPr id="28" name="TextBox 27"/>
          <p:cNvSpPr txBox="1"/>
          <p:nvPr/>
        </p:nvSpPr>
        <p:spPr>
          <a:xfrm>
            <a:off x="-52096" y="5611619"/>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[(e)au / o]</a:t>
            </a:r>
          </a:p>
        </p:txBody>
      </p:sp>
      <p:sp>
        <p:nvSpPr>
          <p:cNvPr id="29" name="TextBox 28"/>
          <p:cNvSpPr txBox="1"/>
          <p:nvPr/>
        </p:nvSpPr>
        <p:spPr>
          <a:xfrm>
            <a:off x="8081591" y="5611618"/>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[other sounds]</a:t>
            </a:r>
          </a:p>
        </p:txBody>
      </p:sp>
      <p:sp>
        <p:nvSpPr>
          <p:cNvPr id="32" name="TextBox 31"/>
          <p:cNvSpPr txBox="1"/>
          <p:nvPr/>
        </p:nvSpPr>
        <p:spPr>
          <a:xfrm>
            <a:off x="3850806" y="1686555"/>
            <a:ext cx="3756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unif</a:t>
            </a:r>
            <a:r>
              <a:rPr kumimoji="0" lang="en-GB" sz="3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rme</a:t>
            </a:r>
            <a:endPar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3" name="TextBox 32">
            <a:hlinkClick r:id="" action="ppaction://noaction">
              <a:snd r:embed="rId4" name="restaurant.wav"/>
            </a:hlinkClick>
          </p:cNvPr>
          <p:cNvSpPr txBox="1"/>
          <p:nvPr/>
        </p:nvSpPr>
        <p:spPr>
          <a:xfrm>
            <a:off x="3785755" y="1126433"/>
            <a:ext cx="3756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rest</a:t>
            </a: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rant</a:t>
            </a:r>
          </a:p>
        </p:txBody>
      </p:sp>
      <p:sp>
        <p:nvSpPr>
          <p:cNvPr id="38" name="TextBox 37">
            <a:hlinkClick r:id="" action="ppaction://noaction">
              <a:snd r:embed="rId5" name="piano.wav"/>
            </a:hlinkClick>
          </p:cNvPr>
          <p:cNvSpPr txBox="1"/>
          <p:nvPr/>
        </p:nvSpPr>
        <p:spPr>
          <a:xfrm>
            <a:off x="3842672" y="2246677"/>
            <a:ext cx="3756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pian</a:t>
            </a: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a:t>
            </a:r>
          </a:p>
        </p:txBody>
      </p:sp>
      <p:sp>
        <p:nvSpPr>
          <p:cNvPr id="40" name="TextBox 39">
            <a:hlinkClick r:id="" action="ppaction://noaction">
              <a:snd r:embed="rId6" name="radio.wav"/>
            </a:hlinkClick>
          </p:cNvPr>
          <p:cNvSpPr txBox="1"/>
          <p:nvPr/>
        </p:nvSpPr>
        <p:spPr>
          <a:xfrm>
            <a:off x="3793886" y="3366921"/>
            <a:ext cx="3756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radi</a:t>
            </a: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a:t>
            </a:r>
          </a:p>
        </p:txBody>
      </p:sp>
      <p:pic>
        <p:nvPicPr>
          <p:cNvPr id="16" name="Picture 15" descr="background rectangle">
            <a:extLst>
              <a:ext uri="{FF2B5EF4-FFF2-40B4-BE49-F238E27FC236}">
                <a16:creationId xmlns:a16="http://schemas.microsoft.com/office/drawing/2014/main" id="{83FF063E-AFE4-4431-952B-F03F9794954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A4531722-0264-49DB-AD79-690E8A345A5D}"/>
              </a:ext>
            </a:extLst>
          </p:cNvPr>
          <p:cNvSpPr txBox="1">
            <a:spLocks/>
          </p:cNvSpPr>
          <p:nvPr/>
        </p:nvSpPr>
        <p:spPr>
          <a:xfrm>
            <a:off x="-1" y="296864"/>
            <a:ext cx="5799909"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Phonétique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c’est</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[au] ?  </a:t>
            </a:r>
          </a:p>
        </p:txBody>
      </p:sp>
      <p:sp>
        <p:nvSpPr>
          <p:cNvPr id="19" name="Rounded Rectangle 46">
            <a:extLst>
              <a:ext uri="{FF2B5EF4-FFF2-40B4-BE49-F238E27FC236}">
                <a16:creationId xmlns:a16="http://schemas.microsoft.com/office/drawing/2014/main" id="{B220DB52-09F5-43D9-91CA-07A1C49775D0}"/>
              </a:ext>
            </a:extLst>
          </p:cNvPr>
          <p:cNvSpPr/>
          <p:nvPr/>
        </p:nvSpPr>
        <p:spPr>
          <a:xfrm>
            <a:off x="9287691" y="249869"/>
            <a:ext cx="262222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hlinkClick r:id="" action="ppaction://noaction">
              <a:snd r:embed="rId8" name="personne.wav"/>
            </a:hlinkClick>
            <a:extLst>
              <a:ext uri="{FF2B5EF4-FFF2-40B4-BE49-F238E27FC236}">
                <a16:creationId xmlns:a16="http://schemas.microsoft.com/office/drawing/2014/main" id="{F15B4CDD-FA36-44F0-9D1A-53C9C172C533}"/>
              </a:ext>
            </a:extLst>
          </p:cNvPr>
          <p:cNvSpPr txBox="1"/>
          <p:nvPr/>
        </p:nvSpPr>
        <p:spPr>
          <a:xfrm>
            <a:off x="3818279" y="5607409"/>
            <a:ext cx="3756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pers</a:t>
            </a:r>
            <a:r>
              <a:rPr kumimoji="0" lang="en-GB" sz="3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nne</a:t>
            </a:r>
            <a:endPar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a:hlinkClick r:id="" action="ppaction://noaction">
              <a:snd r:embed="rId9" name="poste.wav"/>
            </a:hlinkClick>
            <a:extLst>
              <a:ext uri="{FF2B5EF4-FFF2-40B4-BE49-F238E27FC236}">
                <a16:creationId xmlns:a16="http://schemas.microsoft.com/office/drawing/2014/main" id="{62C8C246-F0D3-4665-8EDC-8612216B3D21}"/>
              </a:ext>
            </a:extLst>
          </p:cNvPr>
          <p:cNvSpPr txBox="1"/>
          <p:nvPr/>
        </p:nvSpPr>
        <p:spPr>
          <a:xfrm>
            <a:off x="3773430" y="3927043"/>
            <a:ext cx="3756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a:t>
            </a: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a:t>
            </a: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ste</a:t>
            </a:r>
          </a:p>
        </p:txBody>
      </p:sp>
      <p:sp>
        <p:nvSpPr>
          <p:cNvPr id="30" name="TextBox 29">
            <a:hlinkClick r:id="" action="ppaction://noaction">
              <a:snd r:embed="rId10" name="docteur.wav"/>
            </a:hlinkClick>
            <a:extLst>
              <a:ext uri="{FF2B5EF4-FFF2-40B4-BE49-F238E27FC236}">
                <a16:creationId xmlns:a16="http://schemas.microsoft.com/office/drawing/2014/main" id="{8642954D-4714-47BF-9BE2-8FC2D5D9E95F}"/>
              </a:ext>
            </a:extLst>
          </p:cNvPr>
          <p:cNvSpPr txBox="1"/>
          <p:nvPr/>
        </p:nvSpPr>
        <p:spPr>
          <a:xfrm>
            <a:off x="3850806" y="2806799"/>
            <a:ext cx="3756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a:t>
            </a:r>
            <a:r>
              <a:rPr kumimoji="0" lang="en-GB" sz="3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cteur</a:t>
            </a:r>
            <a:endPar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1" name="TextBox 30">
            <a:hlinkClick r:id="" action="ppaction://noaction">
              <a:snd r:embed="rId11" name="interessant.wav"/>
            </a:hlinkClick>
            <a:extLst>
              <a:ext uri="{FF2B5EF4-FFF2-40B4-BE49-F238E27FC236}">
                <a16:creationId xmlns:a16="http://schemas.microsoft.com/office/drawing/2014/main" id="{BE7B826F-EA67-4D23-823B-FE723A6A3FB1}"/>
              </a:ext>
            </a:extLst>
          </p:cNvPr>
          <p:cNvSpPr txBox="1"/>
          <p:nvPr/>
        </p:nvSpPr>
        <p:spPr>
          <a:xfrm>
            <a:off x="3793886" y="4487165"/>
            <a:ext cx="3756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intéress</a:t>
            </a:r>
            <a:r>
              <a:rPr kumimoji="0" lang="en-GB" sz="3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an</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a:t>
            </a:r>
            <a:endPar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4" name="TextBox 33">
            <a:hlinkClick r:id="" action="ppaction://noaction">
              <a:snd r:embed="rId6" name="radio.wav"/>
            </a:hlinkClick>
            <a:extLst>
              <a:ext uri="{FF2B5EF4-FFF2-40B4-BE49-F238E27FC236}">
                <a16:creationId xmlns:a16="http://schemas.microsoft.com/office/drawing/2014/main" id="{31EA3D0E-028C-4470-B984-8CAC3FB5EDB2}"/>
              </a:ext>
            </a:extLst>
          </p:cNvPr>
          <p:cNvSpPr txBox="1"/>
          <p:nvPr/>
        </p:nvSpPr>
        <p:spPr>
          <a:xfrm>
            <a:off x="3695272" y="5047287"/>
            <a:ext cx="3756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a:t>
            </a:r>
            <a:r>
              <a:rPr kumimoji="0" lang="en-GB" sz="3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a:t>
            </a:r>
            <a:r>
              <a:rPr kumimoji="0" lang="en-GB" sz="3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fesseur</a:t>
            </a:r>
            <a:endPar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461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13 0.0169 L -0.00013 0.01713 C -0.01119 0.01574 -0.02213 0.01505 -0.03307 0.01366 C -0.03828 0.01297 -0.05494 0.00857 -0.06054 0.00718 C -0.08073 0.0081 -0.10091 0.00857 -0.12096 0.01042 C -0.12461 0.01065 -0.12825 0.01273 -0.1319 0.01366 C -0.13867 0.01505 -0.14531 0.01574 -0.15208 0.0169 C -0.15755 0.01898 -0.16302 0.02084 -0.16849 0.02338 C -0.18489 0.03056 -0.17721 0.02824 -0.19231 0.03635 C -0.19479 0.0375 -0.19726 0.0382 -0.19961 0.03959 C -0.20338 0.04144 -0.2069 0.04468 -0.21067 0.04607 C -0.22343 0.0507 -0.21666 0.04838 -0.23073 0.05255 C -0.23385 0.05486 -0.23685 0.05718 -0.23984 0.05903 C -0.24349 0.06135 -0.24739 0.0625 -0.25091 0.06551 C -0.2569 0.07084 -0.26067 0.08079 -0.26549 0.08843 C -0.26849 0.09306 -0.27161 0.09699 -0.27461 0.10139 C -0.28073 0.12292 -0.27461 0.10787 -0.28567 0.12084 C -0.29075 0.12685 -0.29518 0.13426 -0.30026 0.14028 C -0.30872 0.15047 -0.3039 0.14491 -0.31497 0.15672 C -0.32278 0.17431 -0.32435 0.17547 -0.32955 0.19885 C -0.3319 0.20949 -0.33294 0.22084 -0.33502 0.23148 C -0.34635 0.28866 -0.33567 0.22917 -0.34414 0.26713 C -0.34557 0.27361 -0.34778 0.28681 -0.34778 0.28704 L -0.34778 0.28681 " pathEditMode="relative" rAng="0" ptsTypes="AAAAAAAAAAAAAAAAAAAAAAAA">
                                      <p:cBhvr>
                                        <p:cTn id="6" dur="2000" fill="hold"/>
                                        <p:tgtEl>
                                          <p:spTgt spid="33"/>
                                        </p:tgtEl>
                                        <p:attrNameLst>
                                          <p:attrName>ppt_x</p:attrName>
                                          <p:attrName>ppt_y</p:attrName>
                                        </p:attrNameLst>
                                      </p:cBhvr>
                                      <p:rCtr x="-17383" y="1300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1.875E-6 4.44444E-6 L -1.875E-6 0.00046 C 0.00664 -0.00602 0.01315 -0.01412 0.02018 -0.0176 C 0.0336 -0.02362 0.04727 -0.02362 0.06094 -0.02871 C 0.06576 -0.03056 0.07084 -0.03287 0.07565 -0.0345 C 0.08438 -0.03681 0.09297 -0.03704 0.10156 -0.04005 C 0.11029 -0.04283 0.11901 -0.04607 0.12761 -0.05116 C 0.1336 -0.05487 0.13972 -0.06135 0.14597 -0.06274 L 0.17383 -0.06829 L 0.20143 -0.0794 C 0.20521 -0.08125 0.20886 -0.08612 0.21263 -0.08519 C 0.21563 -0.08496 0.23555 -0.07223 0.24219 -0.06829 C 0.24597 -0.06274 0.24948 -0.05579 0.25339 -0.05116 C 0.27565 -0.025 0.25716 -0.05695 0.27917 -0.02292 C 0.28255 -0.01783 0.28581 -0.0125 0.28854 -0.00602 C 0.31706 0.05972 0.2737 -0.03056 0.29974 0.02268 C 0.31042 0.12083 0.29401 -0.01482 0.31263 0.09027 C 0.31472 0.10231 0.31485 0.11713 0.31628 0.13032 C 0.31732 0.14027 0.31836 0.14976 0.31992 0.15856 C 0.32201 0.17083 0.32735 0.19259 0.32735 0.19282 C 0.32865 0.20439 0.33034 0.21504 0.33099 0.22685 C 0.33229 0.24606 0.33268 0.26527 0.33464 0.28356 L 0.33685 0.30115 " pathEditMode="relative" rAng="0" ptsTypes="AAAAAAAAAAAAAAAAAAAAAAA">
                                      <p:cBhvr>
                                        <p:cTn id="10" dur="2000" fill="hold"/>
                                        <p:tgtEl>
                                          <p:spTgt spid="32"/>
                                        </p:tgtEl>
                                        <p:attrNameLst>
                                          <p:attrName>ppt_x</p:attrName>
                                          <p:attrName>ppt_y</p:attrName>
                                        </p:attrNameLst>
                                      </p:cBhvr>
                                      <p:rCtr x="16836" y="10787"/>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8.33333E-7 2.96296E-6 L -8.33333E-7 0.00023 C -0.00195 -0.0088 -0.00391 -0.01736 -0.0056 -0.02616 C -0.00638 -0.03033 -0.00664 -0.03496 -0.00742 -0.03912 C -0.00794 -0.04236 -0.00872 -0.0456 -0.00924 -0.04885 C -0.00989 -0.05324 -0.01029 -0.05764 -0.01107 -0.06181 C -0.01211 -0.06852 -0.0112 -0.07848 -0.01471 -0.08148 C -0.01719 -0.08357 -0.01966 -0.08542 -0.022 -0.08797 C -0.02487 -0.09098 -0.03281 -0.10116 -0.03476 -0.10417 C -0.03685 -0.10718 -0.03854 -0.11065 -0.04036 -0.11389 C -0.04154 -0.11945 -0.04245 -0.125 -0.04401 -0.13033 C -0.04557 -0.13588 -0.04739 -0.14144 -0.04948 -0.14653 C -0.05195 -0.15232 -0.05677 -0.15949 -0.06042 -0.16273 C -0.06341 -0.16528 -0.07057 -0.16783 -0.07331 -0.16922 C -0.07513 -0.17014 -0.07695 -0.17153 -0.07878 -0.17246 C -0.0806 -0.17477 -0.08216 -0.17732 -0.08424 -0.17894 C -0.08776 -0.18172 -0.09154 -0.18334 -0.09518 -0.18542 C -0.097 -0.18658 -0.09883 -0.18797 -0.10065 -0.18866 C -0.10299 -0.18982 -0.11094 -0.19283 -0.11354 -0.19537 C -0.12773 -0.20787 -0.11068 -0.19676 -0.12448 -0.2051 C -0.12747 -0.20926 -0.13008 -0.21505 -0.13359 -0.21806 C -0.13646 -0.2206 -0.13971 -0.22014 -0.14284 -0.2213 C -0.14518 -0.22223 -0.14766 -0.22315 -0.15013 -0.22454 C -0.15378 -0.22662 -0.15742 -0.22917 -0.16107 -0.23102 C -0.16354 -0.23241 -0.16601 -0.23264 -0.16836 -0.23426 C -0.17096 -0.23611 -0.17318 -0.23935 -0.17578 -0.24074 C -0.18047 -0.24375 -0.18568 -0.24398 -0.19036 -0.24723 L -0.19948 -0.25371 L -0.30013 -0.25047 C -0.30117 -0.25047 -0.31133 -0.2456 -0.31289 -0.24398 C -0.3168 -0.24028 -0.32396 -0.23102 -0.32396 -0.23079 C -0.32448 -0.22778 -0.32461 -0.22408 -0.32578 -0.2213 C -0.32891 -0.21412 -0.33385 -0.20949 -0.33672 -0.20185 L -0.34036 -0.19213 L -0.34583 -0.16273 C -0.34792 -0.15185 -0.34583 -0.15301 -0.34948 -0.15301 L -0.34948 -0.15278 " pathEditMode="relative" rAng="0" ptsTypes="AAAAAAAAAAAAAAAAAAAAAAAAAAAAAAAAAAAAA">
                                      <p:cBhvr>
                                        <p:cTn id="14" dur="2000" fill="hold"/>
                                        <p:tgtEl>
                                          <p:spTgt spid="38"/>
                                        </p:tgtEl>
                                        <p:attrNameLst>
                                          <p:attrName>ppt_x</p:attrName>
                                          <p:attrName>ppt_y</p:attrName>
                                        </p:attrNameLst>
                                      </p:cBhvr>
                                      <p:rCtr x="-17474" y="-1268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875E-6 -5.55112E-17 L -1.875E-6 0.00023 C -0.00195 -0.0088 -0.0039 -0.01736 -0.0056 -0.02616 C -0.00638 -0.03032 -0.00664 -0.03495 -0.00742 -0.03912 C -0.00794 -0.04236 -0.00872 -0.0456 -0.00924 -0.04884 C -0.00989 -0.05324 -0.01028 -0.05764 -0.01107 -0.06181 C -0.01211 -0.06852 -0.0112 -0.07847 -0.01471 -0.08148 C -0.01719 -0.08356 -0.01966 -0.08542 -0.022 -0.08796 C -0.02487 -0.09097 -0.03281 -0.10116 -0.03476 -0.10417 C -0.03685 -0.10718 -0.03854 -0.11065 -0.04036 -0.11389 C -0.04153 -0.11944 -0.04245 -0.125 -0.04401 -0.13032 C -0.04557 -0.13588 -0.04739 -0.14144 -0.04948 -0.14653 C -0.05195 -0.15231 -0.05677 -0.15949 -0.06041 -0.16273 C -0.06341 -0.16528 -0.07057 -0.16782 -0.07331 -0.16921 C -0.07513 -0.17014 -0.07695 -0.17153 -0.07877 -0.17245 C -0.0806 -0.17477 -0.08216 -0.17731 -0.08424 -0.17894 C -0.08776 -0.18171 -0.09153 -0.18333 -0.09518 -0.18542 C -0.097 -0.18657 -0.09883 -0.18796 -0.10065 -0.18866 C -0.10299 -0.18981 -0.11094 -0.19282 -0.11354 -0.19537 C -0.12773 -0.20787 -0.11068 -0.19676 -0.12448 -0.20509 C -0.12747 -0.20926 -0.13008 -0.21505 -0.13359 -0.21806 C -0.13646 -0.2206 -0.13971 -0.22014 -0.14284 -0.2213 C -0.14518 -0.22222 -0.14765 -0.22315 -0.15013 -0.22454 C -0.15377 -0.22662 -0.15742 -0.22917 -0.16107 -0.23102 C -0.16354 -0.23241 -0.16601 -0.23264 -0.16836 -0.23426 C -0.17096 -0.23611 -0.17318 -0.23935 -0.17578 -0.24074 C -0.18047 -0.24375 -0.18568 -0.24398 -0.19036 -0.24722 L -0.19948 -0.2537 L -0.30013 -0.25046 C -0.30117 -0.25046 -0.31133 -0.2456 -0.31289 -0.24398 C -0.31679 -0.24028 -0.32396 -0.23102 -0.32396 -0.23079 C -0.32448 -0.22778 -0.32461 -0.22407 -0.32578 -0.2213 C -0.3289 -0.21412 -0.33385 -0.20949 -0.33672 -0.20185 L -0.34036 -0.19213 L -0.34583 -0.16273 C -0.34791 -0.15185 -0.34583 -0.15301 -0.34948 -0.15301 L -0.34948 -0.15278 " pathEditMode="relative" rAng="0" ptsTypes="AAAAAAAAAAAAAAAAAAAAAAAAAAAAAAAAAAAAA">
                                      <p:cBhvr>
                                        <p:cTn id="18" dur="2000" fill="hold"/>
                                        <p:tgtEl>
                                          <p:spTgt spid="30"/>
                                        </p:tgtEl>
                                        <p:attrNameLst>
                                          <p:attrName>ppt_x</p:attrName>
                                          <p:attrName>ppt_y</p:attrName>
                                        </p:attrNameLst>
                                      </p:cBhvr>
                                      <p:rCtr x="-17474" y="-12685"/>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4.375E-6 -2.96296E-6 L -4.375E-6 0.00023 C -0.00195 -0.03287 -0.00078 -0.02916 -0.00559 -0.05856 C -0.00664 -0.06527 -0.00612 -0.07407 -0.00924 -0.07824 C -0.02278 -0.09629 -0.01067 -0.07847 -0.02382 -0.10416 C -0.02734 -0.11088 -0.0319 -0.11597 -0.03476 -0.12361 C -0.03724 -0.13009 -0.03997 -0.13634 -0.04218 -0.14328 C -0.04869 -0.16296 -0.04583 -0.16273 -0.05494 -0.17893 C -0.05716 -0.18287 -0.05937 -0.1868 -0.06224 -0.18865 C -0.06627 -0.19143 -0.07083 -0.19097 -0.07513 -0.1919 C -0.07877 -0.19421 -0.08229 -0.19652 -0.08606 -0.19838 C -0.09244 -0.20185 -0.09583 -0.20231 -0.10247 -0.20486 C -0.10494 -0.20602 -0.10742 -0.20717 -0.10989 -0.2081 C -0.12695 -0.20717 -0.14401 -0.20671 -0.16106 -0.20486 C -0.16471 -0.20463 -0.16849 -0.20347 -0.172 -0.20162 C -0.17526 -0.20023 -0.17812 -0.19699 -0.18112 -0.19514 C -0.18359 -0.19375 -0.18606 -0.19305 -0.18854 -0.1919 C -0.18971 -0.18865 -0.19101 -0.18541 -0.19218 -0.18217 C -0.19401 -0.17685 -0.19557 -0.17106 -0.19765 -0.16597 C -0.20299 -0.15324 -0.20247 -0.15879 -0.20859 -0.14977 C -0.21679 -0.13773 -0.21054 -0.14004 -0.21953 -0.14004 L -0.21953 -0.13981 L -0.21953 -0.14004 " pathEditMode="relative" rAng="0" ptsTypes="AAAAAAAAAAAAAAAAAAAAAAA">
                                      <p:cBhvr>
                                        <p:cTn id="22" dur="2000" fill="hold"/>
                                        <p:tgtEl>
                                          <p:spTgt spid="40"/>
                                        </p:tgtEl>
                                        <p:attrNameLst>
                                          <p:attrName>ppt_x</p:attrName>
                                          <p:attrName>ppt_y</p:attrName>
                                        </p:attrNameLst>
                                      </p:cBhvr>
                                      <p:rCtr x="-10977" y="-10394"/>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1.66667E-6 4.07407E-6 L -1.66667E-6 0.00023 C 0.00261 -0.01204 0.00547 -0.03102 0.01094 -0.04237 C 0.01315 -0.04699 0.01576 -0.05116 0.01823 -0.05533 C 0.02149 -0.07246 0.01797 -0.05857 0.02552 -0.075 C 0.03828 -0.10209 0.01862 -0.06598 0.03477 -0.09445 C 0.0375 -0.10973 0.03633 -0.10579 0.04388 -0.12362 C 0.05391 -0.14769 0.06172 -0.15903 0.07682 -0.17894 L 0.09141 -0.19838 C 0.09453 -0.20278 0.10052 -0.21158 0.10052 -0.21135 C 0.1099 -0.23936 0.10117 -0.21806 0.11341 -0.2375 C 0.11719 -0.24375 0.12005 -0.25209 0.12435 -0.25695 C 0.1306 -0.26412 0.13789 -0.26737 0.14453 -0.27338 C 0.15013 -0.27824 0.1556 -0.28357 0.16094 -0.28959 C 0.17214 -0.30186 0.17292 -0.30787 0.18477 -0.31551 C 0.18985 -0.31899 0.20755 -0.32153 0.21042 -0.32199 C 0.21276 -0.32315 0.21524 -0.32408 0.21771 -0.32524 C 0.22136 -0.32732 0.22865 -0.33172 0.22865 -0.33149 C 0.25365 -0.33079 0.27878 -0.33172 0.30365 -0.32848 C 0.30586 -0.32824 0.30768 -0.32477 0.30925 -0.32199 C 0.31081 -0.31922 0.31159 -0.31551 0.31289 -0.31227 C 0.31406 -0.30579 0.31432 -0.29862 0.31654 -0.29283 C 0.32526 -0.26945 0.3207 -0.27871 0.3293 -0.26343 C 0.3306 -0.25695 0.33203 -0.2507 0.33294 -0.24399 C 0.3336 -0.23959 0.33412 -0.23519 0.33477 -0.23102 C 0.33594 -0.22454 0.33724 -0.21806 0.33841 -0.21158 C 0.33906 -0.20834 0.34037 -0.2051 0.34037 -0.20186 L 0.34037 -0.17246 L 0.34037 -0.17223 " pathEditMode="relative" rAng="0" ptsTypes="AAAAAAAAAAAAAAAAAAAAAAAAAAAAA">
                                      <p:cBhvr>
                                        <p:cTn id="26" dur="2000" fill="hold"/>
                                        <p:tgtEl>
                                          <p:spTgt spid="25"/>
                                        </p:tgtEl>
                                        <p:attrNameLst>
                                          <p:attrName>ppt_x</p:attrName>
                                          <p:attrName>ppt_y</p:attrName>
                                        </p:attrNameLst>
                                      </p:cBhvr>
                                      <p:rCtr x="17018" y="-16574"/>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4.375E-6 1.11111E-6 L -4.375E-6 0.00023 C 0.00248 -0.01204 0.00534 -0.03102 0.01081 -0.04236 C 0.01303 -0.04699 0.01563 -0.05116 0.0181 -0.05533 C 0.02136 -0.07245 0.01784 -0.05857 0.0254 -0.075 C 0.03816 -0.10208 0.01849 -0.06597 0.03464 -0.09445 C 0.03737 -0.10972 0.0362 -0.10579 0.04375 -0.12361 C 0.05365 -0.14769 0.06146 -0.15903 0.07657 -0.17894 L 0.09115 -0.19838 C 0.09428 -0.20278 0.10013 -0.21158 0.10013 -0.21134 C 0.10951 -0.23935 0.10079 -0.21806 0.11303 -0.2375 C 0.1168 -0.24375 0.11967 -0.25208 0.12396 -0.25695 C 0.13021 -0.26412 0.1375 -0.26736 0.14415 -0.27338 C 0.14961 -0.27824 0.15508 -0.28357 0.16042 -0.28958 C 0.17162 -0.30185 0.1724 -0.30787 0.18425 -0.31551 C 0.18933 -0.31898 0.20691 -0.32153 0.20977 -0.32199 C 0.21211 -0.32315 0.21459 -0.32408 0.21706 -0.32523 C 0.22071 -0.32732 0.228 -0.33171 0.228 -0.33148 C 0.25287 -0.33079 0.278 -0.33171 0.30274 -0.32847 C 0.30495 -0.32824 0.30678 -0.32477 0.30834 -0.32199 C 0.3099 -0.31921 0.31068 -0.31551 0.31198 -0.31227 C 0.31316 -0.30579 0.31342 -0.29861 0.31563 -0.29283 C 0.32435 -0.26945 0.3198 -0.2787 0.32839 -0.26343 C 0.32969 -0.25695 0.33112 -0.2507 0.33204 -0.24398 C 0.33269 -0.23958 0.33321 -0.23519 0.33386 -0.23102 C 0.33503 -0.22454 0.33633 -0.21806 0.3375 -0.21158 C 0.33816 -0.20833 0.33946 -0.20509 0.33946 -0.20185 L 0.33946 -0.17245 L 0.33946 -0.17222 " pathEditMode="relative" rAng="0" ptsTypes="AAAAAAAAAAAAAAAAAAAAAAAAAAAAA">
                                      <p:cBhvr>
                                        <p:cTn id="30" dur="2000" fill="hold"/>
                                        <p:tgtEl>
                                          <p:spTgt spid="31"/>
                                        </p:tgtEl>
                                        <p:attrNameLst>
                                          <p:attrName>ppt_x</p:attrName>
                                          <p:attrName>ppt_y</p:attrName>
                                        </p:attrNameLst>
                                      </p:cBhvr>
                                      <p:rCtr x="16966" y="-16574"/>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1.45833E-6 -1.85185E-6 L -1.45833E-6 0.00023 C -0.00195 -0.03287 -0.00078 -0.02916 -0.0056 -0.05856 C -0.00664 -0.06528 -0.00612 -0.07407 -0.00924 -0.07824 C -0.02278 -0.09629 -0.01068 -0.07847 -0.02383 -0.10416 C -0.02734 -0.11088 -0.0319 -0.11597 -0.03476 -0.12361 C -0.03724 -0.13009 -0.03997 -0.13634 -0.04219 -0.14329 C -0.0487 -0.16296 -0.04583 -0.16273 -0.05495 -0.17893 C -0.05716 -0.18287 -0.05937 -0.1868 -0.06224 -0.18866 C -0.06627 -0.19143 -0.07083 -0.19097 -0.07513 -0.1919 C -0.07877 -0.19421 -0.08229 -0.19653 -0.08607 -0.19838 C -0.09245 -0.20185 -0.09583 -0.20231 -0.10247 -0.20486 C -0.10495 -0.20602 -0.10742 -0.20717 -0.10989 -0.2081 C -0.12695 -0.20717 -0.14401 -0.20671 -0.16107 -0.20486 C -0.16471 -0.20463 -0.16849 -0.20347 -0.172 -0.20162 C -0.17526 -0.20023 -0.17812 -0.19699 -0.18112 -0.19514 C -0.18359 -0.19375 -0.18607 -0.19305 -0.18854 -0.1919 C -0.18971 -0.18866 -0.19101 -0.18541 -0.19219 -0.18217 C -0.19401 -0.17685 -0.19557 -0.17106 -0.19765 -0.16597 C -0.20299 -0.15324 -0.20247 -0.15879 -0.20859 -0.14977 C -0.2168 -0.13773 -0.21055 -0.14004 -0.21953 -0.14004 L -0.21953 -0.13981 L -0.21953 -0.14004 " pathEditMode="relative" rAng="0" ptsTypes="AAAAAAAAAAAAAAAAAAAAAAA">
                                      <p:cBhvr>
                                        <p:cTn id="34" dur="2000" fill="hold"/>
                                        <p:tgtEl>
                                          <p:spTgt spid="34"/>
                                        </p:tgtEl>
                                        <p:attrNameLst>
                                          <p:attrName>ppt_x</p:attrName>
                                          <p:attrName>ppt_y</p:attrName>
                                        </p:attrNameLst>
                                      </p:cBhvr>
                                      <p:rCtr x="-10977" y="-10394"/>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2.5E-6 -3.33333E-6 L 2.5E-6 0.00023 C 0.00299 -0.03287 0.00117 -0.02916 0.00885 -0.05856 C 0.01054 -0.06527 0.00963 -0.07407 0.01458 -0.07824 C 0.0362 -0.09629 0.01692 -0.07847 0.03789 -0.10416 C 0.04349 -0.11088 0.05065 -0.11597 0.05521 -0.12361 C 0.05924 -0.13009 0.06354 -0.13634 0.06705 -0.14328 C 0.07747 -0.16296 0.07291 -0.16273 0.08737 -0.17893 C 0.09088 -0.18287 0.0944 -0.1868 0.09896 -0.18865 C 0.10534 -0.19143 0.11263 -0.19097 0.11953 -0.19189 C 0.12526 -0.19421 0.13086 -0.19652 0.13685 -0.19838 C 0.147 -0.20185 0.15247 -0.20231 0.16302 -0.20486 C 0.16692 -0.20602 0.17083 -0.20717 0.17487 -0.2081 C 0.20195 -0.20717 0.22916 -0.20671 0.25625 -0.20486 C 0.26211 -0.20463 0.2681 -0.20347 0.2737 -0.20162 C 0.27877 -0.20023 0.28333 -0.19699 0.28815 -0.19514 C 0.29205 -0.19375 0.29609 -0.19305 0.3 -0.19189 C 0.30182 -0.18865 0.3039 -0.18541 0.30573 -0.18217 C 0.30872 -0.17685 0.3112 -0.17106 0.31445 -0.16597 C 0.32291 -0.15324 0.32213 -0.15879 0.3319 -0.14977 C 0.34492 -0.13773 0.33502 -0.14004 0.34935 -0.14004 L 0.34935 -0.13981 L 0.34935 -0.14004 " pathEditMode="relative" rAng="0" ptsTypes="AAAAAAAAAAAAAAAAAAAAAAA">
                                      <p:cBhvr>
                                        <p:cTn id="38" dur="2000" fill="hold"/>
                                        <p:tgtEl>
                                          <p:spTgt spid="24"/>
                                        </p:tgtEl>
                                        <p:attrNameLst>
                                          <p:attrName>ppt_x</p:attrName>
                                          <p:attrName>ppt_y</p:attrName>
                                        </p:attrNameLst>
                                      </p:cBhvr>
                                      <p:rCtr x="17461" y="-10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8" grpId="0"/>
      <p:bldP spid="40" grpId="0"/>
      <p:bldP spid="24" grpId="0"/>
      <p:bldP spid="25" grpId="0"/>
      <p:bldP spid="30" grpId="0"/>
      <p:bldP spid="31" grpId="0"/>
      <p:bldP spid="34"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CELP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6023</Words>
  <Application>Microsoft Office PowerPoint</Application>
  <PresentationFormat>Widescreen</PresentationFormat>
  <Paragraphs>896</Paragraphs>
  <Slides>43</Slides>
  <Notes>43</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43</vt:i4>
      </vt:variant>
    </vt:vector>
  </HeadingPairs>
  <TitlesOfParts>
    <vt:vector size="57" baseType="lpstr">
      <vt:lpstr>Arial</vt:lpstr>
      <vt:lpstr>Twentieth Century</vt:lpstr>
      <vt:lpstr>Tw Cen MT</vt:lpstr>
      <vt:lpstr>Century Gothic</vt:lpstr>
      <vt:lpstr>Georgia</vt:lpstr>
      <vt:lpstr>Calibri</vt:lpstr>
      <vt:lpstr>1_Office Theme</vt:lpstr>
      <vt:lpstr>3_Office Theme</vt:lpstr>
      <vt:lpstr>NCELP Theme</vt:lpstr>
      <vt:lpstr>2_Office Theme</vt:lpstr>
      <vt:lpstr>2_NCELP Theme</vt:lpstr>
      <vt:lpstr>4_Office Theme</vt:lpstr>
      <vt:lpstr>5_Office Theme</vt:lpstr>
      <vt:lpstr>6_Office Theme</vt:lpstr>
      <vt:lpstr>French Phonics Collection </vt:lpstr>
      <vt:lpstr>SSC [au]</vt:lpstr>
      <vt:lpstr>au</vt:lpstr>
      <vt:lpstr>au</vt:lpstr>
      <vt:lpstr>au</vt:lpstr>
      <vt:lpstr>au</vt:lpstr>
      <vt:lpstr>au</vt:lpstr>
      <vt:lpstr>au</vt:lpstr>
      <vt:lpstr>PowerPoint Presentation</vt:lpstr>
      <vt:lpstr>Phonétique – c’est [au] ?  </vt:lpstr>
      <vt:lpstr>SSC [au]</vt:lpstr>
      <vt:lpstr>au</vt:lpstr>
      <vt:lpstr>au</vt:lpstr>
      <vt:lpstr>au</vt:lpstr>
      <vt:lpstr>au</vt:lpstr>
      <vt:lpstr>au</vt:lpstr>
      <vt:lpstr>au</vt:lpstr>
      <vt:lpstr>Phonétique</vt:lpstr>
      <vt:lpstr>Phonétique  </vt:lpstr>
      <vt:lpstr>Phonétique  </vt:lpstr>
      <vt:lpstr>Phonétique  </vt:lpstr>
      <vt:lpstr>SSC [au]</vt:lpstr>
      <vt:lpstr>Le poète en difficulté</vt:lpstr>
      <vt:lpstr>Le poète en difficulté</vt:lpstr>
      <vt:lpstr>Le poète en difficulté</vt:lpstr>
      <vt:lpstr>Le poète en difficulté</vt:lpstr>
      <vt:lpstr>Le poète en difficulté</vt:lpstr>
      <vt:lpstr>Le poète en difficulté</vt:lpstr>
      <vt:lpstr>Le poète en difficulté</vt:lpstr>
      <vt:lpstr>Le poète en difficulté</vt:lpstr>
      <vt:lpstr>SSC [au]</vt:lpstr>
      <vt:lpstr>Phonétique  </vt:lpstr>
      <vt:lpstr>Phonétique  </vt:lpstr>
      <vt:lpstr>SSC [au]</vt:lpstr>
      <vt:lpstr>Les mots [au] en français</vt:lpstr>
      <vt:lpstr>SSC [au]</vt:lpstr>
      <vt:lpstr>au</vt:lpstr>
      <vt:lpstr>au</vt:lpstr>
      <vt:lpstr>SSC [au]</vt:lpstr>
      <vt:lpstr>au</vt:lpstr>
      <vt:lpstr>au</vt:lpstr>
      <vt:lpstr>Phonétique  </vt:lpstr>
      <vt:lpstr>La crise des réfugiés*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6</cp:revision>
  <dcterms:created xsi:type="dcterms:W3CDTF">2021-02-16T11:52:59Z</dcterms:created>
  <dcterms:modified xsi:type="dcterms:W3CDTF">2022-08-31T06:51:13Z</dcterms:modified>
</cp:coreProperties>
</file>