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34" r:id="rId4"/>
    <p:sldMasterId id="2147483770" r:id="rId5"/>
    <p:sldMasterId id="2147483782" r:id="rId6"/>
    <p:sldMasterId id="2147483818" r:id="rId7"/>
    <p:sldMasterId id="2147483830" r:id="rId8"/>
  </p:sldMasterIdLst>
  <p:notesMasterIdLst>
    <p:notesMasterId r:id="rId33"/>
  </p:notesMasterIdLst>
  <p:sldIdLst>
    <p:sldId id="258" r:id="rId9"/>
    <p:sldId id="313" r:id="rId10"/>
    <p:sldId id="268" r:id="rId11"/>
    <p:sldId id="383" r:id="rId12"/>
    <p:sldId id="384" r:id="rId13"/>
    <p:sldId id="271" r:id="rId14"/>
    <p:sldId id="385" r:id="rId15"/>
    <p:sldId id="386" r:id="rId16"/>
    <p:sldId id="639" r:id="rId17"/>
    <p:sldId id="337" r:id="rId18"/>
    <p:sldId id="491" r:id="rId19"/>
    <p:sldId id="492" r:id="rId20"/>
    <p:sldId id="518" r:id="rId21"/>
    <p:sldId id="465" r:id="rId22"/>
    <p:sldId id="314" r:id="rId23"/>
    <p:sldId id="669" r:id="rId24"/>
    <p:sldId id="670" r:id="rId25"/>
    <p:sldId id="636" r:id="rId26"/>
    <p:sldId id="637" r:id="rId27"/>
    <p:sldId id="668" r:id="rId28"/>
    <p:sldId id="671" r:id="rId29"/>
    <p:sldId id="513" r:id="rId30"/>
    <p:sldId id="514" r:id="rId31"/>
    <p:sldId id="67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115076"/>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129" autoAdjust="0"/>
    <p:restoredTop sz="92244" autoAdjust="0"/>
  </p:normalViewPr>
  <p:slideViewPr>
    <p:cSldViewPr snapToGrid="0">
      <p:cViewPr varScale="1">
        <p:scale>
          <a:sx n="72" d="100"/>
          <a:sy n="72" d="100"/>
        </p:scale>
        <p:origin x="912" y="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31/08/2022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 </a:t>
            </a:r>
            <a:r>
              <a:rPr lang="en-US" b="0" dirty="0"/>
              <a:t>This is slide </a:t>
            </a:r>
            <a:r>
              <a:rPr lang="en-US" b="1" dirty="0"/>
              <a:t>1/3</a:t>
            </a:r>
            <a:r>
              <a:rPr lang="en-US" b="0" dirty="0"/>
              <a:t>.</a:t>
            </a:r>
            <a:endParaRPr lang="en-US" b="1" dirty="0"/>
          </a:p>
          <a:p>
            <a:endParaRPr lang="en-US" b="1" dirty="0"/>
          </a:p>
          <a:p>
            <a:r>
              <a:rPr lang="en-US" b="1" dirty="0"/>
              <a:t>Aim: </a:t>
            </a:r>
            <a:r>
              <a:rPr lang="en-US" b="0" dirty="0"/>
              <a:t>To correctly pronounce unknown words containing [aim/</a:t>
            </a:r>
            <a:r>
              <a:rPr lang="en-US" b="0" dirty="0" err="1"/>
              <a:t>im</a:t>
            </a:r>
            <a:r>
              <a:rPr lang="en-US" b="0" dirty="0"/>
              <a:t>] in decreasing amounts of time, helping </a:t>
            </a:r>
            <a:r>
              <a:rPr lang="en-US" b="0" dirty="0" err="1"/>
              <a:t>automisation</a:t>
            </a:r>
            <a:r>
              <a:rPr lang="en-US" b="0" dirty="0"/>
              <a:t> of SSC production. </a:t>
            </a: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pair up, and take turns trying to say all the words in 30 seconds (run the timer twice). It will be tempting to follow instinct and add an ‘m’! Students should monitor each other to listen out for this, ad apply a three-second ‘pause’ penalty for any incorrectly pronounced words. The student who says the most words correctly in the allotted time wins.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Click on the words to hear them pronounced by a native speaker. Students repeat.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Move on to the next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daim</a:t>
            </a:r>
            <a:r>
              <a:rPr lang="en-GB" baseline="0" dirty="0"/>
              <a:t> [&gt;5000], </a:t>
            </a:r>
            <a:r>
              <a:rPr lang="en-GB" sz="1200" b="0" i="0" kern="1200" dirty="0" err="1">
                <a:solidFill>
                  <a:schemeClr val="tx1"/>
                </a:solidFill>
                <a:effectLst/>
                <a:latin typeface="+mn-lt"/>
                <a:ea typeface="+mn-ea"/>
                <a:cs typeface="+mn-cs"/>
              </a:rPr>
              <a:t>essaim</a:t>
            </a:r>
            <a:r>
              <a:rPr lang="en-GB" sz="1200" b="0" i="0" kern="1200" dirty="0">
                <a:solidFill>
                  <a:schemeClr val="tx1"/>
                </a:solidFill>
                <a:effectLst/>
                <a:latin typeface="+mn-lt"/>
                <a:ea typeface="+mn-ea"/>
                <a:cs typeface="+mn-cs"/>
              </a:rPr>
              <a:t> [&gt;5000], </a:t>
            </a:r>
            <a:r>
              <a:rPr lang="en-GB" sz="1200" b="0" i="0" kern="1200" dirty="0" err="1">
                <a:solidFill>
                  <a:schemeClr val="tx1"/>
                </a:solidFill>
                <a:effectLst/>
                <a:latin typeface="+mn-lt"/>
                <a:ea typeface="+mn-ea"/>
                <a:cs typeface="+mn-cs"/>
              </a:rPr>
              <a:t>impoli</a:t>
            </a:r>
            <a:r>
              <a:rPr lang="en-GB" sz="1200" b="0" i="0" kern="1200" dirty="0">
                <a:solidFill>
                  <a:schemeClr val="tx1"/>
                </a:solidFill>
                <a:effectLst/>
                <a:latin typeface="+mn-lt"/>
                <a:ea typeface="+mn-ea"/>
                <a:cs typeface="+mn-cs"/>
              </a:rPr>
              <a:t> [&gt;5000], impatient [4530], </a:t>
            </a:r>
            <a:r>
              <a:rPr lang="en-GB" sz="1200" b="0" i="0" kern="1200" dirty="0" err="1">
                <a:solidFill>
                  <a:schemeClr val="tx1"/>
                </a:solidFill>
                <a:effectLst/>
                <a:latin typeface="+mn-lt"/>
                <a:ea typeface="+mn-ea"/>
                <a:cs typeface="+mn-cs"/>
              </a:rPr>
              <a:t>simplement</a:t>
            </a:r>
            <a:r>
              <a:rPr lang="en-GB" sz="1200" b="0" i="0" kern="1200" dirty="0">
                <a:solidFill>
                  <a:schemeClr val="tx1"/>
                </a:solidFill>
                <a:effectLst/>
                <a:latin typeface="+mn-lt"/>
                <a:ea typeface="+mn-ea"/>
                <a:cs typeface="+mn-cs"/>
              </a:rPr>
              <a:t> [615], impact [2032], </a:t>
            </a:r>
            <a:r>
              <a:rPr lang="en-GB" sz="1200" dirty="0" err="1">
                <a:solidFill>
                  <a:srgbClr val="EE6000"/>
                </a:solidFill>
                <a:latin typeface="Century Gothic" panose="020B0502020202020204" pitchFamily="34" charset="0"/>
                <a:cs typeface="Calibri" panose="020F0502020204030204" pitchFamily="34" charset="0"/>
              </a:rPr>
              <a:t>im</a:t>
            </a:r>
            <a:r>
              <a:rPr lang="en-GB" sz="1200" dirty="0" err="1">
                <a:solidFill>
                  <a:srgbClr val="115076"/>
                </a:solidFill>
                <a:latin typeface="Century Gothic" panose="020B0502020202020204" pitchFamily="34" charset="0"/>
                <a:cs typeface="Calibri" panose="020F0502020204030204" pitchFamily="34" charset="0"/>
              </a:rPr>
              <a:t>perméable</a:t>
            </a:r>
            <a:r>
              <a:rPr kumimoji="0" lang="en-GB"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[&gt;5000], denim [&gt;5000], impression [825]</a:t>
            </a: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2/3</a:t>
            </a:r>
            <a:r>
              <a:rPr lang="en-US" b="0" dirty="0"/>
              <a:t>.</a:t>
            </a:r>
            <a:endParaRPr lang="en-US" b="1" dirty="0"/>
          </a:p>
          <a:p>
            <a:endParaRPr lang="en-US" b="0" dirty="0"/>
          </a:p>
          <a:p>
            <a:r>
              <a:rPr lang="en-US" b="0" dirty="0"/>
              <a:t>As previous but with 15 fewer seconds on the timer.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883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3/3</a:t>
            </a:r>
            <a:r>
              <a:rPr lang="en-US" b="0" dirty="0"/>
              <a:t>.</a:t>
            </a:r>
            <a:endParaRPr lang="en-US" b="1" dirty="0"/>
          </a:p>
          <a:p>
            <a:endParaRPr lang="en-US" b="0" dirty="0"/>
          </a:p>
          <a:p>
            <a:r>
              <a:rPr lang="en-US" b="0" dirty="0"/>
              <a:t>As previous but with 15 fewer seconds on the timer again.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253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Raising awareness of the identical sound in SSCs [</a:t>
            </a:r>
            <a:r>
              <a:rPr lang="en-US" b="0" dirty="0" err="1"/>
              <a:t>ain</a:t>
            </a:r>
            <a:r>
              <a:rPr lang="en-US" b="0" dirty="0"/>
              <a:t>/in], an [aim/</a:t>
            </a:r>
            <a:r>
              <a:rPr lang="en-US" b="0" dirty="0" err="1"/>
              <a:t>im</a:t>
            </a:r>
            <a:r>
              <a:rPr lang="en-US" b="0" dirty="0"/>
              <a:t>]</a:t>
            </a:r>
          </a:p>
          <a:p>
            <a:endParaRPr lang="en-US" b="0" dirty="0"/>
          </a:p>
          <a:p>
            <a:r>
              <a:rPr lang="en-US" b="0" dirty="0"/>
              <a:t>For a reminder of Year 7 SSC [</a:t>
            </a:r>
            <a:r>
              <a:rPr lang="en-US" b="0" dirty="0" err="1"/>
              <a:t>ain</a:t>
            </a:r>
            <a:r>
              <a:rPr lang="en-US" b="0" dirty="0"/>
              <a:t>/in], see the two slides that follow.</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084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a:t>
            </a:r>
            <a:r>
              <a:rPr lang="en-US" b="0" dirty="0" err="1"/>
              <a:t>practise</a:t>
            </a:r>
            <a:r>
              <a:rPr lang="en-US" b="0" dirty="0"/>
              <a:t> distinguishing between [(a)in] / [(a)</a:t>
            </a:r>
            <a:r>
              <a:rPr lang="en-US" b="0" dirty="0" err="1"/>
              <a:t>im</a:t>
            </a:r>
            <a:r>
              <a:rPr lang="en-US" b="0" dirty="0"/>
              <a:t>]</a:t>
            </a:r>
            <a:r>
              <a:rPr lang="en-US" b="0" baseline="0" dirty="0"/>
              <a:t> and other nasal vowel sounds using minimal pairs</a:t>
            </a:r>
            <a:endParaRPr lang="en-US" b="0" dirty="0"/>
          </a:p>
          <a:p>
            <a:endParaRPr lang="en-US" b="1" dirty="0"/>
          </a:p>
          <a:p>
            <a:r>
              <a:rPr lang="en-US" b="1" dirty="0"/>
              <a:t>Procedure:</a:t>
            </a:r>
          </a:p>
          <a:p>
            <a:r>
              <a:rPr lang="en-US" b="0" dirty="0"/>
              <a:t>1. Explain</a:t>
            </a:r>
            <a:r>
              <a:rPr lang="en-US" b="0" baseline="0" dirty="0"/>
              <a:t> the ‘blind date’ theme and that we are looking for words that match in sound (i.e. rhyme).</a:t>
            </a:r>
            <a:endParaRPr lang="en-US" b="0" dirty="0"/>
          </a:p>
          <a:p>
            <a:r>
              <a:rPr lang="en-US" b="0" dirty="0"/>
              <a:t>2.</a:t>
            </a:r>
            <a:r>
              <a:rPr lang="en-US" b="0" baseline="0" dirty="0"/>
              <a:t> </a:t>
            </a:r>
            <a:r>
              <a:rPr lang="en-US" b="0" dirty="0"/>
              <a:t>Click on the audio to play the pairs of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Students listen to the pairs of words and determine whether the vowel sounds match or not,</a:t>
            </a:r>
            <a:r>
              <a:rPr lang="en-US" b="0" baseline="0" dirty="0"/>
              <a:t> ticking the appropriate column.</a:t>
            </a:r>
            <a:endParaRPr lang="en-US" b="0" dirty="0"/>
          </a:p>
          <a:p>
            <a:r>
              <a:rPr lang="en-US" b="0" dirty="0"/>
              <a:t>4. Click to reveal the pair of words for each question, then again to reveal</a:t>
            </a:r>
            <a:r>
              <a:rPr lang="en-US" b="0" baseline="0" dirty="0"/>
              <a:t> </a:t>
            </a:r>
            <a:r>
              <a:rPr lang="en-US" b="0" dirty="0"/>
              <a:t>the correct tick placement.</a:t>
            </a:r>
          </a:p>
          <a:p>
            <a:endParaRPr lang="en-US" b="0" dirty="0"/>
          </a:p>
          <a:p>
            <a:r>
              <a:rPr lang="en-US" b="1" dirty="0"/>
              <a:t>Transcript:</a:t>
            </a:r>
          </a:p>
          <a:p>
            <a:r>
              <a:rPr lang="en-US" b="0" dirty="0"/>
              <a:t>1) </a:t>
            </a:r>
            <a:r>
              <a:rPr lang="en-US" b="0" dirty="0" err="1"/>
              <a:t>faim</a:t>
            </a:r>
            <a:r>
              <a:rPr lang="en-US" b="0" dirty="0"/>
              <a:t> – pin</a:t>
            </a:r>
          </a:p>
          <a:p>
            <a:r>
              <a:rPr lang="en-US" b="0" dirty="0"/>
              <a:t>2) timbre – ombre</a:t>
            </a:r>
          </a:p>
          <a:p>
            <a:r>
              <a:rPr lang="en-US" b="0" dirty="0"/>
              <a:t>3) </a:t>
            </a:r>
            <a:r>
              <a:rPr lang="en-US" b="0" dirty="0" err="1"/>
              <a:t>sain</a:t>
            </a:r>
            <a:r>
              <a:rPr lang="en-US" b="0" dirty="0"/>
              <a:t> – sang</a:t>
            </a:r>
          </a:p>
          <a:p>
            <a:r>
              <a:rPr lang="en-US" b="0" dirty="0"/>
              <a:t>4) vin – main</a:t>
            </a:r>
          </a:p>
          <a:p>
            <a:r>
              <a:rPr lang="en-US" b="0" dirty="0"/>
              <a:t>5) </a:t>
            </a:r>
            <a:r>
              <a:rPr lang="en-US" b="0" dirty="0" err="1"/>
              <a:t>dinde</a:t>
            </a:r>
            <a:r>
              <a:rPr lang="en-US" b="0" dirty="0"/>
              <a:t> – </a:t>
            </a:r>
            <a:r>
              <a:rPr lang="en-US" b="0" dirty="0" err="1"/>
              <a:t>Inde</a:t>
            </a:r>
            <a:endParaRPr lang="en-US" b="0" dirty="0"/>
          </a:p>
          <a:p>
            <a:r>
              <a:rPr lang="en-US" b="0" dirty="0"/>
              <a:t>6) </a:t>
            </a:r>
            <a:r>
              <a:rPr lang="en-US" b="0" dirty="0" err="1"/>
              <a:t>emporter</a:t>
            </a:r>
            <a:r>
              <a:rPr lang="en-US" b="0" dirty="0"/>
              <a:t> – importer</a:t>
            </a:r>
          </a:p>
          <a:p>
            <a:r>
              <a:rPr lang="en-US" b="0" dirty="0"/>
              <a:t>7) </a:t>
            </a:r>
            <a:r>
              <a:rPr lang="en-US" b="0" dirty="0" err="1"/>
              <a:t>pince</a:t>
            </a:r>
            <a:r>
              <a:rPr lang="en-US" b="0" dirty="0"/>
              <a:t> - mince</a:t>
            </a:r>
          </a:p>
          <a:p>
            <a:r>
              <a:rPr lang="en-US" b="0" dirty="0"/>
              <a:t>8) pain - dans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faim</a:t>
            </a:r>
            <a:r>
              <a:rPr lang="en-GB" baseline="0" dirty="0"/>
              <a:t> [1986], pin [&gt;5000], timbre [&gt;5000], ombre [&gt;5000], </a:t>
            </a:r>
            <a:r>
              <a:rPr lang="en-GB" baseline="0" dirty="0" err="1"/>
              <a:t>sain</a:t>
            </a:r>
            <a:r>
              <a:rPr lang="en-GB" baseline="0" dirty="0"/>
              <a:t> [1763], sang [1126], vin [2309], main [418], </a:t>
            </a:r>
            <a:r>
              <a:rPr lang="en-GB" baseline="0" dirty="0" err="1"/>
              <a:t>dinde</a:t>
            </a:r>
            <a:r>
              <a:rPr lang="en-GB" baseline="0" dirty="0"/>
              <a:t> [&gt;5000], </a:t>
            </a:r>
            <a:r>
              <a:rPr lang="en-GB" baseline="0" dirty="0" err="1"/>
              <a:t>Inde</a:t>
            </a:r>
            <a:r>
              <a:rPr lang="en-GB" baseline="0" dirty="0"/>
              <a:t> [n/a], </a:t>
            </a:r>
            <a:r>
              <a:rPr lang="en-GB" baseline="0" dirty="0" err="1"/>
              <a:t>emporter</a:t>
            </a:r>
            <a:r>
              <a:rPr lang="en-GB" baseline="0" dirty="0"/>
              <a:t> [1128], importer [354] </a:t>
            </a:r>
            <a:r>
              <a:rPr lang="en-GB" baseline="0" dirty="0" err="1"/>
              <a:t>pince</a:t>
            </a:r>
            <a:r>
              <a:rPr lang="en-GB" baseline="0" dirty="0"/>
              <a:t> [&gt;5000], mince [3570], pain [2802], dans [11]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956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723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[aim/</a:t>
            </a:r>
            <a:r>
              <a:rPr lang="en-GB" b="1" baseline="0" dirty="0" err="1"/>
              <a:t>im</a:t>
            </a:r>
            <a:r>
              <a:rPr lang="en-GB" b="1"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baseline="0" dirty="0"/>
              <a:t>aim/</a:t>
            </a:r>
            <a:r>
              <a:rPr lang="en-GB" b="1" baseline="0" dirty="0" err="1"/>
              <a:t>im</a:t>
            </a:r>
            <a:r>
              <a:rPr lang="en-GB" b="1" baseline="0"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faim</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a:t>
            </a:r>
            <a:r>
              <a:rPr lang="en-GB" b="1" dirty="0"/>
              <a:t>rub your tummy as if hungry.</a:t>
            </a:r>
            <a:br>
              <a:rPr lang="en-GB" baseline="0" dirty="0"/>
            </a:br>
            <a:r>
              <a:rPr lang="en-GB" baseline="0" dirty="0"/>
              <a:t>4. Roll back the animations and work through 1-3 again, but this time, dropping your voice completely to listen carefully to the students saying the </a:t>
            </a:r>
            <a:r>
              <a:rPr lang="en-GB" b="1" baseline="0" dirty="0"/>
              <a:t>[-(a)</a:t>
            </a:r>
            <a:r>
              <a:rPr lang="en-GB" b="1" baseline="0" dirty="0" err="1"/>
              <a:t>im</a:t>
            </a:r>
            <a:r>
              <a:rPr lang="en-GB" b="1" dirty="0"/>
              <a:t>] </a:t>
            </a:r>
            <a:r>
              <a:rPr lang="en-GB" baseline="0" dirty="0"/>
              <a:t>sound, pronouncing </a:t>
            </a:r>
            <a:r>
              <a:rPr lang="en-GB" b="0" baseline="0" dirty="0"/>
              <a:t>”</a:t>
            </a:r>
            <a:r>
              <a:rPr lang="en-GB" b="1" baseline="0" dirty="0" err="1"/>
              <a:t>faim</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faim</a:t>
            </a:r>
            <a:r>
              <a:rPr lang="en-GB" b="1" dirty="0"/>
              <a:t> </a:t>
            </a:r>
            <a:r>
              <a:rPr lang="en-GB" b="0" dirty="0"/>
              <a:t>[1986]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15274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[aim/</a:t>
            </a:r>
            <a:r>
              <a:rPr lang="en-GB" b="1" baseline="0" dirty="0" err="1"/>
              <a:t>im</a:t>
            </a:r>
            <a:r>
              <a:rPr lang="en-GB" b="1"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[aim/</a:t>
            </a:r>
            <a:r>
              <a:rPr lang="en-GB" b="1" baseline="0" dirty="0" err="1"/>
              <a:t>im</a:t>
            </a:r>
            <a:r>
              <a:rPr lang="en-GB" b="1" baseline="0" dirty="0"/>
              <a:t>] </a:t>
            </a:r>
            <a:r>
              <a:rPr lang="en-GB" baseline="0" dirty="0"/>
              <a:t>and then the </a:t>
            </a:r>
            <a:r>
              <a:rPr lang="en-GB" b="1" baseline="0" dirty="0"/>
              <a:t>source</a:t>
            </a:r>
            <a:r>
              <a:rPr lang="en-GB" baseline="0" dirty="0"/>
              <a:t> word again ‘</a:t>
            </a:r>
            <a:r>
              <a:rPr lang="en-GB" b="1" baseline="0" dirty="0" err="1"/>
              <a:t>faim</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faim</a:t>
            </a:r>
            <a:r>
              <a:rPr lang="en-GB" baseline="0" dirty="0"/>
              <a:t> [1986]; </a:t>
            </a:r>
            <a:r>
              <a:rPr lang="en-GB" b="1" baseline="0" dirty="0"/>
              <a:t>simple </a:t>
            </a:r>
            <a:r>
              <a:rPr lang="en-GB" b="0" baseline="0" dirty="0"/>
              <a:t>[212];</a:t>
            </a:r>
            <a:r>
              <a:rPr lang="en-GB" baseline="0" dirty="0"/>
              <a:t> </a:t>
            </a:r>
            <a:r>
              <a:rPr lang="en-GB" b="1" baseline="0" dirty="0"/>
              <a:t>important</a:t>
            </a:r>
            <a:r>
              <a:rPr lang="en-GB" baseline="0" dirty="0"/>
              <a:t> [215]; </a:t>
            </a:r>
            <a:r>
              <a:rPr lang="en-GB" b="1" baseline="0" dirty="0" err="1"/>
              <a:t>grimper</a:t>
            </a:r>
            <a:r>
              <a:rPr lang="en-GB" baseline="0" dirty="0"/>
              <a:t> [2646]; </a:t>
            </a:r>
            <a:r>
              <a:rPr lang="en-GB" b="1" baseline="0" dirty="0" err="1"/>
              <a:t>imprimer</a:t>
            </a:r>
            <a:r>
              <a:rPr lang="en-GB" baseline="0" dirty="0"/>
              <a:t> [3092]; </a:t>
            </a:r>
            <a:r>
              <a:rPr lang="en-GB" b="1" baseline="0" dirty="0"/>
              <a:t>impossible </a:t>
            </a:r>
            <a:r>
              <a:rPr lang="en-GB" baseline="0" dirty="0"/>
              <a:t>[3092].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09074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a:t>
            </a:r>
            <a:r>
              <a:rPr lang="en-US" b="0" dirty="0"/>
              <a:t> Aural recognition of nasal and non-nasal vowels [aim/</a:t>
            </a:r>
            <a:r>
              <a:rPr lang="en-US" b="0" dirty="0" err="1"/>
              <a:t>im</a:t>
            </a:r>
            <a:r>
              <a:rPr lang="en-US" b="0" dirty="0"/>
              <a:t>], [</a:t>
            </a:r>
            <a:r>
              <a:rPr lang="en-US" b="0" dirty="0" err="1"/>
              <a:t>ain</a:t>
            </a:r>
            <a:r>
              <a:rPr lang="en-US" b="0" dirty="0"/>
              <a:t>/in], [ai] and [</a:t>
            </a:r>
            <a:r>
              <a:rPr lang="en-US" b="0" dirty="0" err="1"/>
              <a:t>i</a:t>
            </a:r>
            <a:r>
              <a:rPr lang="en-US" b="0" dirty="0"/>
              <a:t>] in unknown words.</a:t>
            </a:r>
          </a:p>
          <a:p>
            <a:endParaRPr lang="en-US" b="0" dirty="0"/>
          </a:p>
          <a:p>
            <a:r>
              <a:rPr lang="en-US" b="1" dirty="0"/>
              <a:t>Procedure:</a:t>
            </a:r>
          </a:p>
          <a:p>
            <a:r>
              <a:rPr lang="en-US" b="0" dirty="0"/>
              <a:t>1. </a:t>
            </a:r>
            <a:r>
              <a:rPr lang="en-US" b="0" dirty="0" err="1"/>
              <a:t>Practise</a:t>
            </a:r>
            <a:r>
              <a:rPr lang="en-US" b="0" dirty="0"/>
              <a:t> saying SSCs </a:t>
            </a:r>
            <a:r>
              <a:rPr lang="en-US" b="1" dirty="0"/>
              <a:t>[aim/</a:t>
            </a:r>
            <a:r>
              <a:rPr lang="en-US" b="1" dirty="0" err="1"/>
              <a:t>im</a:t>
            </a:r>
            <a:r>
              <a:rPr lang="en-US" b="1" dirty="0"/>
              <a:t>]</a:t>
            </a:r>
            <a:r>
              <a:rPr lang="en-US" b="0" dirty="0"/>
              <a:t>,</a:t>
            </a:r>
            <a:r>
              <a:rPr lang="en-US" b="1" dirty="0"/>
              <a:t> [</a:t>
            </a:r>
            <a:r>
              <a:rPr lang="en-US" b="1" dirty="0" err="1"/>
              <a:t>ain</a:t>
            </a:r>
            <a:r>
              <a:rPr lang="en-US" b="1" dirty="0"/>
              <a:t>/in]</a:t>
            </a:r>
            <a:r>
              <a:rPr lang="en-US" b="0" dirty="0"/>
              <a:t>,</a:t>
            </a:r>
            <a:r>
              <a:rPr lang="en-US" b="1" dirty="0"/>
              <a:t> [ai] </a:t>
            </a:r>
            <a:r>
              <a:rPr lang="en-US" b="0" dirty="0"/>
              <a:t>and </a:t>
            </a:r>
            <a:r>
              <a:rPr lang="en-US" b="1" dirty="0"/>
              <a:t>[</a:t>
            </a:r>
            <a:r>
              <a:rPr lang="en-US" b="1" dirty="0" err="1"/>
              <a:t>i</a:t>
            </a:r>
            <a:r>
              <a:rPr lang="en-US" b="1" dirty="0"/>
              <a:t>]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rPr>
              <a:t>aloud, in isolation. Students should notice a vibration in the nose when they produce the nasal sounds, but not when they produce the oral sounds.</a:t>
            </a:r>
            <a:endParaRPr lang="en-US" b="0" dirty="0"/>
          </a:p>
          <a:p>
            <a:r>
              <a:rPr lang="en-US" b="0" dirty="0"/>
              <a:t>2. Click the numbers to play the audio.</a:t>
            </a:r>
          </a:p>
          <a:p>
            <a:r>
              <a:rPr lang="en-US" b="0" dirty="0"/>
              <a:t>3. Students write 1-8 and decide if the letters in bold represent a ‘nasal’ or ‘non-nasal’ vowel sound.</a:t>
            </a:r>
          </a:p>
          <a:p>
            <a:r>
              <a:rPr lang="en-US" b="0" dirty="0"/>
              <a:t>4. Click to reveal the answers. The word appears first, followed by the ticks in the appropriate columns.</a:t>
            </a:r>
          </a:p>
          <a:p>
            <a:r>
              <a:rPr lang="en-US" b="0" dirty="0"/>
              <a:t>5. Click to bring up the reminder about spelling rules introduced last week (8.2.2.3) and demonstrate its applicability here.</a:t>
            </a:r>
          </a:p>
          <a:p>
            <a:endParaRPr lang="en-US" b="1" dirty="0"/>
          </a:p>
          <a:p>
            <a:r>
              <a:rPr lang="en-US" b="1" dirty="0"/>
              <a:t>Procedure:</a:t>
            </a:r>
          </a:p>
          <a:p>
            <a:r>
              <a:rPr lang="en-US" b="0" dirty="0"/>
              <a:t>1. Students listen to the words and tick the appropriate column.</a:t>
            </a:r>
          </a:p>
          <a:p>
            <a:r>
              <a:rPr lang="en-US" b="0" dirty="0"/>
              <a:t>2. Click to reveal the words one by one, together</a:t>
            </a:r>
            <a:r>
              <a:rPr lang="en-US" b="0" baseline="0" dirty="0"/>
              <a:t> with the correct tick for each.</a:t>
            </a:r>
          </a:p>
          <a:p>
            <a:endParaRPr lang="en-US" b="0" dirty="0"/>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1. </a:t>
            </a:r>
            <a:r>
              <a:rPr lang="en-GB" sz="1200" b="0" i="0" u="none" strike="noStrike" kern="1200" dirty="0" err="1">
                <a:solidFill>
                  <a:schemeClr val="tx1"/>
                </a:solidFill>
                <a:effectLst/>
                <a:latin typeface="+mn-lt"/>
                <a:ea typeface="+mn-ea"/>
                <a:cs typeface="+mn-cs"/>
              </a:rPr>
              <a:t>diminuer</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2. </a:t>
            </a:r>
            <a:r>
              <a:rPr lang="en-GB" sz="1200" b="0" i="0" u="none" strike="noStrike" kern="1200" dirty="0" err="1">
                <a:solidFill>
                  <a:schemeClr val="tx1"/>
                </a:solidFill>
                <a:effectLst/>
                <a:latin typeface="+mn-lt"/>
                <a:ea typeface="+mn-ea"/>
                <a:cs typeface="+mn-cs"/>
              </a:rPr>
              <a:t>interroger</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3. </a:t>
            </a:r>
            <a:r>
              <a:rPr lang="en-GB" sz="1200" b="0" i="0" u="none" strike="noStrike" kern="1200" dirty="0" err="1">
                <a:solidFill>
                  <a:schemeClr val="tx1"/>
                </a:solidFill>
                <a:effectLst/>
                <a:latin typeface="+mn-lt"/>
                <a:ea typeface="+mn-ea"/>
                <a:cs typeface="+mn-cs"/>
              </a:rPr>
              <a:t>grimper</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4. aimable</a:t>
            </a:r>
          </a:p>
          <a:p>
            <a:pPr rtl="0" eaLnBrk="1" fontAlgn="ctr" latinLnBrk="0" hangingPunct="1"/>
            <a:r>
              <a:rPr lang="en-GB" sz="1200" b="0" i="0" u="none" strike="noStrike" kern="1200" dirty="0">
                <a:solidFill>
                  <a:schemeClr val="tx1"/>
                </a:solidFill>
                <a:effectLst/>
                <a:latin typeface="+mn-lt"/>
                <a:ea typeface="+mn-ea"/>
                <a:cs typeface="+mn-cs"/>
              </a:rPr>
              <a:t>5. </a:t>
            </a:r>
            <a:r>
              <a:rPr lang="en-GB" sz="1200" b="0" i="0" u="none" strike="noStrike" kern="1200" dirty="0" err="1">
                <a:solidFill>
                  <a:schemeClr val="tx1"/>
                </a:solidFill>
                <a:effectLst/>
                <a:latin typeface="+mn-lt"/>
                <a:ea typeface="+mn-ea"/>
                <a:cs typeface="+mn-cs"/>
              </a:rPr>
              <a:t>contraindre</a:t>
            </a:r>
            <a:endParaRPr lang="en-GB" sz="1200" b="0" i="0" u="none" strike="noStrike" kern="1200" dirty="0">
              <a:solidFill>
                <a:schemeClr val="tx1"/>
              </a:solidFill>
              <a:effectLst/>
              <a:latin typeface="+mn-lt"/>
              <a:ea typeface="+mn-ea"/>
              <a:cs typeface="+mn-cs"/>
            </a:endParaRPr>
          </a:p>
          <a:p>
            <a:pPr rtl="0" eaLnBrk="1" fontAlgn="auto" latinLnBrk="0" hangingPunct="1"/>
            <a:r>
              <a:rPr lang="en-GB" sz="1200" b="0" i="0" u="none" strike="noStrike" kern="1200" dirty="0">
                <a:solidFill>
                  <a:schemeClr val="tx1"/>
                </a:solidFill>
                <a:effectLst/>
                <a:latin typeface="+mn-lt"/>
                <a:ea typeface="+mn-ea"/>
                <a:cs typeface="+mn-cs"/>
              </a:rPr>
              <a:t>6. </a:t>
            </a:r>
            <a:r>
              <a:rPr lang="en-GB" sz="1200" b="0" i="0" u="none" strike="noStrike" kern="1200" dirty="0" err="1">
                <a:solidFill>
                  <a:schemeClr val="tx1"/>
                </a:solidFill>
                <a:effectLst/>
                <a:latin typeface="+mn-lt"/>
                <a:ea typeface="+mn-ea"/>
                <a:cs typeface="+mn-cs"/>
              </a:rPr>
              <a:t>chimique</a:t>
            </a:r>
            <a:endParaRPr lang="en-GB" sz="1200" b="0" i="0" u="none" strike="noStrike" kern="1200" dirty="0">
              <a:solidFill>
                <a:schemeClr val="tx1"/>
              </a:solidFill>
              <a:effectLst/>
              <a:latin typeface="+mn-lt"/>
              <a:ea typeface="+mn-ea"/>
              <a:cs typeface="+mn-cs"/>
            </a:endParaRPr>
          </a:p>
          <a:p>
            <a:pPr rtl="0" eaLnBrk="1" fontAlgn="auto" latinLnBrk="0" hangingPunct="1"/>
            <a:r>
              <a:rPr lang="en-GB" sz="1200" b="0" i="0" u="none" strike="noStrike" kern="1200" dirty="0">
                <a:solidFill>
                  <a:schemeClr val="tx1"/>
                </a:solidFill>
                <a:effectLst/>
                <a:latin typeface="+mn-lt"/>
                <a:ea typeface="+mn-ea"/>
                <a:cs typeface="+mn-cs"/>
              </a:rPr>
              <a:t>7. </a:t>
            </a:r>
            <a:r>
              <a:rPr lang="en-GB" sz="1200" b="0" i="0" u="none" strike="noStrike" kern="1200" dirty="0" err="1">
                <a:solidFill>
                  <a:schemeClr val="tx1"/>
                </a:solidFill>
                <a:effectLst/>
                <a:latin typeface="+mn-lt"/>
                <a:ea typeface="+mn-ea"/>
                <a:cs typeface="+mn-cs"/>
              </a:rPr>
              <a:t>minorité</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8. </a:t>
            </a:r>
            <a:r>
              <a:rPr lang="en-GB" sz="1200" b="0" i="0" u="none" strike="noStrike" kern="1200" dirty="0" err="1">
                <a:solidFill>
                  <a:schemeClr val="tx1"/>
                </a:solidFill>
                <a:effectLst/>
                <a:latin typeface="+mn-lt"/>
                <a:ea typeface="+mn-ea"/>
                <a:cs typeface="+mn-cs"/>
              </a:rPr>
              <a:t>crainte</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9. </a:t>
            </a:r>
            <a:r>
              <a:rPr lang="en-GB" sz="1200" b="0" i="0" u="none" strike="noStrike" kern="1200" dirty="0" err="1">
                <a:solidFill>
                  <a:schemeClr val="tx1"/>
                </a:solidFill>
                <a:effectLst/>
                <a:latin typeface="+mn-lt"/>
                <a:ea typeface="+mn-ea"/>
                <a:cs typeface="+mn-cs"/>
              </a:rPr>
              <a:t>vraiment</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10. </a:t>
            </a:r>
            <a:r>
              <a:rPr lang="en-GB" sz="1200" b="0" i="0" u="none" strike="noStrike" kern="1200" dirty="0" err="1">
                <a:solidFill>
                  <a:schemeClr val="tx1"/>
                </a:solidFill>
                <a:effectLst/>
                <a:latin typeface="+mn-lt"/>
                <a:ea typeface="+mn-ea"/>
                <a:cs typeface="+mn-cs"/>
              </a:rPr>
              <a:t>centaine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diminuer</a:t>
            </a:r>
            <a:r>
              <a:rPr lang="en-GB" baseline="0" dirty="0"/>
              <a:t> [1507], </a:t>
            </a:r>
            <a:r>
              <a:rPr lang="en-GB" baseline="0" dirty="0" err="1"/>
              <a:t>interroger</a:t>
            </a:r>
            <a:r>
              <a:rPr lang="en-GB" baseline="0" dirty="0"/>
              <a:t> [1093], </a:t>
            </a:r>
            <a:r>
              <a:rPr lang="en-GB" baseline="0" dirty="0" err="1"/>
              <a:t>grimper</a:t>
            </a:r>
            <a:r>
              <a:rPr lang="en-GB" baseline="0" dirty="0"/>
              <a:t> [2646], aimable [4668], </a:t>
            </a:r>
            <a:r>
              <a:rPr lang="en-GB" baseline="0" dirty="0" err="1"/>
              <a:t>plaindre</a:t>
            </a:r>
            <a:r>
              <a:rPr lang="en-GB" baseline="0" dirty="0"/>
              <a:t> [137], </a:t>
            </a:r>
            <a:r>
              <a:rPr lang="en-GB" baseline="0" dirty="0" err="1"/>
              <a:t>chimique</a:t>
            </a:r>
            <a:r>
              <a:rPr lang="en-GB" baseline="0" dirty="0"/>
              <a:t> [2650,] </a:t>
            </a:r>
            <a:r>
              <a:rPr lang="en-GB" baseline="0" dirty="0" err="1"/>
              <a:t>minorité</a:t>
            </a:r>
            <a:r>
              <a:rPr lang="en-GB" baseline="0" dirty="0"/>
              <a:t> [&gt;5000], </a:t>
            </a:r>
            <a:r>
              <a:rPr lang="en-GB" baseline="0" dirty="0" err="1"/>
              <a:t>crainte</a:t>
            </a:r>
            <a:r>
              <a:rPr lang="en-GB" baseline="0" dirty="0"/>
              <a:t> [1195], </a:t>
            </a:r>
            <a:r>
              <a:rPr lang="en-GB" baseline="0" dirty="0" err="1"/>
              <a:t>vraiment</a:t>
            </a:r>
            <a:r>
              <a:rPr lang="en-GB" baseline="0" dirty="0"/>
              <a:t> [361], </a:t>
            </a:r>
            <a:r>
              <a:rPr lang="en-GB" baseline="0" dirty="0" err="1"/>
              <a:t>centaine</a:t>
            </a:r>
            <a:r>
              <a:rPr lang="en-GB" baseline="0" dirty="0"/>
              <a:t> [1417]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1551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a:t>
            </a:r>
            <a:r>
              <a:rPr lang="en-US" b="0" dirty="0"/>
              <a:t> revising the spelling rules governing pronunciation changes in SSCs which are normally nasal vowels, and applying these to [aim/</a:t>
            </a:r>
            <a:r>
              <a:rPr lang="en-US" b="0" dirty="0" err="1"/>
              <a:t>im</a:t>
            </a:r>
            <a:r>
              <a:rPr lang="en-US" b="0" dirty="0"/>
              <a:t>] and [</a:t>
            </a:r>
            <a:r>
              <a:rPr lang="en-US" b="0" dirty="0" err="1"/>
              <a:t>ain</a:t>
            </a:r>
            <a:r>
              <a:rPr lang="en-US" b="0" dirty="0"/>
              <a:t>/in].</a:t>
            </a:r>
          </a:p>
          <a:p>
            <a:endParaRPr lang="en-US" b="0" dirty="0"/>
          </a:p>
          <a:p>
            <a:r>
              <a:rPr lang="en-GB" b="1" dirty="0"/>
              <a:t>Procedure:</a:t>
            </a:r>
            <a:br>
              <a:rPr lang="en-GB" dirty="0"/>
            </a:br>
            <a:r>
              <a:rPr lang="en-GB" dirty="0"/>
              <a:t>1. Cycle through the information on the slide using the animation sequence.</a:t>
            </a:r>
            <a:br>
              <a:rPr lang="en-GB" dirty="0"/>
            </a:b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1"/>
              <a:t>: 5 </a:t>
            </a:r>
            <a:r>
              <a:rPr lang="en-US" b="1" dirty="0"/>
              <a:t>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applying awareness of the pronunciation rules governing SSCs </a:t>
            </a:r>
            <a:r>
              <a:rPr lang="en-GB" sz="1200" b="0" dirty="0">
                <a:solidFill>
                  <a:schemeClr val="bg1"/>
                </a:solidFill>
              </a:rPr>
              <a:t>[aim/ain], [ai] and [</a:t>
            </a:r>
            <a:r>
              <a:rPr lang="en-GB" sz="1200" b="0" dirty="0" err="1">
                <a:solidFill>
                  <a:schemeClr val="bg1"/>
                </a:solidFill>
              </a:rPr>
              <a:t>i</a:t>
            </a:r>
            <a:r>
              <a:rPr lang="en-GB" sz="1200" b="0" dirty="0">
                <a:solidFill>
                  <a:schemeClr val="bg1"/>
                </a:solidFill>
              </a:rPr>
              <a:t>] to </a:t>
            </a:r>
            <a:r>
              <a:rPr lang="en-US" b="0" dirty="0"/>
              <a:t>the oral production of words containing these letter combinations.</a:t>
            </a:r>
          </a:p>
          <a:p>
            <a:endParaRPr lang="en-US" b="0" dirty="0"/>
          </a:p>
          <a:p>
            <a:r>
              <a:rPr lang="en-US" b="1" dirty="0"/>
              <a:t>Procedure</a:t>
            </a:r>
          </a:p>
          <a:p>
            <a:pPr marL="228600" indent="-228600">
              <a:buAutoNum type="arabicPeriod"/>
            </a:pPr>
            <a:r>
              <a:rPr lang="en-US" b="0" dirty="0"/>
              <a:t>Student read the words and decide based on the presence of absence of a vowel after letter ‘m’ or ‘n’ whether a nasal is needed or not..</a:t>
            </a:r>
          </a:p>
          <a:p>
            <a:pPr marL="228600" indent="-228600">
              <a:buAutoNum type="arabicPeriod"/>
            </a:pPr>
            <a:r>
              <a:rPr lang="en-US" b="0" dirty="0"/>
              <a:t>Click to check.</a:t>
            </a:r>
          </a:p>
          <a:p>
            <a:pPr marL="228600" indent="-228600">
              <a:buAutoNum type="arabicPeriod"/>
            </a:pPr>
            <a:r>
              <a:rPr lang="en-US" b="0" dirty="0"/>
              <a:t>Now, students are challenged to pronounce the words correctly. Students should work in pairs and monitor each other for this.</a:t>
            </a:r>
          </a:p>
          <a:p>
            <a:pPr marL="228600" indent="-228600">
              <a:buAutoNum type="arabicPeriod"/>
            </a:pPr>
            <a:r>
              <a:rPr lang="en-US" b="0" dirty="0"/>
              <a:t>Students try to say the words out loud. Teacher corrects.</a:t>
            </a:r>
          </a:p>
          <a:p>
            <a:pPr marL="228600" indent="-228600">
              <a:buAutoNum type="arabicPeriod"/>
            </a:pPr>
            <a:r>
              <a:rPr lang="en-US" b="0" dirty="0"/>
              <a:t>Click the numbers to hear pronunciation</a:t>
            </a:r>
          </a:p>
          <a:p>
            <a:pPr marL="228600" indent="-228600">
              <a:buAutoNum type="arabicPeriod"/>
            </a:pPr>
            <a:endParaRPr lang="en-US" b="0" dirty="0"/>
          </a:p>
          <a:p>
            <a:pPr marL="0" indent="0">
              <a:buNone/>
            </a:pPr>
            <a:r>
              <a:rPr lang="en-US" b="1" dirty="0"/>
              <a:t>Transcript:</a:t>
            </a:r>
          </a:p>
          <a:p>
            <a:pPr marL="228600" indent="-228600">
              <a:buAutoNum type="arabicPeriod"/>
            </a:pPr>
            <a:r>
              <a:rPr lang="en-US" b="0" dirty="0" err="1"/>
              <a:t>primitif</a:t>
            </a:r>
            <a:endParaRPr lang="en-US" b="0" dirty="0"/>
          </a:p>
          <a:p>
            <a:pPr marL="228600" indent="-228600">
              <a:buAutoNum type="arabicPeriod"/>
            </a:pPr>
            <a:r>
              <a:rPr lang="en-US" b="0" dirty="0" err="1"/>
              <a:t>intimider</a:t>
            </a:r>
            <a:r>
              <a:rPr lang="en-US" b="0" dirty="0"/>
              <a:t> </a:t>
            </a:r>
          </a:p>
          <a:p>
            <a:pPr marL="228600" indent="-228600">
              <a:buAutoNum type="arabicPeriod"/>
            </a:pPr>
            <a:r>
              <a:rPr lang="en-US" b="0" dirty="0" err="1"/>
              <a:t>haine</a:t>
            </a:r>
            <a:endParaRPr lang="en-US" b="0" dirty="0"/>
          </a:p>
          <a:p>
            <a:pPr marL="228600" indent="-228600">
              <a:buAutoNum type="arabicPeriod"/>
            </a:pPr>
            <a:r>
              <a:rPr lang="en-US" b="0" dirty="0" err="1"/>
              <a:t>crainte</a:t>
            </a:r>
            <a:endParaRPr lang="en-US" b="0" dirty="0"/>
          </a:p>
          <a:p>
            <a:pPr marL="228600" indent="-228600">
              <a:buAutoNum type="arabicPeriod"/>
            </a:pPr>
            <a:r>
              <a:rPr lang="en-US" b="0" dirty="0"/>
              <a:t>timbre</a:t>
            </a:r>
          </a:p>
          <a:p>
            <a:pPr marL="228600" indent="-228600">
              <a:buAutoNum type="arabicPeriod"/>
            </a:pPr>
            <a:r>
              <a:rPr lang="en-US" b="0" dirty="0" err="1"/>
              <a:t>prochainement</a:t>
            </a:r>
            <a:endParaRPr lang="en-US" b="0" dirty="0"/>
          </a:p>
          <a:p>
            <a:pPr marL="228600" indent="-228600">
              <a:buAutoNum type="arabicPeriod"/>
            </a:pPr>
            <a:r>
              <a:rPr lang="en-US" b="0" dirty="0" err="1"/>
              <a:t>inondation</a:t>
            </a:r>
            <a:endParaRPr lang="en-US" b="0" dirty="0"/>
          </a:p>
          <a:p>
            <a:pPr marL="228600" indent="-228600">
              <a:buAutoNum type="arabicPeriod"/>
            </a:pPr>
            <a:r>
              <a:rPr lang="en-US" b="0" dirty="0" err="1"/>
              <a:t>minimiser</a:t>
            </a:r>
            <a:endParaRPr lang="en-US" b="0" dirty="0"/>
          </a:p>
          <a:p>
            <a:pPr marL="228600" indent="-228600">
              <a:buAutoNum type="arabicPeriod"/>
            </a:pPr>
            <a:r>
              <a:rPr lang="en-US" b="0" dirty="0"/>
              <a:t>capitaine</a:t>
            </a:r>
          </a:p>
          <a:p>
            <a:pPr marL="228600" indent="-228600">
              <a:buAutoNum type="arabicPeriod"/>
            </a:pPr>
            <a:r>
              <a:rPr lang="en-US" b="0" dirty="0" err="1"/>
              <a:t>plaindre</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primitif</a:t>
            </a:r>
            <a:r>
              <a:rPr lang="en-GB" baseline="0" dirty="0"/>
              <a:t> [3345], </a:t>
            </a:r>
            <a:r>
              <a:rPr lang="en-GB" baseline="0" dirty="0" err="1"/>
              <a:t>intimider</a:t>
            </a:r>
            <a:r>
              <a:rPr lang="en-GB" baseline="0" dirty="0"/>
              <a:t> [4777], </a:t>
            </a:r>
            <a:r>
              <a:rPr lang="en-GB" baseline="0" dirty="0" err="1"/>
              <a:t>haine</a:t>
            </a:r>
            <a:r>
              <a:rPr lang="en-GB" baseline="0" dirty="0"/>
              <a:t> [2277], </a:t>
            </a:r>
            <a:r>
              <a:rPr lang="en-GB" baseline="0" dirty="0" err="1"/>
              <a:t>crainte</a:t>
            </a:r>
            <a:r>
              <a:rPr lang="en-GB" baseline="0" dirty="0"/>
              <a:t> [1195], timbre [4138], </a:t>
            </a:r>
            <a:r>
              <a:rPr lang="en-GB" baseline="0" dirty="0" err="1"/>
              <a:t>prochainement</a:t>
            </a:r>
            <a:r>
              <a:rPr lang="en-GB" baseline="0" dirty="0"/>
              <a:t> [4417], </a:t>
            </a:r>
            <a:r>
              <a:rPr lang="en-GB" baseline="0" dirty="0" err="1"/>
              <a:t>inondation</a:t>
            </a:r>
            <a:r>
              <a:rPr lang="en-GB" baseline="0" dirty="0"/>
              <a:t> [4677], minimiser [4725], capitaine [2518], </a:t>
            </a:r>
            <a:r>
              <a:rPr lang="en-GB" baseline="0" dirty="0" err="1"/>
              <a:t>plaindre</a:t>
            </a:r>
            <a:r>
              <a:rPr lang="en-GB" baseline="0" dirty="0"/>
              <a:t> [1370]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near-cognates used in task instructions (1 is the most frequent word in French): </a:t>
            </a:r>
            <a:br>
              <a:rPr lang="en-GB" baseline="0" dirty="0"/>
            </a:br>
            <a:r>
              <a:rPr lang="en-GB" baseline="0" dirty="0" err="1"/>
              <a:t>décider</a:t>
            </a:r>
            <a:r>
              <a:rPr lang="en-GB" baseline="0" dirty="0"/>
              <a:t> [165], </a:t>
            </a:r>
            <a:r>
              <a:rPr lang="en-GB" baseline="0" dirty="0" err="1"/>
              <a:t>voyelle</a:t>
            </a:r>
            <a:r>
              <a:rPr lang="en-GB" baseline="0" dirty="0"/>
              <a:t> [&gt;5000], nasal [&gt;5000], oral [4114]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052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735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29275" cy="3167062"/>
          </a:xfrm>
        </p:spPr>
      </p:sp>
      <p:sp>
        <p:nvSpPr>
          <p:cNvPr id="3" name="Notes Placeholder 2"/>
          <p:cNvSpPr>
            <a:spLocks noGrp="1"/>
          </p:cNvSpPr>
          <p:nvPr>
            <p:ph type="body" idx="1"/>
          </p:nvPr>
        </p:nvSpPr>
        <p:spPr/>
        <p:txBody>
          <a:bodyPr/>
          <a:lstStyle/>
          <a:p>
            <a:pPr defTabSz="966064">
              <a:defRPr/>
            </a:pPr>
            <a:r>
              <a:rPr lang="en-GB" b="1" baseline="0" dirty="0"/>
              <a:t>[3/8]</a:t>
            </a:r>
          </a:p>
          <a:p>
            <a:pPr defTabSz="966064">
              <a:defRPr/>
            </a:pPr>
            <a:endParaRPr lang="en-GB" b="1" baseline="0" dirty="0"/>
          </a:p>
          <a:p>
            <a:pPr defTabSz="966064">
              <a:defRPr/>
            </a:pPr>
            <a:r>
              <a:rPr lang="en-GB" b="1" baseline="0" dirty="0"/>
              <a:t>Aim: </a:t>
            </a:r>
            <a:r>
              <a:rPr lang="en-GB" b="0" baseline="0" dirty="0"/>
              <a:t>To consolidate SSC </a:t>
            </a:r>
            <a:r>
              <a:rPr lang="en-GB" b="1" baseline="0" dirty="0"/>
              <a:t>[aim/im] </a:t>
            </a:r>
          </a:p>
          <a:p>
            <a:pPr defTabSz="966064">
              <a:defRPr/>
            </a:pPr>
            <a:endParaRPr lang="en-GB" b="1" baseline="0" dirty="0"/>
          </a:p>
          <a:p>
            <a:pPr defTabSz="966064">
              <a:defRPr/>
            </a:pPr>
            <a:r>
              <a:rPr lang="en-GB" b="1" baseline="0" dirty="0"/>
              <a:t>Procedure:</a:t>
            </a:r>
            <a:br>
              <a:rPr lang="en-GB" b="0" dirty="0"/>
            </a:br>
            <a:r>
              <a:rPr lang="en-GB" b="0" dirty="0"/>
              <a:t>1. Present the letter(s) and say the </a:t>
            </a:r>
            <a:r>
              <a:rPr lang="en-GB" b="1" dirty="0"/>
              <a:t>[</a:t>
            </a:r>
            <a:r>
              <a:rPr lang="en-GB" b="1" baseline="0" dirty="0"/>
              <a:t>aim/</a:t>
            </a:r>
            <a:r>
              <a:rPr lang="fr-FR" b="1" baseline="0" noProof="0" dirty="0"/>
              <a:t>im</a:t>
            </a:r>
            <a:r>
              <a:rPr lang="en-GB" b="1" baseline="0" dirty="0"/>
              <a:t>] </a:t>
            </a:r>
            <a:r>
              <a:rPr lang="en-GB" b="0" dirty="0"/>
              <a:t>sound first, on its own. Students repeat it with you.</a:t>
            </a:r>
            <a:br>
              <a:rPr lang="en-GB" b="0" dirty="0"/>
            </a:br>
            <a:r>
              <a:rPr lang="en-GB" b="0" dirty="0"/>
              <a:t>2. Bring up the word </a:t>
            </a:r>
            <a:r>
              <a:rPr lang="en-GB" b="0" baseline="0" dirty="0"/>
              <a:t>”</a:t>
            </a:r>
            <a:r>
              <a:rPr lang="fr-FR" sz="1300" b="1" noProof="0" dirty="0">
                <a:solidFill>
                  <a:srgbClr val="002060"/>
                </a:solidFill>
                <a:latin typeface="Century Gothic" panose="020B0502020202020204" pitchFamily="34" charset="0"/>
              </a:rPr>
              <a:t>faim</a:t>
            </a:r>
            <a:r>
              <a:rPr lang="en-GB" sz="1300" dirty="0"/>
              <a:t>”</a:t>
            </a:r>
            <a:r>
              <a:rPr lang="en-GB" b="0" dirty="0"/>
              <a:t> on its own, say</a:t>
            </a:r>
            <a:r>
              <a:rPr lang="en-GB" b="0" baseline="0" dirty="0"/>
              <a:t> it, students repeat it, so that they have the opportunity to focus all of their attention on the connection between the written word and its sound.</a:t>
            </a:r>
          </a:p>
          <a:p>
            <a:pPr defTabSz="966064">
              <a:defRPr/>
            </a:pPr>
            <a:r>
              <a:rPr lang="en-GB" b="0" baseline="0" dirty="0"/>
              <a:t>3. </a:t>
            </a:r>
            <a:r>
              <a:rPr lang="en-GB" dirty="0"/>
              <a:t>A</a:t>
            </a:r>
            <a:r>
              <a:rPr lang="en-GB" baseline="0" dirty="0"/>
              <a:t> possible gesture for this would be </a:t>
            </a:r>
            <a:r>
              <a:rPr lang="en-GB" b="1" baseline="0" dirty="0"/>
              <a:t>to </a:t>
            </a:r>
            <a:r>
              <a:rPr lang="en-GB" b="1" dirty="0"/>
              <a:t>rub your tummy as if hungry.</a:t>
            </a:r>
            <a:br>
              <a:rPr lang="en-GB" baseline="0" dirty="0"/>
            </a:br>
            <a:r>
              <a:rPr lang="en-GB" baseline="0" dirty="0"/>
              <a:t>4. Roll back the animations and work through 1-3 again, but this time, dropping your voice completely to listen carefully to the students saying the </a:t>
            </a:r>
            <a:r>
              <a:rPr lang="en-GB" b="1" baseline="0" dirty="0"/>
              <a:t>[-(a)im</a:t>
            </a:r>
            <a:r>
              <a:rPr lang="en-GB" b="1" dirty="0"/>
              <a:t>] </a:t>
            </a:r>
            <a:r>
              <a:rPr lang="en-GB" baseline="0" dirty="0"/>
              <a:t>sound, pronouncing </a:t>
            </a:r>
            <a:r>
              <a:rPr lang="en-GB" b="0" baseline="0" dirty="0"/>
              <a:t>”</a:t>
            </a:r>
            <a:r>
              <a:rPr lang="en-GB" b="1" baseline="0" dirty="0"/>
              <a:t>faim</a:t>
            </a:r>
            <a:r>
              <a:rPr lang="en-GB" sz="1300" dirty="0"/>
              <a:t>” </a:t>
            </a:r>
            <a:r>
              <a:rPr lang="en-GB" baseline="0" dirty="0"/>
              <a:t>and, if using, doing the gesture.</a:t>
            </a:r>
          </a:p>
          <a:p>
            <a:pPr defTabSz="966064">
              <a:defRPr/>
            </a:pPr>
            <a:endParaRPr lang="en-GB" baseline="0" dirty="0"/>
          </a:p>
          <a:p>
            <a:pPr defTabSz="966064">
              <a:defRPr/>
            </a:pPr>
            <a:r>
              <a:rPr lang="en-GB" b="1" dirty="0"/>
              <a:t>Word frequency </a:t>
            </a:r>
            <a:r>
              <a:rPr lang="en-GB" b="1" baseline="0" dirty="0"/>
              <a:t>(1 is the most frequent word in French): </a:t>
            </a:r>
            <a:endParaRPr lang="en-GB" b="1" dirty="0"/>
          </a:p>
          <a:p>
            <a:pPr defTabSz="966064">
              <a:defRPr/>
            </a:pPr>
            <a:r>
              <a:rPr lang="fr-FR" b="1" noProof="0" dirty="0"/>
              <a:t>faim</a:t>
            </a:r>
            <a:r>
              <a:rPr lang="en-GB" b="1" dirty="0"/>
              <a:t> </a:t>
            </a:r>
            <a:r>
              <a:rPr lang="en-GB" b="0" dirty="0"/>
              <a:t>[1986]</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22</a:t>
            </a:fld>
            <a:endParaRPr kumimoji="0" lang="en-GB" sz="13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997725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b="1" baseline="0" dirty="0"/>
              <a:t>[4/8]</a:t>
            </a:r>
          </a:p>
          <a:p>
            <a:pPr defTabSz="966064">
              <a:defRPr/>
            </a:pPr>
            <a:endParaRPr lang="en-GB" b="1" baseline="0" dirty="0"/>
          </a:p>
          <a:p>
            <a:pPr defTabSz="966064">
              <a:defRPr/>
            </a:pPr>
            <a:r>
              <a:rPr lang="en-GB" b="1" baseline="0" dirty="0"/>
              <a:t>Aim: </a:t>
            </a:r>
            <a:r>
              <a:rPr lang="en-GB" b="0" baseline="0" dirty="0"/>
              <a:t>To consolidate SSC </a:t>
            </a:r>
            <a:r>
              <a:rPr lang="en-GB" b="1" baseline="0" dirty="0"/>
              <a:t>[aim/im] </a:t>
            </a:r>
          </a:p>
          <a:p>
            <a:pPr defTabSz="966064">
              <a:defRPr/>
            </a:pPr>
            <a:endParaRPr lang="en-GB" b="1" baseline="0" dirty="0"/>
          </a:p>
          <a:p>
            <a:pPr defTabSz="966064">
              <a:defRPr/>
            </a:pPr>
            <a:r>
              <a:rPr lang="en-GB" b="1" baseline="0" dirty="0"/>
              <a:t>Procedure:</a:t>
            </a:r>
          </a:p>
          <a:p>
            <a:pPr defTabSz="966064">
              <a:defRPr/>
            </a:pPr>
            <a:r>
              <a:rPr lang="en-GB" dirty="0"/>
              <a:t>Introduce</a:t>
            </a:r>
            <a:r>
              <a:rPr lang="en-GB" baseline="0" dirty="0"/>
              <a:t> and elicit the pronunciation of the </a:t>
            </a:r>
            <a:r>
              <a:rPr lang="en-GB" b="1" baseline="0" dirty="0"/>
              <a:t>individual SSC [aim/im] </a:t>
            </a:r>
            <a:r>
              <a:rPr lang="en-GB" baseline="0" dirty="0"/>
              <a:t>and then the </a:t>
            </a:r>
            <a:r>
              <a:rPr lang="en-GB" b="1" baseline="0" dirty="0"/>
              <a:t>source</a:t>
            </a:r>
            <a:r>
              <a:rPr lang="en-GB" baseline="0" dirty="0"/>
              <a:t> word again ‘</a:t>
            </a:r>
            <a:r>
              <a:rPr lang="en-GB" b="1" baseline="0" dirty="0"/>
              <a:t>faim</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defTabSz="966064">
              <a:defRPr/>
            </a:pPr>
            <a:r>
              <a:rPr lang="en-GB" b="1" baseline="0" dirty="0"/>
              <a:t>Word frequency (1 is the most frequent word in French): </a:t>
            </a:r>
            <a:br>
              <a:rPr lang="en-GB" baseline="0" dirty="0"/>
            </a:br>
            <a:r>
              <a:rPr lang="fr-FR" b="1" baseline="0" noProof="0" dirty="0"/>
              <a:t>faim</a:t>
            </a:r>
            <a:r>
              <a:rPr lang="en-GB" baseline="0" dirty="0"/>
              <a:t> [1986]; </a:t>
            </a:r>
            <a:r>
              <a:rPr lang="fr-FR" b="1" baseline="0" noProof="0" dirty="0"/>
              <a:t>simple</a:t>
            </a:r>
            <a:r>
              <a:rPr lang="en-GB" b="1" baseline="0" dirty="0"/>
              <a:t> </a:t>
            </a:r>
            <a:r>
              <a:rPr lang="en-GB" b="0" baseline="0" dirty="0"/>
              <a:t>[212];</a:t>
            </a:r>
            <a:r>
              <a:rPr lang="en-GB" baseline="0" dirty="0"/>
              <a:t> </a:t>
            </a:r>
            <a:r>
              <a:rPr lang="fr-FR" b="1" baseline="0" noProof="0" dirty="0"/>
              <a:t>important</a:t>
            </a:r>
            <a:r>
              <a:rPr lang="en-GB" baseline="0" dirty="0"/>
              <a:t> [215]; </a:t>
            </a:r>
            <a:r>
              <a:rPr lang="fr-FR" b="1" baseline="0" noProof="0" dirty="0"/>
              <a:t>grimper</a:t>
            </a:r>
            <a:r>
              <a:rPr lang="en-GB" baseline="0" dirty="0"/>
              <a:t> [2646]; </a:t>
            </a:r>
            <a:r>
              <a:rPr lang="fr-FR" b="1" baseline="0" noProof="0" dirty="0"/>
              <a:t>imprimer</a:t>
            </a:r>
            <a:r>
              <a:rPr lang="en-GB" baseline="0" dirty="0"/>
              <a:t> [3092]; </a:t>
            </a:r>
            <a:r>
              <a:rPr lang="fr-FR" b="1" baseline="0" noProof="0" dirty="0"/>
              <a:t>impossible</a:t>
            </a:r>
            <a:r>
              <a:rPr lang="en-GB" b="1" baseline="0" dirty="0"/>
              <a:t> </a:t>
            </a:r>
            <a:r>
              <a:rPr lang="en-GB" baseline="0" dirty="0"/>
              <a:t>[3092].</a:t>
            </a:r>
            <a:br>
              <a:rPr lang="en-GB" baseline="0" dirty="0"/>
            </a:b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p:txBody>
      </p:sp>
      <p:sp>
        <p:nvSpPr>
          <p:cNvPr id="4" name="Slide Number Placeholder 3"/>
          <p:cNvSpPr>
            <a:spLocks noGrp="1"/>
          </p:cNvSpPr>
          <p:nvPr>
            <p:ph type="sldNum" sz="quarter" idx="10"/>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23</a:t>
            </a:fld>
            <a:endParaRPr kumimoji="0" lang="en-GB" sz="13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31823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a:t>
            </a:r>
            <a:r>
              <a:rPr lang="en-US" b="0" baseline="0" dirty="0"/>
              <a:t> recognition and oral production of nasal SSCs [aim/im] and [ain/in] and non-nasal SSCs [ai] and [i]; setting the scene for the topic of the lesson.</a:t>
            </a:r>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a:t>
            </a:r>
            <a:r>
              <a:rPr lang="en-US" sz="1300" b="1" dirty="0">
                <a:solidFill>
                  <a:schemeClr val="accent5">
                    <a:lumMod val="50000"/>
                  </a:schemeClr>
                </a:solidFill>
              </a:rPr>
              <a:t> </a:t>
            </a:r>
            <a:r>
              <a:rPr lang="en-US" sz="1300" b="0" dirty="0">
                <a:solidFill>
                  <a:schemeClr val="accent5">
                    <a:lumMod val="50000"/>
                  </a:schemeClr>
                </a:solidFill>
              </a:rPr>
              <a:t>Use slides 2-9 to revise the sounds. Remind</a:t>
            </a:r>
            <a:r>
              <a:rPr lang="en-US" sz="1300" b="0" baseline="0" dirty="0">
                <a:solidFill>
                  <a:schemeClr val="accent5">
                    <a:lumMod val="50000"/>
                  </a:schemeClr>
                </a:solidFill>
              </a:rPr>
              <a:t> students that SSCs [aim/im] and [ain/in] sound identical, and that the spelling change m</a:t>
            </a:r>
            <a:r>
              <a:rPr lang="en-GB" sz="1200" kern="1200" dirty="0">
                <a:solidFill>
                  <a:schemeClr val="tx1"/>
                </a:solidFill>
                <a:effectLst/>
                <a:latin typeface="+mn-lt"/>
                <a:ea typeface="+mn-ea"/>
                <a:cs typeface="+mn-cs"/>
                <a:sym typeface="Wingdings" panose="05000000000000000000" pitchFamily="2" charset="2"/>
              </a:rPr>
              <a:t>n</a:t>
            </a:r>
            <a:r>
              <a:rPr lang="en-GB" sz="1200" kern="1200" baseline="0" dirty="0">
                <a:solidFill>
                  <a:schemeClr val="tx1"/>
                </a:solidFill>
                <a:effectLst/>
                <a:latin typeface="+mn-lt"/>
                <a:ea typeface="+mn-ea"/>
                <a:cs typeface="+mn-cs"/>
                <a:sym typeface="Wingdings" panose="05000000000000000000" pitchFamily="2" charset="2"/>
              </a:rPr>
              <a:t> occurs when the sound appears before the letters ‘b’ and ‘p’.</a:t>
            </a:r>
            <a:endParaRPr lang="en-US" sz="1300" b="0" dirty="0">
              <a:solidFill>
                <a:schemeClr val="accent5">
                  <a:lumMod val="50000"/>
                </a:schemeClr>
              </a:solidFill>
            </a:endParaRPr>
          </a:p>
          <a:p>
            <a:r>
              <a:rPr lang="en-US" sz="1300" dirty="0">
                <a:solidFill>
                  <a:schemeClr val="accent5">
                    <a:lumMod val="50000"/>
                  </a:schemeClr>
                </a:solidFill>
              </a:rPr>
              <a:t>2. Remind students that when [aim/im]</a:t>
            </a:r>
            <a:r>
              <a:rPr lang="en-US" sz="1300" baseline="0" dirty="0">
                <a:solidFill>
                  <a:schemeClr val="accent5">
                    <a:lumMod val="50000"/>
                  </a:schemeClr>
                </a:solidFill>
              </a:rPr>
              <a:t> and [ain/in] appear before a vowel, they are pronounced as non-nasal vowels + m/n. </a:t>
            </a:r>
            <a:r>
              <a:rPr lang="en-US" sz="1300" i="1" baseline="0" dirty="0">
                <a:solidFill>
                  <a:schemeClr val="accent5">
                    <a:lumMod val="50000"/>
                  </a:schemeClr>
                </a:solidFill>
              </a:rPr>
              <a:t>Victime </a:t>
            </a:r>
            <a:r>
              <a:rPr lang="en-US" sz="1300" i="0" baseline="0" dirty="0">
                <a:solidFill>
                  <a:schemeClr val="accent5">
                    <a:lumMod val="50000"/>
                  </a:schemeClr>
                </a:solidFill>
              </a:rPr>
              <a:t>could be used as an example to illustrate this.</a:t>
            </a:r>
            <a:endParaRPr lang="en-US" sz="1300" dirty="0">
              <a:solidFill>
                <a:schemeClr val="accent5">
                  <a:lumMod val="50000"/>
                </a:schemeClr>
              </a:solidFill>
            </a:endParaRPr>
          </a:p>
          <a:p>
            <a:r>
              <a:rPr lang="en-US" sz="1300" dirty="0">
                <a:solidFill>
                  <a:schemeClr val="accent5">
                    <a:lumMod val="50000"/>
                  </a:schemeClr>
                </a:solidFill>
              </a:rPr>
              <a:t>3. Working</a:t>
            </a:r>
            <a:r>
              <a:rPr lang="en-US" sz="1300" baseline="0" dirty="0">
                <a:solidFill>
                  <a:schemeClr val="accent5">
                    <a:lumMod val="50000"/>
                  </a:schemeClr>
                </a:solidFill>
              </a:rPr>
              <a:t> in pairs, students </a:t>
            </a:r>
            <a:r>
              <a:rPr lang="en-US" sz="1300" dirty="0">
                <a:solidFill>
                  <a:schemeClr val="accent5">
                    <a:lumMod val="50000"/>
                  </a:schemeClr>
                </a:solidFill>
              </a:rPr>
              <a:t>use the rules to sound out the words and decide whether the sounds </a:t>
            </a:r>
            <a:r>
              <a:rPr lang="en-US" sz="1300" baseline="0" dirty="0">
                <a:solidFill>
                  <a:schemeClr val="accent5">
                    <a:lumMod val="50000"/>
                  </a:schemeClr>
                </a:solidFill>
              </a:rPr>
              <a:t>in bold are </a:t>
            </a:r>
            <a:r>
              <a:rPr lang="en-US" sz="1300" dirty="0">
                <a:solidFill>
                  <a:schemeClr val="accent5">
                    <a:lumMod val="50000"/>
                  </a:schemeClr>
                </a:solidFill>
              </a:rPr>
              <a:t>nasal or non-nasal. </a:t>
            </a:r>
          </a:p>
          <a:p>
            <a:r>
              <a:rPr lang="en-US" b="0" dirty="0"/>
              <a:t>4.</a:t>
            </a:r>
            <a:r>
              <a:rPr lang="en-US" sz="1300" dirty="0">
                <a:solidFill>
                  <a:schemeClr val="accent5">
                    <a:lumMod val="50000"/>
                  </a:schemeClr>
                </a:solidFill>
              </a:rPr>
              <a:t> Click to reveal the answers. Click on the images to hear the words said aloud by</a:t>
            </a:r>
            <a:r>
              <a:rPr lang="en-US" sz="1300" baseline="0" dirty="0">
                <a:solidFill>
                  <a:schemeClr val="accent5">
                    <a:lumMod val="50000"/>
                  </a:schemeClr>
                </a:solidFill>
              </a:rPr>
              <a:t> a native speaker.</a:t>
            </a:r>
            <a:endParaRPr lang="en-US" b="0" dirty="0"/>
          </a:p>
          <a:p>
            <a:pPr defTabSz="966064">
              <a:defRPr/>
            </a:pPr>
            <a:r>
              <a:rPr lang="en-US" b="0" dirty="0"/>
              <a:t>5.</a:t>
            </a:r>
            <a:r>
              <a:rPr lang="en-US" sz="1300" dirty="0">
                <a:solidFill>
                  <a:schemeClr val="accent5">
                    <a:lumMod val="50000"/>
                  </a:schemeClr>
                </a:solidFill>
              </a:rPr>
              <a:t> Click to reveal a bubble drawing attention to the two words ending in -i which are past participles. This primes students for the new grammar point introduced later in the lesson.</a:t>
            </a:r>
            <a:endParaRPr lang="en-US" b="0" dirty="0"/>
          </a:p>
          <a:p>
            <a:endParaRPr lang="en-US" b="0" dirty="0"/>
          </a:p>
          <a:p>
            <a:r>
              <a:rPr lang="en-US" b="1" dirty="0"/>
              <a:t>Transcript:</a:t>
            </a:r>
          </a:p>
          <a:p>
            <a:pPr rtl="0"/>
            <a:r>
              <a:rPr lang="fr-FR" sz="1200" b="0" i="0" u="none" strike="noStrike" kern="1200" dirty="0">
                <a:solidFill>
                  <a:schemeClr val="tx1"/>
                </a:solidFill>
                <a:effectLst/>
                <a:latin typeface="+mn-lt"/>
                <a:ea typeface="+mn-ea"/>
                <a:cs typeface="+mn-cs"/>
              </a:rPr>
              <a:t>vainqueur</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victime</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terrain</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intervention</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envahi</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imposer</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ministre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aimant</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capitaine</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invasion</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essaimer</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faim</a:t>
            </a:r>
            <a:br>
              <a:rPr lang="en-US" b="1" dirty="0"/>
            </a:br>
            <a:r>
              <a:rPr lang="fr-FR" sz="1200" b="0" i="0" u="none" strike="noStrike" kern="1200" dirty="0">
                <a:solidFill>
                  <a:schemeClr val="tx1"/>
                </a:solidFill>
                <a:effectLst/>
                <a:latin typeface="+mn-lt"/>
                <a:ea typeface="+mn-ea"/>
                <a:cs typeface="+mn-cs"/>
              </a:rPr>
              <a:t>fui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rtl="0"/>
            <a:r>
              <a:rPr lang="en-GB" b="1" baseline="0" dirty="0"/>
              <a:t>Word frequency (1 is the most frequent word in French): </a:t>
            </a:r>
            <a:br>
              <a:rPr lang="en-GB" baseline="0" dirty="0"/>
            </a:br>
            <a:r>
              <a:rPr lang="fr-FR" sz="1200" b="0" i="0" u="none" strike="noStrike" kern="1200" dirty="0">
                <a:solidFill>
                  <a:schemeClr val="tx1"/>
                </a:solidFill>
                <a:effectLst/>
                <a:latin typeface="+mn-lt"/>
                <a:ea typeface="+mn-ea"/>
                <a:cs typeface="+mn-cs"/>
              </a:rPr>
              <a:t>vainqueur</a:t>
            </a:r>
            <a:r>
              <a:rPr lang="fr-FR" sz="1200" b="0" i="0" u="none" strike="noStrike" kern="1200" baseline="0" dirty="0">
                <a:solidFill>
                  <a:schemeClr val="tx1"/>
                </a:solidFill>
                <a:effectLst/>
                <a:latin typeface="+mn-lt"/>
                <a:ea typeface="+mn-ea"/>
                <a:cs typeface="+mn-cs"/>
              </a:rPr>
              <a:t> [3307], </a:t>
            </a:r>
            <a:r>
              <a:rPr lang="fr-FR" sz="1200" b="0" i="0" u="none" strike="noStrike" kern="1200" dirty="0">
                <a:solidFill>
                  <a:schemeClr val="tx1"/>
                </a:solidFill>
                <a:effectLst/>
                <a:latin typeface="+mn-lt"/>
                <a:ea typeface="+mn-ea"/>
                <a:cs typeface="+mn-cs"/>
              </a:rPr>
              <a:t>victime</a:t>
            </a:r>
            <a:r>
              <a:rPr lang="fr-FR" sz="1200" b="0" i="0" u="none" strike="noStrike" kern="1200" baseline="0" dirty="0">
                <a:solidFill>
                  <a:schemeClr val="tx1"/>
                </a:solidFill>
                <a:effectLst/>
                <a:latin typeface="+mn-lt"/>
                <a:ea typeface="+mn-ea"/>
                <a:cs typeface="+mn-cs"/>
              </a:rPr>
              <a:t> [697], </a:t>
            </a:r>
            <a:r>
              <a:rPr lang="fr-FR" sz="1200" b="0" i="0" u="none" strike="noStrike" kern="1200" dirty="0">
                <a:solidFill>
                  <a:schemeClr val="tx1"/>
                </a:solidFill>
                <a:effectLst/>
                <a:latin typeface="+mn-lt"/>
                <a:ea typeface="+mn-ea"/>
                <a:cs typeface="+mn-cs"/>
              </a:rPr>
              <a:t>terrain</a:t>
            </a:r>
            <a:r>
              <a:rPr lang="fr-FR" sz="1200" b="0" i="0" u="none" strike="noStrike" kern="1200" baseline="0" dirty="0">
                <a:solidFill>
                  <a:schemeClr val="tx1"/>
                </a:solidFill>
                <a:effectLst/>
                <a:latin typeface="+mn-lt"/>
                <a:ea typeface="+mn-ea"/>
                <a:cs typeface="+mn-cs"/>
              </a:rPr>
              <a:t> [867], </a:t>
            </a:r>
            <a:r>
              <a:rPr lang="fr-FR" sz="1200" b="0" i="0" u="none" strike="noStrike" kern="1200" dirty="0">
                <a:solidFill>
                  <a:schemeClr val="tx1"/>
                </a:solidFill>
                <a:effectLst/>
                <a:latin typeface="+mn-lt"/>
                <a:ea typeface="+mn-ea"/>
                <a:cs typeface="+mn-cs"/>
              </a:rPr>
              <a:t>intervention</a:t>
            </a:r>
            <a:r>
              <a:rPr lang="fr-FR" sz="1200" b="0" i="0" u="none" strike="noStrike" kern="1200" baseline="0" dirty="0">
                <a:solidFill>
                  <a:schemeClr val="tx1"/>
                </a:solidFill>
                <a:effectLst/>
                <a:latin typeface="+mn-lt"/>
                <a:ea typeface="+mn-ea"/>
                <a:cs typeface="+mn-cs"/>
              </a:rPr>
              <a:t> [intervention], </a:t>
            </a:r>
            <a:r>
              <a:rPr lang="fr-FR" sz="1200" b="0" i="0" u="none" strike="noStrike" kern="1200" dirty="0">
                <a:solidFill>
                  <a:schemeClr val="tx1"/>
                </a:solidFill>
                <a:effectLst/>
                <a:latin typeface="+mn-lt"/>
                <a:ea typeface="+mn-ea"/>
                <a:cs typeface="+mn-cs"/>
              </a:rPr>
              <a:t>envahi [envahir 2566], imposer [469], ministre [204], aimant [&gt;5000], capitaine</a:t>
            </a:r>
            <a:r>
              <a:rPr lang="fr-FR" sz="1200" b="0" i="0" u="none" strike="noStrike" kern="1200" baseline="0" dirty="0">
                <a:solidFill>
                  <a:schemeClr val="tx1"/>
                </a:solidFill>
                <a:effectLst/>
                <a:latin typeface="+mn-lt"/>
                <a:ea typeface="+mn-ea"/>
                <a:cs typeface="+mn-cs"/>
              </a:rPr>
              <a:t> [2518], </a:t>
            </a:r>
            <a:r>
              <a:rPr lang="fr-FR" sz="1200" b="0" i="0" u="none" strike="noStrike" kern="1200" dirty="0">
                <a:solidFill>
                  <a:schemeClr val="tx1"/>
                </a:solidFill>
                <a:effectLst/>
                <a:latin typeface="+mn-lt"/>
                <a:ea typeface="+mn-ea"/>
                <a:cs typeface="+mn-cs"/>
              </a:rPr>
              <a:t>invasion</a:t>
            </a:r>
            <a:r>
              <a:rPr lang="fr-FR" sz="1200" b="0" i="0" u="none" strike="noStrike" kern="1200" baseline="0" dirty="0">
                <a:solidFill>
                  <a:schemeClr val="tx1"/>
                </a:solidFill>
                <a:effectLst/>
                <a:latin typeface="+mn-lt"/>
                <a:ea typeface="+mn-ea"/>
                <a:cs typeface="+mn-cs"/>
              </a:rPr>
              <a:t> [3911], </a:t>
            </a:r>
            <a:r>
              <a:rPr lang="fr-FR" sz="1200" b="0" i="0" u="none" strike="noStrike" kern="1200" dirty="0">
                <a:solidFill>
                  <a:schemeClr val="tx1"/>
                </a:solidFill>
                <a:effectLst/>
                <a:latin typeface="+mn-lt"/>
                <a:ea typeface="+mn-ea"/>
                <a:cs typeface="+mn-cs"/>
              </a:rPr>
              <a:t>essaimer</a:t>
            </a:r>
            <a:r>
              <a:rPr lang="fr-FR" sz="1200" b="0" i="0" u="none" strike="noStrike" kern="1200" baseline="0" dirty="0">
                <a:solidFill>
                  <a:schemeClr val="tx1"/>
                </a:solidFill>
                <a:effectLst/>
                <a:latin typeface="+mn-lt"/>
                <a:ea typeface="+mn-ea"/>
                <a:cs typeface="+mn-cs"/>
              </a:rPr>
              <a:t> [&gt;5000], </a:t>
            </a:r>
            <a:r>
              <a:rPr lang="fr-FR" sz="1200" b="0" i="0" u="none" strike="noStrike" kern="1200" dirty="0">
                <a:solidFill>
                  <a:schemeClr val="tx1"/>
                </a:solidFill>
                <a:effectLst/>
                <a:latin typeface="+mn-lt"/>
                <a:ea typeface="+mn-ea"/>
                <a:cs typeface="+mn-cs"/>
              </a:rPr>
              <a:t>faim</a:t>
            </a:r>
            <a:r>
              <a:rPr lang="en-US" sz="1200" b="0" i="0" u="none" strike="noStrike" kern="1200" baseline="0" dirty="0">
                <a:solidFill>
                  <a:schemeClr val="tx1"/>
                </a:solidFill>
                <a:effectLst/>
                <a:latin typeface="+mn-lt"/>
                <a:ea typeface="+mn-ea"/>
                <a:cs typeface="+mn-cs"/>
              </a:rPr>
              <a:t> [1986], </a:t>
            </a:r>
            <a:r>
              <a:rPr lang="fr-FR" sz="1200" b="0" i="0" u="none" strike="noStrike" kern="1200" dirty="0">
                <a:solidFill>
                  <a:schemeClr val="tx1"/>
                </a:solidFill>
                <a:effectLst/>
                <a:latin typeface="+mn-lt"/>
                <a:ea typeface="+mn-ea"/>
                <a:cs typeface="+mn-cs"/>
              </a:rPr>
              <a:t>fui</a:t>
            </a:r>
            <a:r>
              <a:rPr lang="fr-FR" sz="1200" b="0" i="0" u="none" strike="noStrike" kern="1200" baseline="0" dirty="0">
                <a:solidFill>
                  <a:schemeClr val="tx1"/>
                </a:solidFill>
                <a:effectLst/>
                <a:latin typeface="+mn-lt"/>
                <a:ea typeface="+mn-ea"/>
                <a:cs typeface="+mn-cs"/>
              </a:rPr>
              <a:t> [fuir 1960]</a:t>
            </a:r>
            <a:endParaRPr lang="en-GB" baseline="0" dirty="0"/>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24</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[aim/</a:t>
            </a:r>
            <a:r>
              <a:rPr lang="en-GB" b="1" baseline="0" dirty="0" err="1"/>
              <a:t>im</a:t>
            </a:r>
            <a:r>
              <a:rPr lang="en-GB" b="1"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baseline="0" dirty="0"/>
              <a:t>aim/</a:t>
            </a:r>
            <a:r>
              <a:rPr lang="en-GB" b="1" baseline="0" dirty="0" err="1"/>
              <a:t>im</a:t>
            </a:r>
            <a:r>
              <a:rPr lang="en-GB" b="1" baseline="0"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faim</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a:t>
            </a:r>
            <a:r>
              <a:rPr lang="en-GB" b="1" dirty="0"/>
              <a:t>rub your tummy as if hungry.</a:t>
            </a:r>
            <a:br>
              <a:rPr lang="en-GB" baseline="0" dirty="0"/>
            </a:br>
            <a:r>
              <a:rPr lang="en-GB" baseline="0" dirty="0"/>
              <a:t>4. Roll back the animations and work through 1-3 again, but this time, dropping your voice completely to listen carefully to the students saying the </a:t>
            </a:r>
            <a:r>
              <a:rPr lang="en-GB" b="1" baseline="0" dirty="0"/>
              <a:t>[-(a)</a:t>
            </a:r>
            <a:r>
              <a:rPr lang="en-GB" b="1" baseline="0" dirty="0" err="1"/>
              <a:t>im</a:t>
            </a:r>
            <a:r>
              <a:rPr lang="en-GB" b="1" dirty="0"/>
              <a:t>] </a:t>
            </a:r>
            <a:r>
              <a:rPr lang="en-GB" baseline="0" dirty="0"/>
              <a:t>sound, pronouncing </a:t>
            </a:r>
            <a:r>
              <a:rPr lang="en-GB" b="0" baseline="0" dirty="0"/>
              <a:t>”</a:t>
            </a:r>
            <a:r>
              <a:rPr lang="en-GB" b="1" baseline="0" dirty="0" err="1"/>
              <a:t>faim</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faim</a:t>
            </a:r>
            <a:r>
              <a:rPr lang="en-GB" b="1" dirty="0"/>
              <a:t> </a:t>
            </a:r>
            <a:r>
              <a:rPr lang="en-GB" b="0" dirty="0"/>
              <a:t>[1986]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15274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39355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76872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[aim/</a:t>
            </a:r>
            <a:r>
              <a:rPr lang="en-GB" b="1" baseline="0" dirty="0" err="1"/>
              <a:t>im</a:t>
            </a:r>
            <a:r>
              <a:rPr lang="en-GB" b="1"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[aim/</a:t>
            </a:r>
            <a:r>
              <a:rPr lang="en-GB" b="1" baseline="0" dirty="0" err="1"/>
              <a:t>im</a:t>
            </a:r>
            <a:r>
              <a:rPr lang="en-GB" b="1" baseline="0" dirty="0"/>
              <a:t>] </a:t>
            </a:r>
            <a:r>
              <a:rPr lang="en-GB" baseline="0" dirty="0"/>
              <a:t>and then the </a:t>
            </a:r>
            <a:r>
              <a:rPr lang="en-GB" b="1" baseline="0" dirty="0"/>
              <a:t>source</a:t>
            </a:r>
            <a:r>
              <a:rPr lang="en-GB" baseline="0" dirty="0"/>
              <a:t> word again ‘</a:t>
            </a:r>
            <a:r>
              <a:rPr lang="en-GB" b="1" baseline="0" dirty="0" err="1"/>
              <a:t>faim</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faim</a:t>
            </a:r>
            <a:r>
              <a:rPr lang="en-GB" baseline="0" dirty="0"/>
              <a:t> [1986]; </a:t>
            </a:r>
            <a:r>
              <a:rPr lang="en-GB" b="1" baseline="0" dirty="0"/>
              <a:t>simple </a:t>
            </a:r>
            <a:r>
              <a:rPr lang="en-GB" b="0" baseline="0" dirty="0"/>
              <a:t>[212];</a:t>
            </a:r>
            <a:r>
              <a:rPr lang="en-GB" baseline="0" dirty="0"/>
              <a:t> </a:t>
            </a:r>
            <a:r>
              <a:rPr lang="en-GB" b="1" baseline="0" dirty="0"/>
              <a:t>important</a:t>
            </a:r>
            <a:r>
              <a:rPr lang="en-GB" baseline="0" dirty="0"/>
              <a:t> [215]; </a:t>
            </a:r>
            <a:r>
              <a:rPr lang="en-GB" b="1" baseline="0" dirty="0" err="1"/>
              <a:t>grimper</a:t>
            </a:r>
            <a:r>
              <a:rPr lang="en-GB" baseline="0" dirty="0"/>
              <a:t> [2646]; </a:t>
            </a:r>
            <a:r>
              <a:rPr lang="en-GB" b="1" baseline="0" dirty="0" err="1"/>
              <a:t>imprimer</a:t>
            </a:r>
            <a:r>
              <a:rPr lang="en-GB" baseline="0" dirty="0"/>
              <a:t> [3092]; </a:t>
            </a:r>
            <a:r>
              <a:rPr lang="en-GB" b="1" baseline="0" dirty="0"/>
              <a:t>impossible </a:t>
            </a:r>
            <a:r>
              <a:rPr lang="en-GB" baseline="0" dirty="0"/>
              <a:t>[3092].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09074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68361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94194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a:p>
          <a:p>
            <a:r>
              <a:rPr lang="en-US" b="1"/>
              <a:t>Timing: 5 minutes</a:t>
            </a:r>
          </a:p>
          <a:p>
            <a:endParaRPr lang="en-US" b="1" dirty="0"/>
          </a:p>
          <a:p>
            <a:r>
              <a:rPr lang="en-US" b="1" dirty="0"/>
              <a:t>Aim: </a:t>
            </a:r>
            <a:r>
              <a:rPr lang="en-US" b="0" dirty="0"/>
              <a:t>aural recognition of SSCs [ai], [</a:t>
            </a:r>
            <a:r>
              <a:rPr lang="en-US" b="0" dirty="0" err="1"/>
              <a:t>i</a:t>
            </a:r>
            <a:r>
              <a:rPr lang="en-US" b="0" dirty="0"/>
              <a:t>] and [</a:t>
            </a:r>
            <a:r>
              <a:rPr lang="en-US" b="0" dirty="0" err="1"/>
              <a:t>em</a:t>
            </a:r>
            <a:r>
              <a:rPr lang="en-US" b="0" dirty="0"/>
              <a:t>/am]; raising awareness of the fact that although SSCs [ai] and [</a:t>
            </a:r>
            <a:r>
              <a:rPr lang="en-US" b="0" dirty="0" err="1"/>
              <a:t>i</a:t>
            </a:r>
            <a:r>
              <a:rPr lang="en-US" b="0" dirty="0"/>
              <a:t>] sound different, [aim] and [</a:t>
            </a:r>
            <a:r>
              <a:rPr lang="en-US" b="0" dirty="0" err="1"/>
              <a:t>im</a:t>
            </a:r>
            <a:r>
              <a:rPr lang="en-US" b="0" dirty="0"/>
              <a:t>] sound identical.</a:t>
            </a:r>
          </a:p>
          <a:p>
            <a:endParaRPr lang="en-US" b="1" dirty="0"/>
          </a:p>
          <a:p>
            <a:r>
              <a:rPr lang="en-US" b="1" dirty="0"/>
              <a:t>Procedure:</a:t>
            </a:r>
          </a:p>
          <a:p>
            <a:r>
              <a:rPr lang="en-US" b="0" dirty="0"/>
              <a:t>1. Students sketch the Venn diagram in their books.</a:t>
            </a:r>
          </a:p>
          <a:p>
            <a:r>
              <a:rPr lang="en-US" b="0" dirty="0"/>
              <a:t>2. Click on the numbers to hear the words said aloud.</a:t>
            </a:r>
          </a:p>
          <a:p>
            <a:r>
              <a:rPr lang="en-US" b="0" dirty="0"/>
              <a:t>3. Students decide whether the missing sound is [ai], [aim/</a:t>
            </a:r>
            <a:r>
              <a:rPr lang="en-US" b="0" dirty="0" err="1"/>
              <a:t>im</a:t>
            </a:r>
            <a:r>
              <a:rPr lang="en-US" b="0" dirty="0"/>
              <a:t>] or [</a:t>
            </a:r>
            <a:r>
              <a:rPr lang="en-US" b="0" dirty="0" err="1"/>
              <a:t>i</a:t>
            </a:r>
            <a:r>
              <a:rPr lang="en-US" b="0" dirty="0"/>
              <a:t>] and write the word in full in the correct section of the diagram.</a:t>
            </a:r>
          </a:p>
          <a:p>
            <a:r>
              <a:rPr lang="en-US" b="0" dirty="0"/>
              <a:t>4. Click to reveal missing sounds. As the missing letters are revealed, the words pop up in the appropriate places in the Venn diagram. Displaying the words in this way should help students </a:t>
            </a:r>
            <a:r>
              <a:rPr lang="en-US" b="0" dirty="0" err="1"/>
              <a:t>visualise</a:t>
            </a:r>
            <a:r>
              <a:rPr lang="en-US" b="0" dirty="0"/>
              <a:t> the crossover. On their own, letters [ai] and [</a:t>
            </a:r>
            <a:r>
              <a:rPr lang="en-US" b="0" dirty="0" err="1"/>
              <a:t>i</a:t>
            </a:r>
            <a:r>
              <a:rPr lang="en-US" b="0" dirty="0"/>
              <a:t>] represent different SSCs. When followed by an ‘m’, [ai] and [</a:t>
            </a:r>
            <a:r>
              <a:rPr lang="en-US" b="0" dirty="0" err="1"/>
              <a:t>i</a:t>
            </a:r>
            <a:r>
              <a:rPr lang="en-US" b="0" dirty="0"/>
              <a:t>] enter into an identical nasal sound.</a:t>
            </a:r>
          </a:p>
          <a:p>
            <a:r>
              <a:rPr lang="en-US" b="0" dirty="0"/>
              <a:t>5. Click to reveal pronunciation rule: [ai]/[i] + m = nasal [aim/</a:t>
            </a:r>
            <a:r>
              <a:rPr lang="en-US" b="0" dirty="0" err="1"/>
              <a:t>im</a:t>
            </a:r>
            <a:r>
              <a:rPr lang="en-US" b="0" dirty="0"/>
              <a:t>].</a:t>
            </a:r>
          </a:p>
          <a:p>
            <a:endParaRPr lang="en-US" b="0" dirty="0"/>
          </a:p>
          <a:p>
            <a:r>
              <a:rPr lang="en-US" b="1" dirty="0"/>
              <a:t>Transcript:</a:t>
            </a:r>
          </a:p>
          <a:p>
            <a:pPr marL="0" indent="0">
              <a:buNone/>
            </a:pPr>
            <a:r>
              <a:rPr lang="en-US" b="0" dirty="0"/>
              <a:t>1. la naissance</a:t>
            </a:r>
          </a:p>
          <a:p>
            <a:pPr marL="0" indent="0">
              <a:buNone/>
            </a:pPr>
            <a:r>
              <a:rPr lang="en-US" b="0" dirty="0"/>
              <a:t>2. important</a:t>
            </a:r>
          </a:p>
          <a:p>
            <a:pPr marL="0" indent="0">
              <a:buNone/>
            </a:pPr>
            <a:r>
              <a:rPr lang="en-US" b="0" dirty="0"/>
              <a:t>3. </a:t>
            </a:r>
            <a:r>
              <a:rPr lang="en-US" b="0" dirty="0" err="1"/>
              <a:t>communautaire</a:t>
            </a:r>
            <a:endParaRPr lang="en-US" b="0" dirty="0"/>
          </a:p>
          <a:p>
            <a:pPr marL="0" indent="0">
              <a:buNone/>
            </a:pPr>
            <a:r>
              <a:rPr lang="en-US" b="0" dirty="0"/>
              <a:t>4. </a:t>
            </a:r>
            <a:r>
              <a:rPr lang="en-US" b="0" dirty="0" err="1"/>
              <a:t>l’identité</a:t>
            </a:r>
            <a:endParaRPr lang="en-US" b="0" dirty="0"/>
          </a:p>
          <a:p>
            <a:pPr marL="0" indent="0">
              <a:buNone/>
            </a:pPr>
            <a:r>
              <a:rPr lang="en-US" b="0" dirty="0"/>
              <a:t>5. la </a:t>
            </a:r>
            <a:r>
              <a:rPr lang="en-US" b="0" dirty="0" err="1"/>
              <a:t>faim</a:t>
            </a:r>
            <a:endParaRPr lang="en-US" b="0" dirty="0"/>
          </a:p>
          <a:p>
            <a:pPr marL="0" indent="0">
              <a:buNone/>
            </a:pPr>
            <a:r>
              <a:rPr lang="en-US" b="0" dirty="0"/>
              <a:t>6. importance</a:t>
            </a:r>
          </a:p>
          <a:p>
            <a:pPr marL="0" indent="0">
              <a:buNone/>
            </a:pPr>
            <a:r>
              <a:rPr lang="en-US" b="0" dirty="0"/>
              <a:t>7. </a:t>
            </a:r>
            <a:r>
              <a:rPr lang="en-US" b="0" dirty="0" err="1"/>
              <a:t>l’unité</a:t>
            </a:r>
            <a:endParaRPr lang="en-US" b="0" dirty="0"/>
          </a:p>
          <a:p>
            <a:pPr marL="0" indent="0">
              <a:buNone/>
            </a:pPr>
            <a:r>
              <a:rPr lang="en-US" b="0" dirty="0"/>
              <a:t>8. </a:t>
            </a:r>
            <a:r>
              <a:rPr lang="en-US" b="0" dirty="0" err="1"/>
              <a:t>l’essaim</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naissance [1305], </a:t>
            </a:r>
            <a:r>
              <a:rPr lang="en-GB" sz="1200" b="0" i="0" kern="1200" dirty="0" err="1">
                <a:solidFill>
                  <a:schemeClr val="tx1"/>
                </a:solidFill>
                <a:effectLst/>
                <a:latin typeface="+mn-lt"/>
                <a:ea typeface="+mn-ea"/>
                <a:cs typeface="+mn-cs"/>
              </a:rPr>
              <a:t>impoli</a:t>
            </a:r>
            <a:r>
              <a:rPr lang="en-GB" sz="1200" b="0" i="0" kern="1200" dirty="0">
                <a:solidFill>
                  <a:schemeClr val="tx1"/>
                </a:solidFill>
                <a:effectLst/>
                <a:latin typeface="+mn-lt"/>
                <a:ea typeface="+mn-ea"/>
                <a:cs typeface="+mn-cs"/>
              </a:rPr>
              <a:t> [&gt;5000], </a:t>
            </a:r>
            <a:r>
              <a:rPr lang="en-GB" sz="1200" b="0" i="0" kern="1200" dirty="0" err="1">
                <a:solidFill>
                  <a:schemeClr val="tx1"/>
                </a:solidFill>
                <a:effectLst/>
                <a:latin typeface="+mn-lt"/>
                <a:ea typeface="+mn-ea"/>
                <a:cs typeface="+mn-cs"/>
              </a:rPr>
              <a:t>c</a:t>
            </a:r>
            <a:r>
              <a:rPr lang="en-GB" baseline="0" dirty="0" err="1"/>
              <a:t>ommunautaire</a:t>
            </a:r>
            <a:r>
              <a:rPr lang="en-GB" baseline="0" dirty="0"/>
              <a:t> [1811], </a:t>
            </a:r>
            <a:r>
              <a:rPr lang="en-GB" baseline="0" dirty="0" err="1"/>
              <a:t>identité</a:t>
            </a:r>
            <a:r>
              <a:rPr lang="en-GB" baseline="0" dirty="0"/>
              <a:t> [1437], </a:t>
            </a:r>
            <a:r>
              <a:rPr lang="en-GB" baseline="0" dirty="0" err="1"/>
              <a:t>faim</a:t>
            </a:r>
            <a:r>
              <a:rPr lang="en-GB" baseline="0" dirty="0"/>
              <a:t> [1986], importance [715], </a:t>
            </a:r>
            <a:r>
              <a:rPr lang="en-GB" baseline="0" dirty="0" err="1"/>
              <a:t>unité</a:t>
            </a:r>
            <a:r>
              <a:rPr lang="en-GB" baseline="0" dirty="0"/>
              <a:t> [571], </a:t>
            </a:r>
            <a:r>
              <a:rPr lang="en-GB" baseline="0" dirty="0" err="1"/>
              <a:t>essaim</a:t>
            </a:r>
            <a:r>
              <a:rPr lang="en-GB" baseline="0" dirty="0"/>
              <a:t> [&lt;5000]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27824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2732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36417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33832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0713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291407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313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6980595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3743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74297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37800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63121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39781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18037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8161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0689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5105631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4510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61533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563090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355111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40932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044204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811266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296149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4986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11534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155852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315699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428335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129026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07491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354280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956950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07890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41378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039948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034981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165368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4068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495800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584027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07602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469817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4745811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9292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694734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38999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42487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593673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14748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151744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002684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412987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9231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63450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47148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694964739"/>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22679"/>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89758321"/>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audio" Target="../media/audio23.wav"/><Relationship Id="rId1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audio" Target="../media/audio18.wav"/><Relationship Id="rId12" Type="http://schemas.openxmlformats.org/officeDocument/2006/relationships/audio" Target="../media/audio22.wav"/><Relationship Id="rId17" Type="http://schemas.openxmlformats.org/officeDocument/2006/relationships/image" Target="../media/image20.png"/><Relationship Id="rId2" Type="http://schemas.openxmlformats.org/officeDocument/2006/relationships/notesSlide" Target="../notesSlides/notesSlide10.xml"/><Relationship Id="rId16" Type="http://schemas.openxmlformats.org/officeDocument/2006/relationships/image" Target="../media/image19.png"/><Relationship Id="rId1" Type="http://schemas.openxmlformats.org/officeDocument/2006/relationships/slideLayout" Target="../slideLayouts/slideLayout68.xml"/><Relationship Id="rId6" Type="http://schemas.openxmlformats.org/officeDocument/2006/relationships/audio" Target="../media/audio17.wav"/><Relationship Id="rId11" Type="http://schemas.openxmlformats.org/officeDocument/2006/relationships/audio" Target="../media/audio21.wav"/><Relationship Id="rId5" Type="http://schemas.openxmlformats.org/officeDocument/2006/relationships/audio" Target="../media/audio16.wav"/><Relationship Id="rId15" Type="http://schemas.openxmlformats.org/officeDocument/2006/relationships/image" Target="../media/image18.png"/><Relationship Id="rId10" Type="http://schemas.openxmlformats.org/officeDocument/2006/relationships/audio" Target="../media/audio20.wav"/><Relationship Id="rId4" Type="http://schemas.openxmlformats.org/officeDocument/2006/relationships/image" Target="../media/image5.png"/><Relationship Id="rId9" Type="http://schemas.openxmlformats.org/officeDocument/2006/relationships/audio" Target="../media/audio19.wav"/><Relationship Id="rId1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audio" Target="../media/audio9.wav"/><Relationship Id="rId12" Type="http://schemas.openxmlformats.org/officeDocument/2006/relationships/audio" Target="../media/audio23.wav"/><Relationship Id="rId17" Type="http://schemas.openxmlformats.org/officeDocument/2006/relationships/image" Target="../media/image20.png"/><Relationship Id="rId2" Type="http://schemas.openxmlformats.org/officeDocument/2006/relationships/notesSlide" Target="../notesSlides/notesSlide11.xml"/><Relationship Id="rId16" Type="http://schemas.openxmlformats.org/officeDocument/2006/relationships/image" Target="../media/image19.png"/><Relationship Id="rId1" Type="http://schemas.openxmlformats.org/officeDocument/2006/relationships/slideLayout" Target="../slideLayouts/slideLayout68.xml"/><Relationship Id="rId6" Type="http://schemas.openxmlformats.org/officeDocument/2006/relationships/audio" Target="../media/audio18.wav"/><Relationship Id="rId11" Type="http://schemas.openxmlformats.org/officeDocument/2006/relationships/audio" Target="../media/audio22.wav"/><Relationship Id="rId5" Type="http://schemas.openxmlformats.org/officeDocument/2006/relationships/audio" Target="../media/audio17.wav"/><Relationship Id="rId15" Type="http://schemas.openxmlformats.org/officeDocument/2006/relationships/image" Target="../media/image18.png"/><Relationship Id="rId10" Type="http://schemas.openxmlformats.org/officeDocument/2006/relationships/audio" Target="../media/audio21.wav"/><Relationship Id="rId4" Type="http://schemas.openxmlformats.org/officeDocument/2006/relationships/audio" Target="../media/audio16.wav"/><Relationship Id="rId9" Type="http://schemas.openxmlformats.org/officeDocument/2006/relationships/audio" Target="../media/audio20.wav"/><Relationship Id="rId1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audio" Target="../media/audio9.wav"/><Relationship Id="rId12" Type="http://schemas.openxmlformats.org/officeDocument/2006/relationships/audio" Target="../media/audio23.wav"/><Relationship Id="rId17" Type="http://schemas.openxmlformats.org/officeDocument/2006/relationships/image" Target="../media/image20.png"/><Relationship Id="rId2" Type="http://schemas.openxmlformats.org/officeDocument/2006/relationships/notesSlide" Target="../notesSlides/notesSlide12.xml"/><Relationship Id="rId16" Type="http://schemas.openxmlformats.org/officeDocument/2006/relationships/image" Target="../media/image19.png"/><Relationship Id="rId1" Type="http://schemas.openxmlformats.org/officeDocument/2006/relationships/slideLayout" Target="../slideLayouts/slideLayout68.xml"/><Relationship Id="rId6" Type="http://schemas.openxmlformats.org/officeDocument/2006/relationships/audio" Target="../media/audio18.wav"/><Relationship Id="rId11" Type="http://schemas.openxmlformats.org/officeDocument/2006/relationships/audio" Target="../media/audio22.wav"/><Relationship Id="rId5" Type="http://schemas.openxmlformats.org/officeDocument/2006/relationships/audio" Target="../media/audio17.wav"/><Relationship Id="rId15" Type="http://schemas.openxmlformats.org/officeDocument/2006/relationships/image" Target="../media/image18.png"/><Relationship Id="rId10" Type="http://schemas.openxmlformats.org/officeDocument/2006/relationships/audio" Target="../media/audio21.wav"/><Relationship Id="rId4" Type="http://schemas.openxmlformats.org/officeDocument/2006/relationships/audio" Target="../media/audio16.wav"/><Relationship Id="rId9" Type="http://schemas.openxmlformats.org/officeDocument/2006/relationships/audio" Target="../media/audio20.wav"/><Relationship Id="rId1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13.xml"/><Relationship Id="rId1" Type="http://schemas.openxmlformats.org/officeDocument/2006/relationships/slideLayout" Target="../slideLayouts/slideLayout68.xml"/><Relationship Id="rId5" Type="http://schemas.openxmlformats.org/officeDocument/2006/relationships/image" Target="../media/image22.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audio" Target="../media/audio28.wav"/><Relationship Id="rId13" Type="http://schemas.openxmlformats.org/officeDocument/2006/relationships/image" Target="../media/image24.png"/><Relationship Id="rId3" Type="http://schemas.openxmlformats.org/officeDocument/2006/relationships/image" Target="../media/image5.png"/><Relationship Id="rId7" Type="http://schemas.openxmlformats.org/officeDocument/2006/relationships/audio" Target="../media/audio27.wav"/><Relationship Id="rId12" Type="http://schemas.openxmlformats.org/officeDocument/2006/relationships/audio" Target="../media/audio32.wav"/><Relationship Id="rId2" Type="http://schemas.openxmlformats.org/officeDocument/2006/relationships/notesSlide" Target="../notesSlides/notesSlide14.xml"/><Relationship Id="rId1" Type="http://schemas.openxmlformats.org/officeDocument/2006/relationships/slideLayout" Target="../slideLayouts/slideLayout57.xml"/><Relationship Id="rId6" Type="http://schemas.openxmlformats.org/officeDocument/2006/relationships/audio" Target="../media/audio26.wav"/><Relationship Id="rId11" Type="http://schemas.openxmlformats.org/officeDocument/2006/relationships/audio" Target="../media/audio31.wav"/><Relationship Id="rId5" Type="http://schemas.openxmlformats.org/officeDocument/2006/relationships/image" Target="../media/image23.png"/><Relationship Id="rId15" Type="http://schemas.openxmlformats.org/officeDocument/2006/relationships/image" Target="../media/image26.png"/><Relationship Id="rId10" Type="http://schemas.openxmlformats.org/officeDocument/2006/relationships/audio" Target="../media/audio30.wav"/><Relationship Id="rId4" Type="http://schemas.openxmlformats.org/officeDocument/2006/relationships/audio" Target="../media/audio25.wav"/><Relationship Id="rId9" Type="http://schemas.openxmlformats.org/officeDocument/2006/relationships/audio" Target="../media/audio29.wav"/><Relationship Id="rId1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jpeg"/><Relationship Id="rId4" Type="http://schemas.openxmlformats.org/officeDocument/2006/relationships/audio" Target="../media/audio2.wav"/><Relationship Id="rId9" Type="http://schemas.openxmlformats.org/officeDocument/2006/relationships/audio" Target="../media/audio7.wav"/></Relationships>
</file>

<file path=ppt/slides/_rels/slide18.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audio" Target="../media/audio41.wav"/><Relationship Id="rId3" Type="http://schemas.openxmlformats.org/officeDocument/2006/relationships/audio" Target="../media/audio33.wav"/><Relationship Id="rId7" Type="http://schemas.openxmlformats.org/officeDocument/2006/relationships/audio" Target="../media/audio36.wav"/><Relationship Id="rId12" Type="http://schemas.openxmlformats.org/officeDocument/2006/relationships/image" Target="../media/image5.png"/><Relationship Id="rId2" Type="http://schemas.openxmlformats.org/officeDocument/2006/relationships/notesSlide" Target="../notesSlides/notesSlide18.xml"/><Relationship Id="rId16" Type="http://schemas.openxmlformats.org/officeDocument/2006/relationships/image" Target="../media/image28.png"/><Relationship Id="rId1" Type="http://schemas.openxmlformats.org/officeDocument/2006/relationships/slideLayout" Target="../slideLayouts/slideLayout79.xml"/><Relationship Id="rId6" Type="http://schemas.openxmlformats.org/officeDocument/2006/relationships/audio" Target="../media/audio35.wav"/><Relationship Id="rId11" Type="http://schemas.openxmlformats.org/officeDocument/2006/relationships/audio" Target="../media/audio40.wav"/><Relationship Id="rId5" Type="http://schemas.openxmlformats.org/officeDocument/2006/relationships/audio" Target="../media/audio34.wav"/><Relationship Id="rId15" Type="http://schemas.openxmlformats.org/officeDocument/2006/relationships/image" Target="../media/image27.png"/><Relationship Id="rId10" Type="http://schemas.openxmlformats.org/officeDocument/2006/relationships/audio" Target="../media/audio39.wav"/><Relationship Id="rId4" Type="http://schemas.openxmlformats.org/officeDocument/2006/relationships/image" Target="../media/image23.png"/><Relationship Id="rId9" Type="http://schemas.openxmlformats.org/officeDocument/2006/relationships/audio" Target="../media/audio38.wav"/><Relationship Id="rId14" Type="http://schemas.openxmlformats.org/officeDocument/2006/relationships/audio" Target="../media/audio42.wav"/></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audio" Target="../media/audio48.wav"/><Relationship Id="rId13" Type="http://schemas.openxmlformats.org/officeDocument/2006/relationships/audio" Target="../media/audio51.wav"/><Relationship Id="rId18" Type="http://schemas.openxmlformats.org/officeDocument/2006/relationships/image" Target="../media/image32.png"/><Relationship Id="rId3" Type="http://schemas.openxmlformats.org/officeDocument/2006/relationships/audio" Target="../media/audio43.wav"/><Relationship Id="rId21" Type="http://schemas.openxmlformats.org/officeDocument/2006/relationships/image" Target="../media/image35.png"/><Relationship Id="rId7" Type="http://schemas.openxmlformats.org/officeDocument/2006/relationships/audio" Target="../media/audio47.wav"/><Relationship Id="rId12" Type="http://schemas.openxmlformats.org/officeDocument/2006/relationships/image" Target="../media/image23.png"/><Relationship Id="rId17" Type="http://schemas.openxmlformats.org/officeDocument/2006/relationships/image" Target="../media/image31.png"/><Relationship Id="rId2" Type="http://schemas.openxmlformats.org/officeDocument/2006/relationships/notesSlide" Target="../notesSlides/notesSlide20.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79.xml"/><Relationship Id="rId6" Type="http://schemas.openxmlformats.org/officeDocument/2006/relationships/audio" Target="../media/audio46.wav"/><Relationship Id="rId11" Type="http://schemas.openxmlformats.org/officeDocument/2006/relationships/image" Target="../media/image5.png"/><Relationship Id="rId5" Type="http://schemas.openxmlformats.org/officeDocument/2006/relationships/audio" Target="../media/audio45.wav"/><Relationship Id="rId15" Type="http://schemas.openxmlformats.org/officeDocument/2006/relationships/image" Target="../media/image29.png"/><Relationship Id="rId10" Type="http://schemas.openxmlformats.org/officeDocument/2006/relationships/audio" Target="../media/audio50.wav"/><Relationship Id="rId19" Type="http://schemas.openxmlformats.org/officeDocument/2006/relationships/image" Target="../media/image33.png"/><Relationship Id="rId4" Type="http://schemas.openxmlformats.org/officeDocument/2006/relationships/audio" Target="../media/audio44.wav"/><Relationship Id="rId9" Type="http://schemas.openxmlformats.org/officeDocument/2006/relationships/audio" Target="../media/audio49.wav"/><Relationship Id="rId14" Type="http://schemas.openxmlformats.org/officeDocument/2006/relationships/audio" Target="../media/audio52.wav"/></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79.xml"/></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jpeg"/><Relationship Id="rId4" Type="http://schemas.openxmlformats.org/officeDocument/2006/relationships/audio" Target="../media/audio2.wav"/><Relationship Id="rId9" Type="http://schemas.openxmlformats.org/officeDocument/2006/relationships/audio" Target="../media/audio7.wav"/></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audio" Target="../media/audio58.wav"/><Relationship Id="rId18" Type="http://schemas.openxmlformats.org/officeDocument/2006/relationships/image" Target="../media/image43.png"/><Relationship Id="rId26" Type="http://schemas.openxmlformats.org/officeDocument/2006/relationships/image" Target="../media/image47.png"/><Relationship Id="rId3" Type="http://schemas.openxmlformats.org/officeDocument/2006/relationships/audio" Target="../media/audio53.wav"/><Relationship Id="rId21" Type="http://schemas.openxmlformats.org/officeDocument/2006/relationships/audio" Target="../media/audio62.wav"/><Relationship Id="rId7" Type="http://schemas.openxmlformats.org/officeDocument/2006/relationships/audio" Target="../media/audio55.wav"/><Relationship Id="rId12" Type="http://schemas.openxmlformats.org/officeDocument/2006/relationships/image" Target="../media/image40.png"/><Relationship Id="rId17" Type="http://schemas.openxmlformats.org/officeDocument/2006/relationships/audio" Target="../media/audio60.wav"/><Relationship Id="rId25" Type="http://schemas.openxmlformats.org/officeDocument/2006/relationships/audio" Target="../media/audio64.wav"/><Relationship Id="rId2" Type="http://schemas.openxmlformats.org/officeDocument/2006/relationships/notesSlide" Target="../notesSlides/notesSlide24.xml"/><Relationship Id="rId16" Type="http://schemas.openxmlformats.org/officeDocument/2006/relationships/image" Target="../media/image42.png"/><Relationship Id="rId20" Type="http://schemas.openxmlformats.org/officeDocument/2006/relationships/image" Target="../media/image44.png"/><Relationship Id="rId29" Type="http://schemas.openxmlformats.org/officeDocument/2006/relationships/image" Target="../media/image49.png"/><Relationship Id="rId1" Type="http://schemas.openxmlformats.org/officeDocument/2006/relationships/slideLayout" Target="../slideLayouts/slideLayout68.xml"/><Relationship Id="rId6" Type="http://schemas.openxmlformats.org/officeDocument/2006/relationships/image" Target="../media/image37.png"/><Relationship Id="rId11" Type="http://schemas.openxmlformats.org/officeDocument/2006/relationships/audio" Target="../media/audio57.wav"/><Relationship Id="rId24" Type="http://schemas.openxmlformats.org/officeDocument/2006/relationships/image" Target="../media/image46.png"/><Relationship Id="rId32" Type="http://schemas.openxmlformats.org/officeDocument/2006/relationships/image" Target="../media/image5.png"/><Relationship Id="rId5" Type="http://schemas.openxmlformats.org/officeDocument/2006/relationships/audio" Target="../media/audio54.wav"/><Relationship Id="rId15" Type="http://schemas.openxmlformats.org/officeDocument/2006/relationships/audio" Target="../media/audio59.wav"/><Relationship Id="rId23" Type="http://schemas.openxmlformats.org/officeDocument/2006/relationships/audio" Target="../media/audio63.wav"/><Relationship Id="rId28" Type="http://schemas.openxmlformats.org/officeDocument/2006/relationships/image" Target="../media/image48.png"/><Relationship Id="rId10" Type="http://schemas.openxmlformats.org/officeDocument/2006/relationships/image" Target="../media/image39.png"/><Relationship Id="rId19" Type="http://schemas.openxmlformats.org/officeDocument/2006/relationships/audio" Target="../media/audio61.wav"/><Relationship Id="rId31" Type="http://schemas.openxmlformats.org/officeDocument/2006/relationships/image" Target="../media/image51.png"/><Relationship Id="rId4" Type="http://schemas.openxmlformats.org/officeDocument/2006/relationships/image" Target="../media/image36.png"/><Relationship Id="rId9" Type="http://schemas.openxmlformats.org/officeDocument/2006/relationships/audio" Target="../media/audio56.wav"/><Relationship Id="rId14" Type="http://schemas.openxmlformats.org/officeDocument/2006/relationships/image" Target="../media/image41.png"/><Relationship Id="rId22" Type="http://schemas.openxmlformats.org/officeDocument/2006/relationships/image" Target="../media/image45.png"/><Relationship Id="rId27" Type="http://schemas.openxmlformats.org/officeDocument/2006/relationships/audio" Target="../media/audio65.wav"/><Relationship Id="rId30"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jpeg"/><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1.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9.png"/><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image" Target="../media/image11.png"/><Relationship Id="rId3" Type="http://schemas.openxmlformats.org/officeDocument/2006/relationships/image" Target="../media/image10.png"/><Relationship Id="rId7" Type="http://schemas.openxmlformats.org/officeDocument/2006/relationships/audio" Target="../media/audio10.wav"/><Relationship Id="rId12" Type="http://schemas.openxmlformats.org/officeDocument/2006/relationships/audio" Target="../media/audio15.wav"/><Relationship Id="rId17" Type="http://schemas.openxmlformats.org/officeDocument/2006/relationships/image" Target="../media/image15.png"/><Relationship Id="rId2" Type="http://schemas.openxmlformats.org/officeDocument/2006/relationships/notesSlide" Target="../notesSlides/notesSlide9.xml"/><Relationship Id="rId16" Type="http://schemas.openxmlformats.org/officeDocument/2006/relationships/image" Target="../media/image14.png"/><Relationship Id="rId1" Type="http://schemas.openxmlformats.org/officeDocument/2006/relationships/slideLayout" Target="../slideLayouts/slideLayout68.xml"/><Relationship Id="rId6" Type="http://schemas.openxmlformats.org/officeDocument/2006/relationships/audio" Target="../media/audio9.wav"/><Relationship Id="rId11" Type="http://schemas.openxmlformats.org/officeDocument/2006/relationships/audio" Target="../media/audio14.wav"/><Relationship Id="rId5" Type="http://schemas.openxmlformats.org/officeDocument/2006/relationships/audio" Target="../media/audio8.wav"/><Relationship Id="rId15" Type="http://schemas.openxmlformats.org/officeDocument/2006/relationships/image" Target="../media/image13.png"/><Relationship Id="rId10" Type="http://schemas.openxmlformats.org/officeDocument/2006/relationships/audio" Target="../media/audio13.wav"/><Relationship Id="rId4" Type="http://schemas.openxmlformats.org/officeDocument/2006/relationships/image" Target="../media/image5.png"/><Relationship Id="rId9" Type="http://schemas.openxmlformats.org/officeDocument/2006/relationships/audio" Target="../media/audio12.wav"/><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French Phonics Collection</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SSC [aim/</a:t>
            </a:r>
            <a:r>
              <a:rPr lang="en-GB" sz="3000" dirty="0" err="1">
                <a:solidFill>
                  <a:prstClr val="white"/>
                </a:solidFill>
              </a:rPr>
              <a:t>im</a:t>
            </a:r>
            <a:r>
              <a:rPr lang="en-GB" sz="3000" dirty="0">
                <a:solidFill>
                  <a:prstClr val="white"/>
                </a:solidFill>
              </a:rPr>
              <a:t>]</a:t>
            </a:r>
          </a:p>
          <a:p>
            <a:endParaRPr lang="en-US" dirty="0"/>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30/08/2022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Birds, Silhouette, Animals, Flying">
            <a:extLst>
              <a:ext uri="{FF2B5EF4-FFF2-40B4-BE49-F238E27FC236}">
                <a16:creationId xmlns:a16="http://schemas.microsoft.com/office/drawing/2014/main" id="{C36CEA03-34F0-47ED-8C89-2ECA34341B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4056" y="1537392"/>
            <a:ext cx="2341340" cy="11706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1" name="Rectangle 2" descr="rectangle for the timer">
            <a:extLst>
              <a:ext uri="{FF2B5EF4-FFF2-40B4-BE49-F238E27FC236}">
                <a16:creationId xmlns:a16="http://schemas.microsoft.com/office/drawing/2014/main" id="{95951553-FAC0-48C1-907B-F4417A31C8A1}"/>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Rectangle 3" descr="rectangle for the timer, it moves down the screen as the time passes">
            <a:extLst>
              <a:ext uri="{FF2B5EF4-FFF2-40B4-BE49-F238E27FC236}">
                <a16:creationId xmlns:a16="http://schemas.microsoft.com/office/drawing/2014/main" id="{24024D0C-B845-4B28-8326-418845A65DE5}"/>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 name="Line 7" descr="line to denote the top of the timer, 60 seconds">
            <a:extLst>
              <a:ext uri="{FF2B5EF4-FFF2-40B4-BE49-F238E27FC236}">
                <a16:creationId xmlns:a16="http://schemas.microsoft.com/office/drawing/2014/main" id="{D08D5F79-4D95-4BB4-977D-FB76E0AAE42C}"/>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2">
            <a:extLst>
              <a:ext uri="{FF2B5EF4-FFF2-40B4-BE49-F238E27FC236}">
                <a16:creationId xmlns:a16="http://schemas.microsoft.com/office/drawing/2014/main" id="{2E06FFE9-72D2-4495-A639-4C7D908E32A5}"/>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45</a:t>
            </a:r>
          </a:p>
        </p:txBody>
      </p:sp>
      <p:sp>
        <p:nvSpPr>
          <p:cNvPr id="15" name="Text Box 10">
            <a:extLst>
              <a:ext uri="{FF2B5EF4-FFF2-40B4-BE49-F238E27FC236}">
                <a16:creationId xmlns:a16="http://schemas.microsoft.com/office/drawing/2014/main" id="{22609D40-C56A-476F-B851-0DE6E0A73C74}"/>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6" name="Line 4" descr="line for the timer, 60 to 0 seconds">
            <a:extLst>
              <a:ext uri="{FF2B5EF4-FFF2-40B4-BE49-F238E27FC236}">
                <a16:creationId xmlns:a16="http://schemas.microsoft.com/office/drawing/2014/main" id="{B1CB4470-74E4-4099-B775-A0C22F721DE2}"/>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8" name="Line 9" descr="line to denote the end of the timer (i.e. zero seconds)">
            <a:extLst>
              <a:ext uri="{FF2B5EF4-FFF2-40B4-BE49-F238E27FC236}">
                <a16:creationId xmlns:a16="http://schemas.microsoft.com/office/drawing/2014/main" id="{50C0AC70-79F9-45D2-9353-D0B0F77E27B1}"/>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9" name="Text Box 14">
            <a:extLst>
              <a:ext uri="{FF2B5EF4-FFF2-40B4-BE49-F238E27FC236}">
                <a16:creationId xmlns:a16="http://schemas.microsoft.com/office/drawing/2014/main" id="{E8A7FA2B-0E92-4D29-8D53-814318AF3848}"/>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21" name="AutoShape 11">
            <a:hlinkClick r:id="" action="ppaction://noaction" highlightClick="1"/>
            <a:extLst>
              <a:ext uri="{FF2B5EF4-FFF2-40B4-BE49-F238E27FC236}">
                <a16:creationId xmlns:a16="http://schemas.microsoft.com/office/drawing/2014/main" id="{A4017100-C0DA-481C-ACE0-7331C07C924F}"/>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22" name="TextBox 21">
            <a:hlinkClick r:id="" action="ppaction://noaction">
              <a:snd r:embed="rId5" name="impression.wav"/>
            </a:hlinkClick>
            <a:extLst>
              <a:ext uri="{FF2B5EF4-FFF2-40B4-BE49-F238E27FC236}">
                <a16:creationId xmlns:a16="http://schemas.microsoft.com/office/drawing/2014/main" id="{1F6139F7-DEFA-4ADC-B4BC-6AFAB30EF1E1}"/>
              </a:ext>
            </a:extLst>
          </p:cNvPr>
          <p:cNvSpPr txBox="1"/>
          <p:nvPr/>
        </p:nvSpPr>
        <p:spPr>
          <a:xfrm>
            <a:off x="5541611" y="3291829"/>
            <a:ext cx="441077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E6000"/>
                </a:solidFill>
                <a:effectLst/>
                <a:uLnTx/>
                <a:uFillTx/>
                <a:latin typeface="Century Gothic" panose="020F0302020204030204"/>
                <a:ea typeface="+mn-ea"/>
                <a:cs typeface="+mn-cs"/>
              </a:rPr>
              <a:t>im</a:t>
            </a:r>
            <a:r>
              <a:rPr kumimoji="0" lang="en-GB" sz="6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pression</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endParaRPr>
          </a:p>
        </p:txBody>
      </p:sp>
      <p:sp>
        <p:nvSpPr>
          <p:cNvPr id="23" name="TextBox 22">
            <a:hlinkClick r:id="" action="ppaction://noaction">
              <a:snd r:embed="rId6" name="essaim.wav"/>
            </a:hlinkClick>
            <a:extLst>
              <a:ext uri="{FF2B5EF4-FFF2-40B4-BE49-F238E27FC236}">
                <a16:creationId xmlns:a16="http://schemas.microsoft.com/office/drawing/2014/main" id="{F69B4C15-49FE-499A-A749-9B7447DFDB72}"/>
              </a:ext>
            </a:extLst>
          </p:cNvPr>
          <p:cNvSpPr txBox="1"/>
          <p:nvPr/>
        </p:nvSpPr>
        <p:spPr>
          <a:xfrm>
            <a:off x="4382675" y="1301014"/>
            <a:ext cx="312410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ess</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aim</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4" name="TextBox 23">
            <a:hlinkClick r:id="" action="ppaction://noaction">
              <a:snd r:embed="rId7" name="impermeable.wav"/>
            </a:hlinkClick>
            <a:extLst>
              <a:ext uri="{FF2B5EF4-FFF2-40B4-BE49-F238E27FC236}">
                <a16:creationId xmlns:a16="http://schemas.microsoft.com/office/drawing/2014/main" id="{D30DF139-582C-49B9-A6CE-3FE0D78E963F}"/>
              </a:ext>
            </a:extLst>
          </p:cNvPr>
          <p:cNvSpPr txBox="1"/>
          <p:nvPr/>
        </p:nvSpPr>
        <p:spPr>
          <a:xfrm>
            <a:off x="811001" y="4996311"/>
            <a:ext cx="520982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perméable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6" name="TextBox 25">
            <a:hlinkClick r:id="" action="ppaction://noaction">
              <a:snd r:embed="rId8" name="impoli.wav"/>
            </a:hlinkClick>
            <a:extLst>
              <a:ext uri="{FF2B5EF4-FFF2-40B4-BE49-F238E27FC236}">
                <a16:creationId xmlns:a16="http://schemas.microsoft.com/office/drawing/2014/main" id="{B07B9C27-BF7A-4677-87DD-76B4ACCC0BE2}"/>
              </a:ext>
            </a:extLst>
          </p:cNvPr>
          <p:cNvSpPr txBox="1"/>
          <p:nvPr/>
        </p:nvSpPr>
        <p:spPr>
          <a:xfrm>
            <a:off x="1112494" y="1059051"/>
            <a:ext cx="28721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poli</a:t>
            </a:r>
            <a:endParaRPr kumimoji="0" lang="en-GB" sz="6000" b="0" i="0" u="none" strike="noStrike" kern="1200" cap="none" spc="0" normalizeH="0" baseline="0" noProof="0" dirty="0">
              <a:ln>
                <a:noFill/>
              </a:ln>
              <a:solidFill>
                <a:srgbClr val="FFC000">
                  <a:lumMod val="75000"/>
                </a:srgbClr>
              </a:solidFill>
              <a:effectLst/>
              <a:uLnTx/>
              <a:uFillTx/>
              <a:latin typeface="Century Gothic" panose="020B0502020202020204" pitchFamily="34" charset="0"/>
              <a:ea typeface="+mn-ea"/>
              <a:cs typeface="Calibri" panose="020F0502020204030204" pitchFamily="34" charset="0"/>
            </a:endParaRPr>
          </a:p>
        </p:txBody>
      </p:sp>
      <p:sp>
        <p:nvSpPr>
          <p:cNvPr id="28" name="TextBox 19">
            <a:hlinkClick r:id="" action="ppaction://noaction">
              <a:snd r:embed="rId9" name="daim.wav"/>
            </a:hlinkClick>
            <a:extLst>
              <a:ext uri="{FF2B5EF4-FFF2-40B4-BE49-F238E27FC236}">
                <a16:creationId xmlns:a16="http://schemas.microsoft.com/office/drawing/2014/main" id="{594DC19B-868A-4A8E-B1D7-842CA67DA5CB}"/>
              </a:ext>
            </a:extLst>
          </p:cNvPr>
          <p:cNvSpPr txBox="1"/>
          <p:nvPr/>
        </p:nvSpPr>
        <p:spPr>
          <a:xfrm>
            <a:off x="7088151" y="1973929"/>
            <a:ext cx="2260959"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aim</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7" name="TextBox 46">
            <a:hlinkClick r:id="" action="ppaction://noaction">
              <a:snd r:embed="rId10" name="impact.wav"/>
            </a:hlinkClick>
            <a:extLst>
              <a:ext uri="{FF2B5EF4-FFF2-40B4-BE49-F238E27FC236}">
                <a16:creationId xmlns:a16="http://schemas.microsoft.com/office/drawing/2014/main" id="{953A6907-A7FC-4330-92CF-BB14ADF36FCE}"/>
              </a:ext>
            </a:extLst>
          </p:cNvPr>
          <p:cNvSpPr txBox="1"/>
          <p:nvPr/>
        </p:nvSpPr>
        <p:spPr>
          <a:xfrm>
            <a:off x="6295342" y="4958841"/>
            <a:ext cx="3165389" cy="1053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pact</a:t>
            </a:r>
            <a:endParaRPr kumimoji="0" lang="en-GB" sz="6000" b="0" i="0" u="none" strike="noStrike" kern="1200" cap="none" spc="0" normalizeH="0" baseline="0" noProof="0" dirty="0">
              <a:ln>
                <a:noFill/>
              </a:ln>
              <a:solidFill>
                <a:srgbClr val="FFC000">
                  <a:lumMod val="75000"/>
                </a:srgbClr>
              </a:solidFill>
              <a:effectLst/>
              <a:uLnTx/>
              <a:uFillTx/>
              <a:latin typeface="Century Gothic" panose="020B0502020202020204" pitchFamily="34" charset="0"/>
              <a:ea typeface="+mn-ea"/>
              <a:cs typeface="Calibri" panose="020F0502020204030204" pitchFamily="34" charset="0"/>
            </a:endParaRPr>
          </a:p>
        </p:txBody>
      </p:sp>
      <p:sp>
        <p:nvSpPr>
          <p:cNvPr id="48" name="TextBox 19">
            <a:extLst>
              <a:ext uri="{FF2B5EF4-FFF2-40B4-BE49-F238E27FC236}">
                <a16:creationId xmlns:a16="http://schemas.microsoft.com/office/drawing/2014/main" id="{449C9B33-B45F-4923-B69C-59FF54BB000B}"/>
              </a:ext>
            </a:extLst>
          </p:cNvPr>
          <p:cNvSpPr txBox="1"/>
          <p:nvPr/>
        </p:nvSpPr>
        <p:spPr>
          <a:xfrm>
            <a:off x="5962997" y="2775011"/>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[deer]</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0" name="TextBox 19">
            <a:extLst>
              <a:ext uri="{FF2B5EF4-FFF2-40B4-BE49-F238E27FC236}">
                <a16:creationId xmlns:a16="http://schemas.microsoft.com/office/drawing/2014/main" id="{3EEEEB62-9BD7-4846-BED0-212BB6A7ADF2}"/>
              </a:ext>
            </a:extLst>
          </p:cNvPr>
          <p:cNvSpPr txBox="1"/>
          <p:nvPr/>
        </p:nvSpPr>
        <p:spPr>
          <a:xfrm>
            <a:off x="1768297" y="1843882"/>
            <a:ext cx="138760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[rude]</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3" name="TextBox 19">
            <a:extLst>
              <a:ext uri="{FF2B5EF4-FFF2-40B4-BE49-F238E27FC236}">
                <a16:creationId xmlns:a16="http://schemas.microsoft.com/office/drawing/2014/main" id="{48352C2B-B354-40DC-9C86-8AA15BAB1387}"/>
              </a:ext>
            </a:extLst>
          </p:cNvPr>
          <p:cNvSpPr txBox="1"/>
          <p:nvPr/>
        </p:nvSpPr>
        <p:spPr>
          <a:xfrm>
            <a:off x="755411" y="5905745"/>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[raincoat]</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4" name="TextBox 19">
            <a:extLst>
              <a:ext uri="{FF2B5EF4-FFF2-40B4-BE49-F238E27FC236}">
                <a16:creationId xmlns:a16="http://schemas.microsoft.com/office/drawing/2014/main" id="{33FEAB2F-16CE-48F5-8A08-2FE6E7197F7A}"/>
              </a:ext>
            </a:extLst>
          </p:cNvPr>
          <p:cNvSpPr txBox="1"/>
          <p:nvPr/>
        </p:nvSpPr>
        <p:spPr>
          <a:xfrm>
            <a:off x="5627224" y="5798346"/>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[impact]</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5" name="TextBox 19">
            <a:extLst>
              <a:ext uri="{FF2B5EF4-FFF2-40B4-BE49-F238E27FC236}">
                <a16:creationId xmlns:a16="http://schemas.microsoft.com/office/drawing/2014/main" id="{A3F1135D-479C-42EA-ADAB-E365C01B5A1D}"/>
              </a:ext>
            </a:extLst>
          </p:cNvPr>
          <p:cNvSpPr txBox="1"/>
          <p:nvPr/>
        </p:nvSpPr>
        <p:spPr>
          <a:xfrm>
            <a:off x="5403367" y="4119470"/>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[impression]</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6" name="TextBox 19">
            <a:extLst>
              <a:ext uri="{FF2B5EF4-FFF2-40B4-BE49-F238E27FC236}">
                <a16:creationId xmlns:a16="http://schemas.microsoft.com/office/drawing/2014/main" id="{E8F67642-4004-4A14-BD3C-4F413544566D}"/>
              </a:ext>
            </a:extLst>
          </p:cNvPr>
          <p:cNvSpPr txBox="1"/>
          <p:nvPr/>
        </p:nvSpPr>
        <p:spPr>
          <a:xfrm>
            <a:off x="5117384" y="2140751"/>
            <a:ext cx="165468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[swarm]</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 name="TextBox 20">
            <a:hlinkClick r:id="" action="ppaction://noaction">
              <a:snd r:embed="rId11" name="simplement.wav"/>
            </a:hlinkClick>
            <a:extLst>
              <a:ext uri="{FF2B5EF4-FFF2-40B4-BE49-F238E27FC236}">
                <a16:creationId xmlns:a16="http://schemas.microsoft.com/office/drawing/2014/main" id="{83610AED-FD41-4DB9-A245-BE23FB1246C6}"/>
              </a:ext>
            </a:extLst>
          </p:cNvPr>
          <p:cNvSpPr txBox="1"/>
          <p:nvPr/>
        </p:nvSpPr>
        <p:spPr>
          <a:xfrm flipH="1">
            <a:off x="909554" y="3776447"/>
            <a:ext cx="4632058"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plement</a:t>
            </a:r>
            <a:endParaRPr kumimoji="0" lang="en-GB" sz="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
        <p:nvSpPr>
          <p:cNvPr id="6" name="TextBox 19">
            <a:extLst>
              <a:ext uri="{FF2B5EF4-FFF2-40B4-BE49-F238E27FC236}">
                <a16:creationId xmlns:a16="http://schemas.microsoft.com/office/drawing/2014/main" id="{8F1480CB-8FBC-4C1F-8B37-4A0221D471D4}"/>
              </a:ext>
            </a:extLst>
          </p:cNvPr>
          <p:cNvSpPr txBox="1"/>
          <p:nvPr/>
        </p:nvSpPr>
        <p:spPr>
          <a:xfrm>
            <a:off x="826167" y="4655922"/>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[simply]</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9" name="TextBox 8">
            <a:hlinkClick r:id="" action="ppaction://noaction">
              <a:snd r:embed="rId12" name="impatient.wav"/>
            </a:hlinkClick>
            <a:extLst>
              <a:ext uri="{FF2B5EF4-FFF2-40B4-BE49-F238E27FC236}">
                <a16:creationId xmlns:a16="http://schemas.microsoft.com/office/drawing/2014/main" id="{B994688B-D383-4BBA-9DBD-1EC4A329BA84}"/>
              </a:ext>
            </a:extLst>
          </p:cNvPr>
          <p:cNvSpPr txBox="1"/>
          <p:nvPr/>
        </p:nvSpPr>
        <p:spPr>
          <a:xfrm>
            <a:off x="-9532" y="2326417"/>
            <a:ext cx="4504249" cy="1053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patient</a:t>
            </a:r>
          </a:p>
        </p:txBody>
      </p:sp>
      <p:sp>
        <p:nvSpPr>
          <p:cNvPr id="10" name="TextBox 19">
            <a:extLst>
              <a:ext uri="{FF2B5EF4-FFF2-40B4-BE49-F238E27FC236}">
                <a16:creationId xmlns:a16="http://schemas.microsoft.com/office/drawing/2014/main" id="{449DCDBD-D12B-4659-97C3-168E87EDCAC1}"/>
              </a:ext>
            </a:extLst>
          </p:cNvPr>
          <p:cNvSpPr txBox="1"/>
          <p:nvPr/>
        </p:nvSpPr>
        <p:spPr>
          <a:xfrm>
            <a:off x="54924" y="3231066"/>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[impatient]</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 name="TextBox 1">
            <a:hlinkClick r:id="" action="ppaction://noaction">
              <a:snd r:embed="rId13" name="timbre.wav"/>
            </a:hlinkClick>
            <a:extLst>
              <a:ext uri="{FF2B5EF4-FFF2-40B4-BE49-F238E27FC236}">
                <a16:creationId xmlns:a16="http://schemas.microsoft.com/office/drawing/2014/main" id="{6D67E26A-540A-4931-BBC5-59C4FC677956}"/>
              </a:ext>
            </a:extLst>
          </p:cNvPr>
          <p:cNvSpPr txBox="1"/>
          <p:nvPr/>
        </p:nvSpPr>
        <p:spPr>
          <a:xfrm>
            <a:off x="6695179" y="158060"/>
            <a:ext cx="285672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bre</a:t>
            </a:r>
          </a:p>
        </p:txBody>
      </p:sp>
      <p:sp>
        <p:nvSpPr>
          <p:cNvPr id="3" name="TextBox 19">
            <a:extLst>
              <a:ext uri="{FF2B5EF4-FFF2-40B4-BE49-F238E27FC236}">
                <a16:creationId xmlns:a16="http://schemas.microsoft.com/office/drawing/2014/main" id="{37F1AAC7-3C2C-4F60-AAC2-519DB0F8DD3A}"/>
              </a:ext>
            </a:extLst>
          </p:cNvPr>
          <p:cNvSpPr txBox="1"/>
          <p:nvPr/>
        </p:nvSpPr>
        <p:spPr>
          <a:xfrm>
            <a:off x="6855279" y="928151"/>
            <a:ext cx="269663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[postage stamp]</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33" name="Rounded Rectangle 46">
            <a:extLst>
              <a:ext uri="{FF2B5EF4-FFF2-40B4-BE49-F238E27FC236}">
                <a16:creationId xmlns:a16="http://schemas.microsoft.com/office/drawing/2014/main" id="{33BA9FD6-2218-4A36-965C-541933C4E463}"/>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52" name="Picture 4" descr="Deer, Application, Bambi, Wild Animals">
            <a:extLst>
              <a:ext uri="{FF2B5EF4-FFF2-40B4-BE49-F238E27FC236}">
                <a16:creationId xmlns:a16="http://schemas.microsoft.com/office/drawing/2014/main" id="{E2901A09-0875-4278-BCEB-495DA1BED12A}"/>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49328"/>
          <a:stretch/>
        </p:blipFill>
        <p:spPr bwMode="auto">
          <a:xfrm>
            <a:off x="9258166" y="2136238"/>
            <a:ext cx="646112" cy="79986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tamp, Sticker, Collection, Envelope">
            <a:extLst>
              <a:ext uri="{FF2B5EF4-FFF2-40B4-BE49-F238E27FC236}">
                <a16:creationId xmlns:a16="http://schemas.microsoft.com/office/drawing/2014/main" id="{5D2AD4A4-CE71-4D0F-835B-2050CABB0F0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287205" y="592387"/>
            <a:ext cx="1130743" cy="74651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ude, Blowing, Child, Gesture, Girl">
            <a:extLst>
              <a:ext uri="{FF2B5EF4-FFF2-40B4-BE49-F238E27FC236}">
                <a16:creationId xmlns:a16="http://schemas.microsoft.com/office/drawing/2014/main" id="{A30EFC94-CE66-4937-ABCA-03D52179492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55032" y="1211628"/>
            <a:ext cx="681440" cy="105313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ands, First Person, Clock, Time, Watch">
            <a:extLst>
              <a:ext uri="{FF2B5EF4-FFF2-40B4-BE49-F238E27FC236}">
                <a16:creationId xmlns:a16="http://schemas.microsoft.com/office/drawing/2014/main" id="{2781BD02-4F73-4E8B-B63F-9AD8E3E2866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100043" y="2705097"/>
            <a:ext cx="1009481" cy="74776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hick, Animal, Bird, Rain, Raincoat">
            <a:extLst>
              <a:ext uri="{FF2B5EF4-FFF2-40B4-BE49-F238E27FC236}">
                <a16:creationId xmlns:a16="http://schemas.microsoft.com/office/drawing/2014/main" id="{41F1EB93-99A9-4D95-B7FA-59751BC320ED}"/>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21901" y="5170342"/>
            <a:ext cx="566833" cy="1053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3292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45000"/>
                                        <p:tgtEl>
                                          <p:spTgt spid="12"/>
                                        </p:tgtEl>
                                      </p:cBhvr>
                                    </p:animEffect>
                                    <p:set>
                                      <p:cBhvr>
                                        <p:cTn id="7" dur="1" fill="hold">
                                          <p:stCondLst>
                                            <p:cond delay="44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2" descr="rectangle for the timer">
            <a:extLst>
              <a:ext uri="{FF2B5EF4-FFF2-40B4-BE49-F238E27FC236}">
                <a16:creationId xmlns:a16="http://schemas.microsoft.com/office/drawing/2014/main" id="{95951553-FAC0-48C1-907B-F4417A31C8A1}"/>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Rectangle 3" descr="rectangle for the timer, it moves down the screen as the time passes">
            <a:extLst>
              <a:ext uri="{FF2B5EF4-FFF2-40B4-BE49-F238E27FC236}">
                <a16:creationId xmlns:a16="http://schemas.microsoft.com/office/drawing/2014/main" id="{24024D0C-B845-4B28-8326-418845A65DE5}"/>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 name="Line 7" descr="line to denote the top of the timer, 60 seconds">
            <a:extLst>
              <a:ext uri="{FF2B5EF4-FFF2-40B4-BE49-F238E27FC236}">
                <a16:creationId xmlns:a16="http://schemas.microsoft.com/office/drawing/2014/main" id="{D08D5F79-4D95-4BB4-977D-FB76E0AAE42C}"/>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2">
            <a:extLst>
              <a:ext uri="{FF2B5EF4-FFF2-40B4-BE49-F238E27FC236}">
                <a16:creationId xmlns:a16="http://schemas.microsoft.com/office/drawing/2014/main" id="{2E06FFE9-72D2-4495-A639-4C7D908E32A5}"/>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30</a:t>
            </a:r>
          </a:p>
        </p:txBody>
      </p:sp>
      <p:sp>
        <p:nvSpPr>
          <p:cNvPr id="15" name="Text Box 10">
            <a:extLst>
              <a:ext uri="{FF2B5EF4-FFF2-40B4-BE49-F238E27FC236}">
                <a16:creationId xmlns:a16="http://schemas.microsoft.com/office/drawing/2014/main" id="{22609D40-C56A-476F-B851-0DE6E0A73C74}"/>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6" name="Line 4" descr="line for the timer, 60 to 0 seconds">
            <a:extLst>
              <a:ext uri="{FF2B5EF4-FFF2-40B4-BE49-F238E27FC236}">
                <a16:creationId xmlns:a16="http://schemas.microsoft.com/office/drawing/2014/main" id="{B1CB4470-74E4-4099-B775-A0C22F721DE2}"/>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8" name="Line 9" descr="line to denote the end of the timer (i.e. zero seconds)">
            <a:extLst>
              <a:ext uri="{FF2B5EF4-FFF2-40B4-BE49-F238E27FC236}">
                <a16:creationId xmlns:a16="http://schemas.microsoft.com/office/drawing/2014/main" id="{50C0AC70-79F9-45D2-9353-D0B0F77E27B1}"/>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9" name="Text Box 14">
            <a:extLst>
              <a:ext uri="{FF2B5EF4-FFF2-40B4-BE49-F238E27FC236}">
                <a16:creationId xmlns:a16="http://schemas.microsoft.com/office/drawing/2014/main" id="{E8A7FA2B-0E92-4D29-8D53-814318AF3848}"/>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21" name="AutoShape 11">
            <a:hlinkClick r:id="" action="ppaction://noaction" highlightClick="1"/>
            <a:extLst>
              <a:ext uri="{FF2B5EF4-FFF2-40B4-BE49-F238E27FC236}">
                <a16:creationId xmlns:a16="http://schemas.microsoft.com/office/drawing/2014/main" id="{A4017100-C0DA-481C-ACE0-7331C07C924F}"/>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48" name="TextBox 19">
            <a:extLst>
              <a:ext uri="{FF2B5EF4-FFF2-40B4-BE49-F238E27FC236}">
                <a16:creationId xmlns:a16="http://schemas.microsoft.com/office/drawing/2014/main" id="{449C9B33-B45F-4923-B69C-59FF54BB000B}"/>
              </a:ext>
            </a:extLst>
          </p:cNvPr>
          <p:cNvSpPr txBox="1"/>
          <p:nvPr/>
        </p:nvSpPr>
        <p:spPr>
          <a:xfrm>
            <a:off x="5962997" y="2775011"/>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[deer]</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4" name="TextBox 19">
            <a:extLst>
              <a:ext uri="{FF2B5EF4-FFF2-40B4-BE49-F238E27FC236}">
                <a16:creationId xmlns:a16="http://schemas.microsoft.com/office/drawing/2014/main" id="{33FEAB2F-16CE-48F5-8A08-2FE6E7197F7A}"/>
              </a:ext>
            </a:extLst>
          </p:cNvPr>
          <p:cNvSpPr txBox="1"/>
          <p:nvPr/>
        </p:nvSpPr>
        <p:spPr>
          <a:xfrm>
            <a:off x="5627224" y="5798346"/>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[impact]</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6" name="Title 5">
            <a:extLst>
              <a:ext uri="{FF2B5EF4-FFF2-40B4-BE49-F238E27FC236}">
                <a16:creationId xmlns:a16="http://schemas.microsoft.com/office/drawing/2014/main" id="{1A5F62AF-206E-4C46-91BF-26DEFCB5CCAE}"/>
              </a:ext>
            </a:extLst>
          </p:cNvPr>
          <p:cNvSpPr>
            <a:spLocks noGrp="1"/>
          </p:cNvSpPr>
          <p:nvPr>
            <p:ph type="title"/>
          </p:nvPr>
        </p:nvSpPr>
        <p:spPr>
          <a:xfrm>
            <a:off x="838200" y="443073"/>
            <a:ext cx="4509866" cy="523647"/>
          </a:xfrm>
        </p:spPr>
        <p:txBody>
          <a:bodyPr>
            <a:normAutofit fontScale="90000"/>
          </a:bodyPr>
          <a:lstStyle/>
          <a:p>
            <a:r>
              <a:rPr lang="fr-FR" dirty="0"/>
              <a:t>Phonétique </a:t>
            </a:r>
          </a:p>
        </p:txBody>
      </p:sp>
      <p:pic>
        <p:nvPicPr>
          <p:cNvPr id="34" name="Picture 33" descr="background rectangle">
            <a:extLst>
              <a:ext uri="{FF2B5EF4-FFF2-40B4-BE49-F238E27FC236}">
                <a16:creationId xmlns:a16="http://schemas.microsoft.com/office/drawing/2014/main" id="{DBD9C8B1-BBB8-43D8-8FD6-A58E4094D64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19BFC17A-96DA-4856-BAB5-3DF65B80C591}"/>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Phonétique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6" name="TextBox 35">
            <a:hlinkClick r:id="" action="ppaction://noaction">
              <a:snd r:embed="rId4" name="impression.wav"/>
            </a:hlinkClick>
            <a:extLst>
              <a:ext uri="{FF2B5EF4-FFF2-40B4-BE49-F238E27FC236}">
                <a16:creationId xmlns:a16="http://schemas.microsoft.com/office/drawing/2014/main" id="{9EB267D2-01A7-4D17-AE3F-185B3AE54DCB}"/>
              </a:ext>
            </a:extLst>
          </p:cNvPr>
          <p:cNvSpPr txBox="1"/>
          <p:nvPr/>
        </p:nvSpPr>
        <p:spPr>
          <a:xfrm>
            <a:off x="5541611" y="3291829"/>
            <a:ext cx="441077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E6000"/>
                </a:solidFill>
                <a:effectLst/>
                <a:uLnTx/>
                <a:uFillTx/>
                <a:latin typeface="Century Gothic" panose="020F0302020204030204"/>
                <a:ea typeface="+mn-ea"/>
                <a:cs typeface="+mn-cs"/>
              </a:rPr>
              <a:t>im</a:t>
            </a:r>
            <a:r>
              <a:rPr kumimoji="0" lang="en-GB" sz="6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pression</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endParaRPr>
          </a:p>
        </p:txBody>
      </p:sp>
      <p:sp>
        <p:nvSpPr>
          <p:cNvPr id="37" name="TextBox 36">
            <a:hlinkClick r:id="" action="ppaction://noaction">
              <a:snd r:embed="rId5" name="essaim.wav"/>
            </a:hlinkClick>
            <a:extLst>
              <a:ext uri="{FF2B5EF4-FFF2-40B4-BE49-F238E27FC236}">
                <a16:creationId xmlns:a16="http://schemas.microsoft.com/office/drawing/2014/main" id="{D004DB8B-0057-40E3-9653-BE5862228B05}"/>
              </a:ext>
            </a:extLst>
          </p:cNvPr>
          <p:cNvSpPr txBox="1"/>
          <p:nvPr/>
        </p:nvSpPr>
        <p:spPr>
          <a:xfrm>
            <a:off x="4382675" y="1301014"/>
            <a:ext cx="312410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ess</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aim</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38" name="TextBox 37">
            <a:hlinkClick r:id="" action="ppaction://noaction">
              <a:snd r:embed="rId6" name="impermeable.wav"/>
            </a:hlinkClick>
            <a:extLst>
              <a:ext uri="{FF2B5EF4-FFF2-40B4-BE49-F238E27FC236}">
                <a16:creationId xmlns:a16="http://schemas.microsoft.com/office/drawing/2014/main" id="{EC42F86E-BB3E-4F2D-89D5-7798A833B0FC}"/>
              </a:ext>
            </a:extLst>
          </p:cNvPr>
          <p:cNvSpPr txBox="1"/>
          <p:nvPr/>
        </p:nvSpPr>
        <p:spPr>
          <a:xfrm>
            <a:off x="756418" y="4996311"/>
            <a:ext cx="520982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perméable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9" name="TextBox 38">
            <a:hlinkClick r:id="" action="ppaction://noaction">
              <a:snd r:embed="rId7" name="impoli.wav"/>
            </a:hlinkClick>
            <a:extLst>
              <a:ext uri="{FF2B5EF4-FFF2-40B4-BE49-F238E27FC236}">
                <a16:creationId xmlns:a16="http://schemas.microsoft.com/office/drawing/2014/main" id="{43E9BDBC-EB9E-4B04-BCE0-AE82484AE3EB}"/>
              </a:ext>
            </a:extLst>
          </p:cNvPr>
          <p:cNvSpPr txBox="1"/>
          <p:nvPr/>
        </p:nvSpPr>
        <p:spPr>
          <a:xfrm>
            <a:off x="1112494" y="1059051"/>
            <a:ext cx="28721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poli</a:t>
            </a:r>
            <a:endParaRPr kumimoji="0" lang="en-GB" sz="6000" b="0" i="0" u="none" strike="noStrike" kern="1200" cap="none" spc="0" normalizeH="0" baseline="0" noProof="0" dirty="0">
              <a:ln>
                <a:noFill/>
              </a:ln>
              <a:solidFill>
                <a:srgbClr val="FFC000">
                  <a:lumMod val="75000"/>
                </a:srgbClr>
              </a:solidFill>
              <a:effectLst/>
              <a:uLnTx/>
              <a:uFillTx/>
              <a:latin typeface="Century Gothic" panose="020B0502020202020204" pitchFamily="34" charset="0"/>
              <a:ea typeface="+mn-ea"/>
              <a:cs typeface="Calibri" panose="020F0502020204030204" pitchFamily="34" charset="0"/>
            </a:endParaRPr>
          </a:p>
        </p:txBody>
      </p:sp>
      <p:sp>
        <p:nvSpPr>
          <p:cNvPr id="40" name="TextBox 19">
            <a:hlinkClick r:id="" action="ppaction://noaction">
              <a:snd r:embed="rId8" name="daim.wav"/>
            </a:hlinkClick>
            <a:extLst>
              <a:ext uri="{FF2B5EF4-FFF2-40B4-BE49-F238E27FC236}">
                <a16:creationId xmlns:a16="http://schemas.microsoft.com/office/drawing/2014/main" id="{58A01042-FD7D-4C15-A213-E77BDECD04B7}"/>
              </a:ext>
            </a:extLst>
          </p:cNvPr>
          <p:cNvSpPr txBox="1"/>
          <p:nvPr/>
        </p:nvSpPr>
        <p:spPr>
          <a:xfrm>
            <a:off x="7088151" y="1973929"/>
            <a:ext cx="2260959"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aim</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1" name="TextBox 40">
            <a:hlinkClick r:id="" action="ppaction://noaction">
              <a:snd r:embed="rId9" name="impact.wav"/>
            </a:hlinkClick>
            <a:extLst>
              <a:ext uri="{FF2B5EF4-FFF2-40B4-BE49-F238E27FC236}">
                <a16:creationId xmlns:a16="http://schemas.microsoft.com/office/drawing/2014/main" id="{7E2CB71F-C139-496F-9E94-8C297D9217DB}"/>
              </a:ext>
            </a:extLst>
          </p:cNvPr>
          <p:cNvSpPr txBox="1"/>
          <p:nvPr/>
        </p:nvSpPr>
        <p:spPr>
          <a:xfrm>
            <a:off x="6295342" y="4958841"/>
            <a:ext cx="3165389" cy="1053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pact</a:t>
            </a:r>
            <a:endParaRPr kumimoji="0" lang="en-GB" sz="6000" b="0" i="0" u="none" strike="noStrike" kern="1200" cap="none" spc="0" normalizeH="0" baseline="0" noProof="0" dirty="0">
              <a:ln>
                <a:noFill/>
              </a:ln>
              <a:solidFill>
                <a:srgbClr val="FFC000">
                  <a:lumMod val="75000"/>
                </a:srgbClr>
              </a:solidFill>
              <a:effectLst/>
              <a:uLnTx/>
              <a:uFillTx/>
              <a:latin typeface="Century Gothic" panose="020B0502020202020204" pitchFamily="34" charset="0"/>
              <a:ea typeface="+mn-ea"/>
              <a:cs typeface="Calibri" panose="020F0502020204030204" pitchFamily="34" charset="0"/>
            </a:endParaRPr>
          </a:p>
        </p:txBody>
      </p:sp>
      <p:sp>
        <p:nvSpPr>
          <p:cNvPr id="42" name="TextBox 19">
            <a:extLst>
              <a:ext uri="{FF2B5EF4-FFF2-40B4-BE49-F238E27FC236}">
                <a16:creationId xmlns:a16="http://schemas.microsoft.com/office/drawing/2014/main" id="{4CFE0029-C8B4-43D2-9F90-90376197FA02}"/>
              </a:ext>
            </a:extLst>
          </p:cNvPr>
          <p:cNvSpPr txBox="1"/>
          <p:nvPr/>
        </p:nvSpPr>
        <p:spPr>
          <a:xfrm>
            <a:off x="1768297" y="1843882"/>
            <a:ext cx="138760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[rude]</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3" name="TextBox 19">
            <a:extLst>
              <a:ext uri="{FF2B5EF4-FFF2-40B4-BE49-F238E27FC236}">
                <a16:creationId xmlns:a16="http://schemas.microsoft.com/office/drawing/2014/main" id="{CFFCC932-BC57-4B29-B6EB-D7C8CB8AA78D}"/>
              </a:ext>
            </a:extLst>
          </p:cNvPr>
          <p:cNvSpPr txBox="1"/>
          <p:nvPr/>
        </p:nvSpPr>
        <p:spPr>
          <a:xfrm>
            <a:off x="755411" y="5905745"/>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[raincoat]</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4" name="TextBox 19">
            <a:extLst>
              <a:ext uri="{FF2B5EF4-FFF2-40B4-BE49-F238E27FC236}">
                <a16:creationId xmlns:a16="http://schemas.microsoft.com/office/drawing/2014/main" id="{80496A82-40C1-4F46-B509-0618BC551BA3}"/>
              </a:ext>
            </a:extLst>
          </p:cNvPr>
          <p:cNvSpPr txBox="1"/>
          <p:nvPr/>
        </p:nvSpPr>
        <p:spPr>
          <a:xfrm>
            <a:off x="5627224" y="5798346"/>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[impact]</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5" name="TextBox 19">
            <a:extLst>
              <a:ext uri="{FF2B5EF4-FFF2-40B4-BE49-F238E27FC236}">
                <a16:creationId xmlns:a16="http://schemas.microsoft.com/office/drawing/2014/main" id="{CA8D33E4-A411-4DD0-B5DF-33A46643EB5F}"/>
              </a:ext>
            </a:extLst>
          </p:cNvPr>
          <p:cNvSpPr txBox="1"/>
          <p:nvPr/>
        </p:nvSpPr>
        <p:spPr>
          <a:xfrm>
            <a:off x="5403367" y="4119470"/>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[impression]</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6" name="TextBox 19">
            <a:extLst>
              <a:ext uri="{FF2B5EF4-FFF2-40B4-BE49-F238E27FC236}">
                <a16:creationId xmlns:a16="http://schemas.microsoft.com/office/drawing/2014/main" id="{52E59104-7E6F-4FF9-81E8-9391012B7BA1}"/>
              </a:ext>
            </a:extLst>
          </p:cNvPr>
          <p:cNvSpPr txBox="1"/>
          <p:nvPr/>
        </p:nvSpPr>
        <p:spPr>
          <a:xfrm>
            <a:off x="5117384" y="2140751"/>
            <a:ext cx="165468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[swarm]</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1" name="TextBox 20">
            <a:hlinkClick r:id="" action="ppaction://noaction">
              <a:snd r:embed="rId10" name="simplement.wav"/>
            </a:hlinkClick>
            <a:extLst>
              <a:ext uri="{FF2B5EF4-FFF2-40B4-BE49-F238E27FC236}">
                <a16:creationId xmlns:a16="http://schemas.microsoft.com/office/drawing/2014/main" id="{86B9969D-3E97-48A6-B486-5B1C7A911A82}"/>
              </a:ext>
            </a:extLst>
          </p:cNvPr>
          <p:cNvSpPr txBox="1"/>
          <p:nvPr/>
        </p:nvSpPr>
        <p:spPr>
          <a:xfrm flipH="1">
            <a:off x="909554" y="3776447"/>
            <a:ext cx="4632058"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plement</a:t>
            </a:r>
            <a:endParaRPr kumimoji="0" lang="en-GB" sz="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
        <p:nvSpPr>
          <p:cNvPr id="52" name="TextBox 19">
            <a:extLst>
              <a:ext uri="{FF2B5EF4-FFF2-40B4-BE49-F238E27FC236}">
                <a16:creationId xmlns:a16="http://schemas.microsoft.com/office/drawing/2014/main" id="{E6F8B8AA-9F4E-4FCB-90F4-E60B9C7D1685}"/>
              </a:ext>
            </a:extLst>
          </p:cNvPr>
          <p:cNvSpPr txBox="1"/>
          <p:nvPr/>
        </p:nvSpPr>
        <p:spPr>
          <a:xfrm>
            <a:off x="826167" y="4655922"/>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[simply]</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5" name="TextBox 54">
            <a:hlinkClick r:id="" action="ppaction://noaction">
              <a:snd r:embed="rId11" name="impatient.wav"/>
            </a:hlinkClick>
            <a:extLst>
              <a:ext uri="{FF2B5EF4-FFF2-40B4-BE49-F238E27FC236}">
                <a16:creationId xmlns:a16="http://schemas.microsoft.com/office/drawing/2014/main" id="{C0017462-FB7F-49EF-88E8-DB0F0BF073C4}"/>
              </a:ext>
            </a:extLst>
          </p:cNvPr>
          <p:cNvSpPr txBox="1"/>
          <p:nvPr/>
        </p:nvSpPr>
        <p:spPr>
          <a:xfrm>
            <a:off x="-9532" y="2326417"/>
            <a:ext cx="4504249" cy="1053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patient</a:t>
            </a:r>
          </a:p>
        </p:txBody>
      </p:sp>
      <p:sp>
        <p:nvSpPr>
          <p:cNvPr id="57" name="TextBox 19">
            <a:extLst>
              <a:ext uri="{FF2B5EF4-FFF2-40B4-BE49-F238E27FC236}">
                <a16:creationId xmlns:a16="http://schemas.microsoft.com/office/drawing/2014/main" id="{E7345928-F2C0-4930-8B13-92C8D47E65B3}"/>
              </a:ext>
            </a:extLst>
          </p:cNvPr>
          <p:cNvSpPr txBox="1"/>
          <p:nvPr/>
        </p:nvSpPr>
        <p:spPr>
          <a:xfrm>
            <a:off x="54924" y="3231066"/>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[impatient]</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8" name="TextBox 57">
            <a:hlinkClick r:id="" action="ppaction://noaction">
              <a:snd r:embed="rId12" name="timbre.wav"/>
            </a:hlinkClick>
            <a:extLst>
              <a:ext uri="{FF2B5EF4-FFF2-40B4-BE49-F238E27FC236}">
                <a16:creationId xmlns:a16="http://schemas.microsoft.com/office/drawing/2014/main" id="{49C7F712-AD52-48BA-A402-B184CE167980}"/>
              </a:ext>
            </a:extLst>
          </p:cNvPr>
          <p:cNvSpPr txBox="1"/>
          <p:nvPr/>
        </p:nvSpPr>
        <p:spPr>
          <a:xfrm>
            <a:off x="6695179" y="158060"/>
            <a:ext cx="285672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bre</a:t>
            </a:r>
          </a:p>
        </p:txBody>
      </p:sp>
      <p:sp>
        <p:nvSpPr>
          <p:cNvPr id="59" name="TextBox 19">
            <a:extLst>
              <a:ext uri="{FF2B5EF4-FFF2-40B4-BE49-F238E27FC236}">
                <a16:creationId xmlns:a16="http://schemas.microsoft.com/office/drawing/2014/main" id="{EE04DFF9-1B41-4085-A137-FE013679E027}"/>
              </a:ext>
            </a:extLst>
          </p:cNvPr>
          <p:cNvSpPr txBox="1"/>
          <p:nvPr/>
        </p:nvSpPr>
        <p:spPr>
          <a:xfrm>
            <a:off x="6855279" y="928151"/>
            <a:ext cx="269663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[postage stamp]</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7" name="Rounded Rectangle 46">
            <a:extLst>
              <a:ext uri="{FF2B5EF4-FFF2-40B4-BE49-F238E27FC236}">
                <a16:creationId xmlns:a16="http://schemas.microsoft.com/office/drawing/2014/main" id="{1292A97B-1814-493A-B729-9734B1D1BAFE}"/>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9" name="Picture 2" descr="Birds, Silhouette, Animals, Flying">
            <a:extLst>
              <a:ext uri="{FF2B5EF4-FFF2-40B4-BE49-F238E27FC236}">
                <a16:creationId xmlns:a16="http://schemas.microsoft.com/office/drawing/2014/main" id="{FF63A7F0-71E1-4D12-A3EF-F58CC0EA097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74056" y="1537392"/>
            <a:ext cx="2341340" cy="117067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Deer, Application, Bambi, Wild Animals">
            <a:extLst>
              <a:ext uri="{FF2B5EF4-FFF2-40B4-BE49-F238E27FC236}">
                <a16:creationId xmlns:a16="http://schemas.microsoft.com/office/drawing/2014/main" id="{E138B666-ECC0-489C-8B9F-FFE41BF31462}"/>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49328"/>
          <a:stretch/>
        </p:blipFill>
        <p:spPr bwMode="auto">
          <a:xfrm>
            <a:off x="9258166" y="2136238"/>
            <a:ext cx="646112" cy="799864"/>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Stamp, Sticker, Collection, Envelope">
            <a:extLst>
              <a:ext uri="{FF2B5EF4-FFF2-40B4-BE49-F238E27FC236}">
                <a16:creationId xmlns:a16="http://schemas.microsoft.com/office/drawing/2014/main" id="{2D59D7D8-A2B8-4AA9-8332-CA5DDF32C62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287205" y="592387"/>
            <a:ext cx="1130743" cy="74651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Rude, Blowing, Child, Gesture, Girl">
            <a:extLst>
              <a:ext uri="{FF2B5EF4-FFF2-40B4-BE49-F238E27FC236}">
                <a16:creationId xmlns:a16="http://schemas.microsoft.com/office/drawing/2014/main" id="{6749D3A5-FABF-4A81-8895-097E4DAA7472}"/>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55032" y="1211628"/>
            <a:ext cx="681440" cy="105313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Hands, First Person, Clock, Time, Watch">
            <a:extLst>
              <a:ext uri="{FF2B5EF4-FFF2-40B4-BE49-F238E27FC236}">
                <a16:creationId xmlns:a16="http://schemas.microsoft.com/office/drawing/2014/main" id="{5DDAF5E9-A7B7-4255-BE30-D308869DBBC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100043" y="2705097"/>
            <a:ext cx="1009481" cy="74776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8" descr="Chick, Animal, Bird, Rain, Raincoat">
            <a:extLst>
              <a:ext uri="{FF2B5EF4-FFF2-40B4-BE49-F238E27FC236}">
                <a16:creationId xmlns:a16="http://schemas.microsoft.com/office/drawing/2014/main" id="{B1776BDE-FD1D-468F-ADE6-33DD5BCDF039}"/>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21901" y="5170342"/>
            <a:ext cx="566833" cy="1053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7465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30000"/>
                                        <p:tgtEl>
                                          <p:spTgt spid="12"/>
                                        </p:tgtEl>
                                      </p:cBhvr>
                                    </p:animEffect>
                                    <p:set>
                                      <p:cBhvr>
                                        <p:cTn id="7" dur="1" fill="hold">
                                          <p:stCondLst>
                                            <p:cond delay="29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2" descr="rectangle for the timer">
            <a:extLst>
              <a:ext uri="{FF2B5EF4-FFF2-40B4-BE49-F238E27FC236}">
                <a16:creationId xmlns:a16="http://schemas.microsoft.com/office/drawing/2014/main" id="{95951553-FAC0-48C1-907B-F4417A31C8A1}"/>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Rectangle 3" descr="rectangle for the timer, it moves down the screen as the time passes">
            <a:extLst>
              <a:ext uri="{FF2B5EF4-FFF2-40B4-BE49-F238E27FC236}">
                <a16:creationId xmlns:a16="http://schemas.microsoft.com/office/drawing/2014/main" id="{24024D0C-B845-4B28-8326-418845A65DE5}"/>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 name="Line 7" descr="line to denote the top of the timer, 60 seconds">
            <a:extLst>
              <a:ext uri="{FF2B5EF4-FFF2-40B4-BE49-F238E27FC236}">
                <a16:creationId xmlns:a16="http://schemas.microsoft.com/office/drawing/2014/main" id="{D08D5F79-4D95-4BB4-977D-FB76E0AAE42C}"/>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2">
            <a:extLst>
              <a:ext uri="{FF2B5EF4-FFF2-40B4-BE49-F238E27FC236}">
                <a16:creationId xmlns:a16="http://schemas.microsoft.com/office/drawing/2014/main" id="{2E06FFE9-72D2-4495-A639-4C7D908E32A5}"/>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15</a:t>
            </a:r>
          </a:p>
        </p:txBody>
      </p:sp>
      <p:sp>
        <p:nvSpPr>
          <p:cNvPr id="15" name="Text Box 10">
            <a:extLst>
              <a:ext uri="{FF2B5EF4-FFF2-40B4-BE49-F238E27FC236}">
                <a16:creationId xmlns:a16="http://schemas.microsoft.com/office/drawing/2014/main" id="{22609D40-C56A-476F-B851-0DE6E0A73C74}"/>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6" name="Line 4" descr="line for the timer, 60 to 0 seconds">
            <a:extLst>
              <a:ext uri="{FF2B5EF4-FFF2-40B4-BE49-F238E27FC236}">
                <a16:creationId xmlns:a16="http://schemas.microsoft.com/office/drawing/2014/main" id="{B1CB4470-74E4-4099-B775-A0C22F721DE2}"/>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8" name="Line 9" descr="line to denote the end of the timer (i.e. zero seconds)">
            <a:extLst>
              <a:ext uri="{FF2B5EF4-FFF2-40B4-BE49-F238E27FC236}">
                <a16:creationId xmlns:a16="http://schemas.microsoft.com/office/drawing/2014/main" id="{50C0AC70-79F9-45D2-9353-D0B0F77E27B1}"/>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9" name="Text Box 14">
            <a:extLst>
              <a:ext uri="{FF2B5EF4-FFF2-40B4-BE49-F238E27FC236}">
                <a16:creationId xmlns:a16="http://schemas.microsoft.com/office/drawing/2014/main" id="{E8A7FA2B-0E92-4D29-8D53-814318AF3848}"/>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21" name="AutoShape 11">
            <a:hlinkClick r:id="" action="ppaction://noaction" highlightClick="1"/>
            <a:extLst>
              <a:ext uri="{FF2B5EF4-FFF2-40B4-BE49-F238E27FC236}">
                <a16:creationId xmlns:a16="http://schemas.microsoft.com/office/drawing/2014/main" id="{A4017100-C0DA-481C-ACE0-7331C07C924F}"/>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48" name="TextBox 19">
            <a:extLst>
              <a:ext uri="{FF2B5EF4-FFF2-40B4-BE49-F238E27FC236}">
                <a16:creationId xmlns:a16="http://schemas.microsoft.com/office/drawing/2014/main" id="{449C9B33-B45F-4923-B69C-59FF54BB000B}"/>
              </a:ext>
            </a:extLst>
          </p:cNvPr>
          <p:cNvSpPr txBox="1"/>
          <p:nvPr/>
        </p:nvSpPr>
        <p:spPr>
          <a:xfrm>
            <a:off x="5962997" y="2775011"/>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[deer]</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Title 9">
            <a:extLst>
              <a:ext uri="{FF2B5EF4-FFF2-40B4-BE49-F238E27FC236}">
                <a16:creationId xmlns:a16="http://schemas.microsoft.com/office/drawing/2014/main" id="{75757E34-130B-4468-81F2-20EC96E5AB7E}"/>
              </a:ext>
            </a:extLst>
          </p:cNvPr>
          <p:cNvSpPr>
            <a:spLocks noGrp="1"/>
          </p:cNvSpPr>
          <p:nvPr>
            <p:ph type="title"/>
          </p:nvPr>
        </p:nvSpPr>
        <p:spPr>
          <a:xfrm>
            <a:off x="838200" y="443073"/>
            <a:ext cx="4421460" cy="411777"/>
          </a:xfrm>
        </p:spPr>
        <p:txBody>
          <a:bodyPr>
            <a:normAutofit fontScale="90000"/>
          </a:bodyPr>
          <a:lstStyle/>
          <a:p>
            <a:r>
              <a:rPr lang="fr-FR" dirty="0"/>
              <a:t>Phonétique</a:t>
            </a:r>
          </a:p>
        </p:txBody>
      </p:sp>
      <p:pic>
        <p:nvPicPr>
          <p:cNvPr id="34" name="Picture 33" descr="background rectangle">
            <a:extLst>
              <a:ext uri="{FF2B5EF4-FFF2-40B4-BE49-F238E27FC236}">
                <a16:creationId xmlns:a16="http://schemas.microsoft.com/office/drawing/2014/main" id="{1755B3B4-F65B-43F2-BA0E-96160CADAC8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61E7FA85-F299-41DC-A2FF-6658E9147174}"/>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Phonétique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6" name="TextBox 35">
            <a:hlinkClick r:id="" action="ppaction://noaction">
              <a:snd r:embed="rId4" name="impression.wav"/>
            </a:hlinkClick>
            <a:extLst>
              <a:ext uri="{FF2B5EF4-FFF2-40B4-BE49-F238E27FC236}">
                <a16:creationId xmlns:a16="http://schemas.microsoft.com/office/drawing/2014/main" id="{9EAEB665-A2BE-43F9-B774-8AF4355FA33C}"/>
              </a:ext>
            </a:extLst>
          </p:cNvPr>
          <p:cNvSpPr txBox="1"/>
          <p:nvPr/>
        </p:nvSpPr>
        <p:spPr>
          <a:xfrm>
            <a:off x="5541611" y="3291829"/>
            <a:ext cx="441077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E6000"/>
                </a:solidFill>
                <a:effectLst/>
                <a:uLnTx/>
                <a:uFillTx/>
                <a:latin typeface="Century Gothic" panose="020F0302020204030204"/>
                <a:ea typeface="+mn-ea"/>
                <a:cs typeface="+mn-cs"/>
              </a:rPr>
              <a:t>im</a:t>
            </a:r>
            <a:r>
              <a:rPr kumimoji="0" lang="en-GB" sz="6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pression</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endParaRPr>
          </a:p>
        </p:txBody>
      </p:sp>
      <p:sp>
        <p:nvSpPr>
          <p:cNvPr id="37" name="TextBox 36">
            <a:hlinkClick r:id="" action="ppaction://noaction">
              <a:snd r:embed="rId5" name="essaim.wav"/>
            </a:hlinkClick>
            <a:extLst>
              <a:ext uri="{FF2B5EF4-FFF2-40B4-BE49-F238E27FC236}">
                <a16:creationId xmlns:a16="http://schemas.microsoft.com/office/drawing/2014/main" id="{8D809081-8916-414A-8BE2-8CCC86C3F3AE}"/>
              </a:ext>
            </a:extLst>
          </p:cNvPr>
          <p:cNvSpPr txBox="1"/>
          <p:nvPr/>
        </p:nvSpPr>
        <p:spPr>
          <a:xfrm>
            <a:off x="4382675" y="1301014"/>
            <a:ext cx="312410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ess</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aim</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38" name="TextBox 37">
            <a:hlinkClick r:id="" action="ppaction://noaction">
              <a:snd r:embed="rId6" name="impermeable.wav"/>
            </a:hlinkClick>
            <a:extLst>
              <a:ext uri="{FF2B5EF4-FFF2-40B4-BE49-F238E27FC236}">
                <a16:creationId xmlns:a16="http://schemas.microsoft.com/office/drawing/2014/main" id="{5C970CA2-511F-4764-96C9-D4D41A96ED42}"/>
              </a:ext>
            </a:extLst>
          </p:cNvPr>
          <p:cNvSpPr txBox="1"/>
          <p:nvPr/>
        </p:nvSpPr>
        <p:spPr>
          <a:xfrm>
            <a:off x="770062" y="4996311"/>
            <a:ext cx="520982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perméable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9" name="TextBox 38">
            <a:hlinkClick r:id="" action="ppaction://noaction">
              <a:snd r:embed="rId7" name="impoli.wav"/>
            </a:hlinkClick>
            <a:extLst>
              <a:ext uri="{FF2B5EF4-FFF2-40B4-BE49-F238E27FC236}">
                <a16:creationId xmlns:a16="http://schemas.microsoft.com/office/drawing/2014/main" id="{EBF91A65-7462-4D9E-B75A-DAB1F433FF38}"/>
              </a:ext>
            </a:extLst>
          </p:cNvPr>
          <p:cNvSpPr txBox="1"/>
          <p:nvPr/>
        </p:nvSpPr>
        <p:spPr>
          <a:xfrm>
            <a:off x="1112494" y="1059051"/>
            <a:ext cx="28721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poli</a:t>
            </a:r>
            <a:endParaRPr kumimoji="0" lang="en-GB" sz="6000" b="0" i="0" u="none" strike="noStrike" kern="1200" cap="none" spc="0" normalizeH="0" baseline="0" noProof="0" dirty="0">
              <a:ln>
                <a:noFill/>
              </a:ln>
              <a:solidFill>
                <a:srgbClr val="FFC000">
                  <a:lumMod val="75000"/>
                </a:srgbClr>
              </a:solidFill>
              <a:effectLst/>
              <a:uLnTx/>
              <a:uFillTx/>
              <a:latin typeface="Century Gothic" panose="020B0502020202020204" pitchFamily="34" charset="0"/>
              <a:ea typeface="+mn-ea"/>
              <a:cs typeface="Calibri" panose="020F0502020204030204" pitchFamily="34" charset="0"/>
            </a:endParaRPr>
          </a:p>
        </p:txBody>
      </p:sp>
      <p:sp>
        <p:nvSpPr>
          <p:cNvPr id="40" name="TextBox 19">
            <a:hlinkClick r:id="" action="ppaction://noaction">
              <a:snd r:embed="rId8" name="daim.wav"/>
            </a:hlinkClick>
            <a:extLst>
              <a:ext uri="{FF2B5EF4-FFF2-40B4-BE49-F238E27FC236}">
                <a16:creationId xmlns:a16="http://schemas.microsoft.com/office/drawing/2014/main" id="{9C246E97-C83A-4308-87A3-300922A5ED9B}"/>
              </a:ext>
            </a:extLst>
          </p:cNvPr>
          <p:cNvSpPr txBox="1"/>
          <p:nvPr/>
        </p:nvSpPr>
        <p:spPr>
          <a:xfrm>
            <a:off x="7088151" y="1973929"/>
            <a:ext cx="2260959"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aim</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1" name="TextBox 40">
            <a:hlinkClick r:id="" action="ppaction://noaction">
              <a:snd r:embed="rId9" name="impact.wav"/>
            </a:hlinkClick>
            <a:extLst>
              <a:ext uri="{FF2B5EF4-FFF2-40B4-BE49-F238E27FC236}">
                <a16:creationId xmlns:a16="http://schemas.microsoft.com/office/drawing/2014/main" id="{48A60FC1-3232-4ED7-9B92-96E0B609FB9B}"/>
              </a:ext>
            </a:extLst>
          </p:cNvPr>
          <p:cNvSpPr txBox="1"/>
          <p:nvPr/>
        </p:nvSpPr>
        <p:spPr>
          <a:xfrm>
            <a:off x="6295342" y="4958841"/>
            <a:ext cx="3165389" cy="1053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pact</a:t>
            </a:r>
            <a:endParaRPr kumimoji="0" lang="en-GB" sz="6000" b="0" i="0" u="none" strike="noStrike" kern="1200" cap="none" spc="0" normalizeH="0" baseline="0" noProof="0" dirty="0">
              <a:ln>
                <a:noFill/>
              </a:ln>
              <a:solidFill>
                <a:srgbClr val="FFC000">
                  <a:lumMod val="75000"/>
                </a:srgbClr>
              </a:solidFill>
              <a:effectLst/>
              <a:uLnTx/>
              <a:uFillTx/>
              <a:latin typeface="Century Gothic" panose="020B0502020202020204" pitchFamily="34" charset="0"/>
              <a:ea typeface="+mn-ea"/>
              <a:cs typeface="Calibri" panose="020F0502020204030204" pitchFamily="34" charset="0"/>
            </a:endParaRPr>
          </a:p>
        </p:txBody>
      </p:sp>
      <p:sp>
        <p:nvSpPr>
          <p:cNvPr id="42" name="TextBox 19">
            <a:extLst>
              <a:ext uri="{FF2B5EF4-FFF2-40B4-BE49-F238E27FC236}">
                <a16:creationId xmlns:a16="http://schemas.microsoft.com/office/drawing/2014/main" id="{25508802-D219-421E-86C6-D247AE9E06FA}"/>
              </a:ext>
            </a:extLst>
          </p:cNvPr>
          <p:cNvSpPr txBox="1"/>
          <p:nvPr/>
        </p:nvSpPr>
        <p:spPr>
          <a:xfrm>
            <a:off x="1768297" y="1843882"/>
            <a:ext cx="138760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[rude]</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3" name="TextBox 19">
            <a:extLst>
              <a:ext uri="{FF2B5EF4-FFF2-40B4-BE49-F238E27FC236}">
                <a16:creationId xmlns:a16="http://schemas.microsoft.com/office/drawing/2014/main" id="{50190392-3F80-4236-97FB-A3AE0EF422C5}"/>
              </a:ext>
            </a:extLst>
          </p:cNvPr>
          <p:cNvSpPr txBox="1"/>
          <p:nvPr/>
        </p:nvSpPr>
        <p:spPr>
          <a:xfrm>
            <a:off x="755411" y="5905745"/>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[raincoat]</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4" name="TextBox 19">
            <a:extLst>
              <a:ext uri="{FF2B5EF4-FFF2-40B4-BE49-F238E27FC236}">
                <a16:creationId xmlns:a16="http://schemas.microsoft.com/office/drawing/2014/main" id="{B003F279-17E3-4E8B-8C44-BD33194E065C}"/>
              </a:ext>
            </a:extLst>
          </p:cNvPr>
          <p:cNvSpPr txBox="1"/>
          <p:nvPr/>
        </p:nvSpPr>
        <p:spPr>
          <a:xfrm>
            <a:off x="5627224" y="5798346"/>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[impact]</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5" name="TextBox 19">
            <a:extLst>
              <a:ext uri="{FF2B5EF4-FFF2-40B4-BE49-F238E27FC236}">
                <a16:creationId xmlns:a16="http://schemas.microsoft.com/office/drawing/2014/main" id="{8D73AD83-CDE9-4396-B61F-44966D7BE62D}"/>
              </a:ext>
            </a:extLst>
          </p:cNvPr>
          <p:cNvSpPr txBox="1"/>
          <p:nvPr/>
        </p:nvSpPr>
        <p:spPr>
          <a:xfrm>
            <a:off x="5403367" y="4119470"/>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[impression]</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6" name="TextBox 19">
            <a:extLst>
              <a:ext uri="{FF2B5EF4-FFF2-40B4-BE49-F238E27FC236}">
                <a16:creationId xmlns:a16="http://schemas.microsoft.com/office/drawing/2014/main" id="{DFB96A99-AC13-4BEE-ADE0-B052D4D3E99B}"/>
              </a:ext>
            </a:extLst>
          </p:cNvPr>
          <p:cNvSpPr txBox="1"/>
          <p:nvPr/>
        </p:nvSpPr>
        <p:spPr>
          <a:xfrm>
            <a:off x="5117384" y="2140751"/>
            <a:ext cx="165468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[swarm]</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9" name="TextBox 20">
            <a:hlinkClick r:id="" action="ppaction://noaction">
              <a:snd r:embed="rId10" name="simplement.wav"/>
            </a:hlinkClick>
            <a:extLst>
              <a:ext uri="{FF2B5EF4-FFF2-40B4-BE49-F238E27FC236}">
                <a16:creationId xmlns:a16="http://schemas.microsoft.com/office/drawing/2014/main" id="{5FB1C6AD-C745-4D87-9F5F-4F08F1CCFF9A}"/>
              </a:ext>
            </a:extLst>
          </p:cNvPr>
          <p:cNvSpPr txBox="1"/>
          <p:nvPr/>
        </p:nvSpPr>
        <p:spPr>
          <a:xfrm flipH="1">
            <a:off x="909554" y="3776447"/>
            <a:ext cx="4632058"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plement</a:t>
            </a:r>
            <a:endParaRPr kumimoji="0" lang="en-GB" sz="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
        <p:nvSpPr>
          <p:cNvPr id="51" name="TextBox 19">
            <a:extLst>
              <a:ext uri="{FF2B5EF4-FFF2-40B4-BE49-F238E27FC236}">
                <a16:creationId xmlns:a16="http://schemas.microsoft.com/office/drawing/2014/main" id="{4098B821-19F4-4090-BF8E-F0E915FBDABA}"/>
              </a:ext>
            </a:extLst>
          </p:cNvPr>
          <p:cNvSpPr txBox="1"/>
          <p:nvPr/>
        </p:nvSpPr>
        <p:spPr>
          <a:xfrm>
            <a:off x="826167" y="4655922"/>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[simply]</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2" name="TextBox 51">
            <a:hlinkClick r:id="" action="ppaction://noaction">
              <a:snd r:embed="rId11" name="impatient.wav"/>
            </a:hlinkClick>
            <a:extLst>
              <a:ext uri="{FF2B5EF4-FFF2-40B4-BE49-F238E27FC236}">
                <a16:creationId xmlns:a16="http://schemas.microsoft.com/office/drawing/2014/main" id="{558D5394-D27E-4DF0-B7F3-32D2F631D6A8}"/>
              </a:ext>
            </a:extLst>
          </p:cNvPr>
          <p:cNvSpPr txBox="1"/>
          <p:nvPr/>
        </p:nvSpPr>
        <p:spPr>
          <a:xfrm>
            <a:off x="-9532" y="2326417"/>
            <a:ext cx="4504249" cy="1053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patient</a:t>
            </a:r>
          </a:p>
        </p:txBody>
      </p:sp>
      <p:sp>
        <p:nvSpPr>
          <p:cNvPr id="55" name="TextBox 19">
            <a:extLst>
              <a:ext uri="{FF2B5EF4-FFF2-40B4-BE49-F238E27FC236}">
                <a16:creationId xmlns:a16="http://schemas.microsoft.com/office/drawing/2014/main" id="{2C075D06-44AE-4C3C-B1E5-3D9963694251}"/>
              </a:ext>
            </a:extLst>
          </p:cNvPr>
          <p:cNvSpPr txBox="1"/>
          <p:nvPr/>
        </p:nvSpPr>
        <p:spPr>
          <a:xfrm>
            <a:off x="54924" y="3231066"/>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[impatient]</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7" name="TextBox 56">
            <a:hlinkClick r:id="" action="ppaction://noaction">
              <a:snd r:embed="rId12" name="timbre.wav"/>
            </a:hlinkClick>
            <a:extLst>
              <a:ext uri="{FF2B5EF4-FFF2-40B4-BE49-F238E27FC236}">
                <a16:creationId xmlns:a16="http://schemas.microsoft.com/office/drawing/2014/main" id="{5DBE2F8E-5B53-484A-A638-5D382ABB2916}"/>
              </a:ext>
            </a:extLst>
          </p:cNvPr>
          <p:cNvSpPr txBox="1"/>
          <p:nvPr/>
        </p:nvSpPr>
        <p:spPr>
          <a:xfrm>
            <a:off x="6695179" y="158060"/>
            <a:ext cx="285672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bre</a:t>
            </a:r>
          </a:p>
        </p:txBody>
      </p:sp>
      <p:sp>
        <p:nvSpPr>
          <p:cNvPr id="58" name="TextBox 19">
            <a:extLst>
              <a:ext uri="{FF2B5EF4-FFF2-40B4-BE49-F238E27FC236}">
                <a16:creationId xmlns:a16="http://schemas.microsoft.com/office/drawing/2014/main" id="{7BA03368-1F4E-45B2-A90B-A11B195E0DB5}"/>
              </a:ext>
            </a:extLst>
          </p:cNvPr>
          <p:cNvSpPr txBox="1"/>
          <p:nvPr/>
        </p:nvSpPr>
        <p:spPr>
          <a:xfrm>
            <a:off x="6855279" y="928151"/>
            <a:ext cx="269663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[postage stamp]</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33" name="Rounded Rectangle 46">
            <a:extLst>
              <a:ext uri="{FF2B5EF4-FFF2-40B4-BE49-F238E27FC236}">
                <a16:creationId xmlns:a16="http://schemas.microsoft.com/office/drawing/2014/main" id="{769AA51E-C4DD-410B-A6FA-5B38733DFD91}"/>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7" name="Picture 2" descr="Birds, Silhouette, Animals, Flying">
            <a:extLst>
              <a:ext uri="{FF2B5EF4-FFF2-40B4-BE49-F238E27FC236}">
                <a16:creationId xmlns:a16="http://schemas.microsoft.com/office/drawing/2014/main" id="{337D3A74-E23D-4C32-881B-B5A8630E3F5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74056" y="1537392"/>
            <a:ext cx="2341340" cy="117067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Deer, Application, Bambi, Wild Animals">
            <a:extLst>
              <a:ext uri="{FF2B5EF4-FFF2-40B4-BE49-F238E27FC236}">
                <a16:creationId xmlns:a16="http://schemas.microsoft.com/office/drawing/2014/main" id="{278F9023-7482-4BB0-A8C4-85225CA4E80A}"/>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49328"/>
          <a:stretch/>
        </p:blipFill>
        <p:spPr bwMode="auto">
          <a:xfrm>
            <a:off x="9258166" y="2136238"/>
            <a:ext cx="646112" cy="79986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tamp, Sticker, Collection, Envelope">
            <a:extLst>
              <a:ext uri="{FF2B5EF4-FFF2-40B4-BE49-F238E27FC236}">
                <a16:creationId xmlns:a16="http://schemas.microsoft.com/office/drawing/2014/main" id="{9B7E5914-81F7-4DB0-8E0E-B87DC51D625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287205" y="592387"/>
            <a:ext cx="1130743" cy="74651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Rude, Blowing, Child, Gesture, Girl">
            <a:extLst>
              <a:ext uri="{FF2B5EF4-FFF2-40B4-BE49-F238E27FC236}">
                <a16:creationId xmlns:a16="http://schemas.microsoft.com/office/drawing/2014/main" id="{22E1AC55-4930-4FF6-B087-F88F98BC2550}"/>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55032" y="1211628"/>
            <a:ext cx="681440" cy="105313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ands, First Person, Clock, Time, Watch">
            <a:extLst>
              <a:ext uri="{FF2B5EF4-FFF2-40B4-BE49-F238E27FC236}">
                <a16:creationId xmlns:a16="http://schemas.microsoft.com/office/drawing/2014/main" id="{350253AC-DB5A-4D4C-912F-6A5E36FD99F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100043" y="2705097"/>
            <a:ext cx="1009481" cy="74776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8" descr="Chick, Animal, Bird, Rain, Raincoat">
            <a:extLst>
              <a:ext uri="{FF2B5EF4-FFF2-40B4-BE49-F238E27FC236}">
                <a16:creationId xmlns:a16="http://schemas.microsoft.com/office/drawing/2014/main" id="{5A2B1E34-121B-4832-912B-DABF3072D24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21901" y="5170342"/>
            <a:ext cx="566833" cy="1053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8374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15000"/>
                                        <p:tgtEl>
                                          <p:spTgt spid="12"/>
                                        </p:tgtEl>
                                      </p:cBhvr>
                                    </p:animEffect>
                                    <p:set>
                                      <p:cBhvr>
                                        <p:cTn id="7" dur="1" fill="hold">
                                          <p:stCondLst>
                                            <p:cond delay="14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[ain/in] et [aim/in]  </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What do you notice about these words?</a:t>
            </a:r>
          </a:p>
        </p:txBody>
      </p:sp>
      <p:sp>
        <p:nvSpPr>
          <p:cNvPr id="24" name="Rounded Rectangle 46">
            <a:extLst>
              <a:ext uri="{FF2B5EF4-FFF2-40B4-BE49-F238E27FC236}">
                <a16:creationId xmlns:a16="http://schemas.microsoft.com/office/drawing/2014/main" id="{12D35348-0974-4D74-A996-1A3356F5CF5C}"/>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3" name="Group 2">
            <a:extLst>
              <a:ext uri="{FF2B5EF4-FFF2-40B4-BE49-F238E27FC236}">
                <a16:creationId xmlns:a16="http://schemas.microsoft.com/office/drawing/2014/main" id="{A6B90587-5ED0-4F63-B512-74BDA9722A46}"/>
              </a:ext>
            </a:extLst>
          </p:cNvPr>
          <p:cNvGrpSpPr/>
          <p:nvPr/>
        </p:nvGrpSpPr>
        <p:grpSpPr>
          <a:xfrm>
            <a:off x="3865898" y="2070846"/>
            <a:ext cx="2246513" cy="1358154"/>
            <a:chOff x="3865898" y="2070846"/>
            <a:chExt cx="2246513" cy="1358154"/>
          </a:xfrm>
        </p:grpSpPr>
        <p:sp>
          <p:nvSpPr>
            <p:cNvPr id="32" name="TextBox 31">
              <a:hlinkClick r:id="" action="ppaction://noaction">
                <a:snd r:embed="rId3" name="faim or fin.wav"/>
              </a:hlinkClick>
              <a:extLst>
                <a:ext uri="{FF2B5EF4-FFF2-40B4-BE49-F238E27FC236}">
                  <a16:creationId xmlns:a16="http://schemas.microsoft.com/office/drawing/2014/main" id="{456E7790-71CC-47F2-9408-24000EB56996}"/>
                </a:ext>
              </a:extLst>
            </p:cNvPr>
            <p:cNvSpPr txBox="1"/>
            <p:nvPr/>
          </p:nvSpPr>
          <p:spPr>
            <a:xfrm rot="10800000" flipV="1">
              <a:off x="3865898" y="2721114"/>
              <a:ext cx="224651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in</a:t>
              </a:r>
            </a:p>
          </p:txBody>
        </p:sp>
        <p:sp>
          <p:nvSpPr>
            <p:cNvPr id="33" name="Rectangle 32">
              <a:extLst>
                <a:ext uri="{FF2B5EF4-FFF2-40B4-BE49-F238E27FC236}">
                  <a16:creationId xmlns:a16="http://schemas.microsoft.com/office/drawing/2014/main" id="{0589D1A7-87F1-4BF1-93D7-0BB70735506E}"/>
                </a:ext>
              </a:extLst>
            </p:cNvPr>
            <p:cNvSpPr/>
            <p:nvPr/>
          </p:nvSpPr>
          <p:spPr>
            <a:xfrm>
              <a:off x="4301360" y="2070846"/>
              <a:ext cx="140615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grpSp>
        <p:nvGrpSpPr>
          <p:cNvPr id="6" name="Group 5">
            <a:extLst>
              <a:ext uri="{FF2B5EF4-FFF2-40B4-BE49-F238E27FC236}">
                <a16:creationId xmlns:a16="http://schemas.microsoft.com/office/drawing/2014/main" id="{EDE33421-617A-4230-8456-FA420F38D526}"/>
              </a:ext>
            </a:extLst>
          </p:cNvPr>
          <p:cNvGrpSpPr/>
          <p:nvPr/>
        </p:nvGrpSpPr>
        <p:grpSpPr>
          <a:xfrm>
            <a:off x="6547873" y="1890529"/>
            <a:ext cx="1310081" cy="1538471"/>
            <a:chOff x="6547873" y="1890529"/>
            <a:chExt cx="1310081" cy="1538471"/>
          </a:xfrm>
        </p:grpSpPr>
        <p:sp>
          <p:nvSpPr>
            <p:cNvPr id="34" name="TextBox 33">
              <a:hlinkClick r:id="" action="ppaction://noaction">
                <a:snd r:embed="rId3" name="faim or fin.wav"/>
              </a:hlinkClick>
              <a:extLst>
                <a:ext uri="{FF2B5EF4-FFF2-40B4-BE49-F238E27FC236}">
                  <a16:creationId xmlns:a16="http://schemas.microsoft.com/office/drawing/2014/main" id="{065AB104-5EB5-4916-951A-ADBD973C4353}"/>
                </a:ext>
              </a:extLst>
            </p:cNvPr>
            <p:cNvSpPr txBox="1"/>
            <p:nvPr/>
          </p:nvSpPr>
          <p:spPr>
            <a:xfrm>
              <a:off x="6578437" y="2721114"/>
              <a:ext cx="127951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4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aim</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35" name="Picture 2" descr="hungry emoji">
              <a:extLst>
                <a:ext uri="{FF2B5EF4-FFF2-40B4-BE49-F238E27FC236}">
                  <a16:creationId xmlns:a16="http://schemas.microsoft.com/office/drawing/2014/main" id="{180204C5-AD5F-4C1C-A453-BA22E5DE1C0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47873" y="1890529"/>
              <a:ext cx="1310081" cy="824259"/>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Speech Bubble: Rectangle with Corners Rounded 4">
            <a:extLst>
              <a:ext uri="{FF2B5EF4-FFF2-40B4-BE49-F238E27FC236}">
                <a16:creationId xmlns:a16="http://schemas.microsoft.com/office/drawing/2014/main" id="{732FEEC2-23F7-44C8-AB86-A37234B8A796}"/>
              </a:ext>
            </a:extLst>
          </p:cNvPr>
          <p:cNvSpPr/>
          <p:nvPr/>
        </p:nvSpPr>
        <p:spPr>
          <a:xfrm>
            <a:off x="8728877" y="1676400"/>
            <a:ext cx="2625583" cy="1752600"/>
          </a:xfrm>
          <a:prstGeom prst="wedgeRoundRectCallout">
            <a:avLst>
              <a:gd name="adj1" fmla="val -59529"/>
              <a:gd name="adj2" fmla="val 20885"/>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Even though these words are spelled differently, they sound exactly the same!</a:t>
            </a:r>
          </a:p>
        </p:txBody>
      </p:sp>
      <p:sp>
        <p:nvSpPr>
          <p:cNvPr id="16" name="TextBox 15">
            <a:extLst>
              <a:ext uri="{FF2B5EF4-FFF2-40B4-BE49-F238E27FC236}">
                <a16:creationId xmlns:a16="http://schemas.microsoft.com/office/drawing/2014/main" id="{05655B59-A31E-4C2E-A656-DF60F2E1C566}"/>
              </a:ext>
            </a:extLst>
          </p:cNvPr>
          <p:cNvSpPr txBox="1"/>
          <p:nvPr/>
        </p:nvSpPr>
        <p:spPr>
          <a:xfrm>
            <a:off x="180000" y="3930784"/>
            <a:ext cx="1172992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SSC [aim/</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im</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is the same sound as SSC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ain</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which you already know.</a:t>
            </a:r>
          </a:p>
        </p:txBody>
      </p:sp>
      <p:sp>
        <p:nvSpPr>
          <p:cNvPr id="20" name="TextBox 19">
            <a:extLst>
              <a:ext uri="{FF2B5EF4-FFF2-40B4-BE49-F238E27FC236}">
                <a16:creationId xmlns:a16="http://schemas.microsoft.com/office/drawing/2014/main" id="{CA2CCC82-BD58-4B2F-A34F-33AD456882C4}"/>
              </a:ext>
            </a:extLst>
          </p:cNvPr>
          <p:cNvSpPr txBox="1"/>
          <p:nvPr/>
        </p:nvSpPr>
        <p:spPr>
          <a:xfrm>
            <a:off x="180000" y="4644996"/>
            <a:ext cx="1098142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When this nasal sound appears in front of the letters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 </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or</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b</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it is spelled [aim/</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im</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instead of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ain</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a:t>
            </a:r>
          </a:p>
        </p:txBody>
      </p:sp>
      <p:sp>
        <p:nvSpPr>
          <p:cNvPr id="25" name="TextBox 24">
            <a:extLst>
              <a:ext uri="{FF2B5EF4-FFF2-40B4-BE49-F238E27FC236}">
                <a16:creationId xmlns:a16="http://schemas.microsoft.com/office/drawing/2014/main" id="{16CBDD34-2B10-4004-A134-7E6126EFCD1C}"/>
              </a:ext>
            </a:extLst>
          </p:cNvPr>
          <p:cNvSpPr txBox="1"/>
          <p:nvPr/>
        </p:nvSpPr>
        <p:spPr>
          <a:xfrm>
            <a:off x="180000" y="5731214"/>
            <a:ext cx="1206835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a:t>
            </a: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ain</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t</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enant</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[now],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v</a:t>
            </a: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in</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g</a:t>
            </a:r>
            <a:r>
              <a:rPr kumimoji="0" lang="en-US"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t</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[twenty] BUT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gr</a:t>
            </a: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im</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p</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er</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[to climb], un t</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im</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b</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re [a stamp]</a:t>
            </a:r>
          </a:p>
        </p:txBody>
      </p:sp>
    </p:spTree>
    <p:extLst>
      <p:ext uri="{BB962C8B-B14F-4D97-AF65-F5344CB8AC3E}">
        <p14:creationId xmlns:p14="http://schemas.microsoft.com/office/powerpoint/2010/main" val="92374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aim or fi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faim or fin.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P spid="20"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Rendez-vous</a:t>
            </a:r>
            <a:r>
              <a:rPr lang="en-GB" sz="3600" b="1" dirty="0">
                <a:solidFill>
                  <a:schemeClr val="bg1"/>
                </a:solidFill>
              </a:rPr>
              <a:t> </a:t>
            </a:r>
            <a:r>
              <a:rPr lang="en-GB" sz="3600" b="1" dirty="0" err="1">
                <a:solidFill>
                  <a:schemeClr val="bg1"/>
                </a:solidFill>
              </a:rPr>
              <a:t>arrangé</a:t>
            </a:r>
            <a:r>
              <a:rPr lang="en-GB" sz="3600" b="1" dirty="0">
                <a:solidFill>
                  <a:schemeClr val="bg1"/>
                </a:solidFill>
              </a:rPr>
              <a:t> !</a:t>
            </a:r>
          </a:p>
        </p:txBody>
      </p:sp>
      <p:graphicFrame>
        <p:nvGraphicFramePr>
          <p:cNvPr id="32" name="Table 6">
            <a:extLst>
              <a:ext uri="{FF2B5EF4-FFF2-40B4-BE49-F238E27FC236}">
                <a16:creationId xmlns:a16="http://schemas.microsoft.com/office/drawing/2014/main" id="{61FF1272-3141-4E64-92DE-2CB688D0975F}"/>
              </a:ext>
            </a:extLst>
          </p:cNvPr>
          <p:cNvGraphicFramePr>
            <a:graphicFrameLocks noGrp="1"/>
          </p:cNvGraphicFramePr>
          <p:nvPr/>
        </p:nvGraphicFramePr>
        <p:xfrm>
          <a:off x="4326078" y="1703048"/>
          <a:ext cx="7606173" cy="4473603"/>
        </p:xfrm>
        <a:graphic>
          <a:graphicData uri="http://schemas.openxmlformats.org/drawingml/2006/table">
            <a:tbl>
              <a:tblPr firstRow="1" bandRow="1">
                <a:tableStyleId>{21E4AEA4-8DFA-4A89-87EB-49C32662AFE0}</a:tableStyleId>
              </a:tblPr>
              <a:tblGrid>
                <a:gridCol w="835877">
                  <a:extLst>
                    <a:ext uri="{9D8B030D-6E8A-4147-A177-3AD203B41FA5}">
                      <a16:colId xmlns:a16="http://schemas.microsoft.com/office/drawing/2014/main" val="2607353726"/>
                    </a:ext>
                  </a:extLst>
                </a:gridCol>
                <a:gridCol w="2641250">
                  <a:extLst>
                    <a:ext uri="{9D8B030D-6E8A-4147-A177-3AD203B41FA5}">
                      <a16:colId xmlns:a16="http://schemas.microsoft.com/office/drawing/2014/main" val="1600817978"/>
                    </a:ext>
                  </a:extLst>
                </a:gridCol>
                <a:gridCol w="2064523">
                  <a:extLst>
                    <a:ext uri="{9D8B030D-6E8A-4147-A177-3AD203B41FA5}">
                      <a16:colId xmlns:a16="http://schemas.microsoft.com/office/drawing/2014/main" val="4128092149"/>
                    </a:ext>
                  </a:extLst>
                </a:gridCol>
                <a:gridCol w="2064523">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match</a:t>
                      </a:r>
                      <a:endParaRPr lang="en-GB" sz="2000" b="0" dirty="0">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no match</a:t>
                      </a:r>
                      <a:endParaRPr lang="en-GB" sz="2000" b="0" dirty="0">
                        <a:latin typeface="Century Gothic" panose="020B0502020202020204" pitchFamily="34" charset="0"/>
                      </a:endParaRP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b="0">
                          <a:solidFill>
                            <a:srgbClr val="115076"/>
                          </a:solidFill>
                          <a:latin typeface="Century Gothic" panose="020B0502020202020204" pitchFamily="34" charset="0"/>
                        </a:rPr>
                        <a:t>faim - pin</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b="0">
                          <a:solidFill>
                            <a:srgbClr val="115076"/>
                          </a:solidFill>
                          <a:latin typeface="Century Gothic" panose="020B0502020202020204" pitchFamily="34" charset="0"/>
                        </a:rPr>
                        <a:t>timbre - ombre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b="0">
                          <a:solidFill>
                            <a:srgbClr val="115076"/>
                          </a:solidFill>
                          <a:latin typeface="Century Gothic" panose="020B0502020202020204" pitchFamily="34" charset="0"/>
                        </a:rPr>
                        <a:t>sain - sang</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a:solidFill>
                            <a:srgbClr val="115076"/>
                          </a:solidFill>
                          <a:latin typeface="Century Gothic" panose="020B0502020202020204" pitchFamily="34" charset="0"/>
                        </a:rPr>
                        <a:t>vin - main</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err="1">
                          <a:solidFill>
                            <a:srgbClr val="115076"/>
                          </a:solidFill>
                          <a:latin typeface="Century Gothic" panose="020B0502020202020204" pitchFamily="34" charset="0"/>
                        </a:rPr>
                        <a:t>dinde</a:t>
                      </a:r>
                      <a:r>
                        <a:rPr lang="en-GB" sz="2000" b="0" baseline="0" dirty="0">
                          <a:solidFill>
                            <a:srgbClr val="115076"/>
                          </a:solidFill>
                          <a:latin typeface="Century Gothic" panose="020B0502020202020204" pitchFamily="34" charset="0"/>
                        </a:rPr>
                        <a:t> - </a:t>
                      </a:r>
                      <a:r>
                        <a:rPr lang="en-GB" sz="2000" b="0" baseline="0" dirty="0" err="1">
                          <a:solidFill>
                            <a:srgbClr val="115076"/>
                          </a:solidFill>
                          <a:latin typeface="Century Gothic" panose="020B0502020202020204" pitchFamily="34" charset="0"/>
                        </a:rPr>
                        <a:t>Inde</a:t>
                      </a:r>
                      <a:endParaRPr lang="en-GB" sz="2000" b="0" dirty="0">
                        <a:solidFill>
                          <a:srgbClr val="115076"/>
                        </a:solidFill>
                        <a:latin typeface="Century Gothic" panose="020B0502020202020204" pitchFamily="34" charset="0"/>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err="1">
                          <a:solidFill>
                            <a:srgbClr val="115076"/>
                          </a:solidFill>
                          <a:latin typeface="Century Gothic" panose="020B0502020202020204" pitchFamily="34" charset="0"/>
                        </a:rPr>
                        <a:t>emporter</a:t>
                      </a:r>
                      <a:r>
                        <a:rPr lang="en-GB" sz="2000" b="0" dirty="0">
                          <a:solidFill>
                            <a:srgbClr val="115076"/>
                          </a:solidFill>
                          <a:latin typeface="Century Gothic" panose="020B0502020202020204" pitchFamily="34" charset="0"/>
                        </a:rPr>
                        <a:t> - importer</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err="1">
                          <a:solidFill>
                            <a:srgbClr val="115076"/>
                          </a:solidFill>
                          <a:latin typeface="Century Gothic" panose="020B0502020202020204" pitchFamily="34" charset="0"/>
                        </a:rPr>
                        <a:t>pince</a:t>
                      </a:r>
                      <a:r>
                        <a:rPr lang="en-GB" sz="2000" b="0" dirty="0">
                          <a:solidFill>
                            <a:srgbClr val="115076"/>
                          </a:solidFill>
                          <a:latin typeface="Century Gothic" panose="020B0502020202020204" pitchFamily="34" charset="0"/>
                        </a:rPr>
                        <a:t> - mince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a:solidFill>
                            <a:srgbClr val="115076"/>
                          </a:solidFill>
                          <a:latin typeface="Century Gothic" panose="020B0502020202020204" pitchFamily="34" charset="0"/>
                        </a:rPr>
                        <a:t>pain -</a:t>
                      </a:r>
                      <a:r>
                        <a:rPr lang="en-GB" sz="2000" b="0" baseline="0" dirty="0">
                          <a:solidFill>
                            <a:srgbClr val="115076"/>
                          </a:solidFill>
                          <a:latin typeface="Century Gothic" panose="020B0502020202020204" pitchFamily="34" charset="0"/>
                        </a:rPr>
                        <a:t> dans</a:t>
                      </a:r>
                      <a:endParaRPr lang="en-GB" sz="2000" b="0" dirty="0">
                        <a:solidFill>
                          <a:srgbClr val="115076"/>
                        </a:solidFill>
                        <a:latin typeface="Century Gothic" panose="020B0502020202020204" pitchFamily="34" charset="0"/>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33" name="Action Button: Custom 16">
            <a:hlinkClick r:id="" action="ppaction://noaction" highlightClick="1">
              <a:snd r:embed="rId4" name="1.wav"/>
            </a:hlinkClick>
            <a:extLst>
              <a:ext uri="{FF2B5EF4-FFF2-40B4-BE49-F238E27FC236}">
                <a16:creationId xmlns:a16="http://schemas.microsoft.com/office/drawing/2014/main" id="{00B3E4C1-DFF4-46C3-8013-784275E7AA6B}"/>
              </a:ext>
            </a:extLst>
          </p:cNvPr>
          <p:cNvSpPr/>
          <p:nvPr/>
        </p:nvSpPr>
        <p:spPr>
          <a:xfrm>
            <a:off x="4546527" y="225514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4" name="TextBox 33" descr="text box hiding answer">
            <a:extLst>
              <a:ext uri="{FF2B5EF4-FFF2-40B4-BE49-F238E27FC236}">
                <a16:creationId xmlns:a16="http://schemas.microsoft.com/office/drawing/2014/main" id="{30999090-992A-47E9-935A-2BB9B2B7B16D}"/>
              </a:ext>
            </a:extLst>
          </p:cNvPr>
          <p:cNvSpPr txBox="1"/>
          <p:nvPr/>
        </p:nvSpPr>
        <p:spPr>
          <a:xfrm>
            <a:off x="5229610" y="2287671"/>
            <a:ext cx="2445055"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hunger &amp; pine?</a:t>
            </a:r>
          </a:p>
        </p:txBody>
      </p:sp>
      <p:pic>
        <p:nvPicPr>
          <p:cNvPr id="35" name="Picture 34" descr="green checkmark">
            <a:extLst>
              <a:ext uri="{FF2B5EF4-FFF2-40B4-BE49-F238E27FC236}">
                <a16:creationId xmlns:a16="http://schemas.microsoft.com/office/drawing/2014/main" id="{A477D0DB-1AF6-4313-B192-A8688B6E5E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5317" y="2274465"/>
            <a:ext cx="282522" cy="294294"/>
          </a:xfrm>
          <a:prstGeom prst="rect">
            <a:avLst/>
          </a:prstGeom>
        </p:spPr>
      </p:pic>
      <p:sp>
        <p:nvSpPr>
          <p:cNvPr id="36" name="Action Button: Custom 16">
            <a:hlinkClick r:id="" action="ppaction://noaction" highlightClick="1">
              <a:snd r:embed="rId6" name="2.wav"/>
            </a:hlinkClick>
            <a:extLst>
              <a:ext uri="{FF2B5EF4-FFF2-40B4-BE49-F238E27FC236}">
                <a16:creationId xmlns:a16="http://schemas.microsoft.com/office/drawing/2014/main" id="{5B92A95F-523A-4E36-B65E-94DAE9FBB368}"/>
              </a:ext>
            </a:extLst>
          </p:cNvPr>
          <p:cNvSpPr/>
          <p:nvPr/>
        </p:nvSpPr>
        <p:spPr>
          <a:xfrm>
            <a:off x="4546527" y="272778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7" name="TextBox 36" descr="text box hiding answer">
            <a:extLst>
              <a:ext uri="{FF2B5EF4-FFF2-40B4-BE49-F238E27FC236}">
                <a16:creationId xmlns:a16="http://schemas.microsoft.com/office/drawing/2014/main" id="{C0726EA2-D4A9-47F5-95C2-200A7DFA2296}"/>
              </a:ext>
            </a:extLst>
          </p:cNvPr>
          <p:cNvSpPr txBox="1"/>
          <p:nvPr/>
        </p:nvSpPr>
        <p:spPr>
          <a:xfrm>
            <a:off x="5216164" y="2785389"/>
            <a:ext cx="2534809" cy="307019"/>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stamp &amp; shadow?</a:t>
            </a:r>
          </a:p>
        </p:txBody>
      </p:sp>
      <p:pic>
        <p:nvPicPr>
          <p:cNvPr id="38" name="Picture 37" descr="green checkmark">
            <a:extLst>
              <a:ext uri="{FF2B5EF4-FFF2-40B4-BE49-F238E27FC236}">
                <a16:creationId xmlns:a16="http://schemas.microsoft.com/office/drawing/2014/main" id="{BEA48408-6454-443D-9F14-530DE0CD6C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03495" y="2803710"/>
            <a:ext cx="282522" cy="294294"/>
          </a:xfrm>
          <a:prstGeom prst="rect">
            <a:avLst/>
          </a:prstGeom>
        </p:spPr>
      </p:pic>
      <p:sp>
        <p:nvSpPr>
          <p:cNvPr id="39" name="Action Button: Custom 16">
            <a:hlinkClick r:id="" action="ppaction://noaction" highlightClick="1">
              <a:snd r:embed="rId7" name="3.wav"/>
            </a:hlinkClick>
            <a:extLst>
              <a:ext uri="{FF2B5EF4-FFF2-40B4-BE49-F238E27FC236}">
                <a16:creationId xmlns:a16="http://schemas.microsoft.com/office/drawing/2014/main" id="{D4B491BE-DEE1-4BAB-B62E-08BEC8F84C2F}"/>
              </a:ext>
            </a:extLst>
          </p:cNvPr>
          <p:cNvSpPr/>
          <p:nvPr/>
        </p:nvSpPr>
        <p:spPr>
          <a:xfrm>
            <a:off x="4544449" y="323847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0" name="TextBox 39" descr="text box hiding answer">
            <a:extLst>
              <a:ext uri="{FF2B5EF4-FFF2-40B4-BE49-F238E27FC236}">
                <a16:creationId xmlns:a16="http://schemas.microsoft.com/office/drawing/2014/main" id="{23F80FA8-5B3D-4B06-B5C1-3B665AE1D1BB}"/>
              </a:ext>
            </a:extLst>
          </p:cNvPr>
          <p:cNvSpPr txBox="1"/>
          <p:nvPr/>
        </p:nvSpPr>
        <p:spPr>
          <a:xfrm>
            <a:off x="5205194" y="3282349"/>
            <a:ext cx="2496908"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healthy &amp; blood?</a:t>
            </a:r>
          </a:p>
        </p:txBody>
      </p:sp>
      <p:pic>
        <p:nvPicPr>
          <p:cNvPr id="41" name="Picture 40" descr="green checkmark">
            <a:extLst>
              <a:ext uri="{FF2B5EF4-FFF2-40B4-BE49-F238E27FC236}">
                <a16:creationId xmlns:a16="http://schemas.microsoft.com/office/drawing/2014/main" id="{585F7701-B3C2-4037-956E-E382C5D189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2477" y="3322020"/>
            <a:ext cx="282522" cy="294294"/>
          </a:xfrm>
          <a:prstGeom prst="rect">
            <a:avLst/>
          </a:prstGeom>
        </p:spPr>
      </p:pic>
      <p:sp>
        <p:nvSpPr>
          <p:cNvPr id="42" name="Action Button: Custom 16">
            <a:hlinkClick r:id="" action="ppaction://noaction" highlightClick="1">
              <a:snd r:embed="rId8" name="4.wav"/>
            </a:hlinkClick>
            <a:extLst>
              <a:ext uri="{FF2B5EF4-FFF2-40B4-BE49-F238E27FC236}">
                <a16:creationId xmlns:a16="http://schemas.microsoft.com/office/drawing/2014/main" id="{7C5D1C98-B338-48C7-A0D6-9CC93C596CA9}"/>
              </a:ext>
            </a:extLst>
          </p:cNvPr>
          <p:cNvSpPr/>
          <p:nvPr/>
        </p:nvSpPr>
        <p:spPr>
          <a:xfrm>
            <a:off x="4544449" y="372063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3" name="TextBox 42" descr="text box hiding answer">
            <a:extLst>
              <a:ext uri="{FF2B5EF4-FFF2-40B4-BE49-F238E27FC236}">
                <a16:creationId xmlns:a16="http://schemas.microsoft.com/office/drawing/2014/main" id="{39B3BBDA-AB98-401E-8A76-59E12E549D27}"/>
              </a:ext>
            </a:extLst>
          </p:cNvPr>
          <p:cNvSpPr txBox="1"/>
          <p:nvPr/>
        </p:nvSpPr>
        <p:spPr>
          <a:xfrm>
            <a:off x="5171981" y="3780067"/>
            <a:ext cx="2591253"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wine &amp; hand?</a:t>
            </a:r>
          </a:p>
        </p:txBody>
      </p:sp>
      <p:pic>
        <p:nvPicPr>
          <p:cNvPr id="44" name="Picture 43" descr="green checkmark">
            <a:extLst>
              <a:ext uri="{FF2B5EF4-FFF2-40B4-BE49-F238E27FC236}">
                <a16:creationId xmlns:a16="http://schemas.microsoft.com/office/drawing/2014/main" id="{82CCF11B-407B-4EB8-B7E3-BF921D5360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2120" y="3771492"/>
            <a:ext cx="282522" cy="294294"/>
          </a:xfrm>
          <a:prstGeom prst="rect">
            <a:avLst/>
          </a:prstGeom>
        </p:spPr>
      </p:pic>
      <p:sp>
        <p:nvSpPr>
          <p:cNvPr id="45" name="Action Button: Custom 16">
            <a:hlinkClick r:id="" action="ppaction://noaction" highlightClick="1">
              <a:snd r:embed="rId9" name="5.wav"/>
            </a:hlinkClick>
            <a:extLst>
              <a:ext uri="{FF2B5EF4-FFF2-40B4-BE49-F238E27FC236}">
                <a16:creationId xmlns:a16="http://schemas.microsoft.com/office/drawing/2014/main" id="{735F5EA0-D015-4C01-9444-94092DE5E112}"/>
              </a:ext>
            </a:extLst>
          </p:cNvPr>
          <p:cNvSpPr/>
          <p:nvPr/>
        </p:nvSpPr>
        <p:spPr>
          <a:xfrm>
            <a:off x="4544449" y="423817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6" name="TextBox 45" descr="text box hiding answer">
            <a:extLst>
              <a:ext uri="{FF2B5EF4-FFF2-40B4-BE49-F238E27FC236}">
                <a16:creationId xmlns:a16="http://schemas.microsoft.com/office/drawing/2014/main" id="{0313F100-3B15-4F5C-9B13-9D28D81AF35D}"/>
              </a:ext>
            </a:extLst>
          </p:cNvPr>
          <p:cNvSpPr txBox="1"/>
          <p:nvPr/>
        </p:nvSpPr>
        <p:spPr>
          <a:xfrm>
            <a:off x="5257047" y="4277785"/>
            <a:ext cx="2445055"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turkey &amp; India?</a:t>
            </a:r>
          </a:p>
        </p:txBody>
      </p:sp>
      <p:pic>
        <p:nvPicPr>
          <p:cNvPr id="47" name="Picture 46" descr="green checkmark">
            <a:extLst>
              <a:ext uri="{FF2B5EF4-FFF2-40B4-BE49-F238E27FC236}">
                <a16:creationId xmlns:a16="http://schemas.microsoft.com/office/drawing/2014/main" id="{468F95B0-30D5-4627-80BA-98F9A35143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2120" y="4299197"/>
            <a:ext cx="282522" cy="294294"/>
          </a:xfrm>
          <a:prstGeom prst="rect">
            <a:avLst/>
          </a:prstGeom>
        </p:spPr>
      </p:pic>
      <p:sp>
        <p:nvSpPr>
          <p:cNvPr id="48" name="Action Button: Custom 16">
            <a:hlinkClick r:id="" action="ppaction://noaction" highlightClick="1">
              <a:snd r:embed="rId10" name="6.wav"/>
            </a:hlinkClick>
            <a:extLst>
              <a:ext uri="{FF2B5EF4-FFF2-40B4-BE49-F238E27FC236}">
                <a16:creationId xmlns:a16="http://schemas.microsoft.com/office/drawing/2014/main" id="{C85FFF45-DBEA-4B31-808F-B9B100F63A1A}"/>
              </a:ext>
            </a:extLst>
          </p:cNvPr>
          <p:cNvSpPr/>
          <p:nvPr/>
        </p:nvSpPr>
        <p:spPr>
          <a:xfrm>
            <a:off x="4549243" y="472410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9" name="TextBox 48" descr="text box hiding answer">
            <a:extLst>
              <a:ext uri="{FF2B5EF4-FFF2-40B4-BE49-F238E27FC236}">
                <a16:creationId xmlns:a16="http://schemas.microsoft.com/office/drawing/2014/main" id="{165151A3-2AC5-403B-BF7A-C726863F137C}"/>
              </a:ext>
            </a:extLst>
          </p:cNvPr>
          <p:cNvSpPr txBox="1"/>
          <p:nvPr/>
        </p:nvSpPr>
        <p:spPr>
          <a:xfrm>
            <a:off x="5202852" y="4775503"/>
            <a:ext cx="2591253"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take &amp; to import?</a:t>
            </a:r>
          </a:p>
        </p:txBody>
      </p:sp>
      <p:pic>
        <p:nvPicPr>
          <p:cNvPr id="50" name="Picture 49" descr="green checkmark">
            <a:extLst>
              <a:ext uri="{FF2B5EF4-FFF2-40B4-BE49-F238E27FC236}">
                <a16:creationId xmlns:a16="http://schemas.microsoft.com/office/drawing/2014/main" id="{AC0F72A2-2367-49CB-B79D-A173482087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2416" y="4759132"/>
            <a:ext cx="282522" cy="294294"/>
          </a:xfrm>
          <a:prstGeom prst="rect">
            <a:avLst/>
          </a:prstGeom>
        </p:spPr>
      </p:pic>
      <p:sp>
        <p:nvSpPr>
          <p:cNvPr id="51" name="Action Button: Custom 16">
            <a:hlinkClick r:id="" action="ppaction://noaction" highlightClick="1">
              <a:snd r:embed="rId11" name="7.wav"/>
            </a:hlinkClick>
            <a:extLst>
              <a:ext uri="{FF2B5EF4-FFF2-40B4-BE49-F238E27FC236}">
                <a16:creationId xmlns:a16="http://schemas.microsoft.com/office/drawing/2014/main" id="{C30A216B-AEBB-4E5C-9D72-F3186157431E}"/>
              </a:ext>
            </a:extLst>
          </p:cNvPr>
          <p:cNvSpPr/>
          <p:nvPr/>
        </p:nvSpPr>
        <p:spPr>
          <a:xfrm>
            <a:off x="4554643" y="523047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2" name="TextBox 51" descr="text box hiding answer">
            <a:extLst>
              <a:ext uri="{FF2B5EF4-FFF2-40B4-BE49-F238E27FC236}">
                <a16:creationId xmlns:a16="http://schemas.microsoft.com/office/drawing/2014/main" id="{2DDD71BB-AA18-4D68-9118-8234C664256B}"/>
              </a:ext>
            </a:extLst>
          </p:cNvPr>
          <p:cNvSpPr txBox="1"/>
          <p:nvPr/>
        </p:nvSpPr>
        <p:spPr>
          <a:xfrm>
            <a:off x="5205194" y="5273221"/>
            <a:ext cx="2518445"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pliers &amp; thin?</a:t>
            </a:r>
          </a:p>
        </p:txBody>
      </p:sp>
      <p:pic>
        <p:nvPicPr>
          <p:cNvPr id="53" name="Picture 52" descr="green checkmark">
            <a:extLst>
              <a:ext uri="{FF2B5EF4-FFF2-40B4-BE49-F238E27FC236}">
                <a16:creationId xmlns:a16="http://schemas.microsoft.com/office/drawing/2014/main" id="{F69DC784-408A-4D6F-BF66-7212C6A4C3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2120" y="5281323"/>
            <a:ext cx="282522" cy="294294"/>
          </a:xfrm>
          <a:prstGeom prst="rect">
            <a:avLst/>
          </a:prstGeom>
        </p:spPr>
      </p:pic>
      <p:sp>
        <p:nvSpPr>
          <p:cNvPr id="54" name="Action Button: Custom 16">
            <a:hlinkClick r:id="" action="ppaction://noaction" highlightClick="1">
              <a:snd r:embed="rId12" name="8.wav"/>
            </a:hlinkClick>
            <a:extLst>
              <a:ext uri="{FF2B5EF4-FFF2-40B4-BE49-F238E27FC236}">
                <a16:creationId xmlns:a16="http://schemas.microsoft.com/office/drawing/2014/main" id="{B283615F-33BB-4FCE-934D-0B85B4100205}"/>
              </a:ext>
            </a:extLst>
          </p:cNvPr>
          <p:cNvSpPr/>
          <p:nvPr/>
        </p:nvSpPr>
        <p:spPr>
          <a:xfrm>
            <a:off x="4544449" y="571760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55" name="TextBox 54" descr="text box hiding answer">
            <a:extLst>
              <a:ext uri="{FF2B5EF4-FFF2-40B4-BE49-F238E27FC236}">
                <a16:creationId xmlns:a16="http://schemas.microsoft.com/office/drawing/2014/main" id="{E0FA32E6-0792-4F9F-8B5C-5A6512C4535D}"/>
              </a:ext>
            </a:extLst>
          </p:cNvPr>
          <p:cNvSpPr txBox="1"/>
          <p:nvPr/>
        </p:nvSpPr>
        <p:spPr>
          <a:xfrm>
            <a:off x="5252499" y="5770939"/>
            <a:ext cx="2422166"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bread &amp; in ?</a:t>
            </a:r>
          </a:p>
        </p:txBody>
      </p:sp>
      <p:pic>
        <p:nvPicPr>
          <p:cNvPr id="56" name="Picture 55" descr="green checkmark">
            <a:extLst>
              <a:ext uri="{FF2B5EF4-FFF2-40B4-BE49-F238E27FC236}">
                <a16:creationId xmlns:a16="http://schemas.microsoft.com/office/drawing/2014/main" id="{6A149CAA-3725-49E0-A46F-9A3F448AB6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97364" y="5717609"/>
            <a:ext cx="282522" cy="294294"/>
          </a:xfrm>
          <a:prstGeom prst="rect">
            <a:avLst/>
          </a:prstGeom>
        </p:spPr>
      </p:pic>
      <p:sp>
        <p:nvSpPr>
          <p:cNvPr id="3" name="TextBox 2"/>
          <p:cNvSpPr txBox="1"/>
          <p:nvPr/>
        </p:nvSpPr>
        <p:spPr>
          <a:xfrm>
            <a:off x="259749" y="1285329"/>
            <a:ext cx="57115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Les mots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riment-ils</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p:txBody>
      </p:sp>
      <p:pic>
        <p:nvPicPr>
          <p:cNvPr id="2050" name="Picture 2" descr="Hearts, Valentine, Love, Romance">
            <a:extLst>
              <a:ext uri="{FF2B5EF4-FFF2-40B4-BE49-F238E27FC236}">
                <a16:creationId xmlns:a16="http://schemas.microsoft.com/office/drawing/2014/main" id="{DC1642E5-7B99-415B-96A4-19483145111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3401" y="3039564"/>
            <a:ext cx="2823095" cy="183528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miley Face Clip Art">
            <a:extLst>
              <a:ext uri="{FF2B5EF4-FFF2-40B4-BE49-F238E27FC236}">
                <a16:creationId xmlns:a16="http://schemas.microsoft.com/office/drawing/2014/main" id="{F61CE167-CAAD-43D6-93F7-3F3D27A5D0D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546676" y="846920"/>
            <a:ext cx="810208" cy="8102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ad Smiley Clip Art">
            <a:extLst>
              <a:ext uri="{FF2B5EF4-FFF2-40B4-BE49-F238E27FC236}">
                <a16:creationId xmlns:a16="http://schemas.microsoft.com/office/drawing/2014/main" id="{EEE8EA12-02E1-4636-A07C-4A06BAD99CA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599917" y="849247"/>
            <a:ext cx="805555" cy="805555"/>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46">
            <a:extLst>
              <a:ext uri="{FF2B5EF4-FFF2-40B4-BE49-F238E27FC236}">
                <a16:creationId xmlns:a16="http://schemas.microsoft.com/office/drawing/2014/main" id="{E7235BE7-4CA7-4963-BE4B-B3DD0363B7E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7302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animBg="1"/>
      <p:bldP spid="40" grpId="0" animBg="1"/>
      <p:bldP spid="43" grpId="0" animBg="1"/>
      <p:bldP spid="46" grpId="0" animBg="1"/>
      <p:bldP spid="49" grpId="0" animBg="1"/>
      <p:bldP spid="52" grpId="0" animBg="1"/>
      <p:bldP spid="5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[aim/</a:t>
            </a:r>
            <a:r>
              <a:rPr lang="en-GB" sz="3600" b="1" dirty="0" err="1">
                <a:solidFill>
                  <a:schemeClr val="bg1"/>
                </a:solidFill>
              </a:rPr>
              <a:t>im</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p:txBody>
      </p:sp>
    </p:spTree>
    <p:extLst>
      <p:ext uri="{BB962C8B-B14F-4D97-AF65-F5344CB8AC3E}">
        <p14:creationId xmlns:p14="http://schemas.microsoft.com/office/powerpoint/2010/main" val="2927410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55667"/>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rPr>
              <a:t>aim/</a:t>
            </a:r>
            <a:r>
              <a:rPr lang="en-GB" sz="10000" b="1" dirty="0" err="1">
                <a:solidFill>
                  <a:srgbClr val="1F4E79"/>
                </a:solidFill>
                <a:latin typeface="Century Gothic" panose="020B0502020202020204" pitchFamily="34" charset="0"/>
                <a:ea typeface="+mn-ea"/>
              </a:rPr>
              <a:t>im</a:t>
            </a:r>
            <a:endParaRPr lang="en-US" sz="10000" dirty="0"/>
          </a:p>
        </p:txBody>
      </p:sp>
      <p:sp>
        <p:nvSpPr>
          <p:cNvPr id="4" name="TextBox 3"/>
          <p:cNvSpPr txBox="1"/>
          <p:nvPr/>
        </p:nvSpPr>
        <p:spPr>
          <a:xfrm>
            <a:off x="4626038" y="4410175"/>
            <a:ext cx="3498073"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f</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aim</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9218" name="Picture 2" descr="Hunger Eat Hungry - Free image on Pixabayhungry emoji">
            <a:extLst>
              <a:ext uri="{FF2B5EF4-FFF2-40B4-BE49-F238E27FC236}">
                <a16:creationId xmlns:a16="http://schemas.microsoft.com/office/drawing/2014/main" id="{26A076F4-F6C2-4EA0-9849-FFDA360D16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2392" y="2024009"/>
            <a:ext cx="4045364" cy="2545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00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aim faim.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18"/>
                                        </p:tgtEl>
                                        <p:attrNameLst>
                                          <p:attrName>style.visibility</p:attrName>
                                        </p:attrNameLst>
                                      </p:cBhvr>
                                      <p:to>
                                        <p:strVal val="visible"/>
                                      </p:to>
                                    </p:set>
                                    <p:animEffect transition="in" filter="fade">
                                      <p:cBhvr>
                                        <p:cTn id="17" dur="500"/>
                                        <p:tgtEl>
                                          <p:spTgt spid="9218"/>
                                        </p:tgtEl>
                                      </p:cBhvr>
                                    </p:animEffect>
                                  </p:childTnLst>
                                  <p:subTnLst>
                                    <p:audio>
                                      <p:cMediaNode>
                                        <p:cTn display="0" masterRel="sameClick">
                                          <p:stCondLst>
                                            <p:cond evt="begin" delay="0">
                                              <p:tn val="15"/>
                                            </p:cond>
                                          </p:stCondLst>
                                          <p:endCondLst>
                                            <p:cond evt="onStopAudio" delay="0">
                                              <p:tgtEl>
                                                <p:sldTgt/>
                                              </p:tgtEl>
                                            </p:cond>
                                          </p:endCondLst>
                                        </p:cTn>
                                        <p:tgtEl>
                                          <p:sndTgt r:embed="rId4" name="aim fai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935" y="81825"/>
            <a:ext cx="10515600" cy="1325563"/>
          </a:xfrm>
        </p:spPr>
        <p:txBody>
          <a:bodyPr>
            <a:noAutofit/>
          </a:bodyPr>
          <a:lstStyle/>
          <a:p>
            <a:pPr algn="ctr"/>
            <a:r>
              <a:rPr lang="en-GB" sz="8800" b="1" dirty="0">
                <a:solidFill>
                  <a:srgbClr val="115076"/>
                </a:solidFill>
              </a:rPr>
              <a:t>aim/</a:t>
            </a:r>
            <a:r>
              <a:rPr lang="en-GB" sz="8800" b="1" dirty="0" err="1">
                <a:solidFill>
                  <a:srgbClr val="115076"/>
                </a:solidFill>
              </a:rPr>
              <a:t>im</a:t>
            </a:r>
            <a:endParaRPr lang="en-GB" sz="28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82125" y="3594940"/>
            <a:ext cx="182774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aim</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402697" y="489017"/>
            <a:ext cx="306365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677412" y="3780278"/>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ple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portant</a:t>
            </a:r>
          </a:p>
        </p:txBody>
      </p:sp>
      <p:sp>
        <p:nvSpPr>
          <p:cNvPr id="8" name="TextBox 7"/>
          <p:cNvSpPr txBox="1"/>
          <p:nvPr/>
        </p:nvSpPr>
        <p:spPr>
          <a:xfrm>
            <a:off x="8267113" y="494426"/>
            <a:ext cx="392488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primer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7978352" y="3790823"/>
            <a:ext cx="401584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possible</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2" name="Picture 11" descr="person climbing">
            <a:extLst>
              <a:ext uri="{FF2B5EF4-FFF2-40B4-BE49-F238E27FC236}">
                <a16:creationId xmlns:a16="http://schemas.microsoft.com/office/drawing/2014/main" id="{B539A51D-168B-0543-A858-8DDA78E238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3155" y="1814580"/>
            <a:ext cx="1716718" cy="1716718"/>
          </a:xfrm>
          <a:prstGeom prst="rect">
            <a:avLst/>
          </a:prstGeom>
        </p:spPr>
      </p:pic>
      <p:pic>
        <p:nvPicPr>
          <p:cNvPr id="13" name="Picture 12" descr="printer">
            <a:extLst>
              <a:ext uri="{FF2B5EF4-FFF2-40B4-BE49-F238E27FC236}">
                <a16:creationId xmlns:a16="http://schemas.microsoft.com/office/drawing/2014/main" id="{02A378D0-9B85-1A4A-A33B-F4D36D03320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14049" y="1956523"/>
            <a:ext cx="1744451" cy="1688179"/>
          </a:xfrm>
          <a:prstGeom prst="rect">
            <a:avLst/>
          </a:prstGeom>
        </p:spPr>
      </p:pic>
      <p:sp>
        <p:nvSpPr>
          <p:cNvPr id="14" name="Rectangle 13">
            <a:extLst>
              <a:ext uri="{FF2B5EF4-FFF2-40B4-BE49-F238E27FC236}">
                <a16:creationId xmlns:a16="http://schemas.microsoft.com/office/drawing/2014/main" id="{11B8EDCC-48B9-40C5-809B-2A13CD9552C7}"/>
              </a:ext>
            </a:extLst>
          </p:cNvPr>
          <p:cNvSpPr/>
          <p:nvPr/>
        </p:nvSpPr>
        <p:spPr>
          <a:xfrm>
            <a:off x="991435" y="4674245"/>
            <a:ext cx="192071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[simple]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4B920D0B-59CD-42F3-9DCC-42AC4055C3D0}"/>
              </a:ext>
            </a:extLst>
          </p:cNvPr>
          <p:cNvSpPr/>
          <p:nvPr/>
        </p:nvSpPr>
        <p:spPr>
          <a:xfrm>
            <a:off x="4710995" y="5711325"/>
            <a:ext cx="278295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[important]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96F54F2C-4164-4AD5-BAAA-985EFBE61F76}"/>
              </a:ext>
            </a:extLst>
          </p:cNvPr>
          <p:cNvSpPr/>
          <p:nvPr/>
        </p:nvSpPr>
        <p:spPr>
          <a:xfrm>
            <a:off x="8550851" y="4659528"/>
            <a:ext cx="28708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[impossible]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2" descr="hungry emoji">
            <a:extLst>
              <a:ext uri="{FF2B5EF4-FFF2-40B4-BE49-F238E27FC236}">
                <a16:creationId xmlns:a16="http://schemas.microsoft.com/office/drawing/2014/main" id="{3CEC9C84-C494-4C47-AFB1-063901115D5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71544" y="2320685"/>
            <a:ext cx="2248905" cy="1414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88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aim faim.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aim grimpe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5" name="aim grimpe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aim imprim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6" name="aim imprim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7" name="aim simpl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subTnLst>
                                    <p:audio>
                                      <p:cMediaNode>
                                        <p:cTn display="0" masterRel="sameClick">
                                          <p:stCondLst>
                                            <p:cond evt="begin" delay="0">
                                              <p:tn val="46"/>
                                            </p:cond>
                                          </p:stCondLst>
                                          <p:endCondLst>
                                            <p:cond evt="onStopAudio" delay="0">
                                              <p:tgtEl>
                                                <p:sldTgt/>
                                              </p:tgtEl>
                                            </p:cond>
                                          </p:endCondLst>
                                        </p:cTn>
                                        <p:tgtEl>
                                          <p:sndTgt r:embed="rId7" name="aim simpl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aim important.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8" name="aim important.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aim impossible.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subTnLst>
                                    <p:audio>
                                      <p:cMediaNode>
                                        <p:cTn display="0" masterRel="sameClick">
                                          <p:stCondLst>
                                            <p:cond evt="begin" delay="0">
                                              <p:tn val="66"/>
                                            </p:cond>
                                          </p:stCondLst>
                                          <p:endCondLst>
                                            <p:cond evt="onStopAudio" delay="0">
                                              <p:tgtEl>
                                                <p:sldTgt/>
                                              </p:tgtEl>
                                            </p:cond>
                                          </p:endCondLst>
                                        </p:cTn>
                                        <p:tgtEl>
                                          <p:sndTgt r:embed="rId9" name="aim impossib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4" grpId="0"/>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61FF1272-3141-4E64-92DE-2CB688D0975F}"/>
              </a:ext>
            </a:extLst>
          </p:cNvPr>
          <p:cNvGraphicFramePr>
            <a:graphicFrameLocks noGrp="1"/>
          </p:cNvGraphicFramePr>
          <p:nvPr/>
        </p:nvGraphicFramePr>
        <p:xfrm>
          <a:off x="4031653" y="784151"/>
          <a:ext cx="7972453" cy="5467737"/>
        </p:xfrm>
        <a:graphic>
          <a:graphicData uri="http://schemas.openxmlformats.org/drawingml/2006/table">
            <a:tbl>
              <a:tblPr firstRow="1" bandRow="1">
                <a:tableStyleId>{21E4AEA4-8DFA-4A89-87EB-49C32662AFE0}</a:tableStyleId>
              </a:tblPr>
              <a:tblGrid>
                <a:gridCol w="515073">
                  <a:extLst>
                    <a:ext uri="{9D8B030D-6E8A-4147-A177-3AD203B41FA5}">
                      <a16:colId xmlns:a16="http://schemas.microsoft.com/office/drawing/2014/main" val="2607353726"/>
                    </a:ext>
                  </a:extLst>
                </a:gridCol>
                <a:gridCol w="3856062">
                  <a:extLst>
                    <a:ext uri="{9D8B030D-6E8A-4147-A177-3AD203B41FA5}">
                      <a16:colId xmlns:a16="http://schemas.microsoft.com/office/drawing/2014/main" val="1600817978"/>
                    </a:ext>
                  </a:extLst>
                </a:gridCol>
                <a:gridCol w="1801318">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122696679"/>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nasal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oral + m/n</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d</a:t>
                      </a:r>
                      <a:r>
                        <a:rPr lang="en-GB" sz="2400" b="1" dirty="0" err="1">
                          <a:solidFill>
                            <a:schemeClr val="accent1">
                              <a:lumMod val="50000"/>
                            </a:schemeClr>
                          </a:solidFill>
                        </a:rPr>
                        <a:t>imin</a:t>
                      </a:r>
                      <a:r>
                        <a:rPr lang="en-GB" sz="2400" dirty="0" err="1">
                          <a:solidFill>
                            <a:schemeClr val="accent1">
                              <a:lumMod val="50000"/>
                            </a:schemeClr>
                          </a:solidFill>
                        </a:rPr>
                        <a:t>uer</a:t>
                      </a:r>
                      <a:r>
                        <a:rPr lang="en-GB" sz="2000" dirty="0">
                          <a:solidFill>
                            <a:schemeClr val="accent1">
                              <a:lumMod val="50000"/>
                            </a:schemeClr>
                          </a:solidFill>
                        </a:rPr>
                        <a:t> [decrease]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400" b="1" dirty="0" err="1">
                          <a:solidFill>
                            <a:schemeClr val="accent1">
                              <a:lumMod val="50000"/>
                            </a:schemeClr>
                          </a:solidFill>
                        </a:rPr>
                        <a:t>in</a:t>
                      </a:r>
                      <a:r>
                        <a:rPr lang="en-GB" sz="2400" dirty="0" err="1">
                          <a:solidFill>
                            <a:schemeClr val="accent1">
                              <a:lumMod val="50000"/>
                            </a:schemeClr>
                          </a:solidFill>
                        </a:rPr>
                        <a:t>terroger</a:t>
                      </a:r>
                      <a:r>
                        <a:rPr lang="en-GB" sz="2000" dirty="0">
                          <a:solidFill>
                            <a:schemeClr val="accent1">
                              <a:lumMod val="50000"/>
                            </a:schemeClr>
                          </a:solidFill>
                        </a:rPr>
                        <a:t> [to interrogate]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gr</a:t>
                      </a:r>
                      <a:r>
                        <a:rPr lang="en-GB" sz="2400" b="1" dirty="0" err="1">
                          <a:solidFill>
                            <a:schemeClr val="accent1">
                              <a:lumMod val="50000"/>
                            </a:schemeClr>
                          </a:solidFill>
                        </a:rPr>
                        <a:t>im</a:t>
                      </a:r>
                      <a:r>
                        <a:rPr lang="en-GB" sz="2400" dirty="0" err="1">
                          <a:solidFill>
                            <a:schemeClr val="accent1">
                              <a:lumMod val="50000"/>
                            </a:schemeClr>
                          </a:solidFill>
                        </a:rPr>
                        <a:t>per</a:t>
                      </a:r>
                      <a:r>
                        <a:rPr lang="en-GB" sz="2000" dirty="0">
                          <a:solidFill>
                            <a:schemeClr val="accent1">
                              <a:lumMod val="50000"/>
                            </a:schemeClr>
                          </a:solidFill>
                        </a:rPr>
                        <a:t> [to climb]</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400" b="1" dirty="0">
                          <a:solidFill>
                            <a:schemeClr val="accent1">
                              <a:lumMod val="50000"/>
                            </a:schemeClr>
                          </a:solidFill>
                        </a:rPr>
                        <a:t>aim</a:t>
                      </a:r>
                      <a:r>
                        <a:rPr lang="en-GB" sz="2400" dirty="0">
                          <a:solidFill>
                            <a:schemeClr val="accent1">
                              <a:lumMod val="50000"/>
                            </a:schemeClr>
                          </a:solidFill>
                        </a:rPr>
                        <a:t>able</a:t>
                      </a:r>
                      <a:r>
                        <a:rPr lang="en-GB" sz="2000" dirty="0">
                          <a:solidFill>
                            <a:schemeClr val="accent1">
                              <a:lumMod val="50000"/>
                            </a:schemeClr>
                          </a:solidFill>
                        </a:rPr>
                        <a:t> [likeable]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1">
                              <a:lumMod val="50000"/>
                            </a:schemeClr>
                          </a:solidFill>
                        </a:rPr>
                        <a:t>contr</a:t>
                      </a:r>
                      <a:r>
                        <a:rPr lang="en-GB" sz="2400" b="1" dirty="0" err="1">
                          <a:solidFill>
                            <a:schemeClr val="accent1">
                              <a:lumMod val="50000"/>
                            </a:schemeClr>
                          </a:solidFill>
                        </a:rPr>
                        <a:t>ain</a:t>
                      </a:r>
                      <a:r>
                        <a:rPr lang="en-GB" sz="2400" dirty="0" err="1">
                          <a:solidFill>
                            <a:schemeClr val="accent1">
                              <a:lumMod val="50000"/>
                            </a:schemeClr>
                          </a:solidFill>
                        </a:rPr>
                        <a:t>dre</a:t>
                      </a:r>
                      <a:r>
                        <a:rPr lang="en-GB" sz="2000" dirty="0">
                          <a:solidFill>
                            <a:schemeClr val="accent1">
                              <a:lumMod val="50000"/>
                            </a:schemeClr>
                          </a:solidFill>
                        </a:rPr>
                        <a:t> [to force]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B9BD5">
                              <a:lumMod val="50000"/>
                            </a:srgbClr>
                          </a:solidFill>
                          <a:effectLst/>
                          <a:uLnTx/>
                          <a:uFillTx/>
                          <a:latin typeface="+mn-lt"/>
                          <a:ea typeface="+mn-ea"/>
                          <a:cs typeface="+mn-cs"/>
                        </a:rPr>
                        <a:t>ch</a:t>
                      </a:r>
                      <a:r>
                        <a:rPr kumimoji="0" lang="en-GB" sz="2400" b="1" i="0" u="none" strike="noStrike" kern="1200" cap="none" spc="0" normalizeH="0" baseline="0" noProof="0" dirty="0" err="1">
                          <a:ln>
                            <a:noFill/>
                          </a:ln>
                          <a:solidFill>
                            <a:srgbClr val="5B9BD5">
                              <a:lumMod val="50000"/>
                            </a:srgbClr>
                          </a:solidFill>
                          <a:effectLst/>
                          <a:uLnTx/>
                          <a:uFillTx/>
                          <a:latin typeface="+mn-lt"/>
                          <a:ea typeface="+mn-ea"/>
                          <a:cs typeface="+mn-cs"/>
                        </a:rPr>
                        <a:t>im</a:t>
                      </a:r>
                      <a:r>
                        <a:rPr kumimoji="0" lang="en-GB" sz="2400" b="0" i="0" u="none" strike="noStrike" kern="1200" cap="none" spc="0" normalizeH="0" baseline="0" noProof="0" dirty="0" err="1">
                          <a:ln>
                            <a:noFill/>
                          </a:ln>
                          <a:solidFill>
                            <a:srgbClr val="5B9BD5">
                              <a:lumMod val="50000"/>
                            </a:srgbClr>
                          </a:solidFill>
                          <a:effectLst/>
                          <a:uLnTx/>
                          <a:uFillTx/>
                          <a:latin typeface="+mn-lt"/>
                          <a:ea typeface="+mn-ea"/>
                          <a:cs typeface="+mn-cs"/>
                        </a:rPr>
                        <a:t>ique</a:t>
                      </a:r>
                      <a:r>
                        <a:rPr kumimoji="0" lang="en-GB" sz="2000" b="0" i="0" u="none" strike="noStrike" kern="1200" cap="none" spc="0" normalizeH="0" baseline="0" noProof="0" dirty="0">
                          <a:ln>
                            <a:noFill/>
                          </a:ln>
                          <a:solidFill>
                            <a:srgbClr val="5B9BD5">
                              <a:lumMod val="50000"/>
                            </a:srgbClr>
                          </a:solidFill>
                          <a:effectLst/>
                          <a:uLnTx/>
                          <a:uFillTx/>
                          <a:latin typeface="+mn-lt"/>
                          <a:ea typeface="+mn-ea"/>
                          <a:cs typeface="+mn-cs"/>
                        </a:rPr>
                        <a:t> [chemical]</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1">
                              <a:lumMod val="50000"/>
                            </a:schemeClr>
                          </a:solidFill>
                        </a:rPr>
                        <a:t>m</a:t>
                      </a:r>
                      <a:r>
                        <a:rPr lang="en-GB" sz="2400" b="1" dirty="0" err="1">
                          <a:solidFill>
                            <a:schemeClr val="accent1">
                              <a:lumMod val="50000"/>
                            </a:schemeClr>
                          </a:solidFill>
                        </a:rPr>
                        <a:t>in</a:t>
                      </a:r>
                      <a:r>
                        <a:rPr lang="en-GB" sz="2400" dirty="0" err="1">
                          <a:solidFill>
                            <a:schemeClr val="accent1">
                              <a:lumMod val="50000"/>
                            </a:schemeClr>
                          </a:solidFill>
                        </a:rPr>
                        <a:t>orité</a:t>
                      </a:r>
                      <a:r>
                        <a:rPr lang="en-GB" sz="2000" dirty="0">
                          <a:solidFill>
                            <a:schemeClr val="accent1">
                              <a:lumMod val="50000"/>
                            </a:schemeClr>
                          </a:solidFill>
                        </a:rPr>
                        <a:t> [minority]</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cr</a:t>
                      </a:r>
                      <a:r>
                        <a:rPr lang="en-GB" sz="2400" b="1" dirty="0" err="1">
                          <a:solidFill>
                            <a:schemeClr val="accent1">
                              <a:lumMod val="50000"/>
                            </a:schemeClr>
                          </a:solidFill>
                        </a:rPr>
                        <a:t>ain</a:t>
                      </a:r>
                      <a:r>
                        <a:rPr lang="en-GB" sz="2400" dirty="0" err="1">
                          <a:solidFill>
                            <a:schemeClr val="accent1">
                              <a:lumMod val="50000"/>
                            </a:schemeClr>
                          </a:solidFill>
                        </a:rPr>
                        <a:t>te</a:t>
                      </a:r>
                      <a:r>
                        <a:rPr lang="en-GB" sz="2000" dirty="0">
                          <a:solidFill>
                            <a:schemeClr val="accent1">
                              <a:lumMod val="50000"/>
                            </a:schemeClr>
                          </a:solidFill>
                        </a:rPr>
                        <a:t> [fear]</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vr</a:t>
                      </a:r>
                      <a:r>
                        <a:rPr lang="en-GB" sz="2400" b="1" dirty="0" err="1">
                          <a:solidFill>
                            <a:schemeClr val="accent1">
                              <a:lumMod val="50000"/>
                            </a:schemeClr>
                          </a:solidFill>
                        </a:rPr>
                        <a:t>aim</a:t>
                      </a:r>
                      <a:r>
                        <a:rPr lang="en-GB" sz="2400" dirty="0" err="1">
                          <a:solidFill>
                            <a:schemeClr val="accent1">
                              <a:lumMod val="50000"/>
                            </a:schemeClr>
                          </a:solidFill>
                        </a:rPr>
                        <a:t>ent</a:t>
                      </a:r>
                      <a:r>
                        <a:rPr lang="en-GB" sz="2000" dirty="0">
                          <a:solidFill>
                            <a:schemeClr val="accent1">
                              <a:lumMod val="50000"/>
                            </a:schemeClr>
                          </a:solidFill>
                        </a:rPr>
                        <a:t> [really]</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751952553"/>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cent</a:t>
                      </a:r>
                      <a:r>
                        <a:rPr lang="en-GB" sz="2400" b="1" dirty="0" err="1">
                          <a:solidFill>
                            <a:schemeClr val="accent1">
                              <a:lumMod val="50000"/>
                            </a:schemeClr>
                          </a:solidFill>
                        </a:rPr>
                        <a:t>ain</a:t>
                      </a:r>
                      <a:r>
                        <a:rPr lang="en-GB" sz="2400" dirty="0" err="1">
                          <a:solidFill>
                            <a:schemeClr val="accent1">
                              <a:lumMod val="50000"/>
                            </a:schemeClr>
                          </a:solidFill>
                        </a:rPr>
                        <a:t>e</a:t>
                      </a:r>
                      <a:r>
                        <a:rPr lang="en-GB" sz="2000" dirty="0">
                          <a:solidFill>
                            <a:schemeClr val="accent1">
                              <a:lumMod val="50000"/>
                            </a:schemeClr>
                          </a:solidFill>
                        </a:rPr>
                        <a:t> [hundred]</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293472494"/>
                  </a:ext>
                </a:extLst>
              </a:tr>
            </a:tbl>
          </a:graphicData>
        </a:graphic>
      </p:graphicFrame>
      <p:sp>
        <p:nvSpPr>
          <p:cNvPr id="9" name="Action Button: Custom 16">
            <a:hlinkClick r:id="" action="ppaction://noaction" highlightClick="1">
              <a:snd r:embed="rId3" name="1.wav"/>
            </a:hlinkClick>
            <a:extLst>
              <a:ext uri="{FF2B5EF4-FFF2-40B4-BE49-F238E27FC236}">
                <a16:creationId xmlns:a16="http://schemas.microsoft.com/office/drawing/2014/main" id="{00B3E4C1-DFF4-46C3-8013-784275E7AA6B}"/>
              </a:ext>
            </a:extLst>
          </p:cNvPr>
          <p:cNvSpPr/>
          <p:nvPr/>
        </p:nvSpPr>
        <p:spPr>
          <a:xfrm>
            <a:off x="4108121" y="135789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11" name="Picture 10" descr="green checkmark">
            <a:extLst>
              <a:ext uri="{FF2B5EF4-FFF2-40B4-BE49-F238E27FC236}">
                <a16:creationId xmlns:a16="http://schemas.microsoft.com/office/drawing/2014/main" id="{A477D0DB-1AF6-4313-B192-A8688B6E5E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5077" y="1351725"/>
            <a:ext cx="282522" cy="294294"/>
          </a:xfrm>
          <a:prstGeom prst="rect">
            <a:avLst/>
          </a:prstGeom>
        </p:spPr>
      </p:pic>
      <p:sp>
        <p:nvSpPr>
          <p:cNvPr id="12" name="Action Button: Custom 16">
            <a:hlinkClick r:id="" action="ppaction://noaction" highlightClick="1">
              <a:snd r:embed="rId5" name="2.wav"/>
            </a:hlinkClick>
            <a:extLst>
              <a:ext uri="{FF2B5EF4-FFF2-40B4-BE49-F238E27FC236}">
                <a16:creationId xmlns:a16="http://schemas.microsoft.com/office/drawing/2014/main" id="{5B92A95F-523A-4E36-B65E-94DAE9FBB368}"/>
              </a:ext>
            </a:extLst>
          </p:cNvPr>
          <p:cNvSpPr/>
          <p:nvPr/>
        </p:nvSpPr>
        <p:spPr>
          <a:xfrm>
            <a:off x="4108121" y="182138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14" name="Picture 13" descr="green checkmark">
            <a:extLst>
              <a:ext uri="{FF2B5EF4-FFF2-40B4-BE49-F238E27FC236}">
                <a16:creationId xmlns:a16="http://schemas.microsoft.com/office/drawing/2014/main" id="{BEA48408-6454-443D-9F14-530DE0CD6C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6077" y="1941487"/>
            <a:ext cx="282522" cy="294294"/>
          </a:xfrm>
          <a:prstGeom prst="rect">
            <a:avLst/>
          </a:prstGeom>
        </p:spPr>
      </p:pic>
      <p:sp>
        <p:nvSpPr>
          <p:cNvPr id="15" name="Action Button: Custom 16">
            <a:hlinkClick r:id="" action="ppaction://noaction" highlightClick="1">
              <a:snd r:embed="rId6" name="3.wav"/>
            </a:hlinkClick>
            <a:extLst>
              <a:ext uri="{FF2B5EF4-FFF2-40B4-BE49-F238E27FC236}">
                <a16:creationId xmlns:a16="http://schemas.microsoft.com/office/drawing/2014/main" id="{D4B491BE-DEE1-4BAB-B62E-08BEC8F84C2F}"/>
              </a:ext>
            </a:extLst>
          </p:cNvPr>
          <p:cNvSpPr/>
          <p:nvPr/>
        </p:nvSpPr>
        <p:spPr>
          <a:xfrm>
            <a:off x="4106043" y="233207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17" name="Picture 16" descr="green checkmark">
            <a:extLst>
              <a:ext uri="{FF2B5EF4-FFF2-40B4-BE49-F238E27FC236}">
                <a16:creationId xmlns:a16="http://schemas.microsoft.com/office/drawing/2014/main" id="{585F7701-B3C2-4037-956E-E382C5D189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6077" y="2374546"/>
            <a:ext cx="282522" cy="294294"/>
          </a:xfrm>
          <a:prstGeom prst="rect">
            <a:avLst/>
          </a:prstGeom>
        </p:spPr>
      </p:pic>
      <p:sp>
        <p:nvSpPr>
          <p:cNvPr id="18" name="Action Button: Custom 16">
            <a:hlinkClick r:id="" action="ppaction://noaction" highlightClick="1">
              <a:snd r:embed="rId7" name="4.wav"/>
            </a:hlinkClick>
            <a:extLst>
              <a:ext uri="{FF2B5EF4-FFF2-40B4-BE49-F238E27FC236}">
                <a16:creationId xmlns:a16="http://schemas.microsoft.com/office/drawing/2014/main" id="{7C5D1C98-B338-48C7-A0D6-9CC93C596CA9}"/>
              </a:ext>
            </a:extLst>
          </p:cNvPr>
          <p:cNvSpPr/>
          <p:nvPr/>
        </p:nvSpPr>
        <p:spPr>
          <a:xfrm>
            <a:off x="4106043" y="282338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20" name="Picture 19" descr="green checkmark">
            <a:extLst>
              <a:ext uri="{FF2B5EF4-FFF2-40B4-BE49-F238E27FC236}">
                <a16:creationId xmlns:a16="http://schemas.microsoft.com/office/drawing/2014/main" id="{82CCF11B-407B-4EB8-B7E3-BF921D5360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5077" y="2920396"/>
            <a:ext cx="282522" cy="294294"/>
          </a:xfrm>
          <a:prstGeom prst="rect">
            <a:avLst/>
          </a:prstGeom>
        </p:spPr>
      </p:pic>
      <p:sp>
        <p:nvSpPr>
          <p:cNvPr id="21" name="Action Button: Custom 16">
            <a:hlinkClick r:id="" action="ppaction://noaction" highlightClick="1">
              <a:snd r:embed="rId8" name="5.wav"/>
            </a:hlinkClick>
            <a:extLst>
              <a:ext uri="{FF2B5EF4-FFF2-40B4-BE49-F238E27FC236}">
                <a16:creationId xmlns:a16="http://schemas.microsoft.com/office/drawing/2014/main" id="{735F5EA0-D015-4C01-9444-94092DE5E112}"/>
              </a:ext>
            </a:extLst>
          </p:cNvPr>
          <p:cNvSpPr/>
          <p:nvPr/>
        </p:nvSpPr>
        <p:spPr>
          <a:xfrm>
            <a:off x="4096899" y="334092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23" name="Picture 22" descr="green checkmark">
            <a:extLst>
              <a:ext uri="{FF2B5EF4-FFF2-40B4-BE49-F238E27FC236}">
                <a16:creationId xmlns:a16="http://schemas.microsoft.com/office/drawing/2014/main" id="{468F95B0-30D5-4627-80BA-98F9A35143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6077" y="3395153"/>
            <a:ext cx="282522" cy="294294"/>
          </a:xfrm>
          <a:prstGeom prst="rect">
            <a:avLst/>
          </a:prstGeom>
        </p:spPr>
      </p:pic>
      <p:sp>
        <p:nvSpPr>
          <p:cNvPr id="24" name="Action Button: Custom 16">
            <a:hlinkClick r:id="" action="ppaction://noaction" highlightClick="1">
              <a:snd r:embed="rId9" name="6.wav"/>
            </a:hlinkClick>
            <a:extLst>
              <a:ext uri="{FF2B5EF4-FFF2-40B4-BE49-F238E27FC236}">
                <a16:creationId xmlns:a16="http://schemas.microsoft.com/office/drawing/2014/main" id="{C85FFF45-DBEA-4B31-808F-B9B100F63A1A}"/>
              </a:ext>
            </a:extLst>
          </p:cNvPr>
          <p:cNvSpPr/>
          <p:nvPr/>
        </p:nvSpPr>
        <p:spPr>
          <a:xfrm>
            <a:off x="4110837" y="382684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26" name="Picture 25" descr="green checkmark">
            <a:extLst>
              <a:ext uri="{FF2B5EF4-FFF2-40B4-BE49-F238E27FC236}">
                <a16:creationId xmlns:a16="http://schemas.microsoft.com/office/drawing/2014/main" id="{AC0F72A2-2367-49CB-B79D-A173482087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5077" y="3889863"/>
            <a:ext cx="282522" cy="294294"/>
          </a:xfrm>
          <a:prstGeom prst="rect">
            <a:avLst/>
          </a:prstGeom>
        </p:spPr>
      </p:pic>
      <p:sp>
        <p:nvSpPr>
          <p:cNvPr id="27" name="Action Button: Custom 16">
            <a:hlinkClick r:id="" action="ppaction://noaction" highlightClick="1">
              <a:snd r:embed="rId10" name="7.wav"/>
            </a:hlinkClick>
            <a:extLst>
              <a:ext uri="{FF2B5EF4-FFF2-40B4-BE49-F238E27FC236}">
                <a16:creationId xmlns:a16="http://schemas.microsoft.com/office/drawing/2014/main" id="{C30A216B-AEBB-4E5C-9D72-F3186157431E}"/>
              </a:ext>
            </a:extLst>
          </p:cNvPr>
          <p:cNvSpPr/>
          <p:nvPr/>
        </p:nvSpPr>
        <p:spPr>
          <a:xfrm>
            <a:off x="4107093" y="431492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29" name="Picture 28" descr="green checkmark">
            <a:extLst>
              <a:ext uri="{FF2B5EF4-FFF2-40B4-BE49-F238E27FC236}">
                <a16:creationId xmlns:a16="http://schemas.microsoft.com/office/drawing/2014/main" id="{F69DC784-408A-4D6F-BF66-7212C6A4C3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5077" y="4342358"/>
            <a:ext cx="282522" cy="294294"/>
          </a:xfrm>
          <a:prstGeom prst="rect">
            <a:avLst/>
          </a:prstGeom>
        </p:spPr>
      </p:pic>
      <p:sp>
        <p:nvSpPr>
          <p:cNvPr id="30" name="Action Button: Custom 16">
            <a:hlinkClick r:id="" action="ppaction://noaction" highlightClick="1">
              <a:snd r:embed="rId11" name="8.wav"/>
            </a:hlinkClick>
            <a:extLst>
              <a:ext uri="{FF2B5EF4-FFF2-40B4-BE49-F238E27FC236}">
                <a16:creationId xmlns:a16="http://schemas.microsoft.com/office/drawing/2014/main" id="{B283615F-33BB-4FCE-934D-0B85B4100205}"/>
              </a:ext>
            </a:extLst>
          </p:cNvPr>
          <p:cNvSpPr/>
          <p:nvPr/>
        </p:nvSpPr>
        <p:spPr>
          <a:xfrm>
            <a:off x="4106043" y="481120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2" name="Picture 31" descr="green checkmark">
            <a:extLst>
              <a:ext uri="{FF2B5EF4-FFF2-40B4-BE49-F238E27FC236}">
                <a16:creationId xmlns:a16="http://schemas.microsoft.com/office/drawing/2014/main" id="{6A149CAA-3725-49E0-A46F-9A3F448AB6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6077" y="4896660"/>
            <a:ext cx="282522" cy="294294"/>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Nasal or oral vowels?  </a:t>
            </a:r>
          </a:p>
        </p:txBody>
      </p:sp>
      <p:sp>
        <p:nvSpPr>
          <p:cNvPr id="6" name="Rounded Rectangle 46">
            <a:extLst>
              <a:ext uri="{FF2B5EF4-FFF2-40B4-BE49-F238E27FC236}">
                <a16:creationId xmlns:a16="http://schemas.microsoft.com/office/drawing/2014/main" id="{C4DE937D-D18D-4E33-B648-7028A4807AFE}"/>
              </a:ext>
            </a:extLst>
          </p:cNvPr>
          <p:cNvSpPr/>
          <p:nvPr/>
        </p:nvSpPr>
        <p:spPr>
          <a:xfrm>
            <a:off x="10527029" y="249868"/>
            <a:ext cx="138289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Action Button: Custom 16">
            <a:hlinkClick r:id="" action="ppaction://noaction" highlightClick="1">
              <a:snd r:embed="rId13" name="9.wav"/>
            </a:hlinkClick>
            <a:extLst>
              <a:ext uri="{FF2B5EF4-FFF2-40B4-BE49-F238E27FC236}">
                <a16:creationId xmlns:a16="http://schemas.microsoft.com/office/drawing/2014/main" id="{97B06BAE-CD99-4ADC-8555-750D1ED4D757}"/>
              </a:ext>
            </a:extLst>
          </p:cNvPr>
          <p:cNvSpPr/>
          <p:nvPr/>
        </p:nvSpPr>
        <p:spPr>
          <a:xfrm>
            <a:off x="4095880" y="531542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5" name="Action Button: Custom 16">
            <a:hlinkClick r:id="" action="ppaction://noaction" highlightClick="1">
              <a:snd r:embed="rId14" name="10.wav"/>
            </a:hlinkClick>
            <a:extLst>
              <a:ext uri="{FF2B5EF4-FFF2-40B4-BE49-F238E27FC236}">
                <a16:creationId xmlns:a16="http://schemas.microsoft.com/office/drawing/2014/main" id="{493337C0-D20B-4DF9-AC57-F8C71B2B1A10}"/>
              </a:ext>
            </a:extLst>
          </p:cNvPr>
          <p:cNvSpPr/>
          <p:nvPr/>
        </p:nvSpPr>
        <p:spPr>
          <a:xfrm>
            <a:off x="4103974" y="580256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pic>
        <p:nvPicPr>
          <p:cNvPr id="36" name="Picture 35" descr="green checkmark">
            <a:extLst>
              <a:ext uri="{FF2B5EF4-FFF2-40B4-BE49-F238E27FC236}">
                <a16:creationId xmlns:a16="http://schemas.microsoft.com/office/drawing/2014/main" id="{B2D921D8-016A-4DF8-90E3-89E3DEAB49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8085" y="5315423"/>
            <a:ext cx="282522" cy="294294"/>
          </a:xfrm>
          <a:prstGeom prst="rect">
            <a:avLst/>
          </a:prstGeom>
        </p:spPr>
      </p:pic>
      <p:pic>
        <p:nvPicPr>
          <p:cNvPr id="37" name="Picture 36" descr="green checkmark">
            <a:extLst>
              <a:ext uri="{FF2B5EF4-FFF2-40B4-BE49-F238E27FC236}">
                <a16:creationId xmlns:a16="http://schemas.microsoft.com/office/drawing/2014/main" id="{CC17436B-B48C-440D-8B29-C17471D196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8085" y="5802562"/>
            <a:ext cx="282522" cy="294294"/>
          </a:xfrm>
          <a:prstGeom prst="rect">
            <a:avLst/>
          </a:prstGeom>
        </p:spPr>
      </p:pic>
      <p:pic>
        <p:nvPicPr>
          <p:cNvPr id="10" name="Picture 2" descr="Alphabet Word Images, Face, Human">
            <a:extLst>
              <a:ext uri="{FF2B5EF4-FFF2-40B4-BE49-F238E27FC236}">
                <a16:creationId xmlns:a16="http://schemas.microsoft.com/office/drawing/2014/main" id="{1DC080FB-A02D-4BDC-A21C-E93F87379CD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89969" y="1521173"/>
            <a:ext cx="806054" cy="9450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Lips, Sexy, Mouth, Kiss, Passion, Teeth, Gloss">
            <a:extLst>
              <a:ext uri="{FF2B5EF4-FFF2-40B4-BE49-F238E27FC236}">
                <a16:creationId xmlns:a16="http://schemas.microsoft.com/office/drawing/2014/main" id="{1BA88319-1469-4FE4-9505-FB087CB3BB4D}"/>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930994" y="2323960"/>
            <a:ext cx="1133178" cy="830997"/>
          </a:xfrm>
          <a:prstGeom prst="rect">
            <a:avLst/>
          </a:prstGeom>
          <a:noFill/>
          <a:extLst>
            <a:ext uri="{909E8E84-426E-40DD-AFC4-6F175D3DCCD1}">
              <a14:hiddenFill xmlns:a14="http://schemas.microsoft.com/office/drawing/2010/main">
                <a:solidFill>
                  <a:srgbClr val="FFFFFF"/>
                </a:solidFill>
              </a14:hiddenFill>
            </a:ext>
          </a:extLst>
        </p:spPr>
      </p:pic>
      <p:sp>
        <p:nvSpPr>
          <p:cNvPr id="39" name="Speech Bubble: Rectangle with Corners Rounded 38">
            <a:extLst>
              <a:ext uri="{FF2B5EF4-FFF2-40B4-BE49-F238E27FC236}">
                <a16:creationId xmlns:a16="http://schemas.microsoft.com/office/drawing/2014/main" id="{8EBAE47A-5C9F-4EE0-8FAC-659589C99512}"/>
              </a:ext>
            </a:extLst>
          </p:cNvPr>
          <p:cNvSpPr/>
          <p:nvPr/>
        </p:nvSpPr>
        <p:spPr>
          <a:xfrm>
            <a:off x="258173" y="3854129"/>
            <a:ext cx="3515306" cy="2085061"/>
          </a:xfrm>
          <a:prstGeom prst="wedgeRoundRectCallou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Remember!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[aim/</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im</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and [ain/in] are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nasal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sounds</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before a consonant,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and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oral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sounds before a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vowel.</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31269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[aim/</a:t>
            </a:r>
            <a:r>
              <a:rPr lang="en-GB" sz="3600" b="1" dirty="0" err="1">
                <a:solidFill>
                  <a:schemeClr val="bg1"/>
                </a:solidFill>
              </a:rPr>
              <a:t>im</a:t>
            </a:r>
            <a:r>
              <a:rPr lang="en-GB" sz="3600" b="1" dirty="0">
                <a:solidFill>
                  <a:schemeClr val="bg1"/>
                </a:solidFill>
              </a:rPr>
              <a:t>], [ain/in]</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71287"/>
            <a:ext cx="11729921"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Normally, SSCs [aim/</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im</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and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ain</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are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nasal vowels</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However, [aim/</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im</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and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ain</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sound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different</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before a</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vowel.</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Can you think of any examples in words you already know?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before a consonant:				before a vowel: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im</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portant</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aim</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im</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ple</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an</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im</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proch</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ain</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sem</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ain</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e</a:t>
            </a:r>
            <a:endPar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in</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téressant</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ord</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in</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ateur</a:t>
            </a:r>
            <a:endPar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8BBE0987-7B8C-48B3-9579-9E6E08BA7F74}"/>
              </a:ext>
            </a:extLst>
          </p:cNvPr>
          <p:cNvSpPr txBox="1"/>
          <p:nvPr/>
        </p:nvSpPr>
        <p:spPr>
          <a:xfrm>
            <a:off x="2816977" y="4279857"/>
            <a:ext cx="2610513" cy="1123712"/>
          </a:xfrm>
          <a:prstGeom prst="wedgeRoundRectCallout">
            <a:avLst>
              <a:gd name="adj1" fmla="val -55880"/>
              <a:gd name="adj2" fmla="val -20568"/>
              <a:gd name="adj3" fmla="val 16667"/>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These sounds are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nasal vowels [aim/</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im</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[ain/in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9" name="TextBox 8">
            <a:extLst>
              <a:ext uri="{FF2B5EF4-FFF2-40B4-BE49-F238E27FC236}">
                <a16:creationId xmlns:a16="http://schemas.microsoft.com/office/drawing/2014/main" id="{B7C6CA2D-5341-4335-97B7-530BC8E6B381}"/>
              </a:ext>
            </a:extLst>
          </p:cNvPr>
          <p:cNvSpPr txBox="1"/>
          <p:nvPr/>
        </p:nvSpPr>
        <p:spPr>
          <a:xfrm>
            <a:off x="9299408" y="4279857"/>
            <a:ext cx="2610513" cy="1123712"/>
          </a:xfrm>
          <a:prstGeom prst="wedgeRoundRectCallout">
            <a:avLst>
              <a:gd name="adj1" fmla="val -55880"/>
              <a:gd name="adj2" fmla="val -20568"/>
              <a:gd name="adj3" fmla="val 16667"/>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These sounds are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oral vowels</a:t>
            </a:r>
            <a:b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[ai]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i</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m / n.</a:t>
            </a:r>
          </a:p>
        </p:txBody>
      </p:sp>
      <p:sp>
        <p:nvSpPr>
          <p:cNvPr id="5" name="Rectangle 4">
            <a:extLst>
              <a:ext uri="{FF2B5EF4-FFF2-40B4-BE49-F238E27FC236}">
                <a16:creationId xmlns:a16="http://schemas.microsoft.com/office/drawing/2014/main" id="{7B8A23DA-1809-496F-AFA0-C2852F968CB6}"/>
              </a:ext>
            </a:extLst>
          </p:cNvPr>
          <p:cNvSpPr/>
          <p:nvPr/>
        </p:nvSpPr>
        <p:spPr>
          <a:xfrm>
            <a:off x="6550011" y="4279857"/>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(to like)</a:t>
            </a:r>
          </a:p>
        </p:txBody>
      </p:sp>
      <p:sp>
        <p:nvSpPr>
          <p:cNvPr id="11" name="Rectangle 10">
            <a:extLst>
              <a:ext uri="{FF2B5EF4-FFF2-40B4-BE49-F238E27FC236}">
                <a16:creationId xmlns:a16="http://schemas.microsoft.com/office/drawing/2014/main" id="{2AFA9400-14EB-4A0A-8F89-ADA1052ECCD5}"/>
              </a:ext>
            </a:extLst>
          </p:cNvPr>
          <p:cNvSpPr/>
          <p:nvPr/>
        </p:nvSpPr>
        <p:spPr>
          <a:xfrm>
            <a:off x="6550011" y="4655850"/>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(animal)</a:t>
            </a:r>
          </a:p>
        </p:txBody>
      </p:sp>
      <p:sp>
        <p:nvSpPr>
          <p:cNvPr id="12" name="Rectangle 11">
            <a:extLst>
              <a:ext uri="{FF2B5EF4-FFF2-40B4-BE49-F238E27FC236}">
                <a16:creationId xmlns:a16="http://schemas.microsoft.com/office/drawing/2014/main" id="{CA747333-263E-4495-89C2-E5DF2F589E35}"/>
              </a:ext>
            </a:extLst>
          </p:cNvPr>
          <p:cNvSpPr/>
          <p:nvPr/>
        </p:nvSpPr>
        <p:spPr>
          <a:xfrm>
            <a:off x="6550011" y="5031843"/>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(week)</a:t>
            </a:r>
          </a:p>
        </p:txBody>
      </p:sp>
      <p:sp>
        <p:nvSpPr>
          <p:cNvPr id="13" name="Rectangle 12">
            <a:extLst>
              <a:ext uri="{FF2B5EF4-FFF2-40B4-BE49-F238E27FC236}">
                <a16:creationId xmlns:a16="http://schemas.microsoft.com/office/drawing/2014/main" id="{00DEFD59-66CC-4D2B-A8A0-5B97FACFCCF7}"/>
              </a:ext>
            </a:extLst>
          </p:cNvPr>
          <p:cNvSpPr/>
          <p:nvPr/>
        </p:nvSpPr>
        <p:spPr>
          <a:xfrm>
            <a:off x="6550011" y="5385435"/>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(computer)</a:t>
            </a:r>
          </a:p>
        </p:txBody>
      </p:sp>
      <p:sp>
        <p:nvSpPr>
          <p:cNvPr id="14" name="Rectangle 13">
            <a:extLst>
              <a:ext uri="{FF2B5EF4-FFF2-40B4-BE49-F238E27FC236}">
                <a16:creationId xmlns:a16="http://schemas.microsoft.com/office/drawing/2014/main" id="{7EB34FA2-B7F6-4AFE-8C9E-D18F2C8BD60E}"/>
              </a:ext>
            </a:extLst>
          </p:cNvPr>
          <p:cNvSpPr/>
          <p:nvPr/>
        </p:nvSpPr>
        <p:spPr>
          <a:xfrm>
            <a:off x="180002" y="4279858"/>
            <a:ext cx="2005573" cy="375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(important)</a:t>
            </a:r>
          </a:p>
        </p:txBody>
      </p:sp>
      <p:sp>
        <p:nvSpPr>
          <p:cNvPr id="15" name="Rectangle 14">
            <a:extLst>
              <a:ext uri="{FF2B5EF4-FFF2-40B4-BE49-F238E27FC236}">
                <a16:creationId xmlns:a16="http://schemas.microsoft.com/office/drawing/2014/main" id="{F9157764-9DD9-4821-8B9F-9CA964CADE6D}"/>
              </a:ext>
            </a:extLst>
          </p:cNvPr>
          <p:cNvSpPr/>
          <p:nvPr/>
        </p:nvSpPr>
        <p:spPr>
          <a:xfrm>
            <a:off x="180002" y="4643385"/>
            <a:ext cx="2005573" cy="388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(simple)</a:t>
            </a:r>
          </a:p>
        </p:txBody>
      </p:sp>
      <p:sp>
        <p:nvSpPr>
          <p:cNvPr id="16" name="Rectangle 15">
            <a:extLst>
              <a:ext uri="{FF2B5EF4-FFF2-40B4-BE49-F238E27FC236}">
                <a16:creationId xmlns:a16="http://schemas.microsoft.com/office/drawing/2014/main" id="{970A608A-AA11-437F-BF65-F3CE1E8B9886}"/>
              </a:ext>
            </a:extLst>
          </p:cNvPr>
          <p:cNvSpPr/>
          <p:nvPr/>
        </p:nvSpPr>
        <p:spPr>
          <a:xfrm>
            <a:off x="180001" y="5031844"/>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(next)</a:t>
            </a:r>
          </a:p>
        </p:txBody>
      </p:sp>
      <p:sp>
        <p:nvSpPr>
          <p:cNvPr id="17" name="Rectangle 16">
            <a:extLst>
              <a:ext uri="{FF2B5EF4-FFF2-40B4-BE49-F238E27FC236}">
                <a16:creationId xmlns:a16="http://schemas.microsoft.com/office/drawing/2014/main" id="{8835AD73-BB17-4882-8CF5-03299B4D2773}"/>
              </a:ext>
            </a:extLst>
          </p:cNvPr>
          <p:cNvSpPr/>
          <p:nvPr/>
        </p:nvSpPr>
        <p:spPr>
          <a:xfrm>
            <a:off x="180000" y="5385436"/>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(interesting)</a:t>
            </a:r>
          </a:p>
        </p:txBody>
      </p:sp>
    </p:spTree>
    <p:extLst>
      <p:ext uri="{BB962C8B-B14F-4D97-AF65-F5344CB8AC3E}">
        <p14:creationId xmlns:p14="http://schemas.microsoft.com/office/powerpoint/2010/main" val="47556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1" end="1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5" grpId="0" animBg="1"/>
      <p:bldP spid="5"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[aim/</a:t>
            </a:r>
            <a:r>
              <a:rPr lang="en-GB" sz="3600" b="1" dirty="0" err="1">
                <a:solidFill>
                  <a:schemeClr val="bg1"/>
                </a:solidFill>
              </a:rPr>
              <a:t>im</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344424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767EA9-0C02-4955-982C-A8D461CAA360}"/>
              </a:ext>
            </a:extLst>
          </p:cNvPr>
          <p:cNvSpPr txBox="1"/>
          <p:nvPr/>
        </p:nvSpPr>
        <p:spPr>
          <a:xfrm>
            <a:off x="193953" y="1363929"/>
            <a:ext cx="314388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 les mots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décide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voyelle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nasale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voyelle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orale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Puis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dis les mots !</a:t>
            </a:r>
          </a:p>
        </p:txBody>
      </p:sp>
      <p:graphicFrame>
        <p:nvGraphicFramePr>
          <p:cNvPr id="26" name="Table 6">
            <a:extLst>
              <a:ext uri="{FF2B5EF4-FFF2-40B4-BE49-F238E27FC236}">
                <a16:creationId xmlns:a16="http://schemas.microsoft.com/office/drawing/2014/main" id="{8A5E58B0-EF63-4568-A4BA-DF1324683AB0}"/>
              </a:ext>
            </a:extLst>
          </p:cNvPr>
          <p:cNvGraphicFramePr>
            <a:graphicFrameLocks noGrp="1"/>
          </p:cNvGraphicFramePr>
          <p:nvPr/>
        </p:nvGraphicFramePr>
        <p:xfrm>
          <a:off x="3337840" y="802894"/>
          <a:ext cx="8611132" cy="5467737"/>
        </p:xfrm>
        <a:graphic>
          <a:graphicData uri="http://schemas.openxmlformats.org/drawingml/2006/table">
            <a:tbl>
              <a:tblPr firstRow="1" bandRow="1">
                <a:tableStyleId>{21E4AEA4-8DFA-4A89-87EB-49C32662AFE0}</a:tableStyleId>
              </a:tblPr>
              <a:tblGrid>
                <a:gridCol w="818962">
                  <a:extLst>
                    <a:ext uri="{9D8B030D-6E8A-4147-A177-3AD203B41FA5}">
                      <a16:colId xmlns:a16="http://schemas.microsoft.com/office/drawing/2014/main" val="2607353726"/>
                    </a:ext>
                  </a:extLst>
                </a:gridCol>
                <a:gridCol w="3924562">
                  <a:extLst>
                    <a:ext uri="{9D8B030D-6E8A-4147-A177-3AD203B41FA5}">
                      <a16:colId xmlns:a16="http://schemas.microsoft.com/office/drawing/2014/main" val="1600817978"/>
                    </a:ext>
                  </a:extLst>
                </a:gridCol>
                <a:gridCol w="1288800">
                  <a:extLst>
                    <a:ext uri="{9D8B030D-6E8A-4147-A177-3AD203B41FA5}">
                      <a16:colId xmlns:a16="http://schemas.microsoft.com/office/drawing/2014/main" val="4128092149"/>
                    </a:ext>
                  </a:extLst>
                </a:gridCol>
                <a:gridCol w="1289404">
                  <a:extLst>
                    <a:ext uri="{9D8B030D-6E8A-4147-A177-3AD203B41FA5}">
                      <a16:colId xmlns:a16="http://schemas.microsoft.com/office/drawing/2014/main" val="2609792770"/>
                    </a:ext>
                  </a:extLst>
                </a:gridCol>
                <a:gridCol w="1289404">
                  <a:extLst>
                    <a:ext uri="{9D8B030D-6E8A-4147-A177-3AD203B41FA5}">
                      <a16:colId xmlns:a16="http://schemas.microsoft.com/office/drawing/2014/main" val="2244844891"/>
                    </a:ext>
                  </a:extLst>
                </a:gridCol>
              </a:tblGrid>
              <a:tr h="497067">
                <a:tc>
                  <a:txBody>
                    <a:bodyPr/>
                    <a:lstStyle/>
                    <a:p>
                      <a:endParaRPr lang="en-GB" sz="2000" dirty="0"/>
                    </a:p>
                  </a:txBody>
                  <a:tcPr>
                    <a:solidFill>
                      <a:schemeClr val="bg1"/>
                    </a:solidFill>
                  </a:tcPr>
                </a:tc>
                <a:tc>
                  <a:txBody>
                    <a:bodyPr/>
                    <a:lstStyle/>
                    <a:p>
                      <a:endParaRPr lang="en-GB" sz="200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[nasal]</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[ai] + n</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a:t>
                      </a:r>
                      <a:r>
                        <a:rPr lang="en-GB" sz="2000" b="1" dirty="0" err="1"/>
                        <a:t>i</a:t>
                      </a:r>
                      <a:r>
                        <a:rPr lang="en-GB" sz="2000" b="1" dirty="0"/>
                        <a:t>] + m/n</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err="1">
                          <a:solidFill>
                            <a:schemeClr val="accent1">
                              <a:lumMod val="50000"/>
                            </a:schemeClr>
                          </a:solidFill>
                        </a:rPr>
                        <a:t>pr</a:t>
                      </a:r>
                      <a:r>
                        <a:rPr lang="en-GB" sz="2000" b="1" dirty="0" err="1">
                          <a:solidFill>
                            <a:schemeClr val="accent1">
                              <a:lumMod val="50000"/>
                            </a:schemeClr>
                          </a:solidFill>
                        </a:rPr>
                        <a:t>im</a:t>
                      </a:r>
                      <a:r>
                        <a:rPr lang="en-GB" sz="2000" b="0" dirty="0" err="1">
                          <a:solidFill>
                            <a:schemeClr val="accent1">
                              <a:lumMod val="50000"/>
                            </a:schemeClr>
                          </a:solidFill>
                        </a:rPr>
                        <a:t>itif</a:t>
                      </a:r>
                      <a:r>
                        <a:rPr lang="en-GB" sz="2000" dirty="0">
                          <a:solidFill>
                            <a:schemeClr val="accent1">
                              <a:lumMod val="50000"/>
                            </a:schemeClr>
                          </a:solidFill>
                        </a:rPr>
                        <a:t>                      [primitive]</a:t>
                      </a:r>
                      <a:endParaRPr lang="en-GB" sz="12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b="1" dirty="0" err="1">
                          <a:solidFill>
                            <a:schemeClr val="accent1">
                              <a:lumMod val="50000"/>
                            </a:schemeClr>
                          </a:solidFill>
                        </a:rPr>
                        <a:t>in</a:t>
                      </a:r>
                      <a:r>
                        <a:rPr lang="en-GB" sz="2000" b="0" dirty="0" err="1">
                          <a:solidFill>
                            <a:schemeClr val="accent1">
                              <a:lumMod val="50000"/>
                            </a:schemeClr>
                          </a:solidFill>
                        </a:rPr>
                        <a:t>t</a:t>
                      </a:r>
                      <a:r>
                        <a:rPr lang="en-GB" sz="2000" b="1" dirty="0" err="1">
                          <a:solidFill>
                            <a:schemeClr val="accent1">
                              <a:lumMod val="50000"/>
                            </a:schemeClr>
                          </a:solidFill>
                        </a:rPr>
                        <a:t>im</a:t>
                      </a:r>
                      <a:r>
                        <a:rPr lang="en-GB" sz="2000" b="0" dirty="0" err="1">
                          <a:solidFill>
                            <a:schemeClr val="accent1">
                              <a:lumMod val="50000"/>
                            </a:schemeClr>
                          </a:solidFill>
                        </a:rPr>
                        <a:t>ider</a:t>
                      </a:r>
                      <a:r>
                        <a:rPr lang="en-GB" sz="2000" b="0" dirty="0">
                          <a:solidFill>
                            <a:schemeClr val="accent1">
                              <a:lumMod val="50000"/>
                            </a:schemeClr>
                          </a:solidFill>
                        </a:rPr>
                        <a:t>           [to intimidate]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err="1">
                          <a:solidFill>
                            <a:schemeClr val="accent1">
                              <a:lumMod val="50000"/>
                            </a:schemeClr>
                          </a:solidFill>
                        </a:rPr>
                        <a:t>h</a:t>
                      </a:r>
                      <a:r>
                        <a:rPr lang="en-GB" sz="2000" b="1" dirty="0" err="1">
                          <a:solidFill>
                            <a:schemeClr val="accent1">
                              <a:lumMod val="50000"/>
                            </a:schemeClr>
                          </a:solidFill>
                        </a:rPr>
                        <a:t>ain</a:t>
                      </a:r>
                      <a:r>
                        <a:rPr lang="en-GB" sz="2000" b="0" dirty="0" err="1">
                          <a:solidFill>
                            <a:schemeClr val="accent1">
                              <a:lumMod val="50000"/>
                            </a:schemeClr>
                          </a:solidFill>
                        </a:rPr>
                        <a:t>e</a:t>
                      </a:r>
                      <a:r>
                        <a:rPr lang="en-GB" sz="2000" b="0" dirty="0">
                          <a:solidFill>
                            <a:schemeClr val="accent1">
                              <a:lumMod val="50000"/>
                            </a:schemeClr>
                          </a:solidFill>
                        </a:rPr>
                        <a:t>                            </a:t>
                      </a:r>
                      <a:r>
                        <a:rPr lang="en-GB" sz="2000" b="1" dirty="0">
                          <a:solidFill>
                            <a:schemeClr val="accent1">
                              <a:lumMod val="50000"/>
                            </a:schemeClr>
                          </a:solidFill>
                        </a:rPr>
                        <a:t> </a:t>
                      </a:r>
                      <a:r>
                        <a:rPr lang="en-GB" sz="2000" b="0" dirty="0">
                          <a:solidFill>
                            <a:schemeClr val="accent1">
                              <a:lumMod val="50000"/>
                            </a:schemeClr>
                          </a:solidFill>
                        </a:rPr>
                        <a:t>[hate]</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r>
                        <a:rPr lang="en-GB" sz="2000" dirty="0">
                          <a:solidFill>
                            <a:schemeClr val="accent1">
                              <a:lumMod val="50000"/>
                            </a:schemeClr>
                          </a:solidFill>
                        </a:rPr>
                        <a:t>j</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1">
                              <a:lumMod val="50000"/>
                            </a:schemeClr>
                          </a:solidFill>
                        </a:rPr>
                        <a:t>cr</a:t>
                      </a:r>
                      <a:r>
                        <a:rPr lang="en-GB" sz="2000" b="1" dirty="0" err="1">
                          <a:solidFill>
                            <a:schemeClr val="accent1">
                              <a:lumMod val="50000"/>
                            </a:schemeClr>
                          </a:solidFill>
                        </a:rPr>
                        <a:t>ain</a:t>
                      </a:r>
                      <a:r>
                        <a:rPr lang="en-GB" sz="2000" b="0" dirty="0" err="1">
                          <a:solidFill>
                            <a:schemeClr val="accent1">
                              <a:lumMod val="50000"/>
                            </a:schemeClr>
                          </a:solidFill>
                        </a:rPr>
                        <a:t>te</a:t>
                      </a:r>
                      <a:r>
                        <a:rPr lang="en-GB" sz="2000" b="0" dirty="0">
                          <a:solidFill>
                            <a:schemeClr val="accent1">
                              <a:lumMod val="50000"/>
                            </a:schemeClr>
                          </a:solidFill>
                        </a:rPr>
                        <a:t>                            [fear]</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a:solidFill>
                            <a:schemeClr val="accent1">
                              <a:lumMod val="50000"/>
                            </a:schemeClr>
                          </a:solidFill>
                        </a:rPr>
                        <a:t>t</a:t>
                      </a:r>
                      <a:r>
                        <a:rPr lang="en-GB" sz="2000" b="1" dirty="0">
                          <a:solidFill>
                            <a:schemeClr val="accent1">
                              <a:lumMod val="50000"/>
                            </a:schemeClr>
                          </a:solidFill>
                        </a:rPr>
                        <a:t>im</a:t>
                      </a:r>
                      <a:r>
                        <a:rPr lang="en-GB" sz="2000" b="0" dirty="0">
                          <a:solidFill>
                            <a:schemeClr val="accent1">
                              <a:lumMod val="50000"/>
                            </a:schemeClr>
                          </a:solidFill>
                        </a:rPr>
                        <a:t>bre                     [to stamp]</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1">
                              <a:lumMod val="50000"/>
                            </a:schemeClr>
                          </a:solidFill>
                        </a:rPr>
                        <a:t>proch</a:t>
                      </a:r>
                      <a:r>
                        <a:rPr lang="en-GB" sz="2000" b="1" dirty="0" err="1">
                          <a:solidFill>
                            <a:schemeClr val="accent1">
                              <a:lumMod val="50000"/>
                            </a:schemeClr>
                          </a:solidFill>
                        </a:rPr>
                        <a:t>ain</a:t>
                      </a:r>
                      <a:r>
                        <a:rPr lang="en-GB" sz="2000" b="0" dirty="0" err="1">
                          <a:solidFill>
                            <a:schemeClr val="accent1">
                              <a:lumMod val="50000"/>
                            </a:schemeClr>
                          </a:solidFill>
                        </a:rPr>
                        <a:t>ement</a:t>
                      </a:r>
                      <a:r>
                        <a:rPr lang="en-GB" sz="2000" b="0" dirty="0">
                          <a:solidFill>
                            <a:schemeClr val="accent1">
                              <a:lumMod val="50000"/>
                            </a:schemeClr>
                          </a:solidFill>
                        </a:rPr>
                        <a:t> [shortly, soon]</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r>
                        <a:rPr lang="en-GB" sz="2000" dirty="0">
                          <a:solidFill>
                            <a:schemeClr val="accent1">
                              <a:lumMod val="50000"/>
                            </a:schemeClr>
                          </a:solidFill>
                        </a:rPr>
                        <a:t>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1">
                              <a:lumMod val="50000"/>
                            </a:schemeClr>
                          </a:solidFill>
                        </a:rPr>
                        <a:t>in</a:t>
                      </a:r>
                      <a:r>
                        <a:rPr lang="en-GB" sz="2000" b="0" dirty="0" err="1">
                          <a:solidFill>
                            <a:schemeClr val="accent1">
                              <a:lumMod val="50000"/>
                            </a:schemeClr>
                          </a:solidFill>
                        </a:rPr>
                        <a:t>ondation</a:t>
                      </a:r>
                      <a:r>
                        <a:rPr lang="en-GB" sz="2000" b="0" dirty="0">
                          <a:solidFill>
                            <a:schemeClr val="accent1">
                              <a:lumMod val="50000"/>
                            </a:schemeClr>
                          </a:solidFill>
                        </a:rPr>
                        <a:t>                    [flood]</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a:solidFill>
                            <a:schemeClr val="accent1">
                              <a:lumMod val="50000"/>
                            </a:schemeClr>
                          </a:solidFill>
                        </a:rPr>
                        <a:t>m</a:t>
                      </a:r>
                      <a:r>
                        <a:rPr lang="en-GB" sz="2000" b="1" dirty="0">
                          <a:solidFill>
                            <a:schemeClr val="accent1">
                              <a:lumMod val="50000"/>
                            </a:schemeClr>
                          </a:solidFill>
                        </a:rPr>
                        <a:t>inim</a:t>
                      </a:r>
                      <a:r>
                        <a:rPr lang="en-GB" sz="2000" b="0" dirty="0">
                          <a:solidFill>
                            <a:schemeClr val="accent1">
                              <a:lumMod val="50000"/>
                            </a:schemeClr>
                          </a:solidFill>
                        </a:rPr>
                        <a:t>iser             [to minimise]</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capit</a:t>
                      </a:r>
                      <a:r>
                        <a:rPr lang="en-GB" sz="2000" b="1" dirty="0">
                          <a:solidFill>
                            <a:schemeClr val="accent1">
                              <a:lumMod val="50000"/>
                            </a:schemeClr>
                          </a:solidFill>
                        </a:rPr>
                        <a:t>ain</a:t>
                      </a:r>
                      <a:r>
                        <a:rPr lang="en-GB" sz="2000" b="0" dirty="0">
                          <a:solidFill>
                            <a:schemeClr val="accent1">
                              <a:lumMod val="50000"/>
                            </a:schemeClr>
                          </a:solidFill>
                        </a:rPr>
                        <a:t>e                  [captain]</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861135224"/>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err="1">
                          <a:solidFill>
                            <a:schemeClr val="accent1">
                              <a:lumMod val="50000"/>
                            </a:schemeClr>
                          </a:solidFill>
                        </a:rPr>
                        <a:t>pl</a:t>
                      </a:r>
                      <a:r>
                        <a:rPr lang="en-GB" sz="2000" b="1" dirty="0" err="1">
                          <a:solidFill>
                            <a:schemeClr val="accent1">
                              <a:lumMod val="50000"/>
                            </a:schemeClr>
                          </a:solidFill>
                        </a:rPr>
                        <a:t>ain</a:t>
                      </a:r>
                      <a:r>
                        <a:rPr lang="en-GB" sz="2000" b="0" dirty="0" err="1">
                          <a:solidFill>
                            <a:schemeClr val="accent1">
                              <a:lumMod val="50000"/>
                            </a:schemeClr>
                          </a:solidFill>
                        </a:rPr>
                        <a:t>dre</a:t>
                      </a:r>
                      <a:r>
                        <a:rPr lang="en-GB" sz="2000" b="0" dirty="0">
                          <a:solidFill>
                            <a:schemeClr val="accent1">
                              <a:lumMod val="50000"/>
                            </a:schemeClr>
                          </a:solidFill>
                        </a:rPr>
                        <a:t>             [to complain]</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599992273"/>
                  </a:ext>
                </a:extLst>
              </a:tr>
            </a:tbl>
          </a:graphicData>
        </a:graphic>
      </p:graphicFrame>
      <p:sp>
        <p:nvSpPr>
          <p:cNvPr id="31" name="Action Button: Custom 16">
            <a:hlinkClick r:id="" action="ppaction://noaction" highlightClick="1">
              <a:snd r:embed="rId3" name="primitif.wav"/>
            </a:hlinkClick>
            <a:extLst>
              <a:ext uri="{FF2B5EF4-FFF2-40B4-BE49-F238E27FC236}">
                <a16:creationId xmlns:a16="http://schemas.microsoft.com/office/drawing/2014/main" id="{CEB3128E-7BF2-4A65-B88B-60C148FACDCF}"/>
              </a:ext>
            </a:extLst>
          </p:cNvPr>
          <p:cNvSpPr/>
          <p:nvPr/>
        </p:nvSpPr>
        <p:spPr>
          <a:xfrm>
            <a:off x="3558289" y="135573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4" name="Action Button: Custom 16">
            <a:hlinkClick r:id="" action="ppaction://noaction" highlightClick="1">
              <a:snd r:embed="rId4" name="intimider.wav"/>
            </a:hlinkClick>
            <a:extLst>
              <a:ext uri="{FF2B5EF4-FFF2-40B4-BE49-F238E27FC236}">
                <a16:creationId xmlns:a16="http://schemas.microsoft.com/office/drawing/2014/main" id="{DB48506B-B3DB-4D58-8767-CFD8B059C065}"/>
              </a:ext>
            </a:extLst>
          </p:cNvPr>
          <p:cNvSpPr/>
          <p:nvPr/>
        </p:nvSpPr>
        <p:spPr>
          <a:xfrm>
            <a:off x="3558289" y="182836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7" name="Action Button: Custom 16">
            <a:hlinkClick r:id="" action="ppaction://noaction" highlightClick="1">
              <a:snd r:embed="rId5" name="haine.wav"/>
            </a:hlinkClick>
            <a:extLst>
              <a:ext uri="{FF2B5EF4-FFF2-40B4-BE49-F238E27FC236}">
                <a16:creationId xmlns:a16="http://schemas.microsoft.com/office/drawing/2014/main" id="{8A1DE54B-4809-4B97-93E3-68BD32236018}"/>
              </a:ext>
            </a:extLst>
          </p:cNvPr>
          <p:cNvSpPr/>
          <p:nvPr/>
        </p:nvSpPr>
        <p:spPr>
          <a:xfrm>
            <a:off x="3556211" y="233906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0" name="Action Button: Custom 16">
            <a:hlinkClick r:id="" action="ppaction://noaction" highlightClick="1">
              <a:snd r:embed="rId6" name="crainte.wav"/>
            </a:hlinkClick>
            <a:extLst>
              <a:ext uri="{FF2B5EF4-FFF2-40B4-BE49-F238E27FC236}">
                <a16:creationId xmlns:a16="http://schemas.microsoft.com/office/drawing/2014/main" id="{1AA001D9-A76E-4BA3-8BC0-CBABE0E655B2}"/>
              </a:ext>
            </a:extLst>
          </p:cNvPr>
          <p:cNvSpPr/>
          <p:nvPr/>
        </p:nvSpPr>
        <p:spPr>
          <a:xfrm>
            <a:off x="3556211" y="282122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3" name="Action Button: Custom 16">
            <a:hlinkClick r:id="" action="ppaction://noaction" highlightClick="1">
              <a:snd r:embed="rId7" name="timbre.wav"/>
            </a:hlinkClick>
            <a:extLst>
              <a:ext uri="{FF2B5EF4-FFF2-40B4-BE49-F238E27FC236}">
                <a16:creationId xmlns:a16="http://schemas.microsoft.com/office/drawing/2014/main" id="{308E3B9A-1B71-4AD2-A5C6-94D58343866D}"/>
              </a:ext>
            </a:extLst>
          </p:cNvPr>
          <p:cNvSpPr/>
          <p:nvPr/>
        </p:nvSpPr>
        <p:spPr>
          <a:xfrm>
            <a:off x="3556211" y="333876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6" name="Action Button: Custom 16">
            <a:hlinkClick r:id="" action="ppaction://noaction" highlightClick="1">
              <a:snd r:embed="rId8" name="prochainement.wav"/>
            </a:hlinkClick>
            <a:extLst>
              <a:ext uri="{FF2B5EF4-FFF2-40B4-BE49-F238E27FC236}">
                <a16:creationId xmlns:a16="http://schemas.microsoft.com/office/drawing/2014/main" id="{121EC316-7146-43B5-93A5-2DA8D6511DBF}"/>
              </a:ext>
            </a:extLst>
          </p:cNvPr>
          <p:cNvSpPr/>
          <p:nvPr/>
        </p:nvSpPr>
        <p:spPr>
          <a:xfrm>
            <a:off x="3561005" y="382468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9" name="Action Button: Custom 16">
            <a:hlinkClick r:id="" action="ppaction://noaction" highlightClick="1">
              <a:snd r:embed="rId9" name="inondation.wav"/>
            </a:hlinkClick>
            <a:extLst>
              <a:ext uri="{FF2B5EF4-FFF2-40B4-BE49-F238E27FC236}">
                <a16:creationId xmlns:a16="http://schemas.microsoft.com/office/drawing/2014/main" id="{7BF854E3-63B4-4055-8855-C2F49C26F195}"/>
              </a:ext>
            </a:extLst>
          </p:cNvPr>
          <p:cNvSpPr/>
          <p:nvPr/>
        </p:nvSpPr>
        <p:spPr>
          <a:xfrm>
            <a:off x="3566405" y="43310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2" name="Action Button: Custom 16">
            <a:hlinkClick r:id="" action="ppaction://noaction" highlightClick="1">
              <a:snd r:embed="rId10" name="minimiser.wav"/>
            </a:hlinkClick>
            <a:extLst>
              <a:ext uri="{FF2B5EF4-FFF2-40B4-BE49-F238E27FC236}">
                <a16:creationId xmlns:a16="http://schemas.microsoft.com/office/drawing/2014/main" id="{69587073-1742-4651-96A6-1BC886786F14}"/>
              </a:ext>
            </a:extLst>
          </p:cNvPr>
          <p:cNvSpPr/>
          <p:nvPr/>
        </p:nvSpPr>
        <p:spPr>
          <a:xfrm>
            <a:off x="3565780" y="483291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[nasal], [ai] </a:t>
            </a:r>
            <a:r>
              <a:rPr lang="en-GB" sz="3600" b="1" dirty="0" err="1">
                <a:solidFill>
                  <a:schemeClr val="bg1"/>
                </a:solidFill>
              </a:rPr>
              <a:t>ou</a:t>
            </a:r>
            <a:r>
              <a:rPr lang="en-GB" sz="3600" b="1" dirty="0">
                <a:solidFill>
                  <a:schemeClr val="bg1"/>
                </a:solidFill>
              </a:rPr>
              <a:t> [</a:t>
            </a:r>
            <a:r>
              <a:rPr lang="en-GB" sz="3600" b="1" dirty="0" err="1">
                <a:solidFill>
                  <a:schemeClr val="bg1"/>
                </a:solidFill>
              </a:rPr>
              <a:t>i</a:t>
            </a:r>
            <a:r>
              <a:rPr lang="en-GB" sz="3600" b="1" dirty="0">
                <a:solidFill>
                  <a:schemeClr val="bg1"/>
                </a:solidFill>
              </a:rPr>
              <a:t>] ?</a:t>
            </a:r>
          </a:p>
        </p:txBody>
      </p:sp>
      <p:pic>
        <p:nvPicPr>
          <p:cNvPr id="33" name="Picture 32" descr="green checkmark">
            <a:extLst>
              <a:ext uri="{FF2B5EF4-FFF2-40B4-BE49-F238E27FC236}">
                <a16:creationId xmlns:a16="http://schemas.microsoft.com/office/drawing/2014/main" id="{73BC3D96-0F91-47C8-9658-EFC6265D12C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18264" y="1424720"/>
            <a:ext cx="282522" cy="294294"/>
          </a:xfrm>
          <a:prstGeom prst="rect">
            <a:avLst/>
          </a:prstGeom>
        </p:spPr>
      </p:pic>
      <p:pic>
        <p:nvPicPr>
          <p:cNvPr id="36" name="Picture 35" descr="green checkmark">
            <a:extLst>
              <a:ext uri="{FF2B5EF4-FFF2-40B4-BE49-F238E27FC236}">
                <a16:creationId xmlns:a16="http://schemas.microsoft.com/office/drawing/2014/main" id="{A0A79935-10EF-45BF-B089-967F6A7865B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18264" y="1853688"/>
            <a:ext cx="282522" cy="294294"/>
          </a:xfrm>
          <a:prstGeom prst="rect">
            <a:avLst/>
          </a:prstGeom>
        </p:spPr>
      </p:pic>
      <p:sp>
        <p:nvSpPr>
          <p:cNvPr id="5" name="Action Button: Custom 16">
            <a:hlinkClick r:id="" action="ppaction://noaction" highlightClick="1">
              <a:snd r:embed="rId13" name="capitaine.wav"/>
            </a:hlinkClick>
            <a:extLst>
              <a:ext uri="{FF2B5EF4-FFF2-40B4-BE49-F238E27FC236}">
                <a16:creationId xmlns:a16="http://schemas.microsoft.com/office/drawing/2014/main" id="{37B955FD-6D22-485E-B7A0-BAC782A7C7EB}"/>
              </a:ext>
            </a:extLst>
          </p:cNvPr>
          <p:cNvSpPr/>
          <p:nvPr/>
        </p:nvSpPr>
        <p:spPr>
          <a:xfrm>
            <a:off x="3570337" y="532741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pic>
        <p:nvPicPr>
          <p:cNvPr id="39" name="Picture 38" descr="green checkmark">
            <a:extLst>
              <a:ext uri="{FF2B5EF4-FFF2-40B4-BE49-F238E27FC236}">
                <a16:creationId xmlns:a16="http://schemas.microsoft.com/office/drawing/2014/main" id="{C8E6E8D7-DE8F-4BEB-8B05-9C0ECDE75EB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80104" y="2339062"/>
            <a:ext cx="282522" cy="294294"/>
          </a:xfrm>
          <a:prstGeom prst="rect">
            <a:avLst/>
          </a:prstGeom>
        </p:spPr>
      </p:pic>
      <p:pic>
        <p:nvPicPr>
          <p:cNvPr id="42" name="Picture 41" descr="green checkmark">
            <a:extLst>
              <a:ext uri="{FF2B5EF4-FFF2-40B4-BE49-F238E27FC236}">
                <a16:creationId xmlns:a16="http://schemas.microsoft.com/office/drawing/2014/main" id="{6C140137-C628-4DDD-AA95-4B2A860ED4B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53273" y="2975520"/>
            <a:ext cx="282522" cy="294294"/>
          </a:xfrm>
          <a:prstGeom prst="rect">
            <a:avLst/>
          </a:prstGeom>
        </p:spPr>
      </p:pic>
      <p:pic>
        <p:nvPicPr>
          <p:cNvPr id="45" name="Picture 44" descr="green checkmark">
            <a:extLst>
              <a:ext uri="{FF2B5EF4-FFF2-40B4-BE49-F238E27FC236}">
                <a16:creationId xmlns:a16="http://schemas.microsoft.com/office/drawing/2014/main" id="{FE3E904E-45E5-4B2C-8261-F6D288B5A09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53273" y="3389615"/>
            <a:ext cx="282522" cy="294294"/>
          </a:xfrm>
          <a:prstGeom prst="rect">
            <a:avLst/>
          </a:prstGeom>
        </p:spPr>
      </p:pic>
      <p:pic>
        <p:nvPicPr>
          <p:cNvPr id="48" name="Picture 47" descr="green checkmark">
            <a:extLst>
              <a:ext uri="{FF2B5EF4-FFF2-40B4-BE49-F238E27FC236}">
                <a16:creationId xmlns:a16="http://schemas.microsoft.com/office/drawing/2014/main" id="{5CFBC655-279E-4FB0-8FDD-AF309D90653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78488" y="3857624"/>
            <a:ext cx="282522" cy="294294"/>
          </a:xfrm>
          <a:prstGeom prst="rect">
            <a:avLst/>
          </a:prstGeom>
        </p:spPr>
      </p:pic>
      <p:pic>
        <p:nvPicPr>
          <p:cNvPr id="51" name="Picture 50" descr="green checkmark">
            <a:extLst>
              <a:ext uri="{FF2B5EF4-FFF2-40B4-BE49-F238E27FC236}">
                <a16:creationId xmlns:a16="http://schemas.microsoft.com/office/drawing/2014/main" id="{2F4306DB-2DF3-4B66-9E70-C6B0282C785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59525" y="4370678"/>
            <a:ext cx="282522" cy="294294"/>
          </a:xfrm>
          <a:prstGeom prst="rect">
            <a:avLst/>
          </a:prstGeom>
        </p:spPr>
      </p:pic>
      <p:pic>
        <p:nvPicPr>
          <p:cNvPr id="54" name="Picture 53" descr="green checkmark">
            <a:extLst>
              <a:ext uri="{FF2B5EF4-FFF2-40B4-BE49-F238E27FC236}">
                <a16:creationId xmlns:a16="http://schemas.microsoft.com/office/drawing/2014/main" id="{7894612A-A8D6-4F48-BF76-E2A8588A31A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59525" y="4869060"/>
            <a:ext cx="282522" cy="294294"/>
          </a:xfrm>
          <a:prstGeom prst="rect">
            <a:avLst/>
          </a:prstGeom>
        </p:spPr>
      </p:pic>
      <p:pic>
        <p:nvPicPr>
          <p:cNvPr id="23" name="Picture 22" descr="green checkmark">
            <a:extLst>
              <a:ext uri="{FF2B5EF4-FFF2-40B4-BE49-F238E27FC236}">
                <a16:creationId xmlns:a16="http://schemas.microsoft.com/office/drawing/2014/main" id="{387EB785-8E58-4FE3-99C6-93BE732FEBB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80104" y="5327410"/>
            <a:ext cx="282522" cy="294294"/>
          </a:xfrm>
          <a:prstGeom prst="rect">
            <a:avLst/>
          </a:prstGeom>
        </p:spPr>
      </p:pic>
      <p:sp>
        <p:nvSpPr>
          <p:cNvPr id="3" name="Action Button: Custom 16">
            <a:hlinkClick r:id="" action="ppaction://noaction" highlightClick="1">
              <a:snd r:embed="rId14" name="plaindre.wav"/>
            </a:hlinkClick>
            <a:extLst>
              <a:ext uri="{FF2B5EF4-FFF2-40B4-BE49-F238E27FC236}">
                <a16:creationId xmlns:a16="http://schemas.microsoft.com/office/drawing/2014/main" id="{985CAA7C-5AC1-4F34-B14E-4DB1CBAA20BE}"/>
              </a:ext>
            </a:extLst>
          </p:cNvPr>
          <p:cNvSpPr/>
          <p:nvPr/>
        </p:nvSpPr>
        <p:spPr>
          <a:xfrm>
            <a:off x="3565780" y="581668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7" name="Rounded Rectangle 46">
            <a:extLst>
              <a:ext uri="{FF2B5EF4-FFF2-40B4-BE49-F238E27FC236}">
                <a16:creationId xmlns:a16="http://schemas.microsoft.com/office/drawing/2014/main" id="{71F5E840-CE2F-4D42-AC35-9892ED450F6F}"/>
              </a:ext>
            </a:extLst>
          </p:cNvPr>
          <p:cNvSpPr/>
          <p:nvPr/>
        </p:nvSpPr>
        <p:spPr>
          <a:xfrm>
            <a:off x="9836469" y="246062"/>
            <a:ext cx="2073452" cy="4032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7" name="Picture 46" descr="green checkmark">
            <a:extLst>
              <a:ext uri="{FF2B5EF4-FFF2-40B4-BE49-F238E27FC236}">
                <a16:creationId xmlns:a16="http://schemas.microsoft.com/office/drawing/2014/main" id="{678D9BB8-01FF-4A93-965C-8FAEFB40B4B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53273" y="5884897"/>
            <a:ext cx="282522" cy="294294"/>
          </a:xfrm>
          <a:prstGeom prst="rect">
            <a:avLst/>
          </a:prstGeom>
        </p:spPr>
      </p:pic>
      <p:pic>
        <p:nvPicPr>
          <p:cNvPr id="28" name="Picture 27" descr="green checkmark">
            <a:extLst>
              <a:ext uri="{FF2B5EF4-FFF2-40B4-BE49-F238E27FC236}">
                <a16:creationId xmlns:a16="http://schemas.microsoft.com/office/drawing/2014/main" id="{D2B8B980-EF16-4FD7-8203-C199737B3BC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53273" y="1914753"/>
            <a:ext cx="282522" cy="294294"/>
          </a:xfrm>
          <a:prstGeom prst="rect">
            <a:avLst/>
          </a:prstGeom>
        </p:spPr>
      </p:pic>
      <p:pic>
        <p:nvPicPr>
          <p:cNvPr id="1026" name="Picture 2" descr="People Primitive Fire Lighting Clip Art">
            <a:extLst>
              <a:ext uri="{FF2B5EF4-FFF2-40B4-BE49-F238E27FC236}">
                <a16:creationId xmlns:a16="http://schemas.microsoft.com/office/drawing/2014/main" id="{25BB9E46-13E5-4202-B2D7-CC7DBC0185A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54478" y="550489"/>
            <a:ext cx="1336362" cy="7661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vil Head Clip Art">
            <a:extLst>
              <a:ext uri="{FF2B5EF4-FFF2-40B4-BE49-F238E27FC236}">
                <a16:creationId xmlns:a16="http://schemas.microsoft.com/office/drawing/2014/main" id="{D983DAF6-48D6-46C9-B95E-BE885EC95726}"/>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046341" y="2397379"/>
            <a:ext cx="625341" cy="7002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amp 2 Clip Art">
            <a:extLst>
              <a:ext uri="{FF2B5EF4-FFF2-40B4-BE49-F238E27FC236}">
                <a16:creationId xmlns:a16="http://schemas.microsoft.com/office/drawing/2014/main" id="{BE4F6BA3-8196-4FF6-BF9F-3842237FC38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725269">
            <a:off x="5358943" y="3242743"/>
            <a:ext cx="651457" cy="50813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oah S Ark Clip Art">
            <a:extLst>
              <a:ext uri="{FF2B5EF4-FFF2-40B4-BE49-F238E27FC236}">
                <a16:creationId xmlns:a16="http://schemas.microsoft.com/office/drawing/2014/main" id="{C90E39B9-D2D8-4237-A435-F46705CB50A2}"/>
              </a:ext>
            </a:extLst>
          </p:cNvPr>
          <p:cNvPicPr>
            <a:picLocks noChangeAspect="1" noChangeArrowheads="1"/>
          </p:cNvPicPr>
          <p:nvPr/>
        </p:nvPicPr>
        <p:blipFill rotWithShape="1">
          <a:blip r:embed="rId18" cstate="print">
            <a:duotone>
              <a:schemeClr val="accent1">
                <a:shade val="45000"/>
                <a:satMod val="135000"/>
              </a:schemeClr>
              <a:prstClr val="white"/>
            </a:duotone>
            <a:extLst>
              <a:ext uri="{28A0092B-C50C-407E-A947-70E740481C1C}">
                <a14:useLocalDpi xmlns:a14="http://schemas.microsoft.com/office/drawing/2010/main" val="0"/>
              </a:ext>
            </a:extLst>
          </a:blip>
          <a:srcRect t="30370"/>
          <a:stretch/>
        </p:blipFill>
        <p:spPr bwMode="auto">
          <a:xfrm>
            <a:off x="5826463" y="4220689"/>
            <a:ext cx="999285" cy="5192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ptain Clip Art">
            <a:extLst>
              <a:ext uri="{FF2B5EF4-FFF2-40B4-BE49-F238E27FC236}">
                <a16:creationId xmlns:a16="http://schemas.microsoft.com/office/drawing/2014/main" id="{BA672B5B-1039-455F-9AD9-6BDB778C45D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589061" y="5160520"/>
            <a:ext cx="474803" cy="533486"/>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BC19A527-C0E8-4133-9C55-EFADD4E2516C}"/>
              </a:ext>
            </a:extLst>
          </p:cNvPr>
          <p:cNvGrpSpPr/>
          <p:nvPr/>
        </p:nvGrpSpPr>
        <p:grpSpPr>
          <a:xfrm>
            <a:off x="99486" y="3890273"/>
            <a:ext cx="2959414" cy="1039207"/>
            <a:chOff x="875274" y="1292869"/>
            <a:chExt cx="2959414" cy="1039207"/>
          </a:xfrm>
        </p:grpSpPr>
        <p:sp>
          <p:nvSpPr>
            <p:cNvPr id="41" name="TextBox 40">
              <a:extLst>
                <a:ext uri="{FF2B5EF4-FFF2-40B4-BE49-F238E27FC236}">
                  <a16:creationId xmlns:a16="http://schemas.microsoft.com/office/drawing/2014/main" id="{DBC8FFD9-D752-4EDF-ADD6-6D62FD7E8FD9}"/>
                </a:ext>
              </a:extLst>
            </p:cNvPr>
            <p:cNvSpPr txBox="1"/>
            <p:nvPr/>
          </p:nvSpPr>
          <p:spPr>
            <a:xfrm>
              <a:off x="1008360" y="1501079"/>
              <a:ext cx="2826328" cy="830997"/>
            </a:xfrm>
            <a:prstGeom prst="rect">
              <a:avLst/>
            </a:prstGeom>
            <a:no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nasal vowels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[aim/</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[ain/in]</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4" name="Picture 2" descr="Alphabet Word Images, Face, Human">
              <a:extLst>
                <a:ext uri="{FF2B5EF4-FFF2-40B4-BE49-F238E27FC236}">
                  <a16:creationId xmlns:a16="http://schemas.microsoft.com/office/drawing/2014/main" id="{92D6F7F1-FBB2-40DA-B30C-7B35D5418BF7}"/>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75274" y="1292869"/>
              <a:ext cx="550467" cy="645376"/>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TextBox 49">
            <a:extLst>
              <a:ext uri="{FF2B5EF4-FFF2-40B4-BE49-F238E27FC236}">
                <a16:creationId xmlns:a16="http://schemas.microsoft.com/office/drawing/2014/main" id="{B8468D81-4207-407D-ADF0-AD1443C1CCC0}"/>
              </a:ext>
            </a:extLst>
          </p:cNvPr>
          <p:cNvSpPr txBox="1"/>
          <p:nvPr/>
        </p:nvSpPr>
        <p:spPr>
          <a:xfrm>
            <a:off x="692389" y="5206205"/>
            <a:ext cx="1906694" cy="830997"/>
          </a:xfrm>
          <a:prstGeom prst="rect">
            <a:avLst/>
          </a:prstGeom>
          <a:no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oral vowels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[ai],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3" name="Picture 4" descr="Lips, Sexy, Mouth, Kiss, Passion, Teeth, Gloss">
            <a:extLst>
              <a:ext uri="{FF2B5EF4-FFF2-40B4-BE49-F238E27FC236}">
                <a16:creationId xmlns:a16="http://schemas.microsoft.com/office/drawing/2014/main" id="{41EFD2A7-36A5-4CAE-A80F-77882546E897}"/>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31396" y="5621704"/>
            <a:ext cx="883936" cy="648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00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[aim/</a:t>
            </a:r>
            <a:r>
              <a:rPr lang="en-GB" sz="3600" b="1" dirty="0" err="1">
                <a:solidFill>
                  <a:schemeClr val="bg1"/>
                </a:solidFill>
              </a:rPr>
              <a:t>im</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p:txBody>
      </p:sp>
    </p:spTree>
    <p:extLst>
      <p:ext uri="{BB962C8B-B14F-4D97-AF65-F5344CB8AC3E}">
        <p14:creationId xmlns:p14="http://schemas.microsoft.com/office/powerpoint/2010/main" val="1971116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55667"/>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rPr>
              <a:t>aim/</a:t>
            </a:r>
            <a:r>
              <a:rPr lang="fr-FR" sz="10000" b="1" dirty="0">
                <a:solidFill>
                  <a:srgbClr val="1F4E79"/>
                </a:solidFill>
                <a:latin typeface="Century Gothic" panose="020B0502020202020204" pitchFamily="34" charset="0"/>
                <a:ea typeface="+mn-ea"/>
              </a:rPr>
              <a:t>im</a:t>
            </a:r>
            <a:endParaRPr lang="fr-FR" sz="10000" dirty="0"/>
          </a:p>
        </p:txBody>
      </p:sp>
      <p:sp>
        <p:nvSpPr>
          <p:cNvPr id="4" name="TextBox 3"/>
          <p:cNvSpPr txBox="1"/>
          <p:nvPr/>
        </p:nvSpPr>
        <p:spPr>
          <a:xfrm>
            <a:off x="4626038" y="4410175"/>
            <a:ext cx="3498073"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f</a:t>
            </a:r>
            <a:r>
              <a:rPr kumimoji="0" lang="fr-FR"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aim</a:t>
            </a:r>
          </a:p>
        </p:txBody>
      </p:sp>
      <p:pic>
        <p:nvPicPr>
          <p:cNvPr id="9218" name="Picture 2" descr="Hunger Eat Hungry - Free image on Pixabayhungry emoji">
            <a:extLst>
              <a:ext uri="{FF2B5EF4-FFF2-40B4-BE49-F238E27FC236}">
                <a16:creationId xmlns:a16="http://schemas.microsoft.com/office/drawing/2014/main" id="{26A076F4-F6C2-4EA0-9849-FFDA360D16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2392" y="2024009"/>
            <a:ext cx="4045364" cy="2545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11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aim faim.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18"/>
                                        </p:tgtEl>
                                        <p:attrNameLst>
                                          <p:attrName>style.visibility</p:attrName>
                                        </p:attrNameLst>
                                      </p:cBhvr>
                                      <p:to>
                                        <p:strVal val="visible"/>
                                      </p:to>
                                    </p:set>
                                    <p:animEffect transition="in" filter="fade">
                                      <p:cBhvr>
                                        <p:cTn id="17" dur="500"/>
                                        <p:tgtEl>
                                          <p:spTgt spid="9218"/>
                                        </p:tgtEl>
                                      </p:cBhvr>
                                    </p:animEffect>
                                  </p:childTnLst>
                                  <p:subTnLst>
                                    <p:audio>
                                      <p:cMediaNode>
                                        <p:cTn display="0" masterRel="sameClick">
                                          <p:stCondLst>
                                            <p:cond evt="begin" delay="0">
                                              <p:tn val="15"/>
                                            </p:cond>
                                          </p:stCondLst>
                                          <p:endCondLst>
                                            <p:cond evt="onStopAudio" delay="0">
                                              <p:tgtEl>
                                                <p:sldTgt/>
                                              </p:tgtEl>
                                            </p:cond>
                                          </p:endCondLst>
                                        </p:cTn>
                                        <p:tgtEl>
                                          <p:sndTgt r:embed="rId4" name="aim fai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935" y="81825"/>
            <a:ext cx="10515600" cy="1325563"/>
          </a:xfrm>
        </p:spPr>
        <p:txBody>
          <a:bodyPr>
            <a:noAutofit/>
          </a:bodyPr>
          <a:lstStyle/>
          <a:p>
            <a:pPr algn="ctr"/>
            <a:r>
              <a:rPr lang="en-GB" sz="8800" b="1" dirty="0">
                <a:solidFill>
                  <a:srgbClr val="115076"/>
                </a:solidFill>
              </a:rPr>
              <a:t>aim/</a:t>
            </a:r>
            <a:r>
              <a:rPr lang="fr-FR" sz="8800" b="1" dirty="0">
                <a:solidFill>
                  <a:srgbClr val="115076"/>
                </a:solidFill>
              </a:rPr>
              <a:t>im</a:t>
            </a:r>
            <a:endParaRPr lang="fr-FR" sz="28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82125" y="3594940"/>
            <a:ext cx="182774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aim</a:t>
            </a:r>
          </a:p>
        </p:txBody>
      </p:sp>
      <p:sp>
        <p:nvSpPr>
          <p:cNvPr id="4" name="Rectangle 3"/>
          <p:cNvSpPr/>
          <p:nvPr/>
        </p:nvSpPr>
        <p:spPr>
          <a:xfrm>
            <a:off x="402697" y="489017"/>
            <a:ext cx="306365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gr</a:t>
            </a: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per</a:t>
            </a:r>
            <a:endPar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677412" y="3780278"/>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ple</a:t>
            </a:r>
            <a:endPar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portant</a:t>
            </a:r>
          </a:p>
        </p:txBody>
      </p:sp>
      <p:sp>
        <p:nvSpPr>
          <p:cNvPr id="8" name="TextBox 7"/>
          <p:cNvSpPr txBox="1"/>
          <p:nvPr/>
        </p:nvSpPr>
        <p:spPr>
          <a:xfrm>
            <a:off x="8267113" y="494426"/>
            <a:ext cx="392488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primer</a:t>
            </a:r>
            <a:endPar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7978352" y="3790823"/>
            <a:ext cx="401584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possible</a:t>
            </a:r>
            <a:endParaRPr kumimoji="0" lang="fr-FR"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2" name="Picture 11" descr="person climbing">
            <a:extLst>
              <a:ext uri="{FF2B5EF4-FFF2-40B4-BE49-F238E27FC236}">
                <a16:creationId xmlns:a16="http://schemas.microsoft.com/office/drawing/2014/main" id="{B539A51D-168B-0543-A858-8DDA78E238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3155" y="1814580"/>
            <a:ext cx="1716718" cy="1716718"/>
          </a:xfrm>
          <a:prstGeom prst="rect">
            <a:avLst/>
          </a:prstGeom>
        </p:spPr>
      </p:pic>
      <p:pic>
        <p:nvPicPr>
          <p:cNvPr id="13" name="Picture 12" descr="printer">
            <a:extLst>
              <a:ext uri="{FF2B5EF4-FFF2-40B4-BE49-F238E27FC236}">
                <a16:creationId xmlns:a16="http://schemas.microsoft.com/office/drawing/2014/main" id="{02A378D0-9B85-1A4A-A33B-F4D36D03320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14049" y="1956523"/>
            <a:ext cx="1744451" cy="1688179"/>
          </a:xfrm>
          <a:prstGeom prst="rect">
            <a:avLst/>
          </a:prstGeom>
        </p:spPr>
      </p:pic>
      <p:sp>
        <p:nvSpPr>
          <p:cNvPr id="14" name="Rectangle 13">
            <a:extLst>
              <a:ext uri="{FF2B5EF4-FFF2-40B4-BE49-F238E27FC236}">
                <a16:creationId xmlns:a16="http://schemas.microsoft.com/office/drawing/2014/main" id="{11B8EDCC-48B9-40C5-809B-2A13CD9552C7}"/>
              </a:ext>
            </a:extLst>
          </p:cNvPr>
          <p:cNvSpPr/>
          <p:nvPr/>
        </p:nvSpPr>
        <p:spPr>
          <a:xfrm>
            <a:off x="991435" y="4674245"/>
            <a:ext cx="192071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[simple]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4B920D0B-59CD-42F3-9DCC-42AC4055C3D0}"/>
              </a:ext>
            </a:extLst>
          </p:cNvPr>
          <p:cNvSpPr/>
          <p:nvPr/>
        </p:nvSpPr>
        <p:spPr>
          <a:xfrm>
            <a:off x="4710995" y="5711325"/>
            <a:ext cx="278295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[important]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96F54F2C-4164-4AD5-BAAA-985EFBE61F76}"/>
              </a:ext>
            </a:extLst>
          </p:cNvPr>
          <p:cNvSpPr/>
          <p:nvPr/>
        </p:nvSpPr>
        <p:spPr>
          <a:xfrm>
            <a:off x="8550851" y="4659528"/>
            <a:ext cx="28708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[impossible]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2" descr="hungry emoji">
            <a:extLst>
              <a:ext uri="{FF2B5EF4-FFF2-40B4-BE49-F238E27FC236}">
                <a16:creationId xmlns:a16="http://schemas.microsoft.com/office/drawing/2014/main" id="{3CEC9C84-C494-4C47-AFB1-063901115D5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71544" y="2320685"/>
            <a:ext cx="2248905" cy="1414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31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aim faim.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aim grimpe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5" name="aim grimpe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aim imprim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6" name="aim imprim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7" name="aim simpl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subTnLst>
                                    <p:audio>
                                      <p:cMediaNode>
                                        <p:cTn display="0" masterRel="sameClick">
                                          <p:stCondLst>
                                            <p:cond evt="begin" delay="0">
                                              <p:tn val="46"/>
                                            </p:cond>
                                          </p:stCondLst>
                                          <p:endCondLst>
                                            <p:cond evt="onStopAudio" delay="0">
                                              <p:tgtEl>
                                                <p:sldTgt/>
                                              </p:tgtEl>
                                            </p:cond>
                                          </p:endCondLst>
                                        </p:cTn>
                                        <p:tgtEl>
                                          <p:sndTgt r:embed="rId7" name="aim simpl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aim important.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8" name="aim important.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aim impossible.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subTnLst>
                                    <p:audio>
                                      <p:cMediaNode>
                                        <p:cTn display="0" masterRel="sameClick">
                                          <p:stCondLst>
                                            <p:cond evt="begin" delay="0">
                                              <p:tn val="66"/>
                                            </p:cond>
                                          </p:stCondLst>
                                          <p:endCondLst>
                                            <p:cond evt="onStopAudio" delay="0">
                                              <p:tgtEl>
                                                <p:sldTgt/>
                                              </p:tgtEl>
                                            </p:cond>
                                          </p:endCondLst>
                                        </p:cTn>
                                        <p:tgtEl>
                                          <p:sndTgt r:embed="rId9" name="aim impossib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4" grpId="0"/>
      <p:bldP spid="16"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8F859989-DB06-4C35-8F6D-A746E286940A}"/>
              </a:ext>
            </a:extLst>
          </p:cNvPr>
          <p:cNvSpPr/>
          <p:nvPr/>
        </p:nvSpPr>
        <p:spPr>
          <a:xfrm>
            <a:off x="10481801" y="251600"/>
            <a:ext cx="154508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lire/parler</a:t>
            </a:r>
          </a:p>
        </p:txBody>
      </p:sp>
      <p:sp>
        <p:nvSpPr>
          <p:cNvPr id="2" name="TextBox 1">
            <a:extLst>
              <a:ext uri="{FF2B5EF4-FFF2-40B4-BE49-F238E27FC236}">
                <a16:creationId xmlns:a16="http://schemas.microsoft.com/office/drawing/2014/main" id="{F5AEF9DF-2FD5-1442-9E84-D31130754D83}"/>
              </a:ext>
            </a:extLst>
          </p:cNvPr>
          <p:cNvSpPr txBox="1"/>
          <p:nvPr/>
        </p:nvSpPr>
        <p:spPr>
          <a:xfrm>
            <a:off x="2351474" y="2067140"/>
            <a:ext cx="1546185" cy="1908215"/>
          </a:xfrm>
          <a:prstGeom prst="rect">
            <a:avLst/>
          </a:prstGeom>
          <a:solidFill>
            <a:srgbClr val="E3EAFD"/>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vict</a:t>
            </a: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im</a:t>
            </a: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victim</a:t>
            </a: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8AC3E6F7-F57E-4B9C-B826-A7D25754D13D}"/>
              </a:ext>
            </a:extLst>
          </p:cNvPr>
          <p:cNvSpPr txBox="1"/>
          <p:nvPr/>
        </p:nvSpPr>
        <p:spPr>
          <a:xfrm>
            <a:off x="93494" y="1148766"/>
            <a:ext cx="1215385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Remember that the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nasal</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SSCs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[aim/</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im</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and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[ain/in]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become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non-nasal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sounds ([ai] + n/m and [i] + n/m) when they come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before a vowel</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9" name="TextBox 8">
            <a:extLst>
              <a:ext uri="{FF2B5EF4-FFF2-40B4-BE49-F238E27FC236}">
                <a16:creationId xmlns:a16="http://schemas.microsoft.com/office/drawing/2014/main" id="{754593C9-F7B8-4DE7-A6B5-CB8F653206E4}"/>
              </a:ext>
            </a:extLst>
          </p:cNvPr>
          <p:cNvSpPr txBox="1"/>
          <p:nvPr/>
        </p:nvSpPr>
        <p:spPr>
          <a:xfrm>
            <a:off x="8517401" y="2067140"/>
            <a:ext cx="1811080" cy="1908215"/>
          </a:xfrm>
          <a:prstGeom prst="rect">
            <a:avLst/>
          </a:prstGeom>
          <a:solidFill>
            <a:srgbClr val="E3EAFD"/>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envah</a:t>
            </a: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invaded]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92A3D034-4C3E-405B-986F-331EA084B620}"/>
              </a:ext>
            </a:extLst>
          </p:cNvPr>
          <p:cNvSpPr txBox="1"/>
          <p:nvPr/>
        </p:nvSpPr>
        <p:spPr>
          <a:xfrm>
            <a:off x="7184737" y="4082311"/>
            <a:ext cx="1820412" cy="2185214"/>
          </a:xfrm>
          <a:prstGeom prst="rect">
            <a:avLst/>
          </a:prstGeom>
          <a:solidFill>
            <a:srgbClr val="115076"/>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ess</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aim</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[to </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swarm</a:t>
            </a: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A3C83F86-C9DE-440C-A4B9-EF14F6F2CE74}"/>
              </a:ext>
            </a:extLst>
          </p:cNvPr>
          <p:cNvSpPr txBox="1"/>
          <p:nvPr/>
        </p:nvSpPr>
        <p:spPr>
          <a:xfrm>
            <a:off x="9070439" y="4085415"/>
            <a:ext cx="1505779" cy="2185214"/>
          </a:xfrm>
          <a:prstGeom prst="rect">
            <a:avLst/>
          </a:prstGeom>
          <a:solidFill>
            <a:srgbClr val="E87D1E"/>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f</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aim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hunger</a:t>
            </a: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F6F7BA76-CF35-4090-86E0-7259204EBDA4}"/>
              </a:ext>
            </a:extLst>
          </p:cNvPr>
          <p:cNvSpPr txBox="1"/>
          <p:nvPr/>
        </p:nvSpPr>
        <p:spPr>
          <a:xfrm>
            <a:off x="10700206" y="4090863"/>
            <a:ext cx="1383763" cy="2185214"/>
          </a:xfrm>
          <a:prstGeom prst="rect">
            <a:avLst/>
          </a:prstGeom>
          <a:solidFill>
            <a:srgbClr val="E3EAFD"/>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fu</a:t>
            </a: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fled</a:t>
            </a: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0574DA6C-2F04-400E-9805-65AF1D6D6A20}"/>
              </a:ext>
            </a:extLst>
          </p:cNvPr>
          <p:cNvSpPr txBox="1"/>
          <p:nvPr/>
        </p:nvSpPr>
        <p:spPr>
          <a:xfrm>
            <a:off x="5466566" y="4082311"/>
            <a:ext cx="1624617" cy="2185214"/>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in</a:t>
            </a: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vasion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invasion</a:t>
            </a: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80501834-70F3-45F0-BC2B-17271A21BB26}"/>
              </a:ext>
            </a:extLst>
          </p:cNvPr>
          <p:cNvSpPr txBox="1"/>
          <p:nvPr/>
        </p:nvSpPr>
        <p:spPr>
          <a:xfrm>
            <a:off x="10472012" y="2067140"/>
            <a:ext cx="1609740" cy="1908215"/>
          </a:xfrm>
          <a:prstGeom prst="rect">
            <a:avLst/>
          </a:prstGeom>
          <a:solidFill>
            <a:srgbClr val="E87D1E"/>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im</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poser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[to </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impose</a:t>
            </a: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854B66AE-ABF7-4BC0-95A5-6637D0635B42}"/>
              </a:ext>
            </a:extLst>
          </p:cNvPr>
          <p:cNvSpPr txBox="1"/>
          <p:nvPr/>
        </p:nvSpPr>
        <p:spPr>
          <a:xfrm>
            <a:off x="232296" y="4069943"/>
            <a:ext cx="1550391" cy="2185214"/>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m</a:t>
            </a: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in</a:t>
            </a: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istre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[minister</a:t>
            </a: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44ABBC46-FA7C-411B-B75C-4251ED2EC9B3}"/>
              </a:ext>
            </a:extLst>
          </p:cNvPr>
          <p:cNvSpPr txBox="1"/>
          <p:nvPr/>
        </p:nvSpPr>
        <p:spPr>
          <a:xfrm>
            <a:off x="5981247" y="2067140"/>
            <a:ext cx="2392624" cy="190821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in</a:t>
            </a: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tervention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intervention</a:t>
            </a: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A5936A0E-A06E-4FE0-A8D3-2F8307F19B1C}"/>
              </a:ext>
            </a:extLst>
          </p:cNvPr>
          <p:cNvSpPr txBox="1"/>
          <p:nvPr/>
        </p:nvSpPr>
        <p:spPr>
          <a:xfrm>
            <a:off x="218588" y="2067140"/>
            <a:ext cx="1989355" cy="1908215"/>
          </a:xfrm>
          <a:prstGeom prst="rect">
            <a:avLst/>
          </a:prstGeom>
          <a:solidFill>
            <a:srgbClr val="E87D1E"/>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v</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ain</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queur </a:t>
            </a: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winner</a:t>
            </a: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8C41C8F6-DC00-496B-A98B-FA28407CF230}"/>
              </a:ext>
            </a:extLst>
          </p:cNvPr>
          <p:cNvSpPr txBox="1"/>
          <p:nvPr/>
        </p:nvSpPr>
        <p:spPr>
          <a:xfrm>
            <a:off x="1905691" y="4069943"/>
            <a:ext cx="1446993" cy="2185214"/>
          </a:xfrm>
          <a:prstGeom prst="rect">
            <a:avLst/>
          </a:prstGeom>
          <a:solidFill>
            <a:srgbClr val="E3EAFD"/>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aim</a:t>
            </a: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magnet</a:t>
            </a: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73D5F316-6289-4EC2-BD32-D0053DCD619C}"/>
              </a:ext>
            </a:extLst>
          </p:cNvPr>
          <p:cNvSpPr txBox="1"/>
          <p:nvPr/>
        </p:nvSpPr>
        <p:spPr>
          <a:xfrm>
            <a:off x="3470653" y="4069943"/>
            <a:ext cx="1887762" cy="2185214"/>
          </a:xfrm>
          <a:prstGeom prst="rect">
            <a:avLst/>
          </a:prstGeom>
          <a:solidFill>
            <a:srgbClr val="E87D1E"/>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capit</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ain</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captain</a:t>
            </a: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2B3716A5-D9AA-407A-8688-FD772B6179AD}"/>
              </a:ext>
            </a:extLst>
          </p:cNvPr>
          <p:cNvSpPr txBox="1"/>
          <p:nvPr/>
        </p:nvSpPr>
        <p:spPr>
          <a:xfrm>
            <a:off x="4016336" y="2067140"/>
            <a:ext cx="1846233" cy="1908215"/>
          </a:xfrm>
          <a:prstGeom prst="rect">
            <a:avLst/>
          </a:prstGeom>
          <a:solidFill>
            <a:srgbClr val="115076"/>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terr</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land</a:t>
            </a: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41" name="Picture 40" descr="Icon&#10;&#10;Description automatically generated">
            <a:hlinkClick r:id="" action="ppaction://noaction">
              <a:snd r:embed="rId3" name="intervention.wav"/>
            </a:hlinkClick>
            <a:extLst>
              <a:ext uri="{FF2B5EF4-FFF2-40B4-BE49-F238E27FC236}">
                <a16:creationId xmlns:a16="http://schemas.microsoft.com/office/drawing/2014/main" id="{A5EAE791-7526-44F0-9101-6836F720D7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2176" y="2862768"/>
            <a:ext cx="829123" cy="991848"/>
          </a:xfrm>
          <a:prstGeom prst="rect">
            <a:avLst/>
          </a:prstGeom>
        </p:spPr>
      </p:pic>
      <p:pic>
        <p:nvPicPr>
          <p:cNvPr id="43" name="Picture 42" descr="A military tank with a flag&#10;&#10;Description automatically generated with medium confidence">
            <a:hlinkClick r:id="" action="ppaction://noaction">
              <a:snd r:embed="rId5" name="invasion.wav"/>
            </a:hlinkClick>
            <a:extLst>
              <a:ext uri="{FF2B5EF4-FFF2-40B4-BE49-F238E27FC236}">
                <a16:creationId xmlns:a16="http://schemas.microsoft.com/office/drawing/2014/main" id="{F2080AEF-293C-43FB-BA91-52DDCA2D92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3019" y="4921648"/>
            <a:ext cx="1487778" cy="879881"/>
          </a:xfrm>
          <a:prstGeom prst="rect">
            <a:avLst/>
          </a:prstGeom>
        </p:spPr>
      </p:pic>
      <p:pic>
        <p:nvPicPr>
          <p:cNvPr id="45" name="Picture 44" descr="A picture containing chart&#10;&#10;Description automatically generated">
            <a:hlinkClick r:id="" action="ppaction://noaction">
              <a:snd r:embed="rId7" name="terrain.wav"/>
            </a:hlinkClick>
            <a:extLst>
              <a:ext uri="{FF2B5EF4-FFF2-40B4-BE49-F238E27FC236}">
                <a16:creationId xmlns:a16="http://schemas.microsoft.com/office/drawing/2014/main" id="{81507481-439B-489D-A3D8-41694A6ADD9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48286" y="3042190"/>
            <a:ext cx="1661996" cy="830998"/>
          </a:xfrm>
          <a:prstGeom prst="rect">
            <a:avLst/>
          </a:prstGeom>
        </p:spPr>
      </p:pic>
      <p:pic>
        <p:nvPicPr>
          <p:cNvPr id="47" name="Picture 46">
            <a:hlinkClick r:id="" action="ppaction://noaction">
              <a:snd r:embed="rId9" name="victime.wav"/>
            </a:hlinkClick>
            <a:extLst>
              <a:ext uri="{FF2B5EF4-FFF2-40B4-BE49-F238E27FC236}">
                <a16:creationId xmlns:a16="http://schemas.microsoft.com/office/drawing/2014/main" id="{126DDB02-74A4-4F66-A9E5-EFE2F6D1B9F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79260" y="2806951"/>
            <a:ext cx="734599" cy="1187685"/>
          </a:xfrm>
          <a:prstGeom prst="rect">
            <a:avLst/>
          </a:prstGeom>
        </p:spPr>
      </p:pic>
      <p:pic>
        <p:nvPicPr>
          <p:cNvPr id="49" name="Picture 48" descr="Icon&#10;&#10;Description automatically generated">
            <a:hlinkClick r:id="" action="ppaction://noaction">
              <a:snd r:embed="rId11" name="vainqueur.wav"/>
            </a:hlinkClick>
            <a:extLst>
              <a:ext uri="{FF2B5EF4-FFF2-40B4-BE49-F238E27FC236}">
                <a16:creationId xmlns:a16="http://schemas.microsoft.com/office/drawing/2014/main" id="{D3B4F316-0DF9-47B2-87AC-DE56D1DF4C4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4231" y="2849805"/>
            <a:ext cx="1018835" cy="1017773"/>
          </a:xfrm>
          <a:prstGeom prst="rect">
            <a:avLst/>
          </a:prstGeom>
        </p:spPr>
      </p:pic>
      <p:pic>
        <p:nvPicPr>
          <p:cNvPr id="51" name="Picture 50" descr="A picture containing sushi, vector graphics&#10;&#10;Description automatically generated">
            <a:hlinkClick r:id="" action="ppaction://noaction">
              <a:snd r:embed="rId13" name="faim.wav"/>
            </a:hlinkClick>
            <a:extLst>
              <a:ext uri="{FF2B5EF4-FFF2-40B4-BE49-F238E27FC236}">
                <a16:creationId xmlns:a16="http://schemas.microsoft.com/office/drawing/2014/main" id="{4C48B7AF-F5D3-4368-B69B-39E00A55EFD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9225625" y="4877015"/>
            <a:ext cx="1241983" cy="1339869"/>
          </a:xfrm>
          <a:prstGeom prst="rect">
            <a:avLst/>
          </a:prstGeom>
        </p:spPr>
      </p:pic>
      <p:pic>
        <p:nvPicPr>
          <p:cNvPr id="55" name="Picture 54" descr="Icon&#10;&#10;Description automatically generated">
            <a:hlinkClick r:id="" action="ppaction://noaction">
              <a:snd r:embed="rId15" name="aimant.wav"/>
            </a:hlinkClick>
            <a:extLst>
              <a:ext uri="{FF2B5EF4-FFF2-40B4-BE49-F238E27FC236}">
                <a16:creationId xmlns:a16="http://schemas.microsoft.com/office/drawing/2014/main" id="{B5F60911-19D6-41AF-99F5-0F149DCC036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8340" y="4930199"/>
            <a:ext cx="1056680" cy="1008799"/>
          </a:xfrm>
          <a:prstGeom prst="rect">
            <a:avLst/>
          </a:prstGeom>
        </p:spPr>
      </p:pic>
      <p:pic>
        <p:nvPicPr>
          <p:cNvPr id="57" name="Picture 56" descr="Icon&#10;&#10;Description automatically generated">
            <a:hlinkClick r:id="" action="ppaction://noaction">
              <a:snd r:embed="rId17" name="ministre.wav"/>
            </a:hlinkClick>
            <a:extLst>
              <a:ext uri="{FF2B5EF4-FFF2-40B4-BE49-F238E27FC236}">
                <a16:creationId xmlns:a16="http://schemas.microsoft.com/office/drawing/2014/main" id="{58EFF7AF-C1A3-4B3B-9FA3-781CBE9C2B4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52953" y="4814723"/>
            <a:ext cx="684613" cy="1369225"/>
          </a:xfrm>
          <a:prstGeom prst="rect">
            <a:avLst/>
          </a:prstGeom>
        </p:spPr>
      </p:pic>
      <p:pic>
        <p:nvPicPr>
          <p:cNvPr id="59" name="Picture 58" descr="A person wearing glasses&#10;&#10;Description automatically generated with low confidence">
            <a:hlinkClick r:id="" action="ppaction://noaction">
              <a:snd r:embed="rId19" name="capitaine.wav"/>
            </a:hlinkClick>
            <a:extLst>
              <a:ext uri="{FF2B5EF4-FFF2-40B4-BE49-F238E27FC236}">
                <a16:creationId xmlns:a16="http://schemas.microsoft.com/office/drawing/2014/main" id="{FED73AB2-704B-4D34-B027-638475774E3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986021" y="4902866"/>
            <a:ext cx="967054" cy="1156850"/>
          </a:xfrm>
          <a:prstGeom prst="rect">
            <a:avLst/>
          </a:prstGeom>
        </p:spPr>
      </p:pic>
      <p:pic>
        <p:nvPicPr>
          <p:cNvPr id="53" name="Picture 52" descr="Logo&#10;&#10;Description automatically generated">
            <a:hlinkClick r:id="" action="ppaction://noaction">
              <a:snd r:embed="rId21" name="essaimer.wav"/>
            </a:hlinkClick>
            <a:extLst>
              <a:ext uri="{FF2B5EF4-FFF2-40B4-BE49-F238E27FC236}">
                <a16:creationId xmlns:a16="http://schemas.microsoft.com/office/drawing/2014/main" id="{DD3AB502-0EEC-453A-ABFB-ED2190C9AAF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380135" y="4807360"/>
            <a:ext cx="508912" cy="484261"/>
          </a:xfrm>
          <a:prstGeom prst="rect">
            <a:avLst/>
          </a:prstGeom>
        </p:spPr>
      </p:pic>
      <p:pic>
        <p:nvPicPr>
          <p:cNvPr id="60" name="Picture 59" descr="Logo&#10;&#10;Description automatically generated">
            <a:extLst>
              <a:ext uri="{FF2B5EF4-FFF2-40B4-BE49-F238E27FC236}">
                <a16:creationId xmlns:a16="http://schemas.microsoft.com/office/drawing/2014/main" id="{5BF28B3D-4A9C-49F2-92C0-8424550B6DCF}"/>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423617" y="5803654"/>
            <a:ext cx="508912" cy="484261"/>
          </a:xfrm>
          <a:prstGeom prst="rect">
            <a:avLst/>
          </a:prstGeom>
        </p:spPr>
      </p:pic>
      <p:pic>
        <p:nvPicPr>
          <p:cNvPr id="61" name="Picture 60" descr="Logo&#10;&#10;Description automatically generated">
            <a:hlinkClick r:id="" action="ppaction://noaction">
              <a:snd r:embed="rId21" name="essaimer.wav"/>
            </a:hlinkClick>
            <a:extLst>
              <a:ext uri="{FF2B5EF4-FFF2-40B4-BE49-F238E27FC236}">
                <a16:creationId xmlns:a16="http://schemas.microsoft.com/office/drawing/2014/main" id="{727AF5D6-057D-4671-BA7E-A22CDEB08AD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421952" y="4837833"/>
            <a:ext cx="508912" cy="484261"/>
          </a:xfrm>
          <a:prstGeom prst="rect">
            <a:avLst/>
          </a:prstGeom>
        </p:spPr>
      </p:pic>
      <p:pic>
        <p:nvPicPr>
          <p:cNvPr id="62" name="Picture 61" descr="Logo&#10;&#10;Description automatically generated">
            <a:hlinkClick r:id="" action="ppaction://noaction">
              <a:snd r:embed="rId21" name="essaimer.wav"/>
            </a:hlinkClick>
            <a:extLst>
              <a:ext uri="{FF2B5EF4-FFF2-40B4-BE49-F238E27FC236}">
                <a16:creationId xmlns:a16="http://schemas.microsoft.com/office/drawing/2014/main" id="{B9548677-BDEC-433E-BCF7-B41522AD425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423617" y="5386217"/>
            <a:ext cx="508912" cy="484261"/>
          </a:xfrm>
          <a:prstGeom prst="rect">
            <a:avLst/>
          </a:prstGeom>
        </p:spPr>
      </p:pic>
      <p:pic>
        <p:nvPicPr>
          <p:cNvPr id="63" name="Picture 62" descr="Logo&#10;&#10;Description automatically generated">
            <a:hlinkClick r:id="" action="ppaction://noaction">
              <a:snd r:embed="rId21" name="essaimer.wav"/>
            </a:hlinkClick>
            <a:extLst>
              <a:ext uri="{FF2B5EF4-FFF2-40B4-BE49-F238E27FC236}">
                <a16:creationId xmlns:a16="http://schemas.microsoft.com/office/drawing/2014/main" id="{558CCD88-24A1-4223-B4CC-87EA465A8770}"/>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405713" y="5398044"/>
            <a:ext cx="508912" cy="484261"/>
          </a:xfrm>
          <a:prstGeom prst="rect">
            <a:avLst/>
          </a:prstGeom>
        </p:spPr>
      </p:pic>
      <p:pic>
        <p:nvPicPr>
          <p:cNvPr id="64" name="Picture 63" descr="Logo&#10;&#10;Description automatically generated">
            <a:hlinkClick r:id="" action="ppaction://noaction">
              <a:snd r:embed="rId21" name="essaimer.wav"/>
            </a:hlinkClick>
            <a:extLst>
              <a:ext uri="{FF2B5EF4-FFF2-40B4-BE49-F238E27FC236}">
                <a16:creationId xmlns:a16="http://schemas.microsoft.com/office/drawing/2014/main" id="{4396D7BB-B625-441C-A163-69C549E6A7B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904811" y="5100346"/>
            <a:ext cx="508912" cy="484261"/>
          </a:xfrm>
          <a:prstGeom prst="rect">
            <a:avLst/>
          </a:prstGeom>
        </p:spPr>
      </p:pic>
      <p:pic>
        <p:nvPicPr>
          <p:cNvPr id="65" name="Picture 64" descr="Logo&#10;&#10;Description automatically generated">
            <a:hlinkClick r:id="" action="ppaction://noaction">
              <a:snd r:embed="rId21" name="essaimer.wav"/>
            </a:hlinkClick>
            <a:extLst>
              <a:ext uri="{FF2B5EF4-FFF2-40B4-BE49-F238E27FC236}">
                <a16:creationId xmlns:a16="http://schemas.microsoft.com/office/drawing/2014/main" id="{F7A55486-2394-4223-9B1A-E563DABB808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154611">
            <a:off x="7925677" y="5649849"/>
            <a:ext cx="508912" cy="484261"/>
          </a:xfrm>
          <a:prstGeom prst="rect">
            <a:avLst/>
          </a:prstGeom>
        </p:spPr>
      </p:pic>
      <p:pic>
        <p:nvPicPr>
          <p:cNvPr id="37" name="Picture 36" descr="Diagram&#10;&#10;Description automatically generated">
            <a:hlinkClick r:id="" action="ppaction://noaction">
              <a:snd r:embed="rId23" name="envahi.wav"/>
            </a:hlinkClick>
            <a:extLst>
              <a:ext uri="{FF2B5EF4-FFF2-40B4-BE49-F238E27FC236}">
                <a16:creationId xmlns:a16="http://schemas.microsoft.com/office/drawing/2014/main" id="{8D74218C-7A5A-4F8F-B131-3BFB459E8166}"/>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823329" y="3029484"/>
            <a:ext cx="392777" cy="742621"/>
          </a:xfrm>
          <a:prstGeom prst="rect">
            <a:avLst/>
          </a:prstGeom>
        </p:spPr>
      </p:pic>
      <p:pic>
        <p:nvPicPr>
          <p:cNvPr id="66" name="Picture 65" descr="Diagram&#10;&#10;Description automatically generated">
            <a:hlinkClick r:id="" action="ppaction://noaction">
              <a:snd r:embed="rId23" name="envahi.wav"/>
            </a:hlinkClick>
            <a:extLst>
              <a:ext uri="{FF2B5EF4-FFF2-40B4-BE49-F238E27FC236}">
                <a16:creationId xmlns:a16="http://schemas.microsoft.com/office/drawing/2014/main" id="{DF6FA27C-E37F-4798-A960-00CA00016D52}"/>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497099" y="3029484"/>
            <a:ext cx="392777" cy="742621"/>
          </a:xfrm>
          <a:prstGeom prst="rect">
            <a:avLst/>
          </a:prstGeom>
        </p:spPr>
      </p:pic>
      <p:pic>
        <p:nvPicPr>
          <p:cNvPr id="67" name="Picture 66" descr="Diagram&#10;&#10;Description automatically generated">
            <a:hlinkClick r:id="" action="ppaction://noaction">
              <a:snd r:embed="rId23" name="envahi.wav"/>
            </a:hlinkClick>
            <a:extLst>
              <a:ext uri="{FF2B5EF4-FFF2-40B4-BE49-F238E27FC236}">
                <a16:creationId xmlns:a16="http://schemas.microsoft.com/office/drawing/2014/main" id="{5AC405AB-AD6D-4627-8AF9-2E7230A82B4B}"/>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155168" y="3029484"/>
            <a:ext cx="392777" cy="742621"/>
          </a:xfrm>
          <a:prstGeom prst="rect">
            <a:avLst/>
          </a:prstGeom>
        </p:spPr>
      </p:pic>
      <p:pic>
        <p:nvPicPr>
          <p:cNvPr id="68" name="Picture 67" descr="Diagram&#10;&#10;Description automatically generated">
            <a:hlinkClick r:id="" action="ppaction://noaction">
              <a:snd r:embed="rId23" name="envahi.wav"/>
            </a:hlinkClick>
            <a:extLst>
              <a:ext uri="{FF2B5EF4-FFF2-40B4-BE49-F238E27FC236}">
                <a16:creationId xmlns:a16="http://schemas.microsoft.com/office/drawing/2014/main" id="{5661CDC9-0B06-4945-A8C2-7B19E9C876E0}"/>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770161" y="3014094"/>
            <a:ext cx="392777" cy="742621"/>
          </a:xfrm>
          <a:prstGeom prst="rect">
            <a:avLst/>
          </a:prstGeom>
        </p:spPr>
      </p:pic>
      <p:pic>
        <p:nvPicPr>
          <p:cNvPr id="70" name="Picture 69" descr="Map&#10;&#10;Description automatically generated">
            <a:hlinkClick r:id="" action="ppaction://noaction">
              <a:snd r:embed="rId25" name="fui.wav"/>
            </a:hlinkClick>
            <a:extLst>
              <a:ext uri="{FF2B5EF4-FFF2-40B4-BE49-F238E27FC236}">
                <a16:creationId xmlns:a16="http://schemas.microsoft.com/office/drawing/2014/main" id="{94DC28EF-79BD-4EF1-8287-6FAA510A79D2}"/>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10852932" y="4993470"/>
            <a:ext cx="1057682" cy="1182273"/>
          </a:xfrm>
          <a:prstGeom prst="rect">
            <a:avLst/>
          </a:prstGeom>
        </p:spPr>
      </p:pic>
      <p:pic>
        <p:nvPicPr>
          <p:cNvPr id="72" name="Picture 71" descr="A picture containing text, vector graphics&#10;&#10;Description automatically generated">
            <a:hlinkClick r:id="" action="ppaction://noaction">
              <a:snd r:embed="rId27" name="imposer.wav"/>
            </a:hlinkClick>
            <a:extLst>
              <a:ext uri="{FF2B5EF4-FFF2-40B4-BE49-F238E27FC236}">
                <a16:creationId xmlns:a16="http://schemas.microsoft.com/office/drawing/2014/main" id="{D82339AF-1CDB-44FC-88E1-19AA495F653E}"/>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1061272" y="2854711"/>
            <a:ext cx="589588" cy="1061385"/>
          </a:xfrm>
          <a:prstGeom prst="rect">
            <a:avLst/>
          </a:prstGeom>
        </p:spPr>
      </p:pic>
      <p:grpSp>
        <p:nvGrpSpPr>
          <p:cNvPr id="81" name="Group 80">
            <a:extLst>
              <a:ext uri="{FF2B5EF4-FFF2-40B4-BE49-F238E27FC236}">
                <a16:creationId xmlns:a16="http://schemas.microsoft.com/office/drawing/2014/main" id="{3D174AC2-AB17-4070-A2AE-3C5A6B2220A6}"/>
              </a:ext>
            </a:extLst>
          </p:cNvPr>
          <p:cNvGrpSpPr/>
          <p:nvPr/>
        </p:nvGrpSpPr>
        <p:grpSpPr>
          <a:xfrm>
            <a:off x="9037256" y="272148"/>
            <a:ext cx="905658" cy="707849"/>
            <a:chOff x="8767591" y="272802"/>
            <a:chExt cx="905658" cy="707849"/>
          </a:xfrm>
        </p:grpSpPr>
        <p:pic>
          <p:nvPicPr>
            <p:cNvPr id="75" name="Picture 74" descr="Icon&#10;&#10;Description automatically generated">
              <a:extLst>
                <a:ext uri="{FF2B5EF4-FFF2-40B4-BE49-F238E27FC236}">
                  <a16:creationId xmlns:a16="http://schemas.microsoft.com/office/drawing/2014/main" id="{EAEE8A61-083A-4907-AF3C-EC6FCE39FA8C}"/>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77" name="Picture 76" descr="Shape&#10;&#10;Description automatically generated">
              <a:extLst>
                <a:ext uri="{FF2B5EF4-FFF2-40B4-BE49-F238E27FC236}">
                  <a16:creationId xmlns:a16="http://schemas.microsoft.com/office/drawing/2014/main" id="{0A6995BD-5353-4289-8483-1DA42066A531}"/>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82" name="Group 81">
            <a:extLst>
              <a:ext uri="{FF2B5EF4-FFF2-40B4-BE49-F238E27FC236}">
                <a16:creationId xmlns:a16="http://schemas.microsoft.com/office/drawing/2014/main" id="{D93CE20C-B0A3-47AD-80C8-02134F85D2EC}"/>
              </a:ext>
            </a:extLst>
          </p:cNvPr>
          <p:cNvGrpSpPr/>
          <p:nvPr/>
        </p:nvGrpSpPr>
        <p:grpSpPr>
          <a:xfrm>
            <a:off x="5324816" y="268499"/>
            <a:ext cx="1007605" cy="707849"/>
            <a:chOff x="6369600" y="211352"/>
            <a:chExt cx="1007605" cy="707849"/>
          </a:xfrm>
        </p:grpSpPr>
        <p:pic>
          <p:nvPicPr>
            <p:cNvPr id="74" name="Picture 73" descr="Icon&#10;&#10;Description automatically generated">
              <a:extLst>
                <a:ext uri="{FF2B5EF4-FFF2-40B4-BE49-F238E27FC236}">
                  <a16:creationId xmlns:a16="http://schemas.microsoft.com/office/drawing/2014/main" id="{F548BED2-AA30-4342-B7EF-B94F831CEB63}"/>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79" name="Picture 78" descr="Shape&#10;&#10;Description automatically generated">
              <a:extLst>
                <a:ext uri="{FF2B5EF4-FFF2-40B4-BE49-F238E27FC236}">
                  <a16:creationId xmlns:a16="http://schemas.microsoft.com/office/drawing/2014/main" id="{4D20D9F5-BE42-47FF-8936-75C5A4A5845C}"/>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sp>
        <p:nvSpPr>
          <p:cNvPr id="84" name="TextBox 83">
            <a:extLst>
              <a:ext uri="{FF2B5EF4-FFF2-40B4-BE49-F238E27FC236}">
                <a16:creationId xmlns:a16="http://schemas.microsoft.com/office/drawing/2014/main" id="{080C3171-4E68-4212-8858-27694743F0BD}"/>
              </a:ext>
            </a:extLst>
          </p:cNvPr>
          <p:cNvSpPr txBox="1"/>
          <p:nvPr/>
        </p:nvSpPr>
        <p:spPr>
          <a:xfrm>
            <a:off x="6134029" y="318926"/>
            <a:ext cx="293641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Are the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vowels in bold</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nasal or non-nasal?</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86" name="Group 85">
            <a:extLst>
              <a:ext uri="{FF2B5EF4-FFF2-40B4-BE49-F238E27FC236}">
                <a16:creationId xmlns:a16="http://schemas.microsoft.com/office/drawing/2014/main" id="{3656E098-50B5-4DAA-BB76-347A4048526F}"/>
              </a:ext>
            </a:extLst>
          </p:cNvPr>
          <p:cNvGrpSpPr/>
          <p:nvPr/>
        </p:nvGrpSpPr>
        <p:grpSpPr>
          <a:xfrm>
            <a:off x="10491490" y="3296427"/>
            <a:ext cx="1007605" cy="707849"/>
            <a:chOff x="6369600" y="211352"/>
            <a:chExt cx="1007605" cy="707849"/>
          </a:xfrm>
        </p:grpSpPr>
        <p:pic>
          <p:nvPicPr>
            <p:cNvPr id="87" name="Picture 86" descr="Icon&#10;&#10;Description automatically generated">
              <a:extLst>
                <a:ext uri="{FF2B5EF4-FFF2-40B4-BE49-F238E27FC236}">
                  <a16:creationId xmlns:a16="http://schemas.microsoft.com/office/drawing/2014/main" id="{31ED355E-F876-4992-A0E7-F7E5C688E9D6}"/>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88" name="Picture 87" descr="Shape&#10;&#10;Description automatically generated">
              <a:extLst>
                <a:ext uri="{FF2B5EF4-FFF2-40B4-BE49-F238E27FC236}">
                  <a16:creationId xmlns:a16="http://schemas.microsoft.com/office/drawing/2014/main" id="{894FBBF0-21A9-468A-AE75-1732D1313484}"/>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89" name="Group 88">
            <a:extLst>
              <a:ext uri="{FF2B5EF4-FFF2-40B4-BE49-F238E27FC236}">
                <a16:creationId xmlns:a16="http://schemas.microsoft.com/office/drawing/2014/main" id="{4B704811-1906-4DE6-8E0B-4C18A1D9C63B}"/>
              </a:ext>
            </a:extLst>
          </p:cNvPr>
          <p:cNvGrpSpPr/>
          <p:nvPr/>
        </p:nvGrpSpPr>
        <p:grpSpPr>
          <a:xfrm>
            <a:off x="7216504" y="5585074"/>
            <a:ext cx="905658" cy="707849"/>
            <a:chOff x="8767591" y="272802"/>
            <a:chExt cx="905658" cy="707849"/>
          </a:xfrm>
        </p:grpSpPr>
        <p:pic>
          <p:nvPicPr>
            <p:cNvPr id="90" name="Picture 89" descr="Icon&#10;&#10;Description automatically generated">
              <a:extLst>
                <a:ext uri="{FF2B5EF4-FFF2-40B4-BE49-F238E27FC236}">
                  <a16:creationId xmlns:a16="http://schemas.microsoft.com/office/drawing/2014/main" id="{9122C9FD-7D23-4426-8298-3339B087A6AE}"/>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91" name="Picture 90" descr="Shape&#10;&#10;Description automatically generated">
              <a:extLst>
                <a:ext uri="{FF2B5EF4-FFF2-40B4-BE49-F238E27FC236}">
                  <a16:creationId xmlns:a16="http://schemas.microsoft.com/office/drawing/2014/main" id="{53D7199E-2FD3-42C2-A076-AC9E5E638DF5}"/>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94" name="Group 93">
            <a:extLst>
              <a:ext uri="{FF2B5EF4-FFF2-40B4-BE49-F238E27FC236}">
                <a16:creationId xmlns:a16="http://schemas.microsoft.com/office/drawing/2014/main" id="{9F45CF21-CD84-48C4-B133-AD904ECB627A}"/>
              </a:ext>
            </a:extLst>
          </p:cNvPr>
          <p:cNvGrpSpPr/>
          <p:nvPr/>
        </p:nvGrpSpPr>
        <p:grpSpPr>
          <a:xfrm>
            <a:off x="5466566" y="5585074"/>
            <a:ext cx="1007605" cy="707849"/>
            <a:chOff x="6369600" y="211352"/>
            <a:chExt cx="1007605" cy="707849"/>
          </a:xfrm>
        </p:grpSpPr>
        <p:pic>
          <p:nvPicPr>
            <p:cNvPr id="95" name="Picture 94" descr="Icon&#10;&#10;Description automatically generated">
              <a:extLst>
                <a:ext uri="{FF2B5EF4-FFF2-40B4-BE49-F238E27FC236}">
                  <a16:creationId xmlns:a16="http://schemas.microsoft.com/office/drawing/2014/main" id="{F846D91C-7E2B-49DB-B876-3898380C08E1}"/>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96" name="Picture 95" descr="Shape&#10;&#10;Description automatically generated">
              <a:extLst>
                <a:ext uri="{FF2B5EF4-FFF2-40B4-BE49-F238E27FC236}">
                  <a16:creationId xmlns:a16="http://schemas.microsoft.com/office/drawing/2014/main" id="{24AA5FB5-39E5-4438-8637-192376F81706}"/>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97" name="Group 96">
            <a:extLst>
              <a:ext uri="{FF2B5EF4-FFF2-40B4-BE49-F238E27FC236}">
                <a16:creationId xmlns:a16="http://schemas.microsoft.com/office/drawing/2014/main" id="{9550FD2D-A1AA-4585-97E3-AB040F0FF522}"/>
              </a:ext>
            </a:extLst>
          </p:cNvPr>
          <p:cNvGrpSpPr/>
          <p:nvPr/>
        </p:nvGrpSpPr>
        <p:grpSpPr>
          <a:xfrm>
            <a:off x="9054611" y="5585074"/>
            <a:ext cx="1007605" cy="707849"/>
            <a:chOff x="6369600" y="211352"/>
            <a:chExt cx="1007605" cy="707849"/>
          </a:xfrm>
        </p:grpSpPr>
        <p:pic>
          <p:nvPicPr>
            <p:cNvPr id="98" name="Picture 97" descr="Icon&#10;&#10;Description automatically generated">
              <a:extLst>
                <a:ext uri="{FF2B5EF4-FFF2-40B4-BE49-F238E27FC236}">
                  <a16:creationId xmlns:a16="http://schemas.microsoft.com/office/drawing/2014/main" id="{8D24E82E-347F-4C39-A69E-07F7304F3A48}"/>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99" name="Picture 98" descr="Shape&#10;&#10;Description automatically generated">
              <a:extLst>
                <a:ext uri="{FF2B5EF4-FFF2-40B4-BE49-F238E27FC236}">
                  <a16:creationId xmlns:a16="http://schemas.microsoft.com/office/drawing/2014/main" id="{CCF13FE6-5464-4CEA-A544-92A7F37D3D2A}"/>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100" name="Group 99">
            <a:extLst>
              <a:ext uri="{FF2B5EF4-FFF2-40B4-BE49-F238E27FC236}">
                <a16:creationId xmlns:a16="http://schemas.microsoft.com/office/drawing/2014/main" id="{D8DA5AA3-D23E-411A-86D5-1BC99DBE349E}"/>
              </a:ext>
            </a:extLst>
          </p:cNvPr>
          <p:cNvGrpSpPr/>
          <p:nvPr/>
        </p:nvGrpSpPr>
        <p:grpSpPr>
          <a:xfrm>
            <a:off x="5987645" y="3296427"/>
            <a:ext cx="1007605" cy="707849"/>
            <a:chOff x="6369600" y="211352"/>
            <a:chExt cx="1007605" cy="707849"/>
          </a:xfrm>
        </p:grpSpPr>
        <p:pic>
          <p:nvPicPr>
            <p:cNvPr id="101" name="Picture 100" descr="Icon&#10;&#10;Description automatically generated">
              <a:extLst>
                <a:ext uri="{FF2B5EF4-FFF2-40B4-BE49-F238E27FC236}">
                  <a16:creationId xmlns:a16="http://schemas.microsoft.com/office/drawing/2014/main" id="{4A684619-55E5-4CA2-BB4C-2F5E38FA40E3}"/>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102" name="Picture 101" descr="Shape&#10;&#10;Description automatically generated">
              <a:extLst>
                <a:ext uri="{FF2B5EF4-FFF2-40B4-BE49-F238E27FC236}">
                  <a16:creationId xmlns:a16="http://schemas.microsoft.com/office/drawing/2014/main" id="{B14E02EA-0600-43B6-9F48-91919E790A8F}"/>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103" name="Group 102">
            <a:extLst>
              <a:ext uri="{FF2B5EF4-FFF2-40B4-BE49-F238E27FC236}">
                <a16:creationId xmlns:a16="http://schemas.microsoft.com/office/drawing/2014/main" id="{962BDC32-1D92-46D9-8428-3F129C19370A}"/>
              </a:ext>
            </a:extLst>
          </p:cNvPr>
          <p:cNvGrpSpPr/>
          <p:nvPr/>
        </p:nvGrpSpPr>
        <p:grpSpPr>
          <a:xfrm>
            <a:off x="4012130" y="3296427"/>
            <a:ext cx="1007605" cy="707849"/>
            <a:chOff x="6369600" y="211352"/>
            <a:chExt cx="1007605" cy="707849"/>
          </a:xfrm>
        </p:grpSpPr>
        <p:pic>
          <p:nvPicPr>
            <p:cNvPr id="104" name="Picture 103" descr="Icon&#10;&#10;Description automatically generated">
              <a:extLst>
                <a:ext uri="{FF2B5EF4-FFF2-40B4-BE49-F238E27FC236}">
                  <a16:creationId xmlns:a16="http://schemas.microsoft.com/office/drawing/2014/main" id="{13455212-8FE7-42B6-AA4C-230D4443C109}"/>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105" name="Picture 104" descr="Shape&#10;&#10;Description automatically generated">
              <a:extLst>
                <a:ext uri="{FF2B5EF4-FFF2-40B4-BE49-F238E27FC236}">
                  <a16:creationId xmlns:a16="http://schemas.microsoft.com/office/drawing/2014/main" id="{E912F1C2-10A4-437A-92FB-8CBCF414BA81}"/>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106" name="Group 105">
            <a:extLst>
              <a:ext uri="{FF2B5EF4-FFF2-40B4-BE49-F238E27FC236}">
                <a16:creationId xmlns:a16="http://schemas.microsoft.com/office/drawing/2014/main" id="{B72C4984-82FD-4958-9035-9CDA40E8F7AE}"/>
              </a:ext>
            </a:extLst>
          </p:cNvPr>
          <p:cNvGrpSpPr/>
          <p:nvPr/>
        </p:nvGrpSpPr>
        <p:grpSpPr>
          <a:xfrm>
            <a:off x="165016" y="3296427"/>
            <a:ext cx="1007605" cy="707849"/>
            <a:chOff x="6369600" y="211352"/>
            <a:chExt cx="1007605" cy="707849"/>
          </a:xfrm>
        </p:grpSpPr>
        <p:pic>
          <p:nvPicPr>
            <p:cNvPr id="107" name="Picture 106" descr="Icon&#10;&#10;Description automatically generated">
              <a:extLst>
                <a:ext uri="{FF2B5EF4-FFF2-40B4-BE49-F238E27FC236}">
                  <a16:creationId xmlns:a16="http://schemas.microsoft.com/office/drawing/2014/main" id="{4F6582E8-38F2-4723-B9F6-5E84492B3A7A}"/>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108" name="Picture 107" descr="Shape&#10;&#10;Description automatically generated">
              <a:extLst>
                <a:ext uri="{FF2B5EF4-FFF2-40B4-BE49-F238E27FC236}">
                  <a16:creationId xmlns:a16="http://schemas.microsoft.com/office/drawing/2014/main" id="{8B6E8D49-B8E4-461B-8E02-D29C51DD44ED}"/>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109" name="Group 108">
            <a:extLst>
              <a:ext uri="{FF2B5EF4-FFF2-40B4-BE49-F238E27FC236}">
                <a16:creationId xmlns:a16="http://schemas.microsoft.com/office/drawing/2014/main" id="{8805E7FE-D897-416B-B475-CCF4C94BAA2B}"/>
              </a:ext>
            </a:extLst>
          </p:cNvPr>
          <p:cNvGrpSpPr/>
          <p:nvPr/>
        </p:nvGrpSpPr>
        <p:grpSpPr>
          <a:xfrm>
            <a:off x="94246" y="5585074"/>
            <a:ext cx="905658" cy="707849"/>
            <a:chOff x="8767591" y="272802"/>
            <a:chExt cx="905658" cy="707849"/>
          </a:xfrm>
        </p:grpSpPr>
        <p:pic>
          <p:nvPicPr>
            <p:cNvPr id="110" name="Picture 109" descr="Icon&#10;&#10;Description automatically generated">
              <a:extLst>
                <a:ext uri="{FF2B5EF4-FFF2-40B4-BE49-F238E27FC236}">
                  <a16:creationId xmlns:a16="http://schemas.microsoft.com/office/drawing/2014/main" id="{5A7B6FF4-1F4A-4385-976F-217551D4C9F6}"/>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11" name="Picture 110" descr="Shape&#10;&#10;Description automatically generated">
              <a:extLst>
                <a:ext uri="{FF2B5EF4-FFF2-40B4-BE49-F238E27FC236}">
                  <a16:creationId xmlns:a16="http://schemas.microsoft.com/office/drawing/2014/main" id="{F684DE3D-6BFA-4F3F-9B41-68CF20D4EF56}"/>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112" name="Group 111">
            <a:extLst>
              <a:ext uri="{FF2B5EF4-FFF2-40B4-BE49-F238E27FC236}">
                <a16:creationId xmlns:a16="http://schemas.microsoft.com/office/drawing/2014/main" id="{83C5A10A-26A3-4C28-851F-6A33671FBB61}"/>
              </a:ext>
            </a:extLst>
          </p:cNvPr>
          <p:cNvGrpSpPr/>
          <p:nvPr/>
        </p:nvGrpSpPr>
        <p:grpSpPr>
          <a:xfrm>
            <a:off x="3441217" y="5585074"/>
            <a:ext cx="905658" cy="707849"/>
            <a:chOff x="8767591" y="272802"/>
            <a:chExt cx="905658" cy="707849"/>
          </a:xfrm>
        </p:grpSpPr>
        <p:pic>
          <p:nvPicPr>
            <p:cNvPr id="113" name="Picture 112" descr="Icon&#10;&#10;Description automatically generated">
              <a:extLst>
                <a:ext uri="{FF2B5EF4-FFF2-40B4-BE49-F238E27FC236}">
                  <a16:creationId xmlns:a16="http://schemas.microsoft.com/office/drawing/2014/main" id="{A3572D8F-B2A4-4323-B911-6B9D7EED6105}"/>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14" name="Picture 113" descr="Shape&#10;&#10;Description automatically generated">
              <a:extLst>
                <a:ext uri="{FF2B5EF4-FFF2-40B4-BE49-F238E27FC236}">
                  <a16:creationId xmlns:a16="http://schemas.microsoft.com/office/drawing/2014/main" id="{52626D92-364B-42BE-A1FA-DA14B25C070B}"/>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115" name="Group 114">
            <a:extLst>
              <a:ext uri="{FF2B5EF4-FFF2-40B4-BE49-F238E27FC236}">
                <a16:creationId xmlns:a16="http://schemas.microsoft.com/office/drawing/2014/main" id="{7F72F3C3-8181-4336-929E-6AE822BFB41E}"/>
              </a:ext>
            </a:extLst>
          </p:cNvPr>
          <p:cNvGrpSpPr/>
          <p:nvPr/>
        </p:nvGrpSpPr>
        <p:grpSpPr>
          <a:xfrm>
            <a:off x="1879914" y="5585074"/>
            <a:ext cx="905658" cy="707849"/>
            <a:chOff x="8767591" y="272802"/>
            <a:chExt cx="905658" cy="707849"/>
          </a:xfrm>
        </p:grpSpPr>
        <p:pic>
          <p:nvPicPr>
            <p:cNvPr id="116" name="Picture 115" descr="Icon&#10;&#10;Description automatically generated">
              <a:extLst>
                <a:ext uri="{FF2B5EF4-FFF2-40B4-BE49-F238E27FC236}">
                  <a16:creationId xmlns:a16="http://schemas.microsoft.com/office/drawing/2014/main" id="{331DAB46-781B-4E8A-AFC1-2CAE8B5D717A}"/>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17" name="Picture 116" descr="Shape&#10;&#10;Description automatically generated">
              <a:extLst>
                <a:ext uri="{FF2B5EF4-FFF2-40B4-BE49-F238E27FC236}">
                  <a16:creationId xmlns:a16="http://schemas.microsoft.com/office/drawing/2014/main" id="{B9FDE3DB-D6AD-49D0-9966-3CB4184F1E6A}"/>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118" name="Group 117">
            <a:extLst>
              <a:ext uri="{FF2B5EF4-FFF2-40B4-BE49-F238E27FC236}">
                <a16:creationId xmlns:a16="http://schemas.microsoft.com/office/drawing/2014/main" id="{59566157-9D9D-4824-A66C-7B0BCFABEA9A}"/>
              </a:ext>
            </a:extLst>
          </p:cNvPr>
          <p:cNvGrpSpPr/>
          <p:nvPr/>
        </p:nvGrpSpPr>
        <p:grpSpPr>
          <a:xfrm>
            <a:off x="8502360" y="3296427"/>
            <a:ext cx="905658" cy="707849"/>
            <a:chOff x="8767591" y="272802"/>
            <a:chExt cx="905658" cy="707849"/>
          </a:xfrm>
        </p:grpSpPr>
        <p:pic>
          <p:nvPicPr>
            <p:cNvPr id="119" name="Picture 118" descr="Icon&#10;&#10;Description automatically generated">
              <a:extLst>
                <a:ext uri="{FF2B5EF4-FFF2-40B4-BE49-F238E27FC236}">
                  <a16:creationId xmlns:a16="http://schemas.microsoft.com/office/drawing/2014/main" id="{644FDAC3-5A75-4B30-A9C5-AB2A1D690544}"/>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20" name="Picture 119" descr="Shape&#10;&#10;Description automatically generated">
              <a:extLst>
                <a:ext uri="{FF2B5EF4-FFF2-40B4-BE49-F238E27FC236}">
                  <a16:creationId xmlns:a16="http://schemas.microsoft.com/office/drawing/2014/main" id="{80586D48-2827-49A6-B5F0-6018B0080F38}"/>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121" name="Group 120">
            <a:extLst>
              <a:ext uri="{FF2B5EF4-FFF2-40B4-BE49-F238E27FC236}">
                <a16:creationId xmlns:a16="http://schemas.microsoft.com/office/drawing/2014/main" id="{778A6E24-ECBB-4B4A-86AB-C6BF1086B130}"/>
              </a:ext>
            </a:extLst>
          </p:cNvPr>
          <p:cNvGrpSpPr/>
          <p:nvPr/>
        </p:nvGrpSpPr>
        <p:grpSpPr>
          <a:xfrm>
            <a:off x="10664797" y="5585074"/>
            <a:ext cx="905658" cy="707849"/>
            <a:chOff x="8767591" y="272802"/>
            <a:chExt cx="905658" cy="707849"/>
          </a:xfrm>
        </p:grpSpPr>
        <p:pic>
          <p:nvPicPr>
            <p:cNvPr id="122" name="Picture 121" descr="Icon&#10;&#10;Description automatically generated">
              <a:extLst>
                <a:ext uri="{FF2B5EF4-FFF2-40B4-BE49-F238E27FC236}">
                  <a16:creationId xmlns:a16="http://schemas.microsoft.com/office/drawing/2014/main" id="{EBE4115D-39BF-4E3E-95F6-BED02F005DA3}"/>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23" name="Picture 122" descr="Shape&#10;&#10;Description automatically generated">
              <a:extLst>
                <a:ext uri="{FF2B5EF4-FFF2-40B4-BE49-F238E27FC236}">
                  <a16:creationId xmlns:a16="http://schemas.microsoft.com/office/drawing/2014/main" id="{6C12407C-A194-4CD4-9E63-838C966A7813}"/>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124" name="Group 123">
            <a:extLst>
              <a:ext uri="{FF2B5EF4-FFF2-40B4-BE49-F238E27FC236}">
                <a16:creationId xmlns:a16="http://schemas.microsoft.com/office/drawing/2014/main" id="{8294012E-61FC-4010-BF8B-CCF52EC2AFCA}"/>
              </a:ext>
            </a:extLst>
          </p:cNvPr>
          <p:cNvGrpSpPr/>
          <p:nvPr/>
        </p:nvGrpSpPr>
        <p:grpSpPr>
          <a:xfrm>
            <a:off x="2339452" y="3296427"/>
            <a:ext cx="905658" cy="707849"/>
            <a:chOff x="8767591" y="272802"/>
            <a:chExt cx="905658" cy="707849"/>
          </a:xfrm>
        </p:grpSpPr>
        <p:pic>
          <p:nvPicPr>
            <p:cNvPr id="125" name="Picture 124" descr="Icon&#10;&#10;Description automatically generated">
              <a:extLst>
                <a:ext uri="{FF2B5EF4-FFF2-40B4-BE49-F238E27FC236}">
                  <a16:creationId xmlns:a16="http://schemas.microsoft.com/office/drawing/2014/main" id="{0527662F-6E17-465F-A911-C7379F513505}"/>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26" name="Picture 125" descr="Shape&#10;&#10;Description automatically generated">
              <a:extLst>
                <a:ext uri="{FF2B5EF4-FFF2-40B4-BE49-F238E27FC236}">
                  <a16:creationId xmlns:a16="http://schemas.microsoft.com/office/drawing/2014/main" id="{DF66E63B-7730-49E7-A532-67A321D7CC86}"/>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3" name="Group 2"/>
          <p:cNvGrpSpPr/>
          <p:nvPr/>
        </p:nvGrpSpPr>
        <p:grpSpPr>
          <a:xfrm>
            <a:off x="5581711" y="4030026"/>
            <a:ext cx="5065381" cy="2306888"/>
            <a:chOff x="5512710" y="3925293"/>
            <a:chExt cx="5065381" cy="2306888"/>
          </a:xfrm>
        </p:grpSpPr>
        <p:sp>
          <p:nvSpPr>
            <p:cNvPr id="127" name="Rounded Rectangular Callout 126"/>
            <p:cNvSpPr/>
            <p:nvPr/>
          </p:nvSpPr>
          <p:spPr>
            <a:xfrm>
              <a:off x="5556505" y="3925293"/>
              <a:ext cx="5021586" cy="2297593"/>
            </a:xfrm>
            <a:prstGeom prst="wedgeRoundRectCallout">
              <a:avLst>
                <a:gd name="adj1" fmla="val 21056"/>
                <a:gd name="adj2" fmla="val -69364"/>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0" name="Rounded Rectangular Callout 129"/>
            <p:cNvSpPr/>
            <p:nvPr/>
          </p:nvSpPr>
          <p:spPr>
            <a:xfrm>
              <a:off x="5512710" y="3934588"/>
              <a:ext cx="5021586" cy="2297593"/>
            </a:xfrm>
            <a:prstGeom prst="wedgeRoundRectCallout">
              <a:avLst>
                <a:gd name="adj1" fmla="val 58300"/>
                <a:gd name="adj2" fmla="val -21390"/>
                <a:gd name="adj3" fmla="val 16667"/>
              </a:avLst>
            </a:prstGeom>
            <a:solidFill>
              <a:srgbClr val="115076"/>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These are the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past participles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of the verbs </a:t>
              </a:r>
              <a:r>
                <a:rPr kumimoji="0" lang="fr-FR" sz="2400" b="0" i="1" u="none" strike="noStrike" kern="1200" cap="none" spc="0" normalizeH="0" baseline="0" noProof="0" dirty="0">
                  <a:ln>
                    <a:noFill/>
                  </a:ln>
                  <a:solidFill>
                    <a:prstClr val="white"/>
                  </a:solidFill>
                  <a:effectLst/>
                  <a:uLnTx/>
                  <a:uFillTx/>
                  <a:latin typeface="Century Gothic" panose="020F0302020204030204"/>
                  <a:ea typeface="+mn-ea"/>
                  <a:cs typeface="+mn-cs"/>
                </a:rPr>
                <a:t>envahir</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(to invade) and </a:t>
              </a:r>
              <a:r>
                <a:rPr kumimoji="0" lang="fr-FR" sz="2400" b="0" i="1" u="none" strike="noStrike" kern="1200" cap="none" spc="0" normalizeH="0" baseline="0" noProof="0" dirty="0">
                  <a:ln>
                    <a:noFill/>
                  </a:ln>
                  <a:solidFill>
                    <a:prstClr val="white"/>
                  </a:solidFill>
                  <a:effectLst/>
                  <a:uLnTx/>
                  <a:uFillTx/>
                  <a:latin typeface="Century Gothic" panose="020F0302020204030204"/>
                  <a:ea typeface="+mn-ea"/>
                  <a:cs typeface="+mn-cs"/>
                </a:rPr>
                <a:t>fuir</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(to flee).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Verbs like </a:t>
              </a:r>
              <a:r>
                <a:rPr kumimoji="0" lang="fr-FR" sz="2400" b="1" i="1" u="none" strike="noStrike" kern="1200" cap="none" spc="0" normalizeH="0" baseline="0" noProof="0" dirty="0">
                  <a:ln>
                    <a:noFill/>
                  </a:ln>
                  <a:solidFill>
                    <a:prstClr val="white"/>
                  </a:solidFill>
                  <a:effectLst/>
                  <a:uLnTx/>
                  <a:uFillTx/>
                  <a:latin typeface="Century Gothic" panose="020F0302020204030204"/>
                  <a:ea typeface="+mn-ea"/>
                  <a:cs typeface="+mn-cs"/>
                </a:rPr>
                <a:t>sortir</a:t>
              </a:r>
              <a:r>
                <a:rPr kumimoji="0" lang="en-GB" sz="2400" b="1"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and </a:t>
              </a:r>
              <a:r>
                <a:rPr kumimoji="0" lang="fr-FR" sz="2400" b="1" i="1" u="none" strike="noStrike" kern="1200" cap="none" spc="0" normalizeH="0" baseline="0" noProof="0" dirty="0">
                  <a:ln>
                    <a:noFill/>
                  </a:ln>
                  <a:solidFill>
                    <a:prstClr val="white"/>
                  </a:solidFill>
                  <a:effectLst/>
                  <a:uLnTx/>
                  <a:uFillTx/>
                  <a:latin typeface="Century Gothic" panose="020F0302020204030204"/>
                  <a:ea typeface="+mn-ea"/>
                  <a:cs typeface="+mn-cs"/>
                </a:rPr>
                <a:t>choisir</a:t>
              </a:r>
              <a:r>
                <a:rPr kumimoji="0" lang="en-GB" sz="2400" b="1"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form their past participles like this.</a:t>
              </a:r>
            </a:p>
          </p:txBody>
        </p:sp>
      </p:grpSp>
      <p:pic>
        <p:nvPicPr>
          <p:cNvPr id="92" name="Picture 91" descr="background rectangle">
            <a:extLst>
              <a:ext uri="{C183D7F6-B498-43B3-948B-1728B52AA6E4}">
                <adec:decorative xmlns:adec="http://schemas.microsoft.com/office/drawing/2017/decorative" val="1"/>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 y="296864"/>
            <a:ext cx="4953076" cy="867128"/>
          </a:xfrm>
          <a:prstGeom prst="rect">
            <a:avLst/>
          </a:prstGeom>
        </p:spPr>
      </p:pic>
      <p:sp>
        <p:nvSpPr>
          <p:cNvPr id="93" name="Title 3"/>
          <p:cNvSpPr>
            <a:spLocks noGrp="1"/>
          </p:cNvSpPr>
          <p:nvPr>
            <p:ph type="title"/>
          </p:nvPr>
        </p:nvSpPr>
        <p:spPr>
          <a:xfrm>
            <a:off x="-1" y="296864"/>
            <a:ext cx="6039293" cy="707849"/>
          </a:xfrm>
        </p:spPr>
        <p:txBody>
          <a:bodyPr>
            <a:normAutofit/>
          </a:bodyPr>
          <a:lstStyle/>
          <a:p>
            <a:r>
              <a:rPr lang="fr-FR" sz="3000" b="1" dirty="0">
                <a:solidFill>
                  <a:schemeClr val="bg1"/>
                </a:solidFill>
              </a:rPr>
              <a:t>Les voyelles nasales</a:t>
            </a:r>
          </a:p>
        </p:txBody>
      </p:sp>
    </p:spTree>
    <p:extLst>
      <p:ext uri="{BB962C8B-B14F-4D97-AF65-F5344CB8AC3E}">
        <p14:creationId xmlns:p14="http://schemas.microsoft.com/office/powerpoint/2010/main" val="45862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55667"/>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rPr>
              <a:t>aim/</a:t>
            </a:r>
            <a:r>
              <a:rPr lang="en-GB" sz="10000" b="1" dirty="0" err="1">
                <a:solidFill>
                  <a:srgbClr val="1F4E79"/>
                </a:solidFill>
                <a:latin typeface="Century Gothic" panose="020B0502020202020204" pitchFamily="34" charset="0"/>
                <a:ea typeface="+mn-ea"/>
              </a:rPr>
              <a:t>im</a:t>
            </a:r>
            <a:endParaRPr lang="en-US" sz="10000" dirty="0"/>
          </a:p>
        </p:txBody>
      </p:sp>
      <p:sp>
        <p:nvSpPr>
          <p:cNvPr id="4" name="TextBox 3"/>
          <p:cNvSpPr txBox="1"/>
          <p:nvPr/>
        </p:nvSpPr>
        <p:spPr>
          <a:xfrm>
            <a:off x="4626038" y="4410175"/>
            <a:ext cx="3498073"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f</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aim</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9218" name="Picture 2" descr="Hunger Eat Hungry - Free image on Pixabayhungry emoji">
            <a:extLst>
              <a:ext uri="{FF2B5EF4-FFF2-40B4-BE49-F238E27FC236}">
                <a16:creationId xmlns:a16="http://schemas.microsoft.com/office/drawing/2014/main" id="{26A076F4-F6C2-4EA0-9849-FFDA360D16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2392" y="2024009"/>
            <a:ext cx="4045364" cy="2545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97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aim faim.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18"/>
                                        </p:tgtEl>
                                        <p:attrNameLst>
                                          <p:attrName>style.visibility</p:attrName>
                                        </p:attrNameLst>
                                      </p:cBhvr>
                                      <p:to>
                                        <p:strVal val="visible"/>
                                      </p:to>
                                    </p:set>
                                    <p:animEffect transition="in" filter="fade">
                                      <p:cBhvr>
                                        <p:cTn id="17" dur="500"/>
                                        <p:tgtEl>
                                          <p:spTgt spid="9218"/>
                                        </p:tgtEl>
                                      </p:cBhvr>
                                    </p:animEffect>
                                  </p:childTnLst>
                                  <p:subTnLst>
                                    <p:audio>
                                      <p:cMediaNode>
                                        <p:cTn display="0" masterRel="sameClick">
                                          <p:stCondLst>
                                            <p:cond evt="begin" delay="0">
                                              <p:tn val="15"/>
                                            </p:cond>
                                          </p:stCondLst>
                                          <p:endCondLst>
                                            <p:cond evt="onStopAudio" delay="0">
                                              <p:tgtEl>
                                                <p:sldTgt/>
                                              </p:tgtEl>
                                            </p:cond>
                                          </p:endCondLst>
                                        </p:cTn>
                                        <p:tgtEl>
                                          <p:sndTgt r:embed="rId4" name="aim fai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55667"/>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rPr>
              <a:t>aim/</a:t>
            </a:r>
            <a:r>
              <a:rPr lang="en-GB" sz="10000" b="1" dirty="0" err="1">
                <a:solidFill>
                  <a:srgbClr val="1F4E79"/>
                </a:solidFill>
                <a:latin typeface="Century Gothic" panose="020B0502020202020204" pitchFamily="34" charset="0"/>
                <a:ea typeface="+mn-ea"/>
              </a:rPr>
              <a:t>im</a:t>
            </a:r>
            <a:endParaRPr lang="en-US" sz="10000" dirty="0"/>
          </a:p>
        </p:txBody>
      </p:sp>
      <p:sp>
        <p:nvSpPr>
          <p:cNvPr id="4" name="TextBox 3"/>
          <p:cNvSpPr txBox="1"/>
          <p:nvPr/>
        </p:nvSpPr>
        <p:spPr>
          <a:xfrm>
            <a:off x="4351718" y="2009875"/>
            <a:ext cx="3498073"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f</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aim</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151930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aim fai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55667"/>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rPr>
              <a:t>aim/</a:t>
            </a:r>
            <a:r>
              <a:rPr lang="en-GB" sz="10000" b="1" dirty="0" err="1">
                <a:solidFill>
                  <a:srgbClr val="1F4E79"/>
                </a:solidFill>
                <a:latin typeface="Century Gothic" panose="020B0502020202020204" pitchFamily="34" charset="0"/>
                <a:ea typeface="+mn-ea"/>
              </a:rPr>
              <a:t>im</a:t>
            </a:r>
            <a:endParaRPr lang="en-US" sz="10000" dirty="0"/>
          </a:p>
        </p:txBody>
      </p:sp>
      <p:sp>
        <p:nvSpPr>
          <p:cNvPr id="4" name="TextBox 3"/>
          <p:cNvSpPr txBox="1"/>
          <p:nvPr/>
        </p:nvSpPr>
        <p:spPr>
          <a:xfrm>
            <a:off x="4626038" y="4410175"/>
            <a:ext cx="3498073"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f</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aim</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6" name="Picture 2" descr="hungry emoji">
            <a:extLst>
              <a:ext uri="{FF2B5EF4-FFF2-40B4-BE49-F238E27FC236}">
                <a16:creationId xmlns:a16="http://schemas.microsoft.com/office/drawing/2014/main" id="{3474ECF2-F4BE-495F-B28A-F74E5122A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2392" y="2024009"/>
            <a:ext cx="4045364" cy="2545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18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935" y="81825"/>
            <a:ext cx="10515600" cy="1325563"/>
          </a:xfrm>
        </p:spPr>
        <p:txBody>
          <a:bodyPr>
            <a:noAutofit/>
          </a:bodyPr>
          <a:lstStyle/>
          <a:p>
            <a:pPr algn="ctr"/>
            <a:r>
              <a:rPr lang="en-GB" sz="8800" b="1" dirty="0">
                <a:solidFill>
                  <a:srgbClr val="115076"/>
                </a:solidFill>
              </a:rPr>
              <a:t>aim/</a:t>
            </a:r>
            <a:r>
              <a:rPr lang="en-GB" sz="8800" b="1" dirty="0" err="1">
                <a:solidFill>
                  <a:srgbClr val="115076"/>
                </a:solidFill>
              </a:rPr>
              <a:t>im</a:t>
            </a:r>
            <a:endParaRPr lang="en-GB" sz="28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82125" y="3594940"/>
            <a:ext cx="182774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aim</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402697" y="489017"/>
            <a:ext cx="306365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677412" y="3780278"/>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ple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portant</a:t>
            </a:r>
          </a:p>
        </p:txBody>
      </p:sp>
      <p:sp>
        <p:nvSpPr>
          <p:cNvPr id="8" name="TextBox 7"/>
          <p:cNvSpPr txBox="1"/>
          <p:nvPr/>
        </p:nvSpPr>
        <p:spPr>
          <a:xfrm>
            <a:off x="8267113" y="494426"/>
            <a:ext cx="392488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primer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7978352" y="3790823"/>
            <a:ext cx="401584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possible</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2" name="Picture 11" descr="person climbing">
            <a:extLst>
              <a:ext uri="{FF2B5EF4-FFF2-40B4-BE49-F238E27FC236}">
                <a16:creationId xmlns:a16="http://schemas.microsoft.com/office/drawing/2014/main" id="{B539A51D-168B-0543-A858-8DDA78E238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3155" y="1814580"/>
            <a:ext cx="1716718" cy="1716718"/>
          </a:xfrm>
          <a:prstGeom prst="rect">
            <a:avLst/>
          </a:prstGeom>
        </p:spPr>
      </p:pic>
      <p:pic>
        <p:nvPicPr>
          <p:cNvPr id="13" name="Picture 12" descr="printer">
            <a:extLst>
              <a:ext uri="{FF2B5EF4-FFF2-40B4-BE49-F238E27FC236}">
                <a16:creationId xmlns:a16="http://schemas.microsoft.com/office/drawing/2014/main" id="{02A378D0-9B85-1A4A-A33B-F4D36D03320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14049" y="1956523"/>
            <a:ext cx="1744451" cy="1688179"/>
          </a:xfrm>
          <a:prstGeom prst="rect">
            <a:avLst/>
          </a:prstGeom>
        </p:spPr>
      </p:pic>
      <p:sp>
        <p:nvSpPr>
          <p:cNvPr id="14" name="Rectangle 13">
            <a:extLst>
              <a:ext uri="{FF2B5EF4-FFF2-40B4-BE49-F238E27FC236}">
                <a16:creationId xmlns:a16="http://schemas.microsoft.com/office/drawing/2014/main" id="{11B8EDCC-48B9-40C5-809B-2A13CD9552C7}"/>
              </a:ext>
            </a:extLst>
          </p:cNvPr>
          <p:cNvSpPr/>
          <p:nvPr/>
        </p:nvSpPr>
        <p:spPr>
          <a:xfrm>
            <a:off x="991435" y="4674245"/>
            <a:ext cx="192071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[simple]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4B920D0B-59CD-42F3-9DCC-42AC4055C3D0}"/>
              </a:ext>
            </a:extLst>
          </p:cNvPr>
          <p:cNvSpPr/>
          <p:nvPr/>
        </p:nvSpPr>
        <p:spPr>
          <a:xfrm>
            <a:off x="4710995" y="5711325"/>
            <a:ext cx="278295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[important]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96F54F2C-4164-4AD5-BAAA-985EFBE61F76}"/>
              </a:ext>
            </a:extLst>
          </p:cNvPr>
          <p:cNvSpPr/>
          <p:nvPr/>
        </p:nvSpPr>
        <p:spPr>
          <a:xfrm>
            <a:off x="8550851" y="4659528"/>
            <a:ext cx="28708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[impossible]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2" descr="hungry emoji">
            <a:extLst>
              <a:ext uri="{FF2B5EF4-FFF2-40B4-BE49-F238E27FC236}">
                <a16:creationId xmlns:a16="http://schemas.microsoft.com/office/drawing/2014/main" id="{3CEC9C84-C494-4C47-AFB1-063901115D5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71544" y="2320685"/>
            <a:ext cx="2248905" cy="1414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04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aim faim.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aim grimpe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5" name="aim grimpe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aim imprim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6" name="aim imprim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7" name="aim simpl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subTnLst>
                                    <p:audio>
                                      <p:cMediaNode>
                                        <p:cTn display="0" masterRel="sameClick">
                                          <p:stCondLst>
                                            <p:cond evt="begin" delay="0">
                                              <p:tn val="46"/>
                                            </p:cond>
                                          </p:stCondLst>
                                          <p:endCondLst>
                                            <p:cond evt="onStopAudio" delay="0">
                                              <p:tgtEl>
                                                <p:sldTgt/>
                                              </p:tgtEl>
                                            </p:cond>
                                          </p:endCondLst>
                                        </p:cTn>
                                        <p:tgtEl>
                                          <p:sndTgt r:embed="rId7" name="aim simpl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aim important.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8" name="aim important.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aim impossible.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subTnLst>
                                    <p:audio>
                                      <p:cMediaNode>
                                        <p:cTn display="0" masterRel="sameClick">
                                          <p:stCondLst>
                                            <p:cond evt="begin" delay="0">
                                              <p:tn val="66"/>
                                            </p:cond>
                                          </p:stCondLst>
                                          <p:endCondLst>
                                            <p:cond evt="onStopAudio" delay="0">
                                              <p:tgtEl>
                                                <p:sldTgt/>
                                              </p:tgtEl>
                                            </p:cond>
                                          </p:endCondLst>
                                        </p:cTn>
                                        <p:tgtEl>
                                          <p:sndTgt r:embed="rId9" name="aim impossib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4"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935" y="81825"/>
            <a:ext cx="10515600" cy="1325563"/>
          </a:xfrm>
        </p:spPr>
        <p:txBody>
          <a:bodyPr>
            <a:noAutofit/>
          </a:bodyPr>
          <a:lstStyle/>
          <a:p>
            <a:pPr algn="ctr"/>
            <a:r>
              <a:rPr lang="en-GB" sz="8800" b="1" dirty="0">
                <a:solidFill>
                  <a:srgbClr val="115076"/>
                </a:solidFill>
              </a:rPr>
              <a:t>aim/</a:t>
            </a:r>
            <a:r>
              <a:rPr lang="en-GB" sz="8800" b="1" dirty="0" err="1">
                <a:solidFill>
                  <a:srgbClr val="115076"/>
                </a:solidFill>
              </a:rPr>
              <a:t>im</a:t>
            </a:r>
            <a:endParaRPr lang="en-GB" sz="28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Rectangle 3"/>
          <p:cNvSpPr/>
          <p:nvPr/>
        </p:nvSpPr>
        <p:spPr>
          <a:xfrm>
            <a:off x="402697" y="489017"/>
            <a:ext cx="306365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677412" y="3781606"/>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ple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portant</a:t>
            </a:r>
          </a:p>
        </p:txBody>
      </p:sp>
      <p:sp>
        <p:nvSpPr>
          <p:cNvPr id="8" name="TextBox 7"/>
          <p:cNvSpPr txBox="1"/>
          <p:nvPr/>
        </p:nvSpPr>
        <p:spPr>
          <a:xfrm>
            <a:off x="8267113" y="494426"/>
            <a:ext cx="392488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primer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7978352" y="3790823"/>
            <a:ext cx="401584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possible</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CD826E4E-8B3E-4943-B549-7539BFCE2EB4}"/>
              </a:ext>
            </a:extLst>
          </p:cNvPr>
          <p:cNvSpPr txBox="1"/>
          <p:nvPr/>
        </p:nvSpPr>
        <p:spPr>
          <a:xfrm>
            <a:off x="5182125" y="3594940"/>
            <a:ext cx="182774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aim</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3" name="Picture 2" descr="hungry emoji">
            <a:extLst>
              <a:ext uri="{FF2B5EF4-FFF2-40B4-BE49-F238E27FC236}">
                <a16:creationId xmlns:a16="http://schemas.microsoft.com/office/drawing/2014/main" id="{BE49767D-257A-47CF-BB49-DBB9F65BADB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71544" y="2320685"/>
            <a:ext cx="2248905" cy="1414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75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4" name="aim faim.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aim grimpe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6" name="aim imprime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7" name="aim simpl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8" name="aim important.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9" name="aim impossib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4" grpId="0"/>
      <p:bldP spid="15" grpId="0"/>
      <p:bldP spid="7" grpId="0"/>
      <p:bldP spid="8"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935" y="81825"/>
            <a:ext cx="10515600" cy="1325563"/>
          </a:xfrm>
        </p:spPr>
        <p:txBody>
          <a:bodyPr>
            <a:noAutofit/>
          </a:bodyPr>
          <a:lstStyle/>
          <a:p>
            <a:pPr algn="ctr"/>
            <a:r>
              <a:rPr lang="en-GB" sz="8800" b="1" dirty="0">
                <a:solidFill>
                  <a:srgbClr val="115076"/>
                </a:solidFill>
              </a:rPr>
              <a:t>aim/</a:t>
            </a:r>
            <a:r>
              <a:rPr lang="en-GB" sz="8800" b="1" dirty="0" err="1">
                <a:solidFill>
                  <a:srgbClr val="115076"/>
                </a:solidFill>
              </a:rPr>
              <a:t>im</a:t>
            </a:r>
            <a:endParaRPr lang="en-GB" sz="28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82125" y="3594940"/>
            <a:ext cx="182774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aim</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402697" y="489017"/>
            <a:ext cx="306365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670927" y="3775325"/>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ple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portant</a:t>
            </a:r>
          </a:p>
        </p:txBody>
      </p:sp>
      <p:sp>
        <p:nvSpPr>
          <p:cNvPr id="8" name="TextBox 7"/>
          <p:cNvSpPr txBox="1"/>
          <p:nvPr/>
        </p:nvSpPr>
        <p:spPr>
          <a:xfrm>
            <a:off x="8267113" y="494426"/>
            <a:ext cx="392488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primer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7978352" y="3790823"/>
            <a:ext cx="401584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possible</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2" name="Picture 2" descr="hungry emoji">
            <a:extLst>
              <a:ext uri="{FF2B5EF4-FFF2-40B4-BE49-F238E27FC236}">
                <a16:creationId xmlns:a16="http://schemas.microsoft.com/office/drawing/2014/main" id="{91A564CE-211E-4AC8-8C37-3D1EF06330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1544" y="2320685"/>
            <a:ext cx="2248905" cy="1414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80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4" name="Picture 10" descr="Birds, Silhouette, Animals, Flying">
            <a:extLst>
              <a:ext uri="{FF2B5EF4-FFF2-40B4-BE49-F238E27FC236}">
                <a16:creationId xmlns:a16="http://schemas.microsoft.com/office/drawing/2014/main" id="{B081745D-5FBA-4992-98CC-035D3B4BFD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0942" y="5713951"/>
            <a:ext cx="1004786" cy="5023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6" name="Rounded Rectangle 46">
            <a:extLst>
              <a:ext uri="{FF2B5EF4-FFF2-40B4-BE49-F238E27FC236}">
                <a16:creationId xmlns:a16="http://schemas.microsoft.com/office/drawing/2014/main" id="{1E6B9BE1-B145-42ED-99B5-0763004FE9E3}"/>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ectangle 30">
            <a:hlinkClick r:id="" action="ppaction://noaction">
              <a:snd r:embed="rId5" name="1 la naissance.wav"/>
            </a:hlinkClick>
            <a:extLst>
              <a:ext uri="{FF2B5EF4-FFF2-40B4-BE49-F238E27FC236}">
                <a16:creationId xmlns:a16="http://schemas.microsoft.com/office/drawing/2014/main" id="{7A71F5ED-FEE1-42AB-B58B-E3DEB4FE8773}"/>
              </a:ext>
            </a:extLst>
          </p:cNvPr>
          <p:cNvSpPr/>
          <p:nvPr/>
        </p:nvSpPr>
        <p:spPr>
          <a:xfrm>
            <a:off x="320279" y="207347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33" name="Rectangle 32">
            <a:hlinkClick r:id="" action="ppaction://noaction">
              <a:snd r:embed="rId6" name="impoli.wav"/>
            </a:hlinkClick>
            <a:extLst>
              <a:ext uri="{FF2B5EF4-FFF2-40B4-BE49-F238E27FC236}">
                <a16:creationId xmlns:a16="http://schemas.microsoft.com/office/drawing/2014/main" id="{B238B4F3-AF1B-4E8A-ADFA-188EA8B25ECA}"/>
              </a:ext>
            </a:extLst>
          </p:cNvPr>
          <p:cNvSpPr/>
          <p:nvPr/>
        </p:nvSpPr>
        <p:spPr>
          <a:xfrm>
            <a:off x="320279" y="2561370"/>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4" name="Rectangle 33">
            <a:hlinkClick r:id="" action="ppaction://noaction">
              <a:snd r:embed="rId7" name="3 communautaire.wav"/>
            </a:hlinkClick>
            <a:extLst>
              <a:ext uri="{FF2B5EF4-FFF2-40B4-BE49-F238E27FC236}">
                <a16:creationId xmlns:a16="http://schemas.microsoft.com/office/drawing/2014/main" id="{BA5D8AAA-6FC0-4B91-856C-0CD4C240310B}"/>
              </a:ext>
            </a:extLst>
          </p:cNvPr>
          <p:cNvSpPr/>
          <p:nvPr/>
        </p:nvSpPr>
        <p:spPr>
          <a:xfrm>
            <a:off x="320279" y="3049262"/>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5" name="Rectangle 34">
            <a:hlinkClick r:id="" action="ppaction://noaction">
              <a:snd r:embed="rId8" name="4 l'identite.wav"/>
            </a:hlinkClick>
            <a:extLst>
              <a:ext uri="{FF2B5EF4-FFF2-40B4-BE49-F238E27FC236}">
                <a16:creationId xmlns:a16="http://schemas.microsoft.com/office/drawing/2014/main" id="{FA3DDF04-3745-473F-8B65-17D34067C25D}"/>
              </a:ext>
            </a:extLst>
          </p:cNvPr>
          <p:cNvSpPr/>
          <p:nvPr/>
        </p:nvSpPr>
        <p:spPr>
          <a:xfrm>
            <a:off x="320279" y="3537154"/>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36" name="Rectangle 35">
            <a:hlinkClick r:id="" action="ppaction://noaction">
              <a:snd r:embed="rId9" name="5 la faim.wav"/>
            </a:hlinkClick>
            <a:extLst>
              <a:ext uri="{FF2B5EF4-FFF2-40B4-BE49-F238E27FC236}">
                <a16:creationId xmlns:a16="http://schemas.microsoft.com/office/drawing/2014/main" id="{DC64C681-DD00-4168-8A0C-FF4AB16A0BD0}"/>
              </a:ext>
            </a:extLst>
          </p:cNvPr>
          <p:cNvSpPr/>
          <p:nvPr/>
        </p:nvSpPr>
        <p:spPr>
          <a:xfrm>
            <a:off x="320279" y="402504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7" name="Rectangle 36">
            <a:hlinkClick r:id="" action="ppaction://noaction">
              <a:snd r:embed="rId10" name="7 l'unite.wav"/>
            </a:hlinkClick>
            <a:extLst>
              <a:ext uri="{FF2B5EF4-FFF2-40B4-BE49-F238E27FC236}">
                <a16:creationId xmlns:a16="http://schemas.microsoft.com/office/drawing/2014/main" id="{A7AA5236-7337-4661-BBE0-415AF99C92A5}"/>
              </a:ext>
            </a:extLst>
          </p:cNvPr>
          <p:cNvSpPr/>
          <p:nvPr/>
        </p:nvSpPr>
        <p:spPr>
          <a:xfrm>
            <a:off x="320279" y="5000830"/>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8" name="Rectangle 37">
            <a:hlinkClick r:id="" action="ppaction://noaction">
              <a:snd r:embed="rId11" name="6 l'importance.wav"/>
            </a:hlinkClick>
            <a:extLst>
              <a:ext uri="{FF2B5EF4-FFF2-40B4-BE49-F238E27FC236}">
                <a16:creationId xmlns:a16="http://schemas.microsoft.com/office/drawing/2014/main" id="{FFB6197C-4191-47BD-9D83-5E80BD865864}"/>
              </a:ext>
            </a:extLst>
          </p:cNvPr>
          <p:cNvSpPr/>
          <p:nvPr/>
        </p:nvSpPr>
        <p:spPr>
          <a:xfrm>
            <a:off x="320279" y="451293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9" name="Rectangle 38">
            <a:hlinkClick r:id="" action="ppaction://noaction">
              <a:snd r:embed="rId12" name="8 l'essaim.wav"/>
            </a:hlinkClick>
            <a:extLst>
              <a:ext uri="{FF2B5EF4-FFF2-40B4-BE49-F238E27FC236}">
                <a16:creationId xmlns:a16="http://schemas.microsoft.com/office/drawing/2014/main" id="{260D4DEE-FC62-432A-BDE2-E1AD11D72150}"/>
              </a:ext>
            </a:extLst>
          </p:cNvPr>
          <p:cNvSpPr/>
          <p:nvPr/>
        </p:nvSpPr>
        <p:spPr>
          <a:xfrm>
            <a:off x="320279" y="5488723"/>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pic>
        <p:nvPicPr>
          <p:cNvPr id="1028" name="Picture 4" descr="Baby, Bird, Birth, Birthday, Cartoon">
            <a:extLst>
              <a:ext uri="{FF2B5EF4-FFF2-40B4-BE49-F238E27FC236}">
                <a16:creationId xmlns:a16="http://schemas.microsoft.com/office/drawing/2014/main" id="{4ABCA526-AA81-4917-B4BB-E562DCD568C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032540" y="2879104"/>
            <a:ext cx="1163911" cy="7355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eople, Human, Group, Person, Symbol">
            <a:extLst>
              <a:ext uri="{FF2B5EF4-FFF2-40B4-BE49-F238E27FC236}">
                <a16:creationId xmlns:a16="http://schemas.microsoft.com/office/drawing/2014/main" id="{1F2583E3-16BF-40D0-B0DC-2FF920CD347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439753" y="4426418"/>
            <a:ext cx="880928" cy="8656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ulture, Bird, Scavengers, Scavenging">
            <a:extLst>
              <a:ext uri="{FF2B5EF4-FFF2-40B4-BE49-F238E27FC236}">
                <a16:creationId xmlns:a16="http://schemas.microsoft.com/office/drawing/2014/main" id="{671669B8-539D-4096-BAD4-4DF8656D184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713335" y="3510822"/>
            <a:ext cx="1088671" cy="918482"/>
          </a:xfrm>
          <a:prstGeom prst="rect">
            <a:avLst/>
          </a:prstGeom>
          <a:noFill/>
          <a:extLst>
            <a:ext uri="{909E8E84-426E-40DD-AFC4-6F175D3DCCD1}">
              <a14:hiddenFill xmlns:a14="http://schemas.microsoft.com/office/drawing/2010/main">
                <a:solidFill>
                  <a:srgbClr val="FFFFFF"/>
                </a:solidFill>
              </a14:hiddenFill>
            </a:ext>
          </a:extLst>
        </p:spPr>
      </p:pic>
      <p:sp>
        <p:nvSpPr>
          <p:cNvPr id="40" name="Oval 39">
            <a:extLst>
              <a:ext uri="{FF2B5EF4-FFF2-40B4-BE49-F238E27FC236}">
                <a16:creationId xmlns:a16="http://schemas.microsoft.com/office/drawing/2014/main" id="{0ED05176-86E4-41B3-A958-332FDF027ADE}"/>
              </a:ext>
            </a:extLst>
          </p:cNvPr>
          <p:cNvSpPr/>
          <p:nvPr/>
        </p:nvSpPr>
        <p:spPr>
          <a:xfrm>
            <a:off x="3255455" y="2733944"/>
            <a:ext cx="6106005" cy="32149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Oval 40">
            <a:extLst>
              <a:ext uri="{FF2B5EF4-FFF2-40B4-BE49-F238E27FC236}">
                <a16:creationId xmlns:a16="http://schemas.microsoft.com/office/drawing/2014/main" id="{9AD6DFAE-EE1C-48B6-AAF3-2F90CC1C3705}"/>
              </a:ext>
            </a:extLst>
          </p:cNvPr>
          <p:cNvSpPr/>
          <p:nvPr/>
        </p:nvSpPr>
        <p:spPr>
          <a:xfrm>
            <a:off x="6047058" y="2679947"/>
            <a:ext cx="6106005" cy="32149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6E382D0B-A33D-408A-B3C8-D6EA643AF369}"/>
              </a:ext>
            </a:extLst>
          </p:cNvPr>
          <p:cNvSpPr txBox="1"/>
          <p:nvPr/>
        </p:nvSpPr>
        <p:spPr>
          <a:xfrm>
            <a:off x="891776" y="2150202"/>
            <a:ext cx="20971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n ai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ssance</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798C35FA-7E7A-45FA-91D0-735F1B2EDFCE}"/>
              </a:ext>
            </a:extLst>
          </p:cNvPr>
          <p:cNvSpPr/>
          <p:nvPr/>
        </p:nvSpPr>
        <p:spPr>
          <a:xfrm>
            <a:off x="1451286" y="2228626"/>
            <a:ext cx="308048" cy="2735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44" name="TextBox 43">
            <a:extLst>
              <a:ext uri="{FF2B5EF4-FFF2-40B4-BE49-F238E27FC236}">
                <a16:creationId xmlns:a16="http://schemas.microsoft.com/office/drawing/2014/main" id="{FB296011-8C91-4593-A85C-4A8A6A89C90D}"/>
              </a:ext>
            </a:extLst>
          </p:cNvPr>
          <p:cNvSpPr txBox="1"/>
          <p:nvPr/>
        </p:nvSpPr>
        <p:spPr>
          <a:xfrm>
            <a:off x="891776" y="2627134"/>
            <a:ext cx="20971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impoli</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35F86612-1A08-4E62-AF38-B85425C0D104}"/>
              </a:ext>
            </a:extLst>
          </p:cNvPr>
          <p:cNvSpPr/>
          <p:nvPr/>
        </p:nvSpPr>
        <p:spPr>
          <a:xfrm>
            <a:off x="925242" y="2652885"/>
            <a:ext cx="344068" cy="326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46" name="TextBox 45">
            <a:extLst>
              <a:ext uri="{FF2B5EF4-FFF2-40B4-BE49-F238E27FC236}">
                <a16:creationId xmlns:a16="http://schemas.microsoft.com/office/drawing/2014/main" id="{B461B1E2-22C2-4364-8B58-99EB55412AB6}"/>
              </a:ext>
            </a:extLst>
          </p:cNvPr>
          <p:cNvSpPr txBox="1"/>
          <p:nvPr/>
        </p:nvSpPr>
        <p:spPr>
          <a:xfrm>
            <a:off x="891776" y="3104066"/>
            <a:ext cx="25091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communautaire</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Rectangle 46">
            <a:extLst>
              <a:ext uri="{FF2B5EF4-FFF2-40B4-BE49-F238E27FC236}">
                <a16:creationId xmlns:a16="http://schemas.microsoft.com/office/drawing/2014/main" id="{1743A793-9BA9-455C-90A7-E8D3F0CD32E5}"/>
              </a:ext>
            </a:extLst>
          </p:cNvPr>
          <p:cNvSpPr/>
          <p:nvPr/>
        </p:nvSpPr>
        <p:spPr>
          <a:xfrm>
            <a:off x="2520024" y="3172105"/>
            <a:ext cx="206477" cy="234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48" name="TextBox 47">
            <a:extLst>
              <a:ext uri="{FF2B5EF4-FFF2-40B4-BE49-F238E27FC236}">
                <a16:creationId xmlns:a16="http://schemas.microsoft.com/office/drawing/2014/main" id="{7FEFFE19-D3AF-4F72-9C84-E08BBB9F3F9D}"/>
              </a:ext>
            </a:extLst>
          </p:cNvPr>
          <p:cNvSpPr txBox="1"/>
          <p:nvPr/>
        </p:nvSpPr>
        <p:spPr>
          <a:xfrm>
            <a:off x="903968" y="3580998"/>
            <a:ext cx="20971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 identité</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5E923726-E4A4-4C10-81E3-CF1876865323}"/>
              </a:ext>
            </a:extLst>
          </p:cNvPr>
          <p:cNvSpPr/>
          <p:nvPr/>
        </p:nvSpPr>
        <p:spPr>
          <a:xfrm>
            <a:off x="1117180" y="3599547"/>
            <a:ext cx="120805" cy="2891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50" name="TextBox 49">
            <a:extLst>
              <a:ext uri="{FF2B5EF4-FFF2-40B4-BE49-F238E27FC236}">
                <a16:creationId xmlns:a16="http://schemas.microsoft.com/office/drawing/2014/main" id="{A523457C-0AB2-4384-8B69-7EED524B045D}"/>
              </a:ext>
            </a:extLst>
          </p:cNvPr>
          <p:cNvSpPr txBox="1"/>
          <p:nvPr/>
        </p:nvSpPr>
        <p:spPr>
          <a:xfrm>
            <a:off x="891776" y="4057930"/>
            <a:ext cx="20971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faim</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9A64793E-AD80-47FF-AC06-0A3E78F8A3A5}"/>
              </a:ext>
            </a:extLst>
          </p:cNvPr>
          <p:cNvSpPr/>
          <p:nvPr/>
        </p:nvSpPr>
        <p:spPr>
          <a:xfrm>
            <a:off x="1359584" y="4081339"/>
            <a:ext cx="473471" cy="2891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52" name="TextBox 51">
            <a:extLst>
              <a:ext uri="{FF2B5EF4-FFF2-40B4-BE49-F238E27FC236}">
                <a16:creationId xmlns:a16="http://schemas.microsoft.com/office/drawing/2014/main" id="{DD150531-5E20-4531-B2E6-C7E4FBE23233}"/>
              </a:ext>
            </a:extLst>
          </p:cNvPr>
          <p:cNvSpPr txBox="1"/>
          <p:nvPr/>
        </p:nvSpPr>
        <p:spPr>
          <a:xfrm>
            <a:off x="891776" y="4534862"/>
            <a:ext cx="20971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l’importance</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3" name="Rectangle 52">
            <a:extLst>
              <a:ext uri="{FF2B5EF4-FFF2-40B4-BE49-F238E27FC236}">
                <a16:creationId xmlns:a16="http://schemas.microsoft.com/office/drawing/2014/main" id="{708129EC-9D61-41E7-A330-94C1EADCBF1B}"/>
              </a:ext>
            </a:extLst>
          </p:cNvPr>
          <p:cNvSpPr/>
          <p:nvPr/>
        </p:nvSpPr>
        <p:spPr>
          <a:xfrm>
            <a:off x="1097276" y="4563131"/>
            <a:ext cx="303255" cy="2891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54" name="TextBox 53">
            <a:extLst>
              <a:ext uri="{FF2B5EF4-FFF2-40B4-BE49-F238E27FC236}">
                <a16:creationId xmlns:a16="http://schemas.microsoft.com/office/drawing/2014/main" id="{B506C4DA-BD1B-41DE-9B51-AAA66F4B8FFD}"/>
              </a:ext>
            </a:extLst>
          </p:cNvPr>
          <p:cNvSpPr txBox="1"/>
          <p:nvPr/>
        </p:nvSpPr>
        <p:spPr>
          <a:xfrm>
            <a:off x="891776" y="5011794"/>
            <a:ext cx="20971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l’un i té</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Rectangle 54">
            <a:extLst>
              <a:ext uri="{FF2B5EF4-FFF2-40B4-BE49-F238E27FC236}">
                <a16:creationId xmlns:a16="http://schemas.microsoft.com/office/drawing/2014/main" id="{07CED30A-8B54-4525-BEB3-AE19F838F6D8}"/>
              </a:ext>
            </a:extLst>
          </p:cNvPr>
          <p:cNvSpPr/>
          <p:nvPr/>
        </p:nvSpPr>
        <p:spPr>
          <a:xfrm>
            <a:off x="1496736" y="5044923"/>
            <a:ext cx="62903" cy="2891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56" name="TextBox 55">
            <a:extLst>
              <a:ext uri="{FF2B5EF4-FFF2-40B4-BE49-F238E27FC236}">
                <a16:creationId xmlns:a16="http://schemas.microsoft.com/office/drawing/2014/main" id="{C37CEE0D-25A2-45BE-8299-2FE3A9CB0A13}"/>
              </a:ext>
            </a:extLst>
          </p:cNvPr>
          <p:cNvSpPr txBox="1"/>
          <p:nvPr/>
        </p:nvSpPr>
        <p:spPr>
          <a:xfrm>
            <a:off x="891776" y="5488723"/>
            <a:ext cx="20971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l’essaim</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7" name="Rectangle 56">
            <a:extLst>
              <a:ext uri="{FF2B5EF4-FFF2-40B4-BE49-F238E27FC236}">
                <a16:creationId xmlns:a16="http://schemas.microsoft.com/office/drawing/2014/main" id="{0503134C-7DB1-4E30-B03F-FF4135D670DD}"/>
              </a:ext>
            </a:extLst>
          </p:cNvPr>
          <p:cNvSpPr/>
          <p:nvPr/>
        </p:nvSpPr>
        <p:spPr>
          <a:xfrm>
            <a:off x="1473063" y="5544199"/>
            <a:ext cx="494165" cy="2891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58" name="TextBox 57">
            <a:extLst>
              <a:ext uri="{FF2B5EF4-FFF2-40B4-BE49-F238E27FC236}">
                <a16:creationId xmlns:a16="http://schemas.microsoft.com/office/drawing/2014/main" id="{35CFB429-A80E-43C7-AED1-B2352668A59D}"/>
              </a:ext>
            </a:extLst>
          </p:cNvPr>
          <p:cNvSpPr txBox="1"/>
          <p:nvPr/>
        </p:nvSpPr>
        <p:spPr>
          <a:xfrm>
            <a:off x="5637644" y="2228976"/>
            <a:ext cx="1042688" cy="4776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[ai]</a:t>
            </a:r>
          </a:p>
        </p:txBody>
      </p:sp>
      <p:sp>
        <p:nvSpPr>
          <p:cNvPr id="59" name="TextBox 58">
            <a:extLst>
              <a:ext uri="{FF2B5EF4-FFF2-40B4-BE49-F238E27FC236}">
                <a16:creationId xmlns:a16="http://schemas.microsoft.com/office/drawing/2014/main" id="{005A4578-1A07-4CD9-B9DC-9070601DEB26}"/>
              </a:ext>
            </a:extLst>
          </p:cNvPr>
          <p:cNvSpPr txBox="1"/>
          <p:nvPr/>
        </p:nvSpPr>
        <p:spPr>
          <a:xfrm>
            <a:off x="8362254" y="2228976"/>
            <a:ext cx="1042688" cy="4776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60" name="TextBox 59">
            <a:extLst>
              <a:ext uri="{FF2B5EF4-FFF2-40B4-BE49-F238E27FC236}">
                <a16:creationId xmlns:a16="http://schemas.microsoft.com/office/drawing/2014/main" id="{F0D9521D-E847-4146-A1BB-64899527B511}"/>
              </a:ext>
            </a:extLst>
          </p:cNvPr>
          <p:cNvSpPr txBox="1"/>
          <p:nvPr/>
        </p:nvSpPr>
        <p:spPr>
          <a:xfrm>
            <a:off x="6757376" y="2236979"/>
            <a:ext cx="15278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aim</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1" name="TextBox 60">
            <a:extLst>
              <a:ext uri="{FF2B5EF4-FFF2-40B4-BE49-F238E27FC236}">
                <a16:creationId xmlns:a16="http://schemas.microsoft.com/office/drawing/2014/main" id="{604BE3BE-4F13-435B-8BE7-DB286974D1B2}"/>
              </a:ext>
            </a:extLst>
          </p:cNvPr>
          <p:cNvSpPr txBox="1"/>
          <p:nvPr/>
        </p:nvSpPr>
        <p:spPr>
          <a:xfrm>
            <a:off x="4542654" y="3555898"/>
            <a:ext cx="17409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n</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ai</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ssance</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2" name="TextBox 61">
            <a:extLst>
              <a:ext uri="{FF2B5EF4-FFF2-40B4-BE49-F238E27FC236}">
                <a16:creationId xmlns:a16="http://schemas.microsoft.com/office/drawing/2014/main" id="{A374556C-11F7-49B9-86FD-835BDE031539}"/>
              </a:ext>
            </a:extLst>
          </p:cNvPr>
          <p:cNvSpPr txBox="1"/>
          <p:nvPr/>
        </p:nvSpPr>
        <p:spPr>
          <a:xfrm>
            <a:off x="7002880" y="3110712"/>
            <a:ext cx="15860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poli</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TextBox 62">
            <a:extLst>
              <a:ext uri="{FF2B5EF4-FFF2-40B4-BE49-F238E27FC236}">
                <a16:creationId xmlns:a16="http://schemas.microsoft.com/office/drawing/2014/main" id="{FCD40520-A98A-4417-909F-A51ED612759D}"/>
              </a:ext>
            </a:extLst>
          </p:cNvPr>
          <p:cNvSpPr txBox="1"/>
          <p:nvPr/>
        </p:nvSpPr>
        <p:spPr>
          <a:xfrm>
            <a:off x="3364900" y="4649163"/>
            <a:ext cx="25091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communaut</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ai</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TextBox 63">
            <a:extLst>
              <a:ext uri="{FF2B5EF4-FFF2-40B4-BE49-F238E27FC236}">
                <a16:creationId xmlns:a16="http://schemas.microsoft.com/office/drawing/2014/main" id="{5371F7D3-586B-416C-BC92-18E85B825E18}"/>
              </a:ext>
            </a:extLst>
          </p:cNvPr>
          <p:cNvSpPr txBox="1"/>
          <p:nvPr/>
        </p:nvSpPr>
        <p:spPr>
          <a:xfrm>
            <a:off x="9419327" y="3421891"/>
            <a:ext cx="13347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l’identité</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 name="Picture 2" descr="Anatomy, Biology, Fingerprint, Hand">
            <a:extLst>
              <a:ext uri="{FF2B5EF4-FFF2-40B4-BE49-F238E27FC236}">
                <a16:creationId xmlns:a16="http://schemas.microsoft.com/office/drawing/2014/main" id="{2386EA94-386B-40F2-8064-C8B5AEAD04B4}"/>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754114" y="3333398"/>
            <a:ext cx="502884" cy="610645"/>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23288382-E67C-42CB-ABD0-B6A67673F54E}"/>
              </a:ext>
            </a:extLst>
          </p:cNvPr>
          <p:cNvSpPr txBox="1"/>
          <p:nvPr/>
        </p:nvSpPr>
        <p:spPr>
          <a:xfrm>
            <a:off x="6809429" y="3805127"/>
            <a:ext cx="20971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f</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aim</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TextBox 66">
            <a:extLst>
              <a:ext uri="{FF2B5EF4-FFF2-40B4-BE49-F238E27FC236}">
                <a16:creationId xmlns:a16="http://schemas.microsoft.com/office/drawing/2014/main" id="{6DAD2812-FEB9-4D15-A5F0-4E87AF4B15CA}"/>
              </a:ext>
            </a:extLst>
          </p:cNvPr>
          <p:cNvSpPr txBox="1"/>
          <p:nvPr/>
        </p:nvSpPr>
        <p:spPr>
          <a:xfrm>
            <a:off x="6865514" y="4499542"/>
            <a:ext cx="20971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portance</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8" name="TextBox 67">
            <a:extLst>
              <a:ext uri="{FF2B5EF4-FFF2-40B4-BE49-F238E27FC236}">
                <a16:creationId xmlns:a16="http://schemas.microsoft.com/office/drawing/2014/main" id="{40B1DFA9-FAD9-4C5B-B8E5-DC52728AC828}"/>
              </a:ext>
            </a:extLst>
          </p:cNvPr>
          <p:cNvSpPr txBox="1"/>
          <p:nvPr/>
        </p:nvSpPr>
        <p:spPr>
          <a:xfrm>
            <a:off x="9720185" y="4474851"/>
            <a:ext cx="20971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l’unité</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9" name="TextBox 68">
            <a:extLst>
              <a:ext uri="{FF2B5EF4-FFF2-40B4-BE49-F238E27FC236}">
                <a16:creationId xmlns:a16="http://schemas.microsoft.com/office/drawing/2014/main" id="{E18E0843-33CB-4DF4-81E3-76B673646303}"/>
              </a:ext>
            </a:extLst>
          </p:cNvPr>
          <p:cNvSpPr txBox="1"/>
          <p:nvPr/>
        </p:nvSpPr>
        <p:spPr>
          <a:xfrm>
            <a:off x="7131705" y="5024554"/>
            <a:ext cx="12305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l’ess</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swarm</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 name="Picture 4" descr="People, Hands, Earth, World, Planet">
            <a:extLst>
              <a:ext uri="{FF2B5EF4-FFF2-40B4-BE49-F238E27FC236}">
                <a16:creationId xmlns:a16="http://schemas.microsoft.com/office/drawing/2014/main" id="{F37CF07E-B0FC-4C7D-B0DA-AEBA592FD68E}"/>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606533" y="4329361"/>
            <a:ext cx="1071412" cy="1074573"/>
          </a:xfrm>
          <a:prstGeom prst="rect">
            <a:avLst/>
          </a:prstGeom>
          <a:noFill/>
          <a:extLst>
            <a:ext uri="{909E8E84-426E-40DD-AFC4-6F175D3DCCD1}">
              <a14:hiddenFill xmlns:a14="http://schemas.microsoft.com/office/drawing/2010/main">
                <a:solidFill>
                  <a:srgbClr val="FFFFFF"/>
                </a:solidFill>
              </a14:hiddenFill>
            </a:ext>
          </a:extLst>
        </p:spPr>
      </p:pic>
      <p:sp>
        <p:nvSpPr>
          <p:cNvPr id="65" name="Speech Bubble: Rectangle 64">
            <a:extLst>
              <a:ext uri="{FF2B5EF4-FFF2-40B4-BE49-F238E27FC236}">
                <a16:creationId xmlns:a16="http://schemas.microsoft.com/office/drawing/2014/main" id="{3CB5406E-8333-4F5E-8DCD-DCABA5567D5C}"/>
              </a:ext>
            </a:extLst>
          </p:cNvPr>
          <p:cNvSpPr/>
          <p:nvPr/>
        </p:nvSpPr>
        <p:spPr>
          <a:xfrm>
            <a:off x="6499612" y="246561"/>
            <a:ext cx="3635894" cy="1298000"/>
          </a:xfrm>
          <a:prstGeom prst="wedgeRectCallout">
            <a:avLst>
              <a:gd name="adj1" fmla="val -20049"/>
              <a:gd name="adj2" fmla="val 80300"/>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If there is an [m] after either of these vowels, it makes an </a:t>
            </a:r>
            <a:r>
              <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rPr>
              <a:t>identical nasal sound</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0" name="TextBox 69">
            <a:extLst>
              <a:ext uri="{FF2B5EF4-FFF2-40B4-BE49-F238E27FC236}">
                <a16:creationId xmlns:a16="http://schemas.microsoft.com/office/drawing/2014/main" id="{01F3C29D-D52C-4F37-B813-736F4CDC47BF}"/>
              </a:ext>
            </a:extLst>
          </p:cNvPr>
          <p:cNvSpPr txBox="1"/>
          <p:nvPr/>
        </p:nvSpPr>
        <p:spPr>
          <a:xfrm>
            <a:off x="180001" y="1296000"/>
            <a:ext cx="41111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quelle SSC ?</a:t>
            </a:r>
          </a:p>
        </p:txBody>
      </p:sp>
    </p:spTree>
    <p:extLst>
      <p:ext uri="{BB962C8B-B14F-4D97-AF65-F5344CB8AC3E}">
        <p14:creationId xmlns:p14="http://schemas.microsoft.com/office/powerpoint/2010/main" val="214985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3"/>
                                        </p:tgtEl>
                                      </p:cBhvr>
                                    </p:animEffect>
                                    <p:set>
                                      <p:cBhvr>
                                        <p:cTn id="7" dur="1" fill="hold">
                                          <p:stCondLst>
                                            <p:cond delay="499"/>
                                          </p:stCondLst>
                                        </p:cTn>
                                        <p:tgtEl>
                                          <p:spTgt spid="4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500"/>
                                        <p:tgtEl>
                                          <p:spTgt spid="6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45"/>
                                        </p:tgtEl>
                                      </p:cBhvr>
                                    </p:animEffect>
                                    <p:set>
                                      <p:cBhvr>
                                        <p:cTn id="18" dur="1" fill="hold">
                                          <p:stCondLst>
                                            <p:cond delay="499"/>
                                          </p:stCondLst>
                                        </p:cTn>
                                        <p:tgtEl>
                                          <p:spTgt spid="45"/>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fade">
                                      <p:cBhvr>
                                        <p:cTn id="21" dur="500"/>
                                        <p:tgtEl>
                                          <p:spTgt spid="6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47"/>
                                        </p:tgtEl>
                                      </p:cBhvr>
                                    </p:animEffect>
                                    <p:set>
                                      <p:cBhvr>
                                        <p:cTn id="26" dur="1" fill="hold">
                                          <p:stCondLst>
                                            <p:cond delay="499"/>
                                          </p:stCondLst>
                                        </p:cTn>
                                        <p:tgtEl>
                                          <p:spTgt spid="47"/>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1030"/>
                                        </p:tgtEl>
                                        <p:attrNameLst>
                                          <p:attrName>style.visibility</p:attrName>
                                        </p:attrNameLst>
                                      </p:cBhvr>
                                      <p:to>
                                        <p:strVal val="visible"/>
                                      </p:to>
                                    </p:set>
                                    <p:animEffect transition="in" filter="fade">
                                      <p:cBhvr>
                                        <p:cTn id="29" dur="500"/>
                                        <p:tgtEl>
                                          <p:spTgt spid="103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500"/>
                                        <p:tgtEl>
                                          <p:spTgt spid="6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49"/>
                                        </p:tgtEl>
                                      </p:cBhvr>
                                    </p:animEffect>
                                    <p:set>
                                      <p:cBhvr>
                                        <p:cTn id="37" dur="1" fill="hold">
                                          <p:stCondLst>
                                            <p:cond delay="499"/>
                                          </p:stCondLst>
                                        </p:cTn>
                                        <p:tgtEl>
                                          <p:spTgt spid="49"/>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64"/>
                                        </p:tgtEl>
                                        <p:attrNameLst>
                                          <p:attrName>style.visibility</p:attrName>
                                        </p:attrNameLst>
                                      </p:cBhvr>
                                      <p:to>
                                        <p:strVal val="visible"/>
                                      </p:to>
                                    </p:set>
                                    <p:animEffect transition="in" filter="fade">
                                      <p:cBhvr>
                                        <p:cTn id="40" dur="500"/>
                                        <p:tgtEl>
                                          <p:spTgt spid="64"/>
                                        </p:tgtEl>
                                      </p:cBhvr>
                                    </p:animEffect>
                                  </p:childTnLst>
                                </p:cTn>
                              </p:par>
                              <p:par>
                                <p:cTn id="41" presetID="10" presetClass="entr" presetSubtype="0" fill="hold"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0" nodeType="clickEffect">
                                  <p:stCondLst>
                                    <p:cond delay="0"/>
                                  </p:stCondLst>
                                  <p:childTnLst>
                                    <p:animEffect transition="out" filter="fade">
                                      <p:cBhvr>
                                        <p:cTn id="47" dur="500"/>
                                        <p:tgtEl>
                                          <p:spTgt spid="51"/>
                                        </p:tgtEl>
                                      </p:cBhvr>
                                    </p:animEffect>
                                    <p:set>
                                      <p:cBhvr>
                                        <p:cTn id="48" dur="1" fill="hold">
                                          <p:stCondLst>
                                            <p:cond delay="499"/>
                                          </p:stCondLst>
                                        </p:cTn>
                                        <p:tgtEl>
                                          <p:spTgt spid="51"/>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1032"/>
                                        </p:tgtEl>
                                        <p:attrNameLst>
                                          <p:attrName>style.visibility</p:attrName>
                                        </p:attrNameLst>
                                      </p:cBhvr>
                                      <p:to>
                                        <p:strVal val="visible"/>
                                      </p:to>
                                    </p:set>
                                    <p:animEffect transition="in" filter="fade">
                                      <p:cBhvr>
                                        <p:cTn id="51" dur="500"/>
                                        <p:tgtEl>
                                          <p:spTgt spid="103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6"/>
                                        </p:tgtEl>
                                        <p:attrNameLst>
                                          <p:attrName>style.visibility</p:attrName>
                                        </p:attrNameLst>
                                      </p:cBhvr>
                                      <p:to>
                                        <p:strVal val="visible"/>
                                      </p:to>
                                    </p:set>
                                    <p:animEffect transition="in" filter="fade">
                                      <p:cBhvr>
                                        <p:cTn id="54" dur="500"/>
                                        <p:tgtEl>
                                          <p:spTgt spid="6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0" nodeType="clickEffect">
                                  <p:stCondLst>
                                    <p:cond delay="0"/>
                                  </p:stCondLst>
                                  <p:childTnLst>
                                    <p:animEffect transition="out" filter="fade">
                                      <p:cBhvr>
                                        <p:cTn id="58" dur="500"/>
                                        <p:tgtEl>
                                          <p:spTgt spid="53"/>
                                        </p:tgtEl>
                                      </p:cBhvr>
                                    </p:animEffect>
                                    <p:set>
                                      <p:cBhvr>
                                        <p:cTn id="59" dur="1" fill="hold">
                                          <p:stCondLst>
                                            <p:cond delay="499"/>
                                          </p:stCondLst>
                                        </p:cTn>
                                        <p:tgtEl>
                                          <p:spTgt spid="53"/>
                                        </p:tgtEl>
                                        <p:attrNameLst>
                                          <p:attrName>style.visibility</p:attrName>
                                        </p:attrNameLst>
                                      </p:cBhvr>
                                      <p:to>
                                        <p:strVal val="hidden"/>
                                      </p:to>
                                    </p:set>
                                  </p:childTnLst>
                                </p:cTn>
                              </p:par>
                              <p:par>
                                <p:cTn id="60" presetID="10" presetClass="entr" presetSubtype="0" fill="hold" grpId="0" nodeType="withEffect">
                                  <p:stCondLst>
                                    <p:cond delay="0"/>
                                  </p:stCondLst>
                                  <p:childTnLst>
                                    <p:set>
                                      <p:cBhvr>
                                        <p:cTn id="61" dur="1" fill="hold">
                                          <p:stCondLst>
                                            <p:cond delay="0"/>
                                          </p:stCondLst>
                                        </p:cTn>
                                        <p:tgtEl>
                                          <p:spTgt spid="67"/>
                                        </p:tgtEl>
                                        <p:attrNameLst>
                                          <p:attrName>style.visibility</p:attrName>
                                        </p:attrNameLst>
                                      </p:cBhvr>
                                      <p:to>
                                        <p:strVal val="visible"/>
                                      </p:to>
                                    </p:set>
                                    <p:animEffect transition="in" filter="fade">
                                      <p:cBhvr>
                                        <p:cTn id="62" dur="500"/>
                                        <p:tgtEl>
                                          <p:spTgt spid="6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55"/>
                                        </p:tgtEl>
                                      </p:cBhvr>
                                    </p:animEffect>
                                    <p:set>
                                      <p:cBhvr>
                                        <p:cTn id="67" dur="1" fill="hold">
                                          <p:stCondLst>
                                            <p:cond delay="499"/>
                                          </p:stCondLst>
                                        </p:cTn>
                                        <p:tgtEl>
                                          <p:spTgt spid="55"/>
                                        </p:tgtEl>
                                        <p:attrNameLst>
                                          <p:attrName>style.visibility</p:attrName>
                                        </p:attrNameLst>
                                      </p:cBhvr>
                                      <p:to>
                                        <p:strVal val="hidden"/>
                                      </p:to>
                                    </p:set>
                                  </p:childTnLst>
                                </p:cTn>
                              </p:par>
                              <p:par>
                                <p:cTn id="68" presetID="10" presetClass="entr" presetSubtype="0" fill="hold" grpId="0" nodeType="withEffect">
                                  <p:stCondLst>
                                    <p:cond delay="0"/>
                                  </p:stCondLst>
                                  <p:childTnLst>
                                    <p:set>
                                      <p:cBhvr>
                                        <p:cTn id="69" dur="1" fill="hold">
                                          <p:stCondLst>
                                            <p:cond delay="0"/>
                                          </p:stCondLst>
                                        </p:cTn>
                                        <p:tgtEl>
                                          <p:spTgt spid="68"/>
                                        </p:tgtEl>
                                        <p:attrNameLst>
                                          <p:attrName>style.visibility</p:attrName>
                                        </p:attrNameLst>
                                      </p:cBhvr>
                                      <p:to>
                                        <p:strVal val="visible"/>
                                      </p:to>
                                    </p:set>
                                    <p:animEffect transition="in" filter="fade">
                                      <p:cBhvr>
                                        <p:cTn id="70" dur="500"/>
                                        <p:tgtEl>
                                          <p:spTgt spid="68"/>
                                        </p:tgtEl>
                                      </p:cBhvr>
                                    </p:animEffect>
                                  </p:childTnLst>
                                </p:cTn>
                              </p:par>
                              <p:par>
                                <p:cTn id="71" presetID="10" presetClass="entr" presetSubtype="0" fill="hold" nodeType="with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fade">
                                      <p:cBhvr>
                                        <p:cTn id="73" dur="500"/>
                                        <p:tgtEl>
                                          <p:spTgt spid="3"/>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7"/>
                                        </p:tgtEl>
                                      </p:cBhvr>
                                    </p:animEffect>
                                    <p:set>
                                      <p:cBhvr>
                                        <p:cTn id="78" dur="1" fill="hold">
                                          <p:stCondLst>
                                            <p:cond delay="499"/>
                                          </p:stCondLst>
                                        </p:cTn>
                                        <p:tgtEl>
                                          <p:spTgt spid="57"/>
                                        </p:tgtEl>
                                        <p:attrNameLst>
                                          <p:attrName>style.visibility</p:attrName>
                                        </p:attrNameLst>
                                      </p:cBhvr>
                                      <p:to>
                                        <p:strVal val="hidden"/>
                                      </p:to>
                                    </p:set>
                                  </p:childTnLst>
                                </p:cTn>
                              </p:par>
                              <p:par>
                                <p:cTn id="79" presetID="10" presetClass="entr" presetSubtype="0" fill="hold" nodeType="withEffect">
                                  <p:stCondLst>
                                    <p:cond delay="0"/>
                                  </p:stCondLst>
                                  <p:childTnLst>
                                    <p:set>
                                      <p:cBhvr>
                                        <p:cTn id="80" dur="1" fill="hold">
                                          <p:stCondLst>
                                            <p:cond delay="0"/>
                                          </p:stCondLst>
                                        </p:cTn>
                                        <p:tgtEl>
                                          <p:spTgt spid="1034"/>
                                        </p:tgtEl>
                                        <p:attrNameLst>
                                          <p:attrName>style.visibility</p:attrName>
                                        </p:attrNameLst>
                                      </p:cBhvr>
                                      <p:to>
                                        <p:strVal val="visible"/>
                                      </p:to>
                                    </p:set>
                                    <p:animEffect transition="in" filter="fade">
                                      <p:cBhvr>
                                        <p:cTn id="81" dur="500"/>
                                        <p:tgtEl>
                                          <p:spTgt spid="103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69"/>
                                        </p:tgtEl>
                                        <p:attrNameLst>
                                          <p:attrName>style.visibility</p:attrName>
                                        </p:attrNameLst>
                                      </p:cBhvr>
                                      <p:to>
                                        <p:strVal val="visible"/>
                                      </p:to>
                                    </p:set>
                                    <p:animEffect transition="in" filter="fade">
                                      <p:cBhvr>
                                        <p:cTn id="84" dur="500"/>
                                        <p:tgtEl>
                                          <p:spTgt spid="69"/>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5" grpId="0" animBg="1"/>
      <p:bldP spid="47" grpId="0" animBg="1"/>
      <p:bldP spid="49" grpId="0" animBg="1"/>
      <p:bldP spid="51" grpId="0" animBg="1"/>
      <p:bldP spid="53" grpId="0" animBg="1"/>
      <p:bldP spid="55" grpId="0" animBg="1"/>
      <p:bldP spid="57" grpId="0" animBg="1"/>
      <p:bldP spid="61" grpId="0"/>
      <p:bldP spid="62" grpId="0"/>
      <p:bldP spid="63" grpId="0"/>
      <p:bldP spid="64" grpId="0"/>
      <p:bldP spid="66" grpId="0"/>
      <p:bldP spid="67" grpId="0"/>
      <p:bldP spid="68" grpId="0"/>
      <p:bldP spid="69" grpId="0"/>
      <p:bldP spid="65"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8581BD2D-41DD-2F4A-A625-4F5721570AFA}" vid="{0FFFEC36-5810-6749-8F05-986CA2358D1D}"/>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9E779C71-68E2-D942-9213-7E5BD48DD39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18A606E2-FD5C-BB43-8276-B6C723CB4548}"/>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6.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8.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50000"/>
          </a:schemeClr>
        </a:solidFill>
        <a:ln>
          <a:solidFill>
            <a:srgbClr val="E65D00"/>
          </a:solid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bg1"/>
        </a:solidFill>
      </a:spPr>
      <a:bodyPr wrap="square" rtlCol="0">
        <a:spAutoFit/>
      </a:bodyPr>
      <a:lstStyle>
        <a:defPPr algn="l">
          <a:defRPr sz="2400" b="1" dirty="0" smtClean="0">
            <a:solidFill>
              <a:srgbClr val="4472C4">
                <a:lumMod val="50000"/>
              </a:srgbClr>
            </a:solidFill>
            <a:latin typeface="Century Gothic" panose="020F0302020204030204"/>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French_skeleton_template</Template>
  <TotalTime>0</TotalTime>
  <Words>4318</Words>
  <Application>Microsoft Office PowerPoint</Application>
  <PresentationFormat>Widescreen</PresentationFormat>
  <Paragraphs>602</Paragraphs>
  <Slides>24</Slides>
  <Notes>24</Notes>
  <HiddenSlides>0</HiddenSlides>
  <MMClips>0</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24</vt:i4>
      </vt:variant>
    </vt:vector>
  </HeadingPairs>
  <TitlesOfParts>
    <vt:vector size="36" baseType="lpstr">
      <vt:lpstr>Arial</vt:lpstr>
      <vt:lpstr>Calibri</vt:lpstr>
      <vt:lpstr>Century Gothic</vt:lpstr>
      <vt:lpstr>Tw Cen MT</vt:lpstr>
      <vt:lpstr>1_Office Theme</vt:lpstr>
      <vt:lpstr>NCELP Theme</vt:lpstr>
      <vt:lpstr>2_Office Theme</vt:lpstr>
      <vt:lpstr>1_NCELP Theme</vt:lpstr>
      <vt:lpstr>5_Office Theme</vt:lpstr>
      <vt:lpstr>6_Office Theme</vt:lpstr>
      <vt:lpstr>3_Office Theme</vt:lpstr>
      <vt:lpstr>7_Office Theme</vt:lpstr>
      <vt:lpstr>French Phonics Collection </vt:lpstr>
      <vt:lpstr>SSC [aim/im]</vt:lpstr>
      <vt:lpstr>aim/im</vt:lpstr>
      <vt:lpstr>aim/im</vt:lpstr>
      <vt:lpstr>aim/im</vt:lpstr>
      <vt:lpstr>aim/im</vt:lpstr>
      <vt:lpstr>aim/im</vt:lpstr>
      <vt:lpstr>aim/im</vt:lpstr>
      <vt:lpstr>Phonétique  </vt:lpstr>
      <vt:lpstr>Phonétique  </vt:lpstr>
      <vt:lpstr>Phonétique </vt:lpstr>
      <vt:lpstr>Phonétique</vt:lpstr>
      <vt:lpstr>[ain/in] et [aim/in]  </vt:lpstr>
      <vt:lpstr>Rendez-vous arrangé !</vt:lpstr>
      <vt:lpstr>SSC [aim/im]</vt:lpstr>
      <vt:lpstr>aim/im</vt:lpstr>
      <vt:lpstr>aim/im</vt:lpstr>
      <vt:lpstr>Nasal or oral vowels?  </vt:lpstr>
      <vt:lpstr>[aim/im], [ain/in]</vt:lpstr>
      <vt:lpstr>[nasal], [ai] ou [i] ?</vt:lpstr>
      <vt:lpstr>SSC [aim/im]</vt:lpstr>
      <vt:lpstr>aim/im</vt:lpstr>
      <vt:lpstr>aim/im</vt:lpstr>
      <vt:lpstr>Les voyelles nasales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Phonics Collection</dc:title>
  <dc:creator>Catherine Morris</dc:creator>
  <cp:lastModifiedBy>Louise Bibbey</cp:lastModifiedBy>
  <cp:revision>19</cp:revision>
  <dcterms:created xsi:type="dcterms:W3CDTF">2021-02-16T11:52:59Z</dcterms:created>
  <dcterms:modified xsi:type="dcterms:W3CDTF">2022-08-31T09:48:24Z</dcterms:modified>
</cp:coreProperties>
</file>