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732" r:id="rId2"/>
    <p:sldMasterId id="2147483744" r:id="rId3"/>
    <p:sldMasterId id="2147483756" r:id="rId4"/>
    <p:sldMasterId id="2147483768" r:id="rId5"/>
    <p:sldMasterId id="2147483780" r:id="rId6"/>
    <p:sldMasterId id="2147483804" r:id="rId7"/>
  </p:sldMasterIdLst>
  <p:notesMasterIdLst>
    <p:notesMasterId r:id="rId43"/>
  </p:notesMasterIdLst>
  <p:sldIdLst>
    <p:sldId id="256" r:id="rId8"/>
    <p:sldId id="257" r:id="rId9"/>
    <p:sldId id="810" r:id="rId10"/>
    <p:sldId id="339" r:id="rId11"/>
    <p:sldId id="367" r:id="rId12"/>
    <p:sldId id="811" r:id="rId13"/>
    <p:sldId id="304" r:id="rId14"/>
    <p:sldId id="395" r:id="rId15"/>
    <p:sldId id="385" r:id="rId16"/>
    <p:sldId id="386" r:id="rId17"/>
    <p:sldId id="387" r:id="rId18"/>
    <p:sldId id="388" r:id="rId19"/>
    <p:sldId id="389" r:id="rId20"/>
    <p:sldId id="393" r:id="rId21"/>
    <p:sldId id="396" r:id="rId22"/>
    <p:sldId id="271" r:id="rId23"/>
    <p:sldId id="812" r:id="rId24"/>
    <p:sldId id="813" r:id="rId25"/>
    <p:sldId id="814" r:id="rId26"/>
    <p:sldId id="815" r:id="rId27"/>
    <p:sldId id="816" r:id="rId28"/>
    <p:sldId id="817" r:id="rId29"/>
    <p:sldId id="594" r:id="rId30"/>
    <p:sldId id="404" r:id="rId31"/>
    <p:sldId id="403" r:id="rId32"/>
    <p:sldId id="279" r:id="rId33"/>
    <p:sldId id="818" r:id="rId34"/>
    <p:sldId id="819" r:id="rId35"/>
    <p:sldId id="636" r:id="rId36"/>
    <p:sldId id="637" r:id="rId37"/>
    <p:sldId id="668" r:id="rId38"/>
    <p:sldId id="674" r:id="rId39"/>
    <p:sldId id="280" r:id="rId40"/>
    <p:sldId id="820" r:id="rId41"/>
    <p:sldId id="809" r:id="rId42"/>
  </p:sldIdLst>
  <p:sldSz cx="12192000" cy="6858000"/>
  <p:notesSz cx="6858000" cy="9144000"/>
  <p:embeddedFontLst>
    <p:embeddedFont>
      <p:font typeface="Calibri" panose="020F0502020204030204" pitchFamily="34" charset="0"/>
      <p:regular r:id="rId44"/>
      <p:bold r:id="rId45"/>
      <p:italic r:id="rId46"/>
      <p:boldItalic r:id="rId47"/>
    </p:embeddedFont>
    <p:embeddedFont>
      <p:font typeface="Century Gothic" panose="020B0502020202020204" pitchFamily="34" charset="0"/>
      <p:regular r:id="rId48"/>
      <p:bold r:id="rId49"/>
      <p:italic r:id="rId50"/>
      <p:boldItalic r:id="rId51"/>
    </p:embeddedFont>
    <p:embeddedFont>
      <p:font typeface="Tw Cen MT" panose="020B0602020104020603"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hd574L6we1W5dWzWNZuNE/OkToh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0CF26D-DF36-4356-A75E-69E91A9EBA32}">
  <a:tblStyle styleId="{BD0CF26D-DF36-4356-A75E-69E91A9EBA32}" styleName="Table_0">
    <a:wholeTbl>
      <a:tcTxStyle b="off" i="off">
        <a:font>
          <a:latin typeface="Century Gothic"/>
          <a:ea typeface="Century Gothic"/>
          <a:cs typeface="Century Gothic"/>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CA5BB0C-1B91-4E52-AE56-49758FC0C833}" styleName="Table_1">
    <a:wholeTbl>
      <a:tcTxStyle b="off" i="off">
        <a:font>
          <a:latin typeface="Tw Cen MT"/>
          <a:ea typeface="Tw Cen MT"/>
          <a:cs typeface="Tw Cen M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Tw Cen MT"/>
          <a:ea typeface="Tw Cen MT"/>
          <a:cs typeface="Tw Cen MT"/>
        </a:font>
        <a:schemeClr val="lt1"/>
      </a:tcTxStyle>
      <a:tcStyle>
        <a:tcBdr/>
        <a:fill>
          <a:solidFill>
            <a:schemeClr val="accent1"/>
          </a:solidFill>
        </a:fill>
      </a:tcStyle>
    </a:lastCol>
    <a:firstCol>
      <a:tcTxStyle b="on" i="off">
        <a:font>
          <a:latin typeface="Tw Cen MT"/>
          <a:ea typeface="Tw Cen MT"/>
          <a:cs typeface="Tw Cen MT"/>
        </a:font>
        <a:schemeClr val="lt1"/>
      </a:tcTxStyle>
      <a:tcStyle>
        <a:tcBdr/>
        <a:fill>
          <a:solidFill>
            <a:schemeClr val="accent1"/>
          </a:solidFill>
        </a:fill>
      </a:tcStyle>
    </a:firstCol>
    <a:lastRow>
      <a:tcTxStyle b="on" i="off">
        <a:font>
          <a:latin typeface="Tw Cen MT"/>
          <a:ea typeface="Tw Cen MT"/>
          <a:cs typeface="Tw Cen MT"/>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Tw Cen MT"/>
          <a:ea typeface="Tw Cen MT"/>
          <a:cs typeface="Tw Cen MT"/>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1395FAC1-757D-41B4-B47A-BA4ED48AA921}" styleName="Table_2">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1042" y="72"/>
      </p:cViewPr>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1.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3.fntdata"/><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6.fntdata"/><Relationship Id="rId57" Type="http://customschemas.google.com/relationships/presentationmetadata" Target="meta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a:solidFill>
                  <a:schemeClr val="dk1"/>
                </a:solidFill>
                <a:latin typeface="Calibri"/>
                <a:ea typeface="Calibri"/>
                <a:cs typeface="Calibri"/>
                <a:sym typeface="Calibri"/>
              </a:rPr>
              <a:t>Artwork by Chloé Motard. All additional pictures selected are available under a Creative Commons license, no attribution required.</a:t>
            </a:r>
            <a:endParaRPr/>
          </a:p>
          <a:p>
            <a:pPr marL="0" marR="0" lvl="0" indent="0" algn="l" rtl="0">
              <a:lnSpc>
                <a:spcPct val="100000"/>
              </a:lnSpc>
              <a:spcBef>
                <a:spcPts val="0"/>
              </a:spcBef>
              <a:spcAft>
                <a:spcPts val="0"/>
              </a:spcAft>
              <a:buClr>
                <a:schemeClr val="dk1"/>
              </a:buClr>
              <a:buSzPts val="1200"/>
              <a:buFont typeface="Calibri"/>
              <a:buNone/>
            </a:pPr>
            <a:endParaRPr sz="1200" b="0" i="0">
              <a:solidFill>
                <a:schemeClr val="dk1"/>
              </a:solidFill>
              <a:latin typeface="Calibri"/>
              <a:ea typeface="Calibri"/>
              <a:cs typeface="Calibri"/>
              <a:sym typeface="Calibri"/>
            </a:endParaRPr>
          </a:p>
        </p:txBody>
      </p:sp>
      <p:sp>
        <p:nvSpPr>
          <p:cNvPr id="324" name="Google Shape;32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1</a:t>
            </a:fld>
            <a:endParaRP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camp [1084], savoir [67]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30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pourquoi</a:t>
            </a:r>
            <a:r>
              <a:rPr lang="en-GB" baseline="0" dirty="0"/>
              <a:t> [193], </a:t>
            </a:r>
            <a:r>
              <a:rPr lang="en-GB" baseline="0" dirty="0" err="1"/>
              <a:t>essai</a:t>
            </a:r>
            <a:r>
              <a:rPr lang="en-GB" baseline="0" dirty="0"/>
              <a:t> [1475]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parfait [1600], </a:t>
            </a:r>
            <a:r>
              <a:rPr lang="en-GB" sz="1200" kern="0" dirty="0" err="1">
                <a:solidFill>
                  <a:srgbClr val="EE6000"/>
                </a:solidFill>
                <a:latin typeface="Century Gothic" panose="020F0302020204030204"/>
                <a:cs typeface="Arial"/>
                <a:sym typeface="Arial"/>
              </a:rPr>
              <a:t>médaille</a:t>
            </a:r>
            <a:r>
              <a:rPr lang="en-GB" sz="1200" kern="0" dirty="0">
                <a:solidFill>
                  <a:srgbClr val="EE6000"/>
                </a:solidFill>
                <a:latin typeface="Century Gothic" panose="020F0302020204030204"/>
                <a:cs typeface="Arial"/>
                <a:sym typeface="Arial"/>
              </a:rPr>
              <a:t> </a:t>
            </a:r>
            <a:r>
              <a:rPr lang="en-GB" baseline="0" dirty="0"/>
              <a:t>[3361]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335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oraison</a:t>
            </a:r>
            <a:r>
              <a:rPr lang="en-GB" baseline="0" dirty="0"/>
              <a:t> [&gt;5000], </a:t>
            </a:r>
            <a:r>
              <a:rPr lang="en-GB" sz="1200" kern="0" dirty="0" err="1">
                <a:solidFill>
                  <a:srgbClr val="EE6000"/>
                </a:solidFill>
                <a:latin typeface="Century Gothic" panose="020F0302020204030204"/>
                <a:cs typeface="Arial"/>
                <a:sym typeface="Arial"/>
              </a:rPr>
              <a:t>brûler</a:t>
            </a:r>
            <a:r>
              <a:rPr lang="en-GB" baseline="0" dirty="0"/>
              <a:t> [1930]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721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r>
              <a:rPr lang="en-GB" b="1" dirty="0"/>
              <a:t>Aim: </a:t>
            </a:r>
            <a:r>
              <a:rPr lang="en-GB" b="0" dirty="0"/>
              <a:t>Oral production of SSC [ai] in words of varying degrees of complexity in decreasing amounts of time.</a:t>
            </a:r>
            <a:endParaRPr lang="en-GB" b="1" dirty="0"/>
          </a:p>
          <a:p>
            <a:endParaRPr lang="en-GB" baseline="0" dirty="0"/>
          </a:p>
          <a:p>
            <a:r>
              <a:rPr lang="en-GB" b="1" baseline="0" dirty="0"/>
              <a:t>Procedure:</a:t>
            </a:r>
          </a:p>
          <a:p>
            <a:pPr marL="228600" indent="-228600">
              <a:buAutoNum type="arabicPeriod"/>
            </a:pPr>
            <a:r>
              <a:rPr lang="en-GB" b="0" baseline="0" dirty="0"/>
              <a:t>Students pair up.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Explain that students are going to work their way down the ‘ladder’ by correctly pronouncing words containing [ai], starting with simple words and building up to more complex words. Using their knowledge of English, students should be able to work out the meanings of </a:t>
            </a:r>
            <a:r>
              <a:rPr lang="en-GB" b="0" i="1" baseline="0" dirty="0"/>
              <a:t>facile </a:t>
            </a:r>
            <a:r>
              <a:rPr lang="en-GB" b="0" i="0" baseline="0" dirty="0"/>
              <a:t>and </a:t>
            </a:r>
            <a:r>
              <a:rPr lang="en-GB" b="0" i="1" baseline="0" dirty="0"/>
              <a:t>difficile</a:t>
            </a:r>
            <a:r>
              <a:rPr lang="en-GB" b="0" i="0" baseline="0" dirty="0"/>
              <a:t> form context – clarify.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Start the timer. Starting with </a:t>
            </a:r>
            <a:r>
              <a:rPr lang="en-GB" b="0" i="1" baseline="0" dirty="0"/>
              <a:t>air, </a:t>
            </a:r>
            <a:r>
              <a:rPr lang="en-GB" b="0" i="0" baseline="0" dirty="0"/>
              <a:t>Partner A works their way down the ladder. Partner B listens for correct pronunciation of [e]. If Partner A makes a mistake, they must go back to </a:t>
            </a:r>
            <a:r>
              <a:rPr lang="en-GB" b="0" i="1" baseline="0" dirty="0"/>
              <a:t>air </a:t>
            </a:r>
            <a:r>
              <a:rPr lang="en-GB" b="0" i="0" baseline="0" dirty="0"/>
              <a:t>and start again!</a:t>
            </a:r>
          </a:p>
          <a:p>
            <a:pPr marL="228600" indent="-228600">
              <a:buAutoNum type="arabicPeriod"/>
            </a:pPr>
            <a:r>
              <a:rPr lang="en-GB" b="0" baseline="0" dirty="0"/>
              <a:t>Students swap roles. Re-start the timer.</a:t>
            </a:r>
          </a:p>
          <a:p>
            <a:pPr marL="228600" indent="-228600">
              <a:buAutoNum type="arabicPeriod"/>
            </a:pPr>
            <a:r>
              <a:rPr lang="en-GB" b="0" baseline="0" dirty="0"/>
              <a:t>Whoever is furthest down the ladder when the timer stops is the winner!</a:t>
            </a:r>
          </a:p>
          <a:p>
            <a:pPr marL="228600" indent="-228600">
              <a:buAutoNum type="arabicPeriod"/>
            </a:pPr>
            <a:r>
              <a:rPr lang="en-GB" b="0" baseline="0" dirty="0"/>
              <a:t>Click on the words to hear them said aloud by a native speaker. Students repeat.</a:t>
            </a:r>
          </a:p>
          <a:p>
            <a:pPr marL="228600" indent="-228600">
              <a:buAutoNum type="arabicPeriod"/>
            </a:pPr>
            <a:r>
              <a:rPr lang="en-GB" b="0" baseline="0" dirty="0"/>
              <a:t>Move on to the next slide.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frequencies of unknown words used (1 is the most frequent word in French): </a:t>
            </a:r>
            <a:br>
              <a:rPr lang="en-GB" baseline="0" dirty="0"/>
            </a:br>
            <a:r>
              <a:rPr lang="en-GB" b="0" baseline="0" dirty="0"/>
              <a:t>air [761], </a:t>
            </a:r>
            <a:r>
              <a:rPr lang="en-GB" b="0" baseline="0" dirty="0" err="1"/>
              <a:t>baie</a:t>
            </a:r>
            <a:r>
              <a:rPr lang="en-GB" b="0" baseline="0" dirty="0"/>
              <a:t> [3917], faire [25], fraise [&gt;5000], distrait [&gt;5000], clarion [&gt;5000], </a:t>
            </a:r>
            <a:r>
              <a:rPr lang="en-GB" b="0" baseline="0" dirty="0" err="1"/>
              <a:t>faitout</a:t>
            </a:r>
            <a:r>
              <a:rPr lang="en-GB" b="0" baseline="0" dirty="0"/>
              <a:t> [&gt;5000], </a:t>
            </a:r>
            <a:r>
              <a:rPr lang="en-GB" b="0" baseline="0" dirty="0" err="1"/>
              <a:t>japonais</a:t>
            </a:r>
            <a:r>
              <a:rPr lang="en-GB" b="0" baseline="0" dirty="0"/>
              <a:t> [2093], </a:t>
            </a:r>
            <a:r>
              <a:rPr lang="en-GB" b="0" baseline="0" dirty="0" err="1"/>
              <a:t>raisonnable</a:t>
            </a:r>
            <a:r>
              <a:rPr lang="en-GB" b="0" baseline="0" dirty="0"/>
              <a:t> [2021], </a:t>
            </a:r>
            <a:r>
              <a:rPr kumimoji="0" lang="en-GB" sz="1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annivers</a:t>
            </a:r>
            <a:r>
              <a:rPr kumimoji="0" lang="en-GB" sz="1200" b="0"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mn-cs"/>
              </a:rPr>
              <a:t>ai</a:t>
            </a:r>
            <a:r>
              <a:rPr kumimoji="0" lang="en-GB" sz="1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re</a:t>
            </a:r>
            <a:r>
              <a:rPr kumimoji="0" lang="en-GB" sz="1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[2043]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464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r>
              <a:rPr lang="en-GB" sz="1200" kern="1200" dirty="0">
                <a:solidFill>
                  <a:schemeClr val="tx1"/>
                </a:solidFill>
                <a:effectLst/>
                <a:latin typeface="Century Gothic" panose="020B0502020202020204" pitchFamily="34" charset="0"/>
                <a:ea typeface="+mn-ea"/>
                <a:cs typeface="+mn-cs"/>
              </a:rPr>
              <a:t>As previous, but in </a:t>
            </a:r>
            <a:r>
              <a:rPr lang="en-GB" sz="1200" b="1" kern="1200" dirty="0">
                <a:solidFill>
                  <a:schemeClr val="tx1"/>
                </a:solidFill>
                <a:effectLst/>
                <a:latin typeface="Century Gothic" panose="020B0502020202020204" pitchFamily="34" charset="0"/>
                <a:ea typeface="+mn-ea"/>
                <a:cs typeface="+mn-cs"/>
              </a:rPr>
              <a:t>alphabetical order</a:t>
            </a:r>
            <a:r>
              <a:rPr lang="en-GB" sz="1200" b="0" kern="1200" dirty="0">
                <a:solidFill>
                  <a:schemeClr val="tx1"/>
                </a:solidFill>
                <a:effectLst/>
                <a:latin typeface="Century Gothic" panose="020B0502020202020204" pitchFamily="34" charset="0"/>
                <a:ea typeface="+mn-ea"/>
                <a:cs typeface="+mn-cs"/>
              </a:rPr>
              <a:t> this time for an additional challenge, helping </a:t>
            </a:r>
            <a:r>
              <a:rPr lang="en-GB" sz="1200" b="0" kern="1200" dirty="0" err="1">
                <a:solidFill>
                  <a:schemeClr val="tx1"/>
                </a:solidFill>
                <a:effectLst/>
                <a:latin typeface="Century Gothic" panose="020B0502020202020204" pitchFamily="34" charset="0"/>
                <a:ea typeface="+mn-ea"/>
                <a:cs typeface="+mn-cs"/>
              </a:rPr>
              <a:t>automisation</a:t>
            </a:r>
            <a:r>
              <a:rPr lang="en-GB" sz="1200" b="0" kern="1200" dirty="0">
                <a:solidFill>
                  <a:schemeClr val="tx1"/>
                </a:solidFill>
                <a:effectLst/>
                <a:latin typeface="Century Gothic" panose="020B0502020202020204" pitchFamily="34" charset="0"/>
                <a:ea typeface="+mn-ea"/>
                <a:cs typeface="+mn-cs"/>
              </a:rPr>
              <a:t> of production.</a:t>
            </a:r>
            <a:endParaRPr lang="en-GB" sz="1200" kern="1200" dirty="0">
              <a:solidFill>
                <a:schemeClr val="tx1"/>
              </a:solidFill>
              <a:effectLst/>
              <a:latin typeface="Century Gothic" panose="020B0502020202020204" pitchFamily="34" charset="0"/>
              <a:ea typeface="+mn-ea"/>
              <a:cs typeface="+mn-cs"/>
            </a:endParaRPr>
          </a:p>
          <a:p>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917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607" name="Google Shape;60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[ai]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vrai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a:t>
            </a:r>
            <a:r>
              <a:rPr lang="en-GB" baseline="0" dirty="0"/>
              <a:t> a ‘tick’.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[ai] </a:t>
            </a:r>
            <a:r>
              <a:rPr lang="en-GB" baseline="0" dirty="0"/>
              <a:t>sound, pronouncing </a:t>
            </a:r>
            <a:r>
              <a:rPr lang="en-GB" b="0" baseline="0" dirty="0"/>
              <a:t>”</a:t>
            </a:r>
            <a:r>
              <a:rPr lang="en-GB" b="1" baseline="0" dirty="0" err="1"/>
              <a:t>vrai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vrai</a:t>
            </a:r>
            <a:r>
              <a:rPr lang="en-GB" b="1" baseline="0" dirty="0"/>
              <a:t> </a:t>
            </a:r>
            <a:r>
              <a:rPr lang="en-GB" baseline="0" dirty="0"/>
              <a:t>[292].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72116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30947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28733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339" name="Google Shape;33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[ai] </a:t>
            </a:r>
            <a:r>
              <a:rPr lang="en-GB" baseline="0" dirty="0"/>
              <a:t>and then the </a:t>
            </a:r>
            <a:r>
              <a:rPr lang="en-GB" b="1" baseline="0" dirty="0"/>
              <a:t>source</a:t>
            </a:r>
            <a:r>
              <a:rPr lang="en-GB" baseline="0" dirty="0"/>
              <a:t> word again ‘</a:t>
            </a:r>
            <a:r>
              <a:rPr lang="en-GB" b="1" baseline="0" dirty="0" err="1"/>
              <a:t>vrai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maison</a:t>
            </a:r>
            <a:r>
              <a:rPr lang="en-GB" baseline="0" dirty="0"/>
              <a:t> [325]; </a:t>
            </a:r>
            <a:r>
              <a:rPr lang="en-GB" b="1" baseline="0" dirty="0"/>
              <a:t>raison </a:t>
            </a:r>
            <a:r>
              <a:rPr lang="en-GB" b="0" baseline="0" dirty="0"/>
              <a:t>[72]</a:t>
            </a:r>
            <a:r>
              <a:rPr lang="en-GB" baseline="0" dirty="0"/>
              <a:t> </a:t>
            </a:r>
            <a:r>
              <a:rPr lang="en-GB" b="1" baseline="0" dirty="0" err="1"/>
              <a:t>mauvais</a:t>
            </a:r>
            <a:r>
              <a:rPr lang="en-GB" baseline="0" dirty="0"/>
              <a:t> [274]; </a:t>
            </a:r>
            <a:r>
              <a:rPr lang="en-GB" b="1" baseline="0" dirty="0"/>
              <a:t>faire </a:t>
            </a:r>
            <a:r>
              <a:rPr lang="en-GB" baseline="0" dirty="0"/>
              <a:t>[25]; </a:t>
            </a:r>
            <a:r>
              <a:rPr lang="en-GB" b="1" baseline="0" dirty="0" err="1"/>
              <a:t>semaine</a:t>
            </a:r>
            <a:r>
              <a:rPr lang="en-GB" b="1" baseline="0" dirty="0"/>
              <a:t> </a:t>
            </a:r>
            <a:r>
              <a:rPr lang="en-GB" baseline="0" dirty="0"/>
              <a:t>[245]; </a:t>
            </a:r>
            <a:r>
              <a:rPr lang="en-GB" b="1" baseline="0" dirty="0" err="1"/>
              <a:t>vrai</a:t>
            </a:r>
            <a:r>
              <a:rPr lang="en-GB" b="1" baseline="0" dirty="0"/>
              <a:t> </a:t>
            </a:r>
            <a:r>
              <a:rPr lang="en-GB" baseline="0" dirty="0"/>
              <a:t>[292].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05443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05241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44976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2314374-D231-4BD3-A2A7-22F97DD8D0EB}"/>
              </a:ext>
            </a:extLst>
          </p:cNvPr>
          <p:cNvSpPr>
            <a:spLocks noGrp="1"/>
          </p:cNvSpPr>
          <p:nvPr>
            <p:ph type="body" idx="1"/>
          </p:nvPr>
        </p:nvSpPr>
        <p:spPr/>
        <p:txBody>
          <a:bodyPr/>
          <a:lstStyle/>
          <a:p>
            <a:r>
              <a:rPr lang="en-GB" b="1" dirty="0"/>
              <a:t>Timing: 5 minutes </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Aural distinction between SSCs </a:t>
            </a:r>
            <a:r>
              <a:rPr lang="en-GB" dirty="0"/>
              <a:t>[a] and [ai]. </a:t>
            </a:r>
            <a:r>
              <a:rPr lang="en-GB" b="0" dirty="0"/>
              <a:t>The SCCs are presented in </a:t>
            </a:r>
            <a:r>
              <a:rPr lang="en-GB" b="1" dirty="0"/>
              <a:t>minimal pairs</a:t>
            </a:r>
            <a:r>
              <a:rPr lang="en-GB" b="0" dirty="0"/>
              <a:t>, highlighting the link between SSC and meaning and drawing students’ attention to the fact that the mispronunciation of one sound can change the meaning of a whole word.</a:t>
            </a:r>
            <a:endParaRPr lang="en-GB" dirty="0"/>
          </a:p>
          <a:p>
            <a:endParaRPr lang="en-GB" dirty="0"/>
          </a:p>
          <a:p>
            <a:r>
              <a:rPr lang="en-GB" b="1" dirty="0"/>
              <a:t>Procedure:</a:t>
            </a:r>
          </a:p>
          <a:p>
            <a:pPr marL="0" indent="0">
              <a:buFont typeface="Arial" panose="020B0604020202020204" pitchFamily="34" charset="0"/>
              <a:buNone/>
            </a:pPr>
            <a:r>
              <a:rPr lang="en-GB" dirty="0"/>
              <a:t>1. Click on the numbers to play the audio.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2. Students write 1-8 and [a] or [ai].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3. Teacher elicits answers by pointing to a number and saying e.g. ‘</a:t>
            </a:r>
            <a:r>
              <a:rPr lang="en-GB" dirty="0" err="1"/>
              <a:t>num</a:t>
            </a:r>
            <a:r>
              <a:rPr kumimoji="0" lang="fr-FR"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éro</a:t>
            </a:r>
            <a:r>
              <a:rPr kumimoji="0" lang="fr-FR"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1 - </a:t>
            </a:r>
            <a:r>
              <a:rPr lang="en-GB" dirty="0"/>
              <a:t>[ai] </a:t>
            </a:r>
            <a:r>
              <a:rPr lang="en-GB" dirty="0" err="1"/>
              <a:t>ou</a:t>
            </a:r>
            <a:r>
              <a:rPr lang="en-GB" dirty="0"/>
              <a:t> [a]’? </a:t>
            </a:r>
          </a:p>
          <a:p>
            <a:r>
              <a:rPr lang="en-GB" dirty="0"/>
              <a:t>4. Students say the words. Teacher draws attention to the difference in mouth position when saying the two sounds ([ai] = mid-open; [a] = low, wide open).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err="1"/>
              <a:t>mais</a:t>
            </a:r>
            <a:r>
              <a:rPr lang="en-GB" b="0" dirty="0"/>
              <a:t>, ma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err="1"/>
              <a:t>baie</a:t>
            </a:r>
            <a:r>
              <a:rPr lang="en-GB" b="0" dirty="0"/>
              <a:t> ,</a:t>
            </a:r>
            <a:r>
              <a:rPr lang="en-GB" sz="1200" b="0" kern="1200" dirty="0">
                <a:solidFill>
                  <a:schemeClr val="tx1"/>
                </a:solidFill>
                <a:latin typeface="+mn-lt"/>
                <a:ea typeface="+mn-ea"/>
                <a:cs typeface="+mn-cs"/>
              </a:rPr>
              <a:t>bas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faire, </a:t>
            </a:r>
            <a:r>
              <a:rPr lang="en-GB" sz="1200" b="0" kern="1200" dirty="0" err="1">
                <a:solidFill>
                  <a:schemeClr val="tx1"/>
                </a:solidFill>
                <a:latin typeface="+mn-lt"/>
                <a:ea typeface="+mn-ea"/>
                <a:cs typeface="+mn-cs"/>
              </a:rPr>
              <a:t>phare</a:t>
            </a:r>
            <a:endParaRPr lang="en-GB" sz="1200" b="0" kern="1200" dirty="0">
              <a:solidFill>
                <a:schemeClr val="tx1"/>
              </a:solidFill>
              <a:latin typeface="+mn-lt"/>
              <a:ea typeface="+mn-ea"/>
              <a:cs typeface="+mn-cs"/>
            </a:endParaRPr>
          </a:p>
          <a:p>
            <a:pPr marL="228600" indent="-228600">
              <a:buFont typeface="+mj-lt"/>
              <a:buAutoNum type="arabicPeriod"/>
            </a:pPr>
            <a:r>
              <a:rPr lang="en-GB" sz="1200" b="0" kern="1200" dirty="0" err="1">
                <a:solidFill>
                  <a:schemeClr val="tx1"/>
                </a:solidFill>
                <a:latin typeface="+mn-lt"/>
                <a:ea typeface="+mn-ea"/>
                <a:cs typeface="+mn-cs"/>
              </a:rPr>
              <a:t>paire</a:t>
            </a:r>
            <a:r>
              <a:rPr lang="en-GB" b="0" dirty="0"/>
              <a:t>, par</a:t>
            </a:r>
          </a:p>
          <a:p>
            <a:pPr marL="228600" indent="-228600">
              <a:buFont typeface="+mj-lt"/>
              <a:buAutoNum type="arabicPeriod"/>
            </a:pPr>
            <a:r>
              <a:rPr lang="en-GB" b="0" dirty="0" err="1"/>
              <a:t>vais</a:t>
            </a:r>
            <a:r>
              <a:rPr lang="en-GB" b="0" dirty="0"/>
              <a:t>, vas</a:t>
            </a:r>
          </a:p>
          <a:p>
            <a:pPr marL="228600" indent="-228600">
              <a:buFont typeface="+mj-lt"/>
              <a:buAutoNum type="arabicPeriod"/>
            </a:pPr>
            <a:r>
              <a:rPr lang="en-GB" b="0" dirty="0" err="1"/>
              <a:t>caisse</a:t>
            </a:r>
            <a:r>
              <a:rPr lang="en-GB" b="0" dirty="0"/>
              <a:t>, </a:t>
            </a:r>
            <a:r>
              <a:rPr lang="en-GB" sz="1200" b="0" kern="1200" dirty="0">
                <a:solidFill>
                  <a:schemeClr val="tx1"/>
                </a:solidFill>
                <a:latin typeface="+mn-lt"/>
                <a:ea typeface="+mn-ea"/>
                <a:cs typeface="+mn-cs"/>
              </a:rPr>
              <a:t>case</a:t>
            </a:r>
          </a:p>
          <a:p>
            <a:pPr marL="228600" indent="-228600">
              <a:buFont typeface="+mj-lt"/>
              <a:buAutoNum type="arabicPeriod"/>
            </a:pPr>
            <a:r>
              <a:rPr lang="en-GB" sz="1200" b="0" kern="1200" dirty="0" err="1">
                <a:solidFill>
                  <a:schemeClr val="tx1"/>
                </a:solidFill>
                <a:latin typeface="+mn-lt"/>
                <a:ea typeface="+mn-ea"/>
                <a:cs typeface="+mn-cs"/>
              </a:rPr>
              <a:t>étais</a:t>
            </a:r>
            <a:r>
              <a:rPr lang="en-GB" b="0" dirty="0"/>
              <a:t>, </a:t>
            </a:r>
            <a:r>
              <a:rPr lang="en-GB" sz="1200" b="0" kern="1200" dirty="0" err="1">
                <a:solidFill>
                  <a:schemeClr val="tx1"/>
                </a:solidFill>
                <a:latin typeface="+mn-lt"/>
                <a:ea typeface="+mn-ea"/>
                <a:cs typeface="+mn-cs"/>
              </a:rPr>
              <a:t>état</a:t>
            </a:r>
            <a:r>
              <a:rPr lang="en-GB" sz="1200" b="0" kern="1200" dirty="0">
                <a:solidFill>
                  <a:schemeClr val="tx1"/>
                </a:solidFill>
                <a:latin typeface="+mn-lt"/>
                <a:ea typeface="+mn-ea"/>
                <a:cs typeface="+mn-cs"/>
              </a:rPr>
              <a:t> </a:t>
            </a:r>
          </a:p>
          <a:p>
            <a:pPr marL="228600" indent="-228600">
              <a:buFont typeface="+mj-lt"/>
              <a:buAutoNum type="arabicPeriod"/>
            </a:pPr>
            <a:r>
              <a:rPr lang="en-GB" b="0" dirty="0"/>
              <a:t>maire, </a:t>
            </a:r>
            <a:r>
              <a:rPr lang="en-GB" sz="1200" b="0" kern="1200" dirty="0" err="1">
                <a:solidFill>
                  <a:schemeClr val="tx1"/>
                </a:solidFill>
                <a:latin typeface="+mn-lt"/>
                <a:ea typeface="+mn-ea"/>
                <a:cs typeface="+mn-cs"/>
              </a:rPr>
              <a:t>marre</a:t>
            </a:r>
            <a:endParaRPr lang="en-GB" sz="1200" b="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err="1"/>
              <a:t>baisser</a:t>
            </a:r>
            <a:r>
              <a:rPr lang="en-GB" b="0" dirty="0"/>
              <a:t>, </a:t>
            </a:r>
            <a:r>
              <a:rPr lang="en-GB" sz="1200" b="0" kern="1200" dirty="0">
                <a:solidFill>
                  <a:schemeClr val="tx1"/>
                </a:solidFill>
                <a:latin typeface="+mn-lt"/>
                <a:ea typeface="+mn-ea"/>
                <a:cs typeface="+mn-cs"/>
              </a:rPr>
              <a:t>basset</a:t>
            </a:r>
          </a:p>
          <a:p>
            <a:pPr marL="228600" indent="-228600">
              <a:buFont typeface="+mj-lt"/>
              <a:buAutoNum type="arabicPeriod"/>
            </a:pPr>
            <a:r>
              <a:rPr lang="en-GB" sz="1200" b="0" kern="1200" dirty="0" err="1">
                <a:solidFill>
                  <a:schemeClr val="tx1"/>
                </a:solidFill>
                <a:latin typeface="+mn-lt"/>
                <a:ea typeface="+mn-ea"/>
                <a:cs typeface="+mn-cs"/>
              </a:rPr>
              <a:t>extrait</a:t>
            </a:r>
            <a:r>
              <a:rPr lang="en-GB" sz="1200" b="0" kern="1200" dirty="0">
                <a:solidFill>
                  <a:schemeClr val="tx1"/>
                </a:solidFill>
                <a:latin typeface="+mn-lt"/>
                <a:ea typeface="+mn-ea"/>
                <a:cs typeface="+mn-cs"/>
              </a:rPr>
              <a:t>, extra</a:t>
            </a:r>
          </a:p>
          <a:p>
            <a:pPr marL="228600" indent="-228600">
              <a:buFont typeface="+mj-lt"/>
              <a:buAutoNum type="arabicPeriod"/>
            </a:pPr>
            <a:endParaRPr lang="en-GB"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dirty="0"/>
              <a:t>Word frequency (1 is the most frequent word in French): </a:t>
            </a:r>
            <a:br>
              <a:rPr lang="en-GB" baseline="0" dirty="0"/>
            </a:br>
            <a:r>
              <a:rPr lang="en-GB" b="0" dirty="0"/>
              <a:t>ma [60], </a:t>
            </a:r>
            <a:r>
              <a:rPr lang="en-GB" b="0" dirty="0" err="1"/>
              <a:t>baie</a:t>
            </a:r>
            <a:r>
              <a:rPr lang="en-GB" b="0" dirty="0"/>
              <a:t> [3719], </a:t>
            </a:r>
            <a:r>
              <a:rPr lang="en-GB" sz="1200" b="0" kern="1200" dirty="0">
                <a:solidFill>
                  <a:schemeClr val="tx1"/>
                </a:solidFill>
                <a:latin typeface="+mn-lt"/>
                <a:ea typeface="+mn-ea"/>
                <a:cs typeface="+mn-cs"/>
              </a:rPr>
              <a:t>bas [468], </a:t>
            </a:r>
            <a:r>
              <a:rPr lang="en-GB" sz="1200" b="0" kern="1200" dirty="0" err="1">
                <a:solidFill>
                  <a:schemeClr val="tx1"/>
                </a:solidFill>
                <a:latin typeface="+mn-lt"/>
                <a:ea typeface="+mn-ea"/>
                <a:cs typeface="+mn-cs"/>
              </a:rPr>
              <a:t>phare</a:t>
            </a:r>
            <a:r>
              <a:rPr lang="en-GB" sz="1200" b="0" kern="1200" dirty="0">
                <a:solidFill>
                  <a:schemeClr val="tx1"/>
                </a:solidFill>
                <a:latin typeface="+mn-lt"/>
                <a:ea typeface="+mn-ea"/>
                <a:cs typeface="+mn-cs"/>
              </a:rPr>
              <a:t> [3884], </a:t>
            </a:r>
            <a:r>
              <a:rPr lang="en-GB" sz="1200" b="0" kern="1200" dirty="0" err="1">
                <a:solidFill>
                  <a:schemeClr val="tx1"/>
                </a:solidFill>
                <a:latin typeface="+mn-lt"/>
                <a:ea typeface="+mn-ea"/>
                <a:cs typeface="+mn-cs"/>
              </a:rPr>
              <a:t>paire</a:t>
            </a:r>
            <a:r>
              <a:rPr lang="en-GB" sz="1200" b="0" kern="1200" dirty="0">
                <a:solidFill>
                  <a:schemeClr val="tx1"/>
                </a:solidFill>
                <a:latin typeface="+mn-lt"/>
                <a:ea typeface="+mn-ea"/>
                <a:cs typeface="+mn-cs"/>
              </a:rPr>
              <a:t> [3926],</a:t>
            </a:r>
            <a:r>
              <a:rPr lang="en-GB" b="0" dirty="0"/>
              <a:t> par [21], </a:t>
            </a:r>
            <a:r>
              <a:rPr lang="en-GB" b="0" dirty="0" err="1"/>
              <a:t>caisse</a:t>
            </a:r>
            <a:r>
              <a:rPr lang="en-GB" b="0" dirty="0"/>
              <a:t> [1881], </a:t>
            </a:r>
            <a:r>
              <a:rPr lang="en-GB" sz="1200" b="0" kern="1200" dirty="0">
                <a:solidFill>
                  <a:schemeClr val="tx1"/>
                </a:solidFill>
                <a:latin typeface="+mn-lt"/>
                <a:ea typeface="+mn-ea"/>
                <a:cs typeface="+mn-cs"/>
              </a:rPr>
              <a:t>case [2185], </a:t>
            </a:r>
            <a:r>
              <a:rPr lang="en-GB" sz="1200" b="0" kern="1200" dirty="0" err="1">
                <a:solidFill>
                  <a:schemeClr val="tx1"/>
                </a:solidFill>
                <a:latin typeface="+mn-lt"/>
                <a:ea typeface="+mn-ea"/>
                <a:cs typeface="+mn-cs"/>
              </a:rPr>
              <a:t>étais</a:t>
            </a:r>
            <a:r>
              <a:rPr lang="en-GB" sz="1200" b="0" kern="1200" dirty="0">
                <a:solidFill>
                  <a:schemeClr val="tx1"/>
                </a:solidFill>
                <a:latin typeface="+mn-lt"/>
                <a:ea typeface="+mn-ea"/>
                <a:cs typeface="+mn-cs"/>
              </a:rPr>
              <a:t> [5], </a:t>
            </a:r>
            <a:r>
              <a:rPr lang="en-GB" b="0" dirty="0"/>
              <a:t>maire [1876], </a:t>
            </a:r>
            <a:r>
              <a:rPr lang="en-GB" sz="1200" b="0" kern="1200" dirty="0" err="1">
                <a:solidFill>
                  <a:schemeClr val="tx1"/>
                </a:solidFill>
                <a:latin typeface="+mn-lt"/>
                <a:ea typeface="+mn-ea"/>
                <a:cs typeface="+mn-cs"/>
              </a:rPr>
              <a:t>marre</a:t>
            </a:r>
            <a:r>
              <a:rPr lang="en-GB" sz="1200" b="0" kern="1200" dirty="0">
                <a:solidFill>
                  <a:schemeClr val="tx1"/>
                </a:solidFill>
                <a:latin typeface="+mn-lt"/>
                <a:ea typeface="+mn-ea"/>
                <a:cs typeface="+mn-cs"/>
              </a:rPr>
              <a:t> [&gt;5000], </a:t>
            </a:r>
            <a:r>
              <a:rPr lang="en-GB" b="0" dirty="0" err="1"/>
              <a:t>baisser</a:t>
            </a:r>
            <a:r>
              <a:rPr lang="en-GB" b="0" dirty="0"/>
              <a:t> [911], </a:t>
            </a:r>
            <a:r>
              <a:rPr lang="en-GB" sz="1200" b="0" kern="1200" dirty="0">
                <a:solidFill>
                  <a:schemeClr val="tx1"/>
                </a:solidFill>
                <a:latin typeface="+mn-lt"/>
                <a:ea typeface="+mn-ea"/>
                <a:cs typeface="+mn-cs"/>
              </a:rPr>
              <a:t>basset [&gt;5000] , </a:t>
            </a:r>
            <a:r>
              <a:rPr lang="en-GB" sz="1200" b="0" kern="1200" dirty="0" err="1">
                <a:solidFill>
                  <a:schemeClr val="tx1"/>
                </a:solidFill>
                <a:latin typeface="+mn-lt"/>
                <a:ea typeface="+mn-ea"/>
                <a:cs typeface="+mn-cs"/>
              </a:rPr>
              <a:t>extrait</a:t>
            </a:r>
            <a:r>
              <a:rPr lang="en-GB" sz="1200" b="0" kern="1200" dirty="0">
                <a:solidFill>
                  <a:schemeClr val="tx1"/>
                </a:solidFill>
                <a:latin typeface="+mn-lt"/>
                <a:ea typeface="+mn-ea"/>
                <a:cs typeface="+mn-cs"/>
              </a:rPr>
              <a:t> [4283], </a:t>
            </a:r>
            <a:r>
              <a:rPr lang="en-GB" b="0" dirty="0"/>
              <a:t>extra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a:p>
            <a:endParaRPr lang="en-GB" dirty="0"/>
          </a:p>
        </p:txBody>
      </p:sp>
    </p:spTree>
    <p:extLst>
      <p:ext uri="{BB962C8B-B14F-4D97-AF65-F5344CB8AC3E}">
        <p14:creationId xmlns:p14="http://schemas.microsoft.com/office/powerpoint/2010/main" val="3749471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minutes</a:t>
            </a:r>
          </a:p>
          <a:p>
            <a:endParaRPr lang="en-US" b="1" dirty="0"/>
          </a:p>
          <a:p>
            <a:r>
              <a:rPr lang="en-US" b="1" dirty="0"/>
              <a:t>Aim: </a:t>
            </a:r>
            <a:r>
              <a:rPr lang="en-US" b="0" dirty="0"/>
              <a:t>Raising awareness of the identical sound in SSCs [ai] and [</a:t>
            </a:r>
            <a:r>
              <a:rPr lang="en-GB" sz="1200" b="0" dirty="0">
                <a:solidFill>
                  <a:schemeClr val="bg1"/>
                </a:solidFill>
              </a:rPr>
              <a:t>ê/è</a:t>
            </a:r>
            <a:r>
              <a:rPr lang="en-US" b="0" dirty="0"/>
              <a: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For a reminder of [</a:t>
            </a:r>
            <a:r>
              <a:rPr lang="en-GB" sz="1200" b="0" dirty="0">
                <a:solidFill>
                  <a:schemeClr val="bg1"/>
                </a:solidFill>
              </a:rPr>
              <a:t>ê/è</a:t>
            </a:r>
            <a:r>
              <a:rPr lang="en-US" b="0" dirty="0"/>
              <a:t>], see the two slides that follow.</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Oral production of SSCs [ai] and [ê/è]. Cognates are chosen to also practise ‘unlearning’ English pronunciation.</a:t>
            </a:r>
          </a:p>
          <a:p>
            <a:endParaRPr lang="en-US" b="1" dirty="0"/>
          </a:p>
          <a:p>
            <a:r>
              <a:rPr lang="en-US" b="1" dirty="0"/>
              <a:t>Procedure:</a:t>
            </a:r>
          </a:p>
          <a:p>
            <a:r>
              <a:rPr lang="en-US" b="0" dirty="0"/>
              <a:t>1. Students partner up and label themselves A and B.</a:t>
            </a:r>
          </a:p>
          <a:p>
            <a:r>
              <a:rPr lang="en-US" b="0" dirty="0"/>
              <a:t>2. They then treat the table as a script, but have to make sure they only pronounce the words containing SSCs [ai] and [è/ê].</a:t>
            </a:r>
          </a:p>
          <a:p>
            <a:r>
              <a:rPr lang="en-US" b="0" dirty="0"/>
              <a:t>3. The listening student notes any errors (illegal word said or SSC pronounced incorrectly) and gives their partner a score out of 5 for each round.</a:t>
            </a:r>
          </a:p>
          <a:p>
            <a:r>
              <a:rPr lang="en-US" b="0" dirty="0"/>
              <a:t>4. The student with the most points at the end is the winner!</a:t>
            </a:r>
          </a:p>
          <a:p>
            <a:r>
              <a:rPr lang="en-US" b="0" dirty="0"/>
              <a:t>5. ‘Legal’ words revealed on clicks.</a:t>
            </a:r>
          </a:p>
          <a:p>
            <a:r>
              <a:rPr lang="en-US" b="0" dirty="0"/>
              <a:t>6. Clarify meaning of the cognate words.</a:t>
            </a:r>
          </a:p>
          <a:p>
            <a:r>
              <a:rPr lang="en-US" b="0" dirty="0"/>
              <a:t>7. A challenge could be to get through the table as fast as possible without making a mistake.</a:t>
            </a:r>
          </a:p>
          <a:p>
            <a:endParaRPr lang="en-US"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dirty="0"/>
              <a:t>Word frequency (1 is the most frequent word in French): </a:t>
            </a:r>
            <a:br>
              <a:rPr lang="en-GB" baseline="0" dirty="0"/>
            </a:br>
            <a:r>
              <a:rPr lang="en-GB" dirty="0" err="1"/>
              <a:t>clair</a:t>
            </a:r>
            <a:r>
              <a:rPr lang="en-GB" dirty="0"/>
              <a:t> [335], </a:t>
            </a:r>
            <a:r>
              <a:rPr lang="en-GB" dirty="0" err="1"/>
              <a:t>raisonnable</a:t>
            </a:r>
            <a:r>
              <a:rPr lang="en-GB" dirty="0"/>
              <a:t> [2021], </a:t>
            </a:r>
            <a:r>
              <a:rPr kumimoji="0" lang="fr-FR"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secondaire [2027], japonais [2097], capitaine [2518], portrait [2666], air [761], secrétaire [920], pétition [2920], défense [938], économiste [2943], réaction [947], péril [2969], réunion [971], majorité [988], procédure [933], armée [1011], collègue [1099], </a:t>
            </a:r>
            <a:r>
              <a:rPr lang="en-GB" sz="1800" b="0" i="0" u="none" strike="noStrike" dirty="0" err="1">
                <a:solidFill>
                  <a:srgbClr val="000000"/>
                </a:solidFill>
                <a:effectLst/>
                <a:latin typeface="Calibri" panose="020F0502020204030204" pitchFamily="34" charset="0"/>
              </a:rPr>
              <a:t>sincère</a:t>
            </a:r>
            <a:r>
              <a:rPr lang="en-GB" dirty="0"/>
              <a:t> [3910], </a:t>
            </a:r>
            <a:r>
              <a:rPr lang="en-GB" dirty="0" err="1"/>
              <a:t>kilomètre</a:t>
            </a:r>
            <a:r>
              <a:rPr lang="en-GB" dirty="0"/>
              <a:t> [1435], sphere [4209], </a:t>
            </a:r>
            <a:r>
              <a:rPr lang="en-GB" dirty="0" err="1"/>
              <a:t>parallèle</a:t>
            </a:r>
            <a:r>
              <a:rPr lang="en-GB" dirty="0"/>
              <a:t> [2196], </a:t>
            </a:r>
            <a:r>
              <a:rPr lang="en-GB" sz="1800" b="0" i="0" u="none" strike="noStrike" dirty="0" err="1">
                <a:solidFill>
                  <a:srgbClr val="000000"/>
                </a:solidFill>
                <a:effectLst/>
                <a:latin typeface="Calibri" panose="020F0502020204030204" pitchFamily="34" charset="0"/>
              </a:rPr>
              <a:t>honnête</a:t>
            </a:r>
            <a:r>
              <a:rPr lang="en-GB" dirty="0"/>
              <a:t> [2405], </a:t>
            </a:r>
            <a:r>
              <a:rPr lang="en-GB" sz="1800" b="0" i="0" u="none" strike="noStrike" dirty="0" err="1">
                <a:solidFill>
                  <a:srgbClr val="000000"/>
                </a:solidFill>
                <a:effectLst/>
                <a:latin typeface="Calibri" panose="020F0502020204030204" pitchFamily="34" charset="0"/>
              </a:rPr>
              <a:t>ancêtre</a:t>
            </a:r>
            <a:r>
              <a:rPr lang="en-GB" dirty="0"/>
              <a:t> [3067], </a:t>
            </a:r>
            <a:r>
              <a:rPr lang="en-GB" dirty="0" err="1"/>
              <a:t>forêt</a:t>
            </a:r>
            <a:r>
              <a:rPr lang="en-GB" dirty="0"/>
              <a:t> [1724], </a:t>
            </a:r>
            <a:r>
              <a:rPr lang="en-GB" sz="1800" b="0" i="0" u="none" strike="noStrike" dirty="0" err="1">
                <a:solidFill>
                  <a:srgbClr val="000000"/>
                </a:solidFill>
                <a:effectLst/>
                <a:latin typeface="Calibri" panose="020F0502020204030204" pitchFamily="34" charset="0"/>
              </a:rPr>
              <a:t>suprême</a:t>
            </a:r>
            <a:r>
              <a:rPr lang="en-GB" dirty="0"/>
              <a:t> [2022], </a:t>
            </a:r>
            <a:r>
              <a:rPr lang="en-GB" sz="1800" b="0" i="0" u="none" strike="noStrike" dirty="0">
                <a:solidFill>
                  <a:srgbClr val="000000"/>
                </a:solidFill>
                <a:effectLst/>
                <a:latin typeface="Calibri" panose="020F0502020204030204" pitchFamily="34" charset="0"/>
              </a:rPr>
              <a:t>plastique</a:t>
            </a:r>
            <a:r>
              <a:rPr lang="en-GB" dirty="0"/>
              <a:t> [2191], signature [2187], </a:t>
            </a:r>
            <a:r>
              <a:rPr lang="en-GB" sz="1800" b="0" i="0" u="none" strike="noStrike" dirty="0" err="1">
                <a:solidFill>
                  <a:srgbClr val="000000"/>
                </a:solidFill>
                <a:effectLst/>
                <a:latin typeface="Calibri" panose="020F0502020204030204" pitchFamily="34" charset="0"/>
              </a:rPr>
              <a:t>courageux</a:t>
            </a:r>
            <a:r>
              <a:rPr lang="en-GB" dirty="0"/>
              <a:t> [2198], satellite [2200], legal [2247]</a:t>
            </a:r>
            <a:endParaRPr kumimoji="0" lang="fr-FR"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a:p>
            <a:pPr marL="0" indent="0">
              <a:buFont typeface="+mj-lt"/>
              <a:buNone/>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750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748" name="Google Shape;74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[ai]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vrai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a:t>
            </a:r>
            <a:r>
              <a:rPr lang="en-GB" baseline="0" dirty="0"/>
              <a:t> a ‘tick’.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[ai] </a:t>
            </a:r>
            <a:r>
              <a:rPr lang="en-GB" baseline="0" dirty="0"/>
              <a:t>sound, pronouncing </a:t>
            </a:r>
            <a:r>
              <a:rPr lang="en-GB" b="0" baseline="0" dirty="0"/>
              <a:t>”</a:t>
            </a:r>
            <a:r>
              <a:rPr lang="en-GB" b="1" baseline="0" dirty="0" err="1"/>
              <a:t>vrai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vrai</a:t>
            </a:r>
            <a:r>
              <a:rPr lang="en-GB" b="1" baseline="0" dirty="0"/>
              <a:t> </a:t>
            </a:r>
            <a:r>
              <a:rPr lang="en-GB" baseline="0" dirty="0"/>
              <a:t>[292].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72116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[ai] </a:t>
            </a:r>
            <a:r>
              <a:rPr lang="en-GB" baseline="0" dirty="0"/>
              <a:t>and then the </a:t>
            </a:r>
            <a:r>
              <a:rPr lang="en-GB" b="1" baseline="0" dirty="0"/>
              <a:t>source</a:t>
            </a:r>
            <a:r>
              <a:rPr lang="en-GB" baseline="0" dirty="0"/>
              <a:t> word again ‘</a:t>
            </a:r>
            <a:r>
              <a:rPr lang="en-GB" b="1" baseline="0" dirty="0" err="1"/>
              <a:t>vrai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maison</a:t>
            </a:r>
            <a:r>
              <a:rPr lang="en-GB" baseline="0" dirty="0"/>
              <a:t> [325]; </a:t>
            </a:r>
            <a:r>
              <a:rPr lang="en-GB" b="1" baseline="0" dirty="0"/>
              <a:t>raison </a:t>
            </a:r>
            <a:r>
              <a:rPr lang="en-GB" b="0" baseline="0" dirty="0"/>
              <a:t>[72]</a:t>
            </a:r>
            <a:r>
              <a:rPr lang="en-GB" baseline="0" dirty="0"/>
              <a:t> </a:t>
            </a:r>
            <a:r>
              <a:rPr lang="en-GB" b="1" baseline="0" dirty="0" err="1"/>
              <a:t>mauvais</a:t>
            </a:r>
            <a:r>
              <a:rPr lang="en-GB" baseline="0" dirty="0"/>
              <a:t> [274]; </a:t>
            </a:r>
            <a:r>
              <a:rPr lang="en-GB" b="1" baseline="0" dirty="0"/>
              <a:t>faire </a:t>
            </a:r>
            <a:r>
              <a:rPr lang="en-GB" baseline="0" dirty="0"/>
              <a:t>[25]; </a:t>
            </a:r>
            <a:r>
              <a:rPr lang="en-GB" b="1" baseline="0" dirty="0" err="1"/>
              <a:t>semaine</a:t>
            </a:r>
            <a:r>
              <a:rPr lang="en-GB" b="1" baseline="0" dirty="0"/>
              <a:t> </a:t>
            </a:r>
            <a:r>
              <a:rPr lang="en-GB" baseline="0" dirty="0"/>
              <a:t>[245]; </a:t>
            </a:r>
            <a:r>
              <a:rPr lang="en-GB" b="1" baseline="0" dirty="0" err="1"/>
              <a:t>vrai</a:t>
            </a:r>
            <a:r>
              <a:rPr lang="en-GB" b="1" baseline="0" dirty="0"/>
              <a:t> </a:t>
            </a:r>
            <a:r>
              <a:rPr lang="en-GB" baseline="0" dirty="0"/>
              <a:t>[292].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05443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a:t>
            </a:r>
            <a:r>
              <a:rPr lang="en-US" b="0" dirty="0"/>
              <a:t> Aural recognition of nasal and non-nasal vowels [aim/</a:t>
            </a:r>
            <a:r>
              <a:rPr lang="en-US" b="0" dirty="0" err="1"/>
              <a:t>im</a:t>
            </a:r>
            <a:r>
              <a:rPr lang="en-US" b="0" dirty="0"/>
              <a:t>], [</a:t>
            </a:r>
            <a:r>
              <a:rPr lang="en-US" b="0" dirty="0" err="1"/>
              <a:t>ain</a:t>
            </a:r>
            <a:r>
              <a:rPr lang="en-US" b="0" dirty="0"/>
              <a:t>/in], [ai] and [</a:t>
            </a:r>
            <a:r>
              <a:rPr lang="en-US" b="0" dirty="0" err="1"/>
              <a:t>i</a:t>
            </a:r>
            <a:r>
              <a:rPr lang="en-US" b="0" dirty="0"/>
              <a:t>] in unknown words.</a:t>
            </a:r>
          </a:p>
          <a:p>
            <a:endParaRPr lang="en-US" b="0" dirty="0"/>
          </a:p>
          <a:p>
            <a:r>
              <a:rPr lang="en-US" b="1" dirty="0"/>
              <a:t>Procedure:</a:t>
            </a:r>
          </a:p>
          <a:p>
            <a:r>
              <a:rPr lang="en-US" b="0" dirty="0"/>
              <a:t>1. </a:t>
            </a:r>
            <a:r>
              <a:rPr lang="en-US" b="0" dirty="0" err="1"/>
              <a:t>Practise</a:t>
            </a:r>
            <a:r>
              <a:rPr lang="en-US" b="0" dirty="0"/>
              <a:t> saying SSCs </a:t>
            </a:r>
            <a:r>
              <a:rPr lang="en-US" b="1" dirty="0"/>
              <a:t>[aim/</a:t>
            </a:r>
            <a:r>
              <a:rPr lang="en-US" b="1" dirty="0" err="1"/>
              <a:t>im</a:t>
            </a:r>
            <a:r>
              <a:rPr lang="en-US" b="1" dirty="0"/>
              <a:t>]</a:t>
            </a:r>
            <a:r>
              <a:rPr lang="en-US" b="0" dirty="0"/>
              <a:t>,</a:t>
            </a:r>
            <a:r>
              <a:rPr lang="en-US" b="1" dirty="0"/>
              <a:t> [</a:t>
            </a:r>
            <a:r>
              <a:rPr lang="en-US" b="1" dirty="0" err="1"/>
              <a:t>ain</a:t>
            </a:r>
            <a:r>
              <a:rPr lang="en-US" b="1" dirty="0"/>
              <a:t>/in]</a:t>
            </a:r>
            <a:r>
              <a:rPr lang="en-US" b="0" dirty="0"/>
              <a:t>,</a:t>
            </a:r>
            <a:r>
              <a:rPr lang="en-US" b="1" dirty="0"/>
              <a:t> [ai] </a:t>
            </a:r>
            <a:r>
              <a:rPr lang="en-US" b="0" dirty="0"/>
              <a:t>and </a:t>
            </a:r>
            <a:r>
              <a:rPr lang="en-US" b="1" dirty="0"/>
              <a:t>[</a:t>
            </a:r>
            <a:r>
              <a:rPr lang="en-US" b="1" dirty="0" err="1"/>
              <a:t>i</a:t>
            </a:r>
            <a:r>
              <a:rPr lang="en-US" b="1" dirty="0"/>
              <a:t>]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rPr>
              <a:t>aloud, in isolation. Students should notice a vibration in the nose when they produce the nasal sounds, but not when they produce the oral sounds.</a:t>
            </a:r>
            <a:endParaRPr lang="en-US" b="0" dirty="0"/>
          </a:p>
          <a:p>
            <a:r>
              <a:rPr lang="en-US" b="0" dirty="0"/>
              <a:t>2. Click the numbers to play the audio.</a:t>
            </a:r>
          </a:p>
          <a:p>
            <a:r>
              <a:rPr lang="en-US" b="0" dirty="0"/>
              <a:t>3. Students write 1-8 and decide if the letters in bold represent a ‘nasal’ or ‘non-nasal’ vowel sound.</a:t>
            </a:r>
          </a:p>
          <a:p>
            <a:r>
              <a:rPr lang="en-US" b="0" dirty="0"/>
              <a:t>4. Click to reveal the answers. The word appears first, followed by the ticks in the appropriate columns.</a:t>
            </a:r>
          </a:p>
          <a:p>
            <a:r>
              <a:rPr lang="en-US" b="0" dirty="0"/>
              <a:t>5. Click to bring up the reminder about spelling rules introduced last week (8.2.2.3) and demonstrate its applicability here.</a:t>
            </a:r>
          </a:p>
          <a:p>
            <a:endParaRPr lang="en-US" b="1" dirty="0"/>
          </a:p>
          <a:p>
            <a:r>
              <a:rPr lang="en-US" b="1" dirty="0"/>
              <a:t>Procedure:</a:t>
            </a:r>
          </a:p>
          <a:p>
            <a:r>
              <a:rPr lang="en-US" b="0" dirty="0"/>
              <a:t>1. Students listen to the words and tick the appropriate column.</a:t>
            </a:r>
          </a:p>
          <a:p>
            <a:r>
              <a:rPr lang="en-US" b="0" dirty="0"/>
              <a:t>2. Click to reveal the words one by one, together</a:t>
            </a:r>
            <a:r>
              <a:rPr lang="en-US" b="0" baseline="0" dirty="0"/>
              <a:t> with the correct tick for each.</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t>
            </a:r>
            <a:r>
              <a:rPr lang="en-GB" sz="1200" b="0" i="0" u="none" strike="noStrike" kern="1200" dirty="0" err="1">
                <a:solidFill>
                  <a:schemeClr val="tx1"/>
                </a:solidFill>
                <a:effectLst/>
                <a:latin typeface="+mn-lt"/>
                <a:ea typeface="+mn-ea"/>
                <a:cs typeface="+mn-cs"/>
              </a:rPr>
              <a:t>diminuer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interroger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a:t>
            </a:r>
            <a:r>
              <a:rPr lang="en-GB" sz="1200" b="0" i="0" u="none" strike="noStrike" kern="1200" dirty="0" err="1">
                <a:solidFill>
                  <a:schemeClr val="tx1"/>
                </a:solidFill>
                <a:effectLst/>
                <a:latin typeface="+mn-lt"/>
                <a:ea typeface="+mn-ea"/>
                <a:cs typeface="+mn-cs"/>
              </a:rPr>
              <a:t>grimper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4. aimable</a:t>
            </a:r>
          </a:p>
          <a:p>
            <a:pPr rtl="0" eaLnBrk="1" fontAlgn="ctr" latinLnBrk="0" hangingPunct="1"/>
            <a:r>
              <a:rPr lang="en-GB" sz="1200" b="0" i="0" u="none" strike="noStrike" kern="1200" dirty="0">
                <a:solidFill>
                  <a:schemeClr val="tx1"/>
                </a:solidFill>
                <a:effectLst/>
                <a:latin typeface="+mn-lt"/>
                <a:ea typeface="+mn-ea"/>
                <a:cs typeface="+mn-cs"/>
              </a:rPr>
              <a:t>5. </a:t>
            </a:r>
            <a:r>
              <a:rPr lang="en-GB" sz="1200" b="0" i="0" u="none" strike="noStrike" kern="1200" dirty="0" err="1">
                <a:solidFill>
                  <a:schemeClr val="tx1"/>
                </a:solidFill>
                <a:effectLst/>
                <a:latin typeface="+mn-lt"/>
                <a:ea typeface="+mn-ea"/>
                <a:cs typeface="+mn-cs"/>
              </a:rPr>
              <a:t>contraindre</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6. </a:t>
            </a:r>
            <a:r>
              <a:rPr lang="en-GB" sz="1200" b="0" i="0" u="none" strike="noStrike" kern="1200" dirty="0" err="1">
                <a:solidFill>
                  <a:schemeClr val="tx1"/>
                </a:solidFill>
                <a:effectLst/>
                <a:latin typeface="+mn-lt"/>
                <a:ea typeface="+mn-ea"/>
                <a:cs typeface="+mn-cs"/>
              </a:rPr>
              <a:t>chimique</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7. </a:t>
            </a:r>
            <a:r>
              <a:rPr lang="en-GB" sz="1200" b="0" i="0" u="none" strike="noStrike" kern="1200" dirty="0" err="1">
                <a:solidFill>
                  <a:schemeClr val="tx1"/>
                </a:solidFill>
                <a:effectLst/>
                <a:latin typeface="+mn-lt"/>
                <a:ea typeface="+mn-ea"/>
                <a:cs typeface="+mn-cs"/>
              </a:rPr>
              <a:t>minorité</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8. </a:t>
            </a:r>
            <a:r>
              <a:rPr lang="en-GB" sz="1200" b="0" i="0" u="none" strike="noStrike" kern="1200" dirty="0" err="1">
                <a:solidFill>
                  <a:schemeClr val="tx1"/>
                </a:solidFill>
                <a:effectLst/>
                <a:latin typeface="+mn-lt"/>
                <a:ea typeface="+mn-ea"/>
                <a:cs typeface="+mn-cs"/>
              </a:rPr>
              <a:t>crainte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9. </a:t>
            </a:r>
            <a:r>
              <a:rPr lang="en-GB" sz="1200" b="0" i="0" u="none" strike="noStrike" kern="1200" dirty="0" err="1">
                <a:solidFill>
                  <a:schemeClr val="tx1"/>
                </a:solidFill>
                <a:effectLst/>
                <a:latin typeface="+mn-lt"/>
                <a:ea typeface="+mn-ea"/>
                <a:cs typeface="+mn-cs"/>
              </a:rPr>
              <a:t>vraiment</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10. </a:t>
            </a:r>
            <a:r>
              <a:rPr lang="en-GB" sz="1200" b="0" i="0" u="none" strike="noStrike" kern="1200" dirty="0" err="1">
                <a:solidFill>
                  <a:schemeClr val="tx1"/>
                </a:solidFill>
                <a:effectLst/>
                <a:latin typeface="+mn-lt"/>
                <a:ea typeface="+mn-ea"/>
                <a:cs typeface="+mn-cs"/>
              </a:rPr>
              <a:t>centaine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diminuer</a:t>
            </a:r>
            <a:r>
              <a:rPr lang="en-GB" baseline="0" dirty="0"/>
              <a:t> [1507], </a:t>
            </a:r>
            <a:r>
              <a:rPr lang="en-GB" baseline="0" dirty="0" err="1"/>
              <a:t>interroger</a:t>
            </a:r>
            <a:r>
              <a:rPr lang="en-GB" baseline="0" dirty="0"/>
              <a:t> [1093], </a:t>
            </a:r>
            <a:r>
              <a:rPr lang="en-GB" baseline="0" dirty="0" err="1"/>
              <a:t>grimper</a:t>
            </a:r>
            <a:r>
              <a:rPr lang="en-GB" baseline="0" dirty="0"/>
              <a:t> [2646], aimable [4668], </a:t>
            </a:r>
            <a:r>
              <a:rPr lang="en-GB" baseline="0" dirty="0" err="1"/>
              <a:t>plaindre</a:t>
            </a:r>
            <a:r>
              <a:rPr lang="en-GB" baseline="0" dirty="0"/>
              <a:t> [137], </a:t>
            </a:r>
            <a:r>
              <a:rPr lang="en-GB" baseline="0" dirty="0" err="1"/>
              <a:t>chimique</a:t>
            </a:r>
            <a:r>
              <a:rPr lang="en-GB" baseline="0" dirty="0"/>
              <a:t> [2650,] </a:t>
            </a:r>
            <a:r>
              <a:rPr lang="en-GB" baseline="0" dirty="0" err="1"/>
              <a:t>minorité</a:t>
            </a:r>
            <a:r>
              <a:rPr lang="en-GB" baseline="0" dirty="0"/>
              <a:t> [&gt;5000], </a:t>
            </a:r>
            <a:r>
              <a:rPr lang="en-GB" baseline="0" dirty="0" err="1"/>
              <a:t>crainte</a:t>
            </a:r>
            <a:r>
              <a:rPr lang="en-GB" baseline="0" dirty="0"/>
              <a:t> [1195], </a:t>
            </a:r>
            <a:r>
              <a:rPr lang="en-GB" baseline="0" dirty="0" err="1"/>
              <a:t>vraiment</a:t>
            </a:r>
            <a:r>
              <a:rPr lang="en-GB" baseline="0" dirty="0"/>
              <a:t> [361], </a:t>
            </a:r>
            <a:r>
              <a:rPr lang="en-GB" baseline="0" dirty="0" err="1"/>
              <a:t>centaine</a:t>
            </a:r>
            <a:r>
              <a:rPr lang="en-GB" baseline="0" dirty="0"/>
              <a:t> [1417]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551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[ai]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vrai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a:t>
            </a:r>
            <a:r>
              <a:rPr lang="en-GB" baseline="0" dirty="0"/>
              <a:t> a ‘tick’.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[ai] </a:t>
            </a:r>
            <a:r>
              <a:rPr lang="en-GB" baseline="0" dirty="0"/>
              <a:t>sound, pronouncing </a:t>
            </a:r>
            <a:r>
              <a:rPr lang="en-GB" b="0" baseline="0" dirty="0"/>
              <a:t>”</a:t>
            </a:r>
            <a:r>
              <a:rPr lang="en-GB" b="1" baseline="0" dirty="0" err="1"/>
              <a:t>vrai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vrai</a:t>
            </a:r>
            <a:r>
              <a:rPr lang="en-GB" b="1" baseline="0" dirty="0"/>
              <a:t> </a:t>
            </a:r>
            <a:r>
              <a:rPr lang="en-GB" baseline="0" dirty="0"/>
              <a:t>[292].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72116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a:t>
            </a:r>
            <a:r>
              <a:rPr lang="en-US" b="0" dirty="0"/>
              <a:t> revising the spelling rules governing pronunciation changes in SSCs which are normally nasal vowels, and applying these to [aim/</a:t>
            </a:r>
            <a:r>
              <a:rPr lang="en-US" b="0" dirty="0" err="1"/>
              <a:t>im</a:t>
            </a:r>
            <a:r>
              <a:rPr lang="en-US" b="0" dirty="0"/>
              <a:t>] and [</a:t>
            </a:r>
            <a:r>
              <a:rPr lang="en-US" b="0" dirty="0" err="1"/>
              <a:t>ain</a:t>
            </a:r>
            <a:r>
              <a:rPr lang="en-US" b="0" dirty="0"/>
              <a:t>/in].</a:t>
            </a:r>
          </a:p>
          <a:p>
            <a:endParaRPr lang="en-US" b="0" dirty="0"/>
          </a:p>
          <a:p>
            <a:r>
              <a:rPr lang="en-GB" b="1" dirty="0"/>
              <a:t>Procedure:</a:t>
            </a:r>
            <a:br>
              <a:rPr lang="en-GB" dirty="0"/>
            </a:br>
            <a:r>
              <a:rPr lang="en-GB" dirty="0"/>
              <a:t>1. Cycle through the information on the slide using the animation sequence.</a:t>
            </a:r>
            <a:br>
              <a:rPr lang="en-GB" dirty="0"/>
            </a:b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1"/>
              <a:t>: 5 </a:t>
            </a:r>
            <a:r>
              <a:rPr lang="en-US" b="1" dirty="0"/>
              <a:t>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applying awareness of the pronunciation rules governing SSCs </a:t>
            </a:r>
            <a:r>
              <a:rPr lang="en-GB" sz="1200" b="0" dirty="0">
                <a:solidFill>
                  <a:schemeClr val="bg1"/>
                </a:solidFill>
              </a:rPr>
              <a:t>[aim/ain], [ai] and [</a:t>
            </a:r>
            <a:r>
              <a:rPr lang="en-GB" sz="1200" b="0" dirty="0" err="1">
                <a:solidFill>
                  <a:schemeClr val="bg1"/>
                </a:solidFill>
              </a:rPr>
              <a:t>i</a:t>
            </a:r>
            <a:r>
              <a:rPr lang="en-GB" sz="1200" b="0" dirty="0">
                <a:solidFill>
                  <a:schemeClr val="bg1"/>
                </a:solidFill>
              </a:rPr>
              <a:t>] to </a:t>
            </a:r>
            <a:r>
              <a:rPr lang="en-US" b="0" dirty="0"/>
              <a:t>the oral production of words containing these letter combinations.</a:t>
            </a:r>
          </a:p>
          <a:p>
            <a:endParaRPr lang="en-US" b="0" dirty="0"/>
          </a:p>
          <a:p>
            <a:r>
              <a:rPr lang="en-US" b="1" dirty="0"/>
              <a:t>Procedure</a:t>
            </a:r>
          </a:p>
          <a:p>
            <a:pPr marL="228600" indent="-228600">
              <a:buAutoNum type="arabicPeriod"/>
            </a:pPr>
            <a:r>
              <a:rPr lang="en-US" b="0" dirty="0"/>
              <a:t>Student read the words and decide based on the presence of absence of a vowel after letter ‘m’ or ‘n’ whether a nasal is needed or not..</a:t>
            </a:r>
          </a:p>
          <a:p>
            <a:pPr marL="228600" indent="-228600">
              <a:buAutoNum type="arabicPeriod"/>
            </a:pPr>
            <a:r>
              <a:rPr lang="en-US" b="0" dirty="0"/>
              <a:t>Click to check.</a:t>
            </a:r>
          </a:p>
          <a:p>
            <a:pPr marL="228600" indent="-228600">
              <a:buAutoNum type="arabicPeriod"/>
            </a:pPr>
            <a:r>
              <a:rPr lang="en-US" b="0" dirty="0"/>
              <a:t>Now, students are challenged to pronounce the words correctly. Students should work in pairs and monitor each other for this.</a:t>
            </a:r>
          </a:p>
          <a:p>
            <a:pPr marL="228600" indent="-228600">
              <a:buAutoNum type="arabicPeriod"/>
            </a:pPr>
            <a:r>
              <a:rPr lang="en-US" b="0" dirty="0"/>
              <a:t>Students try to say the words out loud. Teacher corrects.</a:t>
            </a:r>
          </a:p>
          <a:p>
            <a:pPr marL="228600" indent="-228600">
              <a:buAutoNum type="arabicPeriod"/>
            </a:pPr>
            <a:r>
              <a:rPr lang="en-US" b="0" dirty="0"/>
              <a:t>Click the numbers to hear pronunciation</a:t>
            </a:r>
          </a:p>
          <a:p>
            <a:pPr marL="228600" indent="-228600">
              <a:buAutoNum type="arabicPeriod"/>
            </a:pPr>
            <a:endParaRPr lang="en-US" b="0" dirty="0"/>
          </a:p>
          <a:p>
            <a:pPr marL="0" indent="0">
              <a:buNone/>
            </a:pPr>
            <a:r>
              <a:rPr lang="en-US" b="1" dirty="0"/>
              <a:t>Transcript:</a:t>
            </a:r>
          </a:p>
          <a:p>
            <a:pPr marL="228600" indent="-228600">
              <a:buAutoNum type="arabicPeriod"/>
            </a:pPr>
            <a:r>
              <a:rPr lang="en-US" b="0" dirty="0" err="1"/>
              <a:t>primitif</a:t>
            </a:r>
            <a:endParaRPr lang="en-US" b="0" dirty="0"/>
          </a:p>
          <a:p>
            <a:pPr marL="228600" indent="-228600">
              <a:buAutoNum type="arabicPeriod"/>
            </a:pPr>
            <a:r>
              <a:rPr lang="en-US" b="0" dirty="0" err="1"/>
              <a:t>intimider</a:t>
            </a:r>
            <a:r>
              <a:rPr lang="en-US" b="0" dirty="0"/>
              <a:t> </a:t>
            </a:r>
          </a:p>
          <a:p>
            <a:pPr marL="228600" indent="-228600">
              <a:buAutoNum type="arabicPeriod"/>
            </a:pPr>
            <a:r>
              <a:rPr lang="en-US" b="0" dirty="0" err="1"/>
              <a:t>haine</a:t>
            </a:r>
            <a:endParaRPr lang="en-US" b="0" dirty="0"/>
          </a:p>
          <a:p>
            <a:pPr marL="228600" indent="-228600">
              <a:buAutoNum type="arabicPeriod"/>
            </a:pPr>
            <a:r>
              <a:rPr lang="en-US" b="0" dirty="0" err="1"/>
              <a:t>crainte</a:t>
            </a:r>
            <a:endParaRPr lang="en-US" b="0" dirty="0"/>
          </a:p>
          <a:p>
            <a:pPr marL="228600" indent="-228600">
              <a:buAutoNum type="arabicPeriod"/>
            </a:pPr>
            <a:r>
              <a:rPr lang="en-US" b="0" dirty="0"/>
              <a:t>timbre</a:t>
            </a:r>
          </a:p>
          <a:p>
            <a:pPr marL="228600" indent="-228600">
              <a:buAutoNum type="arabicPeriod"/>
            </a:pPr>
            <a:r>
              <a:rPr lang="en-US" b="0" dirty="0" err="1"/>
              <a:t>prochainement</a:t>
            </a:r>
            <a:endParaRPr lang="en-US" b="0" dirty="0"/>
          </a:p>
          <a:p>
            <a:pPr marL="228600" indent="-228600">
              <a:buAutoNum type="arabicPeriod"/>
            </a:pPr>
            <a:r>
              <a:rPr lang="en-US" b="0" dirty="0" err="1"/>
              <a:t>inondation</a:t>
            </a:r>
            <a:endParaRPr lang="en-US" b="0" dirty="0"/>
          </a:p>
          <a:p>
            <a:pPr marL="228600" indent="-228600">
              <a:buAutoNum type="arabicPeriod"/>
            </a:pPr>
            <a:r>
              <a:rPr lang="en-US" b="0" dirty="0" err="1"/>
              <a:t>minimiser</a:t>
            </a:r>
            <a:endParaRPr lang="en-US" b="0" dirty="0"/>
          </a:p>
          <a:p>
            <a:pPr marL="228600" indent="-228600">
              <a:buAutoNum type="arabicPeriod"/>
            </a:pPr>
            <a:r>
              <a:rPr lang="en-US" b="0" dirty="0"/>
              <a:t>capitaine</a:t>
            </a:r>
          </a:p>
          <a:p>
            <a:pPr marL="228600" indent="-228600">
              <a:buAutoNum type="arabicPeriod"/>
            </a:pPr>
            <a:r>
              <a:rPr lang="en-US" b="0" dirty="0" err="1"/>
              <a:t>plaindre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primitif</a:t>
            </a:r>
            <a:r>
              <a:rPr lang="en-GB" baseline="0" dirty="0"/>
              <a:t> [3345], </a:t>
            </a:r>
            <a:r>
              <a:rPr lang="en-GB" baseline="0" dirty="0" err="1"/>
              <a:t>intimider</a:t>
            </a:r>
            <a:r>
              <a:rPr lang="en-GB" baseline="0" dirty="0"/>
              <a:t> [4777], </a:t>
            </a:r>
            <a:r>
              <a:rPr lang="en-GB" baseline="0" dirty="0" err="1"/>
              <a:t>haine</a:t>
            </a:r>
            <a:r>
              <a:rPr lang="en-GB" baseline="0" dirty="0"/>
              <a:t> [2277], </a:t>
            </a:r>
            <a:r>
              <a:rPr lang="en-GB" baseline="0" dirty="0" err="1"/>
              <a:t>crainte</a:t>
            </a:r>
            <a:r>
              <a:rPr lang="en-GB" baseline="0" dirty="0"/>
              <a:t> [1195], timbre [4138], </a:t>
            </a:r>
            <a:r>
              <a:rPr lang="en-GB" baseline="0" dirty="0" err="1"/>
              <a:t>prochainement</a:t>
            </a:r>
            <a:r>
              <a:rPr lang="en-GB" baseline="0" dirty="0"/>
              <a:t> [4417], </a:t>
            </a:r>
            <a:r>
              <a:rPr lang="en-GB" baseline="0" dirty="0" err="1"/>
              <a:t>inondation</a:t>
            </a:r>
            <a:r>
              <a:rPr lang="en-GB" baseline="0" dirty="0"/>
              <a:t> [4677], minimiser [4725], capitaine [2518], </a:t>
            </a:r>
            <a:r>
              <a:rPr lang="en-GB" baseline="0" dirty="0" err="1"/>
              <a:t>plaindre</a:t>
            </a:r>
            <a:r>
              <a:rPr lang="en-GB" baseline="0" dirty="0"/>
              <a:t> [1370]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in task instructions (1 is the most frequent word in French): </a:t>
            </a:r>
            <a:br>
              <a:rPr lang="en-GB" baseline="0" dirty="0"/>
            </a:br>
            <a:r>
              <a:rPr lang="en-GB" baseline="0" dirty="0" err="1"/>
              <a:t>décider</a:t>
            </a:r>
            <a:r>
              <a:rPr lang="en-GB" baseline="0" dirty="0"/>
              <a:t> [165], </a:t>
            </a:r>
            <a:r>
              <a:rPr lang="en-GB" baseline="0" dirty="0" err="1"/>
              <a:t>voyelle</a:t>
            </a:r>
            <a:r>
              <a:rPr lang="en-GB" baseline="0" dirty="0"/>
              <a:t> [&gt;5000], nasal [&gt;5000], oral [4114]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052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748" name="Google Shape;74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63658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[ai]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vrai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a:t>
            </a:r>
            <a:r>
              <a:rPr lang="en-GB" baseline="0" dirty="0"/>
              <a:t> a ‘tick’.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[ai] </a:t>
            </a:r>
            <a:r>
              <a:rPr lang="en-GB" baseline="0" dirty="0"/>
              <a:t>sound, pronouncing </a:t>
            </a:r>
            <a:r>
              <a:rPr lang="en-GB" b="0" baseline="0" dirty="0"/>
              <a:t>”</a:t>
            </a:r>
            <a:r>
              <a:rPr lang="en-GB" b="1" baseline="0" dirty="0" err="1"/>
              <a:t>vrai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vrai</a:t>
            </a:r>
            <a:r>
              <a:rPr lang="en-GB" b="1" baseline="0" dirty="0"/>
              <a:t> </a:t>
            </a:r>
            <a:r>
              <a:rPr lang="en-GB" baseline="0" dirty="0"/>
              <a:t>[292].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721164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[ai] </a:t>
            </a:r>
            <a:r>
              <a:rPr lang="en-GB" baseline="0" dirty="0"/>
              <a:t>and then the </a:t>
            </a:r>
            <a:r>
              <a:rPr lang="en-GB" b="1" baseline="0" dirty="0"/>
              <a:t>source</a:t>
            </a:r>
            <a:r>
              <a:rPr lang="en-GB" baseline="0" dirty="0"/>
              <a:t> word again ‘</a:t>
            </a:r>
            <a:r>
              <a:rPr lang="en-GB" b="1" baseline="0" dirty="0" err="1"/>
              <a:t>vrai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maison</a:t>
            </a:r>
            <a:r>
              <a:rPr lang="en-GB" baseline="0" dirty="0"/>
              <a:t> [325]; </a:t>
            </a:r>
            <a:r>
              <a:rPr lang="en-GB" b="1" baseline="0" dirty="0"/>
              <a:t>raison </a:t>
            </a:r>
            <a:r>
              <a:rPr lang="en-GB" b="0" baseline="0" dirty="0"/>
              <a:t>[72]</a:t>
            </a:r>
            <a:r>
              <a:rPr lang="en-GB" baseline="0" dirty="0"/>
              <a:t> </a:t>
            </a:r>
            <a:r>
              <a:rPr lang="en-GB" b="1" baseline="0" dirty="0" err="1"/>
              <a:t>mauvais</a:t>
            </a:r>
            <a:r>
              <a:rPr lang="en-GB" baseline="0" dirty="0"/>
              <a:t> [274]; </a:t>
            </a:r>
            <a:r>
              <a:rPr lang="en-GB" b="1" baseline="0" dirty="0"/>
              <a:t>faire </a:t>
            </a:r>
            <a:r>
              <a:rPr lang="en-GB" baseline="0" dirty="0"/>
              <a:t>[25]; </a:t>
            </a:r>
            <a:r>
              <a:rPr lang="en-GB" b="1" baseline="0" dirty="0" err="1"/>
              <a:t>semaine</a:t>
            </a:r>
            <a:r>
              <a:rPr lang="en-GB" b="1" baseline="0" dirty="0"/>
              <a:t> </a:t>
            </a:r>
            <a:r>
              <a:rPr lang="en-GB" baseline="0" dirty="0"/>
              <a:t>[245]; </a:t>
            </a:r>
            <a:r>
              <a:rPr lang="en-GB" b="1" baseline="0" dirty="0" err="1"/>
              <a:t>vrai</a:t>
            </a:r>
            <a:r>
              <a:rPr lang="en-GB" b="1" baseline="0" dirty="0"/>
              <a:t> </a:t>
            </a:r>
            <a:r>
              <a:rPr lang="en-GB" baseline="0" dirty="0"/>
              <a:t>[292].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054432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baseline="0" dirty="0"/>
              <a:t>Timing: 5 minutes [1/2]</a:t>
            </a:r>
          </a:p>
          <a:p>
            <a:pPr marL="0" indent="0">
              <a:buFont typeface="Arial" panose="020B0604020202020204" pitchFamily="34" charset="0"/>
              <a:buNone/>
            </a:pPr>
            <a:endParaRPr lang="en-GB" sz="1200" kern="1200" dirty="0">
              <a:solidFill>
                <a:schemeClr val="tx1"/>
              </a:solidFill>
              <a:effectLst/>
              <a:latin typeface="Century Gothic" panose="020B0502020202020204" pitchFamily="34" charset="0"/>
              <a:ea typeface="+mn-ea"/>
              <a:cs typeface="+mn-cs"/>
            </a:endParaRPr>
          </a:p>
          <a:p>
            <a:r>
              <a:rPr lang="en-US" b="1" dirty="0"/>
              <a:t>Aim: </a:t>
            </a:r>
            <a:r>
              <a:rPr lang="en-US" b="0" dirty="0"/>
              <a:t>To recap</a:t>
            </a:r>
            <a:r>
              <a:rPr lang="en-US" b="0" baseline="0" dirty="0"/>
              <a:t> the difference in usage between perfect tense (for one-off events in the past) and imperfect tense (for habitual actions in the past);</a:t>
            </a:r>
            <a:r>
              <a:rPr lang="en-US" b="0" dirty="0"/>
              <a:t> to draw attention to the difference in pronunciation</a:t>
            </a:r>
            <a:r>
              <a:rPr lang="en-US" b="0" baseline="0" dirty="0"/>
              <a:t> between -é at the end of a past participle and -ais/-ait at the end of the imperfect form; to highlight the link between phonics and meaning; to prepare students for the grammar point covered later in the lesson.</a:t>
            </a:r>
            <a:endParaRPr lang="en-US" b="0" dirty="0"/>
          </a:p>
          <a:p>
            <a:endParaRPr lang="en-US" b="1" dirty="0"/>
          </a:p>
          <a:p>
            <a:r>
              <a:rPr lang="en-US" b="1" dirty="0"/>
              <a:t>Procedure:</a:t>
            </a:r>
          </a:p>
          <a:p>
            <a:r>
              <a:rPr lang="en-US" b="0" dirty="0"/>
              <a:t>1. Click to reveal text and 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Click on the French text to hear a native speaker say perfect and</a:t>
            </a:r>
            <a:r>
              <a:rPr lang="en-US" b="0" baseline="0" dirty="0"/>
              <a:t> imperfect forms of the same verb. Note that the [ai] in </a:t>
            </a:r>
            <a:r>
              <a:rPr lang="en-US" b="0" i="1" baseline="0" dirty="0"/>
              <a:t>j’ai </a:t>
            </a:r>
            <a:r>
              <a:rPr lang="en-US" b="0" i="0" baseline="0" dirty="0"/>
              <a:t>is pronounced like [é].</a:t>
            </a:r>
            <a:endParaRPr lang="en-US" b="0" dirty="0"/>
          </a:p>
          <a:p>
            <a:r>
              <a:rPr lang="en-US" b="0" dirty="0"/>
              <a:t>3. Draw attention</a:t>
            </a:r>
            <a:r>
              <a:rPr lang="en-US" b="0" baseline="0" dirty="0"/>
              <a:t> to the English definitions, and c</a:t>
            </a:r>
            <a:r>
              <a:rPr lang="en-US" b="0" dirty="0"/>
              <a:t>lick to reveal reminder about the difference between in use between</a:t>
            </a:r>
            <a:r>
              <a:rPr lang="en-US" b="0" baseline="0" dirty="0"/>
              <a:t> </a:t>
            </a:r>
            <a:r>
              <a:rPr lang="en-US" b="0" dirty="0"/>
              <a:t>the perfect and imperfect tenses.</a:t>
            </a:r>
          </a:p>
          <a:p>
            <a:r>
              <a:rPr lang="en-US" b="0" dirty="0"/>
              <a:t>4. Click to reveal information on the importance of phonics in this case, where a slight sound change carries a significant meaning</a:t>
            </a:r>
            <a:r>
              <a:rPr lang="en-US" b="0" baseline="0" dirty="0"/>
              <a:t> change.</a:t>
            </a:r>
            <a:endParaRPr lang="en-US" b="0" dirty="0"/>
          </a:p>
          <a:p>
            <a:endParaRPr lang="en-US" b="0" dirty="0"/>
          </a:p>
          <a:p>
            <a:r>
              <a:rPr lang="en-US" b="1" dirty="0"/>
              <a:t>Transcript:</a:t>
            </a:r>
          </a:p>
          <a:p>
            <a:pPr marL="0" indent="0">
              <a:buFont typeface="+mj-lt"/>
              <a:buNone/>
            </a:pPr>
            <a:r>
              <a:rPr lang="fr-FR" b="0" noProof="0" dirty="0"/>
              <a:t>1.</a:t>
            </a:r>
            <a:r>
              <a:rPr lang="fr-FR" b="0" baseline="0" noProof="0" dirty="0"/>
              <a:t> o</a:t>
            </a:r>
            <a:r>
              <a:rPr lang="fr-FR" b="0" noProof="0" dirty="0"/>
              <a:t>n a parlé</a:t>
            </a:r>
          </a:p>
          <a:p>
            <a:pPr marL="0" indent="0">
              <a:buFont typeface="+mj-lt"/>
              <a:buNone/>
            </a:pPr>
            <a:r>
              <a:rPr lang="fr-FR" b="0" noProof="0" dirty="0"/>
              <a:t>2.</a:t>
            </a:r>
            <a:r>
              <a:rPr lang="fr-FR" b="0" baseline="0" noProof="0" dirty="0"/>
              <a:t> on </a:t>
            </a:r>
            <a:r>
              <a:rPr lang="fr-FR" b="0" noProof="0" dirty="0"/>
              <a:t>parlait</a:t>
            </a:r>
          </a:p>
          <a:p>
            <a:pPr marL="0" indent="0">
              <a:buFont typeface="+mj-lt"/>
              <a:buNone/>
            </a:pPr>
            <a:r>
              <a:rPr lang="fr-FR" b="0" noProof="0" dirty="0"/>
              <a:t>3.</a:t>
            </a:r>
            <a:r>
              <a:rPr lang="fr-FR" b="0" baseline="0" noProof="0" dirty="0"/>
              <a:t> j</a:t>
            </a:r>
            <a:r>
              <a:rPr lang="fr-FR" b="0" noProof="0" dirty="0"/>
              <a:t>’ai chanté</a:t>
            </a:r>
          </a:p>
          <a:p>
            <a:pPr marL="0" indent="0">
              <a:buFont typeface="+mj-lt"/>
              <a:buNone/>
            </a:pPr>
            <a:r>
              <a:rPr lang="fr-FR" b="0" noProof="0" dirty="0"/>
              <a:t>4.</a:t>
            </a:r>
            <a:r>
              <a:rPr lang="fr-FR" b="0" baseline="0" noProof="0" dirty="0"/>
              <a:t> je </a:t>
            </a:r>
            <a:r>
              <a:rPr lang="fr-FR" b="0" noProof="0" dirty="0"/>
              <a:t>chantais</a:t>
            </a:r>
          </a:p>
          <a:p>
            <a:pPr marL="0" indent="0">
              <a:buFont typeface="+mj-lt"/>
              <a:buNone/>
            </a:pPr>
            <a:r>
              <a:rPr lang="fr-FR" b="0" noProof="0" dirty="0"/>
              <a:t>5.</a:t>
            </a:r>
            <a:r>
              <a:rPr lang="fr-FR" b="0" baseline="0" noProof="0" dirty="0"/>
              <a:t> il </a:t>
            </a:r>
            <a:r>
              <a:rPr lang="fr-FR" b="0" noProof="0" dirty="0"/>
              <a:t>a dansé</a:t>
            </a:r>
          </a:p>
          <a:p>
            <a:pPr marL="0" indent="0">
              <a:buFont typeface="+mj-lt"/>
              <a:buNone/>
            </a:pPr>
            <a:r>
              <a:rPr lang="fr-FR" b="0" noProof="0" dirty="0"/>
              <a:t>6.</a:t>
            </a:r>
            <a:r>
              <a:rPr lang="fr-FR" b="0" baseline="0" noProof="0" dirty="0"/>
              <a:t> il </a:t>
            </a:r>
            <a:r>
              <a:rPr lang="fr-FR" b="0" noProof="0" dirty="0"/>
              <a:t>dansait</a:t>
            </a:r>
          </a:p>
        </p:txBody>
      </p:sp>
      <p:sp>
        <p:nvSpPr>
          <p:cNvPr id="353" name="Google Shape;35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35</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58774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30947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28733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[ai] </a:t>
            </a:r>
            <a:r>
              <a:rPr lang="en-GB" baseline="0" dirty="0"/>
              <a:t>and then the </a:t>
            </a:r>
            <a:r>
              <a:rPr lang="en-GB" b="1" baseline="0" dirty="0"/>
              <a:t>source</a:t>
            </a:r>
            <a:r>
              <a:rPr lang="en-GB" baseline="0" dirty="0"/>
              <a:t> word again ‘</a:t>
            </a:r>
            <a:r>
              <a:rPr lang="en-GB" b="1" baseline="0" dirty="0" err="1"/>
              <a:t>vrai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maison</a:t>
            </a:r>
            <a:r>
              <a:rPr lang="en-GB" baseline="0" dirty="0"/>
              <a:t> [325]; </a:t>
            </a:r>
            <a:r>
              <a:rPr lang="en-GB" b="1" baseline="0" dirty="0"/>
              <a:t>raison </a:t>
            </a:r>
            <a:r>
              <a:rPr lang="en-GB" b="0" baseline="0" dirty="0"/>
              <a:t>[72]</a:t>
            </a:r>
            <a:r>
              <a:rPr lang="en-GB" baseline="0" dirty="0"/>
              <a:t> </a:t>
            </a:r>
            <a:r>
              <a:rPr lang="en-GB" b="1" baseline="0" dirty="0" err="1"/>
              <a:t>mauvais</a:t>
            </a:r>
            <a:r>
              <a:rPr lang="en-GB" baseline="0" dirty="0"/>
              <a:t> [274]; </a:t>
            </a:r>
            <a:r>
              <a:rPr lang="en-GB" b="1" baseline="0" dirty="0"/>
              <a:t>faire </a:t>
            </a:r>
            <a:r>
              <a:rPr lang="en-GB" baseline="0" dirty="0"/>
              <a:t>[25]; </a:t>
            </a:r>
            <a:r>
              <a:rPr lang="en-GB" b="1" baseline="0" dirty="0" err="1"/>
              <a:t>semaine</a:t>
            </a:r>
            <a:r>
              <a:rPr lang="en-GB" b="1" baseline="0" dirty="0"/>
              <a:t> </a:t>
            </a:r>
            <a:r>
              <a:rPr lang="en-GB" baseline="0" dirty="0"/>
              <a:t>[245]; </a:t>
            </a:r>
            <a:r>
              <a:rPr lang="en-GB" b="1" baseline="0" dirty="0" err="1"/>
              <a:t>vrai</a:t>
            </a:r>
            <a:r>
              <a:rPr lang="en-GB" b="1" baseline="0" dirty="0"/>
              <a:t> </a:t>
            </a:r>
            <a:r>
              <a:rPr lang="en-GB" baseline="0" dirty="0"/>
              <a:t>[292].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05443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05241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44976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5 slides</a:t>
            </a:r>
            <a:endParaRPr lang="en-US" b="1" dirty="0"/>
          </a:p>
          <a:p>
            <a:endParaRPr lang="en-US" b="1" dirty="0"/>
          </a:p>
          <a:p>
            <a:r>
              <a:rPr lang="en-US" b="1" dirty="0"/>
              <a:t>Aim: </a:t>
            </a:r>
            <a:r>
              <a:rPr lang="en-US" b="0" dirty="0"/>
              <a:t>Aural recognition of SSC [ai]</a:t>
            </a:r>
            <a:endParaRPr lang="en-US" b="1" dirty="0"/>
          </a:p>
          <a:p>
            <a:endParaRPr lang="en-US" b="1" dirty="0"/>
          </a:p>
          <a:p>
            <a:r>
              <a:rPr lang="en-US" b="1" dirty="0"/>
              <a:t>Procedure:</a:t>
            </a:r>
          </a:p>
          <a:p>
            <a:r>
              <a:rPr lang="en-US" b="0" dirty="0"/>
              <a:t>1. Click the images to play the audio.</a:t>
            </a:r>
          </a:p>
          <a:p>
            <a:r>
              <a:rPr lang="en-US" b="0" dirty="0"/>
              <a:t>2. Students choose which word has [</a:t>
            </a:r>
            <a:r>
              <a:rPr lang="en-US" b="0" dirty="0" err="1"/>
              <a:t>ai</a:t>
            </a:r>
            <a:r>
              <a:rPr lang="en-US" b="0" dirty="0"/>
              <a:t>],</a:t>
            </a:r>
            <a:r>
              <a:rPr lang="en-US" b="0" baseline="0" dirty="0"/>
              <a:t> </a:t>
            </a:r>
          </a:p>
          <a:p>
            <a:r>
              <a:rPr lang="en-US" b="0" baseline="0" dirty="0"/>
              <a:t>3. Students could also complete the word with the correct spelling </a:t>
            </a:r>
          </a:p>
          <a:p>
            <a:r>
              <a:rPr lang="en-US" b="0" dirty="0"/>
              <a:t>4. Answers revealed on a click.</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portugais</a:t>
            </a:r>
            <a:r>
              <a:rPr lang="en-GB" baseline="0" dirty="0"/>
              <a:t> [3684], combat [1062]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440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35"/>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2"/>
        <p:cNvGrpSpPr/>
        <p:nvPr/>
      </p:nvGrpSpPr>
      <p:grpSpPr>
        <a:xfrm>
          <a:off x="0" y="0"/>
          <a:ext cx="0" cy="0"/>
          <a:chOff x="0" y="0"/>
          <a:chExt cx="0" cy="0"/>
        </a:xfrm>
      </p:grpSpPr>
      <p:sp>
        <p:nvSpPr>
          <p:cNvPr id="43" name="Google Shape;43;p5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5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58"/>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8"/>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81845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7722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19355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6013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4790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06142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2422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93306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5"/>
        <p:cNvGrpSpPr/>
        <p:nvPr/>
      </p:nvGrpSpPr>
      <p:grpSpPr>
        <a:xfrm>
          <a:off x="0" y="0"/>
          <a:ext cx="0" cy="0"/>
          <a:chOff x="0" y="0"/>
          <a:chExt cx="0" cy="0"/>
        </a:xfrm>
      </p:grpSpPr>
      <p:sp>
        <p:nvSpPr>
          <p:cNvPr id="16" name="Google Shape;16;p3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29876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08183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083016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45025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998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40758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2101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57675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078841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122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8"/>
        <p:cNvGrpSpPr/>
        <p:nvPr/>
      </p:nvGrpSpPr>
      <p:grpSpPr>
        <a:xfrm>
          <a:off x="0" y="0"/>
          <a:ext cx="0" cy="0"/>
          <a:chOff x="0" y="0"/>
          <a:chExt cx="0" cy="0"/>
        </a:xfrm>
      </p:grpSpPr>
      <p:sp>
        <p:nvSpPr>
          <p:cNvPr id="19" name="Google Shape;19;p50"/>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50"/>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710183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31839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798169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654840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105852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2026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190953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2178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07091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18333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1"/>
        <p:cNvGrpSpPr/>
        <p:nvPr/>
      </p:nvGrpSpPr>
      <p:grpSpPr>
        <a:xfrm>
          <a:off x="0" y="0"/>
          <a:ext cx="0" cy="0"/>
          <a:chOff x="0" y="0"/>
          <a:chExt cx="0" cy="0"/>
        </a:xfrm>
      </p:grpSpPr>
      <p:sp>
        <p:nvSpPr>
          <p:cNvPr id="22" name="Google Shape;22;p5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116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009394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854043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7602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30716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610612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45331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05372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12663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1866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5"/>
        <p:cNvGrpSpPr/>
        <p:nvPr/>
      </p:nvGrpSpPr>
      <p:grpSpPr>
        <a:xfrm>
          <a:off x="0" y="0"/>
          <a:ext cx="0" cy="0"/>
          <a:chOff x="0" y="0"/>
          <a:chExt cx="0" cy="0"/>
        </a:xfrm>
      </p:grpSpPr>
      <p:sp>
        <p:nvSpPr>
          <p:cNvPr id="26" name="Google Shape;26;p52"/>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2"/>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52"/>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52"/>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52"/>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97473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8598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781990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945631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27900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17516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384020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11974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418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2244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1"/>
        <p:cNvGrpSpPr/>
        <p:nvPr/>
      </p:nvGrpSpPr>
      <p:grpSpPr>
        <a:xfrm>
          <a:off x="0" y="0"/>
          <a:ext cx="0" cy="0"/>
          <a:chOff x="0" y="0"/>
          <a:chExt cx="0" cy="0"/>
        </a:xfrm>
      </p:grpSpPr>
      <p:sp>
        <p:nvSpPr>
          <p:cNvPr id="32" name="Google Shape;32;p5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58484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978030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9938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196939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457004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59366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303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3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0983832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3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504943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8"/>
        <p:cNvGrpSpPr/>
        <p:nvPr/>
      </p:nvGrpSpPr>
      <p:grpSpPr>
        <a:xfrm>
          <a:off x="0" y="0"/>
          <a:ext cx="0" cy="0"/>
          <a:chOff x="0" y="0"/>
          <a:chExt cx="0" cy="0"/>
        </a:xfrm>
      </p:grpSpPr>
      <p:sp>
        <p:nvSpPr>
          <p:cNvPr id="19" name="Google Shape;19;p38"/>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8"/>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868569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33"/>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1"/>
        <p:cNvGrpSpPr/>
        <p:nvPr/>
      </p:nvGrpSpPr>
      <p:grpSpPr>
        <a:xfrm>
          <a:off x="0" y="0"/>
          <a:ext cx="0" cy="0"/>
          <a:chOff x="0" y="0"/>
          <a:chExt cx="0" cy="0"/>
        </a:xfrm>
      </p:grpSpPr>
      <p:sp>
        <p:nvSpPr>
          <p:cNvPr id="22" name="Google Shape;22;p3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86963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5"/>
        <p:cNvGrpSpPr/>
        <p:nvPr/>
      </p:nvGrpSpPr>
      <p:grpSpPr>
        <a:xfrm>
          <a:off x="0" y="0"/>
          <a:ext cx="0" cy="0"/>
          <a:chOff x="0" y="0"/>
          <a:chExt cx="0" cy="0"/>
        </a:xfrm>
      </p:grpSpPr>
      <p:sp>
        <p:nvSpPr>
          <p:cNvPr id="26" name="Google Shape;26;p40"/>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0"/>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40"/>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0"/>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40"/>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026763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27499381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3"/>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4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41604193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4"/>
          <p:cNvSpPr>
            <a:spLocks noGrp="1"/>
          </p:cNvSpPr>
          <p:nvPr>
            <p:ph type="pic" idx="2"/>
          </p:nvPr>
        </p:nvSpPr>
        <p:spPr>
          <a:xfrm>
            <a:off x="5183188" y="987427"/>
            <a:ext cx="6172200" cy="4873625"/>
          </a:xfrm>
          <a:prstGeom prst="rect">
            <a:avLst/>
          </a:prstGeom>
          <a:noFill/>
          <a:ln>
            <a:noFill/>
          </a:ln>
        </p:spPr>
      </p:sp>
      <p:sp>
        <p:nvSpPr>
          <p:cNvPr id="41" name="Google Shape;41;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4399463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4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261503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46"/>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6"/>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6932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4"/>
        <p:cNvGrpSpPr/>
        <p:nvPr/>
      </p:nvGrpSpPr>
      <p:grpSpPr>
        <a:xfrm>
          <a:off x="0" y="0"/>
          <a:ext cx="0" cy="0"/>
          <a:chOff x="0" y="0"/>
          <a:chExt cx="0" cy="0"/>
        </a:xfrm>
      </p:grpSpPr>
      <p:sp>
        <p:nvSpPr>
          <p:cNvPr id="35" name="Google Shape;35;p5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5"/>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5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8"/>
        <p:cNvGrpSpPr/>
        <p:nvPr/>
      </p:nvGrpSpPr>
      <p:grpSpPr>
        <a:xfrm>
          <a:off x="0" y="0"/>
          <a:ext cx="0" cy="0"/>
          <a:chOff x="0" y="0"/>
          <a:chExt cx="0" cy="0"/>
        </a:xfrm>
      </p:grpSpPr>
      <p:sp>
        <p:nvSpPr>
          <p:cNvPr id="39" name="Google Shape;39;p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56"/>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5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1.jp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3716736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22342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909637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411321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98379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841768674"/>
      </p:ext>
    </p:extLst>
  </p:cSld>
  <p:clrMap bg1="lt1" tx1="dk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audio" Target="../media/audio11.wav"/><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audio" Target="../media/audio10.wav"/><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2.wav"/><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14.jpeg"/><Relationship Id="rId5" Type="http://schemas.openxmlformats.org/officeDocument/2006/relationships/audio" Target="../media/audio13.wav"/><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audio" Target="../media/audio15.wav"/><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audio" Target="../media/audio14.wav"/><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audio" Target="../media/audio17.wav"/><Relationship Id="rId5" Type="http://schemas.openxmlformats.org/officeDocument/2006/relationships/image" Target="../media/image18.PNG"/><Relationship Id="rId4" Type="http://schemas.openxmlformats.org/officeDocument/2006/relationships/audio" Target="../media/audio16.wav"/></Relationships>
</file>

<file path=ppt/slides/_rels/slide14.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3" Type="http://schemas.openxmlformats.org/officeDocument/2006/relationships/image" Target="../media/image5.png"/><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audio" Target="../media/audio18.wav"/><Relationship Id="rId9" Type="http://schemas.openxmlformats.org/officeDocument/2006/relationships/audio" Target="../media/audio23.wav"/></Relationships>
</file>

<file path=ppt/slides/_rels/slide15.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3" Type="http://schemas.openxmlformats.org/officeDocument/2006/relationships/image" Target="../media/image5.png"/><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21.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audio" Target="../media/audio38.wav"/><Relationship Id="rId18" Type="http://schemas.openxmlformats.org/officeDocument/2006/relationships/image" Target="../media/image24.png"/><Relationship Id="rId3" Type="http://schemas.openxmlformats.org/officeDocument/2006/relationships/audio" Target="../media/audio28.wav"/><Relationship Id="rId7" Type="http://schemas.openxmlformats.org/officeDocument/2006/relationships/audio" Target="../media/audio32.wav"/><Relationship Id="rId12" Type="http://schemas.openxmlformats.org/officeDocument/2006/relationships/audio" Target="../media/audio37.wav"/><Relationship Id="rId17" Type="http://schemas.openxmlformats.org/officeDocument/2006/relationships/image" Target="../media/image23.png"/><Relationship Id="rId2" Type="http://schemas.openxmlformats.org/officeDocument/2006/relationships/notesSlide" Target="../notesSlides/notesSlide23.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35.xml"/><Relationship Id="rId6" Type="http://schemas.openxmlformats.org/officeDocument/2006/relationships/audio" Target="../media/audio31.wav"/><Relationship Id="rId11" Type="http://schemas.openxmlformats.org/officeDocument/2006/relationships/audio" Target="../media/audio36.wav"/><Relationship Id="rId5" Type="http://schemas.openxmlformats.org/officeDocument/2006/relationships/audio" Target="../media/audio30.wav"/><Relationship Id="rId15" Type="http://schemas.openxmlformats.org/officeDocument/2006/relationships/image" Target="../media/image21.png"/><Relationship Id="rId10" Type="http://schemas.openxmlformats.org/officeDocument/2006/relationships/audio" Target="../media/audio35.wav"/><Relationship Id="rId19" Type="http://schemas.openxmlformats.org/officeDocument/2006/relationships/image" Target="../media/image25.png"/><Relationship Id="rId4" Type="http://schemas.openxmlformats.org/officeDocument/2006/relationships/audio" Target="../media/audio29.wav"/><Relationship Id="rId9" Type="http://schemas.openxmlformats.org/officeDocument/2006/relationships/audio" Target="../media/audio34.wav"/><Relationship Id="rId1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audio" Target="../media/audio39.wav"/><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46.xml"/><Relationship Id="rId6" Type="http://schemas.openxmlformats.org/officeDocument/2006/relationships/image" Target="../media/image27.png"/><Relationship Id="rId5" Type="http://schemas.openxmlformats.org/officeDocument/2006/relationships/audio" Target="../media/audio40.wav"/><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29.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49.wav"/><Relationship Id="rId3" Type="http://schemas.openxmlformats.org/officeDocument/2006/relationships/audio" Target="../media/audio41.wav"/><Relationship Id="rId7" Type="http://schemas.openxmlformats.org/officeDocument/2006/relationships/audio" Target="../media/audio44.wav"/><Relationship Id="rId12" Type="http://schemas.openxmlformats.org/officeDocument/2006/relationships/image" Target="../media/image5.png"/><Relationship Id="rId2" Type="http://schemas.openxmlformats.org/officeDocument/2006/relationships/notesSlide" Target="../notesSlides/notesSlide29.xml"/><Relationship Id="rId16" Type="http://schemas.openxmlformats.org/officeDocument/2006/relationships/image" Target="../media/image31.png"/><Relationship Id="rId1" Type="http://schemas.openxmlformats.org/officeDocument/2006/relationships/slideLayout" Target="../slideLayouts/slideLayout57.xml"/><Relationship Id="rId6" Type="http://schemas.openxmlformats.org/officeDocument/2006/relationships/audio" Target="../media/audio43.wav"/><Relationship Id="rId11" Type="http://schemas.openxmlformats.org/officeDocument/2006/relationships/audio" Target="../media/audio48.wav"/><Relationship Id="rId5" Type="http://schemas.openxmlformats.org/officeDocument/2006/relationships/audio" Target="../media/audio42.wav"/><Relationship Id="rId15" Type="http://schemas.openxmlformats.org/officeDocument/2006/relationships/image" Target="../media/image30.png"/><Relationship Id="rId10" Type="http://schemas.openxmlformats.org/officeDocument/2006/relationships/audio" Target="../media/audio47.wav"/><Relationship Id="rId4" Type="http://schemas.openxmlformats.org/officeDocument/2006/relationships/image" Target="../media/image29.png"/><Relationship Id="rId9" Type="http://schemas.openxmlformats.org/officeDocument/2006/relationships/audio" Target="../media/audio46.wav"/><Relationship Id="rId14" Type="http://schemas.openxmlformats.org/officeDocument/2006/relationships/audio" Target="../media/audio50.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59.wav"/><Relationship Id="rId18" Type="http://schemas.openxmlformats.org/officeDocument/2006/relationships/image" Target="../media/image35.png"/><Relationship Id="rId3" Type="http://schemas.openxmlformats.org/officeDocument/2006/relationships/audio" Target="../media/audio51.wav"/><Relationship Id="rId21" Type="http://schemas.openxmlformats.org/officeDocument/2006/relationships/image" Target="../media/image38.png"/><Relationship Id="rId7" Type="http://schemas.openxmlformats.org/officeDocument/2006/relationships/audio" Target="../media/audio55.wav"/><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31.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57.xml"/><Relationship Id="rId6" Type="http://schemas.openxmlformats.org/officeDocument/2006/relationships/audio" Target="../media/audio54.wav"/><Relationship Id="rId11" Type="http://schemas.openxmlformats.org/officeDocument/2006/relationships/image" Target="../media/image5.png"/><Relationship Id="rId5" Type="http://schemas.openxmlformats.org/officeDocument/2006/relationships/audio" Target="../media/audio53.wav"/><Relationship Id="rId15" Type="http://schemas.openxmlformats.org/officeDocument/2006/relationships/image" Target="../media/image32.png"/><Relationship Id="rId10" Type="http://schemas.openxmlformats.org/officeDocument/2006/relationships/audio" Target="../media/audio58.wav"/><Relationship Id="rId19" Type="http://schemas.openxmlformats.org/officeDocument/2006/relationships/image" Target="../media/image36.png"/><Relationship Id="rId4" Type="http://schemas.openxmlformats.org/officeDocument/2006/relationships/audio" Target="../media/audio52.wav"/><Relationship Id="rId9" Type="http://schemas.openxmlformats.org/officeDocument/2006/relationships/audio" Target="../media/audio57.wav"/><Relationship Id="rId14" Type="http://schemas.openxmlformats.org/officeDocument/2006/relationships/audio" Target="../media/audio60.wav"/></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audio" Target="../media/audio2.wav"/></Relationships>
</file>

<file path=ppt/slides/_rels/slide3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3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png"/><Relationship Id="rId7" Type="http://schemas.openxmlformats.org/officeDocument/2006/relationships/image" Target="../media/image40.png"/><Relationship Id="rId12" Type="http://schemas.openxmlformats.org/officeDocument/2006/relationships/audio" Target="../media/audio66.wav"/><Relationship Id="rId2" Type="http://schemas.openxmlformats.org/officeDocument/2006/relationships/notesSlide" Target="../notesSlides/notesSlide35.xml"/><Relationship Id="rId1" Type="http://schemas.openxmlformats.org/officeDocument/2006/relationships/slideLayout" Target="../slideLayouts/slideLayout68.xml"/><Relationship Id="rId6" Type="http://schemas.openxmlformats.org/officeDocument/2006/relationships/image" Target="../media/image39.png"/><Relationship Id="rId11" Type="http://schemas.openxmlformats.org/officeDocument/2006/relationships/audio" Target="../media/audio65.wav"/><Relationship Id="rId5" Type="http://schemas.openxmlformats.org/officeDocument/2006/relationships/audio" Target="../media/audio62.wav"/><Relationship Id="rId10" Type="http://schemas.openxmlformats.org/officeDocument/2006/relationships/audio" Target="../media/audio64.wav"/><Relationship Id="rId4" Type="http://schemas.openxmlformats.org/officeDocument/2006/relationships/audio" Target="../media/audio61.wav"/><Relationship Id="rId9" Type="http://schemas.openxmlformats.org/officeDocument/2006/relationships/audio" Target="../media/audio63.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audio" Target="../media/audio9.wav"/><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audio" Target="../media/audio8.wav"/><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25"/>
        <p:cNvGrpSpPr/>
        <p:nvPr/>
      </p:nvGrpSpPr>
      <p:grpSpPr>
        <a:xfrm>
          <a:off x="0" y="0"/>
          <a:ext cx="0" cy="0"/>
          <a:chOff x="0" y="0"/>
          <a:chExt cx="0" cy="0"/>
        </a:xfrm>
      </p:grpSpPr>
      <p:grpSp>
        <p:nvGrpSpPr>
          <p:cNvPr id="326" name="Google Shape;326;p1" descr="background rectangle"/>
          <p:cNvGrpSpPr/>
          <p:nvPr/>
        </p:nvGrpSpPr>
        <p:grpSpPr>
          <a:xfrm>
            <a:off x="0" y="0"/>
            <a:ext cx="12172735" cy="6860761"/>
            <a:chOff x="-5614" y="-2778"/>
            <a:chExt cx="12172735" cy="6906416"/>
          </a:xfrm>
        </p:grpSpPr>
        <p:grpSp>
          <p:nvGrpSpPr>
            <p:cNvPr id="327" name="Google Shape;327;p1"/>
            <p:cNvGrpSpPr/>
            <p:nvPr/>
          </p:nvGrpSpPr>
          <p:grpSpPr>
            <a:xfrm>
              <a:off x="-2804" y="-1388"/>
              <a:ext cx="12169925" cy="6903634"/>
              <a:chOff x="53641" y="-1388"/>
              <a:chExt cx="12169925" cy="6903634"/>
            </a:xfrm>
          </p:grpSpPr>
          <p:sp>
            <p:nvSpPr>
              <p:cNvPr id="328" name="Google Shape;328;p1"/>
              <p:cNvSpPr/>
              <p:nvPr/>
            </p:nvSpPr>
            <p:spPr>
              <a:xfrm rot="5400000">
                <a:off x="4989567" y="-331753"/>
                <a:ext cx="6903634" cy="7564364"/>
              </a:xfrm>
              <a:prstGeom prst="triangle">
                <a:avLst>
                  <a:gd name="adj" fmla="val 0"/>
                </a:avLst>
              </a:prstGeom>
              <a:solidFill>
                <a:srgbClr val="E3EAF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sp>
            <p:nvSpPr>
              <p:cNvPr id="329" name="Google Shape;329;p1"/>
              <p:cNvSpPr/>
              <p:nvPr/>
            </p:nvSpPr>
            <p:spPr>
              <a:xfrm>
                <a:off x="53641" y="0"/>
                <a:ext cx="4635976" cy="6902246"/>
              </a:xfrm>
              <a:prstGeom prst="rect">
                <a:avLst/>
              </a:prstGeom>
              <a:solidFill>
                <a:srgbClr val="E3EAF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grpSp>
        <p:sp>
          <p:nvSpPr>
            <p:cNvPr id="330" name="Google Shape;330;p1"/>
            <p:cNvSpPr/>
            <p:nvPr/>
          </p:nvSpPr>
          <p:spPr>
            <a:xfrm rot="5400000">
              <a:off x="4664041" y="-321449"/>
              <a:ext cx="6903637" cy="7540978"/>
            </a:xfrm>
            <a:prstGeom prst="triangle">
              <a:avLst>
                <a:gd name="adj" fmla="val 0"/>
              </a:avLst>
            </a:prstGeom>
            <a:solidFill>
              <a:srgbClr val="115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sp>
          <p:nvSpPr>
            <p:cNvPr id="331" name="Google Shape;331;p1"/>
            <p:cNvSpPr/>
            <p:nvPr/>
          </p:nvSpPr>
          <p:spPr>
            <a:xfrm>
              <a:off x="-5614" y="1"/>
              <a:ext cx="4350984" cy="6903636"/>
            </a:xfrm>
            <a:prstGeom prst="rect">
              <a:avLst/>
            </a:prstGeom>
            <a:solidFill>
              <a:srgbClr val="115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grpSp>
      <p:sp>
        <p:nvSpPr>
          <p:cNvPr id="332" name="Google Shape;332;p1"/>
          <p:cNvSpPr txBox="1">
            <a:spLocks noGrp="1"/>
          </p:cNvSpPr>
          <p:nvPr>
            <p:ph type="ctrTitle"/>
          </p:nvPr>
        </p:nvSpPr>
        <p:spPr>
          <a:xfrm>
            <a:off x="180000" y="1883962"/>
            <a:ext cx="7308549" cy="106201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FFFF"/>
              </a:buClr>
              <a:buSzPct val="100000"/>
              <a:buFont typeface="Century Gothic"/>
              <a:buNone/>
            </a:pPr>
            <a:r>
              <a:rPr lang="en-GB" sz="4000" b="1">
                <a:solidFill>
                  <a:srgbClr val="FFFFFF"/>
                </a:solidFill>
              </a:rPr>
              <a:t>French Phonics Collection</a:t>
            </a:r>
            <a:br>
              <a:rPr lang="en-GB" sz="4000" b="1">
                <a:solidFill>
                  <a:srgbClr val="FFFFFF"/>
                </a:solidFill>
              </a:rPr>
            </a:br>
            <a:endParaRPr sz="4000"/>
          </a:p>
        </p:txBody>
      </p:sp>
      <p:sp>
        <p:nvSpPr>
          <p:cNvPr id="333" name="Google Shape;333;p1"/>
          <p:cNvSpPr txBox="1">
            <a:spLocks noGrp="1"/>
          </p:cNvSpPr>
          <p:nvPr>
            <p:ph type="subTitle" idx="1"/>
          </p:nvPr>
        </p:nvSpPr>
        <p:spPr>
          <a:xfrm>
            <a:off x="180000" y="2542938"/>
            <a:ext cx="7748076" cy="8860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3000"/>
              <a:buNone/>
            </a:pPr>
            <a:r>
              <a:rPr lang="en-GB" sz="3000">
                <a:solidFill>
                  <a:srgbClr val="FFFFFF"/>
                </a:solidFill>
              </a:rPr>
              <a:t>SSC [ai]</a:t>
            </a:r>
            <a:endParaRPr/>
          </a:p>
          <a:p>
            <a:pPr marL="0" lvl="0" indent="0" algn="ctr" rtl="0">
              <a:lnSpc>
                <a:spcPct val="90000"/>
              </a:lnSpc>
              <a:spcBef>
                <a:spcPts val="1000"/>
              </a:spcBef>
              <a:spcAft>
                <a:spcPts val="0"/>
              </a:spcAft>
              <a:buClr>
                <a:srgbClr val="1F3864"/>
              </a:buClr>
              <a:buSzPts val="2400"/>
              <a:buNone/>
            </a:pPr>
            <a:endParaRPr/>
          </a:p>
        </p:txBody>
      </p:sp>
      <p:sp>
        <p:nvSpPr>
          <p:cNvPr id="334" name="Google Shape;334;p1"/>
          <p:cNvSpPr txBox="1"/>
          <p:nvPr/>
        </p:nvSpPr>
        <p:spPr>
          <a:xfrm>
            <a:off x="235003" y="5666212"/>
            <a:ext cx="7863968" cy="108030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Artwork by: Chloé </a:t>
            </a:r>
            <a:r>
              <a:rPr lang="en-GB" sz="1400" b="0" i="0" u="none" strike="noStrike" cap="none" dirty="0" err="1">
                <a:solidFill>
                  <a:srgbClr val="FFFFFF"/>
                </a:solidFill>
                <a:latin typeface="Century Gothic"/>
                <a:ea typeface="Century Gothic"/>
                <a:cs typeface="Century Gothic"/>
                <a:sym typeface="Century Gothic"/>
              </a:rPr>
              <a:t>Motard</a:t>
            </a:r>
            <a:endParaRPr sz="14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1600"/>
              <a:buFont typeface="Twentieth Century"/>
              <a:buNone/>
            </a:pPr>
            <a:endParaRPr sz="16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Date updated</a:t>
            </a:r>
            <a:r>
              <a:rPr lang="en-GB" sz="1400" b="0" i="0" u="none" strike="noStrike" cap="none">
                <a:solidFill>
                  <a:srgbClr val="FFFFFF"/>
                </a:solidFill>
                <a:latin typeface="Century Gothic"/>
                <a:ea typeface="Century Gothic"/>
                <a:cs typeface="Century Gothic"/>
                <a:sym typeface="Century Gothic"/>
              </a:rPr>
              <a:t>: 31/08/2022</a:t>
            </a:r>
            <a:endParaRPr dirty="0"/>
          </a:p>
        </p:txBody>
      </p:sp>
      <p:pic>
        <p:nvPicPr>
          <p:cNvPr id="335" name="Google Shape;335;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195BB2BE-1142-43F0-B0EC-0E3053E0B2C5}"/>
              </a:ext>
            </a:extLst>
          </p:cNvPr>
          <p:cNvSpPr txBox="1"/>
          <p:nvPr/>
        </p:nvSpPr>
        <p:spPr>
          <a:xfrm>
            <a:off x="8195516" y="5259863"/>
            <a:ext cx="184377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e</a:t>
            </a: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lle</a:t>
            </a: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 </a:t>
            </a: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s</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ai</a:t>
            </a: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t</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20" name="Rectangle 19"/>
          <p:cNvSpPr/>
          <p:nvPr/>
        </p:nvSpPr>
        <p:spPr>
          <a:xfrm>
            <a:off x="9368751" y="5186194"/>
            <a:ext cx="1270546"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a:t>
            </a:r>
          </a:p>
        </p:txBody>
      </p:sp>
      <p:sp>
        <p:nvSpPr>
          <p:cNvPr id="8" name="TextBox 7">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ou</a:t>
            </a:r>
          </a:p>
        </p:txBody>
      </p:sp>
      <p:sp>
        <p:nvSpPr>
          <p:cNvPr id="10" name="TextBox 9">
            <a:extLst>
              <a:ext uri="{FF2B5EF4-FFF2-40B4-BE49-F238E27FC236}">
                <a16:creationId xmlns:a16="http://schemas.microsoft.com/office/drawing/2014/main" id="{195BB2BE-1142-43F0-B0EC-0E3053E0B2C5}"/>
              </a:ext>
            </a:extLst>
          </p:cNvPr>
          <p:cNvSpPr txBox="1"/>
          <p:nvPr/>
        </p:nvSpPr>
        <p:spPr>
          <a:xfrm>
            <a:off x="1328904" y="5347347"/>
            <a:ext cx="206659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le camp</a:t>
            </a:r>
            <a:endPar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7426398" y="5186194"/>
            <a:ext cx="720000" cy="720000"/>
          </a:xfrm>
          <a:prstGeom prst="rect">
            <a:avLst/>
          </a:prstGeom>
          <a:noFill/>
          <a:ln>
            <a:noFill/>
          </a:ln>
        </p:spPr>
      </p:pic>
      <p:sp>
        <p:nvSpPr>
          <p:cNvPr id="21" name="Rectangle 20"/>
          <p:cNvSpPr/>
          <p:nvPr/>
        </p:nvSpPr>
        <p:spPr>
          <a:xfrm>
            <a:off x="2242406" y="5347347"/>
            <a:ext cx="1202207"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a:t>
            </a:r>
          </a:p>
        </p:txBody>
      </p:sp>
      <p:pic>
        <p:nvPicPr>
          <p:cNvPr id="4" name="Picture 3">
            <a:hlinkClick r:id="" action="ppaction://noaction">
              <a:snd r:embed="rId4" name="camp.wav"/>
            </a:hlinkClick>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356" y="2946319"/>
            <a:ext cx="3848100" cy="1924050"/>
          </a:xfrm>
          <a:prstGeom prst="rect">
            <a:avLst/>
          </a:prstGeom>
        </p:spPr>
      </p:pic>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6"/>
          <p:cNvSpPr>
            <a:spLocks noGrp="1"/>
          </p:cNvSpPr>
          <p:nvPr>
            <p:ph type="title"/>
          </p:nvPr>
        </p:nvSpPr>
        <p:spPr>
          <a:xfrm>
            <a:off x="7584" y="-20400"/>
            <a:ext cx="10515600" cy="1325563"/>
          </a:xfrm>
        </p:spPr>
        <p:txBody>
          <a:bodyPr>
            <a:normAutofit/>
          </a:bodyPr>
          <a:lstStyle/>
          <a:p>
            <a:r>
              <a:rPr lang="en-GB" sz="3600" b="1" dirty="0" err="1">
                <a:solidFill>
                  <a:sysClr val="window" lastClr="FFFFFF"/>
                </a:solidFill>
              </a:rPr>
              <a:t>Phonétique</a:t>
            </a:r>
            <a:endParaRPr lang="en-GB" sz="3600" dirty="0"/>
          </a:p>
        </p:txBody>
      </p:sp>
      <p:sp>
        <p:nvSpPr>
          <p:cNvPr id="2" name="TextBox 1">
            <a:extLst>
              <a:ext uri="{FF2B5EF4-FFF2-40B4-BE49-F238E27FC236}">
                <a16:creationId xmlns:a16="http://schemas.microsoft.com/office/drawing/2014/main" id="{C18C510F-2F9E-4002-81EF-2EFBAC1F35CF}"/>
              </a:ext>
            </a:extLst>
          </p:cNvPr>
          <p:cNvSpPr txBox="1"/>
          <p:nvPr/>
        </p:nvSpPr>
        <p:spPr>
          <a:xfrm>
            <a:off x="3814765" y="1598137"/>
            <a:ext cx="456246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ai</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grpSp>
        <p:nvGrpSpPr>
          <p:cNvPr id="9" name="Group 8">
            <a:extLst>
              <a:ext uri="{FF2B5EF4-FFF2-40B4-BE49-F238E27FC236}">
                <a16:creationId xmlns:a16="http://schemas.microsoft.com/office/drawing/2014/main" id="{1E23BD42-456C-4C4A-8578-A0590CA9154D}"/>
              </a:ext>
            </a:extLst>
          </p:cNvPr>
          <p:cNvGrpSpPr/>
          <p:nvPr/>
        </p:nvGrpSpPr>
        <p:grpSpPr>
          <a:xfrm>
            <a:off x="7632700" y="1886474"/>
            <a:ext cx="3806919" cy="3082713"/>
            <a:chOff x="7656065" y="1852291"/>
            <a:chExt cx="3806919" cy="3082713"/>
          </a:xfrm>
        </p:grpSpPr>
        <p:sp>
          <p:nvSpPr>
            <p:cNvPr id="24" name="TextBox 23">
              <a:extLst>
                <a:ext uri="{FF2B5EF4-FFF2-40B4-BE49-F238E27FC236}">
                  <a16:creationId xmlns:a16="http://schemas.microsoft.com/office/drawing/2014/main" id="{AB2CA0F4-8490-46B2-80B3-8719251C2CF0}"/>
                </a:ext>
              </a:extLst>
            </p:cNvPr>
            <p:cNvSpPr txBox="1"/>
            <p:nvPr/>
          </p:nvSpPr>
          <p:spPr>
            <a:xfrm>
              <a:off x="7656065" y="4442561"/>
              <a:ext cx="336472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6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[she knows how to]</a:t>
              </a:r>
            </a:p>
          </p:txBody>
        </p:sp>
        <p:pic>
          <p:nvPicPr>
            <p:cNvPr id="5" name="Picture 4" descr="A close up of a logo&#10;&#10;Description automatically generated">
              <a:hlinkClick r:id="" action="ppaction://noaction">
                <a:snd r:embed="rId7" name="elle sait.wav"/>
              </a:hlinkClick>
              <a:extLst>
                <a:ext uri="{FF2B5EF4-FFF2-40B4-BE49-F238E27FC236}">
                  <a16:creationId xmlns:a16="http://schemas.microsoft.com/office/drawing/2014/main" id="{FB474DB6-BE50-4B50-B27C-BA02B7A5C1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76959" y="2821728"/>
              <a:ext cx="1592541" cy="1592541"/>
            </a:xfrm>
            <a:prstGeom prst="rect">
              <a:avLst/>
            </a:prstGeom>
          </p:spPr>
        </p:pic>
        <p:grpSp>
          <p:nvGrpSpPr>
            <p:cNvPr id="7" name="Group 6">
              <a:extLst>
                <a:ext uri="{FF2B5EF4-FFF2-40B4-BE49-F238E27FC236}">
                  <a16:creationId xmlns:a16="http://schemas.microsoft.com/office/drawing/2014/main" id="{400D597E-2346-4BCB-9C45-BAC1E5B1B96B}"/>
                </a:ext>
              </a:extLst>
            </p:cNvPr>
            <p:cNvGrpSpPr/>
            <p:nvPr/>
          </p:nvGrpSpPr>
          <p:grpSpPr>
            <a:xfrm>
              <a:off x="9583384" y="1852291"/>
              <a:ext cx="1879600" cy="1293834"/>
              <a:chOff x="9639300" y="1305163"/>
              <a:chExt cx="1879600" cy="1293834"/>
            </a:xfrm>
          </p:grpSpPr>
          <p:sp>
            <p:nvSpPr>
              <p:cNvPr id="6" name="Thought Bubble: Cloud 5">
                <a:extLst>
                  <a:ext uri="{FF2B5EF4-FFF2-40B4-BE49-F238E27FC236}">
                    <a16:creationId xmlns:a16="http://schemas.microsoft.com/office/drawing/2014/main" id="{E1098C35-98F9-4845-BCF7-FD8C38782740}"/>
                  </a:ext>
                </a:extLst>
              </p:cNvPr>
              <p:cNvSpPr/>
              <p:nvPr/>
            </p:nvSpPr>
            <p:spPr>
              <a:xfrm>
                <a:off x="9639300" y="1305163"/>
                <a:ext cx="1879600" cy="1293834"/>
              </a:xfrm>
              <a:prstGeom prst="cloudCallout">
                <a:avLst>
                  <a:gd name="adj1" fmla="val -32995"/>
                  <a:gd name="adj2" fmla="val 69371"/>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050" name="Picture 2" descr="Light Bulb Clip Art">
                <a:extLst>
                  <a:ext uri="{FF2B5EF4-FFF2-40B4-BE49-F238E27FC236}">
                    <a16:creationId xmlns:a16="http://schemas.microsoft.com/office/drawing/2014/main" id="{24EFE5B3-9656-4983-BA1D-E9133DA06A5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01890" y="1513200"/>
                <a:ext cx="874814" cy="87775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Rounded Rectangle 46">
            <a:extLst>
              <a:ext uri="{FF2B5EF4-FFF2-40B4-BE49-F238E27FC236}">
                <a16:creationId xmlns:a16="http://schemas.microsoft.com/office/drawing/2014/main" id="{3F7B45A8-9724-4739-8AA6-5A639E45FB1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7099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ou</a:t>
            </a:r>
          </a:p>
        </p:txBody>
      </p:sp>
      <p:sp>
        <p:nvSpPr>
          <p:cNvPr id="10" name="TextBox 9">
            <a:extLst>
              <a:ext uri="{FF2B5EF4-FFF2-40B4-BE49-F238E27FC236}">
                <a16:creationId xmlns:a16="http://schemas.microsoft.com/office/drawing/2014/main" id="{195BB2BE-1142-43F0-B0EC-0E3053E0B2C5}"/>
              </a:ext>
            </a:extLst>
          </p:cNvPr>
          <p:cNvSpPr txBox="1"/>
          <p:nvPr/>
        </p:nvSpPr>
        <p:spPr>
          <a:xfrm>
            <a:off x="2032364" y="5299814"/>
            <a:ext cx="221246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pourquoi</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4">
            <a:alphaModFix/>
          </a:blip>
          <a:srcRect/>
          <a:stretch/>
        </p:blipFill>
        <p:spPr>
          <a:xfrm>
            <a:off x="7132259" y="5235906"/>
            <a:ext cx="720000" cy="720000"/>
          </a:xfrm>
          <a:prstGeom prst="rect">
            <a:avLst/>
          </a:prstGeom>
          <a:noFill/>
          <a:ln>
            <a:noFill/>
          </a:ln>
        </p:spPr>
      </p:pic>
      <p:sp>
        <p:nvSpPr>
          <p:cNvPr id="15" name="TextBox 14">
            <a:extLst>
              <a:ext uri="{FF2B5EF4-FFF2-40B4-BE49-F238E27FC236}">
                <a16:creationId xmlns:a16="http://schemas.microsoft.com/office/drawing/2014/main" id="{195BB2BE-1142-43F0-B0EC-0E3053E0B2C5}"/>
              </a:ext>
            </a:extLst>
          </p:cNvPr>
          <p:cNvSpPr txBox="1"/>
          <p:nvPr/>
        </p:nvSpPr>
        <p:spPr>
          <a:xfrm>
            <a:off x="7852259" y="5309575"/>
            <a:ext cx="15135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l’ess</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ai</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9" name="Rectangle 18"/>
          <p:cNvSpPr/>
          <p:nvPr/>
        </p:nvSpPr>
        <p:spPr>
          <a:xfrm>
            <a:off x="3704597" y="5259863"/>
            <a:ext cx="1080464"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a:t>
            </a:r>
          </a:p>
        </p:txBody>
      </p:sp>
      <p:sp>
        <p:nvSpPr>
          <p:cNvPr id="20" name="Rectangle 19"/>
          <p:cNvSpPr/>
          <p:nvPr/>
        </p:nvSpPr>
        <p:spPr>
          <a:xfrm>
            <a:off x="8836967" y="5309576"/>
            <a:ext cx="1258678"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a:t>
            </a:r>
          </a:p>
        </p:txBody>
      </p:sp>
      <p:pic>
        <p:nvPicPr>
          <p:cNvPr id="5" name="Picture 4">
            <a:hlinkClick r:id="" action="ppaction://noaction">
              <a:snd r:embed="rId5" name="l'essai.wav"/>
            </a:hlinkClick>
          </p:cNvPr>
          <p:cNvPicPr>
            <a:picLocks noChangeAspect="1"/>
          </p:cNvPicPr>
          <p:nvPr/>
        </p:nvPicPr>
        <p:blipFill rotWithShape="1">
          <a:blip r:embed="rId6" cstate="print">
            <a:extLst>
              <a:ext uri="{28A0092B-C50C-407E-A947-70E740481C1C}">
                <a14:useLocalDpi xmlns:a14="http://schemas.microsoft.com/office/drawing/2010/main" val="0"/>
              </a:ext>
            </a:extLst>
          </a:blip>
          <a:srcRect r="19725"/>
          <a:stretch/>
        </p:blipFill>
        <p:spPr>
          <a:xfrm>
            <a:off x="7583959" y="2573778"/>
            <a:ext cx="2344991" cy="2303247"/>
          </a:xfrm>
          <a:prstGeom prst="rect">
            <a:avLst/>
          </a:prstGeom>
        </p:spPr>
      </p:pic>
      <p:pic>
        <p:nvPicPr>
          <p:cNvPr id="18" name="Picture 17"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6"/>
          <p:cNvSpPr>
            <a:spLocks noGrp="1"/>
          </p:cNvSpPr>
          <p:nvPr>
            <p:ph type="title"/>
          </p:nvPr>
        </p:nvSpPr>
        <p:spPr>
          <a:xfrm>
            <a:off x="7584" y="-20400"/>
            <a:ext cx="10515600" cy="1325563"/>
          </a:xfrm>
        </p:spPr>
        <p:txBody>
          <a:bodyPr>
            <a:normAutofit/>
          </a:bodyPr>
          <a:lstStyle/>
          <a:p>
            <a:r>
              <a:rPr lang="en-GB" sz="3600" b="1" dirty="0" err="1">
                <a:solidFill>
                  <a:sysClr val="window" lastClr="FFFFFF"/>
                </a:solidFill>
              </a:rPr>
              <a:t>Phonétique</a:t>
            </a:r>
            <a:endParaRPr lang="en-GB" sz="3600" dirty="0"/>
          </a:p>
        </p:txBody>
      </p:sp>
      <p:sp>
        <p:nvSpPr>
          <p:cNvPr id="2" name="TextBox 1">
            <a:extLst>
              <a:ext uri="{FF2B5EF4-FFF2-40B4-BE49-F238E27FC236}">
                <a16:creationId xmlns:a16="http://schemas.microsoft.com/office/drawing/2014/main" id="{E170CE6B-F600-4695-84F2-DBDB4B985B03}"/>
              </a:ext>
            </a:extLst>
          </p:cNvPr>
          <p:cNvSpPr txBox="1"/>
          <p:nvPr/>
        </p:nvSpPr>
        <p:spPr>
          <a:xfrm>
            <a:off x="3814765" y="1598137"/>
            <a:ext cx="456246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ai</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3" name="TextBox 2">
            <a:extLst>
              <a:ext uri="{FF2B5EF4-FFF2-40B4-BE49-F238E27FC236}">
                <a16:creationId xmlns:a16="http://schemas.microsoft.com/office/drawing/2014/main" id="{E875A0EC-30F7-4115-B3DD-5E1BE0FEEC2A}"/>
              </a:ext>
            </a:extLst>
          </p:cNvPr>
          <p:cNvSpPr txBox="1"/>
          <p:nvPr/>
        </p:nvSpPr>
        <p:spPr>
          <a:xfrm>
            <a:off x="1650557" y="4417664"/>
            <a:ext cx="27034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[why]</a:t>
            </a:r>
          </a:p>
        </p:txBody>
      </p:sp>
      <p:sp>
        <p:nvSpPr>
          <p:cNvPr id="6" name="Rounded Rectangle 46">
            <a:extLst>
              <a:ext uri="{FF2B5EF4-FFF2-40B4-BE49-F238E27FC236}">
                <a16:creationId xmlns:a16="http://schemas.microsoft.com/office/drawing/2014/main" id="{7C7FCC7A-CAB1-4F75-B91E-9E88B12F72EA}"/>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Question Mark Clip Art">
            <a:hlinkClick r:id="" action="ppaction://noaction">
              <a:snd r:embed="rId3" name="oi pourquoi.wav"/>
            </a:hlinkClick>
            <a:extLst>
              <a:ext uri="{FF2B5EF4-FFF2-40B4-BE49-F238E27FC236}">
                <a16:creationId xmlns:a16="http://schemas.microsoft.com/office/drawing/2014/main" id="{7459ED5B-FCB3-4449-9F09-88AA337385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86507" y="2655192"/>
            <a:ext cx="1631950" cy="163195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5DC74DC6-9D81-40E1-B637-E9310215F122}"/>
              </a:ext>
            </a:extLst>
          </p:cNvPr>
          <p:cNvSpPr/>
          <p:nvPr/>
        </p:nvSpPr>
        <p:spPr>
          <a:xfrm>
            <a:off x="5100874" y="5352419"/>
            <a:ext cx="161294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[why</a:t>
            </a:r>
            <a:r>
              <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256298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oi pourquo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ou</a:t>
            </a:r>
          </a:p>
        </p:txBody>
      </p:sp>
      <p:sp>
        <p:nvSpPr>
          <p:cNvPr id="10" name="TextBox 9">
            <a:extLst>
              <a:ext uri="{FF2B5EF4-FFF2-40B4-BE49-F238E27FC236}">
                <a16:creationId xmlns:a16="http://schemas.microsoft.com/office/drawing/2014/main" id="{195BB2BE-1142-43F0-B0EC-0E3053E0B2C5}"/>
              </a:ext>
            </a:extLst>
          </p:cNvPr>
          <p:cNvSpPr txBox="1"/>
          <p:nvPr/>
        </p:nvSpPr>
        <p:spPr>
          <a:xfrm>
            <a:off x="1772070" y="5347348"/>
            <a:ext cx="16706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parf</a:t>
            </a:r>
            <a:r>
              <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ai</a:t>
            </a: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t</a:t>
            </a:r>
          </a:p>
        </p:txBody>
      </p:sp>
      <p:pic>
        <p:nvPicPr>
          <p:cNvPr id="1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184436" y="5273679"/>
            <a:ext cx="720000" cy="720000"/>
          </a:xfrm>
          <a:prstGeom prst="rect">
            <a:avLst/>
          </a:prstGeom>
          <a:noFill/>
          <a:ln>
            <a:noFill/>
          </a:ln>
        </p:spPr>
      </p:pic>
      <p:sp>
        <p:nvSpPr>
          <p:cNvPr id="15" name="TextBox 14">
            <a:extLst>
              <a:ext uri="{FF2B5EF4-FFF2-40B4-BE49-F238E27FC236}">
                <a16:creationId xmlns:a16="http://schemas.microsoft.com/office/drawing/2014/main" id="{195BB2BE-1142-43F0-B0EC-0E3053E0B2C5}"/>
              </a:ext>
            </a:extLst>
          </p:cNvPr>
          <p:cNvSpPr txBox="1"/>
          <p:nvPr/>
        </p:nvSpPr>
        <p:spPr>
          <a:xfrm>
            <a:off x="7857216" y="5347348"/>
            <a:ext cx="31353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la </a:t>
            </a: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médaille</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7" name="TextBox 16">
            <a:extLst>
              <a:ext uri="{FF2B5EF4-FFF2-40B4-BE49-F238E27FC236}">
                <a16:creationId xmlns:a16="http://schemas.microsoft.com/office/drawing/2014/main" id="{AB2CA0F4-8490-46B2-80B3-8719251C2CF0}"/>
              </a:ext>
            </a:extLst>
          </p:cNvPr>
          <p:cNvSpPr txBox="1"/>
          <p:nvPr/>
        </p:nvSpPr>
        <p:spPr>
          <a:xfrm>
            <a:off x="2078613" y="4555544"/>
            <a:ext cx="172515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[perfect]</a:t>
            </a:r>
          </a:p>
        </p:txBody>
      </p:sp>
      <p:sp>
        <p:nvSpPr>
          <p:cNvPr id="19" name="Rectangle 18"/>
          <p:cNvSpPr/>
          <p:nvPr/>
        </p:nvSpPr>
        <p:spPr>
          <a:xfrm>
            <a:off x="2767093" y="5347348"/>
            <a:ext cx="713728"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a:t>
            </a:r>
          </a:p>
        </p:txBody>
      </p:sp>
      <p:sp>
        <p:nvSpPr>
          <p:cNvPr id="20" name="Rectangle 19"/>
          <p:cNvSpPr/>
          <p:nvPr/>
        </p:nvSpPr>
        <p:spPr>
          <a:xfrm>
            <a:off x="8925165" y="5310513"/>
            <a:ext cx="1726050"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a:t>
            </a:r>
          </a:p>
        </p:txBody>
      </p:sp>
      <p:pic>
        <p:nvPicPr>
          <p:cNvPr id="22" name="Picture 21"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3" name="Title 6"/>
          <p:cNvSpPr>
            <a:spLocks noGrp="1"/>
          </p:cNvSpPr>
          <p:nvPr>
            <p:ph type="title"/>
          </p:nvPr>
        </p:nvSpPr>
        <p:spPr>
          <a:xfrm>
            <a:off x="7584" y="-20400"/>
            <a:ext cx="10515600" cy="1325563"/>
          </a:xfrm>
        </p:spPr>
        <p:txBody>
          <a:bodyPr>
            <a:normAutofit/>
          </a:bodyPr>
          <a:lstStyle/>
          <a:p>
            <a:r>
              <a:rPr lang="en-GB" sz="3600" b="1" dirty="0" err="1">
                <a:solidFill>
                  <a:sysClr val="window" lastClr="FFFFFF"/>
                </a:solidFill>
              </a:rPr>
              <a:t>Phonétique</a:t>
            </a:r>
            <a:endParaRPr lang="en-GB" sz="3600" dirty="0"/>
          </a:p>
        </p:txBody>
      </p:sp>
      <p:sp>
        <p:nvSpPr>
          <p:cNvPr id="2" name="TextBox 1">
            <a:extLst>
              <a:ext uri="{FF2B5EF4-FFF2-40B4-BE49-F238E27FC236}">
                <a16:creationId xmlns:a16="http://schemas.microsoft.com/office/drawing/2014/main" id="{08538235-846C-4E3A-AD42-C9FA836FC893}"/>
              </a:ext>
            </a:extLst>
          </p:cNvPr>
          <p:cNvSpPr txBox="1"/>
          <p:nvPr/>
        </p:nvSpPr>
        <p:spPr>
          <a:xfrm>
            <a:off x="3814765" y="1598137"/>
            <a:ext cx="456246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ai</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pic>
        <p:nvPicPr>
          <p:cNvPr id="3076" name="Picture 4" descr="Gold Medal Clip Art">
            <a:hlinkClick r:id="" action="ppaction://noaction">
              <a:snd r:embed="rId5" name="37. médaille.wav"/>
            </a:hlinkClick>
            <a:extLst>
              <a:ext uri="{FF2B5EF4-FFF2-40B4-BE49-F238E27FC236}">
                <a16:creationId xmlns:a16="http://schemas.microsoft.com/office/drawing/2014/main" id="{CE7A59CD-731D-484C-93E2-76ABECA41A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0218" y="3022599"/>
            <a:ext cx="1054689" cy="2040445"/>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46">
            <a:extLst>
              <a:ext uri="{FF2B5EF4-FFF2-40B4-BE49-F238E27FC236}">
                <a16:creationId xmlns:a16="http://schemas.microsoft.com/office/drawing/2014/main" id="{1E4B1737-A2C0-421F-ABEC-C3FC91664B53}"/>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0" name="Picture 2" descr="Hand, Finger, Thumb, Silhouette, Gesture">
            <a:hlinkClick r:id="" action="ppaction://noaction">
              <a:snd r:embed="rId7" name="parfait.wav"/>
            </a:hlinkClick>
            <a:extLst>
              <a:ext uri="{FF2B5EF4-FFF2-40B4-BE49-F238E27FC236}">
                <a16:creationId xmlns:a16="http://schemas.microsoft.com/office/drawing/2014/main" id="{F895980E-A3F2-426E-A140-BBF44AE09F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2791" y="2781780"/>
            <a:ext cx="1376797" cy="1505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83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ou</a:t>
            </a:r>
          </a:p>
        </p:txBody>
      </p:sp>
      <p:sp>
        <p:nvSpPr>
          <p:cNvPr id="12" name="TextBox 11">
            <a:extLst>
              <a:ext uri="{FF2B5EF4-FFF2-40B4-BE49-F238E27FC236}">
                <a16:creationId xmlns:a16="http://schemas.microsoft.com/office/drawing/2014/main" id="{10FDAE1B-4B60-4AD5-817A-E80EFEBA302B}"/>
              </a:ext>
            </a:extLst>
          </p:cNvPr>
          <p:cNvSpPr txBox="1"/>
          <p:nvPr/>
        </p:nvSpPr>
        <p:spPr>
          <a:xfrm>
            <a:off x="1943656" y="5257329"/>
            <a:ext cx="206178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l’or</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ai</a:t>
            </a: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son</a:t>
            </a:r>
            <a:endPar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336585" y="5196845"/>
            <a:ext cx="720000" cy="720000"/>
          </a:xfrm>
          <a:prstGeom prst="rect">
            <a:avLst/>
          </a:prstGeom>
          <a:noFill/>
          <a:ln>
            <a:noFill/>
          </a:ln>
        </p:spPr>
      </p:pic>
      <p:sp>
        <p:nvSpPr>
          <p:cNvPr id="15" name="TextBox 14">
            <a:extLst>
              <a:ext uri="{FF2B5EF4-FFF2-40B4-BE49-F238E27FC236}">
                <a16:creationId xmlns:a16="http://schemas.microsoft.com/office/drawing/2014/main" id="{195BB2BE-1142-43F0-B0EC-0E3053E0B2C5}"/>
              </a:ext>
            </a:extLst>
          </p:cNvPr>
          <p:cNvSpPr txBox="1"/>
          <p:nvPr/>
        </p:nvSpPr>
        <p:spPr>
          <a:xfrm>
            <a:off x="7593990" y="5296574"/>
            <a:ext cx="162576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il</a:t>
            </a: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 </a:t>
            </a: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brûle</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7" name="Picture 6">
            <a:hlinkClick r:id="" action="ppaction://noaction">
              <a:snd r:embed="rId4" name="brule.wav"/>
            </a:hlinkClick>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3990" y="2715462"/>
            <a:ext cx="2201989" cy="2201989"/>
          </a:xfrm>
          <a:prstGeom prst="rect">
            <a:avLst/>
          </a:prstGeom>
        </p:spPr>
      </p:pic>
      <p:sp>
        <p:nvSpPr>
          <p:cNvPr id="18" name="Rectangle 17"/>
          <p:cNvSpPr/>
          <p:nvPr/>
        </p:nvSpPr>
        <p:spPr>
          <a:xfrm>
            <a:off x="2728179" y="5270514"/>
            <a:ext cx="1948854"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a:t>
            </a:r>
          </a:p>
        </p:txBody>
      </p:sp>
      <p:sp>
        <p:nvSpPr>
          <p:cNvPr id="19" name="Rectangle 18"/>
          <p:cNvSpPr/>
          <p:nvPr/>
        </p:nvSpPr>
        <p:spPr>
          <a:xfrm>
            <a:off x="8439150" y="5248724"/>
            <a:ext cx="1250625"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a:t>
            </a:r>
          </a:p>
        </p:txBody>
      </p:sp>
      <p:pic>
        <p:nvPicPr>
          <p:cNvPr id="4" name="Picture 3">
            <a:hlinkClick r:id="" action="ppaction://noaction">
              <a:snd r:embed="rId6" name="oraison.wav"/>
            </a:hlinkClick>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2070" y="2517313"/>
            <a:ext cx="1656079" cy="2569779"/>
          </a:xfrm>
          <a:prstGeom prst="rect">
            <a:avLst/>
          </a:prstGeom>
        </p:spPr>
      </p:pic>
      <p:pic>
        <p:nvPicPr>
          <p:cNvPr id="21" name="Picture 20" descr="background rectangle">
            <a:extLs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6"/>
          <p:cNvSpPr>
            <a:spLocks noGrp="1"/>
          </p:cNvSpPr>
          <p:nvPr>
            <p:ph type="title"/>
          </p:nvPr>
        </p:nvSpPr>
        <p:spPr>
          <a:xfrm>
            <a:off x="7584" y="-20400"/>
            <a:ext cx="10515600" cy="1325563"/>
          </a:xfrm>
        </p:spPr>
        <p:txBody>
          <a:bodyPr>
            <a:normAutofit/>
          </a:bodyPr>
          <a:lstStyle/>
          <a:p>
            <a:r>
              <a:rPr lang="en-GB" sz="3600" b="1" dirty="0" err="1">
                <a:solidFill>
                  <a:sysClr val="window" lastClr="FFFFFF"/>
                </a:solidFill>
              </a:rPr>
              <a:t>Phonétique</a:t>
            </a:r>
            <a:endParaRPr lang="en-GB" sz="3600" dirty="0"/>
          </a:p>
        </p:txBody>
      </p:sp>
      <p:sp>
        <p:nvSpPr>
          <p:cNvPr id="2" name="TextBox 1">
            <a:extLst>
              <a:ext uri="{FF2B5EF4-FFF2-40B4-BE49-F238E27FC236}">
                <a16:creationId xmlns:a16="http://schemas.microsoft.com/office/drawing/2014/main" id="{BCC08ACB-C42B-4E6B-88D9-110E5B62D1A9}"/>
              </a:ext>
            </a:extLst>
          </p:cNvPr>
          <p:cNvSpPr txBox="1"/>
          <p:nvPr/>
        </p:nvSpPr>
        <p:spPr>
          <a:xfrm>
            <a:off x="3814765" y="1598137"/>
            <a:ext cx="456246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ai</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3" name="Rounded Rectangle 46">
            <a:extLst>
              <a:ext uri="{FF2B5EF4-FFF2-40B4-BE49-F238E27FC236}">
                <a16:creationId xmlns:a16="http://schemas.microsoft.com/office/drawing/2014/main" id="{86468539-26F8-43E8-A807-8E34FE43F06A}"/>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0611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5"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0"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1"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grpSp>
        <p:nvGrpSpPr>
          <p:cNvPr id="15" name="Group 14">
            <a:extLst>
              <a:ext uri="{FF2B5EF4-FFF2-40B4-BE49-F238E27FC236}">
                <a16:creationId xmlns:a16="http://schemas.microsoft.com/office/drawing/2014/main" id="{C8F916DE-28E1-4359-8CBD-77AE41D6C650}"/>
              </a:ext>
            </a:extLst>
          </p:cNvPr>
          <p:cNvGrpSpPr/>
          <p:nvPr/>
        </p:nvGrpSpPr>
        <p:grpSpPr>
          <a:xfrm>
            <a:off x="2551110" y="1501401"/>
            <a:ext cx="1703621" cy="1056601"/>
            <a:chOff x="3904389" y="1648160"/>
            <a:chExt cx="1703621" cy="1056601"/>
          </a:xfrm>
        </p:grpSpPr>
        <p:sp>
          <p:nvSpPr>
            <p:cNvPr id="28" name="TextBox 20">
              <a:hlinkClick r:id="" action="ppaction://noaction">
                <a:snd r:embed="rId4" name="baie.wav"/>
              </a:hlinkClick>
            </p:cNvPr>
            <p:cNvSpPr txBox="1"/>
            <p:nvPr/>
          </p:nvSpPr>
          <p:spPr>
            <a:xfrm flipH="1">
              <a:off x="3904389" y="1648160"/>
              <a:ext cx="1703621"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Calibri" panose="020F0502020204030204" pitchFamily="34" charset="0"/>
                </a:rPr>
                <a:t>b</a:t>
              </a:r>
              <a:r>
                <a:rPr kumimoji="0" lang="en-GB" sz="40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Calibri" panose="020F0502020204030204" pitchFamily="34" charset="0"/>
                </a:rPr>
                <a:t>ai</a:t>
              </a:r>
              <a:r>
                <a:rPr kumimoji="0" lang="en-GB" sz="40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Calibri" panose="020F0502020204030204" pitchFamily="34" charset="0"/>
                </a:rPr>
                <a:t>e</a:t>
              </a:r>
              <a:endParaRPr kumimoji="0" lang="en-GB" sz="40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EC0A8A18-1F0D-4A97-9D64-1D5196ECBD54}"/>
                </a:ext>
              </a:extLst>
            </p:cNvPr>
            <p:cNvSpPr txBox="1"/>
            <p:nvPr/>
          </p:nvSpPr>
          <p:spPr>
            <a:xfrm>
              <a:off x="4279127" y="2243096"/>
              <a:ext cx="11124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[bay]</a:t>
              </a:r>
            </a:p>
          </p:txBody>
        </p:sp>
      </p:grpSp>
      <p:grpSp>
        <p:nvGrpSpPr>
          <p:cNvPr id="17" name="Group 16">
            <a:extLst>
              <a:ext uri="{FF2B5EF4-FFF2-40B4-BE49-F238E27FC236}">
                <a16:creationId xmlns:a16="http://schemas.microsoft.com/office/drawing/2014/main" id="{2305C9E0-5926-46E4-AA59-FEBA8A8732AE}"/>
              </a:ext>
            </a:extLst>
          </p:cNvPr>
          <p:cNvGrpSpPr/>
          <p:nvPr/>
        </p:nvGrpSpPr>
        <p:grpSpPr>
          <a:xfrm>
            <a:off x="5970507" y="928603"/>
            <a:ext cx="1555542" cy="994650"/>
            <a:chOff x="7606887" y="922080"/>
            <a:chExt cx="1555542" cy="994650"/>
          </a:xfrm>
        </p:grpSpPr>
        <p:sp>
          <p:nvSpPr>
            <p:cNvPr id="25" name="TextBox 20">
              <a:hlinkClick r:id="" action="ppaction://noaction">
                <a:snd r:embed="rId5" name="fait.wav"/>
              </a:hlinkClick>
            </p:cNvPr>
            <p:cNvSpPr txBox="1"/>
            <p:nvPr/>
          </p:nvSpPr>
          <p:spPr>
            <a:xfrm flipH="1">
              <a:off x="7606887" y="922080"/>
              <a:ext cx="155554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4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Calibri" panose="020F0502020204030204" pitchFamily="34" charset="0"/>
                </a:rPr>
                <a:t>ai</a:t>
              </a:r>
              <a:r>
                <a:rPr kumimoji="0" lang="en-GB" sz="40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Calibri" panose="020F0502020204030204" pitchFamily="34" charset="0"/>
                </a:rPr>
                <a:t>t</a:t>
              </a:r>
            </a:p>
          </p:txBody>
        </p:sp>
        <p:sp>
          <p:nvSpPr>
            <p:cNvPr id="16" name="TextBox 15">
              <a:extLst>
                <a:ext uri="{FF2B5EF4-FFF2-40B4-BE49-F238E27FC236}">
                  <a16:creationId xmlns:a16="http://schemas.microsoft.com/office/drawing/2014/main" id="{AADF6287-A9A7-4F0C-B4F9-4C12D56A7D7A}"/>
                </a:ext>
              </a:extLst>
            </p:cNvPr>
            <p:cNvSpPr txBox="1"/>
            <p:nvPr/>
          </p:nvSpPr>
          <p:spPr>
            <a:xfrm>
              <a:off x="7700575" y="1455065"/>
              <a:ext cx="13575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[does]</a:t>
              </a:r>
            </a:p>
          </p:txBody>
        </p:sp>
      </p:grpSp>
      <p:grpSp>
        <p:nvGrpSpPr>
          <p:cNvPr id="34" name="Group 33">
            <a:extLst>
              <a:ext uri="{FF2B5EF4-FFF2-40B4-BE49-F238E27FC236}">
                <a16:creationId xmlns:a16="http://schemas.microsoft.com/office/drawing/2014/main" id="{2879E0DF-16DD-4FD7-9E0C-A95B45CD72C7}"/>
              </a:ext>
            </a:extLst>
          </p:cNvPr>
          <p:cNvGrpSpPr/>
          <p:nvPr/>
        </p:nvGrpSpPr>
        <p:grpSpPr>
          <a:xfrm>
            <a:off x="7755426" y="1514054"/>
            <a:ext cx="1999103" cy="984697"/>
            <a:chOff x="6055054" y="1969699"/>
            <a:chExt cx="1999103" cy="984697"/>
          </a:xfrm>
        </p:grpSpPr>
        <p:sp>
          <p:nvSpPr>
            <p:cNvPr id="26" name="TextBox 21">
              <a:hlinkClick r:id="" action="ppaction://noaction">
                <a:snd r:embed="rId6" name="fraise.wav"/>
              </a:hlinkClick>
            </p:cNvPr>
            <p:cNvSpPr txBox="1"/>
            <p:nvPr/>
          </p:nvSpPr>
          <p:spPr>
            <a:xfrm>
              <a:off x="6055054" y="1969699"/>
              <a:ext cx="1931494"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Calibri" panose="020F0502020204030204" pitchFamily="34" charset="0"/>
                </a:rPr>
                <a:t>fr</a:t>
              </a:r>
              <a:r>
                <a:rPr kumimoji="0" lang="en-GB" sz="4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Calibri" panose="020F0502020204030204" pitchFamily="34" charset="0"/>
                </a:rPr>
                <a:t>ai</a:t>
              </a:r>
              <a:r>
                <a:rPr kumimoji="0" lang="en-GB" sz="4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Calibri" panose="020F0502020204030204" pitchFamily="34" charset="0"/>
                </a:rPr>
                <a:t>se</a:t>
              </a:r>
            </a:p>
          </p:txBody>
        </p:sp>
        <p:sp>
          <p:nvSpPr>
            <p:cNvPr id="31" name="TextBox 30">
              <a:extLst>
                <a:ext uri="{FF2B5EF4-FFF2-40B4-BE49-F238E27FC236}">
                  <a16:creationId xmlns:a16="http://schemas.microsoft.com/office/drawing/2014/main" id="{DEAFCB63-4E11-42AB-8441-3B1B82EDBFAA}"/>
                </a:ext>
              </a:extLst>
            </p:cNvPr>
            <p:cNvSpPr txBox="1"/>
            <p:nvPr/>
          </p:nvSpPr>
          <p:spPr>
            <a:xfrm>
              <a:off x="6078790" y="2492731"/>
              <a:ext cx="19753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[strawberry]</a:t>
              </a:r>
            </a:p>
          </p:txBody>
        </p:sp>
      </p:grpSp>
      <p:grpSp>
        <p:nvGrpSpPr>
          <p:cNvPr id="37" name="Group 36">
            <a:extLst>
              <a:ext uri="{FF2B5EF4-FFF2-40B4-BE49-F238E27FC236}">
                <a16:creationId xmlns:a16="http://schemas.microsoft.com/office/drawing/2014/main" id="{5C8E3953-E68D-401C-AF1D-CFF6B6AFB117}"/>
              </a:ext>
            </a:extLst>
          </p:cNvPr>
          <p:cNvGrpSpPr/>
          <p:nvPr/>
        </p:nvGrpSpPr>
        <p:grpSpPr>
          <a:xfrm>
            <a:off x="848013" y="3025310"/>
            <a:ext cx="2317466" cy="1045537"/>
            <a:chOff x="730264" y="3210669"/>
            <a:chExt cx="2317466" cy="1045537"/>
          </a:xfrm>
        </p:grpSpPr>
        <p:sp>
          <p:nvSpPr>
            <p:cNvPr id="29" name="TextBox 20">
              <a:hlinkClick r:id="" action="ppaction://noaction">
                <a:snd r:embed="rId7" name="clairon.wav"/>
              </a:hlinkClick>
            </p:cNvPr>
            <p:cNvSpPr txBox="1"/>
            <p:nvPr/>
          </p:nvSpPr>
          <p:spPr>
            <a:xfrm flipH="1">
              <a:off x="730264" y="3210669"/>
              <a:ext cx="2317466"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Calibri" panose="020F0502020204030204" pitchFamily="34" charset="0"/>
                </a:rPr>
                <a:t>cl</a:t>
              </a:r>
              <a:r>
                <a:rPr kumimoji="0" lang="en-GB" sz="40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Calibri" panose="020F0502020204030204" pitchFamily="34" charset="0"/>
                </a:rPr>
                <a:t>ai</a:t>
              </a:r>
              <a:r>
                <a:rPr kumimoji="0" lang="en-GB" sz="40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Calibri" panose="020F0502020204030204" pitchFamily="34" charset="0"/>
                </a:rPr>
                <a:t>ron</a:t>
              </a:r>
              <a:endParaRPr kumimoji="0" lang="en-GB" sz="4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Calibri" panose="020F0502020204030204" pitchFamily="34" charset="0"/>
              </a:endParaRPr>
            </a:p>
          </p:txBody>
        </p:sp>
        <p:sp>
          <p:nvSpPr>
            <p:cNvPr id="36" name="TextBox 35">
              <a:extLst>
                <a:ext uri="{FF2B5EF4-FFF2-40B4-BE49-F238E27FC236}">
                  <a16:creationId xmlns:a16="http://schemas.microsoft.com/office/drawing/2014/main" id="{E8980B73-0E5D-4BB4-8A13-B94318C5AC50}"/>
                </a:ext>
              </a:extLst>
            </p:cNvPr>
            <p:cNvSpPr txBox="1"/>
            <p:nvPr/>
          </p:nvSpPr>
          <p:spPr>
            <a:xfrm>
              <a:off x="1243814" y="3794541"/>
              <a:ext cx="12903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[bugle]</a:t>
              </a:r>
            </a:p>
          </p:txBody>
        </p:sp>
      </p:grpSp>
      <p:grpSp>
        <p:nvGrpSpPr>
          <p:cNvPr id="40" name="Group 39">
            <a:extLst>
              <a:ext uri="{FF2B5EF4-FFF2-40B4-BE49-F238E27FC236}">
                <a16:creationId xmlns:a16="http://schemas.microsoft.com/office/drawing/2014/main" id="{B2CAB366-41CC-4ACE-BAB3-420A416E6724}"/>
              </a:ext>
            </a:extLst>
          </p:cNvPr>
          <p:cNvGrpSpPr/>
          <p:nvPr/>
        </p:nvGrpSpPr>
        <p:grpSpPr>
          <a:xfrm>
            <a:off x="7265168" y="2919923"/>
            <a:ext cx="2412907" cy="1018154"/>
            <a:chOff x="3449182" y="3077258"/>
            <a:chExt cx="2412907" cy="1018154"/>
          </a:xfrm>
        </p:grpSpPr>
        <p:sp>
          <p:nvSpPr>
            <p:cNvPr id="24" name="TextBox 19">
              <a:hlinkClick r:id="" action="ppaction://noaction">
                <a:snd r:embed="rId8" name="faitout.wav"/>
              </a:hlinkClick>
            </p:cNvPr>
            <p:cNvSpPr txBox="1"/>
            <p:nvPr/>
          </p:nvSpPr>
          <p:spPr>
            <a:xfrm>
              <a:off x="3449182" y="3077258"/>
              <a:ext cx="2412907"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40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Calibri" panose="020F0502020204030204" pitchFamily="34" charset="0"/>
                </a:rPr>
                <a:t>ai</a:t>
              </a:r>
              <a:r>
                <a:rPr kumimoji="0" lang="en-GB" sz="40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Calibri" panose="020F0502020204030204" pitchFamily="34" charset="0"/>
                </a:rPr>
                <a:t>tout</a:t>
              </a:r>
              <a:endParaRPr kumimoji="0" lang="en-GB" sz="40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Calibri" panose="020F0502020204030204" pitchFamily="34" charset="0"/>
              </a:endParaRPr>
            </a:p>
          </p:txBody>
        </p:sp>
        <p:sp>
          <p:nvSpPr>
            <p:cNvPr id="39" name="TextBox 38">
              <a:extLst>
                <a:ext uri="{FF2B5EF4-FFF2-40B4-BE49-F238E27FC236}">
                  <a16:creationId xmlns:a16="http://schemas.microsoft.com/office/drawing/2014/main" id="{A1FD3A44-CABB-4977-8421-D8A7E9BDA747}"/>
                </a:ext>
              </a:extLst>
            </p:cNvPr>
            <p:cNvSpPr txBox="1"/>
            <p:nvPr/>
          </p:nvSpPr>
          <p:spPr>
            <a:xfrm>
              <a:off x="3543193" y="3633747"/>
              <a:ext cx="22355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[cooking pot]</a:t>
              </a:r>
            </a:p>
          </p:txBody>
        </p:sp>
      </p:grpSp>
      <p:grpSp>
        <p:nvGrpSpPr>
          <p:cNvPr id="43" name="Group 42">
            <a:extLst>
              <a:ext uri="{FF2B5EF4-FFF2-40B4-BE49-F238E27FC236}">
                <a16:creationId xmlns:a16="http://schemas.microsoft.com/office/drawing/2014/main" id="{4D61F24E-4B44-4431-ABDE-4AE1E5B41985}"/>
              </a:ext>
            </a:extLst>
          </p:cNvPr>
          <p:cNvGrpSpPr/>
          <p:nvPr/>
        </p:nvGrpSpPr>
        <p:grpSpPr>
          <a:xfrm>
            <a:off x="4233272" y="2287524"/>
            <a:ext cx="2705183" cy="1081306"/>
            <a:chOff x="7113056" y="3145534"/>
            <a:chExt cx="2705183" cy="1081306"/>
          </a:xfrm>
        </p:grpSpPr>
        <p:sp>
          <p:nvSpPr>
            <p:cNvPr id="27" name="TextBox 22">
              <a:hlinkClick r:id="" action="ppaction://noaction">
                <a:snd r:embed="rId9" name="distrait.wav"/>
              </a:hlinkClick>
            </p:cNvPr>
            <p:cNvSpPr txBox="1"/>
            <p:nvPr/>
          </p:nvSpPr>
          <p:spPr>
            <a:xfrm>
              <a:off x="7283299" y="3145534"/>
              <a:ext cx="217586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Calibri" panose="020F0502020204030204" pitchFamily="34" charset="0"/>
                </a:rPr>
                <a:t>distr</a:t>
              </a:r>
              <a:r>
                <a:rPr kumimoji="0" lang="en-GB" sz="4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Calibri" panose="020F0502020204030204" pitchFamily="34" charset="0"/>
                </a:rPr>
                <a:t>ai</a:t>
              </a:r>
              <a:r>
                <a:rPr kumimoji="0" lang="en-GB" sz="40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Calibri" panose="020F0502020204030204" pitchFamily="34" charset="0"/>
                </a:rPr>
                <a:t>t</a:t>
              </a:r>
            </a:p>
          </p:txBody>
        </p:sp>
        <p:sp>
          <p:nvSpPr>
            <p:cNvPr id="42" name="TextBox 41">
              <a:extLst>
                <a:ext uri="{FF2B5EF4-FFF2-40B4-BE49-F238E27FC236}">
                  <a16:creationId xmlns:a16="http://schemas.microsoft.com/office/drawing/2014/main" id="{7C6B9019-1726-4128-AA9C-42517C61DB72}"/>
                </a:ext>
              </a:extLst>
            </p:cNvPr>
            <p:cNvSpPr txBox="1"/>
            <p:nvPr/>
          </p:nvSpPr>
          <p:spPr>
            <a:xfrm>
              <a:off x="7113056" y="3765175"/>
              <a:ext cx="27051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[absent-minded]</a:t>
              </a:r>
            </a:p>
          </p:txBody>
        </p:sp>
      </p:grpSp>
      <p:grpSp>
        <p:nvGrpSpPr>
          <p:cNvPr id="46" name="Group 45">
            <a:extLst>
              <a:ext uri="{FF2B5EF4-FFF2-40B4-BE49-F238E27FC236}">
                <a16:creationId xmlns:a16="http://schemas.microsoft.com/office/drawing/2014/main" id="{F7E957A5-9F29-4946-B836-E27D4D4AC435}"/>
              </a:ext>
            </a:extLst>
          </p:cNvPr>
          <p:cNvGrpSpPr/>
          <p:nvPr/>
        </p:nvGrpSpPr>
        <p:grpSpPr>
          <a:xfrm>
            <a:off x="2983537" y="3922864"/>
            <a:ext cx="2788929" cy="1011049"/>
            <a:chOff x="7010688" y="4296817"/>
            <a:chExt cx="2788929" cy="1011049"/>
          </a:xfrm>
        </p:grpSpPr>
        <p:sp>
          <p:nvSpPr>
            <p:cNvPr id="21" name="TextBox 20">
              <a:hlinkClick r:id="" action="ppaction://noaction">
                <a:snd r:embed="rId10" name="japonais.wav"/>
              </a:hlinkClick>
            </p:cNvPr>
            <p:cNvSpPr txBox="1"/>
            <p:nvPr/>
          </p:nvSpPr>
          <p:spPr>
            <a:xfrm>
              <a:off x="7010688" y="4296817"/>
              <a:ext cx="27889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Calibri" panose="020F0502020204030204" pitchFamily="34" charset="0"/>
                </a:rPr>
                <a:t>japon</a:t>
              </a:r>
              <a:r>
                <a:rPr kumimoji="0" lang="en-GB" sz="40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Calibri" panose="020F0502020204030204" pitchFamily="34" charset="0"/>
                </a:rPr>
                <a:t>ai</a:t>
              </a:r>
              <a:r>
                <a:rPr kumimoji="0" lang="en-GB" sz="40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Calibri" panose="020F0502020204030204" pitchFamily="34" charset="0"/>
                </a:rPr>
                <a:t>s</a:t>
              </a:r>
              <a:endParaRPr kumimoji="0" lang="en-GB" sz="40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Calibri" panose="020F0502020204030204" pitchFamily="34" charset="0"/>
              </a:endParaRPr>
            </a:p>
          </p:txBody>
        </p:sp>
        <p:sp>
          <p:nvSpPr>
            <p:cNvPr id="45" name="TextBox 44">
              <a:extLst>
                <a:ext uri="{FF2B5EF4-FFF2-40B4-BE49-F238E27FC236}">
                  <a16:creationId xmlns:a16="http://schemas.microsoft.com/office/drawing/2014/main" id="{486CDA04-CA3A-4773-8F8B-2527EE2769EE}"/>
                </a:ext>
              </a:extLst>
            </p:cNvPr>
            <p:cNvSpPr txBox="1"/>
            <p:nvPr/>
          </p:nvSpPr>
          <p:spPr>
            <a:xfrm>
              <a:off x="7569316" y="4846201"/>
              <a:ext cx="18958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japanese</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grpSp>
      <p:grpSp>
        <p:nvGrpSpPr>
          <p:cNvPr id="49" name="Group 48">
            <a:extLst>
              <a:ext uri="{FF2B5EF4-FFF2-40B4-BE49-F238E27FC236}">
                <a16:creationId xmlns:a16="http://schemas.microsoft.com/office/drawing/2014/main" id="{297661C8-0DE3-4D4F-901A-EDC56D377C1C}"/>
              </a:ext>
            </a:extLst>
          </p:cNvPr>
          <p:cNvGrpSpPr/>
          <p:nvPr/>
        </p:nvGrpSpPr>
        <p:grpSpPr>
          <a:xfrm>
            <a:off x="3628260" y="5249640"/>
            <a:ext cx="3888594" cy="1005276"/>
            <a:chOff x="896868" y="4964772"/>
            <a:chExt cx="3888594" cy="1005276"/>
          </a:xfrm>
        </p:grpSpPr>
        <p:sp>
          <p:nvSpPr>
            <p:cNvPr id="18" name="TextBox 17">
              <a:hlinkClick r:id="" action="ppaction://noaction">
                <a:snd r:embed="rId11" name="anniversaire.wav"/>
              </a:hlinkClick>
            </p:cNvPr>
            <p:cNvSpPr txBox="1"/>
            <p:nvPr/>
          </p:nvSpPr>
          <p:spPr>
            <a:xfrm>
              <a:off x="896868" y="4964772"/>
              <a:ext cx="38885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annivers</a:t>
              </a:r>
              <a:r>
                <a:rPr kumimoji="0" lang="en-GB" sz="4000" b="1"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mn-cs"/>
                </a:rPr>
                <a:t>ai</a:t>
              </a:r>
              <a:r>
                <a:rPr kumimoji="0" lang="en-GB" sz="4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re</a:t>
              </a:r>
              <a:endParaRPr kumimoji="0" lang="en-GB" sz="40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Calibri" panose="020F0502020204030204" pitchFamily="34" charset="0"/>
              </a:endParaRPr>
            </a:p>
          </p:txBody>
        </p:sp>
        <p:sp>
          <p:nvSpPr>
            <p:cNvPr id="48" name="TextBox 47">
              <a:extLst>
                <a:ext uri="{FF2B5EF4-FFF2-40B4-BE49-F238E27FC236}">
                  <a16:creationId xmlns:a16="http://schemas.microsoft.com/office/drawing/2014/main" id="{93D948DC-A55A-444A-9762-B833EDED8299}"/>
                </a:ext>
              </a:extLst>
            </p:cNvPr>
            <p:cNvSpPr txBox="1"/>
            <p:nvPr/>
          </p:nvSpPr>
          <p:spPr>
            <a:xfrm>
              <a:off x="1982255" y="5508383"/>
              <a:ext cx="17178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[birthday]</a:t>
              </a:r>
            </a:p>
          </p:txBody>
        </p:sp>
      </p:grpSp>
      <p:grpSp>
        <p:nvGrpSpPr>
          <p:cNvPr id="55" name="Group 54">
            <a:extLst>
              <a:ext uri="{FF2B5EF4-FFF2-40B4-BE49-F238E27FC236}">
                <a16:creationId xmlns:a16="http://schemas.microsoft.com/office/drawing/2014/main" id="{C610FAFF-5962-4E68-A0E7-EF4E5893455A}"/>
              </a:ext>
            </a:extLst>
          </p:cNvPr>
          <p:cNvGrpSpPr/>
          <p:nvPr/>
        </p:nvGrpSpPr>
        <p:grpSpPr>
          <a:xfrm>
            <a:off x="7930484" y="102062"/>
            <a:ext cx="923698" cy="969137"/>
            <a:chOff x="1782661" y="1312655"/>
            <a:chExt cx="923698" cy="969137"/>
          </a:xfrm>
        </p:grpSpPr>
        <p:sp>
          <p:nvSpPr>
            <p:cNvPr id="19" name="TextBox 18">
              <a:hlinkClick r:id="" action="ppaction://noaction">
                <a:snd r:embed="rId12" name="air.wav"/>
              </a:hlinkClick>
            </p:cNvPr>
            <p:cNvSpPr txBox="1"/>
            <p:nvPr/>
          </p:nvSpPr>
          <p:spPr>
            <a:xfrm>
              <a:off x="1782661" y="1312655"/>
              <a:ext cx="9236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Calibri" panose="020F0502020204030204" pitchFamily="34" charset="0"/>
                </a:rPr>
                <a:t>ai</a:t>
              </a:r>
              <a:r>
                <a:rPr kumimoji="0" lang="en-GB" sz="40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Calibri" panose="020F0502020204030204" pitchFamily="34" charset="0"/>
                </a:rPr>
                <a:t>r</a:t>
              </a:r>
            </a:p>
          </p:txBody>
        </p:sp>
        <p:sp>
          <p:nvSpPr>
            <p:cNvPr id="54" name="TextBox 53">
              <a:extLst>
                <a:ext uri="{FF2B5EF4-FFF2-40B4-BE49-F238E27FC236}">
                  <a16:creationId xmlns:a16="http://schemas.microsoft.com/office/drawing/2014/main" id="{3C1D969D-C843-48BB-A5E9-7BC5EF06F706}"/>
                </a:ext>
              </a:extLst>
            </p:cNvPr>
            <p:cNvSpPr txBox="1"/>
            <p:nvPr/>
          </p:nvSpPr>
          <p:spPr>
            <a:xfrm>
              <a:off x="1834049" y="1820127"/>
              <a:ext cx="8209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[air]</a:t>
              </a:r>
            </a:p>
          </p:txBody>
        </p:sp>
      </p:grpSp>
      <p:grpSp>
        <p:nvGrpSpPr>
          <p:cNvPr id="58" name="Group 57">
            <a:extLst>
              <a:ext uri="{FF2B5EF4-FFF2-40B4-BE49-F238E27FC236}">
                <a16:creationId xmlns:a16="http://schemas.microsoft.com/office/drawing/2014/main" id="{AF518F00-2321-42F3-B008-02CF894EB3A0}"/>
              </a:ext>
            </a:extLst>
          </p:cNvPr>
          <p:cNvGrpSpPr/>
          <p:nvPr/>
        </p:nvGrpSpPr>
        <p:grpSpPr>
          <a:xfrm>
            <a:off x="5955117" y="4348033"/>
            <a:ext cx="4504249" cy="1028195"/>
            <a:chOff x="5290801" y="2217687"/>
            <a:chExt cx="4504249" cy="1028195"/>
          </a:xfrm>
        </p:grpSpPr>
        <p:sp>
          <p:nvSpPr>
            <p:cNvPr id="20" name="TextBox 19">
              <a:hlinkClick r:id="" action="ppaction://noaction">
                <a:snd r:embed="rId13" name="raisonnable.wav"/>
              </a:hlinkClick>
            </p:cNvPr>
            <p:cNvSpPr txBox="1"/>
            <p:nvPr/>
          </p:nvSpPr>
          <p:spPr>
            <a:xfrm>
              <a:off x="5290801" y="2217687"/>
              <a:ext cx="45042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Calibri" panose="020F0502020204030204" pitchFamily="34" charset="0"/>
                </a:rPr>
                <a:t>r</a:t>
              </a:r>
              <a:r>
                <a:rPr kumimoji="0" lang="en-GB" sz="4000" b="1"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Calibri" panose="020F0502020204030204" pitchFamily="34" charset="0"/>
                </a:rPr>
                <a:t>ai</a:t>
              </a:r>
              <a:r>
                <a:rPr kumimoji="0" lang="en-GB" sz="4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Calibri" panose="020F0502020204030204" pitchFamily="34" charset="0"/>
                </a:rPr>
                <a:t>sonnable</a:t>
              </a:r>
              <a:endParaRPr kumimoji="0" lang="en-GB" sz="40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Calibri" panose="020F0502020204030204" pitchFamily="34" charset="0"/>
              </a:endParaRPr>
            </a:p>
          </p:txBody>
        </p:sp>
        <p:sp>
          <p:nvSpPr>
            <p:cNvPr id="57" name="TextBox 56">
              <a:extLst>
                <a:ext uri="{FF2B5EF4-FFF2-40B4-BE49-F238E27FC236}">
                  <a16:creationId xmlns:a16="http://schemas.microsoft.com/office/drawing/2014/main" id="{D5726CB3-4495-4971-8477-224AB83000AD}"/>
                </a:ext>
              </a:extLst>
            </p:cNvPr>
            <p:cNvSpPr txBox="1"/>
            <p:nvPr/>
          </p:nvSpPr>
          <p:spPr>
            <a:xfrm>
              <a:off x="6488924" y="2784217"/>
              <a:ext cx="21080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[reasonable]</a:t>
              </a:r>
            </a:p>
          </p:txBody>
        </p:sp>
      </p:grpSp>
      <p:sp>
        <p:nvSpPr>
          <p:cNvPr id="23" name="Down Arrow 3">
            <a:extLst>
              <a:ext uri="{FF2B5EF4-FFF2-40B4-BE49-F238E27FC236}">
                <a16:creationId xmlns:a16="http://schemas.microsoft.com/office/drawing/2014/main" id="{7B2B3C37-12F9-4486-A7AB-0CE88FA31B74}"/>
              </a:ext>
            </a:extLst>
          </p:cNvPr>
          <p:cNvSpPr/>
          <p:nvPr/>
        </p:nvSpPr>
        <p:spPr>
          <a:xfrm>
            <a:off x="201502" y="1395114"/>
            <a:ext cx="524356" cy="4544530"/>
          </a:xfrm>
          <a:prstGeom prst="downArrow">
            <a:avLst/>
          </a:prstGeom>
          <a:gradFill flip="none" rotWithShape="1">
            <a:gsLst>
              <a:gs pos="59000">
                <a:srgbClr val="F95E00"/>
              </a:gs>
              <a:gs pos="0">
                <a:schemeClr val="accent6"/>
              </a:gs>
              <a:gs pos="50000">
                <a:srgbClr val="FA6500">
                  <a:shade val="67500"/>
                  <a:satMod val="115000"/>
                </a:srgbClr>
              </a:gs>
              <a:gs pos="100000">
                <a:srgbClr val="FF0000"/>
              </a:gs>
            </a:gsLst>
            <a:lin ang="5400000" scaled="1"/>
            <a:tileRect/>
          </a:gra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 name="TextBox 29">
            <a:extLst>
              <a:ext uri="{FF2B5EF4-FFF2-40B4-BE49-F238E27FC236}">
                <a16:creationId xmlns:a16="http://schemas.microsoft.com/office/drawing/2014/main" id="{D40EFC05-D246-4EE5-96E0-823F73B45D2D}"/>
              </a:ext>
            </a:extLst>
          </p:cNvPr>
          <p:cNvSpPr txBox="1"/>
          <p:nvPr/>
        </p:nvSpPr>
        <p:spPr>
          <a:xfrm>
            <a:off x="710331" y="5600007"/>
            <a:ext cx="19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FF0000"/>
                </a:solidFill>
                <a:effectLst/>
                <a:uLnTx/>
                <a:uFillTx/>
                <a:latin typeface="Century Gothic" panose="020F0302020204030204"/>
                <a:ea typeface="+mn-ea"/>
                <a:cs typeface="Arial"/>
                <a:sym typeface="Arial"/>
              </a:rPr>
              <a:t>difficile </a:t>
            </a:r>
          </a:p>
        </p:txBody>
      </p:sp>
      <p:sp>
        <p:nvSpPr>
          <p:cNvPr id="32" name="TextBox 31">
            <a:extLst>
              <a:ext uri="{FF2B5EF4-FFF2-40B4-BE49-F238E27FC236}">
                <a16:creationId xmlns:a16="http://schemas.microsoft.com/office/drawing/2014/main" id="{091A35F6-27B8-46D2-B996-B11ED4C7B387}"/>
              </a:ext>
            </a:extLst>
          </p:cNvPr>
          <p:cNvSpPr txBox="1"/>
          <p:nvPr/>
        </p:nvSpPr>
        <p:spPr>
          <a:xfrm>
            <a:off x="704914" y="1257993"/>
            <a:ext cx="16047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FF0000"/>
                </a:solidFill>
                <a:effectLst/>
                <a:uLnTx/>
                <a:uFillTx/>
                <a:latin typeface="Century Gothic" panose="020F0302020204030204"/>
                <a:ea typeface="+mn-ea"/>
                <a:cs typeface="Arial"/>
                <a:sym typeface="Arial"/>
              </a:rPr>
              <a:t>facile</a:t>
            </a:r>
          </a:p>
        </p:txBody>
      </p:sp>
    </p:spTree>
    <p:extLst>
      <p:ext uri="{BB962C8B-B14F-4D97-AF65-F5344CB8AC3E}">
        <p14:creationId xmlns:p14="http://schemas.microsoft.com/office/powerpoint/2010/main" val="38482215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5"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0"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1"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grpSp>
        <p:nvGrpSpPr>
          <p:cNvPr id="15" name="Group 14">
            <a:extLst>
              <a:ext uri="{FF2B5EF4-FFF2-40B4-BE49-F238E27FC236}">
                <a16:creationId xmlns:a16="http://schemas.microsoft.com/office/drawing/2014/main" id="{C8F916DE-28E1-4359-8CBD-77AE41D6C650}"/>
              </a:ext>
            </a:extLst>
          </p:cNvPr>
          <p:cNvGrpSpPr/>
          <p:nvPr/>
        </p:nvGrpSpPr>
        <p:grpSpPr>
          <a:xfrm>
            <a:off x="2551110" y="1501401"/>
            <a:ext cx="1703621" cy="1056601"/>
            <a:chOff x="3904389" y="1648160"/>
            <a:chExt cx="1703621" cy="1056601"/>
          </a:xfrm>
        </p:grpSpPr>
        <p:sp>
          <p:nvSpPr>
            <p:cNvPr id="28" name="TextBox 20">
              <a:hlinkClick r:id="" action="ppaction://noaction">
                <a:snd r:embed="rId4" name="baie.wav"/>
              </a:hlinkClick>
            </p:cNvPr>
            <p:cNvSpPr txBox="1"/>
            <p:nvPr/>
          </p:nvSpPr>
          <p:spPr>
            <a:xfrm flipH="1">
              <a:off x="3904389" y="1648160"/>
              <a:ext cx="1703621"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Calibri" panose="020F0502020204030204" pitchFamily="34" charset="0"/>
                </a:rPr>
                <a:t>b</a:t>
              </a:r>
              <a:r>
                <a:rPr kumimoji="0" lang="en-GB" sz="40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Calibri" panose="020F0502020204030204" pitchFamily="34" charset="0"/>
                </a:rPr>
                <a:t>ai</a:t>
              </a:r>
              <a:r>
                <a:rPr kumimoji="0" lang="en-GB" sz="40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Calibri" panose="020F0502020204030204" pitchFamily="34" charset="0"/>
                </a:rPr>
                <a:t>e</a:t>
              </a:r>
              <a:endParaRPr kumimoji="0" lang="en-GB" sz="40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EC0A8A18-1F0D-4A97-9D64-1D5196ECBD54}"/>
                </a:ext>
              </a:extLst>
            </p:cNvPr>
            <p:cNvSpPr txBox="1"/>
            <p:nvPr/>
          </p:nvSpPr>
          <p:spPr>
            <a:xfrm>
              <a:off x="4279127" y="2243096"/>
              <a:ext cx="11124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[bay]</a:t>
              </a:r>
            </a:p>
          </p:txBody>
        </p:sp>
      </p:grpSp>
      <p:grpSp>
        <p:nvGrpSpPr>
          <p:cNvPr id="17" name="Group 16">
            <a:extLst>
              <a:ext uri="{FF2B5EF4-FFF2-40B4-BE49-F238E27FC236}">
                <a16:creationId xmlns:a16="http://schemas.microsoft.com/office/drawing/2014/main" id="{2305C9E0-5926-46E4-AA59-FEBA8A8732AE}"/>
              </a:ext>
            </a:extLst>
          </p:cNvPr>
          <p:cNvGrpSpPr/>
          <p:nvPr/>
        </p:nvGrpSpPr>
        <p:grpSpPr>
          <a:xfrm>
            <a:off x="5970507" y="928603"/>
            <a:ext cx="1555542" cy="994650"/>
            <a:chOff x="7606887" y="922080"/>
            <a:chExt cx="1555542" cy="994650"/>
          </a:xfrm>
        </p:grpSpPr>
        <p:sp>
          <p:nvSpPr>
            <p:cNvPr id="25" name="TextBox 20">
              <a:hlinkClick r:id="" action="ppaction://noaction">
                <a:snd r:embed="rId5" name="fait.wav"/>
              </a:hlinkClick>
            </p:cNvPr>
            <p:cNvSpPr txBox="1"/>
            <p:nvPr/>
          </p:nvSpPr>
          <p:spPr>
            <a:xfrm flipH="1">
              <a:off x="7606887" y="922080"/>
              <a:ext cx="155554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4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Calibri" panose="020F0502020204030204" pitchFamily="34" charset="0"/>
                </a:rPr>
                <a:t>ai</a:t>
              </a:r>
              <a:r>
                <a:rPr kumimoji="0" lang="en-GB" sz="40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Calibri" panose="020F0502020204030204" pitchFamily="34" charset="0"/>
                </a:rPr>
                <a:t>t</a:t>
              </a:r>
            </a:p>
          </p:txBody>
        </p:sp>
        <p:sp>
          <p:nvSpPr>
            <p:cNvPr id="16" name="TextBox 15">
              <a:extLst>
                <a:ext uri="{FF2B5EF4-FFF2-40B4-BE49-F238E27FC236}">
                  <a16:creationId xmlns:a16="http://schemas.microsoft.com/office/drawing/2014/main" id="{AADF6287-A9A7-4F0C-B4F9-4C12D56A7D7A}"/>
                </a:ext>
              </a:extLst>
            </p:cNvPr>
            <p:cNvSpPr txBox="1"/>
            <p:nvPr/>
          </p:nvSpPr>
          <p:spPr>
            <a:xfrm>
              <a:off x="7700575" y="1455065"/>
              <a:ext cx="13575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[does]</a:t>
              </a:r>
            </a:p>
          </p:txBody>
        </p:sp>
      </p:grpSp>
      <p:grpSp>
        <p:nvGrpSpPr>
          <p:cNvPr id="34" name="Group 33">
            <a:extLst>
              <a:ext uri="{FF2B5EF4-FFF2-40B4-BE49-F238E27FC236}">
                <a16:creationId xmlns:a16="http://schemas.microsoft.com/office/drawing/2014/main" id="{2879E0DF-16DD-4FD7-9E0C-A95B45CD72C7}"/>
              </a:ext>
            </a:extLst>
          </p:cNvPr>
          <p:cNvGrpSpPr/>
          <p:nvPr/>
        </p:nvGrpSpPr>
        <p:grpSpPr>
          <a:xfrm>
            <a:off x="7755426" y="1514054"/>
            <a:ext cx="1999103" cy="984697"/>
            <a:chOff x="6055054" y="1969699"/>
            <a:chExt cx="1999103" cy="984697"/>
          </a:xfrm>
        </p:grpSpPr>
        <p:sp>
          <p:nvSpPr>
            <p:cNvPr id="26" name="TextBox 21">
              <a:hlinkClick r:id="" action="ppaction://noaction">
                <a:snd r:embed="rId6" name="fraise.wav"/>
              </a:hlinkClick>
            </p:cNvPr>
            <p:cNvSpPr txBox="1"/>
            <p:nvPr/>
          </p:nvSpPr>
          <p:spPr>
            <a:xfrm>
              <a:off x="6055054" y="1969699"/>
              <a:ext cx="1931494"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Calibri" panose="020F0502020204030204" pitchFamily="34" charset="0"/>
                </a:rPr>
                <a:t>fr</a:t>
              </a:r>
              <a:r>
                <a:rPr kumimoji="0" lang="en-GB" sz="4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Calibri" panose="020F0502020204030204" pitchFamily="34" charset="0"/>
                </a:rPr>
                <a:t>ai</a:t>
              </a:r>
              <a:r>
                <a:rPr kumimoji="0" lang="en-GB" sz="4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Calibri" panose="020F0502020204030204" pitchFamily="34" charset="0"/>
                </a:rPr>
                <a:t>se</a:t>
              </a:r>
            </a:p>
          </p:txBody>
        </p:sp>
        <p:sp>
          <p:nvSpPr>
            <p:cNvPr id="31" name="TextBox 30">
              <a:extLst>
                <a:ext uri="{FF2B5EF4-FFF2-40B4-BE49-F238E27FC236}">
                  <a16:creationId xmlns:a16="http://schemas.microsoft.com/office/drawing/2014/main" id="{DEAFCB63-4E11-42AB-8441-3B1B82EDBFAA}"/>
                </a:ext>
              </a:extLst>
            </p:cNvPr>
            <p:cNvSpPr txBox="1"/>
            <p:nvPr/>
          </p:nvSpPr>
          <p:spPr>
            <a:xfrm>
              <a:off x="6078790" y="2492731"/>
              <a:ext cx="19753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[strawberry]</a:t>
              </a:r>
            </a:p>
          </p:txBody>
        </p:sp>
      </p:grpSp>
      <p:grpSp>
        <p:nvGrpSpPr>
          <p:cNvPr id="37" name="Group 36">
            <a:extLst>
              <a:ext uri="{FF2B5EF4-FFF2-40B4-BE49-F238E27FC236}">
                <a16:creationId xmlns:a16="http://schemas.microsoft.com/office/drawing/2014/main" id="{5C8E3953-E68D-401C-AF1D-CFF6B6AFB117}"/>
              </a:ext>
            </a:extLst>
          </p:cNvPr>
          <p:cNvGrpSpPr/>
          <p:nvPr/>
        </p:nvGrpSpPr>
        <p:grpSpPr>
          <a:xfrm>
            <a:off x="848013" y="3025310"/>
            <a:ext cx="2317466" cy="1045537"/>
            <a:chOff x="730264" y="3210669"/>
            <a:chExt cx="2317466" cy="1045537"/>
          </a:xfrm>
        </p:grpSpPr>
        <p:sp>
          <p:nvSpPr>
            <p:cNvPr id="29" name="TextBox 20">
              <a:hlinkClick r:id="" action="ppaction://noaction">
                <a:snd r:embed="rId7" name="clairon.wav"/>
              </a:hlinkClick>
            </p:cNvPr>
            <p:cNvSpPr txBox="1"/>
            <p:nvPr/>
          </p:nvSpPr>
          <p:spPr>
            <a:xfrm flipH="1">
              <a:off x="730264" y="3210669"/>
              <a:ext cx="2317466"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Calibri" panose="020F0502020204030204" pitchFamily="34" charset="0"/>
                </a:rPr>
                <a:t>cl</a:t>
              </a:r>
              <a:r>
                <a:rPr kumimoji="0" lang="en-GB" sz="40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Calibri" panose="020F0502020204030204" pitchFamily="34" charset="0"/>
                </a:rPr>
                <a:t>ai</a:t>
              </a:r>
              <a:r>
                <a:rPr kumimoji="0" lang="en-GB" sz="40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Calibri" panose="020F0502020204030204" pitchFamily="34" charset="0"/>
                </a:rPr>
                <a:t>ron</a:t>
              </a:r>
              <a:endParaRPr kumimoji="0" lang="en-GB" sz="4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Calibri" panose="020F0502020204030204" pitchFamily="34" charset="0"/>
              </a:endParaRPr>
            </a:p>
          </p:txBody>
        </p:sp>
        <p:sp>
          <p:nvSpPr>
            <p:cNvPr id="36" name="TextBox 35">
              <a:extLst>
                <a:ext uri="{FF2B5EF4-FFF2-40B4-BE49-F238E27FC236}">
                  <a16:creationId xmlns:a16="http://schemas.microsoft.com/office/drawing/2014/main" id="{E8980B73-0E5D-4BB4-8A13-B94318C5AC50}"/>
                </a:ext>
              </a:extLst>
            </p:cNvPr>
            <p:cNvSpPr txBox="1"/>
            <p:nvPr/>
          </p:nvSpPr>
          <p:spPr>
            <a:xfrm>
              <a:off x="1243814" y="3794541"/>
              <a:ext cx="12903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[bugle]</a:t>
              </a:r>
            </a:p>
          </p:txBody>
        </p:sp>
      </p:grpSp>
      <p:grpSp>
        <p:nvGrpSpPr>
          <p:cNvPr id="40" name="Group 39">
            <a:extLst>
              <a:ext uri="{FF2B5EF4-FFF2-40B4-BE49-F238E27FC236}">
                <a16:creationId xmlns:a16="http://schemas.microsoft.com/office/drawing/2014/main" id="{B2CAB366-41CC-4ACE-BAB3-420A416E6724}"/>
              </a:ext>
            </a:extLst>
          </p:cNvPr>
          <p:cNvGrpSpPr/>
          <p:nvPr/>
        </p:nvGrpSpPr>
        <p:grpSpPr>
          <a:xfrm>
            <a:off x="7265168" y="2919923"/>
            <a:ext cx="2412907" cy="1018154"/>
            <a:chOff x="3449182" y="3077258"/>
            <a:chExt cx="2412907" cy="1018154"/>
          </a:xfrm>
        </p:grpSpPr>
        <p:sp>
          <p:nvSpPr>
            <p:cNvPr id="24" name="TextBox 19">
              <a:hlinkClick r:id="" action="ppaction://noaction">
                <a:snd r:embed="rId8" name="faitout.wav"/>
              </a:hlinkClick>
            </p:cNvPr>
            <p:cNvSpPr txBox="1"/>
            <p:nvPr/>
          </p:nvSpPr>
          <p:spPr>
            <a:xfrm>
              <a:off x="3449182" y="3077258"/>
              <a:ext cx="2412907"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40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Calibri" panose="020F0502020204030204" pitchFamily="34" charset="0"/>
                </a:rPr>
                <a:t>ai</a:t>
              </a:r>
              <a:r>
                <a:rPr kumimoji="0" lang="en-GB" sz="40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Calibri" panose="020F0502020204030204" pitchFamily="34" charset="0"/>
                </a:rPr>
                <a:t>tout</a:t>
              </a:r>
              <a:endParaRPr kumimoji="0" lang="en-GB" sz="40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Calibri" panose="020F0502020204030204" pitchFamily="34" charset="0"/>
              </a:endParaRPr>
            </a:p>
          </p:txBody>
        </p:sp>
        <p:sp>
          <p:nvSpPr>
            <p:cNvPr id="39" name="TextBox 38">
              <a:extLst>
                <a:ext uri="{FF2B5EF4-FFF2-40B4-BE49-F238E27FC236}">
                  <a16:creationId xmlns:a16="http://schemas.microsoft.com/office/drawing/2014/main" id="{A1FD3A44-CABB-4977-8421-D8A7E9BDA747}"/>
                </a:ext>
              </a:extLst>
            </p:cNvPr>
            <p:cNvSpPr txBox="1"/>
            <p:nvPr/>
          </p:nvSpPr>
          <p:spPr>
            <a:xfrm>
              <a:off x="3543193" y="3633747"/>
              <a:ext cx="22355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[cooking pot]</a:t>
              </a:r>
            </a:p>
          </p:txBody>
        </p:sp>
      </p:grpSp>
      <p:grpSp>
        <p:nvGrpSpPr>
          <p:cNvPr id="43" name="Group 42">
            <a:extLst>
              <a:ext uri="{FF2B5EF4-FFF2-40B4-BE49-F238E27FC236}">
                <a16:creationId xmlns:a16="http://schemas.microsoft.com/office/drawing/2014/main" id="{4D61F24E-4B44-4431-ABDE-4AE1E5B41985}"/>
              </a:ext>
            </a:extLst>
          </p:cNvPr>
          <p:cNvGrpSpPr/>
          <p:nvPr/>
        </p:nvGrpSpPr>
        <p:grpSpPr>
          <a:xfrm>
            <a:off x="4233272" y="2287524"/>
            <a:ext cx="2705183" cy="1081306"/>
            <a:chOff x="7113056" y="3145534"/>
            <a:chExt cx="2705183" cy="1081306"/>
          </a:xfrm>
        </p:grpSpPr>
        <p:sp>
          <p:nvSpPr>
            <p:cNvPr id="27" name="TextBox 22">
              <a:hlinkClick r:id="" action="ppaction://noaction">
                <a:snd r:embed="rId9" name="distrait.wav"/>
              </a:hlinkClick>
            </p:cNvPr>
            <p:cNvSpPr txBox="1"/>
            <p:nvPr/>
          </p:nvSpPr>
          <p:spPr>
            <a:xfrm>
              <a:off x="7283299" y="3145534"/>
              <a:ext cx="217586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Calibri" panose="020F0502020204030204" pitchFamily="34" charset="0"/>
                </a:rPr>
                <a:t>distr</a:t>
              </a:r>
              <a:r>
                <a:rPr kumimoji="0" lang="en-GB" sz="4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Calibri" panose="020F0502020204030204" pitchFamily="34" charset="0"/>
                </a:rPr>
                <a:t>ai</a:t>
              </a:r>
              <a:r>
                <a:rPr kumimoji="0" lang="en-GB" sz="40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Calibri" panose="020F0502020204030204" pitchFamily="34" charset="0"/>
                </a:rPr>
                <a:t>t</a:t>
              </a:r>
            </a:p>
          </p:txBody>
        </p:sp>
        <p:sp>
          <p:nvSpPr>
            <p:cNvPr id="42" name="TextBox 41">
              <a:extLst>
                <a:ext uri="{FF2B5EF4-FFF2-40B4-BE49-F238E27FC236}">
                  <a16:creationId xmlns:a16="http://schemas.microsoft.com/office/drawing/2014/main" id="{7C6B9019-1726-4128-AA9C-42517C61DB72}"/>
                </a:ext>
              </a:extLst>
            </p:cNvPr>
            <p:cNvSpPr txBox="1"/>
            <p:nvPr/>
          </p:nvSpPr>
          <p:spPr>
            <a:xfrm>
              <a:off x="7113056" y="3765175"/>
              <a:ext cx="27051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[absent-minded]</a:t>
              </a:r>
            </a:p>
          </p:txBody>
        </p:sp>
      </p:grpSp>
      <p:grpSp>
        <p:nvGrpSpPr>
          <p:cNvPr id="46" name="Group 45">
            <a:extLst>
              <a:ext uri="{FF2B5EF4-FFF2-40B4-BE49-F238E27FC236}">
                <a16:creationId xmlns:a16="http://schemas.microsoft.com/office/drawing/2014/main" id="{F7E957A5-9F29-4946-B836-E27D4D4AC435}"/>
              </a:ext>
            </a:extLst>
          </p:cNvPr>
          <p:cNvGrpSpPr/>
          <p:nvPr/>
        </p:nvGrpSpPr>
        <p:grpSpPr>
          <a:xfrm>
            <a:off x="2983537" y="3922864"/>
            <a:ext cx="2788929" cy="1011049"/>
            <a:chOff x="7010688" y="4296817"/>
            <a:chExt cx="2788929" cy="1011049"/>
          </a:xfrm>
        </p:grpSpPr>
        <p:sp>
          <p:nvSpPr>
            <p:cNvPr id="21" name="TextBox 20">
              <a:hlinkClick r:id="" action="ppaction://noaction">
                <a:snd r:embed="rId10" name="japonais.wav"/>
              </a:hlinkClick>
            </p:cNvPr>
            <p:cNvSpPr txBox="1"/>
            <p:nvPr/>
          </p:nvSpPr>
          <p:spPr>
            <a:xfrm>
              <a:off x="7010688" y="4296817"/>
              <a:ext cx="27889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Calibri" panose="020F0502020204030204" pitchFamily="34" charset="0"/>
                </a:rPr>
                <a:t>japon</a:t>
              </a:r>
              <a:r>
                <a:rPr kumimoji="0" lang="en-GB" sz="40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Calibri" panose="020F0502020204030204" pitchFamily="34" charset="0"/>
                </a:rPr>
                <a:t>ai</a:t>
              </a:r>
              <a:r>
                <a:rPr kumimoji="0" lang="en-GB" sz="40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Calibri" panose="020F0502020204030204" pitchFamily="34" charset="0"/>
                </a:rPr>
                <a:t>s</a:t>
              </a:r>
              <a:endParaRPr kumimoji="0" lang="en-GB" sz="40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Calibri" panose="020F0502020204030204" pitchFamily="34" charset="0"/>
              </a:endParaRPr>
            </a:p>
          </p:txBody>
        </p:sp>
        <p:sp>
          <p:nvSpPr>
            <p:cNvPr id="45" name="TextBox 44">
              <a:extLst>
                <a:ext uri="{FF2B5EF4-FFF2-40B4-BE49-F238E27FC236}">
                  <a16:creationId xmlns:a16="http://schemas.microsoft.com/office/drawing/2014/main" id="{486CDA04-CA3A-4773-8F8B-2527EE2769EE}"/>
                </a:ext>
              </a:extLst>
            </p:cNvPr>
            <p:cNvSpPr txBox="1"/>
            <p:nvPr/>
          </p:nvSpPr>
          <p:spPr>
            <a:xfrm>
              <a:off x="7569316" y="4846201"/>
              <a:ext cx="18958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japanese</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grpSp>
      <p:grpSp>
        <p:nvGrpSpPr>
          <p:cNvPr id="49" name="Group 48">
            <a:extLst>
              <a:ext uri="{FF2B5EF4-FFF2-40B4-BE49-F238E27FC236}">
                <a16:creationId xmlns:a16="http://schemas.microsoft.com/office/drawing/2014/main" id="{297661C8-0DE3-4D4F-901A-EDC56D377C1C}"/>
              </a:ext>
            </a:extLst>
          </p:cNvPr>
          <p:cNvGrpSpPr/>
          <p:nvPr/>
        </p:nvGrpSpPr>
        <p:grpSpPr>
          <a:xfrm>
            <a:off x="3628260" y="5249640"/>
            <a:ext cx="3888594" cy="1005276"/>
            <a:chOff x="896868" y="4964772"/>
            <a:chExt cx="3888594" cy="1005276"/>
          </a:xfrm>
        </p:grpSpPr>
        <p:sp>
          <p:nvSpPr>
            <p:cNvPr id="18" name="TextBox 17">
              <a:hlinkClick r:id="" action="ppaction://noaction">
                <a:snd r:embed="rId11" name="anniversaire.wav"/>
              </a:hlinkClick>
            </p:cNvPr>
            <p:cNvSpPr txBox="1"/>
            <p:nvPr/>
          </p:nvSpPr>
          <p:spPr>
            <a:xfrm>
              <a:off x="896868" y="4964772"/>
              <a:ext cx="38885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annivers</a:t>
              </a:r>
              <a:r>
                <a:rPr kumimoji="0" lang="en-GB" sz="4000" b="1"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mn-cs"/>
                </a:rPr>
                <a:t>ai</a:t>
              </a:r>
              <a:r>
                <a:rPr kumimoji="0" lang="en-GB" sz="4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re</a:t>
              </a:r>
              <a:endParaRPr kumimoji="0" lang="en-GB" sz="40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Calibri" panose="020F0502020204030204" pitchFamily="34" charset="0"/>
              </a:endParaRPr>
            </a:p>
          </p:txBody>
        </p:sp>
        <p:sp>
          <p:nvSpPr>
            <p:cNvPr id="48" name="TextBox 47">
              <a:extLst>
                <a:ext uri="{FF2B5EF4-FFF2-40B4-BE49-F238E27FC236}">
                  <a16:creationId xmlns:a16="http://schemas.microsoft.com/office/drawing/2014/main" id="{93D948DC-A55A-444A-9762-B833EDED8299}"/>
                </a:ext>
              </a:extLst>
            </p:cNvPr>
            <p:cNvSpPr txBox="1"/>
            <p:nvPr/>
          </p:nvSpPr>
          <p:spPr>
            <a:xfrm>
              <a:off x="1982255" y="5508383"/>
              <a:ext cx="17178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[birthday]</a:t>
              </a:r>
            </a:p>
          </p:txBody>
        </p:sp>
      </p:grpSp>
      <p:grpSp>
        <p:nvGrpSpPr>
          <p:cNvPr id="55" name="Group 54">
            <a:extLst>
              <a:ext uri="{FF2B5EF4-FFF2-40B4-BE49-F238E27FC236}">
                <a16:creationId xmlns:a16="http://schemas.microsoft.com/office/drawing/2014/main" id="{C610FAFF-5962-4E68-A0E7-EF4E5893455A}"/>
              </a:ext>
            </a:extLst>
          </p:cNvPr>
          <p:cNvGrpSpPr/>
          <p:nvPr/>
        </p:nvGrpSpPr>
        <p:grpSpPr>
          <a:xfrm>
            <a:off x="7930484" y="102062"/>
            <a:ext cx="923698" cy="969137"/>
            <a:chOff x="1782661" y="1312655"/>
            <a:chExt cx="923698" cy="969137"/>
          </a:xfrm>
        </p:grpSpPr>
        <p:sp>
          <p:nvSpPr>
            <p:cNvPr id="19" name="TextBox 18">
              <a:hlinkClick r:id="" action="ppaction://noaction">
                <a:snd r:embed="rId12" name="air.wav"/>
              </a:hlinkClick>
            </p:cNvPr>
            <p:cNvSpPr txBox="1"/>
            <p:nvPr/>
          </p:nvSpPr>
          <p:spPr>
            <a:xfrm>
              <a:off x="1782661" y="1312655"/>
              <a:ext cx="9236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Calibri" panose="020F0502020204030204" pitchFamily="34" charset="0"/>
                </a:rPr>
                <a:t>ai</a:t>
              </a:r>
              <a:r>
                <a:rPr kumimoji="0" lang="en-GB" sz="40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Calibri" panose="020F0502020204030204" pitchFamily="34" charset="0"/>
                </a:rPr>
                <a:t>r</a:t>
              </a:r>
            </a:p>
          </p:txBody>
        </p:sp>
        <p:sp>
          <p:nvSpPr>
            <p:cNvPr id="54" name="TextBox 53">
              <a:extLst>
                <a:ext uri="{FF2B5EF4-FFF2-40B4-BE49-F238E27FC236}">
                  <a16:creationId xmlns:a16="http://schemas.microsoft.com/office/drawing/2014/main" id="{3C1D969D-C843-48BB-A5E9-7BC5EF06F706}"/>
                </a:ext>
              </a:extLst>
            </p:cNvPr>
            <p:cNvSpPr txBox="1"/>
            <p:nvPr/>
          </p:nvSpPr>
          <p:spPr>
            <a:xfrm>
              <a:off x="1834049" y="1820127"/>
              <a:ext cx="8209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[air]</a:t>
              </a:r>
            </a:p>
          </p:txBody>
        </p:sp>
      </p:grpSp>
      <p:grpSp>
        <p:nvGrpSpPr>
          <p:cNvPr id="58" name="Group 57">
            <a:extLst>
              <a:ext uri="{FF2B5EF4-FFF2-40B4-BE49-F238E27FC236}">
                <a16:creationId xmlns:a16="http://schemas.microsoft.com/office/drawing/2014/main" id="{AF518F00-2321-42F3-B008-02CF894EB3A0}"/>
              </a:ext>
            </a:extLst>
          </p:cNvPr>
          <p:cNvGrpSpPr/>
          <p:nvPr/>
        </p:nvGrpSpPr>
        <p:grpSpPr>
          <a:xfrm>
            <a:off x="5955117" y="4348033"/>
            <a:ext cx="4504249" cy="1028195"/>
            <a:chOff x="5290801" y="2217687"/>
            <a:chExt cx="4504249" cy="1028195"/>
          </a:xfrm>
        </p:grpSpPr>
        <p:sp>
          <p:nvSpPr>
            <p:cNvPr id="20" name="TextBox 19">
              <a:hlinkClick r:id="" action="ppaction://noaction">
                <a:snd r:embed="rId13" name="raisonnable.wav"/>
              </a:hlinkClick>
            </p:cNvPr>
            <p:cNvSpPr txBox="1"/>
            <p:nvPr/>
          </p:nvSpPr>
          <p:spPr>
            <a:xfrm>
              <a:off x="5290801" y="2217687"/>
              <a:ext cx="45042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Calibri" panose="020F0502020204030204" pitchFamily="34" charset="0"/>
                </a:rPr>
                <a:t>r</a:t>
              </a:r>
              <a:r>
                <a:rPr kumimoji="0" lang="en-GB" sz="4000" b="1"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Calibri" panose="020F0502020204030204" pitchFamily="34" charset="0"/>
                </a:rPr>
                <a:t>ai</a:t>
              </a:r>
              <a:r>
                <a:rPr kumimoji="0" lang="en-GB" sz="4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Calibri" panose="020F0502020204030204" pitchFamily="34" charset="0"/>
                </a:rPr>
                <a:t>sonnable</a:t>
              </a:r>
              <a:endParaRPr kumimoji="0" lang="en-GB" sz="40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Calibri" panose="020F0502020204030204" pitchFamily="34" charset="0"/>
              </a:endParaRPr>
            </a:p>
          </p:txBody>
        </p:sp>
        <p:sp>
          <p:nvSpPr>
            <p:cNvPr id="57" name="TextBox 56">
              <a:extLst>
                <a:ext uri="{FF2B5EF4-FFF2-40B4-BE49-F238E27FC236}">
                  <a16:creationId xmlns:a16="http://schemas.microsoft.com/office/drawing/2014/main" id="{D5726CB3-4495-4971-8477-224AB83000AD}"/>
                </a:ext>
              </a:extLst>
            </p:cNvPr>
            <p:cNvSpPr txBox="1"/>
            <p:nvPr/>
          </p:nvSpPr>
          <p:spPr>
            <a:xfrm>
              <a:off x="6488924" y="2784217"/>
              <a:ext cx="21080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[reasonable]</a:t>
              </a:r>
            </a:p>
          </p:txBody>
        </p:sp>
      </p:grpSp>
      <p:pic>
        <p:nvPicPr>
          <p:cNvPr id="47" name="Picture 46">
            <a:extLst>
              <a:ext uri="{FF2B5EF4-FFF2-40B4-BE49-F238E27FC236}">
                <a16:creationId xmlns:a16="http://schemas.microsoft.com/office/drawing/2014/main" id="{A69549A3-8339-4D56-8B76-6B44CF1137FF}"/>
              </a:ext>
            </a:extLst>
          </p:cNvPr>
          <p:cNvPicPr>
            <a:picLocks noChangeAspect="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95408" y="1477729"/>
            <a:ext cx="923697" cy="1021198"/>
          </a:xfrm>
          <a:prstGeom prst="rect">
            <a:avLst/>
          </a:prstGeom>
        </p:spPr>
      </p:pic>
    </p:spTree>
    <p:extLst>
      <p:ext uri="{BB962C8B-B14F-4D97-AF65-F5344CB8AC3E}">
        <p14:creationId xmlns:p14="http://schemas.microsoft.com/office/powerpoint/2010/main" val="27105895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Google Shape;609;p16"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610" name="Google Shape;610;p16"/>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SSC [ai]</a:t>
            </a:r>
            <a:endParaRPr/>
          </a:p>
        </p:txBody>
      </p:sp>
      <p:sp>
        <p:nvSpPr>
          <p:cNvPr id="611" name="Google Shape;611;p16"/>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612" name="Google Shape;612;p16"/>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a:solidFill>
                  <a:srgbClr val="1F3864"/>
                </a:solidFill>
                <a:latin typeface="Century Gothic"/>
                <a:ea typeface="Century Gothic"/>
                <a:cs typeface="Century Gothic"/>
                <a:sym typeface="Century Gothic"/>
              </a:rPr>
              <a:t>Consolidation [1]</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B091C3-B480-5040-B5E1-E765BC4F2C83}"/>
              </a:ext>
            </a:extLst>
          </p:cNvPr>
          <p:cNvSpPr>
            <a:spLocks noGrp="1"/>
          </p:cNvSpPr>
          <p:nvPr>
            <p:ph type="title"/>
          </p:nvPr>
        </p:nvSpPr>
        <p:spPr>
          <a:xfrm>
            <a:off x="0" y="-396068"/>
            <a:ext cx="3457575" cy="3314699"/>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ai</a:t>
            </a:r>
            <a:endParaRPr lang="en-US" dirty="0"/>
          </a:p>
        </p:txBody>
      </p:sp>
      <p:pic>
        <p:nvPicPr>
          <p:cNvPr id="4" name="Picture 3" descr="a 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9123" y="1468283"/>
            <a:ext cx="2719591" cy="2832906"/>
          </a:xfrm>
          <a:prstGeom prst="rect">
            <a:avLst/>
          </a:prstGeom>
        </p:spPr>
      </p:pic>
      <p:sp>
        <p:nvSpPr>
          <p:cNvPr id="3" name="TextBox 2"/>
          <p:cNvSpPr txBox="1"/>
          <p:nvPr/>
        </p:nvSpPr>
        <p:spPr>
          <a:xfrm>
            <a:off x="4653137" y="4301189"/>
            <a:ext cx="292419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36434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 vra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ai vra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D5EE69-E6EC-C042-96AA-019E3C2A2E06}"/>
              </a:ext>
            </a:extLst>
          </p:cNvPr>
          <p:cNvSpPr>
            <a:spLocks noGrp="1"/>
          </p:cNvSpPr>
          <p:nvPr>
            <p:ph type="title"/>
          </p:nvPr>
        </p:nvSpPr>
        <p:spPr>
          <a:xfrm>
            <a:off x="0" y="-391060"/>
            <a:ext cx="3413092" cy="3477420"/>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ai</a:t>
            </a:r>
            <a:endParaRPr lang="en-US" dirty="0"/>
          </a:p>
        </p:txBody>
      </p:sp>
      <p:sp>
        <p:nvSpPr>
          <p:cNvPr id="3" name="TextBox 2"/>
          <p:cNvSpPr txBox="1"/>
          <p:nvPr/>
        </p:nvSpPr>
        <p:spPr>
          <a:xfrm>
            <a:off x="4753345" y="1883665"/>
            <a:ext cx="292419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45400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 vra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B091C3-B480-5040-B5E1-E765BC4F2C83}"/>
              </a:ext>
            </a:extLst>
          </p:cNvPr>
          <p:cNvSpPr>
            <a:spLocks noGrp="1"/>
          </p:cNvSpPr>
          <p:nvPr>
            <p:ph type="title"/>
          </p:nvPr>
        </p:nvSpPr>
        <p:spPr>
          <a:xfrm>
            <a:off x="0" y="-396068"/>
            <a:ext cx="3457575" cy="3314699"/>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ai</a:t>
            </a:r>
            <a:endParaRPr lang="en-US" dirty="0"/>
          </a:p>
        </p:txBody>
      </p:sp>
      <p:pic>
        <p:nvPicPr>
          <p:cNvPr id="4" name="Picture 3" descr="a 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9123" y="1468283"/>
            <a:ext cx="2719591" cy="2832906"/>
          </a:xfrm>
          <a:prstGeom prst="rect">
            <a:avLst/>
          </a:prstGeom>
        </p:spPr>
      </p:pic>
      <p:sp>
        <p:nvSpPr>
          <p:cNvPr id="3" name="TextBox 2"/>
          <p:cNvSpPr txBox="1"/>
          <p:nvPr/>
        </p:nvSpPr>
        <p:spPr>
          <a:xfrm>
            <a:off x="4653137" y="4301189"/>
            <a:ext cx="292419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13340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340"/>
        <p:cNvGrpSpPr/>
        <p:nvPr/>
      </p:nvGrpSpPr>
      <p:grpSpPr>
        <a:xfrm>
          <a:off x="0" y="0"/>
          <a:ext cx="0" cy="0"/>
          <a:chOff x="0" y="0"/>
          <a:chExt cx="0" cy="0"/>
        </a:xfrm>
      </p:grpSpPr>
      <p:pic>
        <p:nvPicPr>
          <p:cNvPr id="341" name="Google Shape;341;p2"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342" name="Google Shape;342;p2"/>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SSC [ai]</a:t>
            </a:r>
            <a:endParaRPr/>
          </a:p>
        </p:txBody>
      </p:sp>
      <p:sp>
        <p:nvSpPr>
          <p:cNvPr id="343" name="Google Shape;343;p2"/>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344" name="Google Shape;344;p2"/>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a:solidFill>
                  <a:srgbClr val="1F3864"/>
                </a:solidFill>
                <a:latin typeface="Century Gothic"/>
                <a:ea typeface="Century Gothic"/>
                <a:cs typeface="Century Gothic"/>
                <a:sym typeface="Century Gothic"/>
              </a:rPr>
              <a:t>Introduction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199" y="201332"/>
            <a:ext cx="10515600" cy="1325563"/>
          </a:xfrm>
        </p:spPr>
        <p:txBody>
          <a:bodyPr>
            <a:normAutofit fontScale="90000"/>
          </a:bodyPr>
          <a:lstStyle/>
          <a:p>
            <a:pPr algn="ctr"/>
            <a:r>
              <a:rPr lang="en-GB" sz="13300" b="1" dirty="0">
                <a:solidFill>
                  <a:srgbClr val="115076"/>
                </a:solidFill>
                <a:cs typeface="Calibri" panose="020F0502020204030204" pitchFamily="34" charset="0"/>
              </a:rPr>
              <a:t>ai</a:t>
            </a:r>
            <a:endParaRPr lang="en-GB" dirty="0"/>
          </a:p>
        </p:txBody>
      </p:sp>
      <p:sp>
        <p:nvSpPr>
          <p:cNvPr id="7" name="Rounded Rectangle 6" descr="rectangle"/>
          <p:cNvSpPr/>
          <p:nvPr/>
        </p:nvSpPr>
        <p:spPr>
          <a:xfrm>
            <a:off x="4338144" y="1730488"/>
            <a:ext cx="3515711"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green checkmar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4616" y="1898215"/>
            <a:ext cx="1619221" cy="1686686"/>
          </a:xfrm>
          <a:prstGeom prst="rect">
            <a:avLst/>
          </a:prstGeom>
        </p:spPr>
      </p:pic>
      <p:sp>
        <p:nvSpPr>
          <p:cNvPr id="6" name="TextBox 5"/>
          <p:cNvSpPr txBox="1"/>
          <p:nvPr/>
        </p:nvSpPr>
        <p:spPr>
          <a:xfrm>
            <a:off x="5148163" y="3461893"/>
            <a:ext cx="189567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770646" y="481337"/>
            <a:ext cx="29443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7" name="Picture 9" descr="house"/>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506" y="1340883"/>
            <a:ext cx="2220784" cy="146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45360" y="358490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mauv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252188" y="4448462"/>
            <a:ext cx="14542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3714958" y="4547918"/>
            <a:ext cx="47620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 name="Rectangle 4"/>
          <p:cNvSpPr/>
          <p:nvPr/>
        </p:nvSpPr>
        <p:spPr>
          <a:xfrm>
            <a:off x="5069633" y="5615662"/>
            <a:ext cx="172354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[week]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406806" y="481337"/>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son</a:t>
            </a:r>
          </a:p>
        </p:txBody>
      </p:sp>
      <p:sp>
        <p:nvSpPr>
          <p:cNvPr id="2" name="Rectangle 1"/>
          <p:cNvSpPr/>
          <p:nvPr/>
        </p:nvSpPr>
        <p:spPr>
          <a:xfrm>
            <a:off x="9110705" y="1373463"/>
            <a:ext cx="202811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[reason]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9144896" y="3465513"/>
            <a:ext cx="227232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r>
              <a:rPr kumimoji="0" lang="en-GB" sz="7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3" name="Rectangle 2"/>
          <p:cNvSpPr/>
          <p:nvPr/>
        </p:nvSpPr>
        <p:spPr>
          <a:xfrm>
            <a:off x="9423290" y="4418767"/>
            <a:ext cx="171553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do]</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17392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ai vrai.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ai mais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5" name="ai mais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ai rais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ai rais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ai mauvais.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7" name="ai mauvais.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8" name="ai semain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subTnLst>
                                    <p:audio>
                                      <p:cMediaNode>
                                        <p:cTn display="0" masterRel="sameClick">
                                          <p:stCondLst>
                                            <p:cond evt="begin" delay="0">
                                              <p:tn val="56"/>
                                            </p:cond>
                                          </p:stCondLst>
                                          <p:endCondLst>
                                            <p:cond evt="onStopAudio" delay="0">
                                              <p:tgtEl>
                                                <p:sldTgt/>
                                              </p:tgtEl>
                                            </p:cond>
                                          </p:endCondLst>
                                        </p:cTn>
                                        <p:tgtEl>
                                          <p:sndTgt r:embed="rId8" name="ai semain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ai fai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ai fa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6" grpId="0"/>
      <p:bldP spid="12" grpId="0"/>
      <p:bldP spid="11" grpId="0"/>
      <p:bldP spid="4" grpId="0"/>
      <p:bldP spid="10" grpId="0"/>
      <p:bldP spid="5" grpId="0"/>
      <p:bldP spid="8" grpId="0"/>
      <p:bldP spid="2" grpId="0"/>
      <p:bldP spid="9"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9861"/>
            <a:ext cx="10515600" cy="1325563"/>
          </a:xfrm>
        </p:spPr>
        <p:txBody>
          <a:bodyPr>
            <a:normAutofit fontScale="90000"/>
          </a:bodyPr>
          <a:lstStyle/>
          <a:p>
            <a:pPr algn="ctr"/>
            <a:r>
              <a:rPr lang="en-GB" sz="13300" b="1" dirty="0">
                <a:solidFill>
                  <a:srgbClr val="115076"/>
                </a:solidFill>
                <a:cs typeface="Calibri" panose="020F0502020204030204" pitchFamily="34" charset="0"/>
              </a:rPr>
              <a:t>ai</a:t>
            </a:r>
            <a:endParaRPr lang="en-GB" dirty="0"/>
          </a:p>
        </p:txBody>
      </p:sp>
      <p:sp>
        <p:nvSpPr>
          <p:cNvPr id="7" name="Rounded Rectangle 6" descr="rectangle"/>
          <p:cNvSpPr/>
          <p:nvPr/>
        </p:nvSpPr>
        <p:spPr>
          <a:xfrm>
            <a:off x="4338144" y="1730488"/>
            <a:ext cx="3515711"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5148163" y="3461893"/>
            <a:ext cx="189567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770646" y="481337"/>
            <a:ext cx="29443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1" name="TextBox 10"/>
          <p:cNvSpPr txBox="1"/>
          <p:nvPr/>
        </p:nvSpPr>
        <p:spPr>
          <a:xfrm>
            <a:off x="345360" y="358490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mauv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3714958" y="4547918"/>
            <a:ext cx="47620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406806" y="481337"/>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son</a:t>
            </a:r>
          </a:p>
        </p:txBody>
      </p:sp>
      <p:sp>
        <p:nvSpPr>
          <p:cNvPr id="9" name="TextBox 8"/>
          <p:cNvSpPr txBox="1"/>
          <p:nvPr/>
        </p:nvSpPr>
        <p:spPr>
          <a:xfrm>
            <a:off x="9144896" y="3465513"/>
            <a:ext cx="227232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r>
              <a:rPr kumimoji="0" lang="en-GB" sz="7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pic>
        <p:nvPicPr>
          <p:cNvPr id="13" name="Picture 12" descr="green checkmark">
            <a:extLst>
              <a:ext uri="{FF2B5EF4-FFF2-40B4-BE49-F238E27FC236}">
                <a16:creationId xmlns:a16="http://schemas.microsoft.com/office/drawing/2014/main" id="{0CA69000-DED2-B347-A25F-AFE8D2DD9D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4616" y="1898215"/>
            <a:ext cx="1619221" cy="1686686"/>
          </a:xfrm>
          <a:prstGeom prst="rect">
            <a:avLst/>
          </a:prstGeom>
        </p:spPr>
      </p:pic>
    </p:spTree>
    <p:extLst>
      <p:ext uri="{BB962C8B-B14F-4D97-AF65-F5344CB8AC3E}">
        <p14:creationId xmlns:p14="http://schemas.microsoft.com/office/powerpoint/2010/main" val="413422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ai vrai.wav"/>
                                        </p:tgtEl>
                                      </p:cMediaNode>
                                    </p:audio>
                                  </p:sub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ai mais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ai rais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7" name="ai mauvais.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8" name="ai semain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9" name="ai fa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6" grpId="0"/>
      <p:bldP spid="12" grpId="0"/>
      <p:bldP spid="11" grpId="0"/>
      <p:bldP spid="10"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9861"/>
            <a:ext cx="10515600" cy="1325563"/>
          </a:xfrm>
        </p:spPr>
        <p:txBody>
          <a:bodyPr>
            <a:normAutofit fontScale="90000"/>
          </a:bodyPr>
          <a:lstStyle/>
          <a:p>
            <a:pPr algn="ctr"/>
            <a:r>
              <a:rPr lang="en-GB" sz="13300" b="1" dirty="0">
                <a:solidFill>
                  <a:srgbClr val="115076"/>
                </a:solidFill>
                <a:cs typeface="Calibri" panose="020F0502020204030204" pitchFamily="34" charset="0"/>
              </a:rPr>
              <a:t>ai</a:t>
            </a:r>
            <a:endParaRPr lang="en-GB" dirty="0"/>
          </a:p>
        </p:txBody>
      </p:sp>
      <p:sp>
        <p:nvSpPr>
          <p:cNvPr id="7" name="Rounded Rectangle 6" descr="rectangle"/>
          <p:cNvSpPr/>
          <p:nvPr/>
        </p:nvSpPr>
        <p:spPr>
          <a:xfrm>
            <a:off x="4338144" y="1730488"/>
            <a:ext cx="3515711"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5148163" y="3461893"/>
            <a:ext cx="189567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770646" y="481337"/>
            <a:ext cx="29443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1" name="TextBox 10"/>
          <p:cNvSpPr txBox="1"/>
          <p:nvPr/>
        </p:nvSpPr>
        <p:spPr>
          <a:xfrm>
            <a:off x="345360" y="358490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mauv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3714958" y="4547918"/>
            <a:ext cx="47620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406806" y="481337"/>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son</a:t>
            </a:r>
          </a:p>
        </p:txBody>
      </p:sp>
      <p:sp>
        <p:nvSpPr>
          <p:cNvPr id="9" name="TextBox 8"/>
          <p:cNvSpPr txBox="1"/>
          <p:nvPr/>
        </p:nvSpPr>
        <p:spPr>
          <a:xfrm>
            <a:off x="9144896" y="3465513"/>
            <a:ext cx="227232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r>
              <a:rPr kumimoji="0" lang="en-GB" sz="7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pic>
        <p:nvPicPr>
          <p:cNvPr id="13" name="Picture 12" descr="green checkmark">
            <a:extLst>
              <a:ext uri="{FF2B5EF4-FFF2-40B4-BE49-F238E27FC236}">
                <a16:creationId xmlns:a16="http://schemas.microsoft.com/office/drawing/2014/main" id="{0CA69000-DED2-B347-A25F-AFE8D2DD9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4616" y="1898215"/>
            <a:ext cx="1619221" cy="1686686"/>
          </a:xfrm>
          <a:prstGeom prst="rect">
            <a:avLst/>
          </a:prstGeom>
        </p:spPr>
      </p:pic>
    </p:spTree>
    <p:extLst>
      <p:ext uri="{BB962C8B-B14F-4D97-AF65-F5344CB8AC3E}">
        <p14:creationId xmlns:p14="http://schemas.microsoft.com/office/powerpoint/2010/main" val="98140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6" grpId="0"/>
      <p:bldP spid="12" grpId="0"/>
      <p:bldP spid="11" grpId="0"/>
      <p:bldP spid="10"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Table 43" descr="Table for exercises">
            <a:extLst>
              <a:ext uri="{FF2B5EF4-FFF2-40B4-BE49-F238E27FC236}">
                <a16:creationId xmlns:a16="http://schemas.microsoft.com/office/drawing/2014/main" id="{65106916-909D-4F18-8008-2978CB1FD967}"/>
              </a:ext>
            </a:extLst>
          </p:cNvPr>
          <p:cNvGraphicFramePr>
            <a:graphicFrameLocks noGrp="1"/>
          </p:cNvGraphicFramePr>
          <p:nvPr/>
        </p:nvGraphicFramePr>
        <p:xfrm>
          <a:off x="1668091" y="1269984"/>
          <a:ext cx="8885860" cy="4964334"/>
        </p:xfrm>
        <a:graphic>
          <a:graphicData uri="http://schemas.openxmlformats.org/drawingml/2006/table">
            <a:tbl>
              <a:tblPr firstRow="1" bandRow="1">
                <a:tableStyleId>{5940675A-B579-460E-94D1-54222C63F5DA}</a:tableStyleId>
              </a:tblPr>
              <a:tblGrid>
                <a:gridCol w="945018">
                  <a:extLst>
                    <a:ext uri="{9D8B030D-6E8A-4147-A177-3AD203B41FA5}">
                      <a16:colId xmlns:a16="http://schemas.microsoft.com/office/drawing/2014/main" val="20000"/>
                    </a:ext>
                  </a:extLst>
                </a:gridCol>
                <a:gridCol w="3970421">
                  <a:extLst>
                    <a:ext uri="{9D8B030D-6E8A-4147-A177-3AD203B41FA5}">
                      <a16:colId xmlns:a16="http://schemas.microsoft.com/office/drawing/2014/main" val="2718503455"/>
                    </a:ext>
                  </a:extLst>
                </a:gridCol>
                <a:gridCol w="3970421">
                  <a:extLst>
                    <a:ext uri="{9D8B030D-6E8A-4147-A177-3AD203B41FA5}">
                      <a16:colId xmlns:a16="http://schemas.microsoft.com/office/drawing/2014/main" val="20001"/>
                    </a:ext>
                  </a:extLst>
                </a:gridCol>
              </a:tblGrid>
              <a:tr h="493845">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93973476"/>
                  </a:ext>
                </a:extLst>
              </a:tr>
            </a:tbl>
          </a:graphicData>
        </a:graphic>
      </p:graphicFrame>
      <p:sp>
        <p:nvSpPr>
          <p:cNvPr id="85" name="TextBox 84">
            <a:extLst>
              <a:ext uri="{FF2B5EF4-FFF2-40B4-BE49-F238E27FC236}">
                <a16:creationId xmlns:a16="http://schemas.microsoft.com/office/drawing/2014/main" id="{31F683A4-FB83-4537-9635-BFB1CA28755A}"/>
              </a:ext>
            </a:extLst>
          </p:cNvPr>
          <p:cNvSpPr txBox="1"/>
          <p:nvPr/>
        </p:nvSpPr>
        <p:spPr>
          <a:xfrm>
            <a:off x="3278639" y="4712323"/>
            <a:ext cx="32755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maire         </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mayor</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sp>
        <p:nvSpPr>
          <p:cNvPr id="47" name="TextBox 46" descr="table content ">
            <a:extLst>
              <a:ext uri="{FF2B5EF4-FFF2-40B4-BE49-F238E27FC236}">
                <a16:creationId xmlns:a16="http://schemas.microsoft.com/office/drawing/2014/main" id="{5339157A-9901-40C8-9054-529EF776AD07}"/>
              </a:ext>
            </a:extLst>
          </p:cNvPr>
          <p:cNvSpPr txBox="1"/>
          <p:nvPr/>
        </p:nvSpPr>
        <p:spPr>
          <a:xfrm>
            <a:off x="-7239007" y="2015598"/>
            <a:ext cx="4758717" cy="3994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 name="Title 3"/>
          <p:cNvSpPr>
            <a:spLocks noGrp="1"/>
          </p:cNvSpPr>
          <p:nvPr>
            <p:ph type="title"/>
          </p:nvPr>
        </p:nvSpPr>
        <p:spPr>
          <a:xfrm>
            <a:off x="61898" y="315580"/>
            <a:ext cx="5678458" cy="707849"/>
          </a:xfrm>
        </p:spPr>
        <p:txBody>
          <a:bodyPr>
            <a:normAutofit/>
          </a:bodyPr>
          <a:lstStyle/>
          <a:p>
            <a:r>
              <a:rPr lang="fr-FR" sz="3600" b="1" dirty="0">
                <a:solidFill>
                  <a:schemeClr val="bg1"/>
                </a:solidFill>
                <a:latin typeface="Century Gothic" panose="020B0502020202020204" pitchFamily="34" charset="0"/>
              </a:rPr>
              <a:t>[ai</a:t>
            </a:r>
            <a:r>
              <a:rPr lang="fr-FR" sz="3600" b="1" dirty="0">
                <a:solidFill>
                  <a:schemeClr val="bg1"/>
                </a:solidFill>
              </a:rPr>
              <a:t>] </a:t>
            </a:r>
            <a:r>
              <a:rPr lang="fr-FR" sz="3600" b="1" dirty="0">
                <a:solidFill>
                  <a:schemeClr val="bg1"/>
                </a:solidFill>
                <a:latin typeface="Century Gothic" panose="020B0502020202020204" pitchFamily="34" charset="0"/>
              </a:rPr>
              <a:t>ou [a]?</a:t>
            </a:r>
          </a:p>
        </p:txBody>
      </p:sp>
      <p:sp>
        <p:nvSpPr>
          <p:cNvPr id="24" name="Action Button: Custom 2">
            <a:hlinkClick r:id="" action="ppaction://noaction" highlightClick="1">
              <a:snd r:embed="rId3" name="faux.wav"/>
            </a:hlinkClick>
            <a:extLst>
              <a:ext uri="{FF2B5EF4-FFF2-40B4-BE49-F238E27FC236}">
                <a16:creationId xmlns:a16="http://schemas.microsoft.com/office/drawing/2014/main" id="{88703F03-2375-47C5-98A8-DA15597B1811}"/>
              </a:ext>
            </a:extLst>
          </p:cNvPr>
          <p:cNvSpPr/>
          <p:nvPr/>
        </p:nvSpPr>
        <p:spPr>
          <a:xfrm>
            <a:off x="8066797" y="758308"/>
            <a:ext cx="889853" cy="417219"/>
          </a:xfrm>
          <a:prstGeom prst="actionButtonBlank">
            <a:avLst/>
          </a:prstGeom>
          <a:solidFill>
            <a:schemeClr val="accent2"/>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43" name="TextBox 42">
            <a:extLst>
              <a:ext uri="{FF2B5EF4-FFF2-40B4-BE49-F238E27FC236}">
                <a16:creationId xmlns:a16="http://schemas.microsoft.com/office/drawing/2014/main" id="{4B25A6A0-BC21-4026-BA11-6F823534A1BF}"/>
              </a:ext>
            </a:extLst>
          </p:cNvPr>
          <p:cNvSpPr txBox="1"/>
          <p:nvPr/>
        </p:nvSpPr>
        <p:spPr>
          <a:xfrm>
            <a:off x="2641123" y="1268413"/>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45" name="TextBox 44">
            <a:extLst>
              <a:ext uri="{FF2B5EF4-FFF2-40B4-BE49-F238E27FC236}">
                <a16:creationId xmlns:a16="http://schemas.microsoft.com/office/drawing/2014/main" id="{3562B333-8360-4A57-9687-695F7A119C34}"/>
              </a:ext>
            </a:extLst>
          </p:cNvPr>
          <p:cNvSpPr txBox="1"/>
          <p:nvPr/>
        </p:nvSpPr>
        <p:spPr>
          <a:xfrm>
            <a:off x="3293993" y="1246909"/>
            <a:ext cx="33575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mais</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[but] </a:t>
            </a:r>
            <a:endPar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Action Button: Custom 66" descr="number 1">
            <a:hlinkClick r:id="" action="ppaction://noaction" highlightClick="1">
              <a:snd r:embed="rId4" name="Fr 3.1.3 Slide 27.2.wav"/>
            </a:hlinkClick>
            <a:extLst>
              <a:ext uri="{FF2B5EF4-FFF2-40B4-BE49-F238E27FC236}">
                <a16:creationId xmlns:a16="http://schemas.microsoft.com/office/drawing/2014/main" id="{94CE0C1F-D9A7-4E4D-B892-4AB317223B46}"/>
              </a:ext>
            </a:extLst>
          </p:cNvPr>
          <p:cNvSpPr/>
          <p:nvPr/>
        </p:nvSpPr>
        <p:spPr>
          <a:xfrm>
            <a:off x="1923571" y="1812978"/>
            <a:ext cx="501695" cy="402445"/>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8" name="Action Button: Custom 66" descr="number 1">
            <a:hlinkClick r:id="" action="ppaction://noaction" highlightClick="1">
              <a:snd r:embed="rId5" name="Fr 3.1.3 Slide 27.1.wav"/>
            </a:hlinkClick>
            <a:extLst>
              <a:ext uri="{FF2B5EF4-FFF2-40B4-BE49-F238E27FC236}">
                <a16:creationId xmlns:a16="http://schemas.microsoft.com/office/drawing/2014/main" id="{028EF83D-0407-4908-8CA1-E548EC38F4C5}"/>
              </a:ext>
            </a:extLst>
          </p:cNvPr>
          <p:cNvSpPr/>
          <p:nvPr/>
        </p:nvSpPr>
        <p:spPr>
          <a:xfrm>
            <a:off x="1923573" y="1313687"/>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49" name="Action Button: Custom 66" descr="number 1">
            <a:hlinkClick r:id="" action="ppaction://noaction" highlightClick="1">
              <a:snd r:embed="rId6" name="Fr 3.1.3 Slide 27.3.wav"/>
            </a:hlinkClick>
            <a:extLst>
              <a:ext uri="{FF2B5EF4-FFF2-40B4-BE49-F238E27FC236}">
                <a16:creationId xmlns:a16="http://schemas.microsoft.com/office/drawing/2014/main" id="{34225BA1-1AC9-4A16-BEE8-86434655F63C}"/>
              </a:ext>
            </a:extLst>
          </p:cNvPr>
          <p:cNvSpPr/>
          <p:nvPr/>
        </p:nvSpPr>
        <p:spPr>
          <a:xfrm>
            <a:off x="1923572" y="2290478"/>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50" name="Action Button: Custom 66" descr="number 1">
            <a:hlinkClick r:id="" action="ppaction://noaction" highlightClick="1">
              <a:snd r:embed="rId7" name="Fr 3.1.3 Slide 27.4.wav"/>
            </a:hlinkClick>
            <a:extLst>
              <a:ext uri="{FF2B5EF4-FFF2-40B4-BE49-F238E27FC236}">
                <a16:creationId xmlns:a16="http://schemas.microsoft.com/office/drawing/2014/main" id="{DC4D8679-15D2-4A0A-8FBF-4DED70388421}"/>
              </a:ext>
            </a:extLst>
          </p:cNvPr>
          <p:cNvSpPr/>
          <p:nvPr/>
        </p:nvSpPr>
        <p:spPr>
          <a:xfrm>
            <a:off x="1923571" y="2789769"/>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51" name="Action Button: Custom 66" descr="number 1">
            <a:hlinkClick r:id="" action="ppaction://noaction" highlightClick="1">
              <a:snd r:embed="rId8" name="Fr 3.1.3 Slide 27.5.wav"/>
            </a:hlinkClick>
            <a:extLst>
              <a:ext uri="{FF2B5EF4-FFF2-40B4-BE49-F238E27FC236}">
                <a16:creationId xmlns:a16="http://schemas.microsoft.com/office/drawing/2014/main" id="{91B36323-E8F0-4EDA-91D8-27926731D45D}"/>
              </a:ext>
            </a:extLst>
          </p:cNvPr>
          <p:cNvSpPr/>
          <p:nvPr/>
        </p:nvSpPr>
        <p:spPr>
          <a:xfrm>
            <a:off x="1926261" y="3289060"/>
            <a:ext cx="499006"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52" name="Action Button: Custom 66" descr="number 1">
            <a:hlinkClick r:id="" action="ppaction://noaction" highlightClick="1">
              <a:snd r:embed="rId9" name="Fr 3.1.3 Slide 27.6.wav"/>
            </a:hlinkClick>
            <a:extLst>
              <a:ext uri="{FF2B5EF4-FFF2-40B4-BE49-F238E27FC236}">
                <a16:creationId xmlns:a16="http://schemas.microsoft.com/office/drawing/2014/main" id="{C3FBB104-121F-42CD-8D2D-588B9508468C}"/>
              </a:ext>
            </a:extLst>
          </p:cNvPr>
          <p:cNvSpPr/>
          <p:nvPr/>
        </p:nvSpPr>
        <p:spPr>
          <a:xfrm>
            <a:off x="1901432" y="3788351"/>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53" name="Action Button: Custom 66" descr="number 1">
            <a:hlinkClick r:id="" action="ppaction://noaction" highlightClick="1">
              <a:snd r:embed="rId10" name="Fr 3.1.3 Slide 27.7.wav"/>
            </a:hlinkClick>
            <a:extLst>
              <a:ext uri="{FF2B5EF4-FFF2-40B4-BE49-F238E27FC236}">
                <a16:creationId xmlns:a16="http://schemas.microsoft.com/office/drawing/2014/main" id="{00EBFCE6-78A5-4AE6-8592-D63A5C161F2E}"/>
              </a:ext>
            </a:extLst>
          </p:cNvPr>
          <p:cNvSpPr/>
          <p:nvPr/>
        </p:nvSpPr>
        <p:spPr>
          <a:xfrm>
            <a:off x="1901431" y="4287642"/>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54" name="Action Button: Custom 66" descr="number 1">
            <a:hlinkClick r:id="" action="ppaction://noaction" highlightClick="1">
              <a:snd r:embed="rId11" name="Fr 3.1.3 Slide 27.8.wav"/>
            </a:hlinkClick>
            <a:extLst>
              <a:ext uri="{FF2B5EF4-FFF2-40B4-BE49-F238E27FC236}">
                <a16:creationId xmlns:a16="http://schemas.microsoft.com/office/drawing/2014/main" id="{491655B7-1024-4788-A45A-8013F041F6A1}"/>
              </a:ext>
            </a:extLst>
          </p:cNvPr>
          <p:cNvSpPr/>
          <p:nvPr/>
        </p:nvSpPr>
        <p:spPr>
          <a:xfrm>
            <a:off x="1900972" y="4786933"/>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55" name="Action Button: Custom 66" descr="number 1">
            <a:hlinkClick r:id="" action="ppaction://noaction" highlightClick="1">
              <a:snd r:embed="rId12" name="Fr 3.1.3 Slide 27.9.wav"/>
            </a:hlinkClick>
            <a:extLst>
              <a:ext uri="{FF2B5EF4-FFF2-40B4-BE49-F238E27FC236}">
                <a16:creationId xmlns:a16="http://schemas.microsoft.com/office/drawing/2014/main" id="{A6FEE8DA-2FA3-439B-80F3-A65C5173EDFD}"/>
              </a:ext>
            </a:extLst>
          </p:cNvPr>
          <p:cNvSpPr/>
          <p:nvPr/>
        </p:nvSpPr>
        <p:spPr>
          <a:xfrm>
            <a:off x="1896173" y="5286224"/>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56" name="Action Button: Custom 66" descr="number 1">
            <a:hlinkClick r:id="" action="ppaction://noaction" highlightClick="1">
              <a:snd r:embed="rId13" name="Fr 3.1.3 Slide 27.10.wav"/>
            </a:hlinkClick>
            <a:extLst>
              <a:ext uri="{FF2B5EF4-FFF2-40B4-BE49-F238E27FC236}">
                <a16:creationId xmlns:a16="http://schemas.microsoft.com/office/drawing/2014/main" id="{49AE477A-9018-4527-B27E-3EB9C726A296}"/>
              </a:ext>
            </a:extLst>
          </p:cNvPr>
          <p:cNvSpPr/>
          <p:nvPr/>
        </p:nvSpPr>
        <p:spPr>
          <a:xfrm>
            <a:off x="1879292" y="5785516"/>
            <a:ext cx="545976" cy="410145"/>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58" name="TextBox 57">
            <a:extLst>
              <a:ext uri="{FF2B5EF4-FFF2-40B4-BE49-F238E27FC236}">
                <a16:creationId xmlns:a16="http://schemas.microsoft.com/office/drawing/2014/main" id="{9905750A-EF23-4FE5-A87A-4A0679D90E05}"/>
              </a:ext>
            </a:extLst>
          </p:cNvPr>
          <p:cNvSpPr txBox="1"/>
          <p:nvPr/>
        </p:nvSpPr>
        <p:spPr>
          <a:xfrm>
            <a:off x="6651506" y="1774669"/>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0" name="TextBox 59">
            <a:extLst>
              <a:ext uri="{FF2B5EF4-FFF2-40B4-BE49-F238E27FC236}">
                <a16:creationId xmlns:a16="http://schemas.microsoft.com/office/drawing/2014/main" id="{823CE342-4269-4D40-B953-92E82442F0EC}"/>
              </a:ext>
            </a:extLst>
          </p:cNvPr>
          <p:cNvSpPr txBox="1"/>
          <p:nvPr/>
        </p:nvSpPr>
        <p:spPr>
          <a:xfrm>
            <a:off x="2641123" y="2279674"/>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1" name="TextBox 60">
            <a:extLst>
              <a:ext uri="{FF2B5EF4-FFF2-40B4-BE49-F238E27FC236}">
                <a16:creationId xmlns:a16="http://schemas.microsoft.com/office/drawing/2014/main" id="{B54FAFE4-74AC-4C12-8EB5-219E0EFBC4FE}"/>
              </a:ext>
            </a:extLst>
          </p:cNvPr>
          <p:cNvSpPr txBox="1"/>
          <p:nvPr/>
        </p:nvSpPr>
        <p:spPr>
          <a:xfrm>
            <a:off x="6639535" y="3237571"/>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2" name="TextBox 61">
            <a:extLst>
              <a:ext uri="{FF2B5EF4-FFF2-40B4-BE49-F238E27FC236}">
                <a16:creationId xmlns:a16="http://schemas.microsoft.com/office/drawing/2014/main" id="{227D04B0-8448-41BC-A2E1-3F945ECFE916}"/>
              </a:ext>
            </a:extLst>
          </p:cNvPr>
          <p:cNvSpPr txBox="1"/>
          <p:nvPr/>
        </p:nvSpPr>
        <p:spPr>
          <a:xfrm>
            <a:off x="2641123" y="2736208"/>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3" name="TextBox 62">
            <a:extLst>
              <a:ext uri="{FF2B5EF4-FFF2-40B4-BE49-F238E27FC236}">
                <a16:creationId xmlns:a16="http://schemas.microsoft.com/office/drawing/2014/main" id="{FA5D5998-C963-48B5-8632-A5CBA4C8AF1D}"/>
              </a:ext>
            </a:extLst>
          </p:cNvPr>
          <p:cNvSpPr txBox="1"/>
          <p:nvPr/>
        </p:nvSpPr>
        <p:spPr>
          <a:xfrm>
            <a:off x="2692910" y="3741323"/>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4" name="TextBox 63">
            <a:extLst>
              <a:ext uri="{FF2B5EF4-FFF2-40B4-BE49-F238E27FC236}">
                <a16:creationId xmlns:a16="http://schemas.microsoft.com/office/drawing/2014/main" id="{D0C07D22-BDE3-419B-9682-B5E0497DDA84}"/>
              </a:ext>
            </a:extLst>
          </p:cNvPr>
          <p:cNvSpPr txBox="1"/>
          <p:nvPr/>
        </p:nvSpPr>
        <p:spPr>
          <a:xfrm>
            <a:off x="6651506" y="4262959"/>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grpSp>
        <p:nvGrpSpPr>
          <p:cNvPr id="3" name="Group 2">
            <a:extLst>
              <a:ext uri="{FF2B5EF4-FFF2-40B4-BE49-F238E27FC236}">
                <a16:creationId xmlns:a16="http://schemas.microsoft.com/office/drawing/2014/main" id="{AA7BCFE0-7A85-4AF3-BE16-45E88A17E02F}"/>
              </a:ext>
            </a:extLst>
          </p:cNvPr>
          <p:cNvGrpSpPr/>
          <p:nvPr/>
        </p:nvGrpSpPr>
        <p:grpSpPr>
          <a:xfrm>
            <a:off x="6587841" y="4714888"/>
            <a:ext cx="387802" cy="541638"/>
            <a:chOff x="9286678" y="4435564"/>
            <a:chExt cx="387802" cy="541638"/>
          </a:xfrm>
        </p:grpSpPr>
        <p:sp>
          <p:nvSpPr>
            <p:cNvPr id="65" name="TextBox 64">
              <a:extLst>
                <a:ext uri="{FF2B5EF4-FFF2-40B4-BE49-F238E27FC236}">
                  <a16:creationId xmlns:a16="http://schemas.microsoft.com/office/drawing/2014/main" id="{6B466230-F627-49A7-B1B9-DBB2D7DEC75F}"/>
                </a:ext>
              </a:extLst>
            </p:cNvPr>
            <p:cNvSpPr txBox="1"/>
            <p:nvPr/>
          </p:nvSpPr>
          <p:spPr>
            <a:xfrm flipH="1">
              <a:off x="9370981" y="4453982"/>
              <a:ext cx="1694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6" name="TextBox 65">
              <a:extLst>
                <a:ext uri="{FF2B5EF4-FFF2-40B4-BE49-F238E27FC236}">
                  <a16:creationId xmlns:a16="http://schemas.microsoft.com/office/drawing/2014/main" id="{6FC699BB-D150-4258-9782-B68381A51DD3}"/>
                </a:ext>
              </a:extLst>
            </p:cNvPr>
            <p:cNvSpPr txBox="1"/>
            <p:nvPr/>
          </p:nvSpPr>
          <p:spPr>
            <a:xfrm>
              <a:off x="9286678" y="4435564"/>
              <a:ext cx="3878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67" name="TextBox 66">
            <a:extLst>
              <a:ext uri="{FF2B5EF4-FFF2-40B4-BE49-F238E27FC236}">
                <a16:creationId xmlns:a16="http://schemas.microsoft.com/office/drawing/2014/main" id="{A139465E-9B8E-48E7-B193-0C049173BA09}"/>
              </a:ext>
            </a:extLst>
          </p:cNvPr>
          <p:cNvSpPr txBox="1"/>
          <p:nvPr/>
        </p:nvSpPr>
        <p:spPr>
          <a:xfrm>
            <a:off x="6638463" y="5219579"/>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8" name="TextBox 67">
            <a:extLst>
              <a:ext uri="{FF2B5EF4-FFF2-40B4-BE49-F238E27FC236}">
                <a16:creationId xmlns:a16="http://schemas.microsoft.com/office/drawing/2014/main" id="{9C35D5C6-1446-447D-B9D6-6D6D35B171AF}"/>
              </a:ext>
            </a:extLst>
          </p:cNvPr>
          <p:cNvSpPr txBox="1"/>
          <p:nvPr/>
        </p:nvSpPr>
        <p:spPr>
          <a:xfrm>
            <a:off x="2599126" y="5688828"/>
            <a:ext cx="3878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70" name="TextBox 69">
            <a:extLst>
              <a:ext uri="{FF2B5EF4-FFF2-40B4-BE49-F238E27FC236}">
                <a16:creationId xmlns:a16="http://schemas.microsoft.com/office/drawing/2014/main" id="{FB09EF18-F073-411D-A078-E8BB726A5794}"/>
              </a:ext>
            </a:extLst>
          </p:cNvPr>
          <p:cNvSpPr txBox="1"/>
          <p:nvPr/>
        </p:nvSpPr>
        <p:spPr>
          <a:xfrm>
            <a:off x="7252589" y="1749093"/>
            <a:ext cx="35019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bas                  </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low</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endPar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7DC0B096-5870-46B3-BBC4-2AFA8AECCF99}"/>
              </a:ext>
            </a:extLst>
          </p:cNvPr>
          <p:cNvSpPr txBox="1"/>
          <p:nvPr/>
        </p:nvSpPr>
        <p:spPr>
          <a:xfrm>
            <a:off x="3293994" y="2719951"/>
            <a:ext cx="24676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paire</a:t>
            </a:r>
          </a:p>
        </p:txBody>
      </p:sp>
      <p:sp>
        <p:nvSpPr>
          <p:cNvPr id="76" name="TextBox 75">
            <a:extLst>
              <a:ext uri="{FF2B5EF4-FFF2-40B4-BE49-F238E27FC236}">
                <a16:creationId xmlns:a16="http://schemas.microsoft.com/office/drawing/2014/main" id="{82388A02-25C7-43F5-86F7-7F2BB0D805FB}"/>
              </a:ext>
            </a:extLst>
          </p:cNvPr>
          <p:cNvSpPr txBox="1"/>
          <p:nvPr/>
        </p:nvSpPr>
        <p:spPr>
          <a:xfrm>
            <a:off x="7252590" y="4755465"/>
            <a:ext cx="2518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marre</a:t>
            </a:r>
          </a:p>
        </p:txBody>
      </p:sp>
      <p:sp>
        <p:nvSpPr>
          <p:cNvPr id="77" name="TextBox 76">
            <a:extLst>
              <a:ext uri="{FF2B5EF4-FFF2-40B4-BE49-F238E27FC236}">
                <a16:creationId xmlns:a16="http://schemas.microsoft.com/office/drawing/2014/main" id="{0F53E89A-B7BF-48E0-9964-A756641E6D1E}"/>
              </a:ext>
            </a:extLst>
          </p:cNvPr>
          <p:cNvSpPr txBox="1"/>
          <p:nvPr/>
        </p:nvSpPr>
        <p:spPr>
          <a:xfrm>
            <a:off x="7252590" y="4254403"/>
            <a:ext cx="19908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état</a:t>
            </a:r>
          </a:p>
        </p:txBody>
      </p:sp>
      <p:sp>
        <p:nvSpPr>
          <p:cNvPr id="78" name="TextBox 77">
            <a:extLst>
              <a:ext uri="{FF2B5EF4-FFF2-40B4-BE49-F238E27FC236}">
                <a16:creationId xmlns:a16="http://schemas.microsoft.com/office/drawing/2014/main" id="{7B4B2227-98F8-499C-B30E-A3906A614D57}"/>
              </a:ext>
            </a:extLst>
          </p:cNvPr>
          <p:cNvSpPr txBox="1"/>
          <p:nvPr/>
        </p:nvSpPr>
        <p:spPr>
          <a:xfrm>
            <a:off x="3278640" y="5698243"/>
            <a:ext cx="34230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extrait        </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extract</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80" name="TextBox 79">
            <a:extLst>
              <a:ext uri="{FF2B5EF4-FFF2-40B4-BE49-F238E27FC236}">
                <a16:creationId xmlns:a16="http://schemas.microsoft.com/office/drawing/2014/main" id="{86C1DEC6-4A9D-49D5-8974-2ABACCB66A63}"/>
              </a:ext>
            </a:extLst>
          </p:cNvPr>
          <p:cNvSpPr txBox="1"/>
          <p:nvPr/>
        </p:nvSpPr>
        <p:spPr>
          <a:xfrm>
            <a:off x="3293992" y="2228937"/>
            <a:ext cx="33575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faire        </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[do/</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make</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2" name="TextBox 81">
            <a:extLst>
              <a:ext uri="{FF2B5EF4-FFF2-40B4-BE49-F238E27FC236}">
                <a16:creationId xmlns:a16="http://schemas.microsoft.com/office/drawing/2014/main" id="{82F87406-E094-4466-9595-7A05C75C03B3}"/>
              </a:ext>
            </a:extLst>
          </p:cNvPr>
          <p:cNvSpPr txBox="1"/>
          <p:nvPr/>
        </p:nvSpPr>
        <p:spPr>
          <a:xfrm>
            <a:off x="7252590" y="5256526"/>
            <a:ext cx="17883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basset</a:t>
            </a:r>
          </a:p>
        </p:txBody>
      </p:sp>
      <p:sp>
        <p:nvSpPr>
          <p:cNvPr id="83" name="TextBox 82">
            <a:extLst>
              <a:ext uri="{FF2B5EF4-FFF2-40B4-BE49-F238E27FC236}">
                <a16:creationId xmlns:a16="http://schemas.microsoft.com/office/drawing/2014/main" id="{022275B1-8076-4F3C-848C-64BBB4DB30B7}"/>
              </a:ext>
            </a:extLst>
          </p:cNvPr>
          <p:cNvSpPr txBox="1"/>
          <p:nvPr/>
        </p:nvSpPr>
        <p:spPr>
          <a:xfrm>
            <a:off x="3293994" y="3701979"/>
            <a:ext cx="19908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caisse</a:t>
            </a:r>
          </a:p>
        </p:txBody>
      </p:sp>
      <p:pic>
        <p:nvPicPr>
          <p:cNvPr id="81" name="Picture 80" descr="background rectangle">
            <a:extLst>
              <a:ext uri="{FF2B5EF4-FFF2-40B4-BE49-F238E27FC236}">
                <a16:creationId xmlns:a16="http://schemas.microsoft.com/office/drawing/2014/main" id="{BCC7842A-A7BC-486D-A9BC-B3BDD3AE787A}"/>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4" name="TextBox 83">
            <a:extLst>
              <a:ext uri="{FF2B5EF4-FFF2-40B4-BE49-F238E27FC236}">
                <a16:creationId xmlns:a16="http://schemas.microsoft.com/office/drawing/2014/main" id="{5F9DEE93-B57F-4922-A79D-DA260C617076}"/>
              </a:ext>
            </a:extLst>
          </p:cNvPr>
          <p:cNvSpPr txBox="1"/>
          <p:nvPr/>
        </p:nvSpPr>
        <p:spPr>
          <a:xfrm>
            <a:off x="7252589" y="3252279"/>
            <a:ext cx="34631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vas             </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you</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go]</a:t>
            </a:r>
            <a:endPar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Action Button: Custom 2">
            <a:hlinkClick r:id="" action="ppaction://noaction" highlightClick="1">
              <a:snd r:embed="rId3" name="faux.wav"/>
            </a:hlinkClick>
            <a:extLst>
              <a:ext uri="{FF2B5EF4-FFF2-40B4-BE49-F238E27FC236}">
                <a16:creationId xmlns:a16="http://schemas.microsoft.com/office/drawing/2014/main" id="{1D1A6526-6F5C-4674-B460-A5BBE91CDCAF}"/>
              </a:ext>
            </a:extLst>
          </p:cNvPr>
          <p:cNvSpPr/>
          <p:nvPr/>
        </p:nvSpPr>
        <p:spPr>
          <a:xfrm>
            <a:off x="4511007" y="758307"/>
            <a:ext cx="889853" cy="417219"/>
          </a:xfrm>
          <a:prstGeom prst="actionButtonBlank">
            <a:avLst/>
          </a:prstGeom>
          <a:solidFill>
            <a:schemeClr val="accent2"/>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ai</a:t>
            </a:r>
          </a:p>
        </p:txBody>
      </p:sp>
      <p:sp>
        <p:nvSpPr>
          <p:cNvPr id="42" name="TextBox 41">
            <a:extLst>
              <a:ext uri="{FF2B5EF4-FFF2-40B4-BE49-F238E27FC236}">
                <a16:creationId xmlns:a16="http://schemas.microsoft.com/office/drawing/2014/main" id="{11EA7402-CF1D-4B11-A956-FBB9DBCECCE3}"/>
              </a:ext>
            </a:extLst>
          </p:cNvPr>
          <p:cNvSpPr txBox="1"/>
          <p:nvPr/>
        </p:nvSpPr>
        <p:spPr>
          <a:xfrm>
            <a:off x="7252590" y="1248031"/>
            <a:ext cx="36848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                   </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my</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2B8C4F8F-4A26-4293-AC0A-4673416D646F}"/>
              </a:ext>
            </a:extLst>
          </p:cNvPr>
          <p:cNvSpPr txBox="1"/>
          <p:nvPr/>
        </p:nvSpPr>
        <p:spPr>
          <a:xfrm>
            <a:off x="3293994" y="1737923"/>
            <a:ext cx="9818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baie</a:t>
            </a:r>
          </a:p>
        </p:txBody>
      </p:sp>
      <p:sp>
        <p:nvSpPr>
          <p:cNvPr id="69" name="TextBox 68">
            <a:extLst>
              <a:ext uri="{FF2B5EF4-FFF2-40B4-BE49-F238E27FC236}">
                <a16:creationId xmlns:a16="http://schemas.microsoft.com/office/drawing/2014/main" id="{BF8C4545-5361-4C33-BB4B-1E1FF68AE4A7}"/>
              </a:ext>
            </a:extLst>
          </p:cNvPr>
          <p:cNvSpPr txBox="1"/>
          <p:nvPr/>
        </p:nvSpPr>
        <p:spPr>
          <a:xfrm>
            <a:off x="7252590" y="2250155"/>
            <a:ext cx="1485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phare</a:t>
            </a:r>
          </a:p>
        </p:txBody>
      </p:sp>
      <p:sp>
        <p:nvSpPr>
          <p:cNvPr id="71" name="TextBox 70">
            <a:extLst>
              <a:ext uri="{FF2B5EF4-FFF2-40B4-BE49-F238E27FC236}">
                <a16:creationId xmlns:a16="http://schemas.microsoft.com/office/drawing/2014/main" id="{0B01DC8E-1044-4150-84E0-DC064F427D8F}"/>
              </a:ext>
            </a:extLst>
          </p:cNvPr>
          <p:cNvSpPr txBox="1"/>
          <p:nvPr/>
        </p:nvSpPr>
        <p:spPr>
          <a:xfrm>
            <a:off x="7252590" y="2751217"/>
            <a:ext cx="36848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par                    </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[by]</a:t>
            </a:r>
            <a:endPar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C1DE63BE-50C5-4C01-B930-CE5DC8A6AC1C}"/>
              </a:ext>
            </a:extLst>
          </p:cNvPr>
          <p:cNvSpPr txBox="1"/>
          <p:nvPr/>
        </p:nvSpPr>
        <p:spPr>
          <a:xfrm>
            <a:off x="3293992" y="3210965"/>
            <a:ext cx="3261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vais                </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 go]</a:t>
            </a:r>
            <a:endPar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19A8AD37-8592-46A6-8672-441E46D51C2B}"/>
              </a:ext>
            </a:extLst>
          </p:cNvPr>
          <p:cNvSpPr txBox="1"/>
          <p:nvPr/>
        </p:nvSpPr>
        <p:spPr>
          <a:xfrm>
            <a:off x="7252589" y="3753341"/>
            <a:ext cx="32171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casse </a:t>
            </a:r>
            <a:endPar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5" name="TextBox 74">
            <a:extLst>
              <a:ext uri="{FF2B5EF4-FFF2-40B4-BE49-F238E27FC236}">
                <a16:creationId xmlns:a16="http://schemas.microsoft.com/office/drawing/2014/main" id="{EBDD3C83-F64F-46E6-8E35-2AA454B2EC9B}"/>
              </a:ext>
            </a:extLst>
          </p:cNvPr>
          <p:cNvSpPr txBox="1"/>
          <p:nvPr/>
        </p:nvSpPr>
        <p:spPr>
          <a:xfrm>
            <a:off x="3293993" y="4192993"/>
            <a:ext cx="33238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étais              </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was</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endPar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6" name="TextBox 85">
            <a:extLst>
              <a:ext uri="{FF2B5EF4-FFF2-40B4-BE49-F238E27FC236}">
                <a16:creationId xmlns:a16="http://schemas.microsoft.com/office/drawing/2014/main" id="{FF31ED4E-3E97-4D62-ADDA-311AF3E62BCE}"/>
              </a:ext>
            </a:extLst>
          </p:cNvPr>
          <p:cNvSpPr txBox="1"/>
          <p:nvPr/>
        </p:nvSpPr>
        <p:spPr>
          <a:xfrm>
            <a:off x="3293991" y="5205419"/>
            <a:ext cx="3323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baisser     </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lower</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7" name="TextBox 86">
            <a:extLst>
              <a:ext uri="{FF2B5EF4-FFF2-40B4-BE49-F238E27FC236}">
                <a16:creationId xmlns:a16="http://schemas.microsoft.com/office/drawing/2014/main" id="{95E4C7F6-FCE8-4CC9-9C4B-931D51325790}"/>
              </a:ext>
            </a:extLst>
          </p:cNvPr>
          <p:cNvSpPr txBox="1"/>
          <p:nvPr/>
        </p:nvSpPr>
        <p:spPr>
          <a:xfrm>
            <a:off x="7227829" y="5711098"/>
            <a:ext cx="35267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extra</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amazing</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fab</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7" name="Picture 6">
            <a:extLst>
              <a:ext uri="{FF2B5EF4-FFF2-40B4-BE49-F238E27FC236}">
                <a16:creationId xmlns:a16="http://schemas.microsoft.com/office/drawing/2014/main" id="{729F1219-E4CE-42BC-9046-FE7F106F3215}"/>
              </a:ext>
            </a:extLst>
          </p:cNvPr>
          <p:cNvPicPr>
            <a:picLocks noChangeAspect="1"/>
          </p:cNvPicPr>
          <p:nvPr/>
        </p:nvPicPr>
        <p:blipFill>
          <a:blip r:embed="rId15"/>
          <a:stretch>
            <a:fillRect/>
          </a:stretch>
        </p:blipFill>
        <p:spPr>
          <a:xfrm>
            <a:off x="5792262" y="1805416"/>
            <a:ext cx="637518" cy="400324"/>
          </a:xfrm>
          <a:prstGeom prst="rect">
            <a:avLst/>
          </a:prstGeom>
        </p:spPr>
      </p:pic>
      <p:pic>
        <p:nvPicPr>
          <p:cNvPr id="2052" name="Picture 4" descr="Lighthouse Clip Art">
            <a:extLst>
              <a:ext uri="{FF2B5EF4-FFF2-40B4-BE49-F238E27FC236}">
                <a16:creationId xmlns:a16="http://schemas.microsoft.com/office/drawing/2014/main" id="{FEDD1DFC-8964-4BB1-B471-ECE82ECF400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43211" y="2287021"/>
            <a:ext cx="125216" cy="4435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lothing Pair Of Haning Socks Clip Art">
            <a:extLst>
              <a:ext uri="{FF2B5EF4-FFF2-40B4-BE49-F238E27FC236}">
                <a16:creationId xmlns:a16="http://schemas.microsoft.com/office/drawing/2014/main" id="{8EFA5393-9EED-43A2-A141-32C200FECD4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11729" y="2824314"/>
            <a:ext cx="416792" cy="3751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sh Register Button Clip Art">
            <a:extLst>
              <a:ext uri="{FF2B5EF4-FFF2-40B4-BE49-F238E27FC236}">
                <a16:creationId xmlns:a16="http://schemas.microsoft.com/office/drawing/2014/main" id="{EDE09251-AA61-4EF4-A72C-7AA10DA7CA4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45745" y="3806151"/>
            <a:ext cx="482328" cy="3617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3FC5103-B3F5-4C2F-888F-7ADA168E8A46}"/>
              </a:ext>
            </a:extLst>
          </p:cNvPr>
          <p:cNvSpPr txBox="1"/>
          <p:nvPr/>
        </p:nvSpPr>
        <p:spPr>
          <a:xfrm>
            <a:off x="8727484" y="3865341"/>
            <a:ext cx="1792352" cy="276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a:t>
            </a: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she</a:t>
            </a: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breaks]</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8" name="Picture 10" descr="Usa, Map, United, States, Of, America">
            <a:extLst>
              <a:ext uri="{FF2B5EF4-FFF2-40B4-BE49-F238E27FC236}">
                <a16:creationId xmlns:a16="http://schemas.microsoft.com/office/drawing/2014/main" id="{84734CE7-2180-4F3D-9151-7C2F1C2787A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696624" y="4284305"/>
            <a:ext cx="742424" cy="422114"/>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EBA9EDD1-AD6C-405C-B2BF-7497F1525F8A}"/>
              </a:ext>
            </a:extLst>
          </p:cNvPr>
          <p:cNvSpPr txBox="1"/>
          <p:nvPr/>
        </p:nvSpPr>
        <p:spPr>
          <a:xfrm>
            <a:off x="8639306" y="4824113"/>
            <a:ext cx="1881021" cy="276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a:t>
            </a: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she</a:t>
            </a: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laughs</a:t>
            </a: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a:extLst>
              <a:ext uri="{FF2B5EF4-FFF2-40B4-BE49-F238E27FC236}">
                <a16:creationId xmlns:a16="http://schemas.microsoft.com/office/drawing/2014/main" id="{300B2F70-7AF6-47B6-B70D-56765193849F}"/>
              </a:ext>
            </a:extLst>
          </p:cNvPr>
          <p:cNvPicPr>
            <a:picLocks noChangeAspect="1"/>
          </p:cNvPicPr>
          <p:nvPr/>
        </p:nvPicPr>
        <p:blipFill>
          <a:blip r:embed="rId20"/>
          <a:stretch>
            <a:fillRect/>
          </a:stretch>
        </p:blipFill>
        <p:spPr>
          <a:xfrm>
            <a:off x="9912346" y="5277456"/>
            <a:ext cx="530311" cy="396855"/>
          </a:xfrm>
          <a:prstGeom prst="rect">
            <a:avLst/>
          </a:prstGeom>
        </p:spPr>
      </p:pic>
      <p:sp>
        <p:nvSpPr>
          <p:cNvPr id="88" name="Title 3">
            <a:extLst>
              <a:ext uri="{FF2B5EF4-FFF2-40B4-BE49-F238E27FC236}">
                <a16:creationId xmlns:a16="http://schemas.microsoft.com/office/drawing/2014/main" id="{A681090D-D654-4C7F-B1CD-4DEB71F8AD1C}"/>
              </a:ext>
            </a:extLst>
          </p:cNvPr>
          <p:cNvSpPr txBox="1">
            <a:spLocks/>
          </p:cNvSpPr>
          <p:nvPr/>
        </p:nvSpPr>
        <p:spPr>
          <a:xfrm>
            <a:off x="0" y="296864"/>
            <a:ext cx="574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[ai] ou [a]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89" name="Rounded Rectangle 46">
            <a:extLst>
              <a:ext uri="{FF2B5EF4-FFF2-40B4-BE49-F238E27FC236}">
                <a16:creationId xmlns:a16="http://schemas.microsoft.com/office/drawing/2014/main" id="{C14BF174-D8F6-48D5-8361-0E522EC6EEF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6336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8" grpId="0"/>
      <p:bldP spid="60" grpId="0"/>
      <p:bldP spid="61" grpId="0"/>
      <p:bldP spid="62" grpId="0"/>
      <p:bldP spid="63" grpId="0"/>
      <p:bldP spid="64" grpId="0"/>
      <p:bldP spid="67" grpId="0"/>
      <p:bldP spid="6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[ai] et [ê/è]</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What do you notice about these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[ai] is the same sound as SSC [ê/è], which you already know.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Rounded Rectangle 46">
            <a:extLst>
              <a:ext uri="{FF2B5EF4-FFF2-40B4-BE49-F238E27FC236}">
                <a16:creationId xmlns:a16="http://schemas.microsoft.com/office/drawing/2014/main" id="{12D35348-0974-4D74-A996-1A3356F5CF5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Speech Bubble: Rectangle with Corners Rounded 4">
            <a:extLst>
              <a:ext uri="{FF2B5EF4-FFF2-40B4-BE49-F238E27FC236}">
                <a16:creationId xmlns:a16="http://schemas.microsoft.com/office/drawing/2014/main" id="{732FEEC2-23F7-44C8-AB86-A37234B8A796}"/>
              </a:ext>
            </a:extLst>
          </p:cNvPr>
          <p:cNvSpPr/>
          <p:nvPr/>
        </p:nvSpPr>
        <p:spPr>
          <a:xfrm>
            <a:off x="8779194" y="2648948"/>
            <a:ext cx="2625583" cy="1752600"/>
          </a:xfrm>
          <a:prstGeom prst="wedgeRoundRectCallout">
            <a:avLst>
              <a:gd name="adj1" fmla="val -59529"/>
              <a:gd name="adj2" fmla="val 20885"/>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Even though these words are spelled differently, they sound exactly the same!</a:t>
            </a:r>
          </a:p>
        </p:txBody>
      </p:sp>
      <p:grpSp>
        <p:nvGrpSpPr>
          <p:cNvPr id="10" name="Group 9">
            <a:extLst>
              <a:ext uri="{FF2B5EF4-FFF2-40B4-BE49-F238E27FC236}">
                <a16:creationId xmlns:a16="http://schemas.microsoft.com/office/drawing/2014/main" id="{74958C21-0407-45B1-BA8A-38FAA44127C6}"/>
              </a:ext>
            </a:extLst>
          </p:cNvPr>
          <p:cNvGrpSpPr/>
          <p:nvPr/>
        </p:nvGrpSpPr>
        <p:grpSpPr>
          <a:xfrm>
            <a:off x="3018871" y="2265337"/>
            <a:ext cx="2246513" cy="2742767"/>
            <a:chOff x="3018871" y="2265337"/>
            <a:chExt cx="2246513" cy="2742767"/>
          </a:xfrm>
        </p:grpSpPr>
        <p:sp>
          <p:nvSpPr>
            <p:cNvPr id="32" name="TextBox 31">
              <a:hlinkClick r:id="" action="ppaction://noaction">
                <a:snd r:embed="rId5" name="faim or fin.wav"/>
              </a:hlinkClick>
              <a:extLst>
                <a:ext uri="{FF2B5EF4-FFF2-40B4-BE49-F238E27FC236}">
                  <a16:creationId xmlns:a16="http://schemas.microsoft.com/office/drawing/2014/main" id="{456E7790-71CC-47F2-9408-24000EB56996}"/>
                </a:ext>
              </a:extLst>
            </p:cNvPr>
            <p:cNvSpPr txBox="1"/>
            <p:nvPr/>
          </p:nvSpPr>
          <p:spPr>
            <a:xfrm rot="10800000" flipV="1">
              <a:off x="3018871" y="4115552"/>
              <a:ext cx="2246513"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5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5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re</a:t>
              </a:r>
              <a:endParaRPr kumimoji="0" lang="en-GB" sz="5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9" name="Picture 8" descr="A picture containing shirt&#10;&#10;Description automatically generated">
              <a:hlinkClick r:id="" action="ppaction://noaction">
                <a:snd r:embed="rId3" name="pere_paire.wav"/>
              </a:hlinkClick>
              <a:extLst>
                <a:ext uri="{FF2B5EF4-FFF2-40B4-BE49-F238E27FC236}">
                  <a16:creationId xmlns:a16="http://schemas.microsoft.com/office/drawing/2014/main" id="{1A78E726-5426-4163-9166-7A430CE06C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4146" y="2265337"/>
              <a:ext cx="1850215" cy="1850215"/>
            </a:xfrm>
            <a:prstGeom prst="rect">
              <a:avLst/>
            </a:prstGeom>
          </p:spPr>
        </p:pic>
      </p:grpSp>
      <p:grpSp>
        <p:nvGrpSpPr>
          <p:cNvPr id="11" name="Group 10">
            <a:extLst>
              <a:ext uri="{FF2B5EF4-FFF2-40B4-BE49-F238E27FC236}">
                <a16:creationId xmlns:a16="http://schemas.microsoft.com/office/drawing/2014/main" id="{2E38E0E0-1CD1-4E83-8052-076A80BB56EF}"/>
              </a:ext>
            </a:extLst>
          </p:cNvPr>
          <p:cNvGrpSpPr/>
          <p:nvPr/>
        </p:nvGrpSpPr>
        <p:grpSpPr>
          <a:xfrm>
            <a:off x="6240839" y="2481391"/>
            <a:ext cx="1861408" cy="2526713"/>
            <a:chOff x="6240839" y="2481391"/>
            <a:chExt cx="1861408" cy="2526713"/>
          </a:xfrm>
        </p:grpSpPr>
        <p:sp>
          <p:nvSpPr>
            <p:cNvPr id="34" name="TextBox 33">
              <a:hlinkClick r:id="" action="ppaction://noaction">
                <a:snd r:embed="rId5" name="faim or fin.wav"/>
              </a:hlinkClick>
              <a:extLst>
                <a:ext uri="{FF2B5EF4-FFF2-40B4-BE49-F238E27FC236}">
                  <a16:creationId xmlns:a16="http://schemas.microsoft.com/office/drawing/2014/main" id="{065AB104-5EB5-4916-951A-ADBD973C4353}"/>
                </a:ext>
              </a:extLst>
            </p:cNvPr>
            <p:cNvSpPr txBox="1"/>
            <p:nvPr/>
          </p:nvSpPr>
          <p:spPr>
            <a:xfrm>
              <a:off x="6240839" y="4115552"/>
              <a:ext cx="1861408" cy="8925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5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5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endParaRPr kumimoji="0" lang="en-GB" sz="5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26" name="Picture 2" descr="Clothing Pair Of Haning Socks Clip Art">
              <a:hlinkClick r:id="" action="ppaction://noaction">
                <a:snd r:embed="rId3" name="pere_paire.wav"/>
              </a:hlinkClick>
              <a:extLst>
                <a:ext uri="{FF2B5EF4-FFF2-40B4-BE49-F238E27FC236}">
                  <a16:creationId xmlns:a16="http://schemas.microsoft.com/office/drawing/2014/main" id="{A1CB60A6-E823-4039-9FB9-F7B0C1C3C9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7612" y="2481391"/>
              <a:ext cx="1707861" cy="15370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629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pere_pair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pere_pair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9EF7C-D0AE-49DC-AB9E-A7C177F42E06}"/>
              </a:ext>
            </a:extLst>
          </p:cNvPr>
          <p:cNvSpPr>
            <a:spLocks noGrp="1"/>
          </p:cNvSpPr>
          <p:nvPr>
            <p:ph type="title"/>
          </p:nvPr>
        </p:nvSpPr>
        <p:spPr>
          <a:xfrm>
            <a:off x="838200" y="443074"/>
            <a:ext cx="4427184" cy="561640"/>
          </a:xfrm>
        </p:spPr>
        <p:txBody>
          <a:bodyPr>
            <a:normAutofit fontScale="90000"/>
          </a:bodyPr>
          <a:lstStyle/>
          <a:p>
            <a:r>
              <a:rPr lang="fr-FR" dirty="0"/>
              <a:t>Phonétique</a:t>
            </a:r>
          </a:p>
        </p:txBody>
      </p:sp>
      <p:pic>
        <p:nvPicPr>
          <p:cNvPr id="9" name="Picture 8" descr="background rectangle">
            <a:extLst>
              <a:ext uri="{FF2B5EF4-FFF2-40B4-BE49-F238E27FC236}">
                <a16:creationId xmlns:a16="http://schemas.microsoft.com/office/drawing/2014/main" id="{E74B343E-8466-4E46-8243-0336B101523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7E19C0E7-7D66-4DB2-A760-698EE0193A1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1" name="Rounded Rectangle 46">
            <a:extLst>
              <a:ext uri="{FF2B5EF4-FFF2-40B4-BE49-F238E27FC236}">
                <a16:creationId xmlns:a16="http://schemas.microsoft.com/office/drawing/2014/main" id="{71E5E853-349D-4365-944A-0C986325CA1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2" name="Table 12">
            <a:extLst>
              <a:ext uri="{FF2B5EF4-FFF2-40B4-BE49-F238E27FC236}">
                <a16:creationId xmlns:a16="http://schemas.microsoft.com/office/drawing/2014/main" id="{75A5470E-082E-47B1-AB83-B9021E70537C}"/>
              </a:ext>
            </a:extLst>
          </p:cNvPr>
          <p:cNvGraphicFramePr>
            <a:graphicFrameLocks noGrp="1"/>
          </p:cNvGraphicFramePr>
          <p:nvPr/>
        </p:nvGraphicFramePr>
        <p:xfrm>
          <a:off x="232884" y="1938852"/>
          <a:ext cx="11677036" cy="4141854"/>
        </p:xfrm>
        <a:graphic>
          <a:graphicData uri="http://schemas.openxmlformats.org/drawingml/2006/table">
            <a:tbl>
              <a:tblPr firstRow="1" bandRow="1">
                <a:tableStyleId>{5C22544A-7EE6-4342-B048-85BDC9FD1C3A}</a:tableStyleId>
              </a:tblPr>
              <a:tblGrid>
                <a:gridCol w="629618">
                  <a:extLst>
                    <a:ext uri="{9D8B030D-6E8A-4147-A177-3AD203B41FA5}">
                      <a16:colId xmlns:a16="http://schemas.microsoft.com/office/drawing/2014/main" val="3958364067"/>
                    </a:ext>
                  </a:extLst>
                </a:gridCol>
                <a:gridCol w="2371725">
                  <a:extLst>
                    <a:ext uri="{9D8B030D-6E8A-4147-A177-3AD203B41FA5}">
                      <a16:colId xmlns:a16="http://schemas.microsoft.com/office/drawing/2014/main" val="4129120699"/>
                    </a:ext>
                  </a:extLst>
                </a:gridCol>
                <a:gridCol w="1800225">
                  <a:extLst>
                    <a:ext uri="{9D8B030D-6E8A-4147-A177-3AD203B41FA5}">
                      <a16:colId xmlns:a16="http://schemas.microsoft.com/office/drawing/2014/main" val="1627519550"/>
                    </a:ext>
                  </a:extLst>
                </a:gridCol>
                <a:gridCol w="1914525">
                  <a:extLst>
                    <a:ext uri="{9D8B030D-6E8A-4147-A177-3AD203B41FA5}">
                      <a16:colId xmlns:a16="http://schemas.microsoft.com/office/drawing/2014/main" val="1725869596"/>
                    </a:ext>
                  </a:extLst>
                </a:gridCol>
                <a:gridCol w="2413318">
                  <a:extLst>
                    <a:ext uri="{9D8B030D-6E8A-4147-A177-3AD203B41FA5}">
                      <a16:colId xmlns:a16="http://schemas.microsoft.com/office/drawing/2014/main" val="2638422259"/>
                    </a:ext>
                  </a:extLst>
                </a:gridCol>
                <a:gridCol w="2547625">
                  <a:extLst>
                    <a:ext uri="{9D8B030D-6E8A-4147-A177-3AD203B41FA5}">
                      <a16:colId xmlns:a16="http://schemas.microsoft.com/office/drawing/2014/main" val="619953617"/>
                    </a:ext>
                  </a:extLst>
                </a:gridCol>
              </a:tblGrid>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clair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honnête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pétition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collègue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a:solidFill>
                            <a:srgbClr val="115076"/>
                          </a:solidFill>
                          <a:latin typeface="Century Gothic" panose="020B0502020202020204" pitchFamily="34" charset="0"/>
                        </a:rPr>
                        <a:t>plastique</a:t>
                      </a: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033351"/>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défense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ancêtre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signature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raisonnable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légal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9548240"/>
                  </a:ext>
                </a:extLst>
              </a:tr>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secondaire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sincère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économiste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sphère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9990051"/>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armée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portrait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barrière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forêt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péril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2167104"/>
                  </a:ext>
                </a:extLst>
              </a:tr>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kilomètre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sincère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japonais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3000" b="0" dirty="0">
                          <a:solidFill>
                            <a:srgbClr val="115076"/>
                          </a:solidFill>
                          <a:latin typeface="Century Gothic" panose="020B0502020202020204" pitchFamily="34" charset="0"/>
                        </a:rPr>
                        <a:t>réunion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3000" b="0" dirty="0">
                          <a:solidFill>
                            <a:srgbClr val="115076"/>
                          </a:solidFill>
                          <a:latin typeface="Century Gothic" panose="020B0502020202020204" pitchFamily="34" charset="0"/>
                        </a:rPr>
                        <a:t>parallèle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8973553"/>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secrétaire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satellite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3000" b="0" dirty="0">
                          <a:solidFill>
                            <a:srgbClr val="115076"/>
                          </a:solidFill>
                          <a:latin typeface="Century Gothic" panose="020B0502020202020204" pitchFamily="34" charset="0"/>
                        </a:rPr>
                        <a:t>suprême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capitaine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3000" b="0">
                          <a:solidFill>
                            <a:srgbClr val="115076"/>
                          </a:solidFill>
                          <a:latin typeface="Century Gothic" panose="020B0502020202020204" pitchFamily="34" charset="0"/>
                        </a:rPr>
                        <a:t>courageux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4332025"/>
                  </a:ext>
                </a:extLst>
              </a:tr>
            </a:tbl>
          </a:graphicData>
        </a:graphic>
      </p:graphicFrame>
      <p:sp>
        <p:nvSpPr>
          <p:cNvPr id="14" name="TextBox 13">
            <a:extLst>
              <a:ext uri="{FF2B5EF4-FFF2-40B4-BE49-F238E27FC236}">
                <a16:creationId xmlns:a16="http://schemas.microsoft.com/office/drawing/2014/main" id="{42F9258E-7874-4904-9D71-478C7919E8BC}"/>
              </a:ext>
            </a:extLst>
          </p:cNvPr>
          <p:cNvSpPr txBox="1"/>
          <p:nvPr/>
        </p:nvSpPr>
        <p:spPr>
          <a:xfrm>
            <a:off x="0" y="1172660"/>
            <a:ext cx="1219200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Say </a:t>
            </a:r>
            <a:r>
              <a:rPr kumimoji="0" lang="fr-FR"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only</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the </a:t>
            </a:r>
            <a:r>
              <a:rPr kumimoji="0" lang="fr-FR"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words</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containing</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this</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week</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 </a:t>
            </a:r>
            <a:r>
              <a:rPr kumimoji="0" lang="fr-FR"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target</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sound</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cxnSp>
        <p:nvCxnSpPr>
          <p:cNvPr id="4" name="Straight Connector 3">
            <a:extLst>
              <a:ext uri="{FF2B5EF4-FFF2-40B4-BE49-F238E27FC236}">
                <a16:creationId xmlns:a16="http://schemas.microsoft.com/office/drawing/2014/main" id="{059724BB-505D-4ACD-AC58-C0915C63F5D7}"/>
              </a:ext>
            </a:extLst>
          </p:cNvPr>
          <p:cNvCxnSpPr>
            <a:cxnSpLocks/>
          </p:cNvCxnSpPr>
          <p:nvPr/>
        </p:nvCxnSpPr>
        <p:spPr>
          <a:xfrm>
            <a:off x="2012950" y="255905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2C97194-5AFB-4DC1-A21A-0CF260D15775}"/>
              </a:ext>
            </a:extLst>
          </p:cNvPr>
          <p:cNvCxnSpPr>
            <a:cxnSpLocks/>
          </p:cNvCxnSpPr>
          <p:nvPr/>
        </p:nvCxnSpPr>
        <p:spPr>
          <a:xfrm>
            <a:off x="4311650" y="255905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1912AF9-D50E-4CF0-846B-6E3878DED702}"/>
              </a:ext>
            </a:extLst>
          </p:cNvPr>
          <p:cNvCxnSpPr>
            <a:cxnSpLocks/>
          </p:cNvCxnSpPr>
          <p:nvPr/>
        </p:nvCxnSpPr>
        <p:spPr>
          <a:xfrm>
            <a:off x="8001000" y="255905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FF710CD-21CF-4FD4-8C94-8ABC3EDE0384}"/>
              </a:ext>
            </a:extLst>
          </p:cNvPr>
          <p:cNvCxnSpPr>
            <a:cxnSpLocks/>
          </p:cNvCxnSpPr>
          <p:nvPr/>
        </p:nvCxnSpPr>
        <p:spPr>
          <a:xfrm>
            <a:off x="4146550" y="323850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F90D0F2-B98B-4E16-A437-21883D284A73}"/>
              </a:ext>
            </a:extLst>
          </p:cNvPr>
          <p:cNvCxnSpPr>
            <a:cxnSpLocks/>
          </p:cNvCxnSpPr>
          <p:nvPr/>
        </p:nvCxnSpPr>
        <p:spPr>
          <a:xfrm>
            <a:off x="7232650" y="323850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3BABD98-28F0-49BC-A75D-D40C2BCBFADE}"/>
              </a:ext>
            </a:extLst>
          </p:cNvPr>
          <p:cNvCxnSpPr>
            <a:cxnSpLocks/>
          </p:cNvCxnSpPr>
          <p:nvPr/>
        </p:nvCxnSpPr>
        <p:spPr>
          <a:xfrm>
            <a:off x="6051550" y="394335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C68143-1CE1-454D-B813-FE8DF28BC488}"/>
              </a:ext>
            </a:extLst>
          </p:cNvPr>
          <p:cNvCxnSpPr>
            <a:cxnSpLocks/>
          </p:cNvCxnSpPr>
          <p:nvPr/>
        </p:nvCxnSpPr>
        <p:spPr>
          <a:xfrm>
            <a:off x="2419350" y="394335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2AEEB3-C5E5-4324-AEBB-29CC319B3937}"/>
              </a:ext>
            </a:extLst>
          </p:cNvPr>
          <p:cNvCxnSpPr>
            <a:cxnSpLocks/>
          </p:cNvCxnSpPr>
          <p:nvPr/>
        </p:nvCxnSpPr>
        <p:spPr>
          <a:xfrm>
            <a:off x="3981450" y="394335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6223A08-94FF-43DE-AEAA-435522F2827B}"/>
              </a:ext>
            </a:extLst>
          </p:cNvPr>
          <p:cNvCxnSpPr>
            <a:cxnSpLocks/>
          </p:cNvCxnSpPr>
          <p:nvPr/>
        </p:nvCxnSpPr>
        <p:spPr>
          <a:xfrm>
            <a:off x="10687050" y="394335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EFDDF02-7145-4F04-97D9-AE5582ECD589}"/>
              </a:ext>
            </a:extLst>
          </p:cNvPr>
          <p:cNvCxnSpPr>
            <a:cxnSpLocks/>
          </p:cNvCxnSpPr>
          <p:nvPr/>
        </p:nvCxnSpPr>
        <p:spPr>
          <a:xfrm>
            <a:off x="4368800" y="462915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BD85A9E-1A38-4B4C-A165-023AF5E7F0D7}"/>
              </a:ext>
            </a:extLst>
          </p:cNvPr>
          <p:cNvCxnSpPr>
            <a:cxnSpLocks/>
          </p:cNvCxnSpPr>
          <p:nvPr/>
        </p:nvCxnSpPr>
        <p:spPr>
          <a:xfrm>
            <a:off x="6134100" y="462915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7BA9-9B49-4444-BD8E-50D5F6C51F66}"/>
              </a:ext>
            </a:extLst>
          </p:cNvPr>
          <p:cNvCxnSpPr>
            <a:cxnSpLocks/>
          </p:cNvCxnSpPr>
          <p:nvPr/>
        </p:nvCxnSpPr>
        <p:spPr>
          <a:xfrm>
            <a:off x="8223250" y="462915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B6D2D18-E832-4BB3-8872-7B289BED4868}"/>
              </a:ext>
            </a:extLst>
          </p:cNvPr>
          <p:cNvCxnSpPr>
            <a:cxnSpLocks/>
          </p:cNvCxnSpPr>
          <p:nvPr/>
        </p:nvCxnSpPr>
        <p:spPr>
          <a:xfrm>
            <a:off x="2168525" y="533400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1044E0A-C163-46A7-974D-9A213246A11E}"/>
              </a:ext>
            </a:extLst>
          </p:cNvPr>
          <p:cNvCxnSpPr>
            <a:cxnSpLocks/>
          </p:cNvCxnSpPr>
          <p:nvPr/>
        </p:nvCxnSpPr>
        <p:spPr>
          <a:xfrm>
            <a:off x="4200525" y="533400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776D6B5-7CB7-4ABC-BC12-7E7ED435FC69}"/>
              </a:ext>
            </a:extLst>
          </p:cNvPr>
          <p:cNvCxnSpPr>
            <a:cxnSpLocks/>
          </p:cNvCxnSpPr>
          <p:nvPr/>
        </p:nvCxnSpPr>
        <p:spPr>
          <a:xfrm>
            <a:off x="6356350" y="533400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6DAB08E-80C8-46CB-BC59-9F58B46F3670}"/>
              </a:ext>
            </a:extLst>
          </p:cNvPr>
          <p:cNvCxnSpPr>
            <a:cxnSpLocks/>
          </p:cNvCxnSpPr>
          <p:nvPr/>
        </p:nvCxnSpPr>
        <p:spPr>
          <a:xfrm>
            <a:off x="10909300" y="533400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397BBA7-8485-493E-B6BD-6E06E7671D82}"/>
              </a:ext>
            </a:extLst>
          </p:cNvPr>
          <p:cNvCxnSpPr>
            <a:cxnSpLocks/>
          </p:cNvCxnSpPr>
          <p:nvPr/>
        </p:nvCxnSpPr>
        <p:spPr>
          <a:xfrm>
            <a:off x="1901825" y="600710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0168EC6-CD72-419F-82F8-43E9A8AB2D98}"/>
              </a:ext>
            </a:extLst>
          </p:cNvPr>
          <p:cNvCxnSpPr>
            <a:cxnSpLocks/>
          </p:cNvCxnSpPr>
          <p:nvPr/>
        </p:nvCxnSpPr>
        <p:spPr>
          <a:xfrm>
            <a:off x="2305050" y="600710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1FEA7CD-67D8-48F6-87A9-4AA68D128BD3}"/>
              </a:ext>
            </a:extLst>
          </p:cNvPr>
          <p:cNvCxnSpPr>
            <a:cxnSpLocks/>
          </p:cNvCxnSpPr>
          <p:nvPr/>
        </p:nvCxnSpPr>
        <p:spPr>
          <a:xfrm>
            <a:off x="8299450" y="600710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EA02A2B-0996-42AD-B021-F7FA285E163F}"/>
              </a:ext>
            </a:extLst>
          </p:cNvPr>
          <p:cNvCxnSpPr>
            <a:cxnSpLocks/>
          </p:cNvCxnSpPr>
          <p:nvPr/>
        </p:nvCxnSpPr>
        <p:spPr>
          <a:xfrm>
            <a:off x="5981700" y="600710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93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p24"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751" name="Google Shape;751;p24"/>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SSC [ai]</a:t>
            </a:r>
            <a:endParaRPr sz="3600" b="1">
              <a:solidFill>
                <a:schemeClr val="lt1"/>
              </a:solidFill>
            </a:endParaRPr>
          </a:p>
        </p:txBody>
      </p:sp>
      <p:sp>
        <p:nvSpPr>
          <p:cNvPr id="752" name="Google Shape;752;p24"/>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753" name="Google Shape;753;p24"/>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a:solidFill>
                  <a:srgbClr val="1F3864"/>
                </a:solidFill>
                <a:latin typeface="Century Gothic"/>
                <a:ea typeface="Century Gothic"/>
                <a:cs typeface="Century Gothic"/>
                <a:sym typeface="Century Gothic"/>
              </a:rPr>
              <a:t>Consolidation [2]</a:t>
            </a:r>
            <a:endParaRPr sz="6600" b="1" i="0" u="none" strike="noStrike" cap="none">
              <a:solidFill>
                <a:srgbClr val="1F3864"/>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B091C3-B480-5040-B5E1-E765BC4F2C83}"/>
              </a:ext>
            </a:extLst>
          </p:cNvPr>
          <p:cNvSpPr>
            <a:spLocks noGrp="1"/>
          </p:cNvSpPr>
          <p:nvPr>
            <p:ph type="title"/>
          </p:nvPr>
        </p:nvSpPr>
        <p:spPr>
          <a:xfrm>
            <a:off x="0" y="-396068"/>
            <a:ext cx="3457575" cy="3314699"/>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ai</a:t>
            </a:r>
            <a:endParaRPr lang="en-US" dirty="0"/>
          </a:p>
        </p:txBody>
      </p:sp>
      <p:pic>
        <p:nvPicPr>
          <p:cNvPr id="4" name="Picture 3" descr="a 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9123" y="1468283"/>
            <a:ext cx="2719591" cy="2832906"/>
          </a:xfrm>
          <a:prstGeom prst="rect">
            <a:avLst/>
          </a:prstGeom>
        </p:spPr>
      </p:pic>
      <p:sp>
        <p:nvSpPr>
          <p:cNvPr id="3" name="TextBox 2"/>
          <p:cNvSpPr txBox="1"/>
          <p:nvPr/>
        </p:nvSpPr>
        <p:spPr>
          <a:xfrm>
            <a:off x="4653137" y="4301189"/>
            <a:ext cx="292419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00858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 vra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ai vra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199" y="201332"/>
            <a:ext cx="10515600" cy="1325563"/>
          </a:xfrm>
        </p:spPr>
        <p:txBody>
          <a:bodyPr>
            <a:normAutofit fontScale="90000"/>
          </a:bodyPr>
          <a:lstStyle/>
          <a:p>
            <a:pPr algn="ctr"/>
            <a:r>
              <a:rPr lang="en-GB" sz="13300" b="1" dirty="0">
                <a:solidFill>
                  <a:srgbClr val="115076"/>
                </a:solidFill>
                <a:cs typeface="Calibri" panose="020F0502020204030204" pitchFamily="34" charset="0"/>
              </a:rPr>
              <a:t>ai</a:t>
            </a:r>
            <a:endParaRPr lang="en-GB" dirty="0"/>
          </a:p>
        </p:txBody>
      </p:sp>
      <p:sp>
        <p:nvSpPr>
          <p:cNvPr id="7" name="Rounded Rectangle 6" descr="rectangle"/>
          <p:cNvSpPr/>
          <p:nvPr/>
        </p:nvSpPr>
        <p:spPr>
          <a:xfrm>
            <a:off x="4338144" y="1730488"/>
            <a:ext cx="3515711"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green checkmar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4616" y="1898215"/>
            <a:ext cx="1619221" cy="1686686"/>
          </a:xfrm>
          <a:prstGeom prst="rect">
            <a:avLst/>
          </a:prstGeom>
        </p:spPr>
      </p:pic>
      <p:sp>
        <p:nvSpPr>
          <p:cNvPr id="6" name="TextBox 5"/>
          <p:cNvSpPr txBox="1"/>
          <p:nvPr/>
        </p:nvSpPr>
        <p:spPr>
          <a:xfrm>
            <a:off x="5148163" y="3461893"/>
            <a:ext cx="189567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770646" y="481337"/>
            <a:ext cx="29443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7" name="Picture 9" descr="house"/>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506" y="1340883"/>
            <a:ext cx="2220784" cy="146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45360" y="358490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mauv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252188" y="4448462"/>
            <a:ext cx="14542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3714958" y="4547918"/>
            <a:ext cx="47620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 name="Rectangle 4"/>
          <p:cNvSpPr/>
          <p:nvPr/>
        </p:nvSpPr>
        <p:spPr>
          <a:xfrm>
            <a:off x="5069633" y="5615662"/>
            <a:ext cx="172354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[week]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406806" y="481337"/>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son</a:t>
            </a:r>
          </a:p>
        </p:txBody>
      </p:sp>
      <p:sp>
        <p:nvSpPr>
          <p:cNvPr id="2" name="Rectangle 1"/>
          <p:cNvSpPr/>
          <p:nvPr/>
        </p:nvSpPr>
        <p:spPr>
          <a:xfrm>
            <a:off x="9110705" y="1373463"/>
            <a:ext cx="202811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[reason]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9144896" y="3465513"/>
            <a:ext cx="227232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r>
              <a:rPr kumimoji="0" lang="en-GB" sz="7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3" name="Rectangle 2"/>
          <p:cNvSpPr/>
          <p:nvPr/>
        </p:nvSpPr>
        <p:spPr>
          <a:xfrm>
            <a:off x="9423290" y="4418767"/>
            <a:ext cx="171553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do]</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18978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ai vrai.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ai mais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5" name="ai mais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ai rais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ai rais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ai mauvais.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7" name="ai mauvais.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8" name="ai semain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subTnLst>
                                    <p:audio>
                                      <p:cMediaNode>
                                        <p:cTn display="0" masterRel="sameClick">
                                          <p:stCondLst>
                                            <p:cond evt="begin" delay="0">
                                              <p:tn val="56"/>
                                            </p:cond>
                                          </p:stCondLst>
                                          <p:endCondLst>
                                            <p:cond evt="onStopAudio" delay="0">
                                              <p:tgtEl>
                                                <p:sldTgt/>
                                              </p:tgtEl>
                                            </p:cond>
                                          </p:endCondLst>
                                        </p:cTn>
                                        <p:tgtEl>
                                          <p:sndTgt r:embed="rId8" name="ai semain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ai fai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ai fa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6" grpId="0"/>
      <p:bldP spid="12" grpId="0"/>
      <p:bldP spid="11" grpId="0"/>
      <p:bldP spid="4" grpId="0"/>
      <p:bldP spid="10" grpId="0"/>
      <p:bldP spid="5" grpId="0"/>
      <p:bldP spid="8" grpId="0"/>
      <p:bldP spid="2" grpId="0"/>
      <p:bldP spid="9"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4031653" y="784151"/>
          <a:ext cx="7972453" cy="5467737"/>
        </p:xfrm>
        <a:graphic>
          <a:graphicData uri="http://schemas.openxmlformats.org/drawingml/2006/table">
            <a:tbl>
              <a:tblPr firstRow="1" bandRow="1">
                <a:tableStyleId>{21E4AEA4-8DFA-4A89-87EB-49C32662AFE0}</a:tableStyleId>
              </a:tblPr>
              <a:tblGrid>
                <a:gridCol w="515073">
                  <a:extLst>
                    <a:ext uri="{9D8B030D-6E8A-4147-A177-3AD203B41FA5}">
                      <a16:colId xmlns:a16="http://schemas.microsoft.com/office/drawing/2014/main" val="2607353726"/>
                    </a:ext>
                  </a:extLst>
                </a:gridCol>
                <a:gridCol w="3856062">
                  <a:extLst>
                    <a:ext uri="{9D8B030D-6E8A-4147-A177-3AD203B41FA5}">
                      <a16:colId xmlns:a16="http://schemas.microsoft.com/office/drawing/2014/main" val="1600817978"/>
                    </a:ext>
                  </a:extLst>
                </a:gridCol>
                <a:gridCol w="1801318">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122696679"/>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nasal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oral + m/n</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d</a:t>
                      </a:r>
                      <a:r>
                        <a:rPr lang="en-GB" sz="2400" b="1" dirty="0" err="1">
                          <a:solidFill>
                            <a:schemeClr val="accent1">
                              <a:lumMod val="50000"/>
                            </a:schemeClr>
                          </a:solidFill>
                        </a:rPr>
                        <a:t>imin</a:t>
                      </a:r>
                      <a:r>
                        <a:rPr lang="en-GB" sz="2400" dirty="0" err="1">
                          <a:solidFill>
                            <a:schemeClr val="accent1">
                              <a:lumMod val="50000"/>
                            </a:schemeClr>
                          </a:solidFill>
                        </a:rPr>
                        <a:t>uer</a:t>
                      </a:r>
                      <a:r>
                        <a:rPr lang="en-GB" sz="2000" dirty="0">
                          <a:solidFill>
                            <a:schemeClr val="accent1">
                              <a:lumMod val="50000"/>
                            </a:schemeClr>
                          </a:solidFill>
                        </a:rPr>
                        <a:t> [decrease]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400" b="1" dirty="0" err="1">
                          <a:solidFill>
                            <a:schemeClr val="accent1">
                              <a:lumMod val="50000"/>
                            </a:schemeClr>
                          </a:solidFill>
                        </a:rPr>
                        <a:t>in</a:t>
                      </a:r>
                      <a:r>
                        <a:rPr lang="en-GB" sz="2400" dirty="0" err="1">
                          <a:solidFill>
                            <a:schemeClr val="accent1">
                              <a:lumMod val="50000"/>
                            </a:schemeClr>
                          </a:solidFill>
                        </a:rPr>
                        <a:t>terroger</a:t>
                      </a:r>
                      <a:r>
                        <a:rPr lang="en-GB" sz="2000" dirty="0">
                          <a:solidFill>
                            <a:schemeClr val="accent1">
                              <a:lumMod val="50000"/>
                            </a:schemeClr>
                          </a:solidFill>
                        </a:rPr>
                        <a:t> [to interrogate]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gr</a:t>
                      </a:r>
                      <a:r>
                        <a:rPr lang="en-GB" sz="2400" b="1" dirty="0" err="1">
                          <a:solidFill>
                            <a:schemeClr val="accent1">
                              <a:lumMod val="50000"/>
                            </a:schemeClr>
                          </a:solidFill>
                        </a:rPr>
                        <a:t>im</a:t>
                      </a:r>
                      <a:r>
                        <a:rPr lang="en-GB" sz="2400" dirty="0" err="1">
                          <a:solidFill>
                            <a:schemeClr val="accent1">
                              <a:lumMod val="50000"/>
                            </a:schemeClr>
                          </a:solidFill>
                        </a:rPr>
                        <a:t>per</a:t>
                      </a:r>
                      <a:r>
                        <a:rPr lang="en-GB" sz="2000" dirty="0">
                          <a:solidFill>
                            <a:schemeClr val="accent1">
                              <a:lumMod val="50000"/>
                            </a:schemeClr>
                          </a:solidFill>
                        </a:rPr>
                        <a:t> [to climb]</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400" b="1" dirty="0">
                          <a:solidFill>
                            <a:schemeClr val="accent1">
                              <a:lumMod val="50000"/>
                            </a:schemeClr>
                          </a:solidFill>
                        </a:rPr>
                        <a:t>aim</a:t>
                      </a:r>
                      <a:r>
                        <a:rPr lang="en-GB" sz="2400" dirty="0">
                          <a:solidFill>
                            <a:schemeClr val="accent1">
                              <a:lumMod val="50000"/>
                            </a:schemeClr>
                          </a:solidFill>
                        </a:rPr>
                        <a:t>able</a:t>
                      </a:r>
                      <a:r>
                        <a:rPr lang="en-GB" sz="2000" dirty="0">
                          <a:solidFill>
                            <a:schemeClr val="accent1">
                              <a:lumMod val="50000"/>
                            </a:schemeClr>
                          </a:solidFill>
                        </a:rPr>
                        <a:t> [likeable]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contr</a:t>
                      </a:r>
                      <a:r>
                        <a:rPr lang="en-GB" sz="2400" b="1" dirty="0" err="1">
                          <a:solidFill>
                            <a:schemeClr val="accent1">
                              <a:lumMod val="50000"/>
                            </a:schemeClr>
                          </a:solidFill>
                        </a:rPr>
                        <a:t>ain</a:t>
                      </a:r>
                      <a:r>
                        <a:rPr lang="en-GB" sz="2400" dirty="0" err="1">
                          <a:solidFill>
                            <a:schemeClr val="accent1">
                              <a:lumMod val="50000"/>
                            </a:schemeClr>
                          </a:solidFill>
                        </a:rPr>
                        <a:t>dre</a:t>
                      </a:r>
                      <a:r>
                        <a:rPr lang="en-GB" sz="2000" dirty="0">
                          <a:solidFill>
                            <a:schemeClr val="accent1">
                              <a:lumMod val="50000"/>
                            </a:schemeClr>
                          </a:solidFill>
                        </a:rPr>
                        <a:t> [to force]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B9BD5">
                              <a:lumMod val="50000"/>
                            </a:srgbClr>
                          </a:solidFill>
                          <a:effectLst/>
                          <a:uLnTx/>
                          <a:uFillTx/>
                          <a:latin typeface="+mn-lt"/>
                          <a:ea typeface="+mn-ea"/>
                          <a:cs typeface="+mn-cs"/>
                        </a:rPr>
                        <a:t>ch</a:t>
                      </a:r>
                      <a:r>
                        <a:rPr kumimoji="0" lang="en-GB" sz="2400" b="1" i="0" u="none" strike="noStrike" kern="1200" cap="none" spc="0" normalizeH="0" baseline="0" noProof="0" dirty="0" err="1">
                          <a:ln>
                            <a:noFill/>
                          </a:ln>
                          <a:solidFill>
                            <a:srgbClr val="5B9BD5">
                              <a:lumMod val="50000"/>
                            </a:srgbClr>
                          </a:solidFill>
                          <a:effectLst/>
                          <a:uLnTx/>
                          <a:uFillTx/>
                          <a:latin typeface="+mn-lt"/>
                          <a:ea typeface="+mn-ea"/>
                          <a:cs typeface="+mn-cs"/>
                        </a:rPr>
                        <a:t>im</a:t>
                      </a:r>
                      <a:r>
                        <a:rPr kumimoji="0" lang="en-GB" sz="2400" b="0" i="0" u="none" strike="noStrike" kern="1200" cap="none" spc="0" normalizeH="0" baseline="0" noProof="0" dirty="0" err="1">
                          <a:ln>
                            <a:noFill/>
                          </a:ln>
                          <a:solidFill>
                            <a:srgbClr val="5B9BD5">
                              <a:lumMod val="50000"/>
                            </a:srgbClr>
                          </a:solidFill>
                          <a:effectLst/>
                          <a:uLnTx/>
                          <a:uFillTx/>
                          <a:latin typeface="+mn-lt"/>
                          <a:ea typeface="+mn-ea"/>
                          <a:cs typeface="+mn-cs"/>
                        </a:rPr>
                        <a:t>ique</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 [chemical]</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m</a:t>
                      </a:r>
                      <a:r>
                        <a:rPr lang="en-GB" sz="2400" b="1" dirty="0" err="1">
                          <a:solidFill>
                            <a:schemeClr val="accent1">
                              <a:lumMod val="50000"/>
                            </a:schemeClr>
                          </a:solidFill>
                        </a:rPr>
                        <a:t>in</a:t>
                      </a:r>
                      <a:r>
                        <a:rPr lang="en-GB" sz="2400" dirty="0" err="1">
                          <a:solidFill>
                            <a:schemeClr val="accent1">
                              <a:lumMod val="50000"/>
                            </a:schemeClr>
                          </a:solidFill>
                        </a:rPr>
                        <a:t>orité</a:t>
                      </a:r>
                      <a:r>
                        <a:rPr lang="en-GB" sz="2000" dirty="0">
                          <a:solidFill>
                            <a:schemeClr val="accent1">
                              <a:lumMod val="50000"/>
                            </a:schemeClr>
                          </a:solidFill>
                        </a:rPr>
                        <a:t> [minority]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cr</a:t>
                      </a:r>
                      <a:r>
                        <a:rPr lang="en-GB" sz="2400" b="1" dirty="0" err="1">
                          <a:solidFill>
                            <a:schemeClr val="accent1">
                              <a:lumMod val="50000"/>
                            </a:schemeClr>
                          </a:solidFill>
                        </a:rPr>
                        <a:t>ain</a:t>
                      </a:r>
                      <a:r>
                        <a:rPr lang="en-GB" sz="2400" dirty="0" err="1">
                          <a:solidFill>
                            <a:schemeClr val="accent1">
                              <a:lumMod val="50000"/>
                            </a:schemeClr>
                          </a:solidFill>
                        </a:rPr>
                        <a:t>te</a:t>
                      </a:r>
                      <a:r>
                        <a:rPr lang="en-GB" sz="2000" dirty="0">
                          <a:solidFill>
                            <a:schemeClr val="accent1">
                              <a:lumMod val="50000"/>
                            </a:schemeClr>
                          </a:solidFill>
                        </a:rPr>
                        <a:t> [fear]</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vr</a:t>
                      </a:r>
                      <a:r>
                        <a:rPr lang="en-GB" sz="2400" b="1" dirty="0" err="1">
                          <a:solidFill>
                            <a:schemeClr val="accent1">
                              <a:lumMod val="50000"/>
                            </a:schemeClr>
                          </a:solidFill>
                        </a:rPr>
                        <a:t>aim</a:t>
                      </a:r>
                      <a:r>
                        <a:rPr lang="en-GB" sz="2400" dirty="0" err="1">
                          <a:solidFill>
                            <a:schemeClr val="accent1">
                              <a:lumMod val="50000"/>
                            </a:schemeClr>
                          </a:solidFill>
                        </a:rPr>
                        <a:t>ent</a:t>
                      </a:r>
                      <a:r>
                        <a:rPr lang="en-GB" sz="2000" dirty="0">
                          <a:solidFill>
                            <a:schemeClr val="accent1">
                              <a:lumMod val="50000"/>
                            </a:schemeClr>
                          </a:solidFill>
                        </a:rPr>
                        <a:t> [really]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75195255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cent</a:t>
                      </a:r>
                      <a:r>
                        <a:rPr lang="en-GB" sz="2400" b="1" dirty="0" err="1">
                          <a:solidFill>
                            <a:schemeClr val="accent1">
                              <a:lumMod val="50000"/>
                            </a:schemeClr>
                          </a:solidFill>
                        </a:rPr>
                        <a:t>ain</a:t>
                      </a:r>
                      <a:r>
                        <a:rPr lang="en-GB" sz="2400" dirty="0" err="1">
                          <a:solidFill>
                            <a:schemeClr val="accent1">
                              <a:lumMod val="50000"/>
                            </a:schemeClr>
                          </a:solidFill>
                        </a:rPr>
                        <a:t>e</a:t>
                      </a:r>
                      <a:r>
                        <a:rPr lang="en-GB" sz="2000" dirty="0">
                          <a:solidFill>
                            <a:schemeClr val="accent1">
                              <a:lumMod val="50000"/>
                            </a:schemeClr>
                          </a:solidFill>
                        </a:rPr>
                        <a:t> [hundred]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293472494"/>
                  </a:ext>
                </a:extLst>
              </a:tr>
            </a:tbl>
          </a:graphicData>
        </a:graphic>
      </p:graphicFrame>
      <p:sp>
        <p:nvSpPr>
          <p:cNvPr id="9" name="Action Button: Custom 16">
            <a:hlinkClick r:id="" action="ppaction://noaction" highlightClick="1">
              <a:snd r:embed="rId3" name="1.wav"/>
            </a:hlinkClick>
            <a:extLst>
              <a:ext uri="{FF2B5EF4-FFF2-40B4-BE49-F238E27FC236}">
                <a16:creationId xmlns:a16="http://schemas.microsoft.com/office/drawing/2014/main" id="{00B3E4C1-DFF4-46C3-8013-784275E7AA6B}"/>
              </a:ext>
            </a:extLst>
          </p:cNvPr>
          <p:cNvSpPr/>
          <p:nvPr/>
        </p:nvSpPr>
        <p:spPr>
          <a:xfrm>
            <a:off x="4108121" y="135789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1" name="Picture 10"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077" y="1351725"/>
            <a:ext cx="282522" cy="294294"/>
          </a:xfrm>
          <a:prstGeom prst="rect">
            <a:avLst/>
          </a:prstGeom>
        </p:spPr>
      </p:pic>
      <p:sp>
        <p:nvSpPr>
          <p:cNvPr id="12" name="Action Button: Custom 16">
            <a:hlinkClick r:id="" action="ppaction://noaction" highlightClick="1">
              <a:snd r:embed="rId5" name="2.wav"/>
            </a:hlinkClick>
            <a:extLst>
              <a:ext uri="{FF2B5EF4-FFF2-40B4-BE49-F238E27FC236}">
                <a16:creationId xmlns:a16="http://schemas.microsoft.com/office/drawing/2014/main" id="{5B92A95F-523A-4E36-B65E-94DAE9FBB368}"/>
              </a:ext>
            </a:extLst>
          </p:cNvPr>
          <p:cNvSpPr/>
          <p:nvPr/>
        </p:nvSpPr>
        <p:spPr>
          <a:xfrm>
            <a:off x="4108121" y="18213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4" name="Picture 13" descr="green checkmark">
            <a:extLst>
              <a:ext uri="{FF2B5EF4-FFF2-40B4-BE49-F238E27FC236}">
                <a16:creationId xmlns:a16="http://schemas.microsoft.com/office/drawing/2014/main" id="{BEA48408-6454-443D-9F14-530DE0CD6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077" y="1941487"/>
            <a:ext cx="282522" cy="294294"/>
          </a:xfrm>
          <a:prstGeom prst="rect">
            <a:avLst/>
          </a:prstGeom>
        </p:spPr>
      </p:pic>
      <p:sp>
        <p:nvSpPr>
          <p:cNvPr id="15" name="Action Button: Custom 16">
            <a:hlinkClick r:id="" action="ppaction://noaction" highlightClick="1">
              <a:snd r:embed="rId6" name="3.wav"/>
            </a:hlinkClick>
            <a:extLst>
              <a:ext uri="{FF2B5EF4-FFF2-40B4-BE49-F238E27FC236}">
                <a16:creationId xmlns:a16="http://schemas.microsoft.com/office/drawing/2014/main" id="{D4B491BE-DEE1-4BAB-B62E-08BEC8F84C2F}"/>
              </a:ext>
            </a:extLst>
          </p:cNvPr>
          <p:cNvSpPr/>
          <p:nvPr/>
        </p:nvSpPr>
        <p:spPr>
          <a:xfrm>
            <a:off x="4106043" y="23320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7" name="Picture 16" descr="green checkmark">
            <a:extLst>
              <a:ext uri="{FF2B5EF4-FFF2-40B4-BE49-F238E27FC236}">
                <a16:creationId xmlns:a16="http://schemas.microsoft.com/office/drawing/2014/main" id="{585F7701-B3C2-4037-956E-E382C5D189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077" y="2374546"/>
            <a:ext cx="282522" cy="294294"/>
          </a:xfrm>
          <a:prstGeom prst="rect">
            <a:avLst/>
          </a:prstGeom>
        </p:spPr>
      </p:pic>
      <p:sp>
        <p:nvSpPr>
          <p:cNvPr id="18" name="Action Button: Custom 16">
            <a:hlinkClick r:id="" action="ppaction://noaction" highlightClick="1">
              <a:snd r:embed="rId7" name="4.wav"/>
            </a:hlinkClick>
            <a:extLst>
              <a:ext uri="{FF2B5EF4-FFF2-40B4-BE49-F238E27FC236}">
                <a16:creationId xmlns:a16="http://schemas.microsoft.com/office/drawing/2014/main" id="{7C5D1C98-B338-48C7-A0D6-9CC93C596CA9}"/>
              </a:ext>
            </a:extLst>
          </p:cNvPr>
          <p:cNvSpPr/>
          <p:nvPr/>
        </p:nvSpPr>
        <p:spPr>
          <a:xfrm>
            <a:off x="4106043" y="28233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0" name="Picture 19" descr="green checkmark">
            <a:extLst>
              <a:ext uri="{FF2B5EF4-FFF2-40B4-BE49-F238E27FC236}">
                <a16:creationId xmlns:a16="http://schemas.microsoft.com/office/drawing/2014/main" id="{82CCF11B-407B-4EB8-B7E3-BF921D536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077" y="2920396"/>
            <a:ext cx="282522" cy="294294"/>
          </a:xfrm>
          <a:prstGeom prst="rect">
            <a:avLst/>
          </a:prstGeom>
        </p:spPr>
      </p:pic>
      <p:sp>
        <p:nvSpPr>
          <p:cNvPr id="21" name="Action Button: Custom 16">
            <a:hlinkClick r:id="" action="ppaction://noaction" highlightClick="1">
              <a:snd r:embed="rId8" name="5.wav"/>
            </a:hlinkClick>
            <a:extLst>
              <a:ext uri="{FF2B5EF4-FFF2-40B4-BE49-F238E27FC236}">
                <a16:creationId xmlns:a16="http://schemas.microsoft.com/office/drawing/2014/main" id="{735F5EA0-D015-4C01-9444-94092DE5E112}"/>
              </a:ext>
            </a:extLst>
          </p:cNvPr>
          <p:cNvSpPr/>
          <p:nvPr/>
        </p:nvSpPr>
        <p:spPr>
          <a:xfrm>
            <a:off x="4096899" y="33409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3" name="Picture 22" descr="green checkmark">
            <a:extLst>
              <a:ext uri="{FF2B5EF4-FFF2-40B4-BE49-F238E27FC236}">
                <a16:creationId xmlns:a16="http://schemas.microsoft.com/office/drawing/2014/main" id="{468F95B0-30D5-4627-80BA-98F9A35143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077" y="3395153"/>
            <a:ext cx="282522" cy="294294"/>
          </a:xfrm>
          <a:prstGeom prst="rect">
            <a:avLst/>
          </a:prstGeom>
        </p:spPr>
      </p:pic>
      <p:sp>
        <p:nvSpPr>
          <p:cNvPr id="24" name="Action Button: Custom 16">
            <a:hlinkClick r:id="" action="ppaction://noaction" highlightClick="1">
              <a:snd r:embed="rId9" name="6.wav"/>
            </a:hlinkClick>
            <a:extLst>
              <a:ext uri="{FF2B5EF4-FFF2-40B4-BE49-F238E27FC236}">
                <a16:creationId xmlns:a16="http://schemas.microsoft.com/office/drawing/2014/main" id="{C85FFF45-DBEA-4B31-808F-B9B100F63A1A}"/>
              </a:ext>
            </a:extLst>
          </p:cNvPr>
          <p:cNvSpPr/>
          <p:nvPr/>
        </p:nvSpPr>
        <p:spPr>
          <a:xfrm>
            <a:off x="4110837" y="382684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6" name="Picture 25" descr="green checkmark">
            <a:extLst>
              <a:ext uri="{FF2B5EF4-FFF2-40B4-BE49-F238E27FC236}">
                <a16:creationId xmlns:a16="http://schemas.microsoft.com/office/drawing/2014/main" id="{AC0F72A2-2367-49CB-B79D-A17348208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077" y="3889863"/>
            <a:ext cx="282522" cy="294294"/>
          </a:xfrm>
          <a:prstGeom prst="rect">
            <a:avLst/>
          </a:prstGeom>
        </p:spPr>
      </p:pic>
      <p:sp>
        <p:nvSpPr>
          <p:cNvPr id="27" name="Action Button: Custom 16">
            <a:hlinkClick r:id="" action="ppaction://noaction" highlightClick="1">
              <a:snd r:embed="rId10" name="7.wav"/>
            </a:hlinkClick>
            <a:extLst>
              <a:ext uri="{FF2B5EF4-FFF2-40B4-BE49-F238E27FC236}">
                <a16:creationId xmlns:a16="http://schemas.microsoft.com/office/drawing/2014/main" id="{C30A216B-AEBB-4E5C-9D72-F3186157431E}"/>
              </a:ext>
            </a:extLst>
          </p:cNvPr>
          <p:cNvSpPr/>
          <p:nvPr/>
        </p:nvSpPr>
        <p:spPr>
          <a:xfrm>
            <a:off x="4107093" y="431492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29" name="Picture 28" descr="green checkmark">
            <a:extLst>
              <a:ext uri="{FF2B5EF4-FFF2-40B4-BE49-F238E27FC236}">
                <a16:creationId xmlns:a16="http://schemas.microsoft.com/office/drawing/2014/main" id="{F69DC784-408A-4D6F-BF66-7212C6A4C3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077" y="4342358"/>
            <a:ext cx="282522" cy="294294"/>
          </a:xfrm>
          <a:prstGeom prst="rect">
            <a:avLst/>
          </a:prstGeom>
        </p:spPr>
      </p:pic>
      <p:sp>
        <p:nvSpPr>
          <p:cNvPr id="30" name="Action Button: Custom 16">
            <a:hlinkClick r:id="" action="ppaction://noaction" highlightClick="1">
              <a:snd r:embed="rId11" name="8.wav"/>
            </a:hlinkClick>
            <a:extLst>
              <a:ext uri="{FF2B5EF4-FFF2-40B4-BE49-F238E27FC236}">
                <a16:creationId xmlns:a16="http://schemas.microsoft.com/office/drawing/2014/main" id="{B283615F-33BB-4FCE-934D-0B85B4100205}"/>
              </a:ext>
            </a:extLst>
          </p:cNvPr>
          <p:cNvSpPr/>
          <p:nvPr/>
        </p:nvSpPr>
        <p:spPr>
          <a:xfrm>
            <a:off x="4106043" y="48112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2" name="Picture 31" descr="green checkmark">
            <a:extLst>
              <a:ext uri="{FF2B5EF4-FFF2-40B4-BE49-F238E27FC236}">
                <a16:creationId xmlns:a16="http://schemas.microsoft.com/office/drawing/2014/main" id="{6A149CAA-3725-49E0-A46F-9A3F448AB6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077" y="4896660"/>
            <a:ext cx="282522" cy="29429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Nasal or oral vowels?  </a:t>
            </a:r>
          </a:p>
        </p:txBody>
      </p:sp>
      <p:sp>
        <p:nvSpPr>
          <p:cNvPr id="6" name="Rounded Rectangle 46">
            <a:extLst>
              <a:ext uri="{FF2B5EF4-FFF2-40B4-BE49-F238E27FC236}">
                <a16:creationId xmlns:a16="http://schemas.microsoft.com/office/drawing/2014/main" id="{C4DE937D-D18D-4E33-B648-7028A4807AFE}"/>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Action Button: Custom 16">
            <a:hlinkClick r:id="" action="ppaction://noaction" highlightClick="1">
              <a:snd r:embed="rId13" name="9.wav"/>
            </a:hlinkClick>
            <a:extLst>
              <a:ext uri="{FF2B5EF4-FFF2-40B4-BE49-F238E27FC236}">
                <a16:creationId xmlns:a16="http://schemas.microsoft.com/office/drawing/2014/main" id="{97B06BAE-CD99-4ADC-8555-750D1ED4D757}"/>
              </a:ext>
            </a:extLst>
          </p:cNvPr>
          <p:cNvSpPr/>
          <p:nvPr/>
        </p:nvSpPr>
        <p:spPr>
          <a:xfrm>
            <a:off x="4095880" y="531542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5" name="Action Button: Custom 16">
            <a:hlinkClick r:id="" action="ppaction://noaction" highlightClick="1">
              <a:snd r:embed="rId14" name="10.wav"/>
            </a:hlinkClick>
            <a:extLst>
              <a:ext uri="{FF2B5EF4-FFF2-40B4-BE49-F238E27FC236}">
                <a16:creationId xmlns:a16="http://schemas.microsoft.com/office/drawing/2014/main" id="{493337C0-D20B-4DF9-AC57-F8C71B2B1A10}"/>
              </a:ext>
            </a:extLst>
          </p:cNvPr>
          <p:cNvSpPr/>
          <p:nvPr/>
        </p:nvSpPr>
        <p:spPr>
          <a:xfrm>
            <a:off x="4103974" y="58025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36" name="Picture 35" descr="green checkmark">
            <a:extLst>
              <a:ext uri="{FF2B5EF4-FFF2-40B4-BE49-F238E27FC236}">
                <a16:creationId xmlns:a16="http://schemas.microsoft.com/office/drawing/2014/main" id="{B2D921D8-016A-4DF8-90E3-89E3DEAB49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8085" y="5315423"/>
            <a:ext cx="282522" cy="294294"/>
          </a:xfrm>
          <a:prstGeom prst="rect">
            <a:avLst/>
          </a:prstGeom>
        </p:spPr>
      </p:pic>
      <p:pic>
        <p:nvPicPr>
          <p:cNvPr id="37" name="Picture 36" descr="green checkmark">
            <a:extLst>
              <a:ext uri="{FF2B5EF4-FFF2-40B4-BE49-F238E27FC236}">
                <a16:creationId xmlns:a16="http://schemas.microsoft.com/office/drawing/2014/main" id="{CC17436B-B48C-440D-8B29-C17471D196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8085" y="5802562"/>
            <a:ext cx="282522" cy="294294"/>
          </a:xfrm>
          <a:prstGeom prst="rect">
            <a:avLst/>
          </a:prstGeom>
        </p:spPr>
      </p:pic>
      <p:pic>
        <p:nvPicPr>
          <p:cNvPr id="10" name="Picture 2" descr="Alphabet Word Images, Face, Human">
            <a:extLst>
              <a:ext uri="{FF2B5EF4-FFF2-40B4-BE49-F238E27FC236}">
                <a16:creationId xmlns:a16="http://schemas.microsoft.com/office/drawing/2014/main" id="{1DC080FB-A02D-4BDC-A21C-E93F87379CD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9969" y="1521173"/>
            <a:ext cx="806054" cy="9450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Lips, Sexy, Mouth, Kiss, Passion, Teeth, Gloss">
            <a:extLst>
              <a:ext uri="{FF2B5EF4-FFF2-40B4-BE49-F238E27FC236}">
                <a16:creationId xmlns:a16="http://schemas.microsoft.com/office/drawing/2014/main" id="{1BA88319-1469-4FE4-9505-FB087CB3BB4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930994" y="2323960"/>
            <a:ext cx="1133178" cy="830997"/>
          </a:xfrm>
          <a:prstGeom prst="rect">
            <a:avLst/>
          </a:prstGeom>
          <a:noFill/>
          <a:extLst>
            <a:ext uri="{909E8E84-426E-40DD-AFC4-6F175D3DCCD1}">
              <a14:hiddenFill xmlns:a14="http://schemas.microsoft.com/office/drawing/2010/main">
                <a:solidFill>
                  <a:srgbClr val="FFFFFF"/>
                </a:solidFill>
              </a14:hiddenFill>
            </a:ext>
          </a:extLst>
        </p:spPr>
      </p:pic>
      <p:sp>
        <p:nvSpPr>
          <p:cNvPr id="39" name="Speech Bubble: Rectangle with Corners Rounded 38">
            <a:extLst>
              <a:ext uri="{FF2B5EF4-FFF2-40B4-BE49-F238E27FC236}">
                <a16:creationId xmlns:a16="http://schemas.microsoft.com/office/drawing/2014/main" id="{8EBAE47A-5C9F-4EE0-8FAC-659589C99512}"/>
              </a:ext>
            </a:extLst>
          </p:cNvPr>
          <p:cNvSpPr/>
          <p:nvPr/>
        </p:nvSpPr>
        <p:spPr>
          <a:xfrm>
            <a:off x="258173" y="3854129"/>
            <a:ext cx="3515306" cy="2085061"/>
          </a:xfrm>
          <a:prstGeom prst="wedgeRoundRectCallou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[aim/</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and [ain/in]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nasal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before a consonant,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oral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 before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vowel.</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1269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B091C3-B480-5040-B5E1-E765BC4F2C83}"/>
              </a:ext>
            </a:extLst>
          </p:cNvPr>
          <p:cNvSpPr>
            <a:spLocks noGrp="1"/>
          </p:cNvSpPr>
          <p:nvPr>
            <p:ph type="title"/>
          </p:nvPr>
        </p:nvSpPr>
        <p:spPr>
          <a:xfrm>
            <a:off x="0" y="-396068"/>
            <a:ext cx="3457575" cy="3314699"/>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ai</a:t>
            </a:r>
            <a:endParaRPr lang="en-US" dirty="0"/>
          </a:p>
        </p:txBody>
      </p:sp>
      <p:pic>
        <p:nvPicPr>
          <p:cNvPr id="4" name="Picture 3" descr="a 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9123" y="1468283"/>
            <a:ext cx="2719591" cy="2832906"/>
          </a:xfrm>
          <a:prstGeom prst="rect">
            <a:avLst/>
          </a:prstGeom>
        </p:spPr>
      </p:pic>
      <p:sp>
        <p:nvSpPr>
          <p:cNvPr id="3" name="TextBox 2"/>
          <p:cNvSpPr txBox="1"/>
          <p:nvPr/>
        </p:nvSpPr>
        <p:spPr>
          <a:xfrm>
            <a:off x="4653137" y="4301189"/>
            <a:ext cx="292419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45648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 vra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ai vra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[aim/</a:t>
            </a:r>
            <a:r>
              <a:rPr lang="en-GB" sz="3600" b="1" dirty="0" err="1">
                <a:solidFill>
                  <a:schemeClr val="bg1"/>
                </a:solidFill>
              </a:rPr>
              <a:t>im</a:t>
            </a:r>
            <a:r>
              <a:rPr lang="en-GB" sz="3600" b="1" dirty="0">
                <a:solidFill>
                  <a:schemeClr val="bg1"/>
                </a:solidFill>
              </a:rPr>
              <a:t>], [ain/in]</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71287"/>
            <a:ext cx="1172992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Normally, SSCs [aim/</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and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are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nasal vowels</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However, [aim/</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and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sound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different</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before a</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vowel.</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Can you think of any examples in words you already know?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before a consonant:				before a vowel: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im</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portant</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aim</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im</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ple</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an</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im</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proch</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ain</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sem</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ain</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t>
            </a:r>
            <a:endPar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in</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téressant</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ord</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in</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ateur</a:t>
            </a:r>
            <a:endPar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8BBE0987-7B8C-48B3-9579-9E6E08BA7F74}"/>
              </a:ext>
            </a:extLst>
          </p:cNvPr>
          <p:cNvSpPr txBox="1"/>
          <p:nvPr/>
        </p:nvSpPr>
        <p:spPr>
          <a:xfrm>
            <a:off x="2816977" y="4279857"/>
            <a:ext cx="2610513" cy="1123712"/>
          </a:xfrm>
          <a:prstGeom prst="wedgeRoundRectCallout">
            <a:avLst>
              <a:gd name="adj1" fmla="val -55880"/>
              <a:gd name="adj2" fmla="val -2056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sounds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nasal vowels [aim/</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[ain/in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B7C6CA2D-5341-4335-97B7-530BC8E6B381}"/>
              </a:ext>
            </a:extLst>
          </p:cNvPr>
          <p:cNvSpPr txBox="1"/>
          <p:nvPr/>
        </p:nvSpPr>
        <p:spPr>
          <a:xfrm>
            <a:off x="9299408" y="4279857"/>
            <a:ext cx="2610513" cy="1123712"/>
          </a:xfrm>
          <a:prstGeom prst="wedgeRoundRectCallout">
            <a:avLst>
              <a:gd name="adj1" fmla="val -55880"/>
              <a:gd name="adj2" fmla="val -2056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sounds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oral vowels</a:t>
            </a:r>
            <a:b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[ai]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m / n.</a:t>
            </a:r>
          </a:p>
        </p:txBody>
      </p:sp>
      <p:sp>
        <p:nvSpPr>
          <p:cNvPr id="5" name="Rectangle 4">
            <a:extLst>
              <a:ext uri="{FF2B5EF4-FFF2-40B4-BE49-F238E27FC236}">
                <a16:creationId xmlns:a16="http://schemas.microsoft.com/office/drawing/2014/main" id="{7B8A23DA-1809-496F-AFA0-C2852F968CB6}"/>
              </a:ext>
            </a:extLst>
          </p:cNvPr>
          <p:cNvSpPr/>
          <p:nvPr/>
        </p:nvSpPr>
        <p:spPr>
          <a:xfrm>
            <a:off x="6550011" y="4279857"/>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(to like)</a:t>
            </a:r>
          </a:p>
        </p:txBody>
      </p:sp>
      <p:sp>
        <p:nvSpPr>
          <p:cNvPr id="11" name="Rectangle 10">
            <a:extLst>
              <a:ext uri="{FF2B5EF4-FFF2-40B4-BE49-F238E27FC236}">
                <a16:creationId xmlns:a16="http://schemas.microsoft.com/office/drawing/2014/main" id="{2AFA9400-14EB-4A0A-8F89-ADA1052ECCD5}"/>
              </a:ext>
            </a:extLst>
          </p:cNvPr>
          <p:cNvSpPr/>
          <p:nvPr/>
        </p:nvSpPr>
        <p:spPr>
          <a:xfrm>
            <a:off x="6550011" y="4655850"/>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(animal)</a:t>
            </a:r>
          </a:p>
        </p:txBody>
      </p:sp>
      <p:sp>
        <p:nvSpPr>
          <p:cNvPr id="12" name="Rectangle 11">
            <a:extLst>
              <a:ext uri="{FF2B5EF4-FFF2-40B4-BE49-F238E27FC236}">
                <a16:creationId xmlns:a16="http://schemas.microsoft.com/office/drawing/2014/main" id="{CA747333-263E-4495-89C2-E5DF2F589E35}"/>
              </a:ext>
            </a:extLst>
          </p:cNvPr>
          <p:cNvSpPr/>
          <p:nvPr/>
        </p:nvSpPr>
        <p:spPr>
          <a:xfrm>
            <a:off x="6550011" y="5031843"/>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(week)</a:t>
            </a:r>
          </a:p>
        </p:txBody>
      </p:sp>
      <p:sp>
        <p:nvSpPr>
          <p:cNvPr id="13" name="Rectangle 12">
            <a:extLst>
              <a:ext uri="{FF2B5EF4-FFF2-40B4-BE49-F238E27FC236}">
                <a16:creationId xmlns:a16="http://schemas.microsoft.com/office/drawing/2014/main" id="{00DEFD59-66CC-4D2B-A8A0-5B97FACFCCF7}"/>
              </a:ext>
            </a:extLst>
          </p:cNvPr>
          <p:cNvSpPr/>
          <p:nvPr/>
        </p:nvSpPr>
        <p:spPr>
          <a:xfrm>
            <a:off x="6550011" y="5385435"/>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(computer)</a:t>
            </a:r>
          </a:p>
        </p:txBody>
      </p:sp>
      <p:sp>
        <p:nvSpPr>
          <p:cNvPr id="14" name="Rectangle 13">
            <a:extLst>
              <a:ext uri="{FF2B5EF4-FFF2-40B4-BE49-F238E27FC236}">
                <a16:creationId xmlns:a16="http://schemas.microsoft.com/office/drawing/2014/main" id="{7EB34FA2-B7F6-4AFE-8C9E-D18F2C8BD60E}"/>
              </a:ext>
            </a:extLst>
          </p:cNvPr>
          <p:cNvSpPr/>
          <p:nvPr/>
        </p:nvSpPr>
        <p:spPr>
          <a:xfrm>
            <a:off x="180002" y="4279858"/>
            <a:ext cx="2005573" cy="375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(important)</a:t>
            </a:r>
          </a:p>
        </p:txBody>
      </p:sp>
      <p:sp>
        <p:nvSpPr>
          <p:cNvPr id="15" name="Rectangle 14">
            <a:extLst>
              <a:ext uri="{FF2B5EF4-FFF2-40B4-BE49-F238E27FC236}">
                <a16:creationId xmlns:a16="http://schemas.microsoft.com/office/drawing/2014/main" id="{F9157764-9DD9-4821-8B9F-9CA964CADE6D}"/>
              </a:ext>
            </a:extLst>
          </p:cNvPr>
          <p:cNvSpPr/>
          <p:nvPr/>
        </p:nvSpPr>
        <p:spPr>
          <a:xfrm>
            <a:off x="180002" y="4643385"/>
            <a:ext cx="2005573" cy="388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(simple)</a:t>
            </a:r>
          </a:p>
        </p:txBody>
      </p:sp>
      <p:sp>
        <p:nvSpPr>
          <p:cNvPr id="16" name="Rectangle 15">
            <a:extLst>
              <a:ext uri="{FF2B5EF4-FFF2-40B4-BE49-F238E27FC236}">
                <a16:creationId xmlns:a16="http://schemas.microsoft.com/office/drawing/2014/main" id="{970A608A-AA11-437F-BF65-F3CE1E8B9886}"/>
              </a:ext>
            </a:extLst>
          </p:cNvPr>
          <p:cNvSpPr/>
          <p:nvPr/>
        </p:nvSpPr>
        <p:spPr>
          <a:xfrm>
            <a:off x="180001" y="5031844"/>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(next)</a:t>
            </a:r>
          </a:p>
        </p:txBody>
      </p:sp>
      <p:sp>
        <p:nvSpPr>
          <p:cNvPr id="17" name="Rectangle 16">
            <a:extLst>
              <a:ext uri="{FF2B5EF4-FFF2-40B4-BE49-F238E27FC236}">
                <a16:creationId xmlns:a16="http://schemas.microsoft.com/office/drawing/2014/main" id="{8835AD73-BB17-4882-8CF5-03299B4D2773}"/>
              </a:ext>
            </a:extLst>
          </p:cNvPr>
          <p:cNvSpPr/>
          <p:nvPr/>
        </p:nvSpPr>
        <p:spPr>
          <a:xfrm>
            <a:off x="180000" y="5385436"/>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(interesting)</a:t>
            </a:r>
          </a:p>
        </p:txBody>
      </p:sp>
    </p:spTree>
    <p:extLst>
      <p:ext uri="{BB962C8B-B14F-4D97-AF65-F5344CB8AC3E}">
        <p14:creationId xmlns:p14="http://schemas.microsoft.com/office/powerpoint/2010/main" val="47556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1" end="1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5" grpId="0" animBg="1"/>
      <p:bldP spid="5"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767EA9-0C02-4955-982C-A8D461CAA360}"/>
              </a:ext>
            </a:extLst>
          </p:cNvPr>
          <p:cNvSpPr txBox="1"/>
          <p:nvPr/>
        </p:nvSpPr>
        <p:spPr>
          <a:xfrm>
            <a:off x="193953" y="1363929"/>
            <a:ext cx="314388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 les mots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décide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voyelle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nasale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voyelle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orale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dis les mots !</a:t>
            </a:r>
          </a:p>
        </p:txBody>
      </p:sp>
      <p:graphicFrame>
        <p:nvGraphicFramePr>
          <p:cNvPr id="26" name="Table 6">
            <a:extLst>
              <a:ext uri="{FF2B5EF4-FFF2-40B4-BE49-F238E27FC236}">
                <a16:creationId xmlns:a16="http://schemas.microsoft.com/office/drawing/2014/main" id="{8A5E58B0-EF63-4568-A4BA-DF1324683AB0}"/>
              </a:ext>
            </a:extLst>
          </p:cNvPr>
          <p:cNvGraphicFramePr>
            <a:graphicFrameLocks noGrp="1"/>
          </p:cNvGraphicFramePr>
          <p:nvPr/>
        </p:nvGraphicFramePr>
        <p:xfrm>
          <a:off x="3337840" y="802894"/>
          <a:ext cx="8611132" cy="5467737"/>
        </p:xfrm>
        <a:graphic>
          <a:graphicData uri="http://schemas.openxmlformats.org/drawingml/2006/table">
            <a:tbl>
              <a:tblPr firstRow="1" bandRow="1">
                <a:tableStyleId>{21E4AEA4-8DFA-4A89-87EB-49C32662AFE0}</a:tableStyleId>
              </a:tblPr>
              <a:tblGrid>
                <a:gridCol w="818962">
                  <a:extLst>
                    <a:ext uri="{9D8B030D-6E8A-4147-A177-3AD203B41FA5}">
                      <a16:colId xmlns:a16="http://schemas.microsoft.com/office/drawing/2014/main" val="2607353726"/>
                    </a:ext>
                  </a:extLst>
                </a:gridCol>
                <a:gridCol w="3924562">
                  <a:extLst>
                    <a:ext uri="{9D8B030D-6E8A-4147-A177-3AD203B41FA5}">
                      <a16:colId xmlns:a16="http://schemas.microsoft.com/office/drawing/2014/main" val="1600817978"/>
                    </a:ext>
                  </a:extLst>
                </a:gridCol>
                <a:gridCol w="1288800">
                  <a:extLst>
                    <a:ext uri="{9D8B030D-6E8A-4147-A177-3AD203B41FA5}">
                      <a16:colId xmlns:a16="http://schemas.microsoft.com/office/drawing/2014/main" val="4128092149"/>
                    </a:ext>
                  </a:extLst>
                </a:gridCol>
                <a:gridCol w="1289404">
                  <a:extLst>
                    <a:ext uri="{9D8B030D-6E8A-4147-A177-3AD203B41FA5}">
                      <a16:colId xmlns:a16="http://schemas.microsoft.com/office/drawing/2014/main" val="2609792770"/>
                    </a:ext>
                  </a:extLst>
                </a:gridCol>
                <a:gridCol w="1289404">
                  <a:extLst>
                    <a:ext uri="{9D8B030D-6E8A-4147-A177-3AD203B41FA5}">
                      <a16:colId xmlns:a16="http://schemas.microsoft.com/office/drawing/2014/main" val="2244844891"/>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[nasal]</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[ai] + n</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t>
                      </a:r>
                      <a:r>
                        <a:rPr lang="en-GB" sz="2000" b="1" dirty="0" err="1"/>
                        <a:t>i</a:t>
                      </a:r>
                      <a:r>
                        <a:rPr lang="en-GB" sz="2000" b="1" dirty="0"/>
                        <a:t>] + m/n</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chemeClr val="accent1">
                              <a:lumMod val="50000"/>
                            </a:schemeClr>
                          </a:solidFill>
                        </a:rPr>
                        <a:t>pr</a:t>
                      </a:r>
                      <a:r>
                        <a:rPr lang="en-GB" sz="2000" b="1" dirty="0" err="1">
                          <a:solidFill>
                            <a:schemeClr val="accent1">
                              <a:lumMod val="50000"/>
                            </a:schemeClr>
                          </a:solidFill>
                        </a:rPr>
                        <a:t>im</a:t>
                      </a:r>
                      <a:r>
                        <a:rPr lang="en-GB" sz="2000" b="0" dirty="0" err="1">
                          <a:solidFill>
                            <a:schemeClr val="accent1">
                              <a:lumMod val="50000"/>
                            </a:schemeClr>
                          </a:solidFill>
                        </a:rPr>
                        <a:t>itif</a:t>
                      </a:r>
                      <a:r>
                        <a:rPr lang="en-GB" sz="2000" dirty="0">
                          <a:solidFill>
                            <a:schemeClr val="accent1">
                              <a:lumMod val="50000"/>
                            </a:schemeClr>
                          </a:solidFill>
                        </a:rPr>
                        <a:t>                      [primitive]</a:t>
                      </a:r>
                      <a:endParaRPr lang="en-GB" sz="12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1" dirty="0" err="1">
                          <a:solidFill>
                            <a:schemeClr val="accent1">
                              <a:lumMod val="50000"/>
                            </a:schemeClr>
                          </a:solidFill>
                        </a:rPr>
                        <a:t>in</a:t>
                      </a:r>
                      <a:r>
                        <a:rPr lang="en-GB" sz="2000" b="0" dirty="0" err="1">
                          <a:solidFill>
                            <a:schemeClr val="accent1">
                              <a:lumMod val="50000"/>
                            </a:schemeClr>
                          </a:solidFill>
                        </a:rPr>
                        <a:t>t</a:t>
                      </a:r>
                      <a:r>
                        <a:rPr lang="en-GB" sz="2000" b="1" dirty="0" err="1">
                          <a:solidFill>
                            <a:schemeClr val="accent1">
                              <a:lumMod val="50000"/>
                            </a:schemeClr>
                          </a:solidFill>
                        </a:rPr>
                        <a:t>im</a:t>
                      </a:r>
                      <a:r>
                        <a:rPr lang="en-GB" sz="2000" b="0" dirty="0" err="1">
                          <a:solidFill>
                            <a:schemeClr val="accent1">
                              <a:lumMod val="50000"/>
                            </a:schemeClr>
                          </a:solidFill>
                        </a:rPr>
                        <a:t>ider</a:t>
                      </a:r>
                      <a:r>
                        <a:rPr lang="en-GB" sz="2000" b="0" dirty="0">
                          <a:solidFill>
                            <a:schemeClr val="accent1">
                              <a:lumMod val="50000"/>
                            </a:schemeClr>
                          </a:solidFill>
                        </a:rPr>
                        <a:t>           [to intimidate]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chemeClr val="accent1">
                              <a:lumMod val="50000"/>
                            </a:schemeClr>
                          </a:solidFill>
                        </a:rPr>
                        <a:t>h</a:t>
                      </a:r>
                      <a:r>
                        <a:rPr lang="en-GB" sz="2000" b="1" dirty="0" err="1">
                          <a:solidFill>
                            <a:schemeClr val="accent1">
                              <a:lumMod val="50000"/>
                            </a:schemeClr>
                          </a:solidFill>
                        </a:rPr>
                        <a:t>ain</a:t>
                      </a:r>
                      <a:r>
                        <a:rPr lang="en-GB" sz="2000" b="0" dirty="0" err="1">
                          <a:solidFill>
                            <a:schemeClr val="accent1">
                              <a:lumMod val="50000"/>
                            </a:schemeClr>
                          </a:solidFill>
                        </a:rPr>
                        <a:t>e</a:t>
                      </a:r>
                      <a:r>
                        <a:rPr lang="en-GB" sz="2000" b="0" dirty="0">
                          <a:solidFill>
                            <a:schemeClr val="accent1">
                              <a:lumMod val="50000"/>
                            </a:schemeClr>
                          </a:solidFill>
                        </a:rPr>
                        <a:t>                            </a:t>
                      </a:r>
                      <a:r>
                        <a:rPr lang="en-GB" sz="2000" b="1" dirty="0">
                          <a:solidFill>
                            <a:schemeClr val="accent1">
                              <a:lumMod val="50000"/>
                            </a:schemeClr>
                          </a:solidFill>
                        </a:rPr>
                        <a:t> </a:t>
                      </a:r>
                      <a:r>
                        <a:rPr lang="en-GB" sz="2000" b="0" dirty="0">
                          <a:solidFill>
                            <a:schemeClr val="accent1">
                              <a:lumMod val="50000"/>
                            </a:schemeClr>
                          </a:solidFill>
                        </a:rPr>
                        <a:t>[hate]</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a:solidFill>
                            <a:schemeClr val="accent1">
                              <a:lumMod val="50000"/>
                            </a:schemeClr>
                          </a:solidFill>
                        </a:rPr>
                        <a:t>j</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cr</a:t>
                      </a:r>
                      <a:r>
                        <a:rPr lang="en-GB" sz="2000" b="1" dirty="0" err="1">
                          <a:solidFill>
                            <a:schemeClr val="accent1">
                              <a:lumMod val="50000"/>
                            </a:schemeClr>
                          </a:solidFill>
                        </a:rPr>
                        <a:t>ain</a:t>
                      </a:r>
                      <a:r>
                        <a:rPr lang="en-GB" sz="2000" b="0" dirty="0" err="1">
                          <a:solidFill>
                            <a:schemeClr val="accent1">
                              <a:lumMod val="50000"/>
                            </a:schemeClr>
                          </a:solidFill>
                        </a:rPr>
                        <a:t>te</a:t>
                      </a:r>
                      <a:r>
                        <a:rPr lang="en-GB" sz="2000" b="0" dirty="0">
                          <a:solidFill>
                            <a:schemeClr val="accent1">
                              <a:lumMod val="50000"/>
                            </a:schemeClr>
                          </a:solidFill>
                        </a:rPr>
                        <a:t>                            [fear]</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chemeClr val="accent1">
                              <a:lumMod val="50000"/>
                            </a:schemeClr>
                          </a:solidFill>
                        </a:rPr>
                        <a:t>t</a:t>
                      </a:r>
                      <a:r>
                        <a:rPr lang="en-GB" sz="2000" b="1" dirty="0">
                          <a:solidFill>
                            <a:schemeClr val="accent1">
                              <a:lumMod val="50000"/>
                            </a:schemeClr>
                          </a:solidFill>
                        </a:rPr>
                        <a:t>im</a:t>
                      </a:r>
                      <a:r>
                        <a:rPr lang="en-GB" sz="2000" b="0" dirty="0">
                          <a:solidFill>
                            <a:schemeClr val="accent1">
                              <a:lumMod val="50000"/>
                            </a:schemeClr>
                          </a:solidFill>
                        </a:rPr>
                        <a:t>bre                     [to stamp]</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proch</a:t>
                      </a:r>
                      <a:r>
                        <a:rPr lang="en-GB" sz="2000" b="1" dirty="0" err="1">
                          <a:solidFill>
                            <a:schemeClr val="accent1">
                              <a:lumMod val="50000"/>
                            </a:schemeClr>
                          </a:solidFill>
                        </a:rPr>
                        <a:t>ain</a:t>
                      </a:r>
                      <a:r>
                        <a:rPr lang="en-GB" sz="2000" b="0" dirty="0" err="1">
                          <a:solidFill>
                            <a:schemeClr val="accent1">
                              <a:lumMod val="50000"/>
                            </a:schemeClr>
                          </a:solidFill>
                        </a:rPr>
                        <a:t>ement</a:t>
                      </a:r>
                      <a:r>
                        <a:rPr lang="en-GB" sz="2000" b="0" dirty="0">
                          <a:solidFill>
                            <a:schemeClr val="accent1">
                              <a:lumMod val="50000"/>
                            </a:schemeClr>
                          </a:solidFill>
                        </a:rPr>
                        <a:t> [shortly, soon]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r>
                        <a:rPr lang="en-GB" sz="2000" dirty="0">
                          <a:solidFill>
                            <a:schemeClr val="accent1">
                              <a:lumMod val="50000"/>
                            </a:schemeClr>
                          </a:solidFill>
                        </a:rPr>
                        <a: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rPr>
                        <a:t>in</a:t>
                      </a:r>
                      <a:r>
                        <a:rPr lang="en-GB" sz="2000" b="0" dirty="0" err="1">
                          <a:solidFill>
                            <a:schemeClr val="accent1">
                              <a:lumMod val="50000"/>
                            </a:schemeClr>
                          </a:solidFill>
                        </a:rPr>
                        <a:t>ondation</a:t>
                      </a:r>
                      <a:r>
                        <a:rPr lang="en-GB" sz="2000" b="0" dirty="0">
                          <a:solidFill>
                            <a:schemeClr val="accent1">
                              <a:lumMod val="50000"/>
                            </a:schemeClr>
                          </a:solidFill>
                        </a:rPr>
                        <a:t>                    [flood]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chemeClr val="accent1">
                              <a:lumMod val="50000"/>
                            </a:schemeClr>
                          </a:solidFill>
                        </a:rPr>
                        <a:t>m</a:t>
                      </a:r>
                      <a:r>
                        <a:rPr lang="en-GB" sz="2000" b="1" dirty="0">
                          <a:solidFill>
                            <a:schemeClr val="accent1">
                              <a:lumMod val="50000"/>
                            </a:schemeClr>
                          </a:solidFill>
                        </a:rPr>
                        <a:t>inim</a:t>
                      </a:r>
                      <a:r>
                        <a:rPr lang="en-GB" sz="2000" b="0" dirty="0">
                          <a:solidFill>
                            <a:schemeClr val="accent1">
                              <a:lumMod val="50000"/>
                            </a:schemeClr>
                          </a:solidFill>
                        </a:rPr>
                        <a:t>iser             [to minimise]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capit</a:t>
                      </a:r>
                      <a:r>
                        <a:rPr lang="en-GB" sz="2000" b="1" dirty="0">
                          <a:solidFill>
                            <a:schemeClr val="accent1">
                              <a:lumMod val="50000"/>
                            </a:schemeClr>
                          </a:solidFill>
                        </a:rPr>
                        <a:t>ain</a:t>
                      </a:r>
                      <a:r>
                        <a:rPr lang="en-GB" sz="2000" b="0" dirty="0">
                          <a:solidFill>
                            <a:schemeClr val="accent1">
                              <a:lumMod val="50000"/>
                            </a:schemeClr>
                          </a:solidFill>
                        </a:rPr>
                        <a:t>e                  [captain]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861135224"/>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chemeClr val="accent1">
                              <a:lumMod val="50000"/>
                            </a:schemeClr>
                          </a:solidFill>
                        </a:rPr>
                        <a:t>pl</a:t>
                      </a:r>
                      <a:r>
                        <a:rPr lang="en-GB" sz="2000" b="1" dirty="0" err="1">
                          <a:solidFill>
                            <a:schemeClr val="accent1">
                              <a:lumMod val="50000"/>
                            </a:schemeClr>
                          </a:solidFill>
                        </a:rPr>
                        <a:t>ain</a:t>
                      </a:r>
                      <a:r>
                        <a:rPr lang="en-GB" sz="2000" b="0" dirty="0" err="1">
                          <a:solidFill>
                            <a:schemeClr val="accent1">
                              <a:lumMod val="50000"/>
                            </a:schemeClr>
                          </a:solidFill>
                        </a:rPr>
                        <a:t>dre</a:t>
                      </a:r>
                      <a:r>
                        <a:rPr lang="en-GB" sz="2000" b="0" dirty="0">
                          <a:solidFill>
                            <a:schemeClr val="accent1">
                              <a:lumMod val="50000"/>
                            </a:schemeClr>
                          </a:solidFill>
                        </a:rPr>
                        <a:t>             [to complain]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99992273"/>
                  </a:ext>
                </a:extLst>
              </a:tr>
            </a:tbl>
          </a:graphicData>
        </a:graphic>
      </p:graphicFrame>
      <p:sp>
        <p:nvSpPr>
          <p:cNvPr id="31" name="Action Button: Custom 16">
            <a:hlinkClick r:id="" action="ppaction://noaction" highlightClick="1">
              <a:snd r:embed="rId3" name="primitif.wav"/>
            </a:hlinkClick>
            <a:extLst>
              <a:ext uri="{FF2B5EF4-FFF2-40B4-BE49-F238E27FC236}">
                <a16:creationId xmlns:a16="http://schemas.microsoft.com/office/drawing/2014/main" id="{CEB3128E-7BF2-4A65-B88B-60C148FACDCF}"/>
              </a:ext>
            </a:extLst>
          </p:cNvPr>
          <p:cNvSpPr/>
          <p:nvPr/>
        </p:nvSpPr>
        <p:spPr>
          <a:xfrm>
            <a:off x="3558289" y="135573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16">
            <a:hlinkClick r:id="" action="ppaction://noaction" highlightClick="1">
              <a:snd r:embed="rId4" name="intimider.wav"/>
            </a:hlinkClick>
            <a:extLst>
              <a:ext uri="{FF2B5EF4-FFF2-40B4-BE49-F238E27FC236}">
                <a16:creationId xmlns:a16="http://schemas.microsoft.com/office/drawing/2014/main" id="{DB48506B-B3DB-4D58-8767-CFD8B059C065}"/>
              </a:ext>
            </a:extLst>
          </p:cNvPr>
          <p:cNvSpPr/>
          <p:nvPr/>
        </p:nvSpPr>
        <p:spPr>
          <a:xfrm>
            <a:off x="3558289" y="18283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Action Button: Custom 16">
            <a:hlinkClick r:id="" action="ppaction://noaction" highlightClick="1">
              <a:snd r:embed="rId5" name="haine.wav"/>
            </a:hlinkClick>
            <a:extLst>
              <a:ext uri="{FF2B5EF4-FFF2-40B4-BE49-F238E27FC236}">
                <a16:creationId xmlns:a16="http://schemas.microsoft.com/office/drawing/2014/main" id="{8A1DE54B-4809-4B97-93E3-68BD32236018}"/>
              </a:ext>
            </a:extLst>
          </p:cNvPr>
          <p:cNvSpPr/>
          <p:nvPr/>
        </p:nvSpPr>
        <p:spPr>
          <a:xfrm>
            <a:off x="3556211" y="23390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Action Button: Custom 16">
            <a:hlinkClick r:id="" action="ppaction://noaction" highlightClick="1">
              <a:snd r:embed="rId6" name="crainte.wav"/>
            </a:hlinkClick>
            <a:extLst>
              <a:ext uri="{FF2B5EF4-FFF2-40B4-BE49-F238E27FC236}">
                <a16:creationId xmlns:a16="http://schemas.microsoft.com/office/drawing/2014/main" id="{1AA001D9-A76E-4BA3-8BC0-CBABE0E655B2}"/>
              </a:ext>
            </a:extLst>
          </p:cNvPr>
          <p:cNvSpPr/>
          <p:nvPr/>
        </p:nvSpPr>
        <p:spPr>
          <a:xfrm>
            <a:off x="3556211" y="28212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Action Button: Custom 16">
            <a:hlinkClick r:id="" action="ppaction://noaction" highlightClick="1">
              <a:snd r:embed="rId7" name="timbre.wav"/>
            </a:hlinkClick>
            <a:extLst>
              <a:ext uri="{FF2B5EF4-FFF2-40B4-BE49-F238E27FC236}">
                <a16:creationId xmlns:a16="http://schemas.microsoft.com/office/drawing/2014/main" id="{308E3B9A-1B71-4AD2-A5C6-94D58343866D}"/>
              </a:ext>
            </a:extLst>
          </p:cNvPr>
          <p:cNvSpPr/>
          <p:nvPr/>
        </p:nvSpPr>
        <p:spPr>
          <a:xfrm>
            <a:off x="3556211" y="333876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6" name="Action Button: Custom 16">
            <a:hlinkClick r:id="" action="ppaction://noaction" highlightClick="1">
              <a:snd r:embed="rId8" name="prochainement.wav"/>
            </a:hlinkClick>
            <a:extLst>
              <a:ext uri="{FF2B5EF4-FFF2-40B4-BE49-F238E27FC236}">
                <a16:creationId xmlns:a16="http://schemas.microsoft.com/office/drawing/2014/main" id="{121EC316-7146-43B5-93A5-2DA8D6511DBF}"/>
              </a:ext>
            </a:extLst>
          </p:cNvPr>
          <p:cNvSpPr/>
          <p:nvPr/>
        </p:nvSpPr>
        <p:spPr>
          <a:xfrm>
            <a:off x="3561005" y="38246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9" name="Action Button: Custom 16">
            <a:hlinkClick r:id="" action="ppaction://noaction" highlightClick="1">
              <a:snd r:embed="rId9" name="inondation.wav"/>
            </a:hlinkClick>
            <a:extLst>
              <a:ext uri="{FF2B5EF4-FFF2-40B4-BE49-F238E27FC236}">
                <a16:creationId xmlns:a16="http://schemas.microsoft.com/office/drawing/2014/main" id="{7BF854E3-63B4-4055-8855-C2F49C26F195}"/>
              </a:ext>
            </a:extLst>
          </p:cNvPr>
          <p:cNvSpPr/>
          <p:nvPr/>
        </p:nvSpPr>
        <p:spPr>
          <a:xfrm>
            <a:off x="3566405" y="43310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2" name="Action Button: Custom 16">
            <a:hlinkClick r:id="" action="ppaction://noaction" highlightClick="1">
              <a:snd r:embed="rId10" name="minimiser.wav"/>
            </a:hlinkClick>
            <a:extLst>
              <a:ext uri="{FF2B5EF4-FFF2-40B4-BE49-F238E27FC236}">
                <a16:creationId xmlns:a16="http://schemas.microsoft.com/office/drawing/2014/main" id="{69587073-1742-4651-96A6-1BC886786F14}"/>
              </a:ext>
            </a:extLst>
          </p:cNvPr>
          <p:cNvSpPr/>
          <p:nvPr/>
        </p:nvSpPr>
        <p:spPr>
          <a:xfrm>
            <a:off x="3565780" y="48329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[nasal], [ai] </a:t>
            </a:r>
            <a:r>
              <a:rPr lang="en-GB" sz="3600" b="1" dirty="0" err="1">
                <a:solidFill>
                  <a:schemeClr val="bg1"/>
                </a:solidFill>
              </a:rPr>
              <a:t>ou</a:t>
            </a:r>
            <a:r>
              <a:rPr lang="en-GB" sz="3600" b="1" dirty="0">
                <a:solidFill>
                  <a:schemeClr val="bg1"/>
                </a:solidFill>
              </a:rPr>
              <a:t> [</a:t>
            </a:r>
            <a:r>
              <a:rPr lang="en-GB" sz="3600" b="1" dirty="0" err="1">
                <a:solidFill>
                  <a:schemeClr val="bg1"/>
                </a:solidFill>
              </a:rPr>
              <a:t>i</a:t>
            </a:r>
            <a:r>
              <a:rPr lang="en-GB" sz="3600" b="1" dirty="0">
                <a:solidFill>
                  <a:schemeClr val="bg1"/>
                </a:solidFill>
              </a:rPr>
              <a:t>] ?</a:t>
            </a:r>
          </a:p>
        </p:txBody>
      </p:sp>
      <p:pic>
        <p:nvPicPr>
          <p:cNvPr id="33" name="Picture 32" descr="green checkmark">
            <a:extLst>
              <a:ext uri="{FF2B5EF4-FFF2-40B4-BE49-F238E27FC236}">
                <a16:creationId xmlns:a16="http://schemas.microsoft.com/office/drawing/2014/main" id="{73BC3D96-0F91-47C8-9658-EFC6265D12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18264" y="1424720"/>
            <a:ext cx="282522" cy="294294"/>
          </a:xfrm>
          <a:prstGeom prst="rect">
            <a:avLst/>
          </a:prstGeom>
        </p:spPr>
      </p:pic>
      <p:pic>
        <p:nvPicPr>
          <p:cNvPr id="36" name="Picture 35" descr="green checkmark">
            <a:extLst>
              <a:ext uri="{FF2B5EF4-FFF2-40B4-BE49-F238E27FC236}">
                <a16:creationId xmlns:a16="http://schemas.microsoft.com/office/drawing/2014/main" id="{A0A79935-10EF-45BF-B089-967F6A7865B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18264" y="1853688"/>
            <a:ext cx="282522" cy="294294"/>
          </a:xfrm>
          <a:prstGeom prst="rect">
            <a:avLst/>
          </a:prstGeom>
        </p:spPr>
      </p:pic>
      <p:sp>
        <p:nvSpPr>
          <p:cNvPr id="5" name="Action Button: Custom 16">
            <a:hlinkClick r:id="" action="ppaction://noaction" highlightClick="1">
              <a:snd r:embed="rId13" name="capitaine.wav"/>
            </a:hlinkClick>
            <a:extLst>
              <a:ext uri="{FF2B5EF4-FFF2-40B4-BE49-F238E27FC236}">
                <a16:creationId xmlns:a16="http://schemas.microsoft.com/office/drawing/2014/main" id="{37B955FD-6D22-485E-B7A0-BAC782A7C7EB}"/>
              </a:ext>
            </a:extLst>
          </p:cNvPr>
          <p:cNvSpPr/>
          <p:nvPr/>
        </p:nvSpPr>
        <p:spPr>
          <a:xfrm>
            <a:off x="3570337" y="532741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pic>
        <p:nvPicPr>
          <p:cNvPr id="39" name="Picture 38" descr="green checkmark">
            <a:extLst>
              <a:ext uri="{FF2B5EF4-FFF2-40B4-BE49-F238E27FC236}">
                <a16:creationId xmlns:a16="http://schemas.microsoft.com/office/drawing/2014/main" id="{C8E6E8D7-DE8F-4BEB-8B05-9C0ECDE75E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80104" y="2339062"/>
            <a:ext cx="282522" cy="294294"/>
          </a:xfrm>
          <a:prstGeom prst="rect">
            <a:avLst/>
          </a:prstGeom>
        </p:spPr>
      </p:pic>
      <p:pic>
        <p:nvPicPr>
          <p:cNvPr id="42" name="Picture 41" descr="green checkmark">
            <a:extLst>
              <a:ext uri="{FF2B5EF4-FFF2-40B4-BE49-F238E27FC236}">
                <a16:creationId xmlns:a16="http://schemas.microsoft.com/office/drawing/2014/main" id="{6C140137-C628-4DDD-AA95-4B2A860ED4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3273" y="2975520"/>
            <a:ext cx="282522" cy="294294"/>
          </a:xfrm>
          <a:prstGeom prst="rect">
            <a:avLst/>
          </a:prstGeom>
        </p:spPr>
      </p:pic>
      <p:pic>
        <p:nvPicPr>
          <p:cNvPr id="45" name="Picture 44" descr="green checkmark">
            <a:extLst>
              <a:ext uri="{FF2B5EF4-FFF2-40B4-BE49-F238E27FC236}">
                <a16:creationId xmlns:a16="http://schemas.microsoft.com/office/drawing/2014/main" id="{FE3E904E-45E5-4B2C-8261-F6D288B5A09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3273" y="3389615"/>
            <a:ext cx="282522" cy="294294"/>
          </a:xfrm>
          <a:prstGeom prst="rect">
            <a:avLst/>
          </a:prstGeom>
        </p:spPr>
      </p:pic>
      <p:pic>
        <p:nvPicPr>
          <p:cNvPr id="48" name="Picture 47" descr="green checkmark">
            <a:extLst>
              <a:ext uri="{FF2B5EF4-FFF2-40B4-BE49-F238E27FC236}">
                <a16:creationId xmlns:a16="http://schemas.microsoft.com/office/drawing/2014/main" id="{5CFBC655-279E-4FB0-8FDD-AF309D9065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78488" y="3857624"/>
            <a:ext cx="282522" cy="294294"/>
          </a:xfrm>
          <a:prstGeom prst="rect">
            <a:avLst/>
          </a:prstGeom>
        </p:spPr>
      </p:pic>
      <p:pic>
        <p:nvPicPr>
          <p:cNvPr id="51" name="Picture 50" descr="green checkmark">
            <a:extLst>
              <a:ext uri="{FF2B5EF4-FFF2-40B4-BE49-F238E27FC236}">
                <a16:creationId xmlns:a16="http://schemas.microsoft.com/office/drawing/2014/main" id="{2F4306DB-2DF3-4B66-9E70-C6B0282C785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59525" y="4370678"/>
            <a:ext cx="282522" cy="294294"/>
          </a:xfrm>
          <a:prstGeom prst="rect">
            <a:avLst/>
          </a:prstGeom>
        </p:spPr>
      </p:pic>
      <p:pic>
        <p:nvPicPr>
          <p:cNvPr id="54" name="Picture 53" descr="green checkmark">
            <a:extLst>
              <a:ext uri="{FF2B5EF4-FFF2-40B4-BE49-F238E27FC236}">
                <a16:creationId xmlns:a16="http://schemas.microsoft.com/office/drawing/2014/main" id="{7894612A-A8D6-4F48-BF76-E2A8588A31A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59525" y="4869060"/>
            <a:ext cx="282522" cy="294294"/>
          </a:xfrm>
          <a:prstGeom prst="rect">
            <a:avLst/>
          </a:prstGeom>
        </p:spPr>
      </p:pic>
      <p:pic>
        <p:nvPicPr>
          <p:cNvPr id="23" name="Picture 22" descr="green checkmark">
            <a:extLst>
              <a:ext uri="{FF2B5EF4-FFF2-40B4-BE49-F238E27FC236}">
                <a16:creationId xmlns:a16="http://schemas.microsoft.com/office/drawing/2014/main" id="{387EB785-8E58-4FE3-99C6-93BE732FEB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80104" y="5327410"/>
            <a:ext cx="282522" cy="294294"/>
          </a:xfrm>
          <a:prstGeom prst="rect">
            <a:avLst/>
          </a:prstGeom>
        </p:spPr>
      </p:pic>
      <p:sp>
        <p:nvSpPr>
          <p:cNvPr id="3" name="Action Button: Custom 16">
            <a:hlinkClick r:id="" action="ppaction://noaction" highlightClick="1">
              <a:snd r:embed="rId14" name="plaindre.wav"/>
            </a:hlinkClick>
            <a:extLst>
              <a:ext uri="{FF2B5EF4-FFF2-40B4-BE49-F238E27FC236}">
                <a16:creationId xmlns:a16="http://schemas.microsoft.com/office/drawing/2014/main" id="{985CAA7C-5AC1-4F34-B14E-4DB1CBAA20BE}"/>
              </a:ext>
            </a:extLst>
          </p:cNvPr>
          <p:cNvSpPr/>
          <p:nvPr/>
        </p:nvSpPr>
        <p:spPr>
          <a:xfrm>
            <a:off x="3565780" y="58166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7" name="Rounded Rectangle 46">
            <a:extLst>
              <a:ext uri="{FF2B5EF4-FFF2-40B4-BE49-F238E27FC236}">
                <a16:creationId xmlns:a16="http://schemas.microsoft.com/office/drawing/2014/main" id="{71F5E840-CE2F-4D42-AC35-9892ED450F6F}"/>
              </a:ext>
            </a:extLst>
          </p:cNvPr>
          <p:cNvSpPr/>
          <p:nvPr/>
        </p:nvSpPr>
        <p:spPr>
          <a:xfrm>
            <a:off x="9836469" y="246062"/>
            <a:ext cx="2073452" cy="403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7" name="Picture 46" descr="green checkmark">
            <a:extLst>
              <a:ext uri="{FF2B5EF4-FFF2-40B4-BE49-F238E27FC236}">
                <a16:creationId xmlns:a16="http://schemas.microsoft.com/office/drawing/2014/main" id="{678D9BB8-01FF-4A93-965C-8FAEFB40B4B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3273" y="5884897"/>
            <a:ext cx="282522" cy="294294"/>
          </a:xfrm>
          <a:prstGeom prst="rect">
            <a:avLst/>
          </a:prstGeom>
        </p:spPr>
      </p:pic>
      <p:pic>
        <p:nvPicPr>
          <p:cNvPr id="28" name="Picture 27" descr="green checkmark">
            <a:extLst>
              <a:ext uri="{FF2B5EF4-FFF2-40B4-BE49-F238E27FC236}">
                <a16:creationId xmlns:a16="http://schemas.microsoft.com/office/drawing/2014/main" id="{D2B8B980-EF16-4FD7-8203-C199737B3BC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3273" y="1914753"/>
            <a:ext cx="282522" cy="294294"/>
          </a:xfrm>
          <a:prstGeom prst="rect">
            <a:avLst/>
          </a:prstGeom>
        </p:spPr>
      </p:pic>
      <p:pic>
        <p:nvPicPr>
          <p:cNvPr id="1026" name="Picture 2" descr="People Primitive Fire Lighting Clip Art">
            <a:extLst>
              <a:ext uri="{FF2B5EF4-FFF2-40B4-BE49-F238E27FC236}">
                <a16:creationId xmlns:a16="http://schemas.microsoft.com/office/drawing/2014/main" id="{25BB9E46-13E5-4202-B2D7-CC7DBC0185A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54478" y="550489"/>
            <a:ext cx="1336362" cy="7661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vil Head Clip Art">
            <a:extLst>
              <a:ext uri="{FF2B5EF4-FFF2-40B4-BE49-F238E27FC236}">
                <a16:creationId xmlns:a16="http://schemas.microsoft.com/office/drawing/2014/main" id="{D983DAF6-48D6-46C9-B95E-BE885EC9572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46341" y="2397379"/>
            <a:ext cx="625341" cy="700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mp 2 Clip Art">
            <a:extLst>
              <a:ext uri="{FF2B5EF4-FFF2-40B4-BE49-F238E27FC236}">
                <a16:creationId xmlns:a16="http://schemas.microsoft.com/office/drawing/2014/main" id="{BE4F6BA3-8196-4FF6-BF9F-3842237FC38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725269">
            <a:off x="5358943" y="3242743"/>
            <a:ext cx="651457" cy="5081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oah S Ark Clip Art">
            <a:extLst>
              <a:ext uri="{FF2B5EF4-FFF2-40B4-BE49-F238E27FC236}">
                <a16:creationId xmlns:a16="http://schemas.microsoft.com/office/drawing/2014/main" id="{C90E39B9-D2D8-4237-A435-F46705CB50A2}"/>
              </a:ext>
            </a:extLst>
          </p:cNvPr>
          <p:cNvPicPr>
            <a:picLocks noChangeAspect="1" noChangeArrowheads="1"/>
          </p:cNvPicPr>
          <p:nvPr/>
        </p:nvPicPr>
        <p:blipFill rotWithShape="1">
          <a:blip r:embed="rId18" cstate="print">
            <a:duotone>
              <a:schemeClr val="accent1">
                <a:shade val="45000"/>
                <a:satMod val="135000"/>
              </a:schemeClr>
              <a:prstClr val="white"/>
            </a:duotone>
            <a:extLst>
              <a:ext uri="{28A0092B-C50C-407E-A947-70E740481C1C}">
                <a14:useLocalDpi xmlns:a14="http://schemas.microsoft.com/office/drawing/2010/main" val="0"/>
              </a:ext>
            </a:extLst>
          </a:blip>
          <a:srcRect t="30370"/>
          <a:stretch/>
        </p:blipFill>
        <p:spPr bwMode="auto">
          <a:xfrm>
            <a:off x="5826463" y="4220689"/>
            <a:ext cx="999285" cy="5192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ptain Clip Art">
            <a:extLst>
              <a:ext uri="{FF2B5EF4-FFF2-40B4-BE49-F238E27FC236}">
                <a16:creationId xmlns:a16="http://schemas.microsoft.com/office/drawing/2014/main" id="{BA672B5B-1039-455F-9AD9-6BDB778C45D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589061" y="5160520"/>
            <a:ext cx="474803" cy="533486"/>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BC19A527-C0E8-4133-9C55-EFADD4E2516C}"/>
              </a:ext>
            </a:extLst>
          </p:cNvPr>
          <p:cNvGrpSpPr/>
          <p:nvPr/>
        </p:nvGrpSpPr>
        <p:grpSpPr>
          <a:xfrm>
            <a:off x="99486" y="3890273"/>
            <a:ext cx="2959414" cy="1039207"/>
            <a:chOff x="875274" y="1292869"/>
            <a:chExt cx="2959414" cy="1039207"/>
          </a:xfrm>
        </p:grpSpPr>
        <p:sp>
          <p:nvSpPr>
            <p:cNvPr id="41" name="TextBox 40">
              <a:extLst>
                <a:ext uri="{FF2B5EF4-FFF2-40B4-BE49-F238E27FC236}">
                  <a16:creationId xmlns:a16="http://schemas.microsoft.com/office/drawing/2014/main" id="{DBC8FFD9-D752-4EDF-ADD6-6D62FD7E8FD9}"/>
                </a:ext>
              </a:extLst>
            </p:cNvPr>
            <p:cNvSpPr txBox="1"/>
            <p:nvPr/>
          </p:nvSpPr>
          <p:spPr>
            <a:xfrm>
              <a:off x="1008360" y="1501079"/>
              <a:ext cx="2826328"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 vowels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[aim/</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[ain/in]</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4" name="Picture 2" descr="Alphabet Word Images, Face, Human">
              <a:extLst>
                <a:ext uri="{FF2B5EF4-FFF2-40B4-BE49-F238E27FC236}">
                  <a16:creationId xmlns:a16="http://schemas.microsoft.com/office/drawing/2014/main" id="{92D6F7F1-FBB2-40DA-B30C-7B35D5418BF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75274" y="1292869"/>
              <a:ext cx="550467" cy="645376"/>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Box 49">
            <a:extLst>
              <a:ext uri="{FF2B5EF4-FFF2-40B4-BE49-F238E27FC236}">
                <a16:creationId xmlns:a16="http://schemas.microsoft.com/office/drawing/2014/main" id="{B8468D81-4207-407D-ADF0-AD1443C1CCC0}"/>
              </a:ext>
            </a:extLst>
          </p:cNvPr>
          <p:cNvSpPr txBox="1"/>
          <p:nvPr/>
        </p:nvSpPr>
        <p:spPr>
          <a:xfrm>
            <a:off x="692389" y="5206205"/>
            <a:ext cx="1906694"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oral vowels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3" name="Picture 4" descr="Lips, Sexy, Mouth, Kiss, Passion, Teeth, Gloss">
            <a:extLst>
              <a:ext uri="{FF2B5EF4-FFF2-40B4-BE49-F238E27FC236}">
                <a16:creationId xmlns:a16="http://schemas.microsoft.com/office/drawing/2014/main" id="{41EFD2A7-36A5-4CAE-A80F-77882546E89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31396" y="5621704"/>
            <a:ext cx="883936" cy="64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00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p24"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751" name="Google Shape;751;p24"/>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SSC [ai]</a:t>
            </a:r>
            <a:endParaRPr sz="3600" b="1">
              <a:solidFill>
                <a:schemeClr val="lt1"/>
              </a:solidFill>
            </a:endParaRPr>
          </a:p>
        </p:txBody>
      </p:sp>
      <p:sp>
        <p:nvSpPr>
          <p:cNvPr id="752" name="Google Shape;752;p24"/>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753" name="Google Shape;753;p24"/>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dirty="0">
                <a:solidFill>
                  <a:srgbClr val="1F3864"/>
                </a:solidFill>
                <a:latin typeface="Century Gothic"/>
                <a:ea typeface="Century Gothic"/>
                <a:cs typeface="Century Gothic"/>
                <a:sym typeface="Century Gothic"/>
              </a:rPr>
              <a:t>Consolidation [3]</a:t>
            </a:r>
            <a:endParaRPr sz="6600" b="1" i="0" u="none" strike="noStrike" cap="none" dirty="0">
              <a:solidFill>
                <a:srgbClr val="1F3864"/>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661670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B091C3-B480-5040-B5E1-E765BC4F2C83}"/>
              </a:ext>
            </a:extLst>
          </p:cNvPr>
          <p:cNvSpPr>
            <a:spLocks noGrp="1"/>
          </p:cNvSpPr>
          <p:nvPr>
            <p:ph type="title"/>
          </p:nvPr>
        </p:nvSpPr>
        <p:spPr>
          <a:xfrm>
            <a:off x="0" y="-396068"/>
            <a:ext cx="3457575" cy="3314699"/>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ai</a:t>
            </a:r>
            <a:endParaRPr lang="en-US" dirty="0"/>
          </a:p>
        </p:txBody>
      </p:sp>
      <p:pic>
        <p:nvPicPr>
          <p:cNvPr id="4" name="Picture 3" descr="a 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9123" y="1468283"/>
            <a:ext cx="2719591" cy="2832906"/>
          </a:xfrm>
          <a:prstGeom prst="rect">
            <a:avLst/>
          </a:prstGeom>
        </p:spPr>
      </p:pic>
      <p:sp>
        <p:nvSpPr>
          <p:cNvPr id="3" name="TextBox 2"/>
          <p:cNvSpPr txBox="1"/>
          <p:nvPr/>
        </p:nvSpPr>
        <p:spPr>
          <a:xfrm>
            <a:off x="4653137" y="4301189"/>
            <a:ext cx="292419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51725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 vra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ai vra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199" y="201332"/>
            <a:ext cx="10515600" cy="1325563"/>
          </a:xfrm>
        </p:spPr>
        <p:txBody>
          <a:bodyPr>
            <a:normAutofit fontScale="90000"/>
          </a:bodyPr>
          <a:lstStyle/>
          <a:p>
            <a:pPr algn="ctr"/>
            <a:r>
              <a:rPr lang="en-GB" sz="13300" b="1" dirty="0">
                <a:solidFill>
                  <a:srgbClr val="115076"/>
                </a:solidFill>
                <a:cs typeface="Calibri" panose="020F0502020204030204" pitchFamily="34" charset="0"/>
              </a:rPr>
              <a:t>ai</a:t>
            </a:r>
            <a:endParaRPr lang="en-GB" dirty="0"/>
          </a:p>
        </p:txBody>
      </p:sp>
      <p:sp>
        <p:nvSpPr>
          <p:cNvPr id="7" name="Rounded Rectangle 6" descr="rectangle"/>
          <p:cNvSpPr/>
          <p:nvPr/>
        </p:nvSpPr>
        <p:spPr>
          <a:xfrm>
            <a:off x="4338144" y="1730488"/>
            <a:ext cx="3515711"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green checkmar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4616" y="1898215"/>
            <a:ext cx="1619221" cy="1686686"/>
          </a:xfrm>
          <a:prstGeom prst="rect">
            <a:avLst/>
          </a:prstGeom>
        </p:spPr>
      </p:pic>
      <p:sp>
        <p:nvSpPr>
          <p:cNvPr id="6" name="TextBox 5"/>
          <p:cNvSpPr txBox="1"/>
          <p:nvPr/>
        </p:nvSpPr>
        <p:spPr>
          <a:xfrm>
            <a:off x="5148163" y="3461893"/>
            <a:ext cx="189567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770646" y="481337"/>
            <a:ext cx="29443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7" name="Picture 9" descr="house"/>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506" y="1340883"/>
            <a:ext cx="2220784" cy="146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45360" y="358490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mauv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252188" y="4448462"/>
            <a:ext cx="14542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3714958" y="4547918"/>
            <a:ext cx="47620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 name="Rectangle 4"/>
          <p:cNvSpPr/>
          <p:nvPr/>
        </p:nvSpPr>
        <p:spPr>
          <a:xfrm>
            <a:off x="5069633" y="5615662"/>
            <a:ext cx="172354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[week]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406806" y="481337"/>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son</a:t>
            </a:r>
          </a:p>
        </p:txBody>
      </p:sp>
      <p:sp>
        <p:nvSpPr>
          <p:cNvPr id="2" name="Rectangle 1"/>
          <p:cNvSpPr/>
          <p:nvPr/>
        </p:nvSpPr>
        <p:spPr>
          <a:xfrm>
            <a:off x="9110705" y="1373463"/>
            <a:ext cx="202811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[reason]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9144896" y="3465513"/>
            <a:ext cx="227232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r>
              <a:rPr kumimoji="0" lang="en-GB" sz="7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3" name="Rectangle 2"/>
          <p:cNvSpPr/>
          <p:nvPr/>
        </p:nvSpPr>
        <p:spPr>
          <a:xfrm>
            <a:off x="9423290" y="4418767"/>
            <a:ext cx="171553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do]</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23693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ai vrai.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ai mais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5" name="ai mais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ai rais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ai rais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ai mauvais.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7" name="ai mauvais.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8" name="ai semain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subTnLst>
                                    <p:audio>
                                      <p:cMediaNode>
                                        <p:cTn display="0" masterRel="sameClick">
                                          <p:stCondLst>
                                            <p:cond evt="begin" delay="0">
                                              <p:tn val="56"/>
                                            </p:cond>
                                          </p:stCondLst>
                                          <p:endCondLst>
                                            <p:cond evt="onStopAudio" delay="0">
                                              <p:tgtEl>
                                                <p:sldTgt/>
                                              </p:tgtEl>
                                            </p:cond>
                                          </p:endCondLst>
                                        </p:cTn>
                                        <p:tgtEl>
                                          <p:sndTgt r:embed="rId8" name="ai semain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ai fai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ai fa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6" grpId="0"/>
      <p:bldP spid="12" grpId="0"/>
      <p:bldP spid="11" grpId="0"/>
      <p:bldP spid="4" grpId="0"/>
      <p:bldP spid="10" grpId="0"/>
      <p:bldP spid="5" grpId="0"/>
      <p:bldP spid="8" grpId="0"/>
      <p:bldP spid="2" grpId="0"/>
      <p:bldP spid="9"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8" descr="background rectangle"/>
          <p:cNvPicPr preferRelativeResize="0"/>
          <p:nvPr/>
        </p:nvPicPr>
        <p:blipFill rotWithShape="1">
          <a:blip r:embed="rId3">
            <a:alphaModFix/>
          </a:blip>
          <a:srcRect/>
          <a:stretch/>
        </p:blipFill>
        <p:spPr>
          <a:xfrm>
            <a:off x="-1" y="296864"/>
            <a:ext cx="8931350" cy="867128"/>
          </a:xfrm>
          <a:prstGeom prst="rect">
            <a:avLst/>
          </a:prstGeom>
          <a:noFill/>
          <a:ln>
            <a:noFill/>
          </a:ln>
        </p:spPr>
      </p:pic>
      <p:sp>
        <p:nvSpPr>
          <p:cNvPr id="356" name="Google Shape;356;p8"/>
          <p:cNvSpPr txBox="1">
            <a:spLocks noGrp="1"/>
          </p:cNvSpPr>
          <p:nvPr>
            <p:ph type="title"/>
          </p:nvPr>
        </p:nvSpPr>
        <p:spPr>
          <a:xfrm>
            <a:off x="0" y="322601"/>
            <a:ext cx="823355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US" sz="2600" b="1" dirty="0">
                <a:solidFill>
                  <a:schemeClr val="lt1"/>
                </a:solidFill>
              </a:rPr>
              <a:t>Imperfect forms and past participles: [é] vs [</a:t>
            </a:r>
            <a:r>
              <a:rPr lang="fr-FR" sz="2600" b="1" dirty="0">
                <a:solidFill>
                  <a:schemeClr val="lt1"/>
                </a:solidFill>
              </a:rPr>
              <a:t>ai</a:t>
            </a:r>
            <a:r>
              <a:rPr lang="en-US" sz="2600" b="1" dirty="0">
                <a:solidFill>
                  <a:schemeClr val="lt1"/>
                </a:solidFill>
              </a:rPr>
              <a:t>]</a:t>
            </a:r>
            <a:endParaRPr sz="2600" dirty="0"/>
          </a:p>
        </p:txBody>
      </p:sp>
      <p:sp>
        <p:nvSpPr>
          <p:cNvPr id="357" name="Google Shape;357;p8"/>
          <p:cNvSpPr/>
          <p:nvPr/>
        </p:nvSpPr>
        <p:spPr>
          <a:xfrm>
            <a:off x="10033687" y="249870"/>
            <a:ext cx="1876234"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fr-FR"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grammaire</a:t>
            </a:r>
          </a:p>
        </p:txBody>
      </p:sp>
      <p:sp>
        <p:nvSpPr>
          <p:cNvPr id="359" name="Google Shape;359;p8"/>
          <p:cNvSpPr txBox="1"/>
          <p:nvPr/>
        </p:nvSpPr>
        <p:spPr>
          <a:xfrm>
            <a:off x="108646" y="1264748"/>
            <a:ext cx="12083353"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Listen to these examples to hear the difference between the </a:t>
            </a:r>
            <a:r>
              <a:rPr kumimoji="0" lang="en-US"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[é] </a:t>
            </a:r>
            <a:r>
              <a:rPr kumimoji="0" lang="en-US" sz="24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of a past participle in the </a:t>
            </a:r>
            <a:r>
              <a:rPr kumimoji="0" lang="en-US" sz="24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perfect tense</a:t>
            </a:r>
            <a:r>
              <a:rPr kumimoji="0" lang="en-US" sz="24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 and the </a:t>
            </a:r>
            <a:r>
              <a:rPr kumimoji="0" lang="en-US"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[ai]</a:t>
            </a:r>
            <a:r>
              <a:rPr kumimoji="0" lang="en-US"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 </a:t>
            </a:r>
            <a:r>
              <a:rPr kumimoji="0" lang="en-US" sz="24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in the ending of the </a:t>
            </a:r>
            <a:r>
              <a:rPr kumimoji="0" lang="en-US" sz="24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imperfect tense</a:t>
            </a:r>
            <a:r>
              <a:rPr kumimoji="0" lang="en-US" sz="24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104F75"/>
              </a:solidFill>
              <a:effectLst/>
              <a:uLnTx/>
              <a:uFillTx/>
              <a:latin typeface="Arial"/>
              <a:ea typeface="+mn-ea"/>
              <a:cs typeface="Arial"/>
              <a:sym typeface="Arial"/>
            </a:endParaRPr>
          </a:p>
        </p:txBody>
      </p:sp>
      <p:sp>
        <p:nvSpPr>
          <p:cNvPr id="362" name="Google Shape;362;p8">
            <a:hlinkClick r:id="" action="ppaction://noaction">
              <a:snd r:embed="rId4" name="on parlait.wav"/>
            </a:hlinkClick>
          </p:cNvPr>
          <p:cNvSpPr txBox="1"/>
          <p:nvPr/>
        </p:nvSpPr>
        <p:spPr>
          <a:xfrm>
            <a:off x="842487" y="3079350"/>
            <a:ext cx="2647211" cy="83095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On parl</a:t>
            </a:r>
            <a:r>
              <a:rPr kumimoji="0" lang="en-GB" sz="28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ait</a:t>
            </a:r>
            <a:r>
              <a:rPr kumimoji="0" lang="en-GB" sz="28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[we used to talk]</a:t>
            </a:r>
          </a:p>
        </p:txBody>
      </p:sp>
      <p:sp>
        <p:nvSpPr>
          <p:cNvPr id="44" name="TextBox 43">
            <a:hlinkClick r:id="" action="ppaction://noaction">
              <a:snd r:embed="rId5" name="je chantais.wav"/>
            </a:hlinkClick>
            <a:extLst>
              <a:ext uri="{FF2B5EF4-FFF2-40B4-BE49-F238E27FC236}">
                <a16:creationId xmlns:a16="http://schemas.microsoft.com/office/drawing/2014/main" id="{4B92C522-D9A2-4BB6-8ADF-8843800E77A0}"/>
              </a:ext>
            </a:extLst>
          </p:cNvPr>
          <p:cNvSpPr txBox="1"/>
          <p:nvPr/>
        </p:nvSpPr>
        <p:spPr>
          <a:xfrm>
            <a:off x="4671237" y="2976820"/>
            <a:ext cx="284952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Je chant</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ais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used to sing</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Arial"/>
              <a:ea typeface="+mn-ea"/>
              <a:cs typeface="+mn-cs"/>
            </a:endParaRPr>
          </a:p>
        </p:txBody>
      </p:sp>
      <p:pic>
        <p:nvPicPr>
          <p:cNvPr id="5" name="Picture 4" descr="A group of people in clothing&#10;&#10;Description automatically generated with low confidence">
            <a:extLst>
              <a:ext uri="{FF2B5EF4-FFF2-40B4-BE49-F238E27FC236}">
                <a16:creationId xmlns:a16="http://schemas.microsoft.com/office/drawing/2014/main" id="{F0013026-D27D-4F0C-9DA0-DA51FDA210D5}"/>
              </a:ext>
            </a:extLst>
          </p:cNvPr>
          <p:cNvPicPr>
            <a:picLocks noChangeAspect="1"/>
          </p:cNvPicPr>
          <p:nvPr/>
        </p:nvPicPr>
        <p:blipFill rotWithShape="1">
          <a:blip r:embed="rId6">
            <a:extLst>
              <a:ext uri="{28A0092B-C50C-407E-A947-70E740481C1C}">
                <a14:useLocalDpi xmlns:a14="http://schemas.microsoft.com/office/drawing/2010/main" val="0"/>
              </a:ext>
            </a:extLst>
          </a:blip>
          <a:srcRect l="17715" t="14160" r="61525" b="15529"/>
          <a:stretch/>
        </p:blipFill>
        <p:spPr>
          <a:xfrm>
            <a:off x="5368846" y="4197201"/>
            <a:ext cx="1381665" cy="2083424"/>
          </a:xfrm>
          <a:prstGeom prst="rect">
            <a:avLst/>
          </a:prstGeom>
        </p:spPr>
      </p:pic>
      <p:pic>
        <p:nvPicPr>
          <p:cNvPr id="9" name="Picture 8" descr="A group of people dancing&#10;&#10;Description automatically generated with low confidence">
            <a:extLst>
              <a:ext uri="{FF2B5EF4-FFF2-40B4-BE49-F238E27FC236}">
                <a16:creationId xmlns:a16="http://schemas.microsoft.com/office/drawing/2014/main" id="{3C51E42B-8CDF-4849-8C32-8672041C06A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5792" t="43832"/>
          <a:stretch/>
        </p:blipFill>
        <p:spPr>
          <a:xfrm>
            <a:off x="1234185" y="4211863"/>
            <a:ext cx="1708288" cy="2170494"/>
          </a:xfrm>
          <a:prstGeom prst="rect">
            <a:avLst/>
          </a:prstGeom>
        </p:spPr>
      </p:pic>
      <p:pic>
        <p:nvPicPr>
          <p:cNvPr id="11" name="Picture 10">
            <a:extLst>
              <a:ext uri="{FF2B5EF4-FFF2-40B4-BE49-F238E27FC236}">
                <a16:creationId xmlns:a16="http://schemas.microsoft.com/office/drawing/2014/main" id="{5828EF74-8C56-4153-A2CF-0C6EABFF14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20372" y="4131653"/>
            <a:ext cx="1125459" cy="2051224"/>
          </a:xfrm>
          <a:prstGeom prst="rect">
            <a:avLst/>
          </a:prstGeom>
        </p:spPr>
      </p:pic>
      <p:sp>
        <p:nvSpPr>
          <p:cNvPr id="22" name="TextBox 21">
            <a:hlinkClick r:id="" action="ppaction://noaction">
              <a:snd r:embed="rId9" name="il dansait.wav"/>
            </a:hlinkClick>
            <a:extLst>
              <a:ext uri="{FF2B5EF4-FFF2-40B4-BE49-F238E27FC236}">
                <a16:creationId xmlns:a16="http://schemas.microsoft.com/office/drawing/2014/main" id="{60016E77-9C74-4564-886E-0A7A6F523657}"/>
              </a:ext>
            </a:extLst>
          </p:cNvPr>
          <p:cNvSpPr txBox="1"/>
          <p:nvPr/>
        </p:nvSpPr>
        <p:spPr>
          <a:xfrm>
            <a:off x="8615402" y="3081824"/>
            <a:ext cx="264721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Il dans</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ait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he used to dance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Arial"/>
              <a:ea typeface="+mn-ea"/>
              <a:cs typeface="+mn-cs"/>
            </a:endParaRPr>
          </a:p>
        </p:txBody>
      </p:sp>
      <p:sp>
        <p:nvSpPr>
          <p:cNvPr id="17" name="TextBox 16">
            <a:hlinkClick r:id="" action="ppaction://noaction">
              <a:snd r:embed="rId10" name="on a parle.wav"/>
            </a:hlinkClick>
            <a:extLst>
              <a:ext uri="{FF2B5EF4-FFF2-40B4-BE49-F238E27FC236}">
                <a16:creationId xmlns:a16="http://schemas.microsoft.com/office/drawing/2014/main" id="{A9A65D61-47E1-4684-B82D-E0C620E9AE5E}"/>
              </a:ext>
            </a:extLst>
          </p:cNvPr>
          <p:cNvSpPr txBox="1"/>
          <p:nvPr/>
        </p:nvSpPr>
        <p:spPr>
          <a:xfrm>
            <a:off x="888413" y="2166745"/>
            <a:ext cx="255535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On a parl</a:t>
            </a:r>
            <a:r>
              <a:rPr kumimoji="0" lang="fr-FR" sz="28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é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a:t>
            </a:r>
            <a:r>
              <a:rPr kumimoji="0" lang="en-GB" sz="2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we talked]</a:t>
            </a:r>
          </a:p>
        </p:txBody>
      </p:sp>
      <p:sp>
        <p:nvSpPr>
          <p:cNvPr id="19" name="TextBox 18">
            <a:hlinkClick r:id="" action="ppaction://noaction">
              <a:snd r:embed="rId11" name="jai chante.wav"/>
            </a:hlinkClick>
            <a:extLst>
              <a:ext uri="{FF2B5EF4-FFF2-40B4-BE49-F238E27FC236}">
                <a16:creationId xmlns:a16="http://schemas.microsoft.com/office/drawing/2014/main" id="{D22B2E5E-9C1D-49EF-B85E-CFE0AD456186}"/>
              </a:ext>
            </a:extLst>
          </p:cNvPr>
          <p:cNvSpPr txBox="1"/>
          <p:nvPr/>
        </p:nvSpPr>
        <p:spPr>
          <a:xfrm>
            <a:off x="4811559" y="2064215"/>
            <a:ext cx="256888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J’ai chant</a:t>
            </a:r>
            <a:r>
              <a:rPr kumimoji="0" lang="fr-FR" sz="28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é</a:t>
            </a:r>
            <a:endPar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[I sang]</a:t>
            </a:r>
            <a:r>
              <a:rPr kumimoji="0" lang="fr-FR" sz="2000" b="0" i="0" u="none" strike="noStrike" kern="1200" cap="none" spc="0" normalizeH="0" baseline="0" noProof="0" dirty="0">
                <a:ln>
                  <a:noFill/>
                </a:ln>
                <a:solidFill>
                  <a:srgbClr val="E87D1E"/>
                </a:solidFill>
                <a:effectLst/>
                <a:uLnTx/>
                <a:uFillTx/>
                <a:latin typeface="Century Gothic" panose="020F0302020204030204"/>
                <a:ea typeface="+mn-ea"/>
                <a:cs typeface="+mn-cs"/>
              </a:rPr>
              <a:t> </a:t>
            </a:r>
          </a:p>
        </p:txBody>
      </p:sp>
      <p:sp>
        <p:nvSpPr>
          <p:cNvPr id="21" name="TextBox 20">
            <a:hlinkClick r:id="" action="ppaction://noaction">
              <a:snd r:embed="rId12" name="il a danse.wav"/>
            </a:hlinkClick>
            <a:extLst>
              <a:ext uri="{FF2B5EF4-FFF2-40B4-BE49-F238E27FC236}">
                <a16:creationId xmlns:a16="http://schemas.microsoft.com/office/drawing/2014/main" id="{DDB2E7F3-6AE0-446E-B771-0B1EF25B76EA}"/>
              </a:ext>
            </a:extLst>
          </p:cNvPr>
          <p:cNvSpPr txBox="1"/>
          <p:nvPr/>
        </p:nvSpPr>
        <p:spPr>
          <a:xfrm>
            <a:off x="8880320" y="2169219"/>
            <a:ext cx="200423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Il a dans</a:t>
            </a:r>
            <a:r>
              <a:rPr kumimoji="0" lang="fr-FR" sz="28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é</a:t>
            </a:r>
            <a:endPar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he danced</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000" b="0" i="0" u="none" strike="noStrike" kern="1200" cap="none" spc="0" normalizeH="0" baseline="0" noProof="0" dirty="0">
                <a:ln>
                  <a:noFill/>
                </a:ln>
                <a:solidFill>
                  <a:srgbClr val="E87D1E"/>
                </a:solidFill>
                <a:effectLst/>
                <a:uLnTx/>
                <a:uFillTx/>
                <a:latin typeface="Century Gothic" panose="020F0302020204030204"/>
                <a:ea typeface="+mn-ea"/>
                <a:cs typeface="+mn-cs"/>
              </a:rPr>
              <a:t> </a:t>
            </a:r>
          </a:p>
        </p:txBody>
      </p:sp>
      <p:sp>
        <p:nvSpPr>
          <p:cNvPr id="13" name="Rounded Rectangular Callout 2">
            <a:extLst>
              <a:ext uri="{FF2B5EF4-FFF2-40B4-BE49-F238E27FC236}">
                <a16:creationId xmlns:a16="http://schemas.microsoft.com/office/drawing/2014/main" id="{0A9A4215-EAFF-4CA3-899E-0B9119A1FBD6}"/>
              </a:ext>
            </a:extLst>
          </p:cNvPr>
          <p:cNvSpPr/>
          <p:nvPr/>
        </p:nvSpPr>
        <p:spPr>
          <a:xfrm>
            <a:off x="3884548" y="2064215"/>
            <a:ext cx="4217482" cy="885907"/>
          </a:xfrm>
          <a:prstGeom prst="wedgeRoundRectCallout">
            <a:avLst>
              <a:gd name="adj1" fmla="val -62578"/>
              <a:gd name="adj2" fmla="val -10455"/>
              <a:gd name="adj3" fmla="val 16667"/>
            </a:avLst>
          </a:prstGeom>
          <a:solidFill>
            <a:srgbClr val="10507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Perfect tense: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 one-off event in the past</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ounded Rectangular Callout 2">
            <a:extLst>
              <a:ext uri="{FF2B5EF4-FFF2-40B4-BE49-F238E27FC236}">
                <a16:creationId xmlns:a16="http://schemas.microsoft.com/office/drawing/2014/main" id="{E0859F56-857F-4099-8E07-239F8318CE16}"/>
              </a:ext>
            </a:extLst>
          </p:cNvPr>
          <p:cNvSpPr/>
          <p:nvPr/>
        </p:nvSpPr>
        <p:spPr>
          <a:xfrm>
            <a:off x="3884548" y="2997742"/>
            <a:ext cx="4217482" cy="1250864"/>
          </a:xfrm>
          <a:prstGeom prst="wedgeRoundRectCallout">
            <a:avLst>
              <a:gd name="adj1" fmla="val -63334"/>
              <a:gd name="adj2" fmla="val -18057"/>
              <a:gd name="adj3" fmla="val 16667"/>
            </a:avLst>
          </a:prstGeom>
          <a:solidFill>
            <a:srgbClr val="10507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Imperfect tense: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something which used to happen all the time</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ounded Rectangular Callout 2">
            <a:extLst>
              <a:ext uri="{FF2B5EF4-FFF2-40B4-BE49-F238E27FC236}">
                <a16:creationId xmlns:a16="http://schemas.microsoft.com/office/drawing/2014/main" id="{4820D7BD-4835-4744-87E0-F907436A1B4B}"/>
              </a:ext>
            </a:extLst>
          </p:cNvPr>
          <p:cNvSpPr/>
          <p:nvPr/>
        </p:nvSpPr>
        <p:spPr>
          <a:xfrm>
            <a:off x="8255389" y="2068997"/>
            <a:ext cx="3750103" cy="4113880"/>
          </a:xfrm>
          <a:prstGeom prst="wedgeRoundRectCallout">
            <a:avLst>
              <a:gd name="adj1" fmla="val -49160"/>
              <a:gd name="adj2" fmla="val 23256"/>
              <a:gd name="adj3" fmla="val 16667"/>
            </a:avLst>
          </a:prstGeom>
          <a:solidFill>
            <a:srgbClr val="105076"/>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Here, we see a ‘perfect’ example of the importance of phonics! The difference between the </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[é]</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[ai]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sounds may be subtle, but the change in meaning is significant.</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331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0"/>
      <p:bldP spid="362" grpId="0"/>
      <p:bldP spid="44" grpId="0"/>
      <p:bldP spid="22" grpId="0"/>
      <p:bldP spid="17" grpId="0"/>
      <p:bldP spid="19" grpId="0"/>
      <p:bldP spid="21" grpId="0"/>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D5EE69-E6EC-C042-96AA-019E3C2A2E06}"/>
              </a:ext>
            </a:extLst>
          </p:cNvPr>
          <p:cNvSpPr>
            <a:spLocks noGrp="1"/>
          </p:cNvSpPr>
          <p:nvPr>
            <p:ph type="title"/>
          </p:nvPr>
        </p:nvSpPr>
        <p:spPr>
          <a:xfrm>
            <a:off x="0" y="-391060"/>
            <a:ext cx="3413092" cy="3477420"/>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ai</a:t>
            </a:r>
            <a:endParaRPr lang="en-US" dirty="0"/>
          </a:p>
        </p:txBody>
      </p:sp>
      <p:sp>
        <p:nvSpPr>
          <p:cNvPr id="3" name="TextBox 2"/>
          <p:cNvSpPr txBox="1"/>
          <p:nvPr/>
        </p:nvSpPr>
        <p:spPr>
          <a:xfrm>
            <a:off x="4753345" y="1883665"/>
            <a:ext cx="292419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17365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 vra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B091C3-B480-5040-B5E1-E765BC4F2C83}"/>
              </a:ext>
            </a:extLst>
          </p:cNvPr>
          <p:cNvSpPr>
            <a:spLocks noGrp="1"/>
          </p:cNvSpPr>
          <p:nvPr>
            <p:ph type="title"/>
          </p:nvPr>
        </p:nvSpPr>
        <p:spPr>
          <a:xfrm>
            <a:off x="0" y="-396068"/>
            <a:ext cx="3457575" cy="3314699"/>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ai</a:t>
            </a:r>
            <a:endParaRPr lang="en-US" dirty="0"/>
          </a:p>
        </p:txBody>
      </p:sp>
      <p:pic>
        <p:nvPicPr>
          <p:cNvPr id="4" name="Picture 3" descr="a 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9123" y="1468283"/>
            <a:ext cx="2719591" cy="2832906"/>
          </a:xfrm>
          <a:prstGeom prst="rect">
            <a:avLst/>
          </a:prstGeom>
        </p:spPr>
      </p:pic>
      <p:sp>
        <p:nvSpPr>
          <p:cNvPr id="3" name="TextBox 2"/>
          <p:cNvSpPr txBox="1"/>
          <p:nvPr/>
        </p:nvSpPr>
        <p:spPr>
          <a:xfrm>
            <a:off x="4653137" y="4301189"/>
            <a:ext cx="292419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9267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199" y="201332"/>
            <a:ext cx="10515600" cy="1325563"/>
          </a:xfrm>
        </p:spPr>
        <p:txBody>
          <a:bodyPr>
            <a:normAutofit fontScale="90000"/>
          </a:bodyPr>
          <a:lstStyle/>
          <a:p>
            <a:pPr algn="ctr"/>
            <a:r>
              <a:rPr lang="en-GB" sz="13300" b="1" dirty="0">
                <a:solidFill>
                  <a:srgbClr val="115076"/>
                </a:solidFill>
                <a:cs typeface="Calibri" panose="020F0502020204030204" pitchFamily="34" charset="0"/>
              </a:rPr>
              <a:t>ai</a:t>
            </a:r>
            <a:endParaRPr lang="en-GB" dirty="0"/>
          </a:p>
        </p:txBody>
      </p:sp>
      <p:sp>
        <p:nvSpPr>
          <p:cNvPr id="7" name="Rounded Rectangle 6" descr="rectangle"/>
          <p:cNvSpPr/>
          <p:nvPr/>
        </p:nvSpPr>
        <p:spPr>
          <a:xfrm>
            <a:off x="4338144" y="1730488"/>
            <a:ext cx="3515711"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green checkmar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4616" y="1898215"/>
            <a:ext cx="1619221" cy="1686686"/>
          </a:xfrm>
          <a:prstGeom prst="rect">
            <a:avLst/>
          </a:prstGeom>
        </p:spPr>
      </p:pic>
      <p:sp>
        <p:nvSpPr>
          <p:cNvPr id="6" name="TextBox 5"/>
          <p:cNvSpPr txBox="1"/>
          <p:nvPr/>
        </p:nvSpPr>
        <p:spPr>
          <a:xfrm>
            <a:off x="5148163" y="3461893"/>
            <a:ext cx="189567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770646" y="481337"/>
            <a:ext cx="29443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7" name="Picture 9" descr="house"/>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506" y="1340883"/>
            <a:ext cx="2220784" cy="146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45360" y="358490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mauv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252188" y="4448462"/>
            <a:ext cx="14542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3714958" y="4547918"/>
            <a:ext cx="47620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 name="Rectangle 4"/>
          <p:cNvSpPr/>
          <p:nvPr/>
        </p:nvSpPr>
        <p:spPr>
          <a:xfrm>
            <a:off x="5069633" y="5615662"/>
            <a:ext cx="172354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[week]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406806" y="481337"/>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son</a:t>
            </a:r>
          </a:p>
        </p:txBody>
      </p:sp>
      <p:sp>
        <p:nvSpPr>
          <p:cNvPr id="2" name="Rectangle 1"/>
          <p:cNvSpPr/>
          <p:nvPr/>
        </p:nvSpPr>
        <p:spPr>
          <a:xfrm>
            <a:off x="9110705" y="1373463"/>
            <a:ext cx="202811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[reason]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9144896" y="3465513"/>
            <a:ext cx="227232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r>
              <a:rPr kumimoji="0" lang="en-GB" sz="7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3" name="Rectangle 2"/>
          <p:cNvSpPr/>
          <p:nvPr/>
        </p:nvSpPr>
        <p:spPr>
          <a:xfrm>
            <a:off x="9423290" y="4418767"/>
            <a:ext cx="171553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do]</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26375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ai vrai.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ai mais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5" name="ai mais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ai rais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ai rais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ai mauvais.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7" name="ai mauvais.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8" name="ai semain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subTnLst>
                                    <p:audio>
                                      <p:cMediaNode>
                                        <p:cTn display="0" masterRel="sameClick">
                                          <p:stCondLst>
                                            <p:cond evt="begin" delay="0">
                                              <p:tn val="56"/>
                                            </p:cond>
                                          </p:stCondLst>
                                          <p:endCondLst>
                                            <p:cond evt="onStopAudio" delay="0">
                                              <p:tgtEl>
                                                <p:sldTgt/>
                                              </p:tgtEl>
                                            </p:cond>
                                          </p:endCondLst>
                                        </p:cTn>
                                        <p:tgtEl>
                                          <p:sndTgt r:embed="rId8" name="ai semain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ai fai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ai fa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6" grpId="0"/>
      <p:bldP spid="12" grpId="0"/>
      <p:bldP spid="11" grpId="0"/>
      <p:bldP spid="4" grpId="0"/>
      <p:bldP spid="10" grpId="0"/>
      <p:bldP spid="5" grpId="0"/>
      <p:bldP spid="8" grpId="0"/>
      <p:bldP spid="2" grpId="0"/>
      <p:bldP spid="9"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9861"/>
            <a:ext cx="10515600" cy="1325563"/>
          </a:xfrm>
        </p:spPr>
        <p:txBody>
          <a:bodyPr>
            <a:normAutofit fontScale="90000"/>
          </a:bodyPr>
          <a:lstStyle/>
          <a:p>
            <a:pPr algn="ctr"/>
            <a:r>
              <a:rPr lang="en-GB" sz="13300" b="1" dirty="0">
                <a:solidFill>
                  <a:srgbClr val="115076"/>
                </a:solidFill>
                <a:cs typeface="Calibri" panose="020F0502020204030204" pitchFamily="34" charset="0"/>
              </a:rPr>
              <a:t>ai</a:t>
            </a:r>
            <a:endParaRPr lang="en-GB" dirty="0"/>
          </a:p>
        </p:txBody>
      </p:sp>
      <p:sp>
        <p:nvSpPr>
          <p:cNvPr id="7" name="Rounded Rectangle 6" descr="rectangle"/>
          <p:cNvSpPr/>
          <p:nvPr/>
        </p:nvSpPr>
        <p:spPr>
          <a:xfrm>
            <a:off x="4338144" y="1730488"/>
            <a:ext cx="3515711"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5148163" y="3461893"/>
            <a:ext cx="189567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770646" y="481337"/>
            <a:ext cx="29443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1" name="TextBox 10"/>
          <p:cNvSpPr txBox="1"/>
          <p:nvPr/>
        </p:nvSpPr>
        <p:spPr>
          <a:xfrm>
            <a:off x="345360" y="358490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mauv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3714958" y="4547918"/>
            <a:ext cx="47620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406806" y="481337"/>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son</a:t>
            </a:r>
          </a:p>
        </p:txBody>
      </p:sp>
      <p:sp>
        <p:nvSpPr>
          <p:cNvPr id="9" name="TextBox 8"/>
          <p:cNvSpPr txBox="1"/>
          <p:nvPr/>
        </p:nvSpPr>
        <p:spPr>
          <a:xfrm>
            <a:off x="9144896" y="3465513"/>
            <a:ext cx="227232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r>
              <a:rPr kumimoji="0" lang="en-GB" sz="7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pic>
        <p:nvPicPr>
          <p:cNvPr id="13" name="Picture 12" descr="green checkmark">
            <a:extLst>
              <a:ext uri="{FF2B5EF4-FFF2-40B4-BE49-F238E27FC236}">
                <a16:creationId xmlns:a16="http://schemas.microsoft.com/office/drawing/2014/main" id="{0CA69000-DED2-B347-A25F-AFE8D2DD9D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4616" y="1898215"/>
            <a:ext cx="1619221" cy="1686686"/>
          </a:xfrm>
          <a:prstGeom prst="rect">
            <a:avLst/>
          </a:prstGeom>
        </p:spPr>
      </p:pic>
    </p:spTree>
    <p:extLst>
      <p:ext uri="{BB962C8B-B14F-4D97-AF65-F5344CB8AC3E}">
        <p14:creationId xmlns:p14="http://schemas.microsoft.com/office/powerpoint/2010/main" val="241376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ai vrai.wav"/>
                                        </p:tgtEl>
                                      </p:cMediaNode>
                                    </p:audio>
                                  </p:sub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ai mais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ai rais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7" name="ai mauvais.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8" name="ai semain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9" name="ai fa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6" grpId="0"/>
      <p:bldP spid="12" grpId="0"/>
      <p:bldP spid="11" grpId="0"/>
      <p:bldP spid="10"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9861"/>
            <a:ext cx="10515600" cy="1325563"/>
          </a:xfrm>
        </p:spPr>
        <p:txBody>
          <a:bodyPr>
            <a:normAutofit fontScale="90000"/>
          </a:bodyPr>
          <a:lstStyle/>
          <a:p>
            <a:pPr algn="ctr"/>
            <a:r>
              <a:rPr lang="en-GB" sz="13300" b="1" dirty="0">
                <a:solidFill>
                  <a:srgbClr val="115076"/>
                </a:solidFill>
                <a:cs typeface="Calibri" panose="020F0502020204030204" pitchFamily="34" charset="0"/>
              </a:rPr>
              <a:t>ai</a:t>
            </a:r>
            <a:endParaRPr lang="en-GB" dirty="0"/>
          </a:p>
        </p:txBody>
      </p:sp>
      <p:sp>
        <p:nvSpPr>
          <p:cNvPr id="7" name="Rounded Rectangle 6" descr="rectangle"/>
          <p:cNvSpPr/>
          <p:nvPr/>
        </p:nvSpPr>
        <p:spPr>
          <a:xfrm>
            <a:off x="4338144" y="1730488"/>
            <a:ext cx="3515711"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5148163" y="3461893"/>
            <a:ext cx="189567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770646" y="481337"/>
            <a:ext cx="29443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1" name="TextBox 10"/>
          <p:cNvSpPr txBox="1"/>
          <p:nvPr/>
        </p:nvSpPr>
        <p:spPr>
          <a:xfrm>
            <a:off x="345360" y="358490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mauv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3714958" y="4547918"/>
            <a:ext cx="47620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406806" y="481337"/>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son</a:t>
            </a:r>
          </a:p>
        </p:txBody>
      </p:sp>
      <p:sp>
        <p:nvSpPr>
          <p:cNvPr id="9" name="TextBox 8"/>
          <p:cNvSpPr txBox="1"/>
          <p:nvPr/>
        </p:nvSpPr>
        <p:spPr>
          <a:xfrm>
            <a:off x="9144896" y="3465513"/>
            <a:ext cx="227232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r>
              <a:rPr kumimoji="0" lang="en-GB" sz="7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pic>
        <p:nvPicPr>
          <p:cNvPr id="13" name="Picture 12" descr="green checkmark">
            <a:extLst>
              <a:ext uri="{FF2B5EF4-FFF2-40B4-BE49-F238E27FC236}">
                <a16:creationId xmlns:a16="http://schemas.microsoft.com/office/drawing/2014/main" id="{0CA69000-DED2-B347-A25F-AFE8D2DD9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4616" y="1898215"/>
            <a:ext cx="1619221" cy="1686686"/>
          </a:xfrm>
          <a:prstGeom prst="rect">
            <a:avLst/>
          </a:prstGeom>
        </p:spPr>
      </p:pic>
    </p:spTree>
    <p:extLst>
      <p:ext uri="{BB962C8B-B14F-4D97-AF65-F5344CB8AC3E}">
        <p14:creationId xmlns:p14="http://schemas.microsoft.com/office/powerpoint/2010/main" val="257875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6" grpId="0"/>
      <p:bldP spid="12" grpId="0"/>
      <p:bldP spid="11" grpId="0"/>
      <p:bldP spid="10"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 name="Title 6"/>
          <p:cNvSpPr>
            <a:spLocks noGrp="1"/>
          </p:cNvSpPr>
          <p:nvPr>
            <p:ph type="title"/>
          </p:nvPr>
        </p:nvSpPr>
        <p:spPr>
          <a:xfrm>
            <a:off x="7584" y="-20400"/>
            <a:ext cx="10515600" cy="1325563"/>
          </a:xfrm>
        </p:spPr>
        <p:txBody>
          <a:bodyPr>
            <a:normAutofit/>
          </a:bodyPr>
          <a:lstStyle/>
          <a:p>
            <a:r>
              <a:rPr lang="en-GB" sz="3600" b="1" dirty="0" err="1">
                <a:solidFill>
                  <a:sysClr val="window" lastClr="FFFFFF"/>
                </a:solidFill>
              </a:rPr>
              <a:t>Phonétique</a:t>
            </a:r>
            <a:endParaRPr lang="en-GB" sz="3600" dirty="0"/>
          </a:p>
        </p:txBody>
      </p:sp>
      <p:sp>
        <p:nvSpPr>
          <p:cNvPr id="8" name="TextBox 7">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ou</a:t>
            </a:r>
          </a:p>
        </p:txBody>
      </p:sp>
      <p:sp>
        <p:nvSpPr>
          <p:cNvPr id="10" name="TextBox 9">
            <a:extLst>
              <a:ext uri="{FF2B5EF4-FFF2-40B4-BE49-F238E27FC236}">
                <a16:creationId xmlns:a16="http://schemas.microsoft.com/office/drawing/2014/main" id="{195BB2BE-1142-43F0-B0EC-0E3053E0B2C5}"/>
              </a:ext>
            </a:extLst>
          </p:cNvPr>
          <p:cNvSpPr txBox="1"/>
          <p:nvPr/>
        </p:nvSpPr>
        <p:spPr>
          <a:xfrm>
            <a:off x="1902876" y="5310843"/>
            <a:ext cx="34219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portug</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ai</a:t>
            </a: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s</a:t>
            </a:r>
            <a:endPar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4">
            <a:alphaModFix/>
          </a:blip>
          <a:srcRect/>
          <a:stretch/>
        </p:blipFill>
        <p:spPr>
          <a:xfrm>
            <a:off x="827569" y="5273679"/>
            <a:ext cx="720000" cy="720000"/>
          </a:xfrm>
          <a:prstGeom prst="rect">
            <a:avLst/>
          </a:prstGeom>
          <a:noFill/>
          <a:ln>
            <a:noFill/>
          </a:ln>
        </p:spPr>
      </p:pic>
      <p:sp>
        <p:nvSpPr>
          <p:cNvPr id="15" name="TextBox 14">
            <a:extLst>
              <a:ext uri="{FF2B5EF4-FFF2-40B4-BE49-F238E27FC236}">
                <a16:creationId xmlns:a16="http://schemas.microsoft.com/office/drawing/2014/main" id="{195BB2BE-1142-43F0-B0EC-0E3053E0B2C5}"/>
              </a:ext>
            </a:extLst>
          </p:cNvPr>
          <p:cNvSpPr txBox="1"/>
          <p:nvPr/>
        </p:nvSpPr>
        <p:spPr>
          <a:xfrm>
            <a:off x="7762470" y="5259863"/>
            <a:ext cx="252665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le combat</a:t>
            </a:r>
          </a:p>
        </p:txBody>
      </p:sp>
      <p:sp>
        <p:nvSpPr>
          <p:cNvPr id="5" name="Rectangle 4"/>
          <p:cNvSpPr/>
          <p:nvPr/>
        </p:nvSpPr>
        <p:spPr>
          <a:xfrm>
            <a:off x="3468304" y="5303770"/>
            <a:ext cx="1270374"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a:t>
            </a:r>
          </a:p>
        </p:txBody>
      </p:sp>
      <p:sp>
        <p:nvSpPr>
          <p:cNvPr id="16" name="Rectangle 15"/>
          <p:cNvSpPr/>
          <p:nvPr/>
        </p:nvSpPr>
        <p:spPr>
          <a:xfrm>
            <a:off x="9699928" y="5303770"/>
            <a:ext cx="1120843"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a:t>
            </a:r>
          </a:p>
        </p:txBody>
      </p:sp>
      <p:sp>
        <p:nvSpPr>
          <p:cNvPr id="18" name="TextBox 17">
            <a:extLst>
              <a:ext uri="{FF2B5EF4-FFF2-40B4-BE49-F238E27FC236}">
                <a16:creationId xmlns:a16="http://schemas.microsoft.com/office/drawing/2014/main" id="{94E49C98-14A8-46EE-9152-F1CF212BD8DF}"/>
              </a:ext>
            </a:extLst>
          </p:cNvPr>
          <p:cNvSpPr txBox="1"/>
          <p:nvPr/>
        </p:nvSpPr>
        <p:spPr>
          <a:xfrm>
            <a:off x="3814765" y="1598137"/>
            <a:ext cx="456246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ai</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pic>
        <p:nvPicPr>
          <p:cNvPr id="9" name="Picture 8">
            <a:hlinkClick r:id="" action="ppaction://noaction">
              <a:snd r:embed="rId5" name="le combat.wav"/>
            </a:hlinkClick>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5362" y="2746923"/>
            <a:ext cx="3604707" cy="1802354"/>
          </a:xfrm>
          <a:prstGeom prst="rect">
            <a:avLst/>
          </a:prstGeom>
        </p:spPr>
      </p:pic>
      <p:pic>
        <p:nvPicPr>
          <p:cNvPr id="1026" name="Picture 2" descr="Flag Of Portugal Clip Art">
            <a:hlinkClick r:id="" action="ppaction://noaction">
              <a:snd r:embed="rId7" name="portugais.wav"/>
            </a:hlinkClick>
            <a:extLst>
              <a:ext uri="{FF2B5EF4-FFF2-40B4-BE49-F238E27FC236}">
                <a16:creationId xmlns:a16="http://schemas.microsoft.com/office/drawing/2014/main" id="{085A08A8-4884-4E5C-8AFA-3BC3E1A466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1931" y="2894850"/>
            <a:ext cx="2857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46">
            <a:extLst>
              <a:ext uri="{FF2B5EF4-FFF2-40B4-BE49-F238E27FC236}">
                <a16:creationId xmlns:a16="http://schemas.microsoft.com/office/drawing/2014/main" id="{216BEAA1-4E04-40E3-8766-0104A15DC1B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4767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5.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a:solidFill>
            <a:srgbClr val="E65D00"/>
          </a:solid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spPr>
      <a:bodyPr wrap="square" rtlCol="0">
        <a:spAutoFit/>
      </a:bodyPr>
      <a:lstStyle>
        <a:defPPr algn="l">
          <a:defRPr sz="2400" b="1" dirty="0" smtClean="0">
            <a:solidFill>
              <a:srgbClr val="4472C4">
                <a:lumMod val="50000"/>
              </a:srgbClr>
            </a:solidFill>
            <a:latin typeface="Century Gothic" panose="020F0302020204030204"/>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7.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5088</Words>
  <Application>Microsoft Office PowerPoint</Application>
  <PresentationFormat>Widescreen</PresentationFormat>
  <Paragraphs>701</Paragraphs>
  <Slides>35</Slides>
  <Notes>35</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35</vt:i4>
      </vt:variant>
    </vt:vector>
  </HeadingPairs>
  <TitlesOfParts>
    <vt:vector size="47" baseType="lpstr">
      <vt:lpstr>Arial</vt:lpstr>
      <vt:lpstr>Twentieth Century</vt:lpstr>
      <vt:lpstr>Tw Cen MT</vt:lpstr>
      <vt:lpstr>Century Gothic</vt:lpstr>
      <vt:lpstr>Calibri</vt:lpstr>
      <vt:lpstr>1_Office Theme</vt:lpstr>
      <vt:lpstr>2_Office Theme</vt:lpstr>
      <vt:lpstr>NCELP Theme</vt:lpstr>
      <vt:lpstr>4_Office Theme</vt:lpstr>
      <vt:lpstr>8_Office Theme</vt:lpstr>
      <vt:lpstr>6_Office Theme</vt:lpstr>
      <vt:lpstr>3_Office Theme</vt:lpstr>
      <vt:lpstr>French Phonics Collection </vt:lpstr>
      <vt:lpstr>SSC [ai]</vt:lpstr>
      <vt:lpstr>ai</vt:lpstr>
      <vt:lpstr>ai</vt:lpstr>
      <vt:lpstr>ai</vt:lpstr>
      <vt:lpstr>ai</vt:lpstr>
      <vt:lpstr>ai</vt:lpstr>
      <vt:lpstr>ai</vt:lpstr>
      <vt:lpstr>Phonétique</vt:lpstr>
      <vt:lpstr>Phonétique</vt:lpstr>
      <vt:lpstr>Phonétique</vt:lpstr>
      <vt:lpstr>Phonétique</vt:lpstr>
      <vt:lpstr>Phonétique</vt:lpstr>
      <vt:lpstr>Phonétique  </vt:lpstr>
      <vt:lpstr>Phonétique  </vt:lpstr>
      <vt:lpstr>SSC [ai]</vt:lpstr>
      <vt:lpstr>ai</vt:lpstr>
      <vt:lpstr>ai</vt:lpstr>
      <vt:lpstr>ai</vt:lpstr>
      <vt:lpstr>ai</vt:lpstr>
      <vt:lpstr>ai</vt:lpstr>
      <vt:lpstr>ai</vt:lpstr>
      <vt:lpstr>[ai] ou [a]?</vt:lpstr>
      <vt:lpstr>[ai] et [ê/è]</vt:lpstr>
      <vt:lpstr>Phonétique</vt:lpstr>
      <vt:lpstr>SSC [ai]</vt:lpstr>
      <vt:lpstr>ai</vt:lpstr>
      <vt:lpstr>ai</vt:lpstr>
      <vt:lpstr>Nasal or oral vowels?  </vt:lpstr>
      <vt:lpstr>[aim/im], [ain/in]</vt:lpstr>
      <vt:lpstr>[nasal], [ai] ou [i] ?</vt:lpstr>
      <vt:lpstr>SSC [ai]</vt:lpstr>
      <vt:lpstr>ai</vt:lpstr>
      <vt:lpstr>ai</vt:lpstr>
      <vt:lpstr>Imperfect forms and past participles: [é] vs [ai]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4</cp:revision>
  <dcterms:created xsi:type="dcterms:W3CDTF">2021-02-16T11:52:59Z</dcterms:created>
  <dcterms:modified xsi:type="dcterms:W3CDTF">2022-08-31T07:51:38Z</dcterms:modified>
</cp:coreProperties>
</file>