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33"/>
  </p:notesMasterIdLst>
  <p:sldIdLst>
    <p:sldId id="258" r:id="rId8"/>
    <p:sldId id="313" r:id="rId9"/>
    <p:sldId id="304" r:id="rId10"/>
    <p:sldId id="361" r:id="rId11"/>
    <p:sldId id="519" r:id="rId12"/>
    <p:sldId id="307" r:id="rId13"/>
    <p:sldId id="520" r:id="rId14"/>
    <p:sldId id="521" r:id="rId15"/>
    <p:sldId id="679" r:id="rId16"/>
    <p:sldId id="516" r:id="rId17"/>
    <p:sldId id="680" r:id="rId18"/>
    <p:sldId id="681" r:id="rId19"/>
    <p:sldId id="314" r:id="rId20"/>
    <p:sldId id="682" r:id="rId21"/>
    <p:sldId id="683" r:id="rId22"/>
    <p:sldId id="514" r:id="rId23"/>
    <p:sldId id="684" r:id="rId24"/>
    <p:sldId id="685" r:id="rId25"/>
    <p:sldId id="686" r:id="rId26"/>
    <p:sldId id="354" r:id="rId27"/>
    <p:sldId id="504" r:id="rId28"/>
    <p:sldId id="687" r:id="rId29"/>
    <p:sldId id="517" r:id="rId30"/>
    <p:sldId id="528" r:id="rId31"/>
    <p:sldId id="52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91690" autoAdjust="0"/>
  </p:normalViewPr>
  <p:slideViewPr>
    <p:cSldViewPr snapToGrid="0">
      <p:cViewPr varScale="1">
        <p:scale>
          <a:sx n="71" d="100"/>
          <a:sy n="71" d="100"/>
        </p:scale>
        <p:origin x="946" y="77"/>
      </p:cViewPr>
      <p:guideLst/>
    </p:cSldViewPr>
  </p:slideViewPr>
  <p:outlineViewPr>
    <p:cViewPr>
      <p:scale>
        <a:sx n="33" d="100"/>
        <a:sy n="33" d="100"/>
      </p:scale>
      <p:origin x="0" y="-1800"/>
    </p:cViewPr>
  </p:outlineViewPr>
  <p:notesTextViewPr>
    <p:cViewPr>
      <p:scale>
        <a:sx n="1" d="1"/>
        <a:sy n="1" d="1"/>
      </p:scale>
      <p:origin x="0" y="0"/>
    </p:cViewPr>
  </p:notesTextViewPr>
  <p:sorterViewPr>
    <p:cViewPr>
      <p:scale>
        <a:sx n="100" d="100"/>
        <a:sy n="100" d="100"/>
      </p:scale>
      <p:origin x="0" y="-3782"/>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2 minutes</a:t>
            </a:r>
          </a:p>
          <a:p>
            <a:endParaRPr lang="en-GB" b="1" baseline="0" dirty="0"/>
          </a:p>
          <a:p>
            <a:r>
              <a:rPr lang="en-GB" b="1" baseline="0" dirty="0"/>
              <a:t>Aim: </a:t>
            </a:r>
            <a:r>
              <a:rPr lang="en-GB" b="0" baseline="0" dirty="0"/>
              <a:t>to recap spelling rules governing SSC [-s-]</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 minute</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spelling rules governing SSC [-s-]. In this version of slide 9, students are invited to recall the rules they learned in lesson 1. Here, the example words are given as cues, but these can be covered for an additional challenge!</a:t>
            </a:r>
          </a:p>
          <a:p>
            <a:endParaRPr lang="en-GB" b="0" baseline="0" dirty="0"/>
          </a:p>
          <a:p>
            <a:r>
              <a:rPr lang="en-GB" b="1" baseline="0" dirty="0"/>
              <a:t>Procedure</a:t>
            </a:r>
          </a:p>
          <a:p>
            <a:pPr marL="228600" indent="-228600">
              <a:buAutoNum type="arabicPeriod"/>
            </a:pPr>
            <a:r>
              <a:rPr lang="en-GB" b="0" baseline="0" dirty="0"/>
              <a:t>Click to reveal a cue. Student look at the cue words and try to remember the rule.</a:t>
            </a:r>
          </a:p>
          <a:p>
            <a:pPr marL="228600" indent="-228600">
              <a:buAutoNum type="arabicPeriod"/>
            </a:pPr>
            <a:r>
              <a:rPr lang="en-GB" b="0" baseline="0" dirty="0"/>
              <a:t>Answers revealed on clicks.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0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and oral production of hard and soft [s]</a:t>
            </a:r>
            <a:endParaRPr lang="en-US" b="1" dirty="0"/>
          </a:p>
          <a:p>
            <a:endParaRPr lang="en-US" b="1" dirty="0"/>
          </a:p>
          <a:p>
            <a:r>
              <a:rPr lang="en-US" b="1" dirty="0"/>
              <a:t>Procedure:</a:t>
            </a:r>
          </a:p>
          <a:p>
            <a:r>
              <a:rPr lang="en-US" b="0" dirty="0"/>
              <a:t>1. Students sketch the grid and assign words to each based on their spelling. It might be helpful to tell students that their knowledge of English pronunciation won’t help them here!</a:t>
            </a:r>
          </a:p>
          <a:p>
            <a:r>
              <a:rPr lang="en-US" b="0" dirty="0"/>
              <a:t>2. Click to move each word to the right column.</a:t>
            </a:r>
          </a:p>
          <a:p>
            <a:r>
              <a:rPr lang="en-US" b="0" dirty="0"/>
              <a:t>3. Now, students </a:t>
            </a:r>
            <a:r>
              <a:rPr lang="en-US" b="0" dirty="0" err="1"/>
              <a:t>practise</a:t>
            </a:r>
            <a:r>
              <a:rPr lang="en-US" b="0" dirty="0"/>
              <a:t> saying the word. First, they read from top to bottom within the columns, so that words with the same sounds are pronounced together.</a:t>
            </a:r>
          </a:p>
          <a:p>
            <a:r>
              <a:rPr lang="en-US" b="0" dirty="0"/>
              <a:t>4. Click to check pronunciation.</a:t>
            </a:r>
          </a:p>
          <a:p>
            <a:r>
              <a:rPr lang="en-US" b="0" dirty="0"/>
              <a:t>5. Now, students read from left to right across columns, alternating between the [-s-] sounds.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hausse</a:t>
            </a:r>
            <a:r>
              <a:rPr lang="en-GB" baseline="0" dirty="0"/>
              <a:t> [1572], sale [2906], </a:t>
            </a:r>
            <a:r>
              <a:rPr lang="en-GB" baseline="0" dirty="0" err="1"/>
              <a:t>épisode</a:t>
            </a:r>
            <a:r>
              <a:rPr lang="en-GB" baseline="0" dirty="0"/>
              <a:t> [3238], </a:t>
            </a:r>
            <a:r>
              <a:rPr lang="en-GB" baseline="0" dirty="0" err="1"/>
              <a:t>baisse</a:t>
            </a:r>
            <a:r>
              <a:rPr lang="en-GB" baseline="0" dirty="0"/>
              <a:t> [1466], </a:t>
            </a:r>
            <a:r>
              <a:rPr lang="en-GB" baseline="0" dirty="0" err="1"/>
              <a:t>esclave</a:t>
            </a:r>
            <a:r>
              <a:rPr lang="en-GB" baseline="0" dirty="0"/>
              <a:t> [3468], vision [1505], </a:t>
            </a:r>
            <a:r>
              <a:rPr lang="en-GB" baseline="0" dirty="0" err="1"/>
              <a:t>besoin</a:t>
            </a:r>
            <a:r>
              <a:rPr lang="en-GB" baseline="0" dirty="0"/>
              <a:t> [183], </a:t>
            </a:r>
            <a:r>
              <a:rPr lang="en-GB" baseline="0" dirty="0" err="1"/>
              <a:t>préciser</a:t>
            </a:r>
            <a:r>
              <a:rPr lang="en-GB" baseline="0" dirty="0"/>
              <a:t> [745], </a:t>
            </a:r>
            <a:r>
              <a:rPr lang="en-GB" baseline="0" dirty="0" err="1"/>
              <a:t>ouest</a:t>
            </a:r>
            <a:r>
              <a:rPr lang="en-GB" baseline="0" dirty="0"/>
              <a:t> [1690], excuse [1839]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010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SSC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err="1"/>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Pronunciation of words containing SSCs [-s-],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hard [c] and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Raising awareness that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and the [t] in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sound identical.</a:t>
            </a:r>
          </a:p>
          <a:p>
            <a:endParaRPr lang="en-US" b="1" dirty="0"/>
          </a:p>
          <a:p>
            <a:r>
              <a:rPr lang="en-US" b="1" dirty="0"/>
              <a:t>Procedure:</a:t>
            </a:r>
          </a:p>
          <a:p>
            <a:pPr marL="0" indent="0">
              <a:buNone/>
            </a:pPr>
            <a:r>
              <a:rPr lang="en-US" b="0" dirty="0"/>
              <a:t>1. Students read the sets of words, focusing on the SSCs in bold, and mentally eliminating the word containing an SSC which doesn’t match the others.</a:t>
            </a:r>
          </a:p>
          <a:p>
            <a:pPr marL="0" indent="0">
              <a:buNone/>
            </a:pPr>
            <a:r>
              <a:rPr lang="en-US" b="0" dirty="0"/>
              <a:t>2. They take it in turns to read aloud the remaining pair of words.</a:t>
            </a:r>
          </a:p>
          <a:p>
            <a:pPr marL="0" indent="0">
              <a:buNone/>
            </a:pPr>
            <a:r>
              <a:rPr lang="en-US" b="0" dirty="0"/>
              <a:t>3. Click to reveal the ‘odd one out’. Students say it aloud.</a:t>
            </a:r>
          </a:p>
          <a:p>
            <a:pPr marL="0" indent="0">
              <a:buNone/>
            </a:pPr>
            <a:r>
              <a:rPr lang="en-US" b="0" dirty="0"/>
              <a:t>4. Click on the numbers to hear the full line of words said aloud by a native speaker. Students repeat.</a:t>
            </a:r>
          </a:p>
          <a:p>
            <a:pPr marL="228600" indent="-228600">
              <a:buAutoNum type="arabicPeriod"/>
            </a:pPr>
            <a:endParaRPr lang="en-US" b="0" dirty="0"/>
          </a:p>
          <a:p>
            <a:pPr marL="0" indent="0">
              <a:buNone/>
            </a:pPr>
            <a:r>
              <a:rPr lang="en-US" b="1" dirty="0"/>
              <a:t>Word frequency of cognates used (1 is the most frequent word in French):</a:t>
            </a:r>
          </a:p>
          <a:p>
            <a:pPr marL="0" indent="0">
              <a:buNone/>
            </a:pPr>
            <a:r>
              <a:rPr lang="en-US" b="0" dirty="0"/>
              <a:t>protection [953]</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chaussette</a:t>
            </a:r>
            <a:r>
              <a:rPr lang="en-GB" b="0" baseline="0" dirty="0"/>
              <a:t> [&gt;5000], blouson [&gt;5000], </a:t>
            </a:r>
            <a:r>
              <a:rPr lang="en-GB" b="0" baseline="0" dirty="0" err="1"/>
              <a:t>jupe</a:t>
            </a:r>
            <a:r>
              <a:rPr lang="en-GB" b="0" baseline="0" dirty="0"/>
              <a:t> [&gt;5000], plissé [&gt;5000], </a:t>
            </a:r>
            <a:r>
              <a:rPr lang="en-GB" b="0" baseline="0" dirty="0" err="1"/>
              <a:t>pardessus</a:t>
            </a:r>
            <a:r>
              <a:rPr lang="en-GB" b="0" baseline="0" dirty="0"/>
              <a:t> [&gt;5000], chaussure [3638], tricot [&gt;5000], ceinture [4538], bracelet [&gt;5000], blouse [&gt;5000], </a:t>
            </a:r>
            <a:r>
              <a:rPr lang="fr-FR" sz="1200" dirty="0">
                <a:solidFill>
                  <a:srgbClr val="002060"/>
                </a:solidFill>
              </a:rPr>
              <a:t>cale</a:t>
            </a:r>
            <a:r>
              <a:rPr lang="fr-FR" sz="1200" b="0" dirty="0">
                <a:solidFill>
                  <a:srgbClr val="002060"/>
                </a:solidFill>
              </a:rPr>
              <a:t>ç</a:t>
            </a:r>
            <a:r>
              <a:rPr lang="fr-FR" sz="1200" dirty="0">
                <a:solidFill>
                  <a:srgbClr val="002060"/>
                </a:solidFill>
              </a:rPr>
              <a:t>on </a:t>
            </a:r>
            <a:r>
              <a:rPr lang="en-GB" b="0" baseline="0" dirty="0"/>
              <a:t>[&gt;5000], chemisette [&gt;5000], lunette [4207], protection [953], </a:t>
            </a:r>
            <a:r>
              <a:rPr lang="en-GB" b="0" baseline="0" dirty="0" err="1"/>
              <a:t>vareuse</a:t>
            </a:r>
            <a:r>
              <a:rPr lang="en-GB" b="0" baseline="0" dirty="0"/>
              <a:t> [&gt;5000], </a:t>
            </a:r>
            <a:r>
              <a:rPr lang="en-GB" b="0" baseline="0" dirty="0" err="1"/>
              <a:t>chemisier</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99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81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maison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maison</a:t>
            </a:r>
            <a:r>
              <a:rPr lang="en-GB" baseline="0" dirty="0"/>
              <a:t> [325]; </a:t>
            </a:r>
            <a:r>
              <a:rPr lang="en-GB" b="1" baseline="0" dirty="0"/>
              <a:t>chose </a:t>
            </a:r>
            <a:r>
              <a:rPr lang="en-GB" b="0" baseline="0" dirty="0"/>
              <a:t>[125];</a:t>
            </a:r>
            <a:r>
              <a:rPr lang="en-GB" baseline="0" dirty="0"/>
              <a:t> </a:t>
            </a:r>
            <a:r>
              <a:rPr lang="en-GB" b="1" baseline="0" dirty="0"/>
              <a:t>magasin</a:t>
            </a:r>
            <a:r>
              <a:rPr lang="en-GB" baseline="0" dirty="0"/>
              <a:t> [1736]; </a:t>
            </a:r>
            <a:r>
              <a:rPr lang="en-GB" b="1" baseline="0" dirty="0"/>
              <a:t>église</a:t>
            </a:r>
            <a:r>
              <a:rPr lang="en-GB" baseline="0" dirty="0"/>
              <a:t> [1782]; </a:t>
            </a:r>
            <a:r>
              <a:rPr lang="en-GB" b="1" baseline="0" dirty="0"/>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2 minutes</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spelling rules governing the pronunciation of SSC [-s-].</a:t>
            </a:r>
          </a:p>
          <a:p>
            <a:endParaRPr lang="en-GB" b="0" baseline="0" dirty="0"/>
          </a:p>
          <a:p>
            <a:r>
              <a:rPr lang="en-GB" b="1" baseline="0" dirty="0"/>
              <a:t>Procedure</a:t>
            </a:r>
          </a:p>
          <a:p>
            <a:pPr marL="0" indent="0">
              <a:buNone/>
            </a:pPr>
            <a:r>
              <a:rPr lang="en-GB" b="0" baseline="0" dirty="0"/>
              <a:t>1. Click to reveal spelling rules. Remind students of the difference between hard and soft [-s-].</a:t>
            </a:r>
          </a:p>
          <a:p>
            <a:pPr marL="0" indent="0">
              <a:buNone/>
            </a:pPr>
            <a:r>
              <a:rPr lang="en-GB" b="0" baseline="0" dirty="0"/>
              <a:t>2. Click on words in brackets to hear pronunciation of the [s] sounds.</a:t>
            </a:r>
          </a:p>
          <a:p>
            <a:pPr marL="0" indent="0">
              <a:buNone/>
            </a:pPr>
            <a:endParaRPr lang="en-GB" b="0" baseline="0" dirty="0"/>
          </a:p>
          <a:p>
            <a:pPr marL="0" indent="0">
              <a:buNone/>
            </a:pPr>
            <a:r>
              <a:rPr lang="en-GB" b="1" baseline="0" dirty="0"/>
              <a:t>Transcript</a:t>
            </a:r>
          </a:p>
          <a:p>
            <a:pPr marL="0" indent="0">
              <a:buNone/>
            </a:pPr>
            <a:r>
              <a:rPr lang="en-GB" b="0" baseline="0" dirty="0"/>
              <a:t>soupe</a:t>
            </a:r>
          </a:p>
          <a:p>
            <a:pPr marL="0" indent="0">
              <a:buNone/>
            </a:pPr>
            <a:r>
              <a:rPr lang="en-GB" b="0" baseline="0" dirty="0"/>
              <a:t>poisson</a:t>
            </a:r>
          </a:p>
          <a:p>
            <a:pPr marL="0" indent="0">
              <a:buNone/>
            </a:pPr>
            <a:r>
              <a:rPr lang="en-GB" b="0" baseline="0" dirty="0"/>
              <a:t>utiliser</a:t>
            </a:r>
          </a:p>
          <a:p>
            <a:pPr marL="0" indent="0">
              <a:buNone/>
            </a:pPr>
            <a:r>
              <a:rPr lang="en-GB" b="0" baseline="0" dirty="0"/>
              <a:t>les amis</a:t>
            </a:r>
          </a:p>
          <a:p>
            <a:pPr marL="0" indent="0">
              <a:buNone/>
            </a:pPr>
            <a:endParaRPr lang="en-GB" b="0" baseline="0" dirty="0"/>
          </a:p>
          <a:p>
            <a:pPr rtl="0" eaLnBrk="1" fontAlgn="t" latinLnBrk="0" hangingPunct="1"/>
            <a:r>
              <a:rPr lang="en-GB" b="1" baseline="0" dirty="0"/>
              <a:t>Word frequency of unknown words used (1 is the most frequent word in French): </a:t>
            </a:r>
          </a:p>
          <a:p>
            <a:pPr marL="0" indent="0">
              <a:buFont typeface="+mj-lt"/>
              <a:buNone/>
            </a:pPr>
            <a:r>
              <a:rPr lang="en-GB" b="0" dirty="0"/>
              <a:t>soupe [4563]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[slide 1 of 3]</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Aural recognition of hard [s], soft [ss] and soft [s] in unknown words related to school.</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Click the numbers to hear the words.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Students transcribe what they hear (could be done with mini whiteboards). Remind students that if they hear a soft sound, they will have to consider the position of the SSC in the word to spell it correctly.</a:t>
            </a:r>
          </a:p>
          <a:p>
            <a:pPr marL="228600" indent="-228600">
              <a:buFont typeface="+mj-lt"/>
              <a:buAutoNum type="arabicPeriod"/>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Click to reveal answers.</a:t>
            </a:r>
          </a:p>
          <a:p>
            <a:endParaRPr lang="en-US" b="0" dirty="0"/>
          </a:p>
          <a:p>
            <a:r>
              <a:rPr lang="en-US" b="1" dirty="0"/>
              <a:t>Transcript: </a:t>
            </a:r>
          </a:p>
          <a:p>
            <a:pPr marL="228600" indent="-228600">
              <a:buFont typeface="+mj-lt"/>
              <a:buAutoNum type="arabicPeriod"/>
            </a:pPr>
            <a:r>
              <a:rPr lang="en-US" b="0" dirty="0"/>
              <a:t>sortie</a:t>
            </a:r>
          </a:p>
          <a:p>
            <a:pPr marL="228600" indent="-228600">
              <a:buFont typeface="+mj-lt"/>
              <a:buAutoNum type="arabicPeriod"/>
            </a:pPr>
            <a:r>
              <a:rPr lang="fr-FR" b="0" noProof="0" dirty="0"/>
              <a:t>kermesse</a:t>
            </a:r>
          </a:p>
          <a:p>
            <a:pPr marL="228600" indent="-228600">
              <a:buFont typeface="+mj-lt"/>
              <a:buAutoNum type="arabicPeriod"/>
            </a:pPr>
            <a:r>
              <a:rPr lang="en-US" b="0" dirty="0"/>
              <a:t>dessiner</a:t>
            </a:r>
          </a:p>
          <a:p>
            <a:pPr marL="228600" indent="-228600">
              <a:buFont typeface="+mj-lt"/>
              <a:buAutoNum type="arabicPeriod"/>
            </a:pPr>
            <a:r>
              <a:rPr lang="en-US" b="0" dirty="0"/>
              <a:t>ciseaux</a:t>
            </a:r>
          </a:p>
          <a:p>
            <a:endParaRPr lang="en-US" b="1" dirty="0"/>
          </a:p>
          <a:p>
            <a:pPr rtl="0" eaLnBrk="1" fontAlgn="t" latinLnBrk="0" hangingPunct="1"/>
            <a:r>
              <a:rPr lang="en-GB" b="1" baseline="0" dirty="0"/>
              <a:t>Word frequency of unknown words used (1 is the most frequent word in French): </a:t>
            </a:r>
          </a:p>
          <a:p>
            <a:pPr marL="0" indent="0">
              <a:buFont typeface="+mj-lt"/>
              <a:buNone/>
            </a:pPr>
            <a:r>
              <a:rPr lang="en-US" b="0" dirty="0"/>
              <a:t>sortie [1174], </a:t>
            </a:r>
            <a:r>
              <a:rPr lang="fr-FR" b="0" noProof="0" dirty="0"/>
              <a:t>kermesse</a:t>
            </a:r>
            <a:r>
              <a:rPr lang="en-US" b="0" dirty="0"/>
              <a:t> [&gt;5000], dessiner [2086], ciseaux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00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t>
            </a:r>
          </a:p>
          <a:p>
            <a:pPr marL="228600" indent="-228600">
              <a:buFont typeface="+mj-lt"/>
              <a:buAutoNum type="arabicPeriod"/>
            </a:pPr>
            <a:r>
              <a:rPr lang="fr-FR" b="0" noProof="0" dirty="0"/>
              <a:t>maîtresse</a:t>
            </a:r>
          </a:p>
          <a:p>
            <a:pPr marL="228600" indent="-228600">
              <a:buFont typeface="+mj-lt"/>
              <a:buAutoNum type="arabicPeriod"/>
            </a:pPr>
            <a:r>
              <a:rPr lang="en-US" b="0" dirty="0"/>
              <a:t>spectacle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stylo</a:t>
            </a:r>
            <a:r>
              <a:rPr lang="en-US" b="0" dirty="0"/>
              <a:t> </a:t>
            </a:r>
          </a:p>
          <a:p>
            <a:pPr marL="228600" indent="-228600">
              <a:buFont typeface="+mj-lt"/>
              <a:buAutoNum type="arabicPeriod"/>
            </a:pPr>
            <a:r>
              <a:rPr lang="en-US" b="0" dirty="0"/>
              <a:t>excuse</a:t>
            </a:r>
          </a:p>
          <a:p>
            <a:endParaRPr lang="en-US" b="1" dirty="0"/>
          </a:p>
          <a:p>
            <a:pPr rtl="0" eaLnBrk="1" fontAlgn="t" latinLnBrk="0" hangingPunct="1"/>
            <a:r>
              <a:rPr lang="en-GB" b="1" baseline="0" dirty="0"/>
              <a:t>Word frequency of unknown words used (1 is the most frequent word in French): </a:t>
            </a:r>
          </a:p>
          <a:p>
            <a:pPr marL="0" indent="0">
              <a:buFont typeface="+mj-lt"/>
              <a:buNone/>
            </a:pPr>
            <a:r>
              <a:rPr lang="fr-FR" b="0" noProof="0" dirty="0"/>
              <a:t>maîtresse (maître) [1092], spectacle [1687], stylo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indent="0">
              <a:buFontTx/>
              <a:buNone/>
            </a:pPr>
            <a:r>
              <a:rPr lang="en-GB" b="1" baseline="0" dirty="0">
                <a:solidFill>
                  <a:srgbClr val="C00000"/>
                </a:solidFill>
              </a:rPr>
              <a:t>Word frequency of cognates used (1 is the most frequent word in French): </a:t>
            </a:r>
            <a:br>
              <a:rPr lang="en-GB" baseline="0" dirty="0">
                <a:solidFill>
                  <a:srgbClr val="C00000"/>
                </a:solidFill>
              </a:rPr>
            </a:br>
            <a:r>
              <a:rPr lang="en-GB" b="0" dirty="0"/>
              <a:t>excuse [</a:t>
            </a:r>
            <a:r>
              <a:rPr lang="en-GB" b="0" baseline="0" dirty="0">
                <a:latin typeface="Century Gothic" panose="020B0502020202020204" pitchFamily="34" charset="0"/>
              </a:rPr>
              <a:t>1839], </a:t>
            </a:r>
          </a:p>
          <a:p>
            <a:pPr marL="0" indent="0">
              <a:buFontTx/>
              <a:buNone/>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53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t>
            </a:r>
          </a:p>
          <a:p>
            <a:pPr marL="228600" indent="-228600">
              <a:buFont typeface="+mj-lt"/>
              <a:buAutoNum type="arabicPeriod"/>
            </a:pPr>
            <a:r>
              <a:rPr lang="fr-FR" b="0" noProof="0" dirty="0"/>
              <a:t>trousse</a:t>
            </a:r>
          </a:p>
          <a:p>
            <a:pPr marL="228600" indent="-228600">
              <a:buFont typeface="+mj-lt"/>
              <a:buAutoNum type="arabicPeriod"/>
            </a:pPr>
            <a:r>
              <a:rPr lang="fr-FR" b="0" noProof="0" dirty="0"/>
              <a:t>maîtrise</a:t>
            </a:r>
          </a:p>
          <a:p>
            <a:pPr marL="228600" indent="-228600">
              <a:buFont typeface="+mj-lt"/>
              <a:buAutoNum type="arabicPeriod"/>
            </a:pPr>
            <a:r>
              <a:rPr lang="fr-FR" b="0" noProof="0" dirty="0"/>
              <a:t>classeur</a:t>
            </a:r>
          </a:p>
          <a:p>
            <a:pPr marL="228600" indent="-228600">
              <a:buFont typeface="+mj-lt"/>
              <a:buAutoNum type="arabicPeriod"/>
            </a:pPr>
            <a:r>
              <a:rPr lang="fr-FR" b="0" noProof="0" dirty="0"/>
              <a:t>chaise</a:t>
            </a:r>
          </a:p>
          <a:p>
            <a:endParaRPr lang="en-US" b="1" dirty="0"/>
          </a:p>
          <a:p>
            <a:pPr rtl="0" eaLnBrk="1" fontAlgn="t" latinLnBrk="0" hangingPunct="1"/>
            <a:r>
              <a:rPr lang="en-GB" b="1" baseline="0" dirty="0"/>
              <a:t>Word frequency of unknown words used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trousse </a:t>
            </a:r>
            <a:r>
              <a:rPr lang="en-GB" sz="1200" b="0" i="0" u="none" strike="noStrike" kern="1200" dirty="0">
                <a:solidFill>
                  <a:schemeClr val="tx1"/>
                </a:solidFill>
                <a:effectLst/>
                <a:latin typeface="+mn-lt"/>
                <a:ea typeface="+mn-ea"/>
                <a:cs typeface="+mn-cs"/>
              </a:rPr>
              <a:t>[&gt;5000], </a:t>
            </a:r>
            <a:r>
              <a:rPr lang="fr-FR" b="0" noProof="0" dirty="0"/>
              <a:t>maîtrise [3442], classeur [&gt;5000], </a:t>
            </a:r>
            <a:r>
              <a:rPr lang="en-GB" sz="1200" b="0" i="0" u="none" strike="noStrike" kern="1200" dirty="0">
                <a:solidFill>
                  <a:schemeClr val="tx1"/>
                </a:solidFill>
                <a:effectLst/>
                <a:latin typeface="+mn-lt"/>
                <a:ea typeface="+mn-ea"/>
                <a:cs typeface="+mn-cs"/>
              </a:rPr>
              <a:t>chaise [3419]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857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Recap of SSCs hard [s] and soft [s] with examples from the present tense of </a:t>
            </a:r>
            <a:r>
              <a:rPr lang="en-US" b="0" i="1" dirty="0">
                <a:latin typeface="Century Gothic" panose="020B0502020202020204" pitchFamily="34" charset="0"/>
              </a:rPr>
              <a:t>être</a:t>
            </a:r>
            <a:endParaRPr lang="en-US" b="1" dirty="0"/>
          </a:p>
          <a:p>
            <a:endParaRPr lang="en-US" b="1" dirty="0"/>
          </a:p>
          <a:p>
            <a:r>
              <a:rPr lang="en-US" b="1" dirty="0"/>
              <a:t>Procedure:</a:t>
            </a:r>
          </a:p>
          <a:p>
            <a:r>
              <a:rPr lang="en-US" b="0" dirty="0"/>
              <a:t>1. Click to reveal examples and play audio.</a:t>
            </a:r>
          </a:p>
          <a:p>
            <a:r>
              <a:rPr lang="en-US" b="0" dirty="0"/>
              <a:t>2. Pupils repeat each example to practise.</a:t>
            </a:r>
          </a:p>
          <a:p>
            <a:r>
              <a:rPr lang="en-US" b="0" dirty="0"/>
              <a:t>3. Remind pupils of liaison with hard [s].</a:t>
            </a:r>
          </a:p>
          <a:p>
            <a:endParaRPr lang="en-US" b="0" dirty="0"/>
          </a:p>
          <a:p>
            <a:r>
              <a:rPr lang="en-US" b="1" dirty="0"/>
              <a:t>Transcript:</a:t>
            </a:r>
          </a:p>
          <a:p>
            <a:r>
              <a:rPr lang="en-US" b="0" dirty="0"/>
              <a:t>Nous sommes</a:t>
            </a:r>
          </a:p>
          <a:p>
            <a:r>
              <a:rPr lang="en-US" b="0" dirty="0"/>
              <a:t>Vous </a:t>
            </a:r>
            <a:r>
              <a:rPr lang="en-US" b="0" dirty="0">
                <a:latin typeface="Century Gothic" panose="020B0502020202020204" pitchFamily="34" charset="0"/>
              </a:rPr>
              <a:t>êtes</a:t>
            </a:r>
          </a:p>
          <a:p>
            <a:r>
              <a:rPr lang="en-US" b="0" dirty="0">
                <a:latin typeface="Century Gothic" panose="020B0502020202020204" pitchFamily="34" charset="0"/>
              </a:rPr>
              <a:t>Ils sont</a:t>
            </a:r>
          </a:p>
          <a:p>
            <a:r>
              <a:rPr lang="en-US" b="0" dirty="0">
                <a:latin typeface="Century Gothic" panose="020B0502020202020204" pitchFamily="34" charset="0"/>
              </a:rPr>
              <a:t>Elles sont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Production of SSCs hard [s] and soft [s]</a:t>
            </a:r>
            <a:endParaRPr lang="en-US" b="1" dirty="0"/>
          </a:p>
          <a:p>
            <a:endParaRPr lang="en-US" b="1" dirty="0"/>
          </a:p>
          <a:p>
            <a:r>
              <a:rPr lang="en-US" b="1" dirty="0"/>
              <a:t>Procedure:</a:t>
            </a:r>
          </a:p>
          <a:p>
            <a:r>
              <a:rPr lang="en-US" b="0" dirty="0"/>
              <a:t>1. Students take turns to say phrases in pairs.</a:t>
            </a:r>
          </a:p>
          <a:p>
            <a:r>
              <a:rPr lang="en-US" b="0" dirty="0"/>
              <a:t>2. Students write down whether they hear hard [s] or soft [s].</a:t>
            </a:r>
          </a:p>
          <a:p>
            <a:r>
              <a:rPr lang="en-US" b="0" dirty="0"/>
              <a:t>3. Click the numbers to listen to native speaker recording.</a:t>
            </a:r>
          </a:p>
          <a:p>
            <a:r>
              <a:rPr lang="en-US" b="0" dirty="0"/>
              <a:t>4. Click to reveal answers.</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suis allé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avons</a:t>
            </a:r>
            <a:r>
              <a:rPr lang="fr-FR" sz="1200" dirty="0">
                <a:solidFill>
                  <a:srgbClr val="4472C4">
                    <a:lumMod val="50000"/>
                  </a:srgbClr>
                </a:solidFill>
                <a:latin typeface="Century Gothic" panose="020F0302020204030204"/>
              </a:rPr>
              <a:t> mangé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fr-FR" sz="1200" dirty="0">
                <a:solidFill>
                  <a:srgbClr val="4472C4">
                    <a:lumMod val="50000"/>
                  </a:srgbClr>
                </a:solidFill>
                <a:latin typeface="Century Gothic" panose="020F0302020204030204"/>
              </a:rPr>
              <a:t>es arrivé</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Vous avez réservé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Ils ont travaillé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Elles sont restées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Ils sont tombés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Elles ont commandé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Ils ont appris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Elles sont montées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4801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176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err="1"/>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444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813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between hard and soft </a:t>
            </a:r>
            <a:r>
              <a:rPr lang="en-GB" sz="1200" b="0" dirty="0">
                <a:solidFill>
                  <a:schemeClr val="bg1"/>
                </a:solidFill>
              </a:rPr>
              <a:t>[s]. Awareness of spelling rules governing the pronunciation of these SSCs.</a:t>
            </a:r>
            <a:endParaRPr lang="en-US" b="0" dirty="0"/>
          </a:p>
          <a:p>
            <a:endParaRPr lang="en-US" b="1" dirty="0"/>
          </a:p>
          <a:p>
            <a:r>
              <a:rPr lang="en-US" b="1" dirty="0"/>
              <a:t>Procedure:</a:t>
            </a:r>
          </a:p>
          <a:p>
            <a:r>
              <a:rPr lang="en-US" b="0" dirty="0"/>
              <a:t>1. Click on numbers to hear words. Student decide if </a:t>
            </a:r>
            <a:r>
              <a:rPr lang="en-GB" sz="1200" b="0" dirty="0">
                <a:solidFill>
                  <a:schemeClr val="bg1"/>
                </a:solidFill>
              </a:rPr>
              <a:t>[s] is hard or soft.</a:t>
            </a:r>
            <a:endParaRPr lang="en-US" b="0" dirty="0"/>
          </a:p>
          <a:p>
            <a:r>
              <a:rPr lang="en-US" b="0" dirty="0"/>
              <a:t>2.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3. Students try to say the words.</a:t>
            </a:r>
            <a:endParaRPr lang="en-US" b="0" dirty="0"/>
          </a:p>
          <a:p>
            <a:r>
              <a:rPr lang="en-US" b="0" dirty="0"/>
              <a:t>4. Click again to reveal the question about spelling. Students consider in pairs. They might say things like ‘the sound occurs at the beginning’ or ‘when there is a double s’ or ‘between two vowels’. You could guide the students by explaining that there are three rules in total to spot. </a:t>
            </a:r>
          </a:p>
          <a:p>
            <a:r>
              <a:rPr lang="en-US" b="0" i="0" dirty="0"/>
              <a:t>4. Rules are summarized on the following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err="1">
                <a:latin typeface="+mn-lt"/>
              </a:rPr>
              <a:t>soupe</a:t>
            </a:r>
            <a:r>
              <a:rPr lang="en-GB" baseline="0" dirty="0">
                <a:latin typeface="+mn-lt"/>
              </a:rPr>
              <a:t> [4563], </a:t>
            </a:r>
            <a:r>
              <a:rPr lang="en-GB" baseline="0" dirty="0" err="1">
                <a:latin typeface="+mn-lt"/>
              </a:rPr>
              <a:t>fils</a:t>
            </a:r>
            <a:r>
              <a:rPr lang="en-GB" baseline="0" dirty="0">
                <a:latin typeface="+mn-lt"/>
              </a:rPr>
              <a:t> [735], </a:t>
            </a:r>
            <a:r>
              <a:rPr lang="en-GB" baseline="0" dirty="0" err="1">
                <a:latin typeface="+mn-lt"/>
              </a:rPr>
              <a:t>ils</a:t>
            </a:r>
            <a:r>
              <a:rPr lang="en-GB" baseline="0" dirty="0">
                <a:latin typeface="+mn-lt"/>
              </a:rPr>
              <a:t> </a:t>
            </a:r>
            <a:r>
              <a:rPr lang="en-GB" baseline="0" dirty="0" err="1">
                <a:latin typeface="+mn-lt"/>
              </a:rPr>
              <a:t>ont</a:t>
            </a:r>
            <a:r>
              <a:rPr lang="en-GB" baseline="0" dirty="0">
                <a:latin typeface="+mn-lt"/>
              </a:rPr>
              <a:t> [13/8], </a:t>
            </a:r>
            <a:r>
              <a:rPr lang="en-GB" baseline="0" dirty="0" err="1">
                <a:latin typeface="+mn-lt"/>
              </a:rPr>
              <a:t>poisson</a:t>
            </a:r>
            <a:r>
              <a:rPr lang="en-GB" baseline="0" dirty="0">
                <a:latin typeface="+mn-lt"/>
              </a:rPr>
              <a:t> [1616], visage [1292], monsieur [79], quasi [2778], passer [90], </a:t>
            </a:r>
            <a:r>
              <a:rPr lang="en-GB" baseline="0" dirty="0" err="1">
                <a:latin typeface="+mn-lt"/>
              </a:rPr>
              <a:t>personne</a:t>
            </a:r>
            <a:r>
              <a:rPr lang="en-GB" baseline="0" dirty="0">
                <a:latin typeface="+mn-lt"/>
              </a:rPr>
              <a:t> [84], </a:t>
            </a:r>
            <a:r>
              <a:rPr lang="en-GB" baseline="0" dirty="0" err="1">
                <a:latin typeface="+mn-lt"/>
              </a:rPr>
              <a:t>usine</a:t>
            </a:r>
            <a:r>
              <a:rPr lang="en-GB" baseline="0" dirty="0">
                <a:latin typeface="+mn-lt"/>
              </a:rPr>
              <a:t> [1482]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7640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34104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2068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097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264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79858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6259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5489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74703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647222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5386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1247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93599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601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10145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7320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5759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16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526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1987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4332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5892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7872031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169223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microsoft.com/office/2007/relationships/hdphoto" Target="../media/hdphoto1.wdp"/><Relationship Id="rId3" Type="http://schemas.openxmlformats.org/officeDocument/2006/relationships/image" Target="../media/image5.png"/><Relationship Id="rId21" Type="http://schemas.openxmlformats.org/officeDocument/2006/relationships/audio" Target="../media/audio30.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6.xml"/><Relationship Id="rId16" Type="http://schemas.openxmlformats.org/officeDocument/2006/relationships/image" Target="../media/image23.png"/><Relationship Id="rId20" Type="http://schemas.openxmlformats.org/officeDocument/2006/relationships/audio" Target="../media/audio29.wav"/><Relationship Id="rId1" Type="http://schemas.openxmlformats.org/officeDocument/2006/relationships/slideLayout" Target="../slideLayouts/slideLayout6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audio" Target="../media/audio32.wav"/><Relationship Id="rId10" Type="http://schemas.openxmlformats.org/officeDocument/2006/relationships/image" Target="../media/image17.png"/><Relationship Id="rId19" Type="http://schemas.openxmlformats.org/officeDocument/2006/relationships/audio" Target="../media/audio28.wav"/><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audio" Target="../media/audio31.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25.png"/><Relationship Id="rId7" Type="http://schemas.openxmlformats.org/officeDocument/2006/relationships/audio" Target="../media/audio34.wav"/><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audio" Target="../media/audio33.wav"/><Relationship Id="rId5"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audio" Target="../media/audio36.wav"/></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audio" Target="../media/audio40.wav"/><Relationship Id="rId12"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audio" Target="../media/audio39.wav"/><Relationship Id="rId11" Type="http://schemas.openxmlformats.org/officeDocument/2006/relationships/image" Target="../media/image30.png"/><Relationship Id="rId5" Type="http://schemas.openxmlformats.org/officeDocument/2006/relationships/audio" Target="../media/audio38.wav"/><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audio" Target="../media/audio37.wav"/><Relationship Id="rId9" Type="http://schemas.openxmlformats.org/officeDocument/2006/relationships/image" Target="../media/image28.pn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35.png"/><Relationship Id="rId7" Type="http://schemas.openxmlformats.org/officeDocument/2006/relationships/audio" Target="../media/audio43.wav"/><Relationship Id="rId12"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audio" Target="../media/audio42.wav"/><Relationship Id="rId11" Type="http://schemas.openxmlformats.org/officeDocument/2006/relationships/image" Target="../media/image38.jpeg"/><Relationship Id="rId5" Type="http://schemas.openxmlformats.org/officeDocument/2006/relationships/audio" Target="../media/audio41.wav"/><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audio" Target="../media/audio48.wav"/><Relationship Id="rId2" Type="http://schemas.openxmlformats.org/officeDocument/2006/relationships/notesSlide" Target="../notesSlides/notesSlide23.xml"/><Relationship Id="rId1" Type="http://schemas.openxmlformats.org/officeDocument/2006/relationships/slideLayout" Target="../slideLayouts/slideLayout68.xml"/><Relationship Id="rId6" Type="http://schemas.openxmlformats.org/officeDocument/2006/relationships/audio" Target="../media/audio47.wav"/><Relationship Id="rId11" Type="http://schemas.openxmlformats.org/officeDocument/2006/relationships/image" Target="../media/image43.png"/><Relationship Id="rId5" Type="http://schemas.openxmlformats.org/officeDocument/2006/relationships/audio" Target="../media/audio46.wav"/><Relationship Id="rId10" Type="http://schemas.openxmlformats.org/officeDocument/2006/relationships/image" Target="../media/image42.png"/><Relationship Id="rId4" Type="http://schemas.openxmlformats.org/officeDocument/2006/relationships/audio" Target="../media/audio45.wav"/><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audio" Target="../media/audio52.wav"/><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audio" Target="../media/audio49.wav"/><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3" Type="http://schemas.openxmlformats.org/officeDocument/2006/relationships/image" Target="../media/image5.png"/><Relationship Id="rId7" Type="http://schemas.openxmlformats.org/officeDocument/2006/relationships/audio" Target="../media/audio56.wav"/><Relationship Id="rId12" Type="http://schemas.openxmlformats.org/officeDocument/2006/relationships/audio" Target="../media/audio61.wav"/><Relationship Id="rId2" Type="http://schemas.openxmlformats.org/officeDocument/2006/relationships/notesSlide" Target="../notesSlides/notesSlide25.xml"/><Relationship Id="rId16" Type="http://schemas.openxmlformats.org/officeDocument/2006/relationships/image" Target="../media/image46.png"/><Relationship Id="rId1" Type="http://schemas.openxmlformats.org/officeDocument/2006/relationships/slideLayout" Target="../slideLayouts/slideLayout68.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image" Target="../media/image45.png"/><Relationship Id="rId10" Type="http://schemas.openxmlformats.org/officeDocument/2006/relationships/audio" Target="../media/audio59.wav"/><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10.png"/><Relationship Id="rId11" Type="http://schemas.openxmlformats.org/officeDocument/2006/relationships/audio" Target="../media/audio14.wav"/><Relationship Id="rId5" Type="http://schemas.openxmlformats.org/officeDocument/2006/relationships/audio" Target="../media/audio9.wav"/><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audio" Target="../media/audio12.wav"/><Relationship Id="rId1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[-s-]</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05818" y="1321255"/>
            <a:ext cx="961458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between two vowels, including in a liaison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les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amis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at the beginning of a word or syllable (</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poi</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end of a word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fil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798931" y="5206373"/>
            <a:ext cx="4641091" cy="867128"/>
          </a:xfrm>
          <a:prstGeom prst="wedgeRoundRectCallout">
            <a:avLst>
              <a:gd name="adj1" fmla="val -54033"/>
              <a:gd name="adj2" fmla="val -23381"/>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rare as word final consonants are usually SFCs </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a:xfrm>
            <a:off x="838200" y="443073"/>
            <a:ext cx="9416292" cy="514829"/>
          </a:xfrm>
        </p:spPr>
        <p:txBody>
          <a:bodyPr>
            <a:normAutofit fontScale="90000"/>
          </a:bodyPr>
          <a:lstStyle/>
          <a:p>
            <a:r>
              <a:rPr lang="fr-FR" dirty="0" err="1"/>
              <a:t>Closed</a:t>
            </a:r>
            <a:r>
              <a:rPr lang="fr-FR" dirty="0"/>
              <a:t> or open [o] ?</a:t>
            </a:r>
          </a:p>
        </p:txBody>
      </p:sp>
      <p:pic>
        <p:nvPicPr>
          <p:cNvPr id="10" name="Picture 9" descr="background rectangle">
            <a:extLst>
              <a:ext uri="{FF2B5EF4-FFF2-40B4-BE49-F238E27FC236}">
                <a16:creationId xmlns:a16="http://schemas.microsoft.com/office/drawing/2014/main" id="{7995017A-8F44-468A-921F-2242504DFE1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E77E9201-35FD-4FE1-9252-A218FADE91D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Hard or </a:t>
            </a: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soft [-s-]?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rc 1">
            <a:extLst>
              <a:ext uri="{FF2B5EF4-FFF2-40B4-BE49-F238E27FC236}">
                <a16:creationId xmlns:a16="http://schemas.microsoft.com/office/drawing/2014/main" id="{9655967E-33A3-4E3F-B72D-FD9A721E3A47}"/>
              </a:ext>
            </a:extLst>
          </p:cNvPr>
          <p:cNvSpPr/>
          <p:nvPr/>
        </p:nvSpPr>
        <p:spPr>
          <a:xfrm rot="7144172">
            <a:off x="8004937" y="2009563"/>
            <a:ext cx="1521498" cy="906540"/>
          </a:xfrm>
          <a:prstGeom prst="arc">
            <a:avLst>
              <a:gd name="adj1" fmla="val 20223459"/>
              <a:gd name="adj2" fmla="val 0"/>
            </a:avLst>
          </a:prstGeom>
          <a:ln w="19050">
            <a:solidFill>
              <a:srgbClr val="E65D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ular Callout 6"/>
          <p:cNvSpPr/>
          <p:nvPr/>
        </p:nvSpPr>
        <p:spPr>
          <a:xfrm>
            <a:off x="6394615" y="249870"/>
            <a:ext cx="3461939" cy="1849611"/>
          </a:xfrm>
          <a:prstGeom prst="wedgeRoundRectCallout">
            <a:avLst>
              <a:gd name="adj1" fmla="val -21853"/>
              <a:gd name="adj2" fmla="val 64273"/>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05818" y="1321255"/>
            <a:ext cx="961458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 What are the rules?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between two vowels, including in a liaison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les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amis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at the beginning of a word or syllable (</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poi</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end of a word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fil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798931" y="5206373"/>
            <a:ext cx="4641091" cy="867128"/>
          </a:xfrm>
          <a:prstGeom prst="wedgeRoundRectCallout">
            <a:avLst>
              <a:gd name="adj1" fmla="val -54033"/>
              <a:gd name="adj2" fmla="val -23381"/>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rare as word final consonants are usually SFCs </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a:xfrm>
            <a:off x="838200" y="443073"/>
            <a:ext cx="9416292" cy="514829"/>
          </a:xfrm>
        </p:spPr>
        <p:txBody>
          <a:bodyPr>
            <a:normAutofit fontScale="90000"/>
          </a:bodyPr>
          <a:lstStyle/>
          <a:p>
            <a:r>
              <a:rPr lang="fr-FR" dirty="0" err="1"/>
              <a:t>Closed</a:t>
            </a:r>
            <a:r>
              <a:rPr lang="fr-FR" dirty="0"/>
              <a:t> or open [o] ?</a:t>
            </a:r>
          </a:p>
        </p:txBody>
      </p:sp>
      <p:pic>
        <p:nvPicPr>
          <p:cNvPr id="10" name="Picture 9" descr="background rectangle">
            <a:extLst>
              <a:ext uri="{FF2B5EF4-FFF2-40B4-BE49-F238E27FC236}">
                <a16:creationId xmlns:a16="http://schemas.microsoft.com/office/drawing/2014/main" id="{7995017A-8F44-468A-921F-2242504DFE1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E77E9201-35FD-4FE1-9252-A218FADE91D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Hard or </a:t>
            </a: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soft [-s-]?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rc 1">
            <a:extLst>
              <a:ext uri="{FF2B5EF4-FFF2-40B4-BE49-F238E27FC236}">
                <a16:creationId xmlns:a16="http://schemas.microsoft.com/office/drawing/2014/main" id="{9655967E-33A3-4E3F-B72D-FD9A721E3A47}"/>
              </a:ext>
            </a:extLst>
          </p:cNvPr>
          <p:cNvSpPr/>
          <p:nvPr/>
        </p:nvSpPr>
        <p:spPr>
          <a:xfrm rot="7144172">
            <a:off x="8016660" y="2009563"/>
            <a:ext cx="1521498" cy="906540"/>
          </a:xfrm>
          <a:prstGeom prst="arc">
            <a:avLst>
              <a:gd name="adj1" fmla="val 20223459"/>
              <a:gd name="adj2" fmla="val 0"/>
            </a:avLst>
          </a:prstGeom>
          <a:ln w="19050">
            <a:solidFill>
              <a:srgbClr val="E65D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ular Callout 6"/>
          <p:cNvSpPr/>
          <p:nvPr/>
        </p:nvSpPr>
        <p:spPr>
          <a:xfrm>
            <a:off x="8567603" y="153505"/>
            <a:ext cx="3461939" cy="1849611"/>
          </a:xfrm>
          <a:prstGeom prst="wedgeRoundRectCallout">
            <a:avLst>
              <a:gd name="adj1" fmla="val -21853"/>
              <a:gd name="adj2" fmla="val 64273"/>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3CE2ED5D-8D13-49C6-BA47-529D9B305726}"/>
              </a:ext>
            </a:extLst>
          </p:cNvPr>
          <p:cNvSpPr/>
          <p:nvPr/>
        </p:nvSpPr>
        <p:spPr>
          <a:xfrm>
            <a:off x="609600" y="2790092"/>
            <a:ext cx="6518031"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1</a:t>
            </a:r>
          </a:p>
        </p:txBody>
      </p:sp>
      <p:sp>
        <p:nvSpPr>
          <p:cNvPr id="12" name="Rectangle 11">
            <a:extLst>
              <a:ext uri="{FF2B5EF4-FFF2-40B4-BE49-F238E27FC236}">
                <a16:creationId xmlns:a16="http://schemas.microsoft.com/office/drawing/2014/main" id="{B02E13AC-CBE8-40F4-9258-96F0F138641F}"/>
              </a:ext>
            </a:extLst>
          </p:cNvPr>
          <p:cNvSpPr/>
          <p:nvPr/>
        </p:nvSpPr>
        <p:spPr>
          <a:xfrm>
            <a:off x="593511" y="4104239"/>
            <a:ext cx="6084278"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2</a:t>
            </a:r>
          </a:p>
        </p:txBody>
      </p:sp>
      <p:sp>
        <p:nvSpPr>
          <p:cNvPr id="14" name="Rectangle 13">
            <a:extLst>
              <a:ext uri="{FF2B5EF4-FFF2-40B4-BE49-F238E27FC236}">
                <a16:creationId xmlns:a16="http://schemas.microsoft.com/office/drawing/2014/main" id="{2F3B0A18-A8A9-4D3A-A39D-44E92A6DCD23}"/>
              </a:ext>
            </a:extLst>
          </p:cNvPr>
          <p:cNvSpPr/>
          <p:nvPr/>
        </p:nvSpPr>
        <p:spPr>
          <a:xfrm>
            <a:off x="593511" y="4500429"/>
            <a:ext cx="4655784"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3</a:t>
            </a:r>
          </a:p>
        </p:txBody>
      </p:sp>
      <p:sp>
        <p:nvSpPr>
          <p:cNvPr id="15" name="Rectangle 14">
            <a:extLst>
              <a:ext uri="{FF2B5EF4-FFF2-40B4-BE49-F238E27FC236}">
                <a16:creationId xmlns:a16="http://schemas.microsoft.com/office/drawing/2014/main" id="{356E9CCC-67D7-4239-AFA3-6F8A3BDC0A51}"/>
              </a:ext>
            </a:extLst>
          </p:cNvPr>
          <p:cNvSpPr/>
          <p:nvPr/>
        </p:nvSpPr>
        <p:spPr>
          <a:xfrm>
            <a:off x="593512" y="4896619"/>
            <a:ext cx="2996283" cy="318458"/>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4</a:t>
            </a:r>
          </a:p>
        </p:txBody>
      </p:sp>
      <p:sp>
        <p:nvSpPr>
          <p:cNvPr id="16" name="Rectangle 15">
            <a:extLst>
              <a:ext uri="{FF2B5EF4-FFF2-40B4-BE49-F238E27FC236}">
                <a16:creationId xmlns:a16="http://schemas.microsoft.com/office/drawing/2014/main" id="{2DFB6AC7-2517-4B40-87E7-7A5FD8266B1C}"/>
              </a:ext>
            </a:extLst>
          </p:cNvPr>
          <p:cNvSpPr/>
          <p:nvPr/>
        </p:nvSpPr>
        <p:spPr>
          <a:xfrm>
            <a:off x="593511" y="5251268"/>
            <a:ext cx="3638520"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5</a:t>
            </a:r>
          </a:p>
        </p:txBody>
      </p:sp>
    </p:spTree>
    <p:extLst>
      <p:ext uri="{BB962C8B-B14F-4D97-AF65-F5344CB8AC3E}">
        <p14:creationId xmlns:p14="http://schemas.microsoft.com/office/powerpoint/2010/main" val="29292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P spid="4" grpId="1" animBg="1"/>
      <p:bldP spid="12" grpId="0" animBg="1"/>
      <p:bldP spid="12" grpId="1" animBg="1"/>
      <p:bldP spid="14" grpId="0" animBg="1"/>
      <p:bldP spid="14" grpId="1" animBg="1"/>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hlinkClick r:id="" action="ppaction://noaction">
              <a:snd r:embed="rId4" name="hausse.wav"/>
            </a:hlinkClick>
            <a:extLst>
              <a:ext uri="{FF2B5EF4-FFF2-40B4-BE49-F238E27FC236}">
                <a16:creationId xmlns:a16="http://schemas.microsoft.com/office/drawing/2014/main" id="{F5AEF9DF-2FD5-1442-9E84-D31130754D83}"/>
              </a:ext>
            </a:extLst>
          </p:cNvPr>
          <p:cNvSpPr txBox="1"/>
          <p:nvPr/>
        </p:nvSpPr>
        <p:spPr>
          <a:xfrm>
            <a:off x="111384" y="1163992"/>
            <a:ext cx="38284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increase)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7EE96102-394B-43B1-B9E2-B7309CCBB7F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8">
            <a:extLst>
              <a:ext uri="{FF2B5EF4-FFF2-40B4-BE49-F238E27FC236}">
                <a16:creationId xmlns:a16="http://schemas.microsoft.com/office/drawing/2014/main" id="{808E0981-DFB4-479E-A619-0F4E99B28DB1}"/>
              </a:ext>
            </a:extLst>
          </p:cNvPr>
          <p:cNvGraphicFramePr>
            <a:graphicFrameLocks noGrp="1"/>
          </p:cNvGraphicFramePr>
          <p:nvPr/>
        </p:nvGraphicFramePr>
        <p:xfrm>
          <a:off x="6044720" y="1004713"/>
          <a:ext cx="5865200" cy="4485865"/>
        </p:xfrm>
        <a:graphic>
          <a:graphicData uri="http://schemas.openxmlformats.org/drawingml/2006/table">
            <a:tbl>
              <a:tblPr firstRow="1" bandRow="1">
                <a:tableStyleId>{5C22544A-7EE6-4342-B048-85BDC9FD1C3A}</a:tableStyleId>
              </a:tblPr>
              <a:tblGrid>
                <a:gridCol w="2932600">
                  <a:extLst>
                    <a:ext uri="{9D8B030D-6E8A-4147-A177-3AD203B41FA5}">
                      <a16:colId xmlns:a16="http://schemas.microsoft.com/office/drawing/2014/main" val="2850456548"/>
                    </a:ext>
                  </a:extLst>
                </a:gridCol>
                <a:gridCol w="2932600">
                  <a:extLst>
                    <a:ext uri="{9D8B030D-6E8A-4147-A177-3AD203B41FA5}">
                      <a16:colId xmlns:a16="http://schemas.microsoft.com/office/drawing/2014/main" val="556862868"/>
                    </a:ext>
                  </a:extLst>
                </a:gridCol>
              </a:tblGrid>
              <a:tr h="897173">
                <a:tc>
                  <a:txBody>
                    <a:bodyPr/>
                    <a:lstStyle/>
                    <a:p>
                      <a:pPr algn="ctr"/>
                      <a:r>
                        <a:rPr lang="fr-FR" sz="3000" dirty="0">
                          <a:solidFill>
                            <a:srgbClr val="115076"/>
                          </a:solidFill>
                          <a:latin typeface="+mn-lt"/>
                        </a:rPr>
                        <a:t>hard [s]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latin typeface="+mn-lt"/>
                        </a:rPr>
                        <a:t>soft [s]</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9058604"/>
                  </a:ext>
                </a:extLst>
              </a:tr>
              <a:tr h="897173">
                <a:tc>
                  <a:txBody>
                    <a:bodyPr/>
                    <a:lstStyle/>
                    <a:p>
                      <a:endParaRPr lang="fr-F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fr-FR"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477421526"/>
                  </a:ext>
                </a:extLst>
              </a:tr>
              <a:tr h="897173">
                <a:tc>
                  <a:txBody>
                    <a:bodyPr/>
                    <a:lstStyle/>
                    <a:p>
                      <a:endParaRPr lang="fr-FR"/>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120263672"/>
                  </a:ext>
                </a:extLst>
              </a:tr>
              <a:tr h="897173">
                <a:tc>
                  <a:txBody>
                    <a:bodyPr/>
                    <a:lstStyle/>
                    <a:p>
                      <a:endParaRPr lang="fr-FR"/>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45611189"/>
                  </a:ext>
                </a:extLst>
              </a:tr>
              <a:tr h="897173">
                <a:tc>
                  <a:txBody>
                    <a:bodyPr/>
                    <a:lstStyle/>
                    <a:p>
                      <a:endParaRPr lang="fr-FR" dirty="0"/>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823733811"/>
                  </a:ext>
                </a:extLst>
              </a:tr>
            </a:tbl>
          </a:graphicData>
        </a:graphic>
      </p:graphicFrame>
      <p:sp>
        <p:nvSpPr>
          <p:cNvPr id="10" name="TextBox 9">
            <a:hlinkClick r:id="" action="ppaction://noaction">
              <a:snd r:embed="rId5" name="sale.wav"/>
            </a:hlinkClick>
            <a:extLst>
              <a:ext uri="{FF2B5EF4-FFF2-40B4-BE49-F238E27FC236}">
                <a16:creationId xmlns:a16="http://schemas.microsoft.com/office/drawing/2014/main" id="{77350301-4366-48DF-9DCC-65297F76625E}"/>
              </a:ext>
            </a:extLst>
          </p:cNvPr>
          <p:cNvSpPr txBox="1"/>
          <p:nvPr/>
        </p:nvSpPr>
        <p:spPr>
          <a:xfrm>
            <a:off x="2804264" y="185826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(dirty)</a:t>
            </a:r>
          </a:p>
        </p:txBody>
      </p:sp>
      <p:sp>
        <p:nvSpPr>
          <p:cNvPr id="12" name="TextBox 11">
            <a:hlinkClick r:id="" action="ppaction://noaction">
              <a:snd r:embed="rId6" name="episode.wav"/>
            </a:hlinkClick>
            <a:extLst>
              <a:ext uri="{FF2B5EF4-FFF2-40B4-BE49-F238E27FC236}">
                <a16:creationId xmlns:a16="http://schemas.microsoft.com/office/drawing/2014/main" id="{5A9F35AD-4599-4349-BE2E-B2DDBA6F3C14}"/>
              </a:ext>
            </a:extLst>
          </p:cNvPr>
          <p:cNvSpPr txBox="1"/>
          <p:nvPr/>
        </p:nvSpPr>
        <p:spPr>
          <a:xfrm>
            <a:off x="282080" y="2094748"/>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épi</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7" name="baisse.wav"/>
            </a:hlinkClick>
            <a:extLst>
              <a:ext uri="{FF2B5EF4-FFF2-40B4-BE49-F238E27FC236}">
                <a16:creationId xmlns:a16="http://schemas.microsoft.com/office/drawing/2014/main" id="{49E3672C-54BB-4E99-B1D9-A2BDFE0EDE8D}"/>
              </a:ext>
            </a:extLst>
          </p:cNvPr>
          <p:cNvSpPr txBox="1"/>
          <p:nvPr/>
        </p:nvSpPr>
        <p:spPr>
          <a:xfrm>
            <a:off x="2403671" y="2708050"/>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(drop)</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8" name="esclave.wav"/>
            </a:hlinkClick>
            <a:extLst>
              <a:ext uri="{FF2B5EF4-FFF2-40B4-BE49-F238E27FC236}">
                <a16:creationId xmlns:a16="http://schemas.microsoft.com/office/drawing/2014/main" id="{D4285E1E-09C0-4591-ACC3-D4AF2B71BD3E}"/>
              </a:ext>
            </a:extLst>
          </p:cNvPr>
          <p:cNvSpPr txBox="1"/>
          <p:nvPr/>
        </p:nvSpPr>
        <p:spPr>
          <a:xfrm>
            <a:off x="215664" y="3271097"/>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clave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(slave)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9" name="vision.wav"/>
            </a:hlinkClick>
            <a:extLst>
              <a:ext uri="{FF2B5EF4-FFF2-40B4-BE49-F238E27FC236}">
                <a16:creationId xmlns:a16="http://schemas.microsoft.com/office/drawing/2014/main" id="{DDED2767-89D8-458C-B0FD-9797E1CDC4CF}"/>
              </a:ext>
            </a:extLst>
          </p:cNvPr>
          <p:cNvSpPr txBox="1"/>
          <p:nvPr/>
        </p:nvSpPr>
        <p:spPr>
          <a:xfrm>
            <a:off x="2403671" y="380142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p>
        </p:txBody>
      </p:sp>
      <p:sp>
        <p:nvSpPr>
          <p:cNvPr id="20" name="TextBox 19">
            <a:hlinkClick r:id="" action="ppaction://noaction">
              <a:snd r:embed="rId10" name="besoin.wav"/>
            </a:hlinkClick>
            <a:extLst>
              <a:ext uri="{FF2B5EF4-FFF2-40B4-BE49-F238E27FC236}">
                <a16:creationId xmlns:a16="http://schemas.microsoft.com/office/drawing/2014/main" id="{F84A64FC-6F88-4172-B889-C63AB30ED453}"/>
              </a:ext>
            </a:extLst>
          </p:cNvPr>
          <p:cNvSpPr txBox="1"/>
          <p:nvPr/>
        </p:nvSpPr>
        <p:spPr>
          <a:xfrm>
            <a:off x="215664" y="431514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(need)</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1" name="preciser.wav"/>
            </a:hlinkClick>
            <a:extLst>
              <a:ext uri="{FF2B5EF4-FFF2-40B4-BE49-F238E27FC236}">
                <a16:creationId xmlns:a16="http://schemas.microsoft.com/office/drawing/2014/main" id="{90EE7F04-8CD6-4989-B599-DFE3BAF87CC7}"/>
              </a:ext>
            </a:extLst>
          </p:cNvPr>
          <p:cNvSpPr txBox="1"/>
          <p:nvPr/>
        </p:nvSpPr>
        <p:spPr>
          <a:xfrm>
            <a:off x="2324905" y="4912310"/>
            <a:ext cx="3045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préci</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specify)</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2" name="ouest.wav"/>
            </a:hlinkClick>
            <a:extLst>
              <a:ext uri="{FF2B5EF4-FFF2-40B4-BE49-F238E27FC236}">
                <a16:creationId xmlns:a16="http://schemas.microsoft.com/office/drawing/2014/main" id="{F3E780FE-2238-4C48-8909-6D604AE5CA2B}"/>
              </a:ext>
            </a:extLst>
          </p:cNvPr>
          <p:cNvSpPr txBox="1"/>
          <p:nvPr/>
        </p:nvSpPr>
        <p:spPr>
          <a:xfrm>
            <a:off x="-1" y="5396178"/>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oue</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3" name="excuse.wav"/>
            </a:hlinkClick>
            <a:extLst>
              <a:ext uri="{FF2B5EF4-FFF2-40B4-BE49-F238E27FC236}">
                <a16:creationId xmlns:a16="http://schemas.microsoft.com/office/drawing/2014/main" id="{2BD612D1-53B1-47BE-9943-072BA051C71F}"/>
              </a:ext>
            </a:extLst>
          </p:cNvPr>
          <p:cNvSpPr txBox="1"/>
          <p:nvPr/>
        </p:nvSpPr>
        <p:spPr>
          <a:xfrm>
            <a:off x="2175071" y="5762094"/>
            <a:ext cx="3045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excu</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26866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4.16667E-6 -3.7037E-7 L 0.06653 0.03866 C 0.08046 0.04745 0.15364 0.16505 0.24075 0.18056 C 0.3289 0.1963 0.57877 0.14167 0.59257 0.13264 C 0.6151 0.11944 0.72018 0.13264 0.74205 0.11944 " pathEditMode="relative" rAng="0" ptsTypes="AAAAA">
                                      <p:cBhvr>
                                        <p:cTn id="6" dur="2000" fill="hold"/>
                                        <p:tgtEl>
                                          <p:spTgt spid="2"/>
                                        </p:tgtEl>
                                        <p:attrNameLst>
                                          <p:attrName>ppt_x</p:attrName>
                                          <p:attrName>ppt_y</p:attrName>
                                        </p:attrNameLst>
                                      </p:cBhvr>
                                      <p:rCtr x="37109" y="9167"/>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2.29167E-6 2.22222E-6 C 0.022 0.01296 0.06367 -0.05509 0.08581 -0.0419 C 0.1 -0.03287 0.13359 0.01342 0.1763 0.05324 C 0.21927 0.09282 0.32877 0.2044 0.34284 0.19583 C 0.3681 0.20555 0.54804 0.16736 0.57018 0.15393 " pathEditMode="relative" rAng="0" ptsTypes="AAAAA">
                                      <p:cBhvr>
                                        <p:cTn id="10" dur="2000" fill="hold"/>
                                        <p:tgtEl>
                                          <p:spTgt spid="10"/>
                                        </p:tgtEl>
                                        <p:attrNameLst>
                                          <p:attrName>ppt_x</p:attrName>
                                          <p:attrName>ppt_y</p:attrName>
                                        </p:attrNameLst>
                                      </p:cBhvr>
                                      <p:rCtr x="28503" y="7662"/>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00782 0.02129 L 0.05911 0.06134 C 0.07317 0.06991 0.13984 0.11342 0.19687 0.12754 C 0.2539 0.14143 0.38724 0.15347 0.4013 0.14491 C 0.42513 0.12106 0.45794 -0.00509 0.48047 -0.01736 " pathEditMode="relative" rAng="0" ptsTypes="AAAAA">
                                      <p:cBhvr>
                                        <p:cTn id="14" dur="2000" fill="hold"/>
                                        <p:tgtEl>
                                          <p:spTgt spid="12"/>
                                        </p:tgtEl>
                                        <p:attrNameLst>
                                          <p:attrName>ppt_x</p:attrName>
                                          <p:attrName>ppt_y</p:attrName>
                                        </p:attrNameLst>
                                      </p:cBhvr>
                                      <p:rCtr x="24414" y="4375"/>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4.79167E-6 -3.7037E-7 L 0.06679 0.04005 C 0.08072 0.04884 0.12317 0.04514 0.16341 0.04051 C 0.20351 0.03565 0.29362 0.02014 0.30755 0.01111 C 0.3302 -0.00231 0.54908 0.11366 0.57174 0.10023 " pathEditMode="relative" rAng="0" ptsTypes="AAAAA">
                                      <p:cBhvr>
                                        <p:cTn id="18" dur="2000" fill="hold"/>
                                        <p:tgtEl>
                                          <p:spTgt spid="14"/>
                                        </p:tgtEl>
                                        <p:attrNameLst>
                                          <p:attrName>ppt_x</p:attrName>
                                          <p:attrName>ppt_y</p:attrName>
                                        </p:attrNameLst>
                                      </p:cBhvr>
                                      <p:rCtr x="28581" y="5046"/>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grpId="0" nodeType="clickEffect">
                                  <p:stCondLst>
                                    <p:cond delay="0"/>
                                  </p:stCondLst>
                                  <p:childTnLst>
                                    <p:animMotion origin="layout" path="M 1.875E-6 3.7037E-6 C 0.02226 0.01319 0.13125 0.00578 0.15937 0.00347 C 0.17305 0.0125 0.35755 -0.04723 0.42943 -0.00371 C 0.50091 0.03981 0.56575 0.23402 0.5901 0.26435 C 0.65482 0.30856 0.70833 0.13912 0.73086 0.12569 " pathEditMode="relative" rAng="0" ptsTypes="AAAAA">
                                      <p:cBhvr>
                                        <p:cTn id="22" dur="2000" fill="hold"/>
                                        <p:tgtEl>
                                          <p:spTgt spid="16"/>
                                        </p:tgtEl>
                                        <p:attrNameLst>
                                          <p:attrName>ppt_x</p:attrName>
                                          <p:attrName>ppt_y</p:attrName>
                                        </p:attrNameLst>
                                      </p:cBhvr>
                                      <p:rCtr x="36536" y="12593"/>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accel="50000" decel="50000" fill="hold" grpId="0" nodeType="clickEffect">
                                  <p:stCondLst>
                                    <p:cond delay="0"/>
                                  </p:stCondLst>
                                  <p:childTnLst>
                                    <p:animMotion origin="layout" path="M 4.79167E-6 -0.00023 L 0.06692 0.03982 C 0.08085 0.04908 0.10117 0.05509 0.12395 0.05394 C 0.14661 0.05255 0.18945 0.0412 0.20351 0.03195 C 0.22578 0.01875 0.30117 -0.17245 0.32356 -0.18565 " pathEditMode="relative" rAng="0" ptsTypes="AAAAA">
                                      <p:cBhvr>
                                        <p:cTn id="26" dur="2000" fill="hold"/>
                                        <p:tgtEl>
                                          <p:spTgt spid="18"/>
                                        </p:tgtEl>
                                        <p:attrNameLst>
                                          <p:attrName>ppt_x</p:attrName>
                                          <p:attrName>ppt_y</p:attrName>
                                        </p:attrNameLst>
                                      </p:cBhvr>
                                      <p:rCtr x="16172" y="-6574"/>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grpId="0" nodeType="clickEffect">
                                  <p:stCondLst>
                                    <p:cond delay="0"/>
                                  </p:stCondLst>
                                  <p:childTnLst>
                                    <p:animMotion origin="layout" path="M 1.875E-6 -1.11111E-6 C 0.02226 0.01343 0.06771 -0.05417 0.09166 -0.07477 C 0.11015 -0.09954 0.16653 -0.23935 0.20898 -0.22801 C 0.25104 -0.21597 0.33177 0.00509 0.34583 -0.00393 C 0.36797 -0.01736 0.45846 -0.13727 0.48099 -0.15046 " pathEditMode="relative" rAng="0" ptsTypes="AAAAA">
                                      <p:cBhvr>
                                        <p:cTn id="30" dur="2000" fill="hold"/>
                                        <p:tgtEl>
                                          <p:spTgt spid="20"/>
                                        </p:tgtEl>
                                        <p:attrNameLst>
                                          <p:attrName>ppt_x</p:attrName>
                                          <p:attrName>ppt_y</p:attrName>
                                        </p:attrNameLst>
                                      </p:cBhvr>
                                      <p:rCtr x="24049" y="-11366"/>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grpId="0" nodeType="clickEffect">
                                  <p:stCondLst>
                                    <p:cond delay="0"/>
                                  </p:stCondLst>
                                  <p:childTnLst>
                                    <p:animMotion origin="layout" path="M 5E-6 -0.00023 L 0.06693 0.03981 C 0.08099 0.04884 0.10183 0.05393 0.12383 0.05393 C 0.14883 0.05393 0.16889 0.04884 0.18295 0.03981 C 0.20521 0.02662 0.27761 -0.10718 0.30001 -0.12037 " pathEditMode="relative" rAng="0" ptsTypes="AAAAA">
                                      <p:cBhvr>
                                        <p:cTn id="34" dur="2000" fill="hold"/>
                                        <p:tgtEl>
                                          <p:spTgt spid="22"/>
                                        </p:tgtEl>
                                        <p:attrNameLst>
                                          <p:attrName>ppt_x</p:attrName>
                                          <p:attrName>ppt_y</p:attrName>
                                        </p:attrNameLst>
                                      </p:cBhvr>
                                      <p:rCtr x="15000" y="-3310"/>
                                    </p:animMotion>
                                  </p:childTnLst>
                                </p:cTn>
                              </p:par>
                            </p:childTnLst>
                          </p:cTn>
                        </p:par>
                      </p:childTnLst>
                    </p:cTn>
                  </p:par>
                  <p:par>
                    <p:cTn id="35" fill="hold">
                      <p:stCondLst>
                        <p:cond delay="indefinite"/>
                      </p:stCondLst>
                      <p:childTnLst>
                        <p:par>
                          <p:cTn id="36" fill="hold">
                            <p:stCondLst>
                              <p:cond delay="0"/>
                            </p:stCondLst>
                            <p:childTnLst>
                              <p:par>
                                <p:cTn id="37" presetID="37" presetClass="path" presetSubtype="0" accel="50000" decel="50000" fill="hold" grpId="0" nodeType="clickEffect">
                                  <p:stCondLst>
                                    <p:cond delay="0"/>
                                  </p:stCondLst>
                                  <p:childTnLst>
                                    <p:animMotion origin="layout" path="M 2.08333E-7 -0.00023 C 0.02227 0.01319 0.35091 0.07616 0.37474 0.05556 C 0.39336 0.03079 0.44961 -0.10903 0.49219 -0.09769 C 0.53424 -0.08542 0.6151 0.13542 0.62917 0.12639 C 0.65117 0.11296 0.71419 -0.07731 0.73659 -0.09051 " pathEditMode="relative" rAng="0" ptsTypes="AAAAA">
                                      <p:cBhvr>
                                        <p:cTn id="38" dur="2000" fill="hold"/>
                                        <p:tgtEl>
                                          <p:spTgt spid="15"/>
                                        </p:tgtEl>
                                        <p:attrNameLst>
                                          <p:attrName>ppt_x</p:attrName>
                                          <p:attrName>ppt_y</p:attrName>
                                        </p:attrNameLst>
                                      </p:cBhvr>
                                      <p:rCtr x="36823" y="1435"/>
                                    </p:animMotion>
                                  </p:childTnLst>
                                </p:cTn>
                              </p:par>
                            </p:childTnLst>
                          </p:cTn>
                        </p:par>
                      </p:childTnLst>
                    </p:cTn>
                  </p:par>
                  <p:par>
                    <p:cTn id="39" fill="hold">
                      <p:stCondLst>
                        <p:cond delay="indefinite"/>
                      </p:stCondLst>
                      <p:childTnLst>
                        <p:par>
                          <p:cTn id="40" fill="hold">
                            <p:stCondLst>
                              <p:cond delay="0"/>
                            </p:stCondLst>
                            <p:childTnLst>
                              <p:par>
                                <p:cTn id="41" presetID="37" presetClass="path" presetSubtype="0" accel="50000" decel="50000" fill="hold" grpId="0" nodeType="clickEffect">
                                  <p:stCondLst>
                                    <p:cond delay="0"/>
                                  </p:stCondLst>
                                  <p:childTnLst>
                                    <p:animMotion origin="layout" path="M 4.79167E-6 -7.40741E-7 C 0.02226 0.0132 0.06119 -0.02222 0.08359 -0.0088 C 0.09765 0.00023 0.11848 0.00532 0.14049 0.00532 C 0.16549 0.00532 0.18554 0.00023 0.1996 -0.0088 C 0.22187 -0.02199 0.2927 -0.13958 0.31523 -0.15255 " pathEditMode="relative" rAng="0" ptsTypes="AAAAA">
                                      <p:cBhvr>
                                        <p:cTn id="42" dur="2000" fill="hold"/>
                                        <p:tgtEl>
                                          <p:spTgt spid="17"/>
                                        </p:tgtEl>
                                        <p:attrNameLst>
                                          <p:attrName>ppt_x</p:attrName>
                                          <p:attrName>ppt_y</p:attrName>
                                        </p:attrNameLst>
                                      </p:cBhvr>
                                      <p:rCtr x="15755" y="-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6" grpId="0"/>
      <p:bldP spid="18" grpId="0"/>
      <p:bldP spid="20" grpId="0"/>
      <p:bldP spid="22"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[-s-]</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1427"/>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1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s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s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s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s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s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s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s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s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able 57">
            <a:extLst>
              <a:ext uri="{FF2B5EF4-FFF2-40B4-BE49-F238E27FC236}">
                <a16:creationId xmlns:a16="http://schemas.microsoft.com/office/drawing/2014/main" id="{4853F919-B224-4F92-84ED-65262090264D}"/>
              </a:ext>
            </a:extLst>
          </p:cNvPr>
          <p:cNvGraphicFramePr>
            <a:graphicFrameLocks noGrp="1"/>
          </p:cNvGraphicFramePr>
          <p:nvPr/>
        </p:nvGraphicFramePr>
        <p:xfrm>
          <a:off x="156644" y="2197790"/>
          <a:ext cx="11729919" cy="4114800"/>
        </p:xfrm>
        <a:graphic>
          <a:graphicData uri="http://schemas.openxmlformats.org/drawingml/2006/table">
            <a:tbl>
              <a:tblPr firstRow="1" bandRow="1">
                <a:tableStyleId>{5C22544A-7EE6-4342-B048-85BDC9FD1C3A}</a:tableStyleId>
              </a:tblPr>
              <a:tblGrid>
                <a:gridCol w="894897">
                  <a:extLst>
                    <a:ext uri="{9D8B030D-6E8A-4147-A177-3AD203B41FA5}">
                      <a16:colId xmlns:a16="http://schemas.microsoft.com/office/drawing/2014/main" val="541135114"/>
                    </a:ext>
                  </a:extLst>
                </a:gridCol>
                <a:gridCol w="3611674">
                  <a:extLst>
                    <a:ext uri="{9D8B030D-6E8A-4147-A177-3AD203B41FA5}">
                      <a16:colId xmlns:a16="http://schemas.microsoft.com/office/drawing/2014/main" val="3474095272"/>
                    </a:ext>
                  </a:extLst>
                </a:gridCol>
                <a:gridCol w="3611674">
                  <a:extLst>
                    <a:ext uri="{9D8B030D-6E8A-4147-A177-3AD203B41FA5}">
                      <a16:colId xmlns:a16="http://schemas.microsoft.com/office/drawing/2014/main" val="757762521"/>
                    </a:ext>
                  </a:extLst>
                </a:gridCol>
                <a:gridCol w="3611674">
                  <a:extLst>
                    <a:ext uri="{9D8B030D-6E8A-4147-A177-3AD203B41FA5}">
                      <a16:colId xmlns:a16="http://schemas.microsoft.com/office/drawing/2014/main" val="3374734591"/>
                    </a:ext>
                  </a:extLst>
                </a:gridCol>
              </a:tblGrid>
              <a:tr h="370840">
                <a:tc>
                  <a:txBody>
                    <a:bodyPr/>
                    <a:lstStyle/>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des chau</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ettes</a:t>
                      </a:r>
                    </a:p>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blou</a:t>
                      </a:r>
                      <a:r>
                        <a:rPr lang="fr-FR" sz="2400" b="1" kern="1200" dirty="0">
                          <a:solidFill>
                            <a:srgbClr val="EE6000"/>
                          </a:solidFill>
                          <a:latin typeface="+mn-lt"/>
                          <a:ea typeface="+mn-ea"/>
                          <a:cs typeface="+mn-cs"/>
                        </a:rPr>
                        <a:t>s</a:t>
                      </a:r>
                      <a:r>
                        <a:rPr lang="fr-FR" sz="2400" b="0" kern="1200" dirty="0">
                          <a:solidFill>
                            <a:srgbClr val="002060"/>
                          </a:solidFill>
                          <a:latin typeface="+mn-lt"/>
                          <a:ea typeface="+mn-ea"/>
                          <a:cs typeface="+mn-cs"/>
                        </a:rPr>
                        <a:t>on</a:t>
                      </a: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bra</a:t>
                      </a:r>
                      <a:r>
                        <a:rPr lang="fr-FR" sz="2400" b="1" kern="1200" dirty="0">
                          <a:solidFill>
                            <a:srgbClr val="EE6000"/>
                          </a:solidFill>
                          <a:latin typeface="+mn-lt"/>
                          <a:ea typeface="+mn-ea"/>
                          <a:cs typeface="+mn-cs"/>
                        </a:rPr>
                        <a:t>c</a:t>
                      </a:r>
                      <a:r>
                        <a:rPr lang="fr-FR" sz="2400" b="0" kern="1200" dirty="0">
                          <a:solidFill>
                            <a:srgbClr val="002060"/>
                          </a:solidFill>
                          <a:latin typeface="+mn-lt"/>
                          <a:ea typeface="+mn-ea"/>
                          <a:cs typeface="+mn-cs"/>
                        </a:rPr>
                        <a:t>elet</a:t>
                      </a:r>
                    </a:p>
                  </a:txBody>
                  <a:tcPr>
                    <a:solidFill>
                      <a:srgbClr val="EAEFF7"/>
                    </a:solidFill>
                  </a:tcPr>
                </a:tc>
                <a:extLst>
                  <a:ext uri="{0D108BD9-81ED-4DB2-BD59-A6C34878D82A}">
                    <a16:rowId xmlns:a16="http://schemas.microsoft.com/office/drawing/2014/main" val="203164850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parde</a:t>
                      </a:r>
                      <a:r>
                        <a:rPr lang="fr-FR" sz="2400" b="1" dirty="0">
                          <a:solidFill>
                            <a:srgbClr val="EE6000"/>
                          </a:solidFill>
                        </a:rPr>
                        <a:t>ss</a:t>
                      </a:r>
                      <a:r>
                        <a:rPr lang="fr-FR" sz="2400" dirty="0">
                          <a:solidFill>
                            <a:srgbClr val="002060"/>
                          </a:solidFill>
                        </a:rPr>
                        <a:t>us</a:t>
                      </a:r>
                    </a:p>
                    <a:p>
                      <a:endParaRPr lang="fr-FR" sz="2400" dirty="0">
                        <a:solidFill>
                          <a:srgbClr val="002060"/>
                        </a:solidFill>
                      </a:endParaRPr>
                    </a:p>
                  </a:txBody>
                  <a:tcPr/>
                </a:tc>
                <a:tc>
                  <a:txBody>
                    <a:bodyPr/>
                    <a:lstStyle/>
                    <a:p>
                      <a:r>
                        <a:rPr lang="fr-FR" sz="2400" dirty="0">
                          <a:solidFill>
                            <a:srgbClr val="002060"/>
                          </a:solidFill>
                        </a:rPr>
                        <a:t>des lunettes de nata</a:t>
                      </a:r>
                      <a:r>
                        <a:rPr lang="fr-FR" sz="2400" b="1" dirty="0">
                          <a:solidFill>
                            <a:srgbClr val="EE6000"/>
                          </a:solidFill>
                        </a:rPr>
                        <a:t>t</a:t>
                      </a:r>
                      <a:r>
                        <a:rPr lang="fr-FR" sz="2400" dirty="0">
                          <a:solidFill>
                            <a:srgbClr val="002060"/>
                          </a:solidFill>
                        </a:rPr>
                        <a:t>ion</a:t>
                      </a:r>
                    </a:p>
                  </a:txBody>
                  <a:tcPr/>
                </a:tc>
                <a:tc>
                  <a:txBody>
                    <a:bodyPr/>
                    <a:lstStyle/>
                    <a:p>
                      <a:r>
                        <a:rPr lang="fr-FR" sz="2400" dirty="0">
                          <a:solidFill>
                            <a:srgbClr val="002060"/>
                          </a:solidFill>
                        </a:rPr>
                        <a:t>une blou</a:t>
                      </a:r>
                      <a:r>
                        <a:rPr lang="fr-FR" sz="2400" b="1" dirty="0">
                          <a:solidFill>
                            <a:srgbClr val="EE6000"/>
                          </a:solidFill>
                        </a:rPr>
                        <a:t>s</a:t>
                      </a:r>
                      <a:r>
                        <a:rPr lang="fr-FR" sz="2400" dirty="0">
                          <a:solidFill>
                            <a:srgbClr val="002060"/>
                          </a:solidFill>
                        </a:rPr>
                        <a:t>e</a:t>
                      </a:r>
                    </a:p>
                  </a:txBody>
                  <a:tcPr/>
                </a:tc>
                <a:extLst>
                  <a:ext uri="{0D108BD9-81ED-4DB2-BD59-A6C34878D82A}">
                    <a16:rowId xmlns:a16="http://schemas.microsoft.com/office/drawing/2014/main" val="445520874"/>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tri</a:t>
                      </a:r>
                      <a:r>
                        <a:rPr lang="fr-FR" sz="2400" b="1" dirty="0">
                          <a:solidFill>
                            <a:srgbClr val="EE6000"/>
                          </a:solidFill>
                        </a:rPr>
                        <a:t>c</a:t>
                      </a:r>
                      <a:r>
                        <a:rPr lang="fr-FR" sz="2400" dirty="0">
                          <a:solidFill>
                            <a:srgbClr val="002060"/>
                          </a:solidFill>
                        </a:rPr>
                        <a:t>ot</a:t>
                      </a:r>
                    </a:p>
                    <a:p>
                      <a:endParaRPr lang="fr-FR" sz="2400" dirty="0">
                        <a:solidFill>
                          <a:srgbClr val="002060"/>
                        </a:solidFill>
                      </a:endParaRPr>
                    </a:p>
                  </a:txBody>
                  <a:tcPr/>
                </a:tc>
                <a:tc>
                  <a:txBody>
                    <a:bodyPr/>
                    <a:lstStyle/>
                    <a:p>
                      <a:r>
                        <a:rPr lang="fr-FR" sz="2400" dirty="0">
                          <a:solidFill>
                            <a:srgbClr val="002060"/>
                          </a:solidFill>
                        </a:rPr>
                        <a:t>une </a:t>
                      </a:r>
                      <a:r>
                        <a:rPr lang="fr-FR" sz="2400" b="1" dirty="0">
                          <a:solidFill>
                            <a:srgbClr val="EE6000"/>
                          </a:solidFill>
                        </a:rPr>
                        <a:t>c</a:t>
                      </a:r>
                      <a:r>
                        <a:rPr lang="fr-FR" sz="2400" dirty="0">
                          <a:solidFill>
                            <a:srgbClr val="002060"/>
                          </a:solidFill>
                        </a:rPr>
                        <a:t>einture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kern="1200" dirty="0">
                          <a:solidFill>
                            <a:srgbClr val="002060"/>
                          </a:solidFill>
                          <a:latin typeface="+mn-lt"/>
                          <a:ea typeface="+mn-ea"/>
                          <a:cs typeface="+mn-cs"/>
                        </a:rPr>
                        <a:t>une jupe pli</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ée</a:t>
                      </a:r>
                    </a:p>
                    <a:p>
                      <a:endParaRPr lang="fr-FR" sz="2400" dirty="0">
                        <a:solidFill>
                          <a:srgbClr val="002060"/>
                        </a:solidFill>
                      </a:endParaRPr>
                    </a:p>
                  </a:txBody>
                  <a:tcPr/>
                </a:tc>
                <a:extLst>
                  <a:ext uri="{0D108BD9-81ED-4DB2-BD59-A6C34878D82A}">
                    <a16:rowId xmlns:a16="http://schemas.microsoft.com/office/drawing/2014/main" val="2409728241"/>
                  </a:ext>
                </a:extLst>
              </a:tr>
              <a:tr h="370840">
                <a:tc>
                  <a:txBody>
                    <a:bodyPr/>
                    <a:lstStyle/>
                    <a:p>
                      <a:endParaRPr lang="fr-FR" sz="24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un cale</a:t>
                      </a:r>
                      <a:r>
                        <a:rPr lang="fr-FR" sz="2400" b="1" dirty="0">
                          <a:solidFill>
                            <a:srgbClr val="EE6000"/>
                          </a:solidFill>
                        </a:rPr>
                        <a:t>ç</a:t>
                      </a:r>
                      <a:r>
                        <a:rPr lang="fr-FR" sz="2400" dirty="0">
                          <a:solidFill>
                            <a:srgbClr val="002060"/>
                          </a:solidFill>
                        </a:rPr>
                        <a:t>on</a:t>
                      </a:r>
                    </a:p>
                    <a:p>
                      <a:endParaRPr lang="fr-FR" sz="2400" dirty="0">
                        <a:solidFill>
                          <a:srgbClr val="002060"/>
                        </a:solidFill>
                      </a:endParaRPr>
                    </a:p>
                  </a:txBody>
                  <a:tcPr/>
                </a:tc>
                <a:tc>
                  <a:txBody>
                    <a:bodyPr/>
                    <a:lstStyle/>
                    <a:p>
                      <a:r>
                        <a:rPr lang="fr-FR" sz="2400" dirty="0">
                          <a:solidFill>
                            <a:srgbClr val="002060"/>
                          </a:solidFill>
                        </a:rPr>
                        <a:t>des chau</a:t>
                      </a:r>
                      <a:r>
                        <a:rPr lang="fr-FR" sz="2400" b="1" dirty="0">
                          <a:solidFill>
                            <a:srgbClr val="EE6000"/>
                          </a:solidFill>
                        </a:rPr>
                        <a:t>ss</a:t>
                      </a:r>
                      <a:r>
                        <a:rPr lang="fr-FR" sz="2400" dirty="0">
                          <a:solidFill>
                            <a:srgbClr val="002060"/>
                          </a:solidFill>
                        </a:rPr>
                        <a:t>ures</a:t>
                      </a:r>
                    </a:p>
                  </a:txBody>
                  <a:tcPr/>
                </a:tc>
                <a:tc>
                  <a:txBody>
                    <a:bodyPr/>
                    <a:lstStyle/>
                    <a:p>
                      <a:r>
                        <a:rPr lang="fr-FR" sz="2400" dirty="0">
                          <a:solidFill>
                            <a:srgbClr val="002060"/>
                          </a:solidFill>
                        </a:rPr>
                        <a:t>une chemi</a:t>
                      </a:r>
                      <a:r>
                        <a:rPr lang="fr-FR" sz="2400" b="1" dirty="0">
                          <a:solidFill>
                            <a:srgbClr val="EE6000"/>
                          </a:solidFill>
                        </a:rPr>
                        <a:t>s</a:t>
                      </a:r>
                      <a:r>
                        <a:rPr lang="fr-FR" sz="2400" dirty="0">
                          <a:solidFill>
                            <a:srgbClr val="002060"/>
                          </a:solidFill>
                        </a:rPr>
                        <a:t>ette</a:t>
                      </a:r>
                    </a:p>
                  </a:txBody>
                  <a:tcPr/>
                </a:tc>
                <a:extLst>
                  <a:ext uri="{0D108BD9-81ED-4DB2-BD59-A6C34878D82A}">
                    <a16:rowId xmlns:a16="http://schemas.microsoft.com/office/drawing/2014/main" val="292010921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des lunettes de protec</a:t>
                      </a:r>
                      <a:r>
                        <a:rPr lang="fr-FR" sz="2400" b="1" dirty="0">
                          <a:solidFill>
                            <a:srgbClr val="EE6000"/>
                          </a:solidFill>
                        </a:rPr>
                        <a:t>t</a:t>
                      </a:r>
                      <a:r>
                        <a:rPr lang="fr-FR" sz="2400" b="0" dirty="0">
                          <a:solidFill>
                            <a:srgbClr val="002060"/>
                          </a:solidFill>
                        </a:rPr>
                        <a:t>ion</a:t>
                      </a:r>
                    </a:p>
                  </a:txBody>
                  <a:tcPr/>
                </a:tc>
                <a:tc>
                  <a:txBody>
                    <a:bodyPr/>
                    <a:lstStyle/>
                    <a:p>
                      <a:r>
                        <a:rPr lang="fr-FR" sz="2400" dirty="0">
                          <a:solidFill>
                            <a:srgbClr val="002060"/>
                          </a:solidFill>
                        </a:rPr>
                        <a:t>une vareu</a:t>
                      </a:r>
                      <a:r>
                        <a:rPr lang="fr-FR" sz="2400" b="1" dirty="0">
                          <a:solidFill>
                            <a:srgbClr val="EE6000"/>
                          </a:solidFill>
                        </a:rPr>
                        <a:t>s</a:t>
                      </a:r>
                      <a:r>
                        <a:rPr lang="fr-FR" sz="2400" dirty="0">
                          <a:solidFill>
                            <a:srgbClr val="002060"/>
                          </a:solidFill>
                        </a:rPr>
                        <a:t>e</a:t>
                      </a:r>
                    </a:p>
                  </a:txBody>
                  <a:tcPr/>
                </a:tc>
                <a:tc>
                  <a:txBody>
                    <a:bodyPr/>
                    <a:lstStyle/>
                    <a:p>
                      <a:r>
                        <a:rPr lang="fr-FR" sz="2400" dirty="0">
                          <a:solidFill>
                            <a:srgbClr val="002060"/>
                          </a:solidFill>
                        </a:rPr>
                        <a:t>un chemi</a:t>
                      </a:r>
                      <a:r>
                        <a:rPr lang="fr-FR" sz="2400" b="1" dirty="0">
                          <a:solidFill>
                            <a:srgbClr val="EE6000"/>
                          </a:solidFill>
                        </a:rPr>
                        <a:t>s</a:t>
                      </a:r>
                      <a:r>
                        <a:rPr lang="fr-FR" sz="2400" dirty="0">
                          <a:solidFill>
                            <a:srgbClr val="002060"/>
                          </a:solidFill>
                        </a:rPr>
                        <a:t>ier</a:t>
                      </a:r>
                    </a:p>
                  </a:txBody>
                  <a:tcPr/>
                </a:tc>
                <a:extLst>
                  <a:ext uri="{0D108BD9-81ED-4DB2-BD59-A6C34878D82A}">
                    <a16:rowId xmlns:a16="http://schemas.microsoft.com/office/drawing/2014/main" val="1862327170"/>
                  </a:ext>
                </a:extLst>
              </a:tr>
            </a:tbl>
          </a:graphicData>
        </a:graphic>
      </p:graphicFrame>
      <p:sp>
        <p:nvSpPr>
          <p:cNvPr id="16" name="TextBox 15">
            <a:extLst>
              <a:ext uri="{FF2B5EF4-FFF2-40B4-BE49-F238E27FC236}">
                <a16:creationId xmlns:a16="http://schemas.microsoft.com/office/drawing/2014/main" id="{A3F48A03-8155-40A9-BB1F-41E72E8F40A2}"/>
              </a:ext>
            </a:extLst>
          </p:cNvPr>
          <p:cNvSpPr txBox="1"/>
          <p:nvPr/>
        </p:nvSpPr>
        <p:spPr>
          <a:xfrm>
            <a:off x="88792" y="1199423"/>
            <a:ext cx="8202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Lisez les listes de mots. Attention aux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SCCs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orange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dites pas l’intrus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692900" cy="707849"/>
          </a:xfrm>
        </p:spPr>
        <p:txBody>
          <a:bodyPr>
            <a:normAutofit/>
          </a:bodyPr>
          <a:lstStyle/>
          <a:p>
            <a:r>
              <a:rPr lang="en-GB" sz="3200" b="1" dirty="0">
                <a:solidFill>
                  <a:schemeClr val="bg1"/>
                </a:solidFill>
              </a:rPr>
              <a:t>Au </a:t>
            </a:r>
            <a:r>
              <a:rPr lang="en-GB" sz="3200" b="1" dirty="0" err="1">
                <a:solidFill>
                  <a:schemeClr val="bg1"/>
                </a:solidFill>
              </a:rPr>
              <a:t>magasin</a:t>
            </a:r>
            <a:r>
              <a:rPr lang="en-GB" sz="3200" b="1" dirty="0">
                <a:solidFill>
                  <a:schemeClr val="bg1"/>
                </a:solidFill>
              </a:rPr>
              <a:t> de </a:t>
            </a:r>
            <a:r>
              <a:rPr lang="en-GB" sz="3200" b="1" dirty="0" err="1">
                <a:solidFill>
                  <a:schemeClr val="bg1"/>
                </a:solidFill>
              </a:rPr>
              <a:t>vêtements</a:t>
            </a:r>
            <a:endParaRPr lang="en-GB" sz="32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82" name="Picture 10" descr="Clothing Pair Of Haning Socks Clip Art">
            <a:extLst>
              <a:ext uri="{FF2B5EF4-FFF2-40B4-BE49-F238E27FC236}">
                <a16:creationId xmlns:a16="http://schemas.microsoft.com/office/drawing/2014/main" id="{36825D93-44AC-4E9E-891A-0DBDA28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2367" y="2157865"/>
            <a:ext cx="750919" cy="67582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lothing Women Shoes Clip Art">
            <a:extLst>
              <a:ext uri="{FF2B5EF4-FFF2-40B4-BE49-F238E27FC236}">
                <a16:creationId xmlns:a16="http://schemas.microsoft.com/office/drawing/2014/main" id="{0AC9DC57-F580-4EBC-9322-83C936C2F6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315" y="4697178"/>
            <a:ext cx="518026" cy="74826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lothing Jacket Clip Art">
            <a:extLst>
              <a:ext uri="{FF2B5EF4-FFF2-40B4-BE49-F238E27FC236}">
                <a16:creationId xmlns:a16="http://schemas.microsoft.com/office/drawing/2014/main" id="{37217EE2-225F-4242-9DFE-59E29A0BB6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4763" y="2309101"/>
            <a:ext cx="542894" cy="594598"/>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Eye Glasses Clip Art">
            <a:extLst>
              <a:ext uri="{FF2B5EF4-FFF2-40B4-BE49-F238E27FC236}">
                <a16:creationId xmlns:a16="http://schemas.microsoft.com/office/drawing/2014/main" id="{7DA638EE-24D9-420D-BACD-8E09FC5CBD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8986" y="5792284"/>
            <a:ext cx="1068863" cy="4631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C25EE06-6398-4957-9FDE-456A7E2E3C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4157" y="3883732"/>
            <a:ext cx="1111633" cy="686086"/>
          </a:xfrm>
          <a:prstGeom prst="rect">
            <a:avLst/>
          </a:prstGeom>
        </p:spPr>
      </p:pic>
      <p:pic>
        <p:nvPicPr>
          <p:cNvPr id="23" name="Picture 22">
            <a:extLst>
              <a:ext uri="{FF2B5EF4-FFF2-40B4-BE49-F238E27FC236}">
                <a16:creationId xmlns:a16="http://schemas.microsoft.com/office/drawing/2014/main" id="{FCF7EC4F-E594-4E3F-BA6E-81024C3281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0484" y="3016095"/>
            <a:ext cx="853463" cy="1013388"/>
          </a:xfrm>
          <a:prstGeom prst="rect">
            <a:avLst/>
          </a:prstGeom>
        </p:spPr>
      </p:pic>
      <p:pic>
        <p:nvPicPr>
          <p:cNvPr id="33" name="Picture 32">
            <a:extLst>
              <a:ext uri="{FF2B5EF4-FFF2-40B4-BE49-F238E27FC236}">
                <a16:creationId xmlns:a16="http://schemas.microsoft.com/office/drawing/2014/main" id="{8D8BD80E-2C9E-4D92-95E4-3F27CCF62F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4571" y="3829565"/>
            <a:ext cx="921178" cy="855688"/>
          </a:xfrm>
          <a:prstGeom prst="rect">
            <a:avLst/>
          </a:prstGeom>
        </p:spPr>
      </p:pic>
      <p:pic>
        <p:nvPicPr>
          <p:cNvPr id="37" name="Picture 36">
            <a:extLst>
              <a:ext uri="{FF2B5EF4-FFF2-40B4-BE49-F238E27FC236}">
                <a16:creationId xmlns:a16="http://schemas.microsoft.com/office/drawing/2014/main" id="{58D75B39-5FF4-4B27-B61D-CDEF8EC509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40282" y="3909492"/>
            <a:ext cx="2207889" cy="1103945"/>
          </a:xfrm>
          <a:prstGeom prst="rect">
            <a:avLst/>
          </a:prstGeom>
        </p:spPr>
      </p:pic>
      <p:pic>
        <p:nvPicPr>
          <p:cNvPr id="41" name="Picture 40">
            <a:extLst>
              <a:ext uri="{FF2B5EF4-FFF2-40B4-BE49-F238E27FC236}">
                <a16:creationId xmlns:a16="http://schemas.microsoft.com/office/drawing/2014/main" id="{6926BFBE-24BF-4D45-BCCF-771A36EDAB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1436" y="2480996"/>
            <a:ext cx="2280608" cy="485817"/>
          </a:xfrm>
          <a:prstGeom prst="rect">
            <a:avLst/>
          </a:prstGeom>
        </p:spPr>
      </p:pic>
      <p:pic>
        <p:nvPicPr>
          <p:cNvPr id="48" name="Picture 47">
            <a:extLst>
              <a:ext uri="{FF2B5EF4-FFF2-40B4-BE49-F238E27FC236}">
                <a16:creationId xmlns:a16="http://schemas.microsoft.com/office/drawing/2014/main" id="{F6B4D23F-7634-4875-80CC-555AC5C710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04334" y="4616708"/>
            <a:ext cx="816964" cy="962905"/>
          </a:xfrm>
          <a:prstGeom prst="rect">
            <a:avLst/>
          </a:prstGeom>
        </p:spPr>
      </p:pic>
      <p:pic>
        <p:nvPicPr>
          <p:cNvPr id="50" name="Picture 49">
            <a:extLst>
              <a:ext uri="{FF2B5EF4-FFF2-40B4-BE49-F238E27FC236}">
                <a16:creationId xmlns:a16="http://schemas.microsoft.com/office/drawing/2014/main" id="{BE961FC2-38C9-4AB0-AD3B-2DE051727A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3604" y="5432314"/>
            <a:ext cx="832413" cy="987783"/>
          </a:xfrm>
          <a:prstGeom prst="rect">
            <a:avLst/>
          </a:prstGeom>
        </p:spPr>
      </p:pic>
      <p:pic>
        <p:nvPicPr>
          <p:cNvPr id="55" name="Picture 54">
            <a:extLst>
              <a:ext uri="{FF2B5EF4-FFF2-40B4-BE49-F238E27FC236}">
                <a16:creationId xmlns:a16="http://schemas.microsoft.com/office/drawing/2014/main" id="{CD44B5B2-605C-4580-B05E-52F03EC8A5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6958" y="5386176"/>
            <a:ext cx="962904" cy="962904"/>
          </a:xfrm>
          <a:prstGeom prst="rect">
            <a:avLst/>
          </a:prstGeom>
        </p:spPr>
      </p:pic>
      <p:sp>
        <p:nvSpPr>
          <p:cNvPr id="58" name="Rectangle: Rounded Corners 57">
            <a:extLst>
              <a:ext uri="{FF2B5EF4-FFF2-40B4-BE49-F238E27FC236}">
                <a16:creationId xmlns:a16="http://schemas.microsoft.com/office/drawing/2014/main" id="{461A06F1-3F48-4B0D-8FBA-91A40F7CB5DA}"/>
              </a:ext>
            </a:extLst>
          </p:cNvPr>
          <p:cNvSpPr/>
          <p:nvPr/>
        </p:nvSpPr>
        <p:spPr>
          <a:xfrm>
            <a:off x="4638898" y="2157865"/>
            <a:ext cx="3652161" cy="888295"/>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Rounded Corners 73">
            <a:extLst>
              <a:ext uri="{FF2B5EF4-FFF2-40B4-BE49-F238E27FC236}">
                <a16:creationId xmlns:a16="http://schemas.microsoft.com/office/drawing/2014/main" id="{24DDED78-1D0D-41BA-862E-9142414323D0}"/>
              </a:ext>
            </a:extLst>
          </p:cNvPr>
          <p:cNvSpPr/>
          <p:nvPr/>
        </p:nvSpPr>
        <p:spPr>
          <a:xfrm>
            <a:off x="8257760" y="2995437"/>
            <a:ext cx="3628804" cy="851806"/>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0F05605A-5AAD-4883-8E8D-9BEAB375BC2E}"/>
              </a:ext>
            </a:extLst>
          </p:cNvPr>
          <p:cNvSpPr/>
          <p:nvPr/>
        </p:nvSpPr>
        <p:spPr>
          <a:xfrm>
            <a:off x="1035756" y="3831248"/>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858BE3C3-0A62-45E2-945B-6F174E4593DF}"/>
              </a:ext>
            </a:extLst>
          </p:cNvPr>
          <p:cNvSpPr/>
          <p:nvPr/>
        </p:nvSpPr>
        <p:spPr>
          <a:xfrm>
            <a:off x="8243852" y="4684649"/>
            <a:ext cx="3642711" cy="786537"/>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19B0C71C-4CA0-42F0-B571-2EE2E6AD4D36}"/>
              </a:ext>
            </a:extLst>
          </p:cNvPr>
          <p:cNvSpPr/>
          <p:nvPr/>
        </p:nvSpPr>
        <p:spPr>
          <a:xfrm>
            <a:off x="1035756" y="5484147"/>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Speech Bubble: Rectangle with Corners Rounded 58">
            <a:extLst>
              <a:ext uri="{FF2B5EF4-FFF2-40B4-BE49-F238E27FC236}">
                <a16:creationId xmlns:a16="http://schemas.microsoft.com/office/drawing/2014/main" id="{480A4545-E981-4F52-8E70-A5ADCC2611FF}"/>
              </a:ext>
            </a:extLst>
          </p:cNvPr>
          <p:cNvSpPr/>
          <p:nvPr/>
        </p:nvSpPr>
        <p:spPr>
          <a:xfrm>
            <a:off x="8243852" y="186642"/>
            <a:ext cx="3763799" cy="1828745"/>
          </a:xfrm>
          <a:prstGeom prst="wedgeRoundRectCallout">
            <a:avLst>
              <a:gd name="adj1" fmla="val 19106"/>
              <a:gd name="adj2" fmla="val 65513"/>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Remember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between</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two</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vowels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before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a/o/u.</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Snorkel Clip Art">
            <a:extLst>
              <a:ext uri="{FF2B5EF4-FFF2-40B4-BE49-F238E27FC236}">
                <a16:creationId xmlns:a16="http://schemas.microsoft.com/office/drawing/2014/main" id="{46819E90-59BF-4EAE-AC3B-A61B213525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1537" y="3220960"/>
            <a:ext cx="952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0C68CF-EB3B-4549-B64D-556800FD47A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3752533" y="4744770"/>
            <a:ext cx="765316" cy="648176"/>
          </a:xfrm>
          <a:prstGeom prst="rect">
            <a:avLst/>
          </a:prstGeom>
        </p:spPr>
      </p:pic>
      <p:sp>
        <p:nvSpPr>
          <p:cNvPr id="34" name="Action Button: Custom 16">
            <a:hlinkClick r:id="" action="ppaction://noaction" highlightClick="1">
              <a:snd r:embed="rId19" name="1 chaussettes blouson bracelet.wav"/>
            </a:hlinkClick>
            <a:extLst>
              <a:ext uri="{FF2B5EF4-FFF2-40B4-BE49-F238E27FC236}">
                <a16:creationId xmlns:a16="http://schemas.microsoft.com/office/drawing/2014/main" id="{A40D252B-4CEE-4ABE-A175-BD98067FFC0C}"/>
              </a:ext>
            </a:extLst>
          </p:cNvPr>
          <p:cNvSpPr/>
          <p:nvPr/>
        </p:nvSpPr>
        <p:spPr>
          <a:xfrm>
            <a:off x="416562" y="24040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20" name="2 pardessus natation blouse.wav"/>
            </a:hlinkClick>
            <a:extLst>
              <a:ext uri="{FF2B5EF4-FFF2-40B4-BE49-F238E27FC236}">
                <a16:creationId xmlns:a16="http://schemas.microsoft.com/office/drawing/2014/main" id="{BFE6FB97-B0C3-4319-8131-6E5C665F66C5}"/>
              </a:ext>
            </a:extLst>
          </p:cNvPr>
          <p:cNvSpPr/>
          <p:nvPr/>
        </p:nvSpPr>
        <p:spPr>
          <a:xfrm>
            <a:off x="416562" y="31927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21" name="3 tricot ceinture plissée.wav"/>
            </a:hlinkClick>
            <a:extLst>
              <a:ext uri="{FF2B5EF4-FFF2-40B4-BE49-F238E27FC236}">
                <a16:creationId xmlns:a16="http://schemas.microsoft.com/office/drawing/2014/main" id="{70F9D8F9-2A4F-47F1-B05A-5BAE13D8DC4B}"/>
              </a:ext>
            </a:extLst>
          </p:cNvPr>
          <p:cNvSpPr/>
          <p:nvPr/>
        </p:nvSpPr>
        <p:spPr>
          <a:xfrm>
            <a:off x="416562" y="40283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22" name="4 caleçon chaussures chemisette.wav"/>
            </a:hlinkClick>
            <a:extLst>
              <a:ext uri="{FF2B5EF4-FFF2-40B4-BE49-F238E27FC236}">
                <a16:creationId xmlns:a16="http://schemas.microsoft.com/office/drawing/2014/main" id="{C1581122-FEA2-492F-8AEC-D34788B9D5F1}"/>
              </a:ext>
            </a:extLst>
          </p:cNvPr>
          <p:cNvSpPr/>
          <p:nvPr/>
        </p:nvSpPr>
        <p:spPr>
          <a:xfrm>
            <a:off x="416562" y="48639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23" name="5 protection vareuse chemisier.wav"/>
            </a:hlinkClick>
            <a:extLst>
              <a:ext uri="{FF2B5EF4-FFF2-40B4-BE49-F238E27FC236}">
                <a16:creationId xmlns:a16="http://schemas.microsoft.com/office/drawing/2014/main" id="{9629D21C-193B-4D1C-BE76-9131C1715ECD}"/>
              </a:ext>
            </a:extLst>
          </p:cNvPr>
          <p:cNvSpPr/>
          <p:nvPr/>
        </p:nvSpPr>
        <p:spPr>
          <a:xfrm>
            <a:off x="416562" y="56736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6857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74" grpId="0" animBg="1"/>
      <p:bldP spid="75" grpId="0" animBg="1"/>
      <p:bldP spid="76" grpId="0" animBg="1"/>
      <p:bldP spid="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[-s-]</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947588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1427"/>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6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04F75"/>
                </a:solidFill>
              </a:rPr>
              <a:t>-s-</a:t>
            </a:r>
            <a:endParaRPr lang="en-GB" sz="3600" dirty="0">
              <a:solidFill>
                <a:srgbClr val="104F75"/>
              </a:solidFill>
            </a:endParaRPr>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mai</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on</a:t>
            </a: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maga</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in</a:t>
            </a: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dé</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olé</a:t>
            </a: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cho</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égli</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cui</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ine</a:t>
            </a:r>
            <a:endParaRPr kumimoji="0" lang="fr-FR" sz="6000" b="0" i="0" u="none" strike="noStrike" kern="1200" cap="none" spc="0" normalizeH="0" baseline="0" noProof="0" dirty="0">
              <a:ln>
                <a:noFill/>
              </a:ln>
              <a:solidFill>
                <a:srgbClr val="104F75"/>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s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s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s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s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s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s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s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s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[-s-]</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Icon&#10;&#10;Description automatically generated">
            <a:extLst>
              <a:ext uri="{FF2B5EF4-FFF2-40B4-BE49-F238E27FC236}">
                <a16:creationId xmlns:a16="http://schemas.microsoft.com/office/drawing/2014/main" id="{061BE3E3-F05A-44FD-BEEB-83B3A9F11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7534" y="3603443"/>
            <a:ext cx="3100646" cy="256772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7531770" cy="867128"/>
          </a:xfrm>
          <a:prstGeom prst="rect">
            <a:avLst/>
          </a:prstGeom>
        </p:spPr>
      </p:pic>
      <p:sp>
        <p:nvSpPr>
          <p:cNvPr id="4" name="Title 3"/>
          <p:cNvSpPr>
            <a:spLocks noGrp="1"/>
          </p:cNvSpPr>
          <p:nvPr>
            <p:ph type="title"/>
          </p:nvPr>
        </p:nvSpPr>
        <p:spPr>
          <a:xfrm>
            <a:off x="-1" y="296864"/>
            <a:ext cx="7434944" cy="707849"/>
          </a:xfrm>
        </p:spPr>
        <p:txBody>
          <a:bodyPr>
            <a:normAutofit/>
          </a:bodyPr>
          <a:lstStyle/>
          <a:p>
            <a:r>
              <a:rPr lang="fr-FR" sz="3600" b="1" dirty="0">
                <a:solidFill>
                  <a:schemeClr val="bg1"/>
                </a:solidFill>
              </a:rPr>
              <a:t>Phonétique</a:t>
            </a:r>
            <a:r>
              <a:rPr lang="en-GB" sz="3600" b="1" dirty="0">
                <a:solidFill>
                  <a:schemeClr val="bg1"/>
                </a:solidFill>
              </a:rPr>
              <a:t>: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Hard or soft [s]?  </a:t>
            </a:r>
            <a:endParaRPr lang="en-GB" sz="3600" b="1" dirty="0">
              <a:solidFill>
                <a:schemeClr val="bg1"/>
              </a:solidFill>
            </a:endParaRPr>
          </a:p>
        </p:txBody>
      </p:sp>
      <p:sp>
        <p:nvSpPr>
          <p:cNvPr id="6" name="Rounded Rectangle 46">
            <a:extLst>
              <a:ext uri="{FF2B5EF4-FFF2-40B4-BE49-F238E27FC236}">
                <a16:creationId xmlns:a16="http://schemas.microsoft.com/office/drawing/2014/main" id="{85A92E8D-07EB-42E0-A224-24E6C897324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11" name="TextBox 10">
            <a:extLst>
              <a:ext uri="{FF2B5EF4-FFF2-40B4-BE49-F238E27FC236}">
                <a16:creationId xmlns:a16="http://schemas.microsoft.com/office/drawing/2014/main" id="{F81BD00C-C1D9-47FA-9B98-A4DD370FA4A6}"/>
              </a:ext>
            </a:extLst>
          </p:cNvPr>
          <p:cNvSpPr txBox="1"/>
          <p:nvPr/>
        </p:nvSpPr>
        <p:spPr>
          <a:xfrm>
            <a:off x="270411" y="1359244"/>
            <a:ext cx="76626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As you know, the French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soft.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To help you say and spell unknown words containing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correctly, there are some simple rules:</a:t>
            </a:r>
          </a:p>
        </p:txBody>
      </p:sp>
      <p:sp>
        <p:nvSpPr>
          <p:cNvPr id="13" name="Rounded Rectangular Callout 6">
            <a:extLst>
              <a:ext uri="{FF2B5EF4-FFF2-40B4-BE49-F238E27FC236}">
                <a16:creationId xmlns:a16="http://schemas.microsoft.com/office/drawing/2014/main" id="{923346AF-39AD-45FA-9B37-F16013A7DEAA}"/>
              </a:ext>
            </a:extLst>
          </p:cNvPr>
          <p:cNvSpPr/>
          <p:nvPr/>
        </p:nvSpPr>
        <p:spPr>
          <a:xfrm>
            <a:off x="8229600" y="1158332"/>
            <a:ext cx="3680320" cy="1849611"/>
          </a:xfrm>
          <a:prstGeom prst="wedgeRoundRectCallout">
            <a:avLst>
              <a:gd name="adj1" fmla="val -48980"/>
              <a:gd name="adj2" fmla="val 10159"/>
              <a:gd name="adj3" fmla="val 16667"/>
            </a:avLst>
          </a:prstGeom>
          <a:solidFill>
            <a:srgbClr val="115076"/>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Icon&#10;&#10;Description automatically generated">
            <a:extLst>
              <a:ext uri="{FF2B5EF4-FFF2-40B4-BE49-F238E27FC236}">
                <a16:creationId xmlns:a16="http://schemas.microsoft.com/office/drawing/2014/main" id="{CBAA724C-8C28-4C05-9691-B21707427E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8753" y="3351755"/>
            <a:ext cx="2818207" cy="1409104"/>
          </a:xfrm>
          <a:prstGeom prst="rect">
            <a:avLst/>
          </a:prstGeom>
        </p:spPr>
      </p:pic>
      <p:sp>
        <p:nvSpPr>
          <p:cNvPr id="28" name="TextBox 27">
            <a:extLst>
              <a:ext uri="{FF2B5EF4-FFF2-40B4-BE49-F238E27FC236}">
                <a16:creationId xmlns:a16="http://schemas.microsoft.com/office/drawing/2014/main" id="{CAD0170C-5618-4BFE-A5AA-35731EBDD9AF}"/>
              </a:ext>
            </a:extLst>
          </p:cNvPr>
          <p:cNvSpPr txBox="1"/>
          <p:nvPr/>
        </p:nvSpPr>
        <p:spPr>
          <a:xfrm>
            <a:off x="272651" y="4789806"/>
            <a:ext cx="76603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If there is a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sound between two vowels, including in a liaison, it must be spelled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p>
        </p:txBody>
      </p:sp>
      <p:sp>
        <p:nvSpPr>
          <p:cNvPr id="29" name="TextBox 28">
            <a:extLst>
              <a:ext uri="{FF2B5EF4-FFF2-40B4-BE49-F238E27FC236}">
                <a16:creationId xmlns:a16="http://schemas.microsoft.com/office/drawing/2014/main" id="{743D5FF4-125C-4765-BC0B-EB3BD155B5FB}"/>
              </a:ext>
            </a:extLst>
          </p:cNvPr>
          <p:cNvSpPr txBox="1"/>
          <p:nvPr/>
        </p:nvSpPr>
        <p:spPr>
          <a:xfrm>
            <a:off x="272652" y="2766593"/>
            <a:ext cx="7760432" cy="842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If there is a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sound at the beginning of a word, it must be spelled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87DDEE3F-17A4-4E95-B840-A4E6C6CC1A85}"/>
              </a:ext>
            </a:extLst>
          </p:cNvPr>
          <p:cNvSpPr txBox="1"/>
          <p:nvPr/>
        </p:nvSpPr>
        <p:spPr>
          <a:xfrm>
            <a:off x="272652" y="3799530"/>
            <a:ext cx="7760432" cy="842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If there is a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sound between two vowels, it must be spelled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6" name="soupe.wav"/>
            </a:hlinkClick>
            <a:extLst>
              <a:ext uri="{FF2B5EF4-FFF2-40B4-BE49-F238E27FC236}">
                <a16:creationId xmlns:a16="http://schemas.microsoft.com/office/drawing/2014/main" id="{66AFCD8D-AD72-41F0-9D89-7A2B4E31BDCE}"/>
              </a:ext>
            </a:extLst>
          </p:cNvPr>
          <p:cNvSpPr txBox="1"/>
          <p:nvPr/>
        </p:nvSpPr>
        <p:spPr>
          <a:xfrm>
            <a:off x="3341649" y="3147356"/>
            <a:ext cx="1338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oupe</a:t>
            </a:r>
          </a:p>
        </p:txBody>
      </p:sp>
      <p:sp>
        <p:nvSpPr>
          <p:cNvPr id="19" name="TextBox 18">
            <a:hlinkClick r:id="" action="ppaction://noaction">
              <a:snd r:embed="rId7" name="poisson.wav"/>
            </a:hlinkClick>
            <a:extLst>
              <a:ext uri="{FF2B5EF4-FFF2-40B4-BE49-F238E27FC236}">
                <a16:creationId xmlns:a16="http://schemas.microsoft.com/office/drawing/2014/main" id="{1A2BBA69-69FA-471E-B603-BD98F272E2EB}"/>
              </a:ext>
            </a:extLst>
          </p:cNvPr>
          <p:cNvSpPr txBox="1"/>
          <p:nvPr/>
        </p:nvSpPr>
        <p:spPr>
          <a:xfrm>
            <a:off x="2813925" y="4180293"/>
            <a:ext cx="1338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poi</a:t>
            </a:r>
            <a:r>
              <a:rPr kumimoji="0" lang="en-GB"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on</a:t>
            </a:r>
          </a:p>
        </p:txBody>
      </p:sp>
      <p:sp>
        <p:nvSpPr>
          <p:cNvPr id="20" name="TextBox 19">
            <a:hlinkClick r:id="" action="ppaction://noaction">
              <a:snd r:embed="rId8" name="les amis.wav"/>
            </a:hlinkClick>
            <a:extLst>
              <a:ext uri="{FF2B5EF4-FFF2-40B4-BE49-F238E27FC236}">
                <a16:creationId xmlns:a16="http://schemas.microsoft.com/office/drawing/2014/main" id="{F57ADCB3-6BAC-4426-8681-A9395E64B6C0}"/>
              </a:ext>
            </a:extLst>
          </p:cNvPr>
          <p:cNvSpPr txBox="1"/>
          <p:nvPr/>
        </p:nvSpPr>
        <p:spPr>
          <a:xfrm>
            <a:off x="1609354" y="5591910"/>
            <a:ext cx="1983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le</a:t>
            </a:r>
            <a:r>
              <a:rPr kumimoji="0" lang="en-GB"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mis</a:t>
            </a:r>
          </a:p>
        </p:txBody>
      </p:sp>
      <p:sp>
        <p:nvSpPr>
          <p:cNvPr id="22" name="TextBox 21">
            <a:hlinkClick r:id="" action="ppaction://noaction">
              <a:snd r:embed="rId9" name="utiliser.wav"/>
            </a:hlinkClick>
            <a:extLst>
              <a:ext uri="{FF2B5EF4-FFF2-40B4-BE49-F238E27FC236}">
                <a16:creationId xmlns:a16="http://schemas.microsoft.com/office/drawing/2014/main" id="{22FC02D5-E55E-476B-A369-0E358BA02073}"/>
              </a:ext>
            </a:extLst>
          </p:cNvPr>
          <p:cNvSpPr txBox="1"/>
          <p:nvPr/>
        </p:nvSpPr>
        <p:spPr>
          <a:xfrm>
            <a:off x="270411" y="5591910"/>
            <a:ext cx="1338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utili</a:t>
            </a:r>
            <a:r>
              <a:rPr kumimoji="0" lang="en-GB"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er</a:t>
            </a:r>
          </a:p>
        </p:txBody>
      </p:sp>
    </p:spTree>
    <p:extLst>
      <p:ext uri="{BB962C8B-B14F-4D97-AF65-F5344CB8AC3E}">
        <p14:creationId xmlns:p14="http://schemas.microsoft.com/office/powerpoint/2010/main" val="12150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28" grpId="0"/>
      <p:bldP spid="29" grpId="0"/>
      <p:bldP spid="30" grpId="0"/>
      <p:bldP spid="18" grpId="0"/>
      <p:bldP spid="19"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26AA4919-2A40-458A-AD79-968186B016AC}"/>
              </a:ext>
            </a:extLst>
          </p:cNvPr>
          <p:cNvSpPr txBox="1"/>
          <p:nvPr/>
        </p:nvSpPr>
        <p:spPr>
          <a:xfrm>
            <a:off x="6608256" y="4215615"/>
            <a:ext cx="297734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scissors</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92053" cy="867128"/>
          </a:xfrm>
          <a:prstGeom prst="rect">
            <a:avLst/>
          </a:prstGeom>
        </p:spPr>
      </p:pic>
      <p:sp>
        <p:nvSpPr>
          <p:cNvPr id="4" name="Title 3"/>
          <p:cNvSpPr>
            <a:spLocks noGrp="1"/>
          </p:cNvSpPr>
          <p:nvPr>
            <p:ph type="title"/>
          </p:nvPr>
        </p:nvSpPr>
        <p:spPr>
          <a:xfrm>
            <a:off x="-1" y="296864"/>
            <a:ext cx="6967960" cy="707849"/>
          </a:xfrm>
        </p:spPr>
        <p:txBody>
          <a:bodyPr>
            <a:normAutofit/>
          </a:bodyPr>
          <a:lstStyle/>
          <a:p>
            <a:r>
              <a:rPr lang="en-GB" sz="3600" b="1" dirty="0">
                <a:solidFill>
                  <a:schemeClr val="bg1"/>
                </a:solidFill>
              </a:rPr>
              <a:t>Soft [s], soft [ss] or hard [s]?</a:t>
            </a:r>
            <a:r>
              <a:rPr lang="fr-FR" sz="3600" b="1" dirty="0">
                <a:solidFill>
                  <a:schemeClr val="bg1"/>
                </a:solidFill>
              </a:rPr>
              <a:t>  </a:t>
            </a:r>
          </a:p>
        </p:txBody>
      </p:sp>
      <p:sp>
        <p:nvSpPr>
          <p:cNvPr id="7" name="Rounded Rectangle 46">
            <a:extLst>
              <a:ext uri="{FF2B5EF4-FFF2-40B4-BE49-F238E27FC236}">
                <a16:creationId xmlns:a16="http://schemas.microsoft.com/office/drawing/2014/main" id="{30AA5245-9AF3-4368-8BE2-89FDDA48EC0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0" name="TextBox 9">
            <a:extLst>
              <a:ext uri="{FF2B5EF4-FFF2-40B4-BE49-F238E27FC236}">
                <a16:creationId xmlns:a16="http://schemas.microsoft.com/office/drawing/2014/main" id="{61F2D677-E883-46BE-9CC9-C0BCE68B244F}"/>
              </a:ext>
            </a:extLst>
          </p:cNvPr>
          <p:cNvSpPr txBox="1"/>
          <p:nvPr/>
        </p:nvSpPr>
        <p:spPr>
          <a:xfrm>
            <a:off x="1098625" y="2093189"/>
            <a:ext cx="20415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ortie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trip]</a:t>
            </a:r>
          </a:p>
        </p:txBody>
      </p:sp>
      <p:sp>
        <p:nvSpPr>
          <p:cNvPr id="11" name="TextBox 10">
            <a:extLst>
              <a:ext uri="{FF2B5EF4-FFF2-40B4-BE49-F238E27FC236}">
                <a16:creationId xmlns:a16="http://schemas.microsoft.com/office/drawing/2014/main" id="{6676212D-F508-49F9-8D89-174B2DF08DC4}"/>
              </a:ext>
            </a:extLst>
          </p:cNvPr>
          <p:cNvSpPr txBox="1"/>
          <p:nvPr/>
        </p:nvSpPr>
        <p:spPr>
          <a:xfrm>
            <a:off x="1098625" y="4215615"/>
            <a:ext cx="30920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de</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iner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to draw]</a:t>
            </a:r>
          </a:p>
        </p:txBody>
      </p:sp>
      <p:sp>
        <p:nvSpPr>
          <p:cNvPr id="13" name="TextBox 12">
            <a:extLst>
              <a:ext uri="{FF2B5EF4-FFF2-40B4-BE49-F238E27FC236}">
                <a16:creationId xmlns:a16="http://schemas.microsoft.com/office/drawing/2014/main" id="{DD673CFA-419C-4B28-853A-E1B285E79AD6}"/>
              </a:ext>
            </a:extLst>
          </p:cNvPr>
          <p:cNvSpPr txBox="1"/>
          <p:nvPr/>
        </p:nvSpPr>
        <p:spPr>
          <a:xfrm>
            <a:off x="6639791" y="2093190"/>
            <a:ext cx="29773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kerme</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school</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 fête]</a:t>
            </a:r>
          </a:p>
        </p:txBody>
      </p:sp>
      <p:sp>
        <p:nvSpPr>
          <p:cNvPr id="27" name="Rectangle 26">
            <a:hlinkClick r:id="" action="ppaction://noaction">
              <a:snd r:embed="rId4" name="sortie.wav"/>
            </a:hlinkClick>
            <a:extLst>
              <a:ext uri="{FF2B5EF4-FFF2-40B4-BE49-F238E27FC236}">
                <a16:creationId xmlns:a16="http://schemas.microsoft.com/office/drawing/2014/main" id="{70ED2836-D45F-40BF-BD44-4A341CEAB4A9}"/>
              </a:ext>
            </a:extLst>
          </p:cNvPr>
          <p:cNvSpPr/>
          <p:nvPr/>
        </p:nvSpPr>
        <p:spPr>
          <a:xfrm>
            <a:off x="447669"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kermesse.wav"/>
            </a:hlinkClick>
            <a:extLst>
              <a:ext uri="{FF2B5EF4-FFF2-40B4-BE49-F238E27FC236}">
                <a16:creationId xmlns:a16="http://schemas.microsoft.com/office/drawing/2014/main" id="{02022C4B-4D23-4CDC-9786-9E64D97B42DC}"/>
              </a:ext>
            </a:extLst>
          </p:cNvPr>
          <p:cNvSpPr/>
          <p:nvPr/>
        </p:nvSpPr>
        <p:spPr>
          <a:xfrm>
            <a:off x="6067822"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dessiner.wav"/>
            </a:hlinkClick>
            <a:extLst>
              <a:ext uri="{FF2B5EF4-FFF2-40B4-BE49-F238E27FC236}">
                <a16:creationId xmlns:a16="http://schemas.microsoft.com/office/drawing/2014/main" id="{DAC97F04-8F82-4137-AF70-25C64E9A36CF}"/>
              </a:ext>
            </a:extLst>
          </p:cNvPr>
          <p:cNvSpPr/>
          <p:nvPr/>
        </p:nvSpPr>
        <p:spPr>
          <a:xfrm>
            <a:off x="447345" y="445810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ciseaux.wav"/>
            </a:hlinkClick>
            <a:extLst>
              <a:ext uri="{FF2B5EF4-FFF2-40B4-BE49-F238E27FC236}">
                <a16:creationId xmlns:a16="http://schemas.microsoft.com/office/drawing/2014/main" id="{2024F718-A9B2-40E0-826C-FE27D79C1377}"/>
              </a:ext>
            </a:extLst>
          </p:cNvPr>
          <p:cNvSpPr/>
          <p:nvPr/>
        </p:nvSpPr>
        <p:spPr>
          <a:xfrm>
            <a:off x="6076510" y="437046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grpSp>
        <p:nvGrpSpPr>
          <p:cNvPr id="54" name="Group 53">
            <a:extLst>
              <a:ext uri="{FF2B5EF4-FFF2-40B4-BE49-F238E27FC236}">
                <a16:creationId xmlns:a16="http://schemas.microsoft.com/office/drawing/2014/main" id="{2230C8B3-4259-4AC4-94C8-30C1220E87CA}"/>
              </a:ext>
            </a:extLst>
          </p:cNvPr>
          <p:cNvGrpSpPr/>
          <p:nvPr/>
        </p:nvGrpSpPr>
        <p:grpSpPr>
          <a:xfrm>
            <a:off x="2889874" y="1904071"/>
            <a:ext cx="2700410" cy="1556613"/>
            <a:chOff x="2797324" y="1901262"/>
            <a:chExt cx="2700410" cy="1556613"/>
          </a:xfrm>
        </p:grpSpPr>
        <p:pic>
          <p:nvPicPr>
            <p:cNvPr id="5" name="Picture 4" descr="Graphical user interface&#10;&#10;Description automatically generated">
              <a:extLst>
                <a:ext uri="{FF2B5EF4-FFF2-40B4-BE49-F238E27FC236}">
                  <a16:creationId xmlns:a16="http://schemas.microsoft.com/office/drawing/2014/main" id="{27BF3F91-7FC3-4C58-85F7-5F5CC27DE7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97324" y="1901262"/>
              <a:ext cx="2238836" cy="1341279"/>
            </a:xfrm>
            <a:prstGeom prst="rect">
              <a:avLst/>
            </a:prstGeom>
          </p:spPr>
        </p:pic>
        <p:pic>
          <p:nvPicPr>
            <p:cNvPr id="32" name="Picture 31">
              <a:extLst>
                <a:ext uri="{FF2B5EF4-FFF2-40B4-BE49-F238E27FC236}">
                  <a16:creationId xmlns:a16="http://schemas.microsoft.com/office/drawing/2014/main" id="{2B17634C-AF74-42C3-96C2-B6050880AA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195" t="5614" r="18641" b="6759"/>
            <a:stretch/>
          </p:blipFill>
          <p:spPr>
            <a:xfrm>
              <a:off x="4574585" y="2590746"/>
              <a:ext cx="923149" cy="867129"/>
            </a:xfrm>
            <a:prstGeom prst="rect">
              <a:avLst/>
            </a:prstGeom>
          </p:spPr>
        </p:pic>
      </p:grpSp>
      <p:pic>
        <p:nvPicPr>
          <p:cNvPr id="44" name="Picture 43" descr="A picture containing text, toy, vector graphics&#10;&#10;Description automatically generated">
            <a:extLst>
              <a:ext uri="{FF2B5EF4-FFF2-40B4-BE49-F238E27FC236}">
                <a16:creationId xmlns:a16="http://schemas.microsoft.com/office/drawing/2014/main" id="{83E916FD-663A-4D7B-A05B-8F990C6D18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30892" y="3676540"/>
            <a:ext cx="1876914" cy="2220379"/>
          </a:xfrm>
          <a:prstGeom prst="rect">
            <a:avLst/>
          </a:prstGeom>
        </p:spPr>
      </p:pic>
      <p:sp>
        <p:nvSpPr>
          <p:cNvPr id="47" name="Rectangle 46">
            <a:extLst>
              <a:ext uri="{FF2B5EF4-FFF2-40B4-BE49-F238E27FC236}">
                <a16:creationId xmlns:a16="http://schemas.microsoft.com/office/drawing/2014/main" id="{6183660E-92AF-42E0-8CA1-2C36DF54B765}"/>
              </a:ext>
            </a:extLst>
          </p:cNvPr>
          <p:cNvSpPr/>
          <p:nvPr/>
        </p:nvSpPr>
        <p:spPr>
          <a:xfrm>
            <a:off x="926556" y="2189977"/>
            <a:ext cx="511877"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8" name="Rectangle 47">
            <a:extLst>
              <a:ext uri="{FF2B5EF4-FFF2-40B4-BE49-F238E27FC236}">
                <a16:creationId xmlns:a16="http://schemas.microsoft.com/office/drawing/2014/main" id="{6F197B15-24BC-4F73-8758-A96C68896A21}"/>
              </a:ext>
            </a:extLst>
          </p:cNvPr>
          <p:cNvSpPr/>
          <p:nvPr/>
        </p:nvSpPr>
        <p:spPr>
          <a:xfrm>
            <a:off x="8575855" y="2189977"/>
            <a:ext cx="516194" cy="610492"/>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9" name="Rectangle 48">
            <a:extLst>
              <a:ext uri="{FF2B5EF4-FFF2-40B4-BE49-F238E27FC236}">
                <a16:creationId xmlns:a16="http://schemas.microsoft.com/office/drawing/2014/main" id="{90A9FF3F-01F2-4C75-9C34-976CABBBA8DB}"/>
              </a:ext>
            </a:extLst>
          </p:cNvPr>
          <p:cNvSpPr/>
          <p:nvPr/>
        </p:nvSpPr>
        <p:spPr>
          <a:xfrm>
            <a:off x="1986527" y="4359535"/>
            <a:ext cx="538058"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grpSp>
        <p:nvGrpSpPr>
          <p:cNvPr id="55" name="Group 54">
            <a:extLst>
              <a:ext uri="{FF2B5EF4-FFF2-40B4-BE49-F238E27FC236}">
                <a16:creationId xmlns:a16="http://schemas.microsoft.com/office/drawing/2014/main" id="{88AA99ED-344A-43B2-A7C2-C3445B5EACF3}"/>
              </a:ext>
            </a:extLst>
          </p:cNvPr>
          <p:cNvGrpSpPr/>
          <p:nvPr/>
        </p:nvGrpSpPr>
        <p:grpSpPr>
          <a:xfrm>
            <a:off x="9635983" y="1802700"/>
            <a:ext cx="2524156" cy="2009901"/>
            <a:chOff x="9635983" y="1802700"/>
            <a:chExt cx="2524156" cy="2009901"/>
          </a:xfrm>
        </p:grpSpPr>
        <p:pic>
          <p:nvPicPr>
            <p:cNvPr id="53" name="Picture 52" descr="A picture containing text, vector graphics, toy&#10;&#10;Description automatically generated">
              <a:extLst>
                <a:ext uri="{FF2B5EF4-FFF2-40B4-BE49-F238E27FC236}">
                  <a16:creationId xmlns:a16="http://schemas.microsoft.com/office/drawing/2014/main" id="{6C166AC5-3000-4FCA-A208-00AFF4AF66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66837" y="2029605"/>
              <a:ext cx="2250214" cy="1073853"/>
            </a:xfrm>
            <a:prstGeom prst="rect">
              <a:avLst/>
            </a:prstGeom>
          </p:spPr>
        </p:pic>
        <p:pic>
          <p:nvPicPr>
            <p:cNvPr id="34" name="Picture 33" descr="A picture containing aircraft, transport, balloon&#10;&#10;Description automatically generated">
              <a:extLst>
                <a:ext uri="{FF2B5EF4-FFF2-40B4-BE49-F238E27FC236}">
                  <a16:creationId xmlns:a16="http://schemas.microsoft.com/office/drawing/2014/main" id="{1B33E5FF-D67B-4BBE-82DB-730C168C4F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77541" y="2421501"/>
              <a:ext cx="488069" cy="555809"/>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8C70666C-4E6A-41A1-B61E-829ED1B3041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9361"/>
            <a:stretch/>
          </p:blipFill>
          <p:spPr>
            <a:xfrm>
              <a:off x="9635983" y="2738747"/>
              <a:ext cx="2524156" cy="1073854"/>
            </a:xfrm>
            <a:prstGeom prst="rect">
              <a:avLst/>
            </a:prstGeom>
          </p:spPr>
        </p:pic>
        <p:pic>
          <p:nvPicPr>
            <p:cNvPr id="51" name="Picture 50" descr="A picture containing text, gauge&#10;&#10;Description automatically generated">
              <a:extLst>
                <a:ext uri="{FF2B5EF4-FFF2-40B4-BE49-F238E27FC236}">
                  <a16:creationId xmlns:a16="http://schemas.microsoft.com/office/drawing/2014/main" id="{19CEE18E-D148-47D5-85D0-040941C147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579" y="1802700"/>
              <a:ext cx="2128123" cy="578449"/>
            </a:xfrm>
            <a:prstGeom prst="rect">
              <a:avLst/>
            </a:prstGeom>
          </p:spPr>
        </p:pic>
      </p:grpSp>
      <p:sp>
        <p:nvSpPr>
          <p:cNvPr id="56" name="TextBox 55">
            <a:extLst>
              <a:ext uri="{FF2B5EF4-FFF2-40B4-BE49-F238E27FC236}">
                <a16:creationId xmlns:a16="http://schemas.microsoft.com/office/drawing/2014/main" id="{08C430BB-9B2B-4165-9DCC-D69E08E9B499}"/>
              </a:ext>
            </a:extLst>
          </p:cNvPr>
          <p:cNvSpPr txBox="1"/>
          <p:nvPr/>
        </p:nvSpPr>
        <p:spPr>
          <a:xfrm>
            <a:off x="1098625" y="3384152"/>
            <a:ext cx="1876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a:t>
            </a:r>
          </a:p>
        </p:txBody>
      </p:sp>
      <p:sp>
        <p:nvSpPr>
          <p:cNvPr id="57" name="TextBox 56">
            <a:extLst>
              <a:ext uri="{FF2B5EF4-FFF2-40B4-BE49-F238E27FC236}">
                <a16:creationId xmlns:a16="http://schemas.microsoft.com/office/drawing/2014/main" id="{2FACD6AA-DEE9-4D2A-85C9-7DEFAA030E5E}"/>
              </a:ext>
            </a:extLst>
          </p:cNvPr>
          <p:cNvSpPr txBox="1"/>
          <p:nvPr/>
        </p:nvSpPr>
        <p:spPr>
          <a:xfrm>
            <a:off x="6639791" y="3358287"/>
            <a:ext cx="2291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58" name="TextBox 57">
            <a:extLst>
              <a:ext uri="{FF2B5EF4-FFF2-40B4-BE49-F238E27FC236}">
                <a16:creationId xmlns:a16="http://schemas.microsoft.com/office/drawing/2014/main" id="{6D0D386E-947F-4C5D-B0F8-0F68C3A477C8}"/>
              </a:ext>
            </a:extLst>
          </p:cNvPr>
          <p:cNvSpPr txBox="1"/>
          <p:nvPr/>
        </p:nvSpPr>
        <p:spPr>
          <a:xfrm>
            <a:off x="1098625" y="5530527"/>
            <a:ext cx="19843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59" name="TextBox 58">
            <a:extLst>
              <a:ext uri="{FF2B5EF4-FFF2-40B4-BE49-F238E27FC236}">
                <a16:creationId xmlns:a16="http://schemas.microsoft.com/office/drawing/2014/main" id="{C55CE143-FD98-4935-9D8F-402D8285F308}"/>
              </a:ext>
            </a:extLst>
          </p:cNvPr>
          <p:cNvSpPr txBox="1"/>
          <p:nvPr/>
        </p:nvSpPr>
        <p:spPr>
          <a:xfrm>
            <a:off x="6620301" y="5530527"/>
            <a:ext cx="22241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hard [-s-]</a:t>
            </a:r>
          </a:p>
        </p:txBody>
      </p:sp>
      <p:sp>
        <p:nvSpPr>
          <p:cNvPr id="3" name="Rectangle 2">
            <a:extLst>
              <a:ext uri="{FF2B5EF4-FFF2-40B4-BE49-F238E27FC236}">
                <a16:creationId xmlns:a16="http://schemas.microsoft.com/office/drawing/2014/main" id="{BF436449-1826-47F5-B94D-E347DE734EE1}"/>
              </a:ext>
            </a:extLst>
          </p:cNvPr>
          <p:cNvSpPr/>
          <p:nvPr/>
        </p:nvSpPr>
        <p:spPr>
          <a:xfrm>
            <a:off x="6652950" y="4200468"/>
            <a:ext cx="2577841" cy="771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12723DF5-AC3F-44D7-889A-B8F8443E77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428030">
            <a:off x="9948290" y="4068069"/>
            <a:ext cx="1323694" cy="219144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38ABA33-7323-4B24-BBD4-6CDF07F03890}"/>
              </a:ext>
            </a:extLst>
          </p:cNvPr>
          <p:cNvSpPr txBox="1"/>
          <p:nvPr/>
        </p:nvSpPr>
        <p:spPr>
          <a:xfrm>
            <a:off x="6615575" y="4211352"/>
            <a:ext cx="29773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ci </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 </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scissors</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0" name="Rectangle 49">
            <a:extLst>
              <a:ext uri="{FF2B5EF4-FFF2-40B4-BE49-F238E27FC236}">
                <a16:creationId xmlns:a16="http://schemas.microsoft.com/office/drawing/2014/main" id="{E45C6681-BE0B-416A-9036-A64152313817}"/>
              </a:ext>
            </a:extLst>
          </p:cNvPr>
          <p:cNvSpPr/>
          <p:nvPr/>
        </p:nvSpPr>
        <p:spPr>
          <a:xfrm>
            <a:off x="7282943" y="4359535"/>
            <a:ext cx="541421"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E7C619A3-4708-4E27-BC33-21F19CA63596}"/>
              </a:ext>
            </a:extLst>
          </p:cNvPr>
          <p:cNvSpPr txBox="1"/>
          <p:nvPr/>
        </p:nvSpPr>
        <p:spPr>
          <a:xfrm>
            <a:off x="82884" y="1255621"/>
            <a:ext cx="10968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Est-ce que tu entends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[ss]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 hard [s]?</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endPar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862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5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xit"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 grpId="0"/>
      <p:bldP spid="11" grpId="0"/>
      <p:bldP spid="13" grpId="0"/>
      <p:bldP spid="27" grpId="0" animBg="1"/>
      <p:bldP spid="28" grpId="0" animBg="1"/>
      <p:bldP spid="29" grpId="0" animBg="1"/>
      <p:bldP spid="30" grpId="0" animBg="1"/>
      <p:bldP spid="47" grpId="0" animBg="1"/>
      <p:bldP spid="47" grpId="1" animBg="1"/>
      <p:bldP spid="48" grpId="0" animBg="1"/>
      <p:bldP spid="48" grpId="1" animBg="1"/>
      <p:bldP spid="49" grpId="0" animBg="1"/>
      <p:bldP spid="49" grpId="1" animBg="1"/>
      <p:bldP spid="56" grpId="0"/>
      <p:bldP spid="57" grpId="0"/>
      <p:bldP spid="58" grpId="0"/>
      <p:bldP spid="59" grpId="0"/>
      <p:bldP spid="3" grpId="0" animBg="1"/>
      <p:bldP spid="35" grpId="0"/>
      <p:bldP spid="35" grpId="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A972376B-CE54-420E-827A-7E2476AE917F}"/>
              </a:ext>
            </a:extLst>
          </p:cNvPr>
          <p:cNvSpPr txBox="1"/>
          <p:nvPr/>
        </p:nvSpPr>
        <p:spPr>
          <a:xfrm>
            <a:off x="6758357" y="4448561"/>
            <a:ext cx="274661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excu</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excuse]</a:t>
            </a:r>
          </a:p>
        </p:txBody>
      </p:sp>
      <p:sp>
        <p:nvSpPr>
          <p:cNvPr id="2" name="Rectangle 1">
            <a:extLst>
              <a:ext uri="{FF2B5EF4-FFF2-40B4-BE49-F238E27FC236}">
                <a16:creationId xmlns:a16="http://schemas.microsoft.com/office/drawing/2014/main" id="{7B044DE0-D54B-4100-ADC9-57D25FA72F6E}"/>
              </a:ext>
            </a:extLst>
          </p:cNvPr>
          <p:cNvSpPr/>
          <p:nvPr/>
        </p:nvSpPr>
        <p:spPr>
          <a:xfrm>
            <a:off x="6689336" y="3916460"/>
            <a:ext cx="2689829" cy="121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6025204-3C0A-4EAD-B174-182C516A09AE}"/>
              </a:ext>
            </a:extLst>
          </p:cNvPr>
          <p:cNvSpPr txBox="1"/>
          <p:nvPr/>
        </p:nvSpPr>
        <p:spPr>
          <a:xfrm>
            <a:off x="6758357" y="4449090"/>
            <a:ext cx="274661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excu </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 </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excuse]</a:t>
            </a:r>
          </a:p>
        </p:txBody>
      </p:sp>
      <p:grpSp>
        <p:nvGrpSpPr>
          <p:cNvPr id="14" name="Group 13">
            <a:extLst>
              <a:ext uri="{FF2B5EF4-FFF2-40B4-BE49-F238E27FC236}">
                <a16:creationId xmlns:a16="http://schemas.microsoft.com/office/drawing/2014/main" id="{65873368-1109-43BE-82E5-739D1DF14D01}"/>
              </a:ext>
            </a:extLst>
          </p:cNvPr>
          <p:cNvGrpSpPr/>
          <p:nvPr/>
        </p:nvGrpSpPr>
        <p:grpSpPr>
          <a:xfrm>
            <a:off x="4203559" y="1738502"/>
            <a:ext cx="1605957" cy="2131796"/>
            <a:chOff x="3933422" y="1952774"/>
            <a:chExt cx="1833100" cy="2433875"/>
          </a:xfrm>
        </p:grpSpPr>
        <p:pic>
          <p:nvPicPr>
            <p:cNvPr id="50" name="Picture 49" descr="A picture containing text, vector graphics, toy&#10;&#10;Description automatically generated">
              <a:extLst>
                <a:ext uri="{FF2B5EF4-FFF2-40B4-BE49-F238E27FC236}">
                  <a16:creationId xmlns:a16="http://schemas.microsoft.com/office/drawing/2014/main" id="{6A97CD2A-EFA6-43EE-BA14-9FACFE96B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737" r="1" b="24803"/>
            <a:stretch/>
          </p:blipFill>
          <p:spPr>
            <a:xfrm>
              <a:off x="4003406" y="1952774"/>
              <a:ext cx="1763116" cy="2335762"/>
            </a:xfrm>
            <a:prstGeom prst="rect">
              <a:avLst/>
            </a:prstGeom>
          </p:spPr>
        </p:pic>
        <p:sp>
          <p:nvSpPr>
            <p:cNvPr id="12" name="Rectangle: Rounded Corners 11">
              <a:extLst>
                <a:ext uri="{FF2B5EF4-FFF2-40B4-BE49-F238E27FC236}">
                  <a16:creationId xmlns:a16="http://schemas.microsoft.com/office/drawing/2014/main" id="{C32D8F0E-67BF-43DD-97A7-3DD65AE50853}"/>
                </a:ext>
              </a:extLst>
            </p:cNvPr>
            <p:cNvSpPr/>
            <p:nvPr/>
          </p:nvSpPr>
          <p:spPr>
            <a:xfrm>
              <a:off x="3933422" y="3163330"/>
              <a:ext cx="944864" cy="12233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7546695" cy="867128"/>
          </a:xfrm>
          <a:prstGeom prst="rect">
            <a:avLst/>
          </a:prstGeom>
        </p:spPr>
      </p:pic>
      <p:sp>
        <p:nvSpPr>
          <p:cNvPr id="4" name="Title 3"/>
          <p:cNvSpPr>
            <a:spLocks noGrp="1"/>
          </p:cNvSpPr>
          <p:nvPr>
            <p:ph type="title"/>
          </p:nvPr>
        </p:nvSpPr>
        <p:spPr>
          <a:xfrm>
            <a:off x="-1" y="296864"/>
            <a:ext cx="6639791" cy="707849"/>
          </a:xfrm>
        </p:spPr>
        <p:txBody>
          <a:bodyPr>
            <a:normAutofit/>
          </a:bodyPr>
          <a:lstStyle/>
          <a:p>
            <a:r>
              <a:rPr lang="en-GB" sz="3600" b="1" dirty="0">
                <a:solidFill>
                  <a:schemeClr val="bg1"/>
                </a:solidFill>
              </a:rPr>
              <a:t>Soft [s], soft [ss] or hard [s]?</a:t>
            </a:r>
            <a:r>
              <a:rPr lang="fr-FR" sz="3600" b="1" dirty="0">
                <a:solidFill>
                  <a:schemeClr val="bg1"/>
                </a:solidFill>
              </a:rPr>
              <a:t> </a:t>
            </a:r>
          </a:p>
        </p:txBody>
      </p:sp>
      <p:sp>
        <p:nvSpPr>
          <p:cNvPr id="7" name="Rounded Rectangle 46">
            <a:extLst>
              <a:ext uri="{FF2B5EF4-FFF2-40B4-BE49-F238E27FC236}">
                <a16:creationId xmlns:a16="http://schemas.microsoft.com/office/drawing/2014/main" id="{30AA5245-9AF3-4368-8BE2-89FDDA48EC0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9" name="TextBox 28">
            <a:extLst>
              <a:ext uri="{FF2B5EF4-FFF2-40B4-BE49-F238E27FC236}">
                <a16:creationId xmlns:a16="http://schemas.microsoft.com/office/drawing/2014/main" id="{C66F7C9C-E9A2-45E0-8976-B769CE20CEF7}"/>
              </a:ext>
            </a:extLst>
          </p:cNvPr>
          <p:cNvSpPr txBox="1"/>
          <p:nvPr/>
        </p:nvSpPr>
        <p:spPr>
          <a:xfrm>
            <a:off x="1083471" y="2067496"/>
            <a:ext cx="41665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maître</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primary</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teacher, f</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A57ADB04-7F6B-4399-B49F-4E8C58DB8668}"/>
              </a:ext>
            </a:extLst>
          </p:cNvPr>
          <p:cNvSpPr txBox="1"/>
          <p:nvPr/>
        </p:nvSpPr>
        <p:spPr>
          <a:xfrm>
            <a:off x="6758357" y="2067496"/>
            <a:ext cx="34309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pectacle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[show]</a:t>
            </a:r>
          </a:p>
        </p:txBody>
      </p:sp>
      <p:sp>
        <p:nvSpPr>
          <p:cNvPr id="32" name="TextBox 31">
            <a:extLst>
              <a:ext uri="{FF2B5EF4-FFF2-40B4-BE49-F238E27FC236}">
                <a16:creationId xmlns:a16="http://schemas.microsoft.com/office/drawing/2014/main" id="{F6367800-9AC3-4698-9DA2-F60F7041FFDF}"/>
              </a:ext>
            </a:extLst>
          </p:cNvPr>
          <p:cNvSpPr txBox="1"/>
          <p:nvPr/>
        </p:nvSpPr>
        <p:spPr>
          <a:xfrm>
            <a:off x="1083471" y="4448561"/>
            <a:ext cx="18528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tylo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pen</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3" name="Rectangle 32">
            <a:hlinkClick r:id="" action="ppaction://noaction">
              <a:snd r:embed="rId5" name="maitresse.wav"/>
            </a:hlinkClick>
            <a:extLst>
              <a:ext uri="{FF2B5EF4-FFF2-40B4-BE49-F238E27FC236}">
                <a16:creationId xmlns:a16="http://schemas.microsoft.com/office/drawing/2014/main" id="{9918D8A2-DE30-4A68-969F-F379C45C7DCA}"/>
              </a:ext>
            </a:extLst>
          </p:cNvPr>
          <p:cNvSpPr/>
          <p:nvPr/>
        </p:nvSpPr>
        <p:spPr>
          <a:xfrm>
            <a:off x="447669"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4" name="Rectangle 33">
            <a:hlinkClick r:id="" action="ppaction://noaction">
              <a:snd r:embed="rId6" name="spectacle.wav"/>
            </a:hlinkClick>
            <a:extLst>
              <a:ext uri="{FF2B5EF4-FFF2-40B4-BE49-F238E27FC236}">
                <a16:creationId xmlns:a16="http://schemas.microsoft.com/office/drawing/2014/main" id="{7A829BD5-DD85-4C79-BC1D-4229B0FBD230}"/>
              </a:ext>
            </a:extLst>
          </p:cNvPr>
          <p:cNvSpPr/>
          <p:nvPr/>
        </p:nvSpPr>
        <p:spPr>
          <a:xfrm>
            <a:off x="6003130"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5" name="Rectangle 34">
            <a:hlinkClick r:id="" action="ppaction://noaction">
              <a:snd r:embed="rId7" name="stylo.wav"/>
            </a:hlinkClick>
            <a:extLst>
              <a:ext uri="{FF2B5EF4-FFF2-40B4-BE49-F238E27FC236}">
                <a16:creationId xmlns:a16="http://schemas.microsoft.com/office/drawing/2014/main" id="{8EDF2BC9-94AC-4561-97B5-15A57687E52A}"/>
              </a:ext>
            </a:extLst>
          </p:cNvPr>
          <p:cNvSpPr/>
          <p:nvPr/>
        </p:nvSpPr>
        <p:spPr>
          <a:xfrm>
            <a:off x="447669" y="467828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6" name="Rectangle 35">
            <a:hlinkClick r:id="" action="ppaction://noaction">
              <a:snd r:embed="rId8" name="excuse.wav"/>
            </a:hlinkClick>
            <a:extLst>
              <a:ext uri="{FF2B5EF4-FFF2-40B4-BE49-F238E27FC236}">
                <a16:creationId xmlns:a16="http://schemas.microsoft.com/office/drawing/2014/main" id="{098CDCA8-647B-460E-9FD9-6E348612C94B}"/>
              </a:ext>
            </a:extLst>
          </p:cNvPr>
          <p:cNvSpPr/>
          <p:nvPr/>
        </p:nvSpPr>
        <p:spPr>
          <a:xfrm>
            <a:off x="6003130" y="465529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4" name="Rectangle 43">
            <a:extLst>
              <a:ext uri="{FF2B5EF4-FFF2-40B4-BE49-F238E27FC236}">
                <a16:creationId xmlns:a16="http://schemas.microsoft.com/office/drawing/2014/main" id="{2086BA71-E07A-4BA8-8F33-B4A5238A5749}"/>
              </a:ext>
            </a:extLst>
          </p:cNvPr>
          <p:cNvSpPr/>
          <p:nvPr/>
        </p:nvSpPr>
        <p:spPr>
          <a:xfrm>
            <a:off x="3075208" y="2184278"/>
            <a:ext cx="505131"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54" name="Picture 53" descr="A picture containing text&#10;&#10;Description automatically generated">
            <a:extLst>
              <a:ext uri="{FF2B5EF4-FFF2-40B4-BE49-F238E27FC236}">
                <a16:creationId xmlns:a16="http://schemas.microsoft.com/office/drawing/2014/main" id="{76E4EC91-6905-48FC-87C0-98D15F883D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1096" y="1961146"/>
            <a:ext cx="2008041" cy="1780149"/>
          </a:xfrm>
          <a:prstGeom prst="rect">
            <a:avLst/>
          </a:prstGeom>
        </p:spPr>
      </p:pic>
      <p:pic>
        <p:nvPicPr>
          <p:cNvPr id="52" name="Picture 51">
            <a:extLst>
              <a:ext uri="{FF2B5EF4-FFF2-40B4-BE49-F238E27FC236}">
                <a16:creationId xmlns:a16="http://schemas.microsoft.com/office/drawing/2014/main" id="{80EE021B-C60D-4C54-98CB-5CE3275492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0114" y="2426774"/>
            <a:ext cx="1510003" cy="1071159"/>
          </a:xfrm>
          <a:prstGeom prst="rect">
            <a:avLst/>
          </a:prstGeom>
        </p:spPr>
      </p:pic>
      <p:pic>
        <p:nvPicPr>
          <p:cNvPr id="56" name="Picture 55">
            <a:extLst>
              <a:ext uri="{FF2B5EF4-FFF2-40B4-BE49-F238E27FC236}">
                <a16:creationId xmlns:a16="http://schemas.microsoft.com/office/drawing/2014/main" id="{5682D880-77F6-40A8-B45A-4F078CA6D67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371" b="8096"/>
          <a:stretch/>
        </p:blipFill>
        <p:spPr>
          <a:xfrm>
            <a:off x="9386402" y="4097901"/>
            <a:ext cx="2498670" cy="2187146"/>
          </a:xfrm>
          <a:prstGeom prst="rect">
            <a:avLst/>
          </a:prstGeom>
        </p:spPr>
      </p:pic>
      <p:sp>
        <p:nvSpPr>
          <p:cNvPr id="59" name="Rectangle 58">
            <a:extLst>
              <a:ext uri="{FF2B5EF4-FFF2-40B4-BE49-F238E27FC236}">
                <a16:creationId xmlns:a16="http://schemas.microsoft.com/office/drawing/2014/main" id="{FEE63D4F-42B4-4256-AB0C-5BA9C18EC2EE}"/>
              </a:ext>
            </a:extLst>
          </p:cNvPr>
          <p:cNvSpPr/>
          <p:nvPr/>
        </p:nvSpPr>
        <p:spPr>
          <a:xfrm>
            <a:off x="6499953" y="2184278"/>
            <a:ext cx="617180"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0" name="Rectangle 59">
            <a:extLst>
              <a:ext uri="{FF2B5EF4-FFF2-40B4-BE49-F238E27FC236}">
                <a16:creationId xmlns:a16="http://schemas.microsoft.com/office/drawing/2014/main" id="{DB4B0329-FEA7-46E5-913C-5D15F08E9CC8}"/>
              </a:ext>
            </a:extLst>
          </p:cNvPr>
          <p:cNvSpPr/>
          <p:nvPr/>
        </p:nvSpPr>
        <p:spPr>
          <a:xfrm>
            <a:off x="913328" y="4515423"/>
            <a:ext cx="537251"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1" name="Rectangle 60">
            <a:extLst>
              <a:ext uri="{FF2B5EF4-FFF2-40B4-BE49-F238E27FC236}">
                <a16:creationId xmlns:a16="http://schemas.microsoft.com/office/drawing/2014/main" id="{C18232EB-7714-4A52-8C69-AE45BD972FD8}"/>
              </a:ext>
            </a:extLst>
          </p:cNvPr>
          <p:cNvSpPr/>
          <p:nvPr/>
        </p:nvSpPr>
        <p:spPr>
          <a:xfrm>
            <a:off x="8316421" y="4515423"/>
            <a:ext cx="584891"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40C2E36A-6DBD-485C-B75B-7DEAA0F6B15B}"/>
              </a:ext>
            </a:extLst>
          </p:cNvPr>
          <p:cNvSpPr txBox="1"/>
          <p:nvPr/>
        </p:nvSpPr>
        <p:spPr>
          <a:xfrm>
            <a:off x="1083471" y="3358287"/>
            <a:ext cx="22542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64" name="TextBox 63">
            <a:extLst>
              <a:ext uri="{FF2B5EF4-FFF2-40B4-BE49-F238E27FC236}">
                <a16:creationId xmlns:a16="http://schemas.microsoft.com/office/drawing/2014/main" id="{DE904F59-B5B5-480A-B5E1-9D1A95559A2A}"/>
              </a:ext>
            </a:extLst>
          </p:cNvPr>
          <p:cNvSpPr txBox="1"/>
          <p:nvPr/>
        </p:nvSpPr>
        <p:spPr>
          <a:xfrm>
            <a:off x="6758357" y="3358287"/>
            <a:ext cx="1876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a:t>
            </a:r>
          </a:p>
        </p:txBody>
      </p:sp>
      <p:sp>
        <p:nvSpPr>
          <p:cNvPr id="65" name="TextBox 64">
            <a:extLst>
              <a:ext uri="{FF2B5EF4-FFF2-40B4-BE49-F238E27FC236}">
                <a16:creationId xmlns:a16="http://schemas.microsoft.com/office/drawing/2014/main" id="{48A8FEE4-4747-404E-A1D7-A5602157061C}"/>
              </a:ext>
            </a:extLst>
          </p:cNvPr>
          <p:cNvSpPr txBox="1"/>
          <p:nvPr/>
        </p:nvSpPr>
        <p:spPr>
          <a:xfrm>
            <a:off x="1083471" y="5685889"/>
            <a:ext cx="19843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a:t>
            </a:r>
          </a:p>
        </p:txBody>
      </p:sp>
      <p:sp>
        <p:nvSpPr>
          <p:cNvPr id="66" name="TextBox 65">
            <a:extLst>
              <a:ext uri="{FF2B5EF4-FFF2-40B4-BE49-F238E27FC236}">
                <a16:creationId xmlns:a16="http://schemas.microsoft.com/office/drawing/2014/main" id="{A8CD02F8-0E86-416C-868D-F0E8DAF91CA6}"/>
              </a:ext>
            </a:extLst>
          </p:cNvPr>
          <p:cNvSpPr txBox="1"/>
          <p:nvPr/>
        </p:nvSpPr>
        <p:spPr>
          <a:xfrm>
            <a:off x="6758357" y="5686991"/>
            <a:ext cx="21005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hard [-s-]</a:t>
            </a:r>
          </a:p>
        </p:txBody>
      </p:sp>
      <p:pic>
        <p:nvPicPr>
          <p:cNvPr id="1028" name="Picture 4">
            <a:extLst>
              <a:ext uri="{FF2B5EF4-FFF2-40B4-BE49-F238E27FC236}">
                <a16:creationId xmlns:a16="http://schemas.microsoft.com/office/drawing/2014/main" id="{9C354CF0-E46E-4D42-AC39-96D34F3BA9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8983" y="4266382"/>
            <a:ext cx="1654303" cy="182586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BA03264-042A-41D5-86A2-C742A26EEFD4}"/>
              </a:ext>
            </a:extLst>
          </p:cNvPr>
          <p:cNvSpPr txBox="1"/>
          <p:nvPr/>
        </p:nvSpPr>
        <p:spPr>
          <a:xfrm>
            <a:off x="82884" y="1255621"/>
            <a:ext cx="10968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Est-ce que tu entends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[ss]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hard [s]?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8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520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6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30"/>
                                        </p:tgtEl>
                                        <p:attrNameLst>
                                          <p:attrName>style.visibility</p:attrName>
                                        </p:attrNameLst>
                                      </p:cBhvr>
                                      <p:to>
                                        <p:strVal val="hidden"/>
                                      </p:to>
                                    </p:set>
                                  </p:childTnLst>
                                </p:cTn>
                              </p:par>
                              <p:par>
                                <p:cTn id="73" presetID="1" presetClass="entr" presetSubtype="0" fill="hold" grpId="1"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 grpId="0" animBg="1"/>
      <p:bldP spid="30" grpId="0"/>
      <p:bldP spid="30" grpId="1"/>
      <p:bldP spid="29" grpId="0"/>
      <p:bldP spid="31" grpId="0"/>
      <p:bldP spid="32" grpId="0"/>
      <p:bldP spid="33" grpId="0" animBg="1"/>
      <p:bldP spid="34" grpId="0" animBg="1"/>
      <p:bldP spid="35" grpId="0" animBg="1"/>
      <p:bldP spid="36" grpId="0" animBg="1"/>
      <p:bldP spid="44" grpId="0" animBg="1"/>
      <p:bldP spid="44" grpId="1" animBg="1"/>
      <p:bldP spid="59" grpId="0" animBg="1"/>
      <p:bldP spid="59" grpId="1" animBg="1"/>
      <p:bldP spid="60" grpId="0" animBg="1"/>
      <p:bldP spid="60" grpId="1" animBg="1"/>
      <p:bldP spid="61" grpId="0" animBg="1"/>
      <p:bldP spid="61" grpId="1" animBg="1"/>
      <p:bldP spid="63" grpId="0"/>
      <p:bldP spid="64" grpId="0"/>
      <p:bldP spid="65" grpId="0"/>
      <p:bldP spid="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6ABB2443-8DCD-4133-8504-97C8E3448F7C}"/>
              </a:ext>
            </a:extLst>
          </p:cNvPr>
          <p:cNvSpPr txBox="1"/>
          <p:nvPr/>
        </p:nvSpPr>
        <p:spPr>
          <a:xfrm>
            <a:off x="6632244" y="1985879"/>
            <a:ext cx="387476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maîtri</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master’s degree</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6F165CF7-3B30-4DB2-A696-670F41F9997F}"/>
              </a:ext>
            </a:extLst>
          </p:cNvPr>
          <p:cNvSpPr txBox="1"/>
          <p:nvPr/>
        </p:nvSpPr>
        <p:spPr>
          <a:xfrm>
            <a:off x="6667932" y="4353291"/>
            <a:ext cx="27548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chai</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chair</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B1081A1A-D335-434C-80BB-A8A1CBF4A405}"/>
              </a:ext>
            </a:extLst>
          </p:cNvPr>
          <p:cNvSpPr/>
          <p:nvPr/>
        </p:nvSpPr>
        <p:spPr>
          <a:xfrm>
            <a:off x="6611016" y="4417440"/>
            <a:ext cx="2601328" cy="1323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523545" cy="867128"/>
          </a:xfrm>
          <a:prstGeom prst="rect">
            <a:avLst/>
          </a:prstGeom>
        </p:spPr>
      </p:pic>
      <p:sp>
        <p:nvSpPr>
          <p:cNvPr id="4" name="Title 3"/>
          <p:cNvSpPr>
            <a:spLocks noGrp="1"/>
          </p:cNvSpPr>
          <p:nvPr>
            <p:ph type="title"/>
          </p:nvPr>
        </p:nvSpPr>
        <p:spPr>
          <a:xfrm>
            <a:off x="-1" y="296864"/>
            <a:ext cx="6667933" cy="707849"/>
          </a:xfrm>
        </p:spPr>
        <p:txBody>
          <a:bodyPr>
            <a:normAutofit/>
          </a:bodyPr>
          <a:lstStyle/>
          <a:p>
            <a:r>
              <a:rPr lang="en-GB" sz="3600" b="1" dirty="0">
                <a:solidFill>
                  <a:schemeClr val="bg1"/>
                </a:solidFill>
              </a:rPr>
              <a:t>Soft [s], soft [ss] or hard [s]?</a:t>
            </a:r>
            <a:r>
              <a:rPr lang="fr-FR" sz="3600" b="1" dirty="0">
                <a:solidFill>
                  <a:schemeClr val="bg1"/>
                </a:solidFill>
              </a:rPr>
              <a:t> </a:t>
            </a:r>
            <a:endParaRPr lang="en-GB" sz="3600" b="1" dirty="0">
              <a:solidFill>
                <a:schemeClr val="bg1"/>
              </a:solidFill>
            </a:endParaRPr>
          </a:p>
        </p:txBody>
      </p:sp>
      <p:sp>
        <p:nvSpPr>
          <p:cNvPr id="7" name="Rounded Rectangle 46">
            <a:extLst>
              <a:ext uri="{FF2B5EF4-FFF2-40B4-BE49-F238E27FC236}">
                <a16:creationId xmlns:a16="http://schemas.microsoft.com/office/drawing/2014/main" id="{30AA5245-9AF3-4368-8BE2-89FDDA48EC0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FC556E03-1B30-4F06-B96A-A293E5D3AEA9}"/>
              </a:ext>
            </a:extLst>
          </p:cNvPr>
          <p:cNvSpPr txBox="1"/>
          <p:nvPr/>
        </p:nvSpPr>
        <p:spPr>
          <a:xfrm>
            <a:off x="1217481" y="1998912"/>
            <a:ext cx="37320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trou</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pencil case</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CDDE3A4B-9C4C-404F-9184-5E6FCD11F462}"/>
              </a:ext>
            </a:extLst>
          </p:cNvPr>
          <p:cNvSpPr txBox="1"/>
          <p:nvPr/>
        </p:nvSpPr>
        <p:spPr>
          <a:xfrm>
            <a:off x="6667932" y="4360822"/>
            <a:ext cx="27548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chai </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 </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chair</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8" name="Rectangle 27">
            <a:hlinkClick r:id="" action="ppaction://noaction">
              <a:snd r:embed="rId4" name="trousse.wav"/>
            </a:hlinkClick>
            <a:extLst>
              <a:ext uri="{FF2B5EF4-FFF2-40B4-BE49-F238E27FC236}">
                <a16:creationId xmlns:a16="http://schemas.microsoft.com/office/drawing/2014/main" id="{B2519F81-7D93-4135-BDC4-FC11F683D48F}"/>
              </a:ext>
            </a:extLst>
          </p:cNvPr>
          <p:cNvSpPr/>
          <p:nvPr/>
        </p:nvSpPr>
        <p:spPr>
          <a:xfrm>
            <a:off x="447669"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9" name="Rectangle 28">
            <a:hlinkClick r:id="" action="ppaction://noaction">
              <a:snd r:embed="rId5" name="maitrise.wav"/>
            </a:hlinkClick>
            <a:extLst>
              <a:ext uri="{FF2B5EF4-FFF2-40B4-BE49-F238E27FC236}">
                <a16:creationId xmlns:a16="http://schemas.microsoft.com/office/drawing/2014/main" id="{DCAAC094-3C9D-4B82-B55D-3152F2BDBB1A}"/>
              </a:ext>
            </a:extLst>
          </p:cNvPr>
          <p:cNvSpPr/>
          <p:nvPr/>
        </p:nvSpPr>
        <p:spPr>
          <a:xfrm>
            <a:off x="6067822"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30" name="Rectangle 29">
            <a:hlinkClick r:id="" action="ppaction://noaction">
              <a:snd r:embed="rId6" name="classeur.wav"/>
            </a:hlinkClick>
            <a:extLst>
              <a:ext uri="{FF2B5EF4-FFF2-40B4-BE49-F238E27FC236}">
                <a16:creationId xmlns:a16="http://schemas.microsoft.com/office/drawing/2014/main" id="{3C598CC2-150C-4F6A-8889-EEE9D8C2CCA9}"/>
              </a:ext>
            </a:extLst>
          </p:cNvPr>
          <p:cNvSpPr/>
          <p:nvPr/>
        </p:nvSpPr>
        <p:spPr>
          <a:xfrm>
            <a:off x="447669" y="467828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31" name="Rectangle 30">
            <a:hlinkClick r:id="" action="ppaction://noaction">
              <a:snd r:embed="rId7" name="chaise.wav"/>
            </a:hlinkClick>
            <a:extLst>
              <a:ext uri="{FF2B5EF4-FFF2-40B4-BE49-F238E27FC236}">
                <a16:creationId xmlns:a16="http://schemas.microsoft.com/office/drawing/2014/main" id="{466BAC01-A43F-4CFE-AE66-2E5AD40E8EF6}"/>
              </a:ext>
            </a:extLst>
          </p:cNvPr>
          <p:cNvSpPr/>
          <p:nvPr/>
        </p:nvSpPr>
        <p:spPr>
          <a:xfrm>
            <a:off x="6096000" y="467828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sp>
        <p:nvSpPr>
          <p:cNvPr id="32" name="Rectangle 31">
            <a:extLst>
              <a:ext uri="{FF2B5EF4-FFF2-40B4-BE49-F238E27FC236}">
                <a16:creationId xmlns:a16="http://schemas.microsoft.com/office/drawing/2014/main" id="{A20F9BC8-C60B-4B76-BCDE-008491F5F1E3}"/>
              </a:ext>
            </a:extLst>
          </p:cNvPr>
          <p:cNvSpPr/>
          <p:nvPr/>
        </p:nvSpPr>
        <p:spPr>
          <a:xfrm>
            <a:off x="2474867" y="2116977"/>
            <a:ext cx="554197"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5" name="Picture 4" descr="A picture containing calendar&#10;&#10;Description automatically generated">
            <a:extLst>
              <a:ext uri="{FF2B5EF4-FFF2-40B4-BE49-F238E27FC236}">
                <a16:creationId xmlns:a16="http://schemas.microsoft.com/office/drawing/2014/main" id="{A2D52FB1-8477-4E51-BC9A-B82515E5BA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881062">
            <a:off x="3922985" y="1959449"/>
            <a:ext cx="1938497" cy="2083356"/>
          </a:xfrm>
          <a:prstGeom prst="rect">
            <a:avLst/>
          </a:prstGeom>
        </p:spPr>
      </p:pic>
      <p:sp>
        <p:nvSpPr>
          <p:cNvPr id="50" name="Rectangle 49">
            <a:extLst>
              <a:ext uri="{FF2B5EF4-FFF2-40B4-BE49-F238E27FC236}">
                <a16:creationId xmlns:a16="http://schemas.microsoft.com/office/drawing/2014/main" id="{1F302507-520D-4B8A-B727-29914F8A5FFB}"/>
              </a:ext>
            </a:extLst>
          </p:cNvPr>
          <p:cNvSpPr/>
          <p:nvPr/>
        </p:nvSpPr>
        <p:spPr>
          <a:xfrm>
            <a:off x="8130928" y="4481133"/>
            <a:ext cx="529388"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58" name="Picture 57">
            <a:extLst>
              <a:ext uri="{FF2B5EF4-FFF2-40B4-BE49-F238E27FC236}">
                <a16:creationId xmlns:a16="http://schemas.microsoft.com/office/drawing/2014/main" id="{33CD25EE-8AF7-4DE1-AEF1-195335C3F5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3632" y="4259430"/>
            <a:ext cx="1804484" cy="1989439"/>
          </a:xfrm>
          <a:prstGeom prst="rect">
            <a:avLst/>
          </a:prstGeom>
        </p:spPr>
      </p:pic>
      <p:sp>
        <p:nvSpPr>
          <p:cNvPr id="62" name="TextBox 61">
            <a:extLst>
              <a:ext uri="{FF2B5EF4-FFF2-40B4-BE49-F238E27FC236}">
                <a16:creationId xmlns:a16="http://schemas.microsoft.com/office/drawing/2014/main" id="{E135D9F3-25C5-4B26-9CAF-118F5468CB76}"/>
              </a:ext>
            </a:extLst>
          </p:cNvPr>
          <p:cNvSpPr txBox="1"/>
          <p:nvPr/>
        </p:nvSpPr>
        <p:spPr>
          <a:xfrm>
            <a:off x="1217481" y="3358287"/>
            <a:ext cx="20785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63" name="TextBox 62">
            <a:extLst>
              <a:ext uri="{FF2B5EF4-FFF2-40B4-BE49-F238E27FC236}">
                <a16:creationId xmlns:a16="http://schemas.microsoft.com/office/drawing/2014/main" id="{2A0CE4C9-DAAF-4932-B017-51CBD9989B60}"/>
              </a:ext>
            </a:extLst>
          </p:cNvPr>
          <p:cNvSpPr txBox="1"/>
          <p:nvPr/>
        </p:nvSpPr>
        <p:spPr>
          <a:xfrm>
            <a:off x="6639791" y="3358287"/>
            <a:ext cx="2131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hard [-s-]</a:t>
            </a:r>
          </a:p>
        </p:txBody>
      </p:sp>
      <p:sp>
        <p:nvSpPr>
          <p:cNvPr id="64" name="TextBox 63">
            <a:extLst>
              <a:ext uri="{FF2B5EF4-FFF2-40B4-BE49-F238E27FC236}">
                <a16:creationId xmlns:a16="http://schemas.microsoft.com/office/drawing/2014/main" id="{41A5E536-8F37-4512-B4AE-CD517333D668}"/>
              </a:ext>
            </a:extLst>
          </p:cNvPr>
          <p:cNvSpPr txBox="1"/>
          <p:nvPr/>
        </p:nvSpPr>
        <p:spPr>
          <a:xfrm>
            <a:off x="1217481" y="5696402"/>
            <a:ext cx="19843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65" name="TextBox 64">
            <a:extLst>
              <a:ext uri="{FF2B5EF4-FFF2-40B4-BE49-F238E27FC236}">
                <a16:creationId xmlns:a16="http://schemas.microsoft.com/office/drawing/2014/main" id="{41037A75-1CE1-4489-8352-523466CD0C54}"/>
              </a:ext>
            </a:extLst>
          </p:cNvPr>
          <p:cNvSpPr txBox="1"/>
          <p:nvPr/>
        </p:nvSpPr>
        <p:spPr>
          <a:xfrm>
            <a:off x="6667933" y="5690040"/>
            <a:ext cx="23149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hard [-s-]</a:t>
            </a:r>
          </a:p>
        </p:txBody>
      </p:sp>
      <p:sp>
        <p:nvSpPr>
          <p:cNvPr id="34" name="TextBox 33">
            <a:extLst>
              <a:ext uri="{FF2B5EF4-FFF2-40B4-BE49-F238E27FC236}">
                <a16:creationId xmlns:a16="http://schemas.microsoft.com/office/drawing/2014/main" id="{471C30B6-9A18-4151-97B1-04CB3FE4AAAB}"/>
              </a:ext>
            </a:extLst>
          </p:cNvPr>
          <p:cNvSpPr txBox="1"/>
          <p:nvPr/>
        </p:nvSpPr>
        <p:spPr>
          <a:xfrm>
            <a:off x="1217481" y="4353291"/>
            <a:ext cx="37320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cla</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ring binder</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9" name="Rectangle 48">
            <a:extLst>
              <a:ext uri="{FF2B5EF4-FFF2-40B4-BE49-F238E27FC236}">
                <a16:creationId xmlns:a16="http://schemas.microsoft.com/office/drawing/2014/main" id="{3606D694-CC06-4208-9669-985CAEA03D6D}"/>
              </a:ext>
            </a:extLst>
          </p:cNvPr>
          <p:cNvSpPr/>
          <p:nvPr/>
        </p:nvSpPr>
        <p:spPr>
          <a:xfrm>
            <a:off x="2232614" y="4481133"/>
            <a:ext cx="568698"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6" name="Picture 5" descr="Chart&#10;&#10;Description automatically generated">
            <a:extLst>
              <a:ext uri="{FF2B5EF4-FFF2-40B4-BE49-F238E27FC236}">
                <a16:creationId xmlns:a16="http://schemas.microsoft.com/office/drawing/2014/main" id="{597D4FAC-08AC-4CC8-AA04-5A8AD6EB7E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2185" y="4331193"/>
            <a:ext cx="1391883" cy="1861661"/>
          </a:xfrm>
          <a:prstGeom prst="rect">
            <a:avLst/>
          </a:prstGeom>
        </p:spPr>
      </p:pic>
      <p:sp>
        <p:nvSpPr>
          <p:cNvPr id="9" name="Rectangle 8">
            <a:extLst>
              <a:ext uri="{FF2B5EF4-FFF2-40B4-BE49-F238E27FC236}">
                <a16:creationId xmlns:a16="http://schemas.microsoft.com/office/drawing/2014/main" id="{44E64CAD-A4BB-4FF4-8AE2-3627C50603BE}"/>
              </a:ext>
            </a:extLst>
          </p:cNvPr>
          <p:cNvSpPr/>
          <p:nvPr/>
        </p:nvSpPr>
        <p:spPr>
          <a:xfrm>
            <a:off x="6697901" y="2040486"/>
            <a:ext cx="3753722" cy="1419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40C0CDBE-E21E-4521-9F7F-4DAFC84A7B1D}"/>
              </a:ext>
            </a:extLst>
          </p:cNvPr>
          <p:cNvSpPr txBox="1"/>
          <p:nvPr/>
        </p:nvSpPr>
        <p:spPr>
          <a:xfrm>
            <a:off x="6629604" y="1998912"/>
            <a:ext cx="387476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maîtri </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 </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master’s degree</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8" name="Rectangle 47">
            <a:extLst>
              <a:ext uri="{FF2B5EF4-FFF2-40B4-BE49-F238E27FC236}">
                <a16:creationId xmlns:a16="http://schemas.microsoft.com/office/drawing/2014/main" id="{584B6B60-DF8D-471F-B1CF-1FF97B7625B6}"/>
              </a:ext>
            </a:extLst>
          </p:cNvPr>
          <p:cNvSpPr/>
          <p:nvPr/>
        </p:nvSpPr>
        <p:spPr>
          <a:xfrm>
            <a:off x="8406580" y="2116977"/>
            <a:ext cx="507472"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40E7EA83-6988-43F3-A359-B44F0BCC4EEF}"/>
              </a:ext>
            </a:extLst>
          </p:cNvPr>
          <p:cNvSpPr txBox="1"/>
          <p:nvPr/>
        </p:nvSpPr>
        <p:spPr>
          <a:xfrm>
            <a:off x="82884" y="1255621"/>
            <a:ext cx="10968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Est-ce que tu entends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[ss]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 hard [s]?</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endPar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13" name="Picture 12" descr="A person wearing a garment&#10;&#10;Description automatically generated with low confidence">
            <a:extLst>
              <a:ext uri="{FF2B5EF4-FFF2-40B4-BE49-F238E27FC236}">
                <a16:creationId xmlns:a16="http://schemas.microsoft.com/office/drawing/2014/main" id="{CAFDE624-BAB6-4874-B6A6-DDA7BC46C2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77475" y="1552706"/>
            <a:ext cx="1281648" cy="2563296"/>
          </a:xfrm>
          <a:prstGeom prst="rect">
            <a:avLst/>
          </a:prstGeom>
        </p:spPr>
      </p:pic>
    </p:spTree>
    <p:extLst>
      <p:ext uri="{BB962C8B-B14F-4D97-AF65-F5344CB8AC3E}">
        <p14:creationId xmlns:p14="http://schemas.microsoft.com/office/powerpoint/2010/main" val="278004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0"/>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5" grpId="0"/>
      <p:bldP spid="35" grpId="1"/>
      <p:bldP spid="2" grpId="0" animBg="1"/>
      <p:bldP spid="23" grpId="0"/>
      <p:bldP spid="27" grpId="0"/>
      <p:bldP spid="27" grpId="1"/>
      <p:bldP spid="28" grpId="0" animBg="1"/>
      <p:bldP spid="29" grpId="0" animBg="1"/>
      <p:bldP spid="30" grpId="0" animBg="1"/>
      <p:bldP spid="31" grpId="0" animBg="1"/>
      <p:bldP spid="32" grpId="0" animBg="1"/>
      <p:bldP spid="32" grpId="1" animBg="1"/>
      <p:bldP spid="50" grpId="0" animBg="1"/>
      <p:bldP spid="50" grpId="1" animBg="1"/>
      <p:bldP spid="62" grpId="0"/>
      <p:bldP spid="63" grpId="0"/>
      <p:bldP spid="64" grpId="0"/>
      <p:bldP spid="65" grpId="0"/>
      <p:bldP spid="34" grpId="0"/>
      <p:bldP spid="49" grpId="0" animBg="1"/>
      <p:bldP spid="49" grpId="1" animBg="1"/>
      <p:bldP spid="9" grpId="0" animBg="1"/>
      <p:bldP spid="36" grpId="0"/>
      <p:bldP spid="36" grpId="1"/>
      <p:bldP spid="48" grpId="0" animBg="1"/>
      <p:bldP spid="4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7666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Listen carefully. Do you hear hard [s] or soft [s]?</a:t>
            </a:r>
          </a:p>
        </p:txBody>
      </p:sp>
      <p:sp>
        <p:nvSpPr>
          <p:cNvPr id="9" name="TextBox 8">
            <a:extLst>
              <a:ext uri="{FF2B5EF4-FFF2-40B4-BE49-F238E27FC236}">
                <a16:creationId xmlns:a16="http://schemas.microsoft.com/office/drawing/2014/main" id="{4131FF9A-DEB2-45D2-A28C-65BABE3974E1}"/>
              </a:ext>
            </a:extLst>
          </p:cNvPr>
          <p:cNvSpPr txBox="1"/>
          <p:nvPr/>
        </p:nvSpPr>
        <p:spPr>
          <a:xfrm>
            <a:off x="4648933" y="2508147"/>
            <a:ext cx="30650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Nous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ommes</a:t>
            </a:r>
          </a:p>
        </p:txBody>
      </p:sp>
      <p:sp>
        <p:nvSpPr>
          <p:cNvPr id="10" name="TextBox 9">
            <a:extLst>
              <a:ext uri="{FF2B5EF4-FFF2-40B4-BE49-F238E27FC236}">
                <a16:creationId xmlns:a16="http://schemas.microsoft.com/office/drawing/2014/main" id="{67B42297-11E0-4B7D-B6C7-F41BEAB83646}"/>
              </a:ext>
            </a:extLst>
          </p:cNvPr>
          <p:cNvSpPr txBox="1"/>
          <p:nvPr/>
        </p:nvSpPr>
        <p:spPr>
          <a:xfrm>
            <a:off x="4648933" y="3217454"/>
            <a:ext cx="22398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Vou</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êtes</a:t>
            </a:r>
          </a:p>
        </p:txBody>
      </p:sp>
      <p:sp>
        <p:nvSpPr>
          <p:cNvPr id="12" name="TextBox 11">
            <a:extLst>
              <a:ext uri="{FF2B5EF4-FFF2-40B4-BE49-F238E27FC236}">
                <a16:creationId xmlns:a16="http://schemas.microsoft.com/office/drawing/2014/main" id="{E2D058BA-6D6A-4DC8-9B74-8B6108A86B94}"/>
              </a:ext>
            </a:extLst>
          </p:cNvPr>
          <p:cNvSpPr txBox="1"/>
          <p:nvPr/>
        </p:nvSpPr>
        <p:spPr>
          <a:xfrm>
            <a:off x="4648933" y="3926761"/>
            <a:ext cx="16153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Ils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ont</a:t>
            </a:r>
          </a:p>
        </p:txBody>
      </p:sp>
      <p:sp>
        <p:nvSpPr>
          <p:cNvPr id="14" name="TextBox 13">
            <a:extLst>
              <a:ext uri="{FF2B5EF4-FFF2-40B4-BE49-F238E27FC236}">
                <a16:creationId xmlns:a16="http://schemas.microsoft.com/office/drawing/2014/main" id="{60335BF4-244B-4C5C-821D-080A003A5CC8}"/>
              </a:ext>
            </a:extLst>
          </p:cNvPr>
          <p:cNvSpPr txBox="1"/>
          <p:nvPr/>
        </p:nvSpPr>
        <p:spPr>
          <a:xfrm>
            <a:off x="4648933" y="4636067"/>
            <a:ext cx="22398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Elles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ont</a:t>
            </a:r>
          </a:p>
        </p:txBody>
      </p:sp>
      <p:sp>
        <p:nvSpPr>
          <p:cNvPr id="15" name="TextBox 14">
            <a:extLst>
              <a:ext uri="{FF2B5EF4-FFF2-40B4-BE49-F238E27FC236}">
                <a16:creationId xmlns:a16="http://schemas.microsoft.com/office/drawing/2014/main" id="{15E3F698-B4F0-494E-B25E-F452A2C92204}"/>
              </a:ext>
            </a:extLst>
          </p:cNvPr>
          <p:cNvSpPr txBox="1"/>
          <p:nvPr/>
        </p:nvSpPr>
        <p:spPr>
          <a:xfrm>
            <a:off x="7562261" y="2520286"/>
            <a:ext cx="184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p>
        </p:txBody>
      </p:sp>
      <p:sp>
        <p:nvSpPr>
          <p:cNvPr id="16" name="TextBox 15">
            <a:extLst>
              <a:ext uri="{FF2B5EF4-FFF2-40B4-BE49-F238E27FC236}">
                <a16:creationId xmlns:a16="http://schemas.microsoft.com/office/drawing/2014/main" id="{69E514A6-2B89-4025-B8BB-BA14062994EA}"/>
              </a:ext>
            </a:extLst>
          </p:cNvPr>
          <p:cNvSpPr txBox="1"/>
          <p:nvPr/>
        </p:nvSpPr>
        <p:spPr>
          <a:xfrm>
            <a:off x="7562261" y="3229593"/>
            <a:ext cx="184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hard [s]</a:t>
            </a:r>
          </a:p>
        </p:txBody>
      </p:sp>
      <p:sp>
        <p:nvSpPr>
          <p:cNvPr id="17" name="TextBox 16">
            <a:extLst>
              <a:ext uri="{FF2B5EF4-FFF2-40B4-BE49-F238E27FC236}">
                <a16:creationId xmlns:a16="http://schemas.microsoft.com/office/drawing/2014/main" id="{1E52FF65-1AE3-41BF-80E8-1BE9423438B8}"/>
              </a:ext>
            </a:extLst>
          </p:cNvPr>
          <p:cNvSpPr txBox="1"/>
          <p:nvPr/>
        </p:nvSpPr>
        <p:spPr>
          <a:xfrm>
            <a:off x="7562261" y="3914622"/>
            <a:ext cx="184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p>
        </p:txBody>
      </p:sp>
      <p:sp>
        <p:nvSpPr>
          <p:cNvPr id="18" name="TextBox 17">
            <a:extLst>
              <a:ext uri="{FF2B5EF4-FFF2-40B4-BE49-F238E27FC236}">
                <a16:creationId xmlns:a16="http://schemas.microsoft.com/office/drawing/2014/main" id="{359B12C7-B31F-4094-8F84-D4E1CABF5C8C}"/>
              </a:ext>
            </a:extLst>
          </p:cNvPr>
          <p:cNvSpPr txBox="1"/>
          <p:nvPr/>
        </p:nvSpPr>
        <p:spPr>
          <a:xfrm>
            <a:off x="7562261" y="4648206"/>
            <a:ext cx="184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p>
        </p:txBody>
      </p:sp>
      <p:sp>
        <p:nvSpPr>
          <p:cNvPr id="19" name="Speech Bubble: Rectangle with Corners Rounded 18">
            <a:extLst>
              <a:ext uri="{FF2B5EF4-FFF2-40B4-BE49-F238E27FC236}">
                <a16:creationId xmlns:a16="http://schemas.microsoft.com/office/drawing/2014/main" id="{3B09C46F-BB48-42C5-8097-2FC73B7414AA}"/>
              </a:ext>
            </a:extLst>
          </p:cNvPr>
          <p:cNvSpPr/>
          <p:nvPr/>
        </p:nvSpPr>
        <p:spPr>
          <a:xfrm>
            <a:off x="9411381" y="3109146"/>
            <a:ext cx="2632893" cy="2138281"/>
          </a:xfrm>
          <a:prstGeom prst="wedgeRoundRectCallout">
            <a:avLst>
              <a:gd name="adj1" fmla="val -72356"/>
              <a:gd name="adj2" fmla="val -31646"/>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hard [s] before a vowel is pronounced with a liaison.</a:t>
            </a:r>
          </a:p>
        </p:txBody>
      </p:sp>
      <p:sp>
        <p:nvSpPr>
          <p:cNvPr id="20" name="Action Button: Custom 16">
            <a:hlinkClick r:id="" action="ppaction://noaction" highlightClick="1">
              <a:snd r:embed="rId4" name="slide 17 nous sommes.wav"/>
            </a:hlinkClick>
            <a:extLst>
              <a:ext uri="{FF2B5EF4-FFF2-40B4-BE49-F238E27FC236}">
                <a16:creationId xmlns:a16="http://schemas.microsoft.com/office/drawing/2014/main" id="{A9573E3A-784B-49B8-8A57-A34AFD7B05B0}"/>
              </a:ext>
            </a:extLst>
          </p:cNvPr>
          <p:cNvSpPr/>
          <p:nvPr/>
        </p:nvSpPr>
        <p:spPr>
          <a:xfrm>
            <a:off x="3975420" y="25821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5" name="slide 17 vous etes.wav"/>
            </a:hlinkClick>
            <a:extLst>
              <a:ext uri="{FF2B5EF4-FFF2-40B4-BE49-F238E27FC236}">
                <a16:creationId xmlns:a16="http://schemas.microsoft.com/office/drawing/2014/main" id="{417F57B9-B2D8-47EE-8824-CFCB4219FA54}"/>
              </a:ext>
            </a:extLst>
          </p:cNvPr>
          <p:cNvSpPr/>
          <p:nvPr/>
        </p:nvSpPr>
        <p:spPr>
          <a:xfrm>
            <a:off x="3975420" y="32795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6" name="slide 17 ils sont.wav"/>
            </a:hlinkClick>
            <a:extLst>
              <a:ext uri="{FF2B5EF4-FFF2-40B4-BE49-F238E27FC236}">
                <a16:creationId xmlns:a16="http://schemas.microsoft.com/office/drawing/2014/main" id="{310FAA8B-2AC1-4A59-9592-9FA20E9AF25F}"/>
              </a:ext>
            </a:extLst>
          </p:cNvPr>
          <p:cNvSpPr/>
          <p:nvPr/>
        </p:nvSpPr>
        <p:spPr>
          <a:xfrm>
            <a:off x="3975420" y="39802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7" name="slide 17 elles sont.wav"/>
            </a:hlinkClick>
            <a:extLst>
              <a:ext uri="{FF2B5EF4-FFF2-40B4-BE49-F238E27FC236}">
                <a16:creationId xmlns:a16="http://schemas.microsoft.com/office/drawing/2014/main" id="{F7966806-4CE7-440D-B2E4-CC1348A75CF8}"/>
              </a:ext>
            </a:extLst>
          </p:cNvPr>
          <p:cNvSpPr/>
          <p:nvPr/>
        </p:nvSpPr>
        <p:spPr>
          <a:xfrm>
            <a:off x="3975420" y="46810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7" name="Picture 26">
            <a:extLst>
              <a:ext uri="{FF2B5EF4-FFF2-40B4-BE49-F238E27FC236}">
                <a16:creationId xmlns:a16="http://schemas.microsoft.com/office/drawing/2014/main" id="{78C4DFC3-41F2-46C2-A81E-7691D9B843C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209" b="96791" l="5524" r="95619"/>
                    </a14:imgEffect>
                  </a14:imgLayer>
                </a14:imgProps>
              </a:ext>
              <a:ext uri="{28A0092B-C50C-407E-A947-70E740481C1C}">
                <a14:useLocalDpi xmlns:a14="http://schemas.microsoft.com/office/drawing/2010/main" val="0"/>
              </a:ext>
            </a:extLst>
          </a:blip>
          <a:stretch>
            <a:fillRect/>
          </a:stretch>
        </p:blipFill>
        <p:spPr>
          <a:xfrm>
            <a:off x="-63394" y="2508147"/>
            <a:ext cx="4076809" cy="2904241"/>
          </a:xfrm>
          <a:prstGeom prst="rect">
            <a:avLst/>
          </a:prstGeom>
        </p:spPr>
      </p:pic>
    </p:spTree>
    <p:extLst>
      <p:ext uri="{BB962C8B-B14F-4D97-AF65-F5344CB8AC3E}">
        <p14:creationId xmlns:p14="http://schemas.microsoft.com/office/powerpoint/2010/main" val="26109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P spid="17" grpId="0"/>
      <p:bldP spid="18"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151824"/>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avec ton/ta partenaire. C’est hard [s] ou soft [s] ?</a:t>
            </a:r>
          </a:p>
        </p:txBody>
      </p:sp>
      <p:graphicFrame>
        <p:nvGraphicFramePr>
          <p:cNvPr id="5" name="Table 9">
            <a:extLst>
              <a:ext uri="{FF2B5EF4-FFF2-40B4-BE49-F238E27FC236}">
                <a16:creationId xmlns:a16="http://schemas.microsoft.com/office/drawing/2014/main" id="{F022D41D-14AA-4DFC-BB57-BE48B3A98726}"/>
              </a:ext>
            </a:extLst>
          </p:cNvPr>
          <p:cNvGraphicFramePr>
            <a:graphicFrameLocks noGrp="1"/>
          </p:cNvGraphicFramePr>
          <p:nvPr/>
        </p:nvGraphicFramePr>
        <p:xfrm>
          <a:off x="180000" y="1637668"/>
          <a:ext cx="8128000" cy="4663440"/>
        </p:xfrm>
        <a:graphic>
          <a:graphicData uri="http://schemas.openxmlformats.org/drawingml/2006/table">
            <a:tbl>
              <a:tblPr firstRow="1" bandRow="1">
                <a:tableStyleId>{21E4AEA4-8DFA-4A89-87EB-49C32662AFE0}</a:tableStyleId>
              </a:tblPr>
              <a:tblGrid>
                <a:gridCol w="606063">
                  <a:extLst>
                    <a:ext uri="{9D8B030D-6E8A-4147-A177-3AD203B41FA5}">
                      <a16:colId xmlns:a16="http://schemas.microsoft.com/office/drawing/2014/main" val="3541337849"/>
                    </a:ext>
                  </a:extLst>
                </a:gridCol>
                <a:gridCol w="3457937">
                  <a:extLst>
                    <a:ext uri="{9D8B030D-6E8A-4147-A177-3AD203B41FA5}">
                      <a16:colId xmlns:a16="http://schemas.microsoft.com/office/drawing/2014/main" val="3132791457"/>
                    </a:ext>
                  </a:extLst>
                </a:gridCol>
                <a:gridCol w="2032000">
                  <a:extLst>
                    <a:ext uri="{9D8B030D-6E8A-4147-A177-3AD203B41FA5}">
                      <a16:colId xmlns:a16="http://schemas.microsoft.com/office/drawing/2014/main" val="2102401947"/>
                    </a:ext>
                  </a:extLst>
                </a:gridCol>
                <a:gridCol w="2032000">
                  <a:extLst>
                    <a:ext uri="{9D8B030D-6E8A-4147-A177-3AD203B41FA5}">
                      <a16:colId xmlns:a16="http://schemas.microsoft.com/office/drawing/2014/main" val="1698781990"/>
                    </a:ext>
                  </a:extLst>
                </a:gridCol>
              </a:tblGrid>
              <a:tr h="370840">
                <a:tc>
                  <a:txBody>
                    <a:bodyPr/>
                    <a:lstStyle/>
                    <a:p>
                      <a:endParaRPr lang="fr-FR" sz="2000" dirty="0"/>
                    </a:p>
                  </a:txBody>
                  <a:tcPr/>
                </a:tc>
                <a:tc>
                  <a:txBody>
                    <a:bodyPr/>
                    <a:lstStyle/>
                    <a:p>
                      <a:endParaRPr lang="fr-FR" sz="2000" dirty="0"/>
                    </a:p>
                  </a:txBody>
                  <a:tcPr/>
                </a:tc>
                <a:tc>
                  <a:txBody>
                    <a:bodyPr/>
                    <a:lstStyle/>
                    <a:p>
                      <a:pPr algn="ctr"/>
                      <a:r>
                        <a:rPr lang="fr-FR" sz="2000" dirty="0"/>
                        <a:t>hard [s]</a:t>
                      </a:r>
                    </a:p>
                  </a:txBody>
                  <a:tcPr/>
                </a:tc>
                <a:tc>
                  <a:txBody>
                    <a:bodyPr/>
                    <a:lstStyle/>
                    <a:p>
                      <a:pPr algn="ctr"/>
                      <a:r>
                        <a:rPr lang="fr-FR" sz="2000" dirty="0"/>
                        <a:t>soft [s]</a:t>
                      </a:r>
                    </a:p>
                  </a:txBody>
                  <a:tcPr/>
                </a:tc>
                <a:extLst>
                  <a:ext uri="{0D108BD9-81ED-4DB2-BD59-A6C34878D82A}">
                    <a16:rowId xmlns:a16="http://schemas.microsoft.com/office/drawing/2014/main" val="2421766393"/>
                  </a:ext>
                </a:extLst>
              </a:tr>
              <a:tr h="370840">
                <a:tc>
                  <a:txBody>
                    <a:bodyPr/>
                    <a:lstStyle/>
                    <a:p>
                      <a:endParaRPr lang="fr-FR" sz="2200" dirty="0"/>
                    </a:p>
                  </a:txBody>
                  <a:tcPr/>
                </a:tc>
                <a:tc>
                  <a:txBody>
                    <a:bodyPr/>
                    <a:lstStyle/>
                    <a:p>
                      <a:r>
                        <a:rPr lang="fr-FR" sz="2200" dirty="0">
                          <a:solidFill>
                            <a:srgbClr val="104F75"/>
                          </a:solidFill>
                        </a:rPr>
                        <a:t>Je sui</a:t>
                      </a:r>
                      <a:r>
                        <a:rPr lang="fr-FR" sz="2200" b="1" dirty="0">
                          <a:solidFill>
                            <a:srgbClr val="104F75"/>
                          </a:solidFill>
                        </a:rPr>
                        <a:t>s</a:t>
                      </a:r>
                      <a:r>
                        <a:rPr lang="fr-FR" sz="2200" dirty="0">
                          <a:solidFill>
                            <a:srgbClr val="104F75"/>
                          </a:solidFill>
                        </a:rPr>
                        <a:t> allé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333570812"/>
                  </a:ext>
                </a:extLst>
              </a:tr>
              <a:tr h="370840">
                <a:tc>
                  <a:txBody>
                    <a:bodyPr/>
                    <a:lstStyle/>
                    <a:p>
                      <a:endParaRPr lang="fr-FR" sz="2200" dirty="0"/>
                    </a:p>
                  </a:txBody>
                  <a:tcPr/>
                </a:tc>
                <a:tc>
                  <a:txBody>
                    <a:bodyPr/>
                    <a:lstStyle/>
                    <a:p>
                      <a:r>
                        <a:rPr lang="fr-FR" sz="2200" dirty="0">
                          <a:solidFill>
                            <a:srgbClr val="104F75"/>
                          </a:solidFill>
                        </a:rPr>
                        <a:t>Nou</a:t>
                      </a:r>
                      <a:r>
                        <a:rPr lang="fr-FR" sz="2200" b="1" dirty="0">
                          <a:solidFill>
                            <a:srgbClr val="104F75"/>
                          </a:solidFill>
                        </a:rPr>
                        <a:t>s</a:t>
                      </a:r>
                      <a:r>
                        <a:rPr lang="fr-FR" sz="2200" dirty="0">
                          <a:solidFill>
                            <a:srgbClr val="104F75"/>
                          </a:solidFill>
                        </a:rPr>
                        <a:t> avons mangé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3419196172"/>
                  </a:ext>
                </a:extLst>
              </a:tr>
              <a:tr h="370840">
                <a:tc>
                  <a:txBody>
                    <a:bodyPr/>
                    <a:lstStyle/>
                    <a:p>
                      <a:endParaRPr lang="fr-FR" sz="2200" dirty="0"/>
                    </a:p>
                  </a:txBody>
                  <a:tcPr/>
                </a:tc>
                <a:tc>
                  <a:txBody>
                    <a:bodyPr/>
                    <a:lstStyle/>
                    <a:p>
                      <a:r>
                        <a:rPr lang="fr-FR" sz="2200" dirty="0">
                          <a:solidFill>
                            <a:srgbClr val="104F75"/>
                          </a:solidFill>
                        </a:rPr>
                        <a:t>Tu e</a:t>
                      </a:r>
                      <a:r>
                        <a:rPr lang="fr-FR" sz="2200" b="1" dirty="0">
                          <a:solidFill>
                            <a:srgbClr val="104F75"/>
                          </a:solidFill>
                        </a:rPr>
                        <a:t>s</a:t>
                      </a:r>
                      <a:r>
                        <a:rPr lang="fr-FR" sz="2200" dirty="0">
                          <a:solidFill>
                            <a:srgbClr val="104F75"/>
                          </a:solidFill>
                        </a:rPr>
                        <a:t> arrivée</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3149912229"/>
                  </a:ext>
                </a:extLst>
              </a:tr>
              <a:tr h="370840">
                <a:tc>
                  <a:txBody>
                    <a:bodyPr/>
                    <a:lstStyle/>
                    <a:p>
                      <a:endParaRPr lang="fr-FR" sz="2200" dirty="0"/>
                    </a:p>
                  </a:txBody>
                  <a:tcPr/>
                </a:tc>
                <a:tc>
                  <a:txBody>
                    <a:bodyPr/>
                    <a:lstStyle/>
                    <a:p>
                      <a:r>
                        <a:rPr lang="fr-FR" sz="2200" dirty="0">
                          <a:solidFill>
                            <a:srgbClr val="104F75"/>
                          </a:solidFill>
                        </a:rPr>
                        <a:t>Vou</a:t>
                      </a:r>
                      <a:r>
                        <a:rPr lang="fr-FR" sz="2200" b="1" dirty="0">
                          <a:solidFill>
                            <a:srgbClr val="104F75"/>
                          </a:solidFill>
                        </a:rPr>
                        <a:t>s</a:t>
                      </a:r>
                      <a:r>
                        <a:rPr lang="fr-FR" sz="2200" dirty="0">
                          <a:solidFill>
                            <a:srgbClr val="104F75"/>
                          </a:solidFill>
                        </a:rPr>
                        <a:t> avez réservé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2836947790"/>
                  </a:ext>
                </a:extLst>
              </a:tr>
              <a:tr h="370840">
                <a:tc>
                  <a:txBody>
                    <a:bodyPr/>
                    <a:lstStyle/>
                    <a:p>
                      <a:endParaRPr lang="fr-FR" sz="2200" dirty="0"/>
                    </a:p>
                  </a:txBody>
                  <a:tcPr/>
                </a:tc>
                <a:tc>
                  <a:txBody>
                    <a:bodyPr/>
                    <a:lstStyle/>
                    <a:p>
                      <a:r>
                        <a:rPr lang="fr-FR" sz="2200" dirty="0">
                          <a:solidFill>
                            <a:srgbClr val="104F75"/>
                          </a:solidFill>
                        </a:rPr>
                        <a:t>Il</a:t>
                      </a:r>
                      <a:r>
                        <a:rPr lang="fr-FR" sz="2200" b="1" dirty="0">
                          <a:solidFill>
                            <a:srgbClr val="104F75"/>
                          </a:solidFill>
                        </a:rPr>
                        <a:t>s</a:t>
                      </a:r>
                      <a:r>
                        <a:rPr lang="fr-FR" sz="2200" dirty="0">
                          <a:solidFill>
                            <a:srgbClr val="104F75"/>
                          </a:solidFill>
                        </a:rPr>
                        <a:t> ont travaillé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285108606"/>
                  </a:ext>
                </a:extLst>
              </a:tr>
              <a:tr h="370840">
                <a:tc>
                  <a:txBody>
                    <a:bodyPr/>
                    <a:lstStyle/>
                    <a:p>
                      <a:endParaRPr lang="fr-FR" sz="2200" dirty="0"/>
                    </a:p>
                  </a:txBody>
                  <a:tcPr/>
                </a:tc>
                <a:tc>
                  <a:txBody>
                    <a:bodyPr/>
                    <a:lstStyle/>
                    <a:p>
                      <a:r>
                        <a:rPr lang="fr-FR" sz="2200" dirty="0">
                          <a:solidFill>
                            <a:srgbClr val="104F75"/>
                          </a:solidFill>
                        </a:rPr>
                        <a:t>Elles </a:t>
                      </a:r>
                      <a:r>
                        <a:rPr lang="fr-FR" sz="2200" b="1" dirty="0">
                          <a:solidFill>
                            <a:srgbClr val="104F75"/>
                          </a:solidFill>
                        </a:rPr>
                        <a:t>s</a:t>
                      </a:r>
                      <a:r>
                        <a:rPr lang="fr-FR" sz="2200" dirty="0">
                          <a:solidFill>
                            <a:srgbClr val="104F75"/>
                          </a:solidFill>
                        </a:rPr>
                        <a:t>ont restées</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361339541"/>
                  </a:ext>
                </a:extLst>
              </a:tr>
              <a:tr h="370840">
                <a:tc>
                  <a:txBody>
                    <a:bodyPr/>
                    <a:lstStyle/>
                    <a:p>
                      <a:endParaRPr lang="fr-FR" sz="2200" dirty="0"/>
                    </a:p>
                  </a:txBody>
                  <a:tcPr/>
                </a:tc>
                <a:tc>
                  <a:txBody>
                    <a:bodyPr/>
                    <a:lstStyle/>
                    <a:p>
                      <a:r>
                        <a:rPr lang="fr-FR" sz="2200" dirty="0">
                          <a:solidFill>
                            <a:srgbClr val="104F75"/>
                          </a:solidFill>
                        </a:rPr>
                        <a:t>Ils </a:t>
                      </a:r>
                      <a:r>
                        <a:rPr lang="fr-FR" sz="2200" b="1" dirty="0">
                          <a:solidFill>
                            <a:srgbClr val="104F75"/>
                          </a:solidFill>
                        </a:rPr>
                        <a:t>s</a:t>
                      </a:r>
                      <a:r>
                        <a:rPr lang="fr-FR" sz="2200" dirty="0">
                          <a:solidFill>
                            <a:srgbClr val="104F75"/>
                          </a:solidFill>
                        </a:rPr>
                        <a:t>ont tombés</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3263777329"/>
                  </a:ext>
                </a:extLst>
              </a:tr>
              <a:tr h="370840">
                <a:tc>
                  <a:txBody>
                    <a:bodyPr/>
                    <a:lstStyle/>
                    <a:p>
                      <a:endParaRPr lang="fr-FR" sz="2200" dirty="0"/>
                    </a:p>
                  </a:txBody>
                  <a:tcPr/>
                </a:tc>
                <a:tc>
                  <a:txBody>
                    <a:bodyPr/>
                    <a:lstStyle/>
                    <a:p>
                      <a:r>
                        <a:rPr lang="fr-FR" sz="2200" dirty="0">
                          <a:solidFill>
                            <a:srgbClr val="104F75"/>
                          </a:solidFill>
                        </a:rPr>
                        <a:t>Elle</a:t>
                      </a:r>
                      <a:r>
                        <a:rPr lang="fr-FR" sz="2200" b="1" dirty="0">
                          <a:solidFill>
                            <a:srgbClr val="104F75"/>
                          </a:solidFill>
                        </a:rPr>
                        <a:t>s</a:t>
                      </a:r>
                      <a:r>
                        <a:rPr lang="fr-FR" sz="2200" dirty="0">
                          <a:solidFill>
                            <a:srgbClr val="104F75"/>
                          </a:solidFill>
                        </a:rPr>
                        <a:t> ont commandé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195114163"/>
                  </a:ext>
                </a:extLst>
              </a:tr>
              <a:tr h="370840">
                <a:tc>
                  <a:txBody>
                    <a:bodyPr/>
                    <a:lstStyle/>
                    <a:p>
                      <a:endParaRPr lang="fr-FR" sz="2200" dirty="0"/>
                    </a:p>
                  </a:txBody>
                  <a:tcPr/>
                </a:tc>
                <a:tc>
                  <a:txBody>
                    <a:bodyPr/>
                    <a:lstStyle/>
                    <a:p>
                      <a:r>
                        <a:rPr lang="fr-FR" sz="2200" dirty="0">
                          <a:solidFill>
                            <a:srgbClr val="104F75"/>
                          </a:solidFill>
                        </a:rPr>
                        <a:t>Il</a:t>
                      </a:r>
                      <a:r>
                        <a:rPr lang="fr-FR" sz="2200" b="1" dirty="0">
                          <a:solidFill>
                            <a:srgbClr val="104F75"/>
                          </a:solidFill>
                        </a:rPr>
                        <a:t>s</a:t>
                      </a:r>
                      <a:r>
                        <a:rPr lang="fr-FR" sz="2200" dirty="0">
                          <a:solidFill>
                            <a:srgbClr val="104F75"/>
                          </a:solidFill>
                        </a:rPr>
                        <a:t> ont appris</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654107620"/>
                  </a:ext>
                </a:extLst>
              </a:tr>
              <a:tr h="370840">
                <a:tc>
                  <a:txBody>
                    <a:bodyPr/>
                    <a:lstStyle/>
                    <a:p>
                      <a:endParaRPr lang="fr-FR" sz="2200" dirty="0"/>
                    </a:p>
                  </a:txBody>
                  <a:tcPr/>
                </a:tc>
                <a:tc>
                  <a:txBody>
                    <a:bodyPr/>
                    <a:lstStyle/>
                    <a:p>
                      <a:r>
                        <a:rPr lang="fr-FR" sz="2200" dirty="0">
                          <a:solidFill>
                            <a:srgbClr val="104F75"/>
                          </a:solidFill>
                        </a:rPr>
                        <a:t>Elles </a:t>
                      </a:r>
                      <a:r>
                        <a:rPr lang="fr-FR" sz="2200" b="1" dirty="0">
                          <a:solidFill>
                            <a:srgbClr val="104F75"/>
                          </a:solidFill>
                        </a:rPr>
                        <a:t>s</a:t>
                      </a:r>
                      <a:r>
                        <a:rPr lang="fr-FR" sz="2200" dirty="0">
                          <a:solidFill>
                            <a:srgbClr val="104F75"/>
                          </a:solidFill>
                        </a:rPr>
                        <a:t>ont montées</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2200769352"/>
                  </a:ext>
                </a:extLst>
              </a:tr>
            </a:tbl>
          </a:graphicData>
        </a:graphic>
      </p:graphicFrame>
      <p:sp>
        <p:nvSpPr>
          <p:cNvPr id="10" name="Action Button: Custom 16">
            <a:hlinkClick r:id="" action="ppaction://noaction" highlightClick="1">
              <a:snd r:embed="rId4" name="slide 18 je suis alle.wav"/>
            </a:hlinkClick>
            <a:extLst>
              <a:ext uri="{FF2B5EF4-FFF2-40B4-BE49-F238E27FC236}">
                <a16:creationId xmlns:a16="http://schemas.microsoft.com/office/drawing/2014/main" id="{EB7B6AF5-AF79-41A4-9C26-A257D2F42110}"/>
              </a:ext>
            </a:extLst>
          </p:cNvPr>
          <p:cNvSpPr/>
          <p:nvPr/>
        </p:nvSpPr>
        <p:spPr>
          <a:xfrm>
            <a:off x="289738" y="20846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slide 18 nous avons mange.wav"/>
            </a:hlinkClick>
            <a:extLst>
              <a:ext uri="{FF2B5EF4-FFF2-40B4-BE49-F238E27FC236}">
                <a16:creationId xmlns:a16="http://schemas.microsoft.com/office/drawing/2014/main" id="{1C7ADCCD-B714-4274-8C71-19C32803152E}"/>
              </a:ext>
            </a:extLst>
          </p:cNvPr>
          <p:cNvSpPr/>
          <p:nvPr/>
        </p:nvSpPr>
        <p:spPr>
          <a:xfrm>
            <a:off x="289738" y="25095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slide 18 tu es arrive.wav"/>
            </a:hlinkClick>
            <a:extLst>
              <a:ext uri="{FF2B5EF4-FFF2-40B4-BE49-F238E27FC236}">
                <a16:creationId xmlns:a16="http://schemas.microsoft.com/office/drawing/2014/main" id="{BFC6A4DE-1F52-4F79-B70C-23E6CB0D584D}"/>
              </a:ext>
            </a:extLst>
          </p:cNvPr>
          <p:cNvSpPr/>
          <p:nvPr/>
        </p:nvSpPr>
        <p:spPr>
          <a:xfrm>
            <a:off x="289738" y="29211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slide 18 vous avez reserve.wav"/>
            </a:hlinkClick>
            <a:extLst>
              <a:ext uri="{FF2B5EF4-FFF2-40B4-BE49-F238E27FC236}">
                <a16:creationId xmlns:a16="http://schemas.microsoft.com/office/drawing/2014/main" id="{EEC4D919-9175-4EA9-A36A-A82357861EFB}"/>
              </a:ext>
            </a:extLst>
          </p:cNvPr>
          <p:cNvSpPr/>
          <p:nvPr/>
        </p:nvSpPr>
        <p:spPr>
          <a:xfrm>
            <a:off x="289738" y="33443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slide 18 ils ont travaille.wav"/>
            </a:hlinkClick>
            <a:extLst>
              <a:ext uri="{FF2B5EF4-FFF2-40B4-BE49-F238E27FC236}">
                <a16:creationId xmlns:a16="http://schemas.microsoft.com/office/drawing/2014/main" id="{B6F97A78-1D48-4CDD-A76D-002AD958D3E3}"/>
              </a:ext>
            </a:extLst>
          </p:cNvPr>
          <p:cNvSpPr/>
          <p:nvPr/>
        </p:nvSpPr>
        <p:spPr>
          <a:xfrm>
            <a:off x="289738" y="37631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slide 18 elles sont restees.wav"/>
            </a:hlinkClick>
            <a:extLst>
              <a:ext uri="{FF2B5EF4-FFF2-40B4-BE49-F238E27FC236}">
                <a16:creationId xmlns:a16="http://schemas.microsoft.com/office/drawing/2014/main" id="{32049545-C804-44C9-84D6-607711A3AB8B}"/>
              </a:ext>
            </a:extLst>
          </p:cNvPr>
          <p:cNvSpPr/>
          <p:nvPr/>
        </p:nvSpPr>
        <p:spPr>
          <a:xfrm>
            <a:off x="289738" y="41820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slide 18 ils sont tombes.wav"/>
            </a:hlinkClick>
            <a:extLst>
              <a:ext uri="{FF2B5EF4-FFF2-40B4-BE49-F238E27FC236}">
                <a16:creationId xmlns:a16="http://schemas.microsoft.com/office/drawing/2014/main" id="{147512F0-1043-47A3-AC3A-7D330CB5D758}"/>
              </a:ext>
            </a:extLst>
          </p:cNvPr>
          <p:cNvSpPr/>
          <p:nvPr/>
        </p:nvSpPr>
        <p:spPr>
          <a:xfrm>
            <a:off x="289738" y="46009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slide 18 elles ont commandes.wav"/>
            </a:hlinkClick>
            <a:extLst>
              <a:ext uri="{FF2B5EF4-FFF2-40B4-BE49-F238E27FC236}">
                <a16:creationId xmlns:a16="http://schemas.microsoft.com/office/drawing/2014/main" id="{619D4D85-0129-487F-BBFB-EF2D1552A6FF}"/>
              </a:ext>
            </a:extLst>
          </p:cNvPr>
          <p:cNvSpPr/>
          <p:nvPr/>
        </p:nvSpPr>
        <p:spPr>
          <a:xfrm>
            <a:off x="289738" y="49969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2" name="slide 18 ils ont appris.wav"/>
            </a:hlinkClick>
            <a:extLst>
              <a:ext uri="{FF2B5EF4-FFF2-40B4-BE49-F238E27FC236}">
                <a16:creationId xmlns:a16="http://schemas.microsoft.com/office/drawing/2014/main" id="{D34D8F94-000D-4D6E-BCB5-DA410A0F5B2A}"/>
              </a:ext>
            </a:extLst>
          </p:cNvPr>
          <p:cNvSpPr/>
          <p:nvPr/>
        </p:nvSpPr>
        <p:spPr>
          <a:xfrm>
            <a:off x="289738" y="54207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13" name="slide 18 elles sont montees.wav"/>
            </a:hlinkClick>
            <a:extLst>
              <a:ext uri="{FF2B5EF4-FFF2-40B4-BE49-F238E27FC236}">
                <a16:creationId xmlns:a16="http://schemas.microsoft.com/office/drawing/2014/main" id="{1C05BE4B-7023-4D4A-802B-FC598B17E415}"/>
              </a:ext>
            </a:extLst>
          </p:cNvPr>
          <p:cNvSpPr/>
          <p:nvPr/>
        </p:nvSpPr>
        <p:spPr>
          <a:xfrm>
            <a:off x="289738" y="5860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20" name="Picture 19" descr="green checkmark">
            <a:extLst>
              <a:ext uri="{FF2B5EF4-FFF2-40B4-BE49-F238E27FC236}">
                <a16:creationId xmlns:a16="http://schemas.microsoft.com/office/drawing/2014/main" id="{AADC179A-0EE7-4643-873D-5AF53DEDEC0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2084617"/>
            <a:ext cx="282522" cy="294294"/>
          </a:xfrm>
          <a:prstGeom prst="rect">
            <a:avLst/>
          </a:prstGeom>
        </p:spPr>
      </p:pic>
      <p:pic>
        <p:nvPicPr>
          <p:cNvPr id="21" name="Picture 20" descr="green checkmark">
            <a:extLst>
              <a:ext uri="{FF2B5EF4-FFF2-40B4-BE49-F238E27FC236}">
                <a16:creationId xmlns:a16="http://schemas.microsoft.com/office/drawing/2014/main" id="{9F4D8A04-93CD-4491-8B67-1DD5B3F580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2559601"/>
            <a:ext cx="282522" cy="294294"/>
          </a:xfrm>
          <a:prstGeom prst="rect">
            <a:avLst/>
          </a:prstGeom>
        </p:spPr>
      </p:pic>
      <p:pic>
        <p:nvPicPr>
          <p:cNvPr id="22" name="Picture 21" descr="green checkmark">
            <a:extLst>
              <a:ext uri="{FF2B5EF4-FFF2-40B4-BE49-F238E27FC236}">
                <a16:creationId xmlns:a16="http://schemas.microsoft.com/office/drawing/2014/main" id="{A5B8D547-20A2-475F-AAD8-F1A3A1C4AEB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2971979"/>
            <a:ext cx="282522" cy="294294"/>
          </a:xfrm>
          <a:prstGeom prst="rect">
            <a:avLst/>
          </a:prstGeom>
        </p:spPr>
      </p:pic>
      <p:pic>
        <p:nvPicPr>
          <p:cNvPr id="23" name="Picture 22" descr="green checkmark">
            <a:extLst>
              <a:ext uri="{FF2B5EF4-FFF2-40B4-BE49-F238E27FC236}">
                <a16:creationId xmlns:a16="http://schemas.microsoft.com/office/drawing/2014/main" id="{53E0919A-A93A-4979-B08D-515DEB3FCDD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3384357"/>
            <a:ext cx="282522" cy="294294"/>
          </a:xfrm>
          <a:prstGeom prst="rect">
            <a:avLst/>
          </a:prstGeom>
        </p:spPr>
      </p:pic>
      <p:pic>
        <p:nvPicPr>
          <p:cNvPr id="24" name="Picture 23" descr="green checkmark">
            <a:extLst>
              <a:ext uri="{FF2B5EF4-FFF2-40B4-BE49-F238E27FC236}">
                <a16:creationId xmlns:a16="http://schemas.microsoft.com/office/drawing/2014/main" id="{8FFEF2AA-7FF0-483A-A659-B542F14A5F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3800925"/>
            <a:ext cx="282522" cy="294294"/>
          </a:xfrm>
          <a:prstGeom prst="rect">
            <a:avLst/>
          </a:prstGeom>
        </p:spPr>
      </p:pic>
      <p:pic>
        <p:nvPicPr>
          <p:cNvPr id="25" name="Picture 24" descr="green checkmark">
            <a:extLst>
              <a:ext uri="{FF2B5EF4-FFF2-40B4-BE49-F238E27FC236}">
                <a16:creationId xmlns:a16="http://schemas.microsoft.com/office/drawing/2014/main" id="{1816BD8C-A0B4-4A8B-B545-2B70274B26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95701" y="4232926"/>
            <a:ext cx="282522" cy="294294"/>
          </a:xfrm>
          <a:prstGeom prst="rect">
            <a:avLst/>
          </a:prstGeom>
        </p:spPr>
      </p:pic>
      <p:pic>
        <p:nvPicPr>
          <p:cNvPr id="26" name="Picture 25" descr="green checkmark">
            <a:extLst>
              <a:ext uri="{FF2B5EF4-FFF2-40B4-BE49-F238E27FC236}">
                <a16:creationId xmlns:a16="http://schemas.microsoft.com/office/drawing/2014/main" id="{4AED65BA-47FA-4F89-A3D1-F5B7270BCD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95701" y="4651809"/>
            <a:ext cx="282522" cy="294294"/>
          </a:xfrm>
          <a:prstGeom prst="rect">
            <a:avLst/>
          </a:prstGeom>
        </p:spPr>
      </p:pic>
      <p:pic>
        <p:nvPicPr>
          <p:cNvPr id="27" name="Picture 26" descr="green checkmark">
            <a:extLst>
              <a:ext uri="{FF2B5EF4-FFF2-40B4-BE49-F238E27FC236}">
                <a16:creationId xmlns:a16="http://schemas.microsoft.com/office/drawing/2014/main" id="{62C12D11-9848-46E3-9740-8DDF61C14C2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5100589"/>
            <a:ext cx="282522" cy="294294"/>
          </a:xfrm>
          <a:prstGeom prst="rect">
            <a:avLst/>
          </a:prstGeom>
        </p:spPr>
      </p:pic>
      <p:pic>
        <p:nvPicPr>
          <p:cNvPr id="28" name="Picture 27" descr="green checkmark">
            <a:extLst>
              <a:ext uri="{FF2B5EF4-FFF2-40B4-BE49-F238E27FC236}">
                <a16:creationId xmlns:a16="http://schemas.microsoft.com/office/drawing/2014/main" id="{1BD41B26-AF0D-4DB1-B5E3-2F7154986D1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5566646"/>
            <a:ext cx="282522" cy="294294"/>
          </a:xfrm>
          <a:prstGeom prst="rect">
            <a:avLst/>
          </a:prstGeom>
        </p:spPr>
      </p:pic>
      <p:pic>
        <p:nvPicPr>
          <p:cNvPr id="29" name="Picture 28" descr="green checkmark">
            <a:extLst>
              <a:ext uri="{FF2B5EF4-FFF2-40B4-BE49-F238E27FC236}">
                <a16:creationId xmlns:a16="http://schemas.microsoft.com/office/drawing/2014/main" id="{4DB0AA95-0966-48CE-A6E2-57AA947D06A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95701" y="5921962"/>
            <a:ext cx="282522" cy="294294"/>
          </a:xfrm>
          <a:prstGeom prst="rect">
            <a:avLst/>
          </a:prstGeom>
        </p:spPr>
      </p:pic>
      <p:pic>
        <p:nvPicPr>
          <p:cNvPr id="30" name="Picture 29">
            <a:extLst>
              <a:ext uri="{FF2B5EF4-FFF2-40B4-BE49-F238E27FC236}">
                <a16:creationId xmlns:a16="http://schemas.microsoft.com/office/drawing/2014/main" id="{0E19655F-A1E7-44D3-9BFC-B7F1C4C8FE1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76175" y="2275990"/>
            <a:ext cx="1477053" cy="984317"/>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E2D0F4FA-014B-4D44-AFD5-604DCF27163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61212" y="4012638"/>
            <a:ext cx="1306978" cy="984318"/>
          </a:xfrm>
          <a:prstGeom prst="rect">
            <a:avLst/>
          </a:prstGeom>
        </p:spPr>
      </p:pic>
      <p:sp>
        <p:nvSpPr>
          <p:cNvPr id="33" name="Speech Bubble: Rectangle with Corners Rounded 32">
            <a:extLst>
              <a:ext uri="{FF2B5EF4-FFF2-40B4-BE49-F238E27FC236}">
                <a16:creationId xmlns:a16="http://schemas.microsoft.com/office/drawing/2014/main" id="{DFA2B8E4-5B2B-46D3-8ECF-0ED64541A6A6}"/>
              </a:ext>
            </a:extLst>
          </p:cNvPr>
          <p:cNvSpPr/>
          <p:nvPr/>
        </p:nvSpPr>
        <p:spPr>
          <a:xfrm>
            <a:off x="10425209" y="2459636"/>
            <a:ext cx="1477053" cy="679969"/>
          </a:xfrm>
          <a:prstGeom prst="wedgeRoundRectCallout">
            <a:avLst>
              <a:gd name="adj1" fmla="val -74626"/>
              <a:gd name="adj2" fmla="val 2956"/>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Hard [s]?</a:t>
            </a:r>
          </a:p>
        </p:txBody>
      </p:sp>
      <p:sp>
        <p:nvSpPr>
          <p:cNvPr id="35" name="Speech Bubble: Rectangle with Corners Rounded 34">
            <a:extLst>
              <a:ext uri="{FF2B5EF4-FFF2-40B4-BE49-F238E27FC236}">
                <a16:creationId xmlns:a16="http://schemas.microsoft.com/office/drawing/2014/main" id="{D7843D93-C52C-4B43-8DD6-6C1E9B95FCD9}"/>
              </a:ext>
            </a:extLst>
          </p:cNvPr>
          <p:cNvSpPr/>
          <p:nvPr/>
        </p:nvSpPr>
        <p:spPr>
          <a:xfrm>
            <a:off x="10431614" y="4232926"/>
            <a:ext cx="1470648" cy="655995"/>
          </a:xfrm>
          <a:prstGeom prst="wedgeRoundRectCallout">
            <a:avLst>
              <a:gd name="adj1" fmla="val -68970"/>
              <a:gd name="adj2" fmla="val 13278"/>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Soft [s]?</a:t>
            </a:r>
          </a:p>
        </p:txBody>
      </p:sp>
    </p:spTree>
    <p:extLst>
      <p:ext uri="{BB962C8B-B14F-4D97-AF65-F5344CB8AC3E}">
        <p14:creationId xmlns:p14="http://schemas.microsoft.com/office/powerpoint/2010/main" val="376201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1427"/>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6300"/>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800" y="26172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0603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6298"/>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5" name="Picture 2" descr="House 12 Clip Art">
            <a:extLst>
              <a:ext uri="{FF2B5EF4-FFF2-40B4-BE49-F238E27FC236}">
                <a16:creationId xmlns:a16="http://schemas.microsoft.com/office/drawing/2014/main" id="{64B1668A-9BF6-4741-9C3F-AC48F5FA4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s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s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s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s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s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s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s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s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48E767E6-4337-134C-AC0D-5ECF3F6D436B}"/>
              </a:ext>
            </a:extLst>
          </p:cNvPr>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ouse 12 Clip Art">
            <a:extLst>
              <a:ext uri="{FF2B5EF4-FFF2-40B4-BE49-F238E27FC236}">
                <a16:creationId xmlns:a16="http://schemas.microsoft.com/office/drawing/2014/main" id="{E0AE7337-D689-4F21-88CF-7012A2403F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0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s églis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s désolé.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s cho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2" descr="House 12 Clip Art">
            <a:extLst>
              <a:ext uri="{FF2B5EF4-FFF2-40B4-BE49-F238E27FC236}">
                <a16:creationId xmlns:a16="http://schemas.microsoft.com/office/drawing/2014/main" id="{E3644059-874B-4B8C-AB08-0790C533B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9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nvGraphicFramePr>
        <p:xfrm>
          <a:off x="417942" y="1591356"/>
          <a:ext cx="5636455" cy="3186375"/>
        </p:xfrm>
        <a:graphic>
          <a:graphicData uri="http://schemas.openxmlformats.org/drawingml/2006/table">
            <a:tbl>
              <a:tblPr firstRow="1" bandRow="1">
                <a:tableStyleId>{21E4AEA4-8DFA-4A89-87EB-49C32662AFE0}</a:tableStyleId>
              </a:tblPr>
              <a:tblGrid>
                <a:gridCol w="762085">
                  <a:extLst>
                    <a:ext uri="{9D8B030D-6E8A-4147-A177-3AD203B41FA5}">
                      <a16:colId xmlns:a16="http://schemas.microsoft.com/office/drawing/2014/main" val="2607353726"/>
                    </a:ext>
                  </a:extLst>
                </a:gridCol>
                <a:gridCol w="2583912">
                  <a:extLst>
                    <a:ext uri="{9D8B030D-6E8A-4147-A177-3AD203B41FA5}">
                      <a16:colId xmlns:a16="http://schemas.microsoft.com/office/drawing/2014/main" val="1600817978"/>
                    </a:ext>
                  </a:extLst>
                </a:gridCol>
                <a:gridCol w="1145229">
                  <a:extLst>
                    <a:ext uri="{9D8B030D-6E8A-4147-A177-3AD203B41FA5}">
                      <a16:colId xmlns:a16="http://schemas.microsoft.com/office/drawing/2014/main" val="4128092149"/>
                    </a:ext>
                  </a:extLst>
                </a:gridCol>
                <a:gridCol w="1145229">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hard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(cho</a:t>
                      </a:r>
                      <a:r>
                        <a:rPr lang="en-GB" sz="2000" b="1" dirty="0"/>
                        <a:t>s</a:t>
                      </a:r>
                      <a:r>
                        <a:rPr lang="en-GB" sz="2000" b="0" dirty="0"/>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1" dirty="0" err="1"/>
                        <a:t>s</a:t>
                      </a:r>
                      <a:r>
                        <a:rPr lang="en-GB" sz="2000" b="0" dirty="0" err="1"/>
                        <a:t>uis</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s</a:t>
                      </a:r>
                      <a:r>
                        <a:rPr lang="en-GB" sz="2000" b="0" dirty="0" err="1">
                          <a:solidFill>
                            <a:schemeClr val="accent5">
                              <a:lumMod val="50000"/>
                            </a:schemeClr>
                          </a:solidFill>
                        </a:rPr>
                        <a:t>oupe</a:t>
                      </a:r>
                      <a:r>
                        <a:rPr lang="en-GB" sz="200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err="1">
                          <a:solidFill>
                            <a:schemeClr val="accent5">
                              <a:lumMod val="50000"/>
                            </a:schemeClr>
                          </a:solidFill>
                        </a:rPr>
                        <a:t>fil</a:t>
                      </a:r>
                      <a:r>
                        <a:rPr lang="en-GB" sz="2000" b="1" dirty="0" err="1">
                          <a:solidFill>
                            <a:schemeClr val="accent5">
                              <a:lumMod val="50000"/>
                            </a:schemeClr>
                          </a:solidFill>
                        </a:rPr>
                        <a:t>s</a:t>
                      </a:r>
                      <a:endParaRPr lang="en-GB" sz="2000" b="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il</a:t>
                      </a:r>
                      <a:r>
                        <a:rPr lang="fr-FR" sz="2000" b="1" dirty="0">
                          <a:solidFill>
                            <a:schemeClr val="accent5">
                              <a:lumMod val="50000"/>
                            </a:schemeClr>
                          </a:solidFill>
                        </a:rPr>
                        <a:t>s</a:t>
                      </a:r>
                      <a:r>
                        <a:rPr lang="fr-FR" sz="2000" dirty="0">
                          <a:solidFill>
                            <a:schemeClr val="accent5">
                              <a:lumMod val="50000"/>
                            </a:schemeClr>
                          </a:solidFill>
                        </a:rPr>
                        <a:t> ont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poi</a:t>
                      </a:r>
                      <a:r>
                        <a:rPr lang="en-GB" sz="2000" b="1" dirty="0" err="1">
                          <a:solidFill>
                            <a:schemeClr val="accent5">
                              <a:lumMod val="50000"/>
                            </a:schemeClr>
                          </a:solidFill>
                        </a:rPr>
                        <a:t>ss</a:t>
                      </a:r>
                      <a:r>
                        <a:rPr lang="en-GB" sz="2000" b="0" dirty="0" err="1">
                          <a:solidFill>
                            <a:schemeClr val="accent5">
                              <a:lumMod val="50000"/>
                            </a:schemeClr>
                          </a:solidFill>
                        </a:rPr>
                        <a:t>on</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vi</a:t>
                      </a:r>
                      <a:r>
                        <a:rPr lang="en-GB" sz="2000" b="1" dirty="0">
                          <a:solidFill>
                            <a:schemeClr val="accent5">
                              <a:lumMod val="50000"/>
                            </a:schemeClr>
                          </a:solidFill>
                        </a:rPr>
                        <a:t>s</a:t>
                      </a:r>
                      <a:r>
                        <a:rPr lang="en-GB" sz="2000" b="0" dirty="0">
                          <a:solidFill>
                            <a:schemeClr val="accent5">
                              <a:lumMod val="50000"/>
                            </a:schemeClr>
                          </a:solidFill>
                        </a:rPr>
                        <a:t>age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0819110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or soft [-s-]?  </a:t>
            </a:r>
          </a:p>
        </p:txBody>
      </p:sp>
      <p:sp>
        <p:nvSpPr>
          <p:cNvPr id="13" name="Action Button: Custom 16">
            <a:hlinkClick r:id="" action="ppaction://noaction" highlightClick="1">
              <a:snd r:embed="rId4" name="soupe.wav"/>
            </a:hlinkClick>
            <a:extLst>
              <a:ext uri="{FF2B5EF4-FFF2-40B4-BE49-F238E27FC236}">
                <a16:creationId xmlns:a16="http://schemas.microsoft.com/office/drawing/2014/main" id="{A677B72F-6A94-4B62-9006-C72055254111}"/>
              </a:ext>
            </a:extLst>
          </p:cNvPr>
          <p:cNvSpPr/>
          <p:nvPr/>
        </p:nvSpPr>
        <p:spPr>
          <a:xfrm>
            <a:off x="597984" y="23442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fils.wav"/>
            </a:hlinkClick>
            <a:extLst>
              <a:ext uri="{FF2B5EF4-FFF2-40B4-BE49-F238E27FC236}">
                <a16:creationId xmlns:a16="http://schemas.microsoft.com/office/drawing/2014/main" id="{96867C31-E73E-46AC-9917-3E4CB1D2042A}"/>
              </a:ext>
            </a:extLst>
          </p:cNvPr>
          <p:cNvSpPr/>
          <p:nvPr/>
        </p:nvSpPr>
        <p:spPr>
          <a:xfrm>
            <a:off x="597984" y="28320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6055" y="2387972"/>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5622" y="2885867"/>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2807" y="3881658"/>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9037" y="3370793"/>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nvGraphicFramePr>
        <p:xfrm>
          <a:off x="6300249" y="1591356"/>
          <a:ext cx="5580048" cy="3186375"/>
        </p:xfrm>
        <a:graphic>
          <a:graphicData uri="http://schemas.openxmlformats.org/drawingml/2006/table">
            <a:tbl>
              <a:tblPr firstRow="1" bandRow="1">
                <a:tableStyleId>{21E4AEA4-8DFA-4A89-87EB-49C32662AFE0}</a:tableStyleId>
              </a:tblPr>
              <a:tblGrid>
                <a:gridCol w="754459">
                  <a:extLst>
                    <a:ext uri="{9D8B030D-6E8A-4147-A177-3AD203B41FA5}">
                      <a16:colId xmlns:a16="http://schemas.microsoft.com/office/drawing/2014/main" val="2607353726"/>
                    </a:ext>
                  </a:extLst>
                </a:gridCol>
                <a:gridCol w="2483739">
                  <a:extLst>
                    <a:ext uri="{9D8B030D-6E8A-4147-A177-3AD203B41FA5}">
                      <a16:colId xmlns:a16="http://schemas.microsoft.com/office/drawing/2014/main" val="1600817978"/>
                    </a:ext>
                  </a:extLst>
                </a:gridCol>
                <a:gridCol w="1208082">
                  <a:extLst>
                    <a:ext uri="{9D8B030D-6E8A-4147-A177-3AD203B41FA5}">
                      <a16:colId xmlns:a16="http://schemas.microsoft.com/office/drawing/2014/main" val="4128092149"/>
                    </a:ext>
                  </a:extLst>
                </a:gridCol>
                <a:gridCol w="1133768">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hard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(cho</a:t>
                      </a:r>
                      <a:r>
                        <a:rPr lang="en-GB" sz="2000" b="1" dirty="0"/>
                        <a:t>s</a:t>
                      </a:r>
                      <a:r>
                        <a:rPr lang="en-GB" sz="2000" b="0" dirty="0"/>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1" dirty="0" err="1"/>
                        <a:t>s</a:t>
                      </a:r>
                      <a:r>
                        <a:rPr lang="en-GB" sz="2000" b="0" dirty="0" err="1"/>
                        <a:t>uis</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mon</a:t>
                      </a:r>
                      <a:r>
                        <a:rPr lang="en-GB" sz="2000" b="1" dirty="0">
                          <a:solidFill>
                            <a:schemeClr val="accent5">
                              <a:lumMod val="50000"/>
                            </a:schemeClr>
                          </a:solidFill>
                        </a:rPr>
                        <a:t>s</a:t>
                      </a:r>
                      <a:r>
                        <a:rPr lang="en-GB" sz="2000" dirty="0">
                          <a:solidFill>
                            <a:schemeClr val="accent5">
                              <a:lumMod val="50000"/>
                            </a:schemeClr>
                          </a:solidFill>
                        </a:rPr>
                        <a:t>ieur</a:t>
                      </a:r>
                      <a:r>
                        <a:rPr lang="en-GB" sz="1200" b="1" dirty="0">
                          <a:solidFill>
                            <a:schemeClr val="accent5">
                              <a:lumMod val="50000"/>
                            </a:schemeClr>
                          </a:solidFill>
                        </a:rPr>
                        <a:t>  </a:t>
                      </a:r>
                      <a:r>
                        <a:rPr lang="en-GB" sz="1200" dirty="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5">
                              <a:lumMod val="50000"/>
                            </a:schemeClr>
                          </a:solidFill>
                        </a:rPr>
                        <a:t>qua</a:t>
                      </a:r>
                      <a:r>
                        <a:rPr lang="en-GB" sz="2000" b="1" dirty="0">
                          <a:solidFill>
                            <a:schemeClr val="accent5">
                              <a:lumMod val="50000"/>
                            </a:schemeClr>
                          </a:solidFill>
                        </a:rPr>
                        <a:t>s</a:t>
                      </a:r>
                      <a:r>
                        <a:rPr lang="en-GB" sz="2000" b="0" dirty="0">
                          <a:solidFill>
                            <a:schemeClr val="accent5">
                              <a:lumMod val="50000"/>
                            </a:schemeClr>
                          </a:solidFill>
                        </a:rPr>
                        <a:t>i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pa</a:t>
                      </a:r>
                      <a:r>
                        <a:rPr lang="en-GB" sz="2000" b="1" dirty="0">
                          <a:solidFill>
                            <a:schemeClr val="accent5">
                              <a:lumMod val="50000"/>
                            </a:schemeClr>
                          </a:solidFill>
                        </a:rPr>
                        <a:t>ss</a:t>
                      </a:r>
                      <a:r>
                        <a:rPr lang="en-GB" sz="2000" dirty="0">
                          <a:solidFill>
                            <a:schemeClr val="accent5">
                              <a:lumMod val="50000"/>
                            </a:schemeClr>
                          </a:solidFill>
                        </a:rPr>
                        <a:t>er</a:t>
                      </a:r>
                      <a:r>
                        <a:rPr lang="en-GB" sz="2000" b="0" dirty="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per</a:t>
                      </a:r>
                      <a:r>
                        <a:rPr lang="en-GB" sz="2000" b="1" dirty="0" err="1">
                          <a:solidFill>
                            <a:schemeClr val="accent5">
                              <a:lumMod val="50000"/>
                            </a:schemeClr>
                          </a:solidFill>
                        </a:rPr>
                        <a:t>s</a:t>
                      </a:r>
                      <a:r>
                        <a:rPr lang="en-GB" sz="2000" b="0" dirty="0" err="1">
                          <a:solidFill>
                            <a:schemeClr val="accent5">
                              <a:lumMod val="50000"/>
                            </a:schemeClr>
                          </a:solidFill>
                        </a:rPr>
                        <a:t>onne</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u</a:t>
                      </a:r>
                      <a:r>
                        <a:rPr lang="en-GB" sz="2000" b="1" dirty="0" err="1">
                          <a:solidFill>
                            <a:schemeClr val="accent5">
                              <a:lumMod val="50000"/>
                            </a:schemeClr>
                          </a:solidFill>
                        </a:rPr>
                        <a:t>s</a:t>
                      </a:r>
                      <a:r>
                        <a:rPr lang="en-GB" sz="2000" b="0" dirty="0" err="1">
                          <a:solidFill>
                            <a:schemeClr val="accent5">
                              <a:lumMod val="50000"/>
                            </a:schemeClr>
                          </a:solidFill>
                        </a:rPr>
                        <a:t>ine</a:t>
                      </a:r>
                      <a:endParaRPr lang="en-GB" sz="2000" b="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878786385"/>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6328" y="4446276"/>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742" y="2423452"/>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0738" y="2913214"/>
            <a:ext cx="282522" cy="294294"/>
          </a:xfrm>
          <a:prstGeom prst="rect">
            <a:avLst/>
          </a:prstGeom>
        </p:spPr>
      </p:pic>
      <p:pic>
        <p:nvPicPr>
          <p:cNvPr id="22" name="Picture 21" descr="green checkmark">
            <a:extLst>
              <a:ext uri="{FF2B5EF4-FFF2-40B4-BE49-F238E27FC236}">
                <a16:creationId xmlns:a16="http://schemas.microsoft.com/office/drawing/2014/main" id="{A30D883B-7711-4E1D-B438-29F3CF89D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3256" y="3389110"/>
            <a:ext cx="282522" cy="294294"/>
          </a:xfrm>
          <a:prstGeom prst="rect">
            <a:avLst/>
          </a:prstGeom>
        </p:spPr>
      </p:pic>
      <p:sp>
        <p:nvSpPr>
          <p:cNvPr id="25" name="Action Button: Custom 16">
            <a:hlinkClick r:id="" action="ppaction://noaction" highlightClick="1">
              <a:snd r:embed="rId7" name="ils ont.wav"/>
            </a:hlinkClick>
            <a:extLst>
              <a:ext uri="{FF2B5EF4-FFF2-40B4-BE49-F238E27FC236}">
                <a16:creationId xmlns:a16="http://schemas.microsoft.com/office/drawing/2014/main" id="{586F76D6-5559-4B6C-B8C4-8ADFAFC9DD6E}"/>
              </a:ext>
            </a:extLst>
          </p:cNvPr>
          <p:cNvSpPr/>
          <p:nvPr/>
        </p:nvSpPr>
        <p:spPr>
          <a:xfrm>
            <a:off x="597984" y="3319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3" name="TextBox 82">
            <a:extLst>
              <a:ext uri="{FF2B5EF4-FFF2-40B4-BE49-F238E27FC236}">
                <a16:creationId xmlns:a16="http://schemas.microsoft.com/office/drawing/2014/main" id="{D2869BB8-F321-4879-BE97-0218376B21E8}"/>
              </a:ext>
            </a:extLst>
          </p:cNvPr>
          <p:cNvSpPr txBox="1"/>
          <p:nvPr/>
        </p:nvSpPr>
        <p:spPr>
          <a:xfrm>
            <a:off x="417942" y="5181580"/>
            <a:ext cx="11462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compared to those containing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[s]?</a:t>
            </a:r>
          </a:p>
        </p:txBody>
      </p:sp>
      <p:sp>
        <p:nvSpPr>
          <p:cNvPr id="95" name="Action Button: Custom 16">
            <a:hlinkClick r:id="" action="ppaction://noaction" highlightClick="1">
              <a:snd r:embed="rId8" name="poisson.wav"/>
            </a:hlinkClick>
            <a:extLst>
              <a:ext uri="{FF2B5EF4-FFF2-40B4-BE49-F238E27FC236}">
                <a16:creationId xmlns:a16="http://schemas.microsoft.com/office/drawing/2014/main" id="{294B81A8-CA89-43E7-8B5D-19826F44F205}"/>
              </a:ext>
            </a:extLst>
          </p:cNvPr>
          <p:cNvSpPr/>
          <p:nvPr/>
        </p:nvSpPr>
        <p:spPr>
          <a:xfrm>
            <a:off x="586689" y="3807794"/>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Action Button: Custom 16">
            <a:hlinkClick r:id="" action="ppaction://noaction" highlightClick="1">
              <a:snd r:embed="rId9" name="visage.wav"/>
            </a:hlinkClick>
            <a:extLst>
              <a:ext uri="{FF2B5EF4-FFF2-40B4-BE49-F238E27FC236}">
                <a16:creationId xmlns:a16="http://schemas.microsoft.com/office/drawing/2014/main" id="{DA4FBE51-7463-4265-BB30-C2B7E29E0361}"/>
              </a:ext>
            </a:extLst>
          </p:cNvPr>
          <p:cNvSpPr/>
          <p:nvPr/>
        </p:nvSpPr>
        <p:spPr>
          <a:xfrm>
            <a:off x="586689" y="4315120"/>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monsieur.wav"/>
            </a:hlinkClick>
            <a:extLst>
              <a:ext uri="{FF2B5EF4-FFF2-40B4-BE49-F238E27FC236}">
                <a16:creationId xmlns:a16="http://schemas.microsoft.com/office/drawing/2014/main" id="{36855C5D-43C7-4084-A861-D61B90D39BB3}"/>
              </a:ext>
            </a:extLst>
          </p:cNvPr>
          <p:cNvSpPr/>
          <p:nvPr/>
        </p:nvSpPr>
        <p:spPr>
          <a:xfrm>
            <a:off x="6471803" y="23442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1" name="quasi.wav"/>
            </a:hlinkClick>
            <a:extLst>
              <a:ext uri="{FF2B5EF4-FFF2-40B4-BE49-F238E27FC236}">
                <a16:creationId xmlns:a16="http://schemas.microsoft.com/office/drawing/2014/main" id="{9D3A6969-5C96-4C4D-BAE1-747EA96667BE}"/>
              </a:ext>
            </a:extLst>
          </p:cNvPr>
          <p:cNvSpPr/>
          <p:nvPr/>
        </p:nvSpPr>
        <p:spPr>
          <a:xfrm>
            <a:off x="6471803" y="28328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passer.wav"/>
            </a:hlinkClick>
            <a:extLst>
              <a:ext uri="{FF2B5EF4-FFF2-40B4-BE49-F238E27FC236}">
                <a16:creationId xmlns:a16="http://schemas.microsoft.com/office/drawing/2014/main" id="{1B30E497-76A1-4983-B492-A3DBB790220C}"/>
              </a:ext>
            </a:extLst>
          </p:cNvPr>
          <p:cNvSpPr/>
          <p:nvPr/>
        </p:nvSpPr>
        <p:spPr>
          <a:xfrm>
            <a:off x="6471803" y="3321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3" name="personne.wav"/>
            </a:hlinkClick>
            <a:extLst>
              <a:ext uri="{FF2B5EF4-FFF2-40B4-BE49-F238E27FC236}">
                <a16:creationId xmlns:a16="http://schemas.microsoft.com/office/drawing/2014/main" id="{098B8524-EAAC-42D1-A5EE-7C97FAA7E63B}"/>
              </a:ext>
            </a:extLst>
          </p:cNvPr>
          <p:cNvSpPr/>
          <p:nvPr/>
        </p:nvSpPr>
        <p:spPr>
          <a:xfrm>
            <a:off x="6460508" y="3810167"/>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4" name="usine.wav"/>
            </a:hlinkClick>
            <a:extLst>
              <a:ext uri="{FF2B5EF4-FFF2-40B4-BE49-F238E27FC236}">
                <a16:creationId xmlns:a16="http://schemas.microsoft.com/office/drawing/2014/main" id="{39578DC0-439A-4450-ACDD-3985251BCBBE}"/>
              </a:ext>
            </a:extLst>
          </p:cNvPr>
          <p:cNvSpPr/>
          <p:nvPr/>
        </p:nvSpPr>
        <p:spPr>
          <a:xfrm>
            <a:off x="6460508" y="4318283"/>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5" name="Picture 34" descr="green checkmark">
            <a:extLst>
              <a:ext uri="{FF2B5EF4-FFF2-40B4-BE49-F238E27FC236}">
                <a16:creationId xmlns:a16="http://schemas.microsoft.com/office/drawing/2014/main" id="{0876D4E8-8CCA-4055-9980-E4C309D36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742" y="3872040"/>
            <a:ext cx="282522" cy="294294"/>
          </a:xfrm>
          <a:prstGeom prst="rect">
            <a:avLst/>
          </a:prstGeom>
        </p:spPr>
      </p:pic>
      <p:pic>
        <p:nvPicPr>
          <p:cNvPr id="37" name="Picture 36" descr="green checkmark">
            <a:extLst>
              <a:ext uri="{FF2B5EF4-FFF2-40B4-BE49-F238E27FC236}">
                <a16:creationId xmlns:a16="http://schemas.microsoft.com/office/drawing/2014/main" id="{9A827351-3962-4721-AFE2-D931D7724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0738" y="4397918"/>
            <a:ext cx="282522" cy="294294"/>
          </a:xfrm>
          <a:prstGeom prst="rect">
            <a:avLst/>
          </a:prstGeom>
        </p:spPr>
      </p:pic>
      <p:cxnSp>
        <p:nvCxnSpPr>
          <p:cNvPr id="9" name="Straight Connector 8">
            <a:extLst>
              <a:ext uri="{FF2B5EF4-FFF2-40B4-BE49-F238E27FC236}">
                <a16:creationId xmlns:a16="http://schemas.microsoft.com/office/drawing/2014/main" id="{7C3DAFEB-8E65-4D62-994B-6F3631F90CDE}"/>
              </a:ext>
            </a:extLst>
          </p:cNvPr>
          <p:cNvCxnSpPr>
            <a:cxnSpLocks/>
          </p:cNvCxnSpPr>
          <p:nvPr/>
        </p:nvCxnSpPr>
        <p:spPr>
          <a:xfrm>
            <a:off x="1433682" y="4677095"/>
            <a:ext cx="156831"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8780CA-3F21-4B3C-BD99-F1490A063528}"/>
              </a:ext>
            </a:extLst>
          </p:cNvPr>
          <p:cNvCxnSpPr/>
          <p:nvPr/>
        </p:nvCxnSpPr>
        <p:spPr>
          <a:xfrm>
            <a:off x="1387384" y="3680151"/>
            <a:ext cx="297712"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5C0EBC-FE2D-47D9-82E2-E10CB0D49ECE}"/>
              </a:ext>
            </a:extLst>
          </p:cNvPr>
          <p:cNvCxnSpPr>
            <a:cxnSpLocks/>
          </p:cNvCxnSpPr>
          <p:nvPr/>
        </p:nvCxnSpPr>
        <p:spPr>
          <a:xfrm>
            <a:off x="7595405" y="3165658"/>
            <a:ext cx="184445"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6" name="Rounded Rectangle 46">
            <a:extLst>
              <a:ext uri="{FF2B5EF4-FFF2-40B4-BE49-F238E27FC236}">
                <a16:creationId xmlns:a16="http://schemas.microsoft.com/office/drawing/2014/main" id="{7D6611A0-786E-4E58-BA3E-A048E2CBC70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39" name="Straight Connector 38">
            <a:extLst>
              <a:ext uri="{FF2B5EF4-FFF2-40B4-BE49-F238E27FC236}">
                <a16:creationId xmlns:a16="http://schemas.microsoft.com/office/drawing/2014/main" id="{F32F5832-998C-480F-8D65-8DF880BAEBF6}"/>
              </a:ext>
            </a:extLst>
          </p:cNvPr>
          <p:cNvCxnSpPr>
            <a:cxnSpLocks/>
          </p:cNvCxnSpPr>
          <p:nvPr/>
        </p:nvCxnSpPr>
        <p:spPr>
          <a:xfrm>
            <a:off x="7253528" y="4702012"/>
            <a:ext cx="184445"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1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3977</Words>
  <Application>Microsoft Office PowerPoint</Application>
  <PresentationFormat>Widescreen</PresentationFormat>
  <Paragraphs>537</Paragraphs>
  <Slides>25</Slides>
  <Notes>25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25</vt:i4>
      </vt:variant>
    </vt:vector>
  </HeadingPairs>
  <TitlesOfParts>
    <vt:vector size="37" baseType="lpstr">
      <vt:lpstr>Arial</vt:lpstr>
      <vt:lpstr>Calibri</vt:lpstr>
      <vt:lpstr>Century Gothic</vt:lpstr>
      <vt:lpstr>Georgia</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[-s-]</vt:lpstr>
      <vt:lpstr>-s-</vt:lpstr>
      <vt:lpstr>-s-</vt:lpstr>
      <vt:lpstr>-s-</vt:lpstr>
      <vt:lpstr>-s-</vt:lpstr>
      <vt:lpstr>-s-</vt:lpstr>
      <vt:lpstr>-s-</vt:lpstr>
      <vt:lpstr>Hard or soft [-s-]?  </vt:lpstr>
      <vt:lpstr>Closed or open [o] ?</vt:lpstr>
      <vt:lpstr>Closed or open [o] ?</vt:lpstr>
      <vt:lpstr>Phonétique  </vt:lpstr>
      <vt:lpstr>SSC [-s-]</vt:lpstr>
      <vt:lpstr>-s-</vt:lpstr>
      <vt:lpstr>-s-</vt:lpstr>
      <vt:lpstr>Au magasin de vêtements</vt:lpstr>
      <vt:lpstr>SSC [-s-]</vt:lpstr>
      <vt:lpstr>-s-</vt:lpstr>
      <vt:lpstr>-s-</vt:lpstr>
      <vt:lpstr>Phonétique: Hard or soft [s]?  </vt:lpstr>
      <vt:lpstr>Soft [s], soft [ss] or hard [s]?  </vt:lpstr>
      <vt:lpstr>Soft [s], soft [ss] or hard [s]? </vt:lpstr>
      <vt:lpstr>Soft [s], soft [ss] or hard [s]? </vt:lpstr>
      <vt:lpstr>Phonétique  </vt:lpstr>
      <vt:lpstr>Phonétique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30</cp:revision>
  <dcterms:created xsi:type="dcterms:W3CDTF">2021-02-16T11:52:59Z</dcterms:created>
  <dcterms:modified xsi:type="dcterms:W3CDTF">2022-08-31T09:32:38Z</dcterms:modified>
</cp:coreProperties>
</file>