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0" r:id="rId3"/>
    <p:sldMasterId id="2147483734" r:id="rId4"/>
    <p:sldMasterId id="2147483770" r:id="rId5"/>
    <p:sldMasterId id="2147483782" r:id="rId6"/>
    <p:sldMasterId id="2147483794" r:id="rId7"/>
    <p:sldMasterId id="2147483806" r:id="rId8"/>
  </p:sldMasterIdLst>
  <p:notesMasterIdLst>
    <p:notesMasterId r:id="rId29"/>
  </p:notesMasterIdLst>
  <p:sldIdLst>
    <p:sldId id="258" r:id="rId9"/>
    <p:sldId id="313" r:id="rId10"/>
    <p:sldId id="627" r:id="rId11"/>
    <p:sldId id="330" r:id="rId12"/>
    <p:sldId id="331" r:id="rId13"/>
    <p:sldId id="332" r:id="rId14"/>
    <p:sldId id="626" r:id="rId15"/>
    <p:sldId id="333" r:id="rId16"/>
    <p:sldId id="334" r:id="rId17"/>
    <p:sldId id="335" r:id="rId18"/>
    <p:sldId id="326" r:id="rId19"/>
    <p:sldId id="327" r:id="rId20"/>
    <p:sldId id="318" r:id="rId21"/>
    <p:sldId id="314" r:id="rId22"/>
    <p:sldId id="791" r:id="rId23"/>
    <p:sldId id="782" r:id="rId24"/>
    <p:sldId id="769" r:id="rId25"/>
    <p:sldId id="790" r:id="rId26"/>
    <p:sldId id="788" r:id="rId27"/>
    <p:sldId id="7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9" autoAdjust="0"/>
    <p:restoredTop sz="66784" autoAdjust="0"/>
  </p:normalViewPr>
  <p:slideViewPr>
    <p:cSldViewPr snapToGrid="0">
      <p:cViewPr varScale="1">
        <p:scale>
          <a:sx n="71" d="100"/>
          <a:sy n="71" d="100"/>
        </p:scale>
        <p:origin x="318"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a:t>
            </a:r>
            <a:r>
              <a:rPr lang="en-CA" sz="1200" b="0" i="0" u="none" strike="noStrike" kern="1200" dirty="0" err="1">
                <a:solidFill>
                  <a:schemeClr val="tx1"/>
                </a:solidFill>
                <a:effectLst/>
                <a:latin typeface="+mn-lt"/>
                <a:ea typeface="+mn-ea"/>
                <a:cs typeface="+mn-cs"/>
              </a:rPr>
              <a:t>Chloé</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Motard</a:t>
            </a:r>
            <a:r>
              <a:rPr lang="en-CA" sz="1200" b="0" i="0" u="none" strike="noStrike" kern="1200" dirty="0">
                <a:solidFill>
                  <a:schemeClr val="tx1"/>
                </a:solidFill>
                <a:effectLst/>
                <a:latin typeface="+mn-lt"/>
                <a:ea typeface="+mn-ea"/>
                <a:cs typeface="+mn-cs"/>
              </a:rPr>
              <a:t>. All additional pictures selected are available under a Creative Commons license, no attribution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r>
              <a:rPr lang="en-GB" i="0" baseline="0" dirty="0"/>
              <a:t>…”</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5344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p>
          <a:p>
            <a:r>
              <a:rPr lang="fr-FR" b="0" i="0" dirty="0">
                <a:solidFill>
                  <a:srgbClr val="222222"/>
                </a:solidFill>
                <a:effectLst/>
                <a:latin typeface="Georgia" panose="02040502050405020303" pitchFamily="18" charset="0"/>
              </a:rPr>
              <a:t>nouille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US" b="0" dirty="0" err="1"/>
              <a:t>nouille</a:t>
            </a:r>
            <a:r>
              <a:rPr lang="en-US" b="0" dirty="0"/>
              <a:t> [&gt;5000]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931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p>
          <a:p>
            <a:r>
              <a:rPr lang="en-US" b="0" dirty="0" err="1"/>
              <a:t>grouiller</a:t>
            </a:r>
            <a:endParaRPr lang="en-US" b="0"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US" b="0" dirty="0" err="1"/>
              <a:t>grouiller</a:t>
            </a:r>
            <a:r>
              <a:rPr lang="en-US" b="0" dirty="0"/>
              <a:t> [&gt;5000</a:t>
            </a:r>
            <a:r>
              <a:rPr lang="en-US" b="0" baseline="0" dirty="0"/>
              <a:t>]</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30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Transcript:</a:t>
            </a:r>
          </a:p>
          <a:p>
            <a:r>
              <a:rPr lang="en-US" b="0" dirty="0" err="1"/>
              <a:t>chatouiller</a:t>
            </a:r>
            <a:endParaRPr lang="en-US" b="0"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US" b="0" dirty="0" err="1"/>
              <a:t>chatouiller</a:t>
            </a:r>
            <a:r>
              <a:rPr lang="en-US" b="0" dirty="0"/>
              <a:t> [&gt;5000</a:t>
            </a:r>
            <a:r>
              <a:rPr lang="en-US" b="0" baseline="0" dirty="0"/>
              <a:t>]</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58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72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a:t>
            </a:r>
            <a:r>
              <a:rPr lang="en-GB" sz="9600" b="1" dirty="0">
                <a:solidFill>
                  <a:srgbClr val="1F4E79"/>
                </a:solidFill>
                <a:latin typeface="Century Gothic" panose="020B0502020202020204" pitchFamily="34" charset="0"/>
                <a:ea typeface="+mn-ea"/>
                <a:cs typeface="Calibri" panose="020F0502020204030204" pitchFamily="34" charset="0"/>
              </a:rPr>
              <a:t>-</a:t>
            </a:r>
            <a:r>
              <a:rPr lang="en-GB" sz="9600" b="1" dirty="0" err="1">
                <a:solidFill>
                  <a:srgbClr val="1F4E79"/>
                </a:solidFill>
                <a:latin typeface="Century Gothic" panose="020B0502020202020204" pitchFamily="34" charset="0"/>
                <a:ea typeface="+mn-ea"/>
                <a:cs typeface="Calibri" panose="020F0502020204030204" pitchFamily="34" charset="0"/>
              </a:rPr>
              <a:t>ouill</a:t>
            </a:r>
            <a:r>
              <a:rPr lang="en-GB" sz="9600" b="1" dirty="0">
                <a:solidFill>
                  <a:srgbClr val="1F4E79"/>
                </a:solidFill>
                <a:latin typeface="Century Gothic" panose="020B0502020202020204" pitchFamily="34" charset="0"/>
                <a:ea typeface="+mn-ea"/>
                <a:cs typeface="Calibri" panose="020F0502020204030204" pitchFamily="34" charset="0"/>
              </a:rPr>
              <a:t>-/-</a:t>
            </a:r>
            <a:r>
              <a:rPr lang="en-GB" sz="9600" b="1" dirty="0" err="1">
                <a:solidFill>
                  <a:srgbClr val="1F4E79"/>
                </a:solidFill>
                <a:latin typeface="Century Gothic" panose="020B0502020202020204" pitchFamily="34" charset="0"/>
                <a:cs typeface="Calibri" panose="020F0502020204030204" pitchFamily="34" charset="0"/>
              </a:rPr>
              <a:t>ouil</a:t>
            </a:r>
            <a:r>
              <a:rPr lang="en-GB" sz="9600" b="1" dirty="0">
                <a:solidFill>
                  <a:srgbClr val="1F4E79"/>
                </a:solidFill>
                <a:latin typeface="Century Gothic" panose="020B0502020202020204" pitchFamily="34" charset="0"/>
                <a:cs typeface="Calibri" panose="020F0502020204030204" pitchFamily="34" charset="0"/>
              </a:rPr>
              <a:t>]</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baseline="0" dirty="0"/>
              <a:t>[</a:t>
            </a:r>
            <a:r>
              <a:rPr lang="en-GB" sz="1200" b="1" dirty="0">
                <a:solidFill>
                  <a:srgbClr val="1F4E79"/>
                </a:solidFill>
                <a:latin typeface="Century Gothic" panose="020B0502020202020204" pitchFamily="34" charset="0"/>
                <a:ea typeface="+mn-ea"/>
                <a:cs typeface="Calibri" panose="020F0502020204030204" pitchFamily="34" charset="0"/>
              </a:rPr>
              <a:t>-</a:t>
            </a:r>
            <a:r>
              <a:rPr lang="en-GB" sz="1200" b="1" dirty="0" err="1">
                <a:solidFill>
                  <a:srgbClr val="1F4E79"/>
                </a:solidFill>
                <a:latin typeface="Century Gothic" panose="020B0502020202020204" pitchFamily="34" charset="0"/>
                <a:ea typeface="+mn-ea"/>
                <a:cs typeface="Calibri" panose="020F0502020204030204" pitchFamily="34" charset="0"/>
              </a:rPr>
              <a:t>ouill</a:t>
            </a:r>
            <a:r>
              <a:rPr lang="en-GB" sz="1200" b="1" dirty="0">
                <a:solidFill>
                  <a:srgbClr val="1F4E79"/>
                </a:solidFill>
                <a:latin typeface="Century Gothic" panose="020B0502020202020204" pitchFamily="34" charset="0"/>
                <a:ea typeface="+mn-ea"/>
                <a:cs typeface="Calibri" panose="020F0502020204030204" pitchFamily="34" charset="0"/>
              </a:rPr>
              <a:t>-/-</a:t>
            </a:r>
            <a:r>
              <a:rPr lang="en-GB" sz="1200" b="1" dirty="0" err="1">
                <a:solidFill>
                  <a:srgbClr val="1F4E79"/>
                </a:solidFill>
                <a:latin typeface="Century Gothic" panose="020B0502020202020204" pitchFamily="34" charset="0"/>
                <a:cs typeface="Calibri" panose="020F0502020204030204" pitchFamily="34" charset="0"/>
              </a:rPr>
              <a:t>ouil</a:t>
            </a:r>
            <a:r>
              <a:rPr lang="en-GB" sz="1200" b="1" dirty="0">
                <a:solidFill>
                  <a:srgbClr val="1F4E79"/>
                </a:solidFill>
                <a:latin typeface="Century Gothic" panose="020B0502020202020204" pitchFamily="34" charset="0"/>
                <a:cs typeface="Calibri" panose="020F0502020204030204" pitchFamily="34" charset="0"/>
              </a:rPr>
              <a:t>]</a:t>
            </a:r>
            <a:r>
              <a:rPr lang="en-GB" sz="1200" b="1" baseline="0" dirty="0">
                <a:solidFill>
                  <a:srgbClr val="1F4E79"/>
                </a:solidFill>
                <a:latin typeface="Century Gothic" panose="020B0502020202020204" pitchFamily="34" charset="0"/>
                <a:cs typeface="Calibri" panose="020F0502020204030204" pitchFamily="34" charset="0"/>
              </a:rPr>
              <a:t> </a:t>
            </a:r>
            <a:r>
              <a:rPr lang="en-GB" b="0" dirty="0"/>
              <a:t>sound first, on its own. Students 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brouillard</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a:t>
            </a:r>
            <a:r>
              <a:rPr lang="en-GB" b="1" baseline="0" dirty="0"/>
              <a:t>[to squint and </a:t>
            </a:r>
            <a:r>
              <a:rPr lang="en-GB" b="1" dirty="0"/>
              <a:t>wiggle fingers in front of face miming being unable to see through fog].</a:t>
            </a:r>
            <a:br>
              <a:rPr lang="en-GB" baseline="0" dirty="0"/>
            </a:br>
            <a:r>
              <a:rPr lang="en-GB" baseline="0" dirty="0"/>
              <a:t>4. Roll back the animations and work through 1-3 again, but this time, dropping your voice completely to listen carefully to the students saying the </a:t>
            </a:r>
            <a:r>
              <a:rPr lang="en-GB" b="1" baseline="0" dirty="0"/>
              <a:t>[</a:t>
            </a:r>
            <a:r>
              <a:rPr lang="en-GB" sz="1200" b="1" dirty="0">
                <a:solidFill>
                  <a:srgbClr val="1F4E79"/>
                </a:solidFill>
                <a:latin typeface="Century Gothic" panose="020B0502020202020204" pitchFamily="34" charset="0"/>
                <a:ea typeface="+mn-ea"/>
                <a:cs typeface="Calibri" panose="020F0502020204030204" pitchFamily="34" charset="0"/>
              </a:rPr>
              <a:t>-</a:t>
            </a:r>
            <a:r>
              <a:rPr lang="en-GB" sz="1200" b="1" dirty="0" err="1">
                <a:solidFill>
                  <a:srgbClr val="1F4E79"/>
                </a:solidFill>
                <a:latin typeface="Century Gothic" panose="020B0502020202020204" pitchFamily="34" charset="0"/>
                <a:ea typeface="+mn-ea"/>
                <a:cs typeface="Calibri" panose="020F0502020204030204" pitchFamily="34" charset="0"/>
              </a:rPr>
              <a:t>ouill</a:t>
            </a:r>
            <a:r>
              <a:rPr lang="en-GB" sz="1200" b="1" dirty="0">
                <a:solidFill>
                  <a:srgbClr val="1F4E79"/>
                </a:solidFill>
                <a:latin typeface="Century Gothic" panose="020B0502020202020204" pitchFamily="34" charset="0"/>
                <a:ea typeface="+mn-ea"/>
                <a:cs typeface="Calibri" panose="020F0502020204030204" pitchFamily="34" charset="0"/>
              </a:rPr>
              <a:t>-/-</a:t>
            </a:r>
            <a:r>
              <a:rPr lang="en-GB" sz="1200" b="1" dirty="0" err="1">
                <a:solidFill>
                  <a:srgbClr val="1F4E79"/>
                </a:solidFill>
                <a:latin typeface="Century Gothic" panose="020B0502020202020204" pitchFamily="34" charset="0"/>
                <a:cs typeface="Calibri" panose="020F0502020204030204" pitchFamily="34" charset="0"/>
              </a:rPr>
              <a:t>ouil</a:t>
            </a:r>
            <a:r>
              <a:rPr lang="en-GB" sz="1200" b="1" dirty="0">
                <a:solidFill>
                  <a:srgbClr val="1F4E79"/>
                </a:solidFill>
                <a:latin typeface="Century Gothic" panose="020B0502020202020204" pitchFamily="34" charset="0"/>
                <a:cs typeface="Calibri" panose="020F0502020204030204" pitchFamily="34" charset="0"/>
              </a:rPr>
              <a:t>]</a:t>
            </a:r>
            <a:r>
              <a:rPr lang="en-GB" sz="1200" b="1" baseline="0" dirty="0">
                <a:solidFill>
                  <a:srgbClr val="1F4E79"/>
                </a:solidFill>
                <a:latin typeface="Century Gothic" panose="020B0502020202020204" pitchFamily="34" charset="0"/>
                <a:cs typeface="Calibri" panose="020F0502020204030204" pitchFamily="34" charset="0"/>
              </a:rPr>
              <a:t> </a:t>
            </a:r>
            <a:r>
              <a:rPr lang="en-GB" baseline="0" dirty="0"/>
              <a:t>sound, pronouncing </a:t>
            </a:r>
            <a:r>
              <a:rPr lang="en-GB" b="0" baseline="0" dirty="0"/>
              <a:t>”</a:t>
            </a:r>
            <a:r>
              <a:rPr lang="en-GB" b="1" baseline="0" dirty="0" err="1"/>
              <a:t>brouillard</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brouillard</a:t>
            </a:r>
            <a:r>
              <a:rPr lang="en-GB" b="1" dirty="0"/>
              <a:t> </a:t>
            </a:r>
            <a:r>
              <a:rPr lang="en-GB" b="0" dirty="0"/>
              <a:t>[4452]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brouiller</a:t>
            </a:r>
            <a:r>
              <a:rPr lang="en-GB" b="1" dirty="0"/>
              <a:t> </a:t>
            </a:r>
            <a:r>
              <a:rPr lang="en-GB" b="0" dirty="0"/>
              <a:t>[4682]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36105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Timing: 2 minutes</a:t>
            </a:r>
            <a:endParaRPr lang="en-US" b="0" baseline="0" dirty="0"/>
          </a:p>
          <a:p>
            <a:endParaRPr lang="en-US" b="1" baseline="0" dirty="0"/>
          </a:p>
          <a:p>
            <a:r>
              <a:rPr lang="en-US" b="1" baseline="0" dirty="0"/>
              <a:t>Aim: </a:t>
            </a:r>
            <a:r>
              <a:rPr lang="en-US" b="0" baseline="0" dirty="0"/>
              <a:t>Revising the breakdown of SSCs </a:t>
            </a:r>
            <a:r>
              <a:rPr lang="en-US" sz="1200" b="0" dirty="0">
                <a:solidFill>
                  <a:srgbClr val="1F3765"/>
                </a:solidFill>
              </a:rPr>
              <a:t>[-</a:t>
            </a:r>
            <a:r>
              <a:rPr lang="en-US" sz="1200" b="0" dirty="0" err="1">
                <a:solidFill>
                  <a:srgbClr val="1F3765"/>
                </a:solidFill>
              </a:rPr>
              <a:t>aill</a:t>
            </a:r>
            <a:r>
              <a:rPr lang="en-US" sz="1200" b="0" dirty="0">
                <a:solidFill>
                  <a:srgbClr val="1F3765"/>
                </a:solidFill>
              </a:rPr>
              <a:t>-/-ail], </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eill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eil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 [-</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ouill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ouil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 and [-</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euill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euil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en-US" sz="1200" b="0" i="0" u="none" strike="noStrike" kern="1200" cap="none" spc="0" normalizeH="0" baseline="0" noProof="0" dirty="0">
                <a:ln>
                  <a:noFill/>
                </a:ln>
                <a:solidFill>
                  <a:srgbClr val="1F3765"/>
                </a:solidFill>
                <a:effectLst/>
                <a:uLnTx/>
                <a:uFillTx/>
                <a:latin typeface="+mn-lt"/>
                <a:ea typeface="+mn-ea"/>
                <a:cs typeface="+mn-cs"/>
              </a:rPr>
              <a:t>.</a:t>
            </a:r>
          </a:p>
          <a:p>
            <a:endParaRPr lang="en-US" b="1" baseline="0" dirty="0"/>
          </a:p>
          <a:p>
            <a:r>
              <a:rPr lang="en-US" b="1" baseline="0" dirty="0"/>
              <a:t>Procedure:</a:t>
            </a:r>
          </a:p>
          <a:p>
            <a:r>
              <a:rPr lang="en-US" b="0" baseline="0" dirty="0"/>
              <a:t>1. Click to remind students of the SSCs</a:t>
            </a:r>
            <a:r>
              <a:rPr lang="en-GB" b="0" baseline="0" dirty="0"/>
              <a:t>, </a:t>
            </a:r>
            <a:r>
              <a:rPr lang="fr-FR" sz="1200" dirty="0" err="1">
                <a:solidFill>
                  <a:srgbClr val="5B9BD5">
                    <a:lumMod val="50000"/>
                  </a:srgbClr>
                </a:solidFill>
              </a:rPr>
              <a:t>drawing</a:t>
            </a:r>
            <a:r>
              <a:rPr lang="fr-FR" sz="1200" dirty="0">
                <a:solidFill>
                  <a:srgbClr val="5B9BD5">
                    <a:lumMod val="50000"/>
                  </a:srgbClr>
                </a:solidFill>
              </a:rPr>
              <a:t> attention to the </a:t>
            </a:r>
            <a:r>
              <a:rPr lang="fr-FR" sz="1200" dirty="0" err="1">
                <a:solidFill>
                  <a:srgbClr val="5B9BD5">
                    <a:lumMod val="50000"/>
                  </a:srgbClr>
                </a:solidFill>
              </a:rPr>
              <a:t>fact</a:t>
            </a:r>
            <a:r>
              <a:rPr lang="fr-FR" sz="1200" dirty="0">
                <a:solidFill>
                  <a:srgbClr val="5B9BD5">
                    <a:lumMod val="50000"/>
                  </a:srgbClr>
                </a:solidFill>
              </a:rPr>
              <a:t> </a:t>
            </a:r>
            <a:r>
              <a:rPr lang="fr-FR" sz="1200" dirty="0" err="1">
                <a:solidFill>
                  <a:srgbClr val="5B9BD5">
                    <a:lumMod val="50000"/>
                  </a:srgbClr>
                </a:solidFill>
              </a:rPr>
              <a:t>that</a:t>
            </a:r>
            <a:r>
              <a:rPr lang="fr-FR" sz="1200" dirty="0">
                <a:solidFill>
                  <a:srgbClr val="5B9BD5">
                    <a:lumMod val="50000"/>
                  </a:srgbClr>
                </a:solidFill>
              </a:rPr>
              <a:t> </a:t>
            </a:r>
            <a:r>
              <a:rPr lang="fr-FR" sz="1200" dirty="0" err="1">
                <a:solidFill>
                  <a:srgbClr val="5B9BD5">
                    <a:lumMod val="50000"/>
                  </a:srgbClr>
                </a:solidFill>
              </a:rPr>
              <a:t>they</a:t>
            </a:r>
            <a:r>
              <a:rPr lang="fr-FR" sz="1200" dirty="0">
                <a:solidFill>
                  <a:srgbClr val="5B9BD5">
                    <a:lumMod val="50000"/>
                  </a:srgbClr>
                </a:solidFill>
              </a:rPr>
              <a:t> can </a:t>
            </a:r>
            <a:r>
              <a:rPr lang="fr-FR" sz="1200" dirty="0" err="1">
                <a:solidFill>
                  <a:srgbClr val="5B9BD5">
                    <a:lumMod val="50000"/>
                  </a:srgbClr>
                </a:solidFill>
              </a:rPr>
              <a:t>be</a:t>
            </a:r>
            <a:r>
              <a:rPr lang="fr-FR" sz="1200" dirty="0">
                <a:solidFill>
                  <a:srgbClr val="5B9BD5">
                    <a:lumMod val="50000"/>
                  </a:srgbClr>
                </a:solidFill>
              </a:rPr>
              <a:t> </a:t>
            </a:r>
            <a:r>
              <a:rPr lang="fr-FR" sz="1200" dirty="0" err="1">
                <a:solidFill>
                  <a:srgbClr val="5B9BD5">
                    <a:lumMod val="50000"/>
                  </a:srgbClr>
                </a:solidFill>
              </a:rPr>
              <a:t>broken</a:t>
            </a:r>
            <a:r>
              <a:rPr lang="fr-FR" sz="1200" dirty="0">
                <a:solidFill>
                  <a:srgbClr val="5B9BD5">
                    <a:lumMod val="50000"/>
                  </a:srgbClr>
                </a:solidFill>
              </a:rPr>
              <a:t> down </a:t>
            </a:r>
            <a:r>
              <a:rPr lang="fr-FR" sz="1200" dirty="0" err="1">
                <a:solidFill>
                  <a:srgbClr val="5B9BD5">
                    <a:lumMod val="50000"/>
                  </a:srgbClr>
                </a:solidFill>
              </a:rPr>
              <a:t>into</a:t>
            </a:r>
            <a:r>
              <a:rPr lang="fr-FR" sz="1200" dirty="0">
                <a:solidFill>
                  <a:srgbClr val="5B9BD5">
                    <a:lumMod val="50000"/>
                  </a:srgbClr>
                </a:solidFill>
              </a:rPr>
              <a:t> </a:t>
            </a:r>
            <a:r>
              <a:rPr lang="fr-FR" sz="1200" dirty="0" err="1">
                <a:solidFill>
                  <a:srgbClr val="5B9BD5">
                    <a:lumMod val="50000"/>
                  </a:srgbClr>
                </a:solidFill>
              </a:rPr>
              <a:t>vowels</a:t>
            </a:r>
            <a:r>
              <a:rPr lang="fr-FR" sz="1200" dirty="0">
                <a:solidFill>
                  <a:srgbClr val="5B9BD5">
                    <a:lumMod val="50000"/>
                  </a:srgbClr>
                </a:solidFill>
              </a:rPr>
              <a:t> + </a:t>
            </a:r>
            <a:r>
              <a:rPr lang="fr-FR" sz="1200" dirty="0" err="1">
                <a:solidFill>
                  <a:srgbClr val="5B9BD5">
                    <a:lumMod val="50000"/>
                  </a:srgbClr>
                </a:solidFill>
              </a:rPr>
              <a:t>yih</a:t>
            </a:r>
            <a:r>
              <a:rPr lang="fr-FR" sz="1200" dirty="0">
                <a:solidFill>
                  <a:srgbClr val="5B9BD5">
                    <a:lumMod val="50000"/>
                  </a:srgbClr>
                </a:solidFill>
              </a:rPr>
              <a:t>.</a:t>
            </a:r>
            <a:endParaRPr lang="en-US" b="0" baseline="0" dirty="0"/>
          </a:p>
          <a:p>
            <a:r>
              <a:rPr lang="en-US" b="0" baseline="0" dirty="0"/>
              <a:t>2. Click to reveal ‘decoded’ pronunciation and example word. Students repeat.</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French):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err="1"/>
              <a:t>oreille</a:t>
            </a:r>
            <a:r>
              <a:rPr lang="en-GB" b="0" dirty="0"/>
              <a:t> [1884], </a:t>
            </a:r>
            <a:r>
              <a:rPr lang="en-GB" b="0" baseline="0" dirty="0" err="1"/>
              <a:t>feuille</a:t>
            </a:r>
            <a:r>
              <a:rPr lang="en-GB" b="0" baseline="0" dirty="0"/>
              <a:t> [2440], </a:t>
            </a:r>
            <a:r>
              <a:rPr lang="en-GB" b="0" dirty="0" err="1"/>
              <a:t>brouillard</a:t>
            </a:r>
            <a:r>
              <a:rPr lang="en-GB" b="0" dirty="0"/>
              <a:t> [4452], taille [1500]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baseline="0" dirty="0">
                <a:solidFill>
                  <a:schemeClr val="tx1"/>
                </a:solidFill>
                <a:effectLst/>
                <a:latin typeface="Century Gothic" panose="020B0502020202020204" pitchFamily="34" charset="0"/>
                <a:ea typeface="+mn-ea"/>
                <a:cs typeface="+mn-cs"/>
              </a:rPr>
              <a:t>Source: </a:t>
            </a:r>
            <a:r>
              <a:rPr lang="en-GB" sz="1200" kern="1200" baseline="0" dirty="0" err="1">
                <a:solidFill>
                  <a:schemeClr val="tx1"/>
                </a:solidFill>
                <a:effectLst/>
                <a:latin typeface="Century Gothic" panose="020B0502020202020204" pitchFamily="34" charset="0"/>
                <a:ea typeface="+mn-ea"/>
                <a:cs typeface="+mn-cs"/>
              </a:rPr>
              <a:t>Londsale</a:t>
            </a:r>
            <a:r>
              <a:rPr lang="en-GB" sz="1200" kern="1200" baseline="0" dirty="0">
                <a:solidFill>
                  <a:schemeClr val="tx1"/>
                </a:solidFill>
                <a:effectLst/>
                <a:latin typeface="Century Gothic" panose="020B0502020202020204" pitchFamily="34" charset="0"/>
                <a:ea typeface="+mn-ea"/>
                <a:cs typeface="+mn-cs"/>
              </a:rPr>
              <a:t>, D., &amp; Le Bras, Y.  (2009). </a:t>
            </a:r>
            <a:r>
              <a:rPr lang="en-GB" sz="1200" i="1" kern="1200" baseline="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baseline="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61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894C292-C2EE-D344-8D1A-A46115D616D4}"/>
              </a:ext>
            </a:extLst>
          </p:cNvPr>
          <p:cNvSpPr>
            <a:spLocks noGrp="1"/>
          </p:cNvSpPr>
          <p:nvPr>
            <p:ph type="body" idx="1"/>
          </p:nvPr>
        </p:nvSpPr>
        <p:spPr/>
        <p:txBody>
          <a:bodyPr/>
          <a:lstStyle/>
          <a:p>
            <a:r>
              <a:rPr lang="en-US" b="1" dirty="0"/>
              <a:t>Timing: 5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Aural recognition of </a:t>
            </a:r>
            <a:r>
              <a:rPr lang="en-GB" sz="1200" dirty="0">
                <a:solidFill>
                  <a:prstClr val="white"/>
                </a:solidFill>
              </a:rPr>
              <a:t>SSCs </a:t>
            </a:r>
            <a:r>
              <a:rPr lang="en-US" sz="1200" b="0" dirty="0">
                <a:solidFill>
                  <a:srgbClr val="1F3765"/>
                </a:solidFill>
              </a:rPr>
              <a:t>[-</a:t>
            </a:r>
            <a:r>
              <a:rPr lang="en-US" sz="1200" b="0" dirty="0" err="1">
                <a:solidFill>
                  <a:srgbClr val="1F3765"/>
                </a:solidFill>
              </a:rPr>
              <a:t>aill</a:t>
            </a:r>
            <a:r>
              <a:rPr lang="en-US" sz="1200" b="0" dirty="0">
                <a:solidFill>
                  <a:srgbClr val="1F3765"/>
                </a:solidFill>
              </a:rPr>
              <a:t>-/-ail], </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eill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eil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 [-</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ouill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ouil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 and [-</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euill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1200" b="0" i="0" u="none" strike="noStrike" kern="1200" cap="none" spc="0" normalizeH="0" baseline="0" noProof="0" dirty="0" err="1">
                <a:ln>
                  <a:noFill/>
                </a:ln>
                <a:solidFill>
                  <a:srgbClr val="5B9BD5">
                    <a:lumMod val="50000"/>
                  </a:srgbClr>
                </a:solidFill>
                <a:effectLst/>
                <a:uLnTx/>
                <a:uFillTx/>
                <a:latin typeface="+mn-lt"/>
                <a:ea typeface="+mn-ea"/>
                <a:cs typeface="+mn-cs"/>
              </a:rPr>
              <a:t>euil</a:t>
            </a:r>
            <a:r>
              <a:rPr kumimoji="0" lang="fr-FR" sz="1200" b="0" i="0" u="none" strike="noStrike" kern="1200" cap="none" spc="0" normalizeH="0" baseline="0" noProof="0" dirty="0">
                <a:ln>
                  <a:noFill/>
                </a:ln>
                <a:solidFill>
                  <a:srgbClr val="5B9BD5">
                    <a:lumMod val="50000"/>
                  </a:srgbClr>
                </a:solidFill>
                <a:effectLst/>
                <a:uLnTx/>
                <a:uFillTx/>
                <a:latin typeface="+mn-lt"/>
                <a:ea typeface="+mn-ea"/>
                <a:cs typeface="+mn-cs"/>
              </a:rPr>
              <a:t>]</a:t>
            </a:r>
            <a:r>
              <a:rPr lang="en-US" sz="1200" b="0" dirty="0">
                <a:solidFill>
                  <a:srgbClr val="1F3765"/>
                </a:solidFill>
              </a:rPr>
              <a:t> </a:t>
            </a:r>
            <a:r>
              <a:rPr lang="en-GB" b="0" dirty="0"/>
              <a:t>in isolated words.</a:t>
            </a:r>
            <a:endParaRPr lang="en-US" b="1" dirty="0"/>
          </a:p>
          <a:p>
            <a:endParaRPr lang="en-US" b="1" dirty="0"/>
          </a:p>
          <a:p>
            <a:r>
              <a:rPr lang="en-US" b="1" dirty="0"/>
              <a:t>Procedure:</a:t>
            </a:r>
          </a:p>
          <a:p>
            <a:pPr marL="0" indent="0">
              <a:buFont typeface="+mj-lt"/>
              <a:buNone/>
            </a:pPr>
            <a:r>
              <a:rPr lang="en-US" b="0" dirty="0"/>
              <a:t>1. Click on the number to play the audio. Remind students that they should focus on the part of the word which is covered, and listen for ‘vowel+ </a:t>
            </a:r>
            <a:r>
              <a:rPr lang="en-US" b="0" dirty="0" err="1"/>
              <a:t>yih</a:t>
            </a:r>
            <a:r>
              <a:rPr lang="en-US" b="0" dirty="0"/>
              <a:t>’.</a:t>
            </a:r>
          </a:p>
          <a:p>
            <a:pPr marL="0" indent="0">
              <a:buFont typeface="+mj-lt"/>
              <a:buNone/>
            </a:pPr>
            <a:r>
              <a:rPr lang="en-US" b="0" dirty="0"/>
              <a:t>2. Students choose which of the SSCs the word contains. </a:t>
            </a:r>
          </a:p>
          <a:p>
            <a:pPr marL="0" indent="0">
              <a:buFont typeface="+mj-lt"/>
              <a:buNone/>
            </a:pPr>
            <a:r>
              <a:rPr lang="en-US" b="0" dirty="0"/>
              <a:t>3. Click to reveal answers. </a:t>
            </a:r>
          </a:p>
          <a:p>
            <a:pPr marL="0" indent="0">
              <a:buFont typeface="+mj-lt"/>
              <a:buNone/>
            </a:pPr>
            <a:r>
              <a:rPr lang="en-US" b="0" dirty="0"/>
              <a:t>4. Play the words again. Students repeat.</a:t>
            </a:r>
          </a:p>
          <a:p>
            <a:pPr marL="0" indent="0">
              <a:buFont typeface="+mj-lt"/>
              <a:buNone/>
            </a:pPr>
            <a:endParaRPr lang="en-US" b="0" dirty="0"/>
          </a:p>
          <a:p>
            <a:pPr marL="0" indent="0">
              <a:buFont typeface="+mj-lt"/>
              <a:buNone/>
            </a:pPr>
            <a:r>
              <a:rPr lang="en-US" b="1" dirty="0"/>
              <a:t>Transcript:</a:t>
            </a:r>
          </a:p>
          <a:p>
            <a:pPr marL="0" algn="l" rtl="0" eaLnBrk="1" fontAlgn="ctr" latinLnBrk="0" hangingPunct="1">
              <a:spcBef>
                <a:spcPts val="0"/>
              </a:spcBef>
              <a:spcAft>
                <a:spcPts val="0"/>
              </a:spcAft>
            </a:pPr>
            <a:r>
              <a:rPr lang="en-US" sz="1800" b="0" i="0" u="none" strike="noStrike" kern="1200" dirty="0">
                <a:solidFill>
                  <a:srgbClr val="1F3765"/>
                </a:solidFill>
                <a:effectLst/>
                <a:latin typeface="Century Gothic" panose="020B0502020202020204" pitchFamily="34" charset="0"/>
              </a:rPr>
              <a:t>1. la </a:t>
            </a:r>
            <a:r>
              <a:rPr lang="en-US" sz="1800" b="0" i="0" u="none" strike="noStrike" kern="1200" dirty="0" err="1">
                <a:solidFill>
                  <a:srgbClr val="1F3765"/>
                </a:solidFill>
                <a:effectLst/>
                <a:latin typeface="Century Gothic" panose="020B0502020202020204" pitchFamily="34" charset="0"/>
              </a:rPr>
              <a:t>pagaille</a:t>
            </a:r>
            <a:endParaRPr lang="fr-FR"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1F3765"/>
                </a:solidFill>
                <a:effectLst/>
                <a:latin typeface="Century Gothic" panose="020B0502020202020204" pitchFamily="34" charset="0"/>
              </a:rPr>
              <a:t>2. </a:t>
            </a:r>
            <a:r>
              <a:rPr lang="en-US" sz="1800" b="0" i="0" u="none" strike="noStrike" kern="1200" dirty="0" err="1">
                <a:solidFill>
                  <a:srgbClr val="1F3765"/>
                </a:solidFill>
                <a:effectLst/>
                <a:latin typeface="Century Gothic" panose="020B0502020202020204" pitchFamily="34" charset="0"/>
              </a:rPr>
              <a:t>l’œillade</a:t>
            </a:r>
            <a:endParaRPr lang="fr-FR"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1F3765"/>
                </a:solidFill>
                <a:effectLst/>
                <a:latin typeface="Century Gothic" panose="020B0502020202020204" pitchFamily="34" charset="0"/>
              </a:rPr>
              <a:t>3. </a:t>
            </a:r>
            <a:r>
              <a:rPr lang="en-US" sz="1800" b="0" i="0" u="none" strike="noStrike" kern="1200" dirty="0" err="1">
                <a:solidFill>
                  <a:srgbClr val="1F3765"/>
                </a:solidFill>
                <a:effectLst/>
                <a:latin typeface="Century Gothic" panose="020B0502020202020204" pitchFamily="34" charset="0"/>
              </a:rPr>
              <a:t>l’orteil</a:t>
            </a:r>
            <a:endParaRPr lang="fr-FR"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1F3765"/>
                </a:solidFill>
                <a:effectLst/>
                <a:latin typeface="Century Gothic" panose="020B0502020202020204" pitchFamily="34" charset="0"/>
              </a:rPr>
              <a:t>4. le </a:t>
            </a:r>
            <a:r>
              <a:rPr lang="en-US" sz="1800" b="0" i="0" u="none" strike="noStrike" kern="1200" dirty="0" err="1">
                <a:solidFill>
                  <a:srgbClr val="1F3765"/>
                </a:solidFill>
                <a:effectLst/>
                <a:latin typeface="Century Gothic" panose="020B0502020202020204" pitchFamily="34" charset="0"/>
              </a:rPr>
              <a:t>deuil</a:t>
            </a:r>
            <a:endParaRPr lang="fr-FR"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1F3765"/>
                </a:solidFill>
                <a:effectLst/>
                <a:latin typeface="Century Gothic" panose="020B0502020202020204" pitchFamily="34" charset="0"/>
              </a:rPr>
              <a:t>5. </a:t>
            </a:r>
            <a:r>
              <a:rPr lang="en-US" sz="1800" b="0" i="0" u="none" strike="noStrike" kern="1200" dirty="0" err="1">
                <a:solidFill>
                  <a:srgbClr val="1F3765"/>
                </a:solidFill>
                <a:effectLst/>
                <a:latin typeface="Century Gothic" panose="020B0502020202020204" pitchFamily="34" charset="0"/>
              </a:rPr>
              <a:t>mouiller</a:t>
            </a:r>
            <a:endParaRPr lang="fr-FR"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1F3765"/>
                </a:solidFill>
                <a:effectLst/>
                <a:latin typeface="Century Gothic" panose="020B0502020202020204" pitchFamily="34" charset="0"/>
              </a:rPr>
              <a:t>6. </a:t>
            </a:r>
            <a:r>
              <a:rPr lang="en-US" sz="1800" b="0" i="0" u="none" strike="noStrike" kern="1200" dirty="0" err="1">
                <a:solidFill>
                  <a:srgbClr val="1F3765"/>
                </a:solidFill>
                <a:effectLst/>
                <a:latin typeface="Century Gothic" panose="020B0502020202020204" pitchFamily="34" charset="0"/>
              </a:rPr>
              <a:t>conseiller</a:t>
            </a:r>
            <a:endParaRPr lang="fr-FR"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1F3765"/>
                </a:solidFill>
                <a:effectLst/>
                <a:latin typeface="Century Gothic" panose="020B0502020202020204" pitchFamily="34" charset="0"/>
              </a:rPr>
              <a:t>7. la </a:t>
            </a:r>
            <a:r>
              <a:rPr lang="en-US" sz="1800" b="0" i="0" u="none" strike="noStrike" kern="1200" dirty="0" err="1">
                <a:solidFill>
                  <a:srgbClr val="1F3765"/>
                </a:solidFill>
                <a:effectLst/>
                <a:latin typeface="Century Gothic" panose="020B0502020202020204" pitchFamily="34" charset="0"/>
              </a:rPr>
              <a:t>maille</a:t>
            </a:r>
            <a:endParaRPr lang="fr-FR"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1F3765"/>
                </a:solidFill>
                <a:effectLst/>
                <a:latin typeface="Century Gothic" panose="020B0502020202020204" pitchFamily="34" charset="0"/>
              </a:rPr>
              <a:t>8. </a:t>
            </a:r>
            <a:r>
              <a:rPr lang="en-US" sz="1800" b="0" i="0" u="none" strike="noStrike" kern="1200" dirty="0" err="1">
                <a:solidFill>
                  <a:srgbClr val="1F3765"/>
                </a:solidFill>
                <a:effectLst/>
                <a:latin typeface="Century Gothic" panose="020B0502020202020204" pitchFamily="34" charset="0"/>
              </a:rPr>
              <a:t>ouille</a:t>
            </a:r>
            <a:r>
              <a:rPr lang="en-US" sz="1800" b="0" i="0" u="none" strike="noStrike" kern="1200" dirty="0">
                <a:solidFill>
                  <a:srgbClr val="1F3765"/>
                </a:solidFill>
                <a:effectLst/>
                <a:latin typeface="Century Gothic" panose="020B0502020202020204" pitchFamily="34" charset="0"/>
              </a:rPr>
              <a:t> !</a:t>
            </a:r>
          </a:p>
          <a:p>
            <a:pPr marL="0" algn="l" rtl="0" eaLnBrk="1" fontAlgn="ctr" latinLnBrk="0" hangingPunct="1">
              <a:spcBef>
                <a:spcPts val="0"/>
              </a:spcBef>
              <a:spcAft>
                <a:spcPts val="0"/>
              </a:spcAft>
            </a:pPr>
            <a:endParaRPr lang="en-US" sz="1800" b="0" i="0" u="none" strike="noStrike" kern="1200" dirty="0">
              <a:solidFill>
                <a:srgbClr val="1F3765"/>
              </a:solidFill>
              <a:effectLst/>
              <a:latin typeface="Century Gothic" panose="020B0502020202020204" pitchFamily="34" charset="0"/>
            </a:endParaRPr>
          </a:p>
          <a:p>
            <a:pPr marL="0" indent="0">
              <a:buFont typeface="+mj-lt"/>
              <a:buNone/>
            </a:pPr>
            <a:r>
              <a:rPr lang="en-GB" sz="1800" b="1" baseline="0" dirty="0"/>
              <a:t>Word frequency of unknown words used (1 is the most frequent word in French):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0" i="0" u="none" strike="noStrike" kern="1200" dirty="0" err="1">
                <a:solidFill>
                  <a:schemeClr val="tx1"/>
                </a:solidFill>
                <a:effectLst/>
                <a:latin typeface="+mn-lt"/>
                <a:ea typeface="+mn-ea"/>
                <a:cs typeface="+mn-cs"/>
              </a:rPr>
              <a:t>pagaille</a:t>
            </a:r>
            <a:r>
              <a:rPr lang="en-US" sz="1800" b="0" i="0" u="none" strike="noStrike" kern="1200" dirty="0">
                <a:solidFill>
                  <a:schemeClr val="tx1"/>
                </a:solidFill>
                <a:effectLst/>
                <a:latin typeface="+mn-lt"/>
                <a:ea typeface="+mn-ea"/>
                <a:cs typeface="+mn-cs"/>
              </a:rPr>
              <a:t> [&gt;5000], </a:t>
            </a:r>
            <a:r>
              <a:rPr lang="en-US" sz="1800" b="0" i="0" u="none" strike="noStrike" kern="1200" dirty="0" err="1">
                <a:solidFill>
                  <a:srgbClr val="1F3765"/>
                </a:solidFill>
                <a:effectLst/>
                <a:latin typeface="Century Gothic" panose="020B0502020202020204" pitchFamily="34" charset="0"/>
              </a:rPr>
              <a:t>œillade</a:t>
            </a:r>
            <a:r>
              <a:rPr lang="en-US" sz="1800" b="0" i="0" u="none" strike="noStrike" kern="1200" dirty="0">
                <a:solidFill>
                  <a:srgbClr val="1F3765"/>
                </a:solidFill>
                <a:effectLst/>
                <a:latin typeface="Century Gothic" panose="020B0502020202020204" pitchFamily="34" charset="0"/>
              </a:rPr>
              <a:t> [&gt;5000], </a:t>
            </a:r>
            <a:r>
              <a:rPr lang="en-US" sz="1800" b="0" i="0" u="none" strike="noStrike" kern="1200" dirty="0" err="1">
                <a:solidFill>
                  <a:srgbClr val="1F3765"/>
                </a:solidFill>
                <a:effectLst/>
                <a:latin typeface="Century Gothic" panose="020B0502020202020204" pitchFamily="34" charset="0"/>
              </a:rPr>
              <a:t>orteil</a:t>
            </a:r>
            <a:r>
              <a:rPr lang="en-US" sz="1800" b="0" i="0" u="none" strike="noStrike" kern="1200" dirty="0">
                <a:solidFill>
                  <a:srgbClr val="1F3765"/>
                </a:solidFill>
                <a:effectLst/>
                <a:latin typeface="Century Gothic" panose="020B0502020202020204" pitchFamily="34" charset="0"/>
              </a:rPr>
              <a:t> [&gt;5000], </a:t>
            </a:r>
            <a:r>
              <a:rPr lang="en-US" sz="1800" b="0" i="0" u="none" strike="noStrike" kern="1200" dirty="0" err="1">
                <a:solidFill>
                  <a:srgbClr val="1F3765"/>
                </a:solidFill>
                <a:effectLst/>
                <a:latin typeface="Century Gothic" panose="020B0502020202020204" pitchFamily="34" charset="0"/>
              </a:rPr>
              <a:t>deuil</a:t>
            </a:r>
            <a:r>
              <a:rPr lang="en-US" sz="1800" b="0" i="0" u="none" strike="noStrike" kern="1200" dirty="0">
                <a:solidFill>
                  <a:srgbClr val="1F3765"/>
                </a:solidFill>
                <a:effectLst/>
                <a:latin typeface="Century Gothic" panose="020B0502020202020204" pitchFamily="34" charset="0"/>
              </a:rPr>
              <a:t> [3540], </a:t>
            </a:r>
            <a:r>
              <a:rPr lang="en-US" sz="1800" b="0" i="0" u="none" strike="noStrike" kern="1200" dirty="0" err="1">
                <a:solidFill>
                  <a:srgbClr val="1F3765"/>
                </a:solidFill>
                <a:effectLst/>
                <a:latin typeface="Century Gothic" panose="020B0502020202020204" pitchFamily="34" charset="0"/>
              </a:rPr>
              <a:t>mouiller</a:t>
            </a:r>
            <a:r>
              <a:rPr lang="en-US" sz="1800" b="0" i="0" u="none" strike="noStrike" kern="1200" dirty="0">
                <a:solidFill>
                  <a:srgbClr val="1F3765"/>
                </a:solidFill>
                <a:effectLst/>
                <a:latin typeface="Century Gothic" panose="020B0502020202020204" pitchFamily="34" charset="0"/>
              </a:rPr>
              <a:t> [&gt;5000], </a:t>
            </a:r>
            <a:r>
              <a:rPr lang="en-US" sz="1800" b="0" i="0" u="none" strike="noStrike" kern="1200" dirty="0" err="1">
                <a:solidFill>
                  <a:srgbClr val="1F3765"/>
                </a:solidFill>
                <a:effectLst/>
                <a:latin typeface="Century Gothic" panose="020B0502020202020204" pitchFamily="34" charset="0"/>
              </a:rPr>
              <a:t>conseiller</a:t>
            </a:r>
            <a:r>
              <a:rPr lang="en-US" sz="1800" b="0" i="0" u="none" strike="noStrike" kern="1200" dirty="0">
                <a:solidFill>
                  <a:srgbClr val="1F3765"/>
                </a:solidFill>
                <a:effectLst/>
                <a:latin typeface="Century Gothic" panose="020B0502020202020204" pitchFamily="34" charset="0"/>
              </a:rPr>
              <a:t> [970], </a:t>
            </a:r>
            <a:r>
              <a:rPr lang="en-US" sz="1800" b="0" i="0" u="none" strike="noStrike" kern="1200" dirty="0" err="1">
                <a:solidFill>
                  <a:srgbClr val="1F3765"/>
                </a:solidFill>
                <a:effectLst/>
                <a:latin typeface="Century Gothic" panose="020B0502020202020204" pitchFamily="34" charset="0"/>
              </a:rPr>
              <a:t>maille</a:t>
            </a:r>
            <a:r>
              <a:rPr lang="en-US" sz="1800" b="0" i="0" u="none" strike="noStrike" kern="1200" dirty="0">
                <a:solidFill>
                  <a:srgbClr val="1F3765"/>
                </a:solidFill>
                <a:effectLst/>
                <a:latin typeface="Century Gothic" panose="020B0502020202020204" pitchFamily="34" charset="0"/>
              </a:rPr>
              <a:t> [&gt;5000], </a:t>
            </a:r>
            <a:r>
              <a:rPr lang="en-US" sz="1800" b="0" i="0" u="none" strike="noStrike" kern="1200" dirty="0" err="1">
                <a:solidFill>
                  <a:srgbClr val="1F3765"/>
                </a:solidFill>
                <a:effectLst/>
                <a:latin typeface="Century Gothic" panose="020B0502020202020204" pitchFamily="34" charset="0"/>
              </a:rPr>
              <a:t>ouille</a:t>
            </a:r>
            <a:r>
              <a:rPr lang="en-US" sz="1800" b="0" i="0" u="none" strike="noStrike" kern="1200" dirty="0">
                <a:solidFill>
                  <a:srgbClr val="1F3765"/>
                </a:solidFill>
                <a:effectLst/>
                <a:latin typeface="Century Gothic" panose="020B0502020202020204" pitchFamily="34" charset="0"/>
              </a:rPr>
              <a:t> [&gt;5000]</a:t>
            </a:r>
            <a:endParaRPr lang="fr-FR"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tx1"/>
                </a:solidFill>
                <a:effectLst/>
                <a:latin typeface="Century Gothic" panose="020B0502020202020204" pitchFamily="34" charset="0"/>
                <a:ea typeface="+mn-ea"/>
                <a:cs typeface="+mn-cs"/>
              </a:rPr>
              <a:t>Source: </a:t>
            </a:r>
            <a:r>
              <a:rPr lang="en-GB" sz="1800" kern="1200" dirty="0" err="1">
                <a:solidFill>
                  <a:schemeClr val="tx1"/>
                </a:solidFill>
                <a:effectLst/>
                <a:latin typeface="Century Gothic" panose="020B0502020202020204" pitchFamily="34" charset="0"/>
                <a:ea typeface="+mn-ea"/>
                <a:cs typeface="+mn-cs"/>
              </a:rPr>
              <a:t>Londsale</a:t>
            </a:r>
            <a:r>
              <a:rPr lang="en-GB" sz="1800" kern="1200" dirty="0">
                <a:solidFill>
                  <a:schemeClr val="tx1"/>
                </a:solidFill>
                <a:effectLst/>
                <a:latin typeface="Century Gothic" panose="020B0502020202020204" pitchFamily="34" charset="0"/>
                <a:ea typeface="+mn-ea"/>
                <a:cs typeface="+mn-cs"/>
              </a:rPr>
              <a:t>, D., &amp; Le Bras, Y.  (2009). </a:t>
            </a:r>
            <a:r>
              <a:rPr lang="en-GB" sz="18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800" kern="1200" dirty="0">
                <a:solidFill>
                  <a:schemeClr val="tx1"/>
                </a:solidFill>
                <a:effectLst/>
                <a:latin typeface="Century Gothic" panose="020B0502020202020204" pitchFamily="34" charset="0"/>
                <a:ea typeface="+mn-ea"/>
                <a:cs typeface="+mn-cs"/>
              </a:rPr>
              <a:t>London: Routledge.</a:t>
            </a:r>
          </a:p>
          <a:p>
            <a:pPr marL="0" indent="0" rtl="0" eaLnBrk="1" fontAlgn="ctr" latinLnBrk="0" hangingPunct="1">
              <a:buFont typeface="+mj-lt"/>
              <a:buNone/>
            </a:pPr>
            <a:endParaRPr lang="en-GB" sz="1800" b="0" i="0" u="none" strike="noStrike" kern="1200" dirty="0">
              <a:solidFill>
                <a:schemeClr val="tx1"/>
              </a:solidFill>
              <a:effectLst/>
              <a:latin typeface="+mn-lt"/>
              <a:ea typeface="+mn-ea"/>
              <a:cs typeface="+mn-cs"/>
            </a:endParaRPr>
          </a:p>
          <a:p>
            <a:pPr marL="0" algn="l" rtl="0" eaLnBrk="1" fontAlgn="ctr" latinLnBrk="0" hangingPunct="1">
              <a:spcBef>
                <a:spcPts val="0"/>
              </a:spcBef>
              <a:spcAft>
                <a:spcPts val="0"/>
              </a:spcAft>
            </a:pPr>
            <a:endParaRPr lang="fr-FR"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236284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6 minutes. </a:t>
            </a:r>
            <a:r>
              <a:rPr lang="en-US" b="0" dirty="0"/>
              <a:t>This is slide </a:t>
            </a:r>
            <a:r>
              <a:rPr lang="en-US" b="1" dirty="0"/>
              <a:t>1/5.</a:t>
            </a:r>
          </a:p>
          <a:p>
            <a:endParaRPr lang="en-US" b="1" dirty="0"/>
          </a:p>
          <a:p>
            <a:pPr algn="l"/>
            <a:r>
              <a:rPr lang="en-US" b="1" dirty="0"/>
              <a:t>Aim: </a:t>
            </a:r>
            <a:r>
              <a:rPr lang="en-US" b="0" dirty="0"/>
              <a:t>Oral production of sentences containing </a:t>
            </a:r>
            <a:r>
              <a:rPr lang="en-GB" sz="1200" dirty="0">
                <a:solidFill>
                  <a:prstClr val="white"/>
                </a:solidFill>
              </a:rPr>
              <a:t>SSCs [-</a:t>
            </a:r>
            <a:r>
              <a:rPr lang="en-GB" sz="1200" dirty="0" err="1">
                <a:solidFill>
                  <a:prstClr val="white"/>
                </a:solidFill>
              </a:rPr>
              <a:t>aill</a:t>
            </a:r>
            <a:r>
              <a:rPr lang="en-GB" sz="1200" dirty="0">
                <a:solidFill>
                  <a:prstClr val="white"/>
                </a:solidFill>
              </a:rPr>
              <a:t>-/-ail], [-</a:t>
            </a:r>
            <a:r>
              <a:rPr lang="en-GB" sz="1200" dirty="0" err="1">
                <a:solidFill>
                  <a:prstClr val="white"/>
                </a:solidFill>
              </a:rPr>
              <a:t>eill</a:t>
            </a:r>
            <a:r>
              <a:rPr lang="en-GB" sz="1200" dirty="0">
                <a:solidFill>
                  <a:prstClr val="white"/>
                </a:solidFill>
              </a:rPr>
              <a:t>-/-</a:t>
            </a:r>
            <a:r>
              <a:rPr lang="en-GB" sz="1200" dirty="0" err="1">
                <a:solidFill>
                  <a:prstClr val="white"/>
                </a:solidFill>
              </a:rPr>
              <a:t>eil</a:t>
            </a:r>
            <a:r>
              <a:rPr lang="en-GB" sz="1200" dirty="0">
                <a:solidFill>
                  <a:prstClr val="white"/>
                </a:solidFill>
              </a:rPr>
              <a:t>], [-</a:t>
            </a:r>
            <a:r>
              <a:rPr lang="en-GB" sz="1200" dirty="0" err="1">
                <a:solidFill>
                  <a:prstClr val="white"/>
                </a:solidFill>
              </a:rPr>
              <a:t>euill</a:t>
            </a:r>
            <a:r>
              <a:rPr lang="en-GB" sz="1200" dirty="0">
                <a:solidFill>
                  <a:prstClr val="white"/>
                </a:solidFill>
              </a:rPr>
              <a:t>-/-</a:t>
            </a:r>
            <a:r>
              <a:rPr lang="en-GB" sz="1200" dirty="0" err="1">
                <a:solidFill>
                  <a:prstClr val="white"/>
                </a:solidFill>
              </a:rPr>
              <a:t>euil</a:t>
            </a:r>
            <a:r>
              <a:rPr lang="en-GB" sz="1200" dirty="0">
                <a:solidFill>
                  <a:prstClr val="white"/>
                </a:solidFill>
              </a:rPr>
              <a:t>], and [-</a:t>
            </a:r>
            <a:r>
              <a:rPr lang="en-GB" sz="1200" dirty="0" err="1">
                <a:solidFill>
                  <a:prstClr val="white"/>
                </a:solidFill>
              </a:rPr>
              <a:t>ouill</a:t>
            </a:r>
            <a:r>
              <a:rPr lang="en-GB" sz="1200" dirty="0">
                <a:solidFill>
                  <a:prstClr val="white"/>
                </a:solidFill>
              </a:rPr>
              <a:t>-/-</a:t>
            </a:r>
            <a:r>
              <a:rPr lang="en-GB" sz="1200" dirty="0" err="1">
                <a:solidFill>
                  <a:prstClr val="white"/>
                </a:solidFill>
              </a:rPr>
              <a:t>ouil</a:t>
            </a:r>
            <a:r>
              <a:rPr lang="en-GB" sz="1200" dirty="0">
                <a:solidFill>
                  <a:prstClr val="white"/>
                </a:solidFill>
              </a:rPr>
              <a:t>]; fluency of production.</a:t>
            </a:r>
          </a:p>
          <a:p>
            <a:endParaRPr lang="en-US" b="1" dirty="0"/>
          </a:p>
          <a:p>
            <a:r>
              <a:rPr lang="en-US" b="1" dirty="0"/>
              <a:t>Procedure:</a:t>
            </a:r>
          </a:p>
          <a:p>
            <a:pPr marL="0" indent="0">
              <a:buFont typeface="+mj-lt"/>
              <a:buNone/>
            </a:pPr>
            <a:r>
              <a:rPr lang="en-US" b="0" dirty="0"/>
              <a:t>1. </a:t>
            </a:r>
            <a:r>
              <a:rPr lang="en-GB" b="0" dirty="0"/>
              <a:t>Print and distribute the role cards on this slide.</a:t>
            </a:r>
          </a:p>
          <a:p>
            <a:pPr marL="0" indent="0">
              <a:buFont typeface="+mj-lt"/>
              <a:buNone/>
            </a:pPr>
            <a:r>
              <a:rPr lang="en-GB" b="0" dirty="0"/>
              <a:t>2. Student B faces the board, Student A turns away. Display slide 31.</a:t>
            </a:r>
          </a:p>
          <a:p>
            <a:pPr marL="0" indent="0">
              <a:buFont typeface="+mj-lt"/>
              <a:buNone/>
            </a:pPr>
            <a:r>
              <a:rPr lang="en-GB" b="0" dirty="0"/>
              <a:t>3. Students B reads the sentences aloud, two or three times depending on the needs of the class. Student A listens and fills in the gaps in sentence 1 of the </a:t>
            </a:r>
            <a:r>
              <a:rPr lang="en-GB" b="0" dirty="0" err="1"/>
              <a:t>rolecard</a:t>
            </a:r>
            <a:r>
              <a:rPr lang="en-GB" b="0" dirty="0"/>
              <a:t>.</a:t>
            </a:r>
          </a:p>
          <a:p>
            <a:pPr marL="0" indent="0">
              <a:buFont typeface="+mj-lt"/>
              <a:buNone/>
            </a:pPr>
            <a:r>
              <a:rPr lang="en-GB" b="0" dirty="0"/>
              <a:t>4. Click on the audio button to hear the sentence said aloud by a native speaker. Student A uses this to check their writing.</a:t>
            </a:r>
          </a:p>
          <a:p>
            <a:pPr marL="0" indent="0">
              <a:buFont typeface="+mj-lt"/>
              <a:buNone/>
            </a:pPr>
            <a:r>
              <a:rPr lang="en-GB" b="0" dirty="0"/>
              <a:t>5. Student A turns back to the board to self-correct. </a:t>
            </a:r>
          </a:p>
          <a:p>
            <a:pPr marL="0" indent="0">
              <a:buFont typeface="+mj-lt"/>
              <a:buNone/>
            </a:pPr>
            <a:r>
              <a:rPr lang="en-GB" b="0" dirty="0"/>
              <a:t>6. Display slide 32 and repeat steps 2-5.</a:t>
            </a:r>
          </a:p>
          <a:p>
            <a:pPr marL="0" indent="0">
              <a:buFont typeface="+mj-lt"/>
              <a:buNone/>
            </a:pPr>
            <a:r>
              <a:rPr lang="en-GB" b="0" dirty="0"/>
              <a:t>7. Students swap roles. Repeat steps 2-5 with slides 33 and 34.</a:t>
            </a:r>
            <a:endParaRPr lang="en-US" b="0" dirty="0"/>
          </a:p>
          <a:p>
            <a:endParaRPr lang="en-US" b="0" dirty="0"/>
          </a:p>
          <a:p>
            <a:r>
              <a:rPr lang="en-GB" b="1" baseline="0" dirty="0"/>
              <a:t>Word frequency of unknown words used (1 is the most frequent word in French): </a:t>
            </a:r>
            <a:endParaRPr lang="en-GB" sz="1200" kern="1200" dirty="0">
              <a:solidFill>
                <a:schemeClr val="tx1"/>
              </a:solidFill>
              <a:effectLst/>
              <a:latin typeface="+mn-lt"/>
              <a:ea typeface="+mn-ea"/>
              <a:cs typeface="+mn-cs"/>
            </a:endParaRPr>
          </a:p>
          <a:p>
            <a:pPr fontAlgn="base"/>
            <a:r>
              <a:rPr lang="fr-FR" sz="1200" kern="1200" dirty="0">
                <a:solidFill>
                  <a:schemeClr val="tx1"/>
                </a:solidFill>
                <a:effectLst/>
                <a:latin typeface="+mn-lt"/>
                <a:ea typeface="+mn-ea"/>
                <a:cs typeface="+mn-cs"/>
              </a:rPr>
              <a:t>abeille [&gt;5000], accueil [2541], bafouiller [&gt;5000], bain [3458], bouiller [&gt;5000], caillou </a:t>
            </a:r>
            <a:r>
              <a:rPr lang="en-GB" sz="1200" kern="1200" dirty="0">
                <a:solidFill>
                  <a:schemeClr val="tx1"/>
                </a:solidFill>
                <a:effectLst/>
                <a:latin typeface="+mn-lt"/>
                <a:ea typeface="+mn-ea"/>
                <a:cs typeface="+mn-cs"/>
              </a:rPr>
              <a:t>[&gt;5000]</a:t>
            </a:r>
            <a:r>
              <a:rPr lang="fr-FR" sz="1200" kern="1200" dirty="0">
                <a:solidFill>
                  <a:schemeClr val="tx1"/>
                </a:solidFill>
                <a:effectLst/>
                <a:latin typeface="+mn-lt"/>
                <a:ea typeface="+mn-ea"/>
                <a:cs typeface="+mn-cs"/>
              </a:rPr>
              <a:t>, cocktail [4992], conseiller [577], écureuil [&gt;5000], éventail [4621], feuilleter [&gt;5000], leur [35], maillot [&gt;5000], mail [&gt;5000], médaille [3361], merveilleux [2209], paille [&gt;5000], piaille [&gt;5000], portail [&gt;5000], recueillir [&gt;1230]</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52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slide </a:t>
            </a:r>
            <a:r>
              <a:rPr lang="en-US" b="1" dirty="0"/>
              <a:t>3/5.</a:t>
            </a:r>
          </a:p>
          <a:p>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1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2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slide </a:t>
            </a:r>
            <a:r>
              <a:rPr lang="en-US" b="1" dirty="0"/>
              <a:t>5/5.</a:t>
            </a:r>
          </a:p>
          <a:p>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78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Timing: 2 minutes</a:t>
            </a:r>
            <a:endParaRPr lang="en-US" b="0" baseline="0" dirty="0"/>
          </a:p>
          <a:p>
            <a:endParaRPr lang="en-US" b="1" baseline="0" dirty="0"/>
          </a:p>
          <a:p>
            <a:r>
              <a:rPr lang="en-US" b="1" baseline="0" dirty="0"/>
              <a:t>Aim: </a:t>
            </a:r>
            <a:r>
              <a:rPr lang="en-US" b="0" baseline="0" dirty="0"/>
              <a:t>Introduction of SSCs [-</a:t>
            </a:r>
            <a:r>
              <a:rPr lang="en-US" b="0" baseline="0" dirty="0" err="1"/>
              <a:t>eil</a:t>
            </a:r>
            <a:r>
              <a:rPr lang="en-US" b="0" baseline="0" dirty="0"/>
              <a:t>/</a:t>
            </a:r>
            <a:r>
              <a:rPr lang="en-US" b="0" baseline="0" dirty="0" err="1"/>
              <a:t>eill</a:t>
            </a:r>
            <a:r>
              <a:rPr lang="en-US" b="0" baseline="0" dirty="0"/>
              <a:t>], [-</a:t>
            </a:r>
            <a:r>
              <a:rPr lang="en-US" b="0" baseline="0" dirty="0" err="1"/>
              <a:t>euil</a:t>
            </a:r>
            <a:r>
              <a:rPr lang="en-US" b="0" baseline="0" dirty="0"/>
              <a:t>/</a:t>
            </a:r>
            <a:r>
              <a:rPr lang="en-US" b="0" baseline="0" dirty="0" err="1"/>
              <a:t>euill</a:t>
            </a:r>
            <a:r>
              <a:rPr lang="en-US" b="0" baseline="0" dirty="0"/>
              <a:t>], and [-</a:t>
            </a:r>
            <a:r>
              <a:rPr lang="en-US" b="0" baseline="0" dirty="0" err="1"/>
              <a:t>ouil</a:t>
            </a:r>
            <a:r>
              <a:rPr lang="en-US" b="0" baseline="0" dirty="0"/>
              <a:t>/</a:t>
            </a:r>
            <a:r>
              <a:rPr lang="en-US" b="0" baseline="0" dirty="0" err="1"/>
              <a:t>ouill</a:t>
            </a:r>
            <a:r>
              <a:rPr lang="en-US" b="0" baseline="0" dirty="0"/>
              <a:t>]. Introducing the idea of vowel + [-il/ill] to help students break down these less frequent SSCs.</a:t>
            </a:r>
          </a:p>
          <a:p>
            <a:endParaRPr lang="en-US" b="1" baseline="0" dirty="0"/>
          </a:p>
          <a:p>
            <a:r>
              <a:rPr lang="en-US" b="1" baseline="0" dirty="0"/>
              <a:t>Procedure:</a:t>
            </a:r>
          </a:p>
          <a:p>
            <a:r>
              <a:rPr lang="en-US" b="0" baseline="0" dirty="0"/>
              <a:t>1. Click to remind students of SSCs </a:t>
            </a:r>
            <a:r>
              <a:rPr kumimoji="0" lang="fr-FR" sz="12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12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ill</a:t>
            </a:r>
            <a:r>
              <a:rPr kumimoji="0" lang="fr-FR" sz="12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/ille] </a:t>
            </a:r>
            <a:r>
              <a:rPr lang="fr-FR" sz="1200" dirty="0">
                <a:solidFill>
                  <a:srgbClr val="5B9BD5">
                    <a:lumMod val="50000"/>
                  </a:srgbClr>
                </a:solidFill>
              </a:rPr>
              <a:t>and [-ail/</a:t>
            </a:r>
            <a:r>
              <a:rPr lang="fr-FR" sz="1200" dirty="0" err="1">
                <a:solidFill>
                  <a:srgbClr val="5B9BD5">
                    <a:lumMod val="50000"/>
                  </a:srgbClr>
                </a:solidFill>
              </a:rPr>
              <a:t>aill</a:t>
            </a:r>
            <a:r>
              <a:rPr lang="fr-FR" sz="1200" dirty="0">
                <a:solidFill>
                  <a:srgbClr val="5B9BD5">
                    <a:lumMod val="50000"/>
                  </a:srgbClr>
                </a:solidFill>
              </a:rPr>
              <a:t>], </a:t>
            </a:r>
            <a:r>
              <a:rPr lang="fr-FR" sz="1200" dirty="0" err="1">
                <a:solidFill>
                  <a:srgbClr val="5B9BD5">
                    <a:lumMod val="50000"/>
                  </a:srgbClr>
                </a:solidFill>
              </a:rPr>
              <a:t>drawing</a:t>
            </a:r>
            <a:r>
              <a:rPr lang="fr-FR" sz="1200" dirty="0">
                <a:solidFill>
                  <a:srgbClr val="5B9BD5">
                    <a:lumMod val="50000"/>
                  </a:srgbClr>
                </a:solidFill>
              </a:rPr>
              <a:t> attention to the </a:t>
            </a:r>
            <a:r>
              <a:rPr lang="fr-FR" sz="1200" dirty="0" err="1">
                <a:solidFill>
                  <a:srgbClr val="5B9BD5">
                    <a:lumMod val="50000"/>
                  </a:srgbClr>
                </a:solidFill>
              </a:rPr>
              <a:t>fact</a:t>
            </a:r>
            <a:r>
              <a:rPr lang="fr-FR" sz="1200" dirty="0">
                <a:solidFill>
                  <a:srgbClr val="5B9BD5">
                    <a:lumMod val="50000"/>
                  </a:srgbClr>
                </a:solidFill>
              </a:rPr>
              <a:t> </a:t>
            </a:r>
            <a:r>
              <a:rPr lang="fr-FR" sz="1200" dirty="0" err="1">
                <a:solidFill>
                  <a:srgbClr val="5B9BD5">
                    <a:lumMod val="50000"/>
                  </a:srgbClr>
                </a:solidFill>
              </a:rPr>
              <a:t>that</a:t>
            </a:r>
            <a:r>
              <a:rPr lang="fr-FR" sz="1200" dirty="0">
                <a:solidFill>
                  <a:srgbClr val="5B9BD5">
                    <a:lumMod val="50000"/>
                  </a:srgbClr>
                </a:solidFill>
              </a:rPr>
              <a:t> </a:t>
            </a:r>
            <a:r>
              <a:rPr lang="fr-FR" sz="1200" dirty="0" err="1">
                <a:solidFill>
                  <a:srgbClr val="5B9BD5">
                    <a:lumMod val="50000"/>
                  </a:srgbClr>
                </a:solidFill>
              </a:rPr>
              <a:t>they</a:t>
            </a:r>
            <a:r>
              <a:rPr lang="fr-FR" sz="1200" dirty="0">
                <a:solidFill>
                  <a:srgbClr val="5B9BD5">
                    <a:lumMod val="50000"/>
                  </a:srgbClr>
                </a:solidFill>
              </a:rPr>
              <a:t> can </a:t>
            </a:r>
            <a:r>
              <a:rPr lang="fr-FR" sz="1200" dirty="0" err="1">
                <a:solidFill>
                  <a:srgbClr val="5B9BD5">
                    <a:lumMod val="50000"/>
                  </a:srgbClr>
                </a:solidFill>
              </a:rPr>
              <a:t>be</a:t>
            </a:r>
            <a:r>
              <a:rPr lang="fr-FR" sz="1200" dirty="0">
                <a:solidFill>
                  <a:srgbClr val="5B9BD5">
                    <a:lumMod val="50000"/>
                  </a:srgbClr>
                </a:solidFill>
              </a:rPr>
              <a:t> </a:t>
            </a:r>
            <a:r>
              <a:rPr lang="fr-FR" sz="1200" dirty="0" err="1">
                <a:solidFill>
                  <a:srgbClr val="5B9BD5">
                    <a:lumMod val="50000"/>
                  </a:srgbClr>
                </a:solidFill>
              </a:rPr>
              <a:t>broken</a:t>
            </a:r>
            <a:r>
              <a:rPr lang="fr-FR" sz="1200" dirty="0">
                <a:solidFill>
                  <a:srgbClr val="5B9BD5">
                    <a:lumMod val="50000"/>
                  </a:srgbClr>
                </a:solidFill>
              </a:rPr>
              <a:t> down </a:t>
            </a:r>
            <a:r>
              <a:rPr lang="fr-FR" sz="1200" dirty="0" err="1">
                <a:solidFill>
                  <a:srgbClr val="5B9BD5">
                    <a:lumMod val="50000"/>
                  </a:srgbClr>
                </a:solidFill>
              </a:rPr>
              <a:t>into</a:t>
            </a:r>
            <a:r>
              <a:rPr lang="fr-FR" sz="1200" dirty="0">
                <a:solidFill>
                  <a:srgbClr val="5B9BD5">
                    <a:lumMod val="50000"/>
                  </a:srgbClr>
                </a:solidFill>
              </a:rPr>
              <a:t> </a:t>
            </a:r>
            <a:r>
              <a:rPr lang="fr-FR" sz="1200" dirty="0" err="1">
                <a:solidFill>
                  <a:srgbClr val="5B9BD5">
                    <a:lumMod val="50000"/>
                  </a:srgbClr>
                </a:solidFill>
              </a:rPr>
              <a:t>SSCs</a:t>
            </a:r>
            <a:r>
              <a:rPr lang="fr-FR" sz="1200" dirty="0">
                <a:solidFill>
                  <a:srgbClr val="5B9BD5">
                    <a:lumMod val="50000"/>
                  </a:srgbClr>
                </a:solidFill>
              </a:rPr>
              <a:t> [i]/[a] + </a:t>
            </a:r>
            <a:r>
              <a:rPr lang="fr-FR" sz="1200" dirty="0" err="1">
                <a:solidFill>
                  <a:srgbClr val="5B9BD5">
                    <a:lumMod val="50000"/>
                  </a:srgbClr>
                </a:solidFill>
              </a:rPr>
              <a:t>yih</a:t>
            </a:r>
            <a:r>
              <a:rPr lang="fr-FR" sz="1200" dirty="0">
                <a:solidFill>
                  <a:srgbClr val="5B9BD5">
                    <a:lumMod val="50000"/>
                  </a:srgbClr>
                </a:solidFill>
              </a:rPr>
              <a:t>.</a:t>
            </a:r>
            <a:endParaRPr lang="en-US" b="0" baseline="0" dirty="0"/>
          </a:p>
          <a:p>
            <a:r>
              <a:rPr lang="en-US" b="0" baseline="0" dirty="0"/>
              <a:t>2. Click to bring up the first new SSC. Students say SSC [-</a:t>
            </a:r>
            <a:r>
              <a:rPr lang="en-US" b="0" baseline="0" dirty="0" err="1"/>
              <a:t>eil</a:t>
            </a:r>
            <a:r>
              <a:rPr lang="en-US" b="0" baseline="0" dirty="0"/>
              <a:t>/</a:t>
            </a:r>
            <a:r>
              <a:rPr lang="en-US" b="0" baseline="0" dirty="0" err="1"/>
              <a:t>eill</a:t>
            </a:r>
            <a:r>
              <a:rPr lang="en-US" b="0" baseline="0" dirty="0"/>
              <a:t>] following the pronunciation tips given.</a:t>
            </a:r>
          </a:p>
          <a:p>
            <a:r>
              <a:rPr lang="en-US" b="0" baseline="0" dirty="0"/>
              <a:t>3. Click to reveal ‘decoded’ pronunciation and example word (click picture to hear pronunciation).</a:t>
            </a:r>
          </a:p>
          <a:p>
            <a:r>
              <a:rPr lang="en-US" b="0" baseline="0" dirty="0"/>
              <a:t>4. Repeat for [-</a:t>
            </a:r>
            <a:r>
              <a:rPr lang="en-US" b="0" baseline="0" dirty="0" err="1"/>
              <a:t>ouil</a:t>
            </a:r>
            <a:r>
              <a:rPr lang="en-US" b="0" baseline="0" dirty="0"/>
              <a:t>/</a:t>
            </a:r>
            <a:r>
              <a:rPr lang="en-US" b="0" baseline="0" dirty="0" err="1"/>
              <a:t>ouill</a:t>
            </a:r>
            <a:r>
              <a:rPr lang="en-US" b="0" baseline="0" dirty="0"/>
              <a:t>] and [-</a:t>
            </a:r>
            <a:r>
              <a:rPr lang="en-US" b="0" baseline="0" dirty="0" err="1"/>
              <a:t>euil</a:t>
            </a:r>
            <a:r>
              <a:rPr lang="en-US" b="0" baseline="0" dirty="0"/>
              <a:t>/</a:t>
            </a:r>
            <a:r>
              <a:rPr lang="en-US" b="0" baseline="0" dirty="0" err="1"/>
              <a:t>euill</a:t>
            </a:r>
            <a:r>
              <a:rPr lang="en-US" b="0" baseline="0" dirty="0"/>
              <a:t>].</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French):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err="1"/>
              <a:t>oreille</a:t>
            </a:r>
            <a:r>
              <a:rPr lang="en-GB" b="0" dirty="0"/>
              <a:t> [1884], </a:t>
            </a:r>
            <a:r>
              <a:rPr lang="en-GB" b="0" baseline="0" dirty="0" err="1"/>
              <a:t>feuille</a:t>
            </a:r>
            <a:r>
              <a:rPr lang="en-GB" b="0" baseline="0" dirty="0"/>
              <a:t> [2440], </a:t>
            </a:r>
            <a:r>
              <a:rPr lang="en-GB" b="0" dirty="0" err="1"/>
              <a:t>brouillard</a:t>
            </a:r>
            <a:r>
              <a:rPr lang="en-GB" b="0" dirty="0"/>
              <a:t> [4452]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baseline="0" dirty="0">
                <a:solidFill>
                  <a:schemeClr val="tx1"/>
                </a:solidFill>
                <a:effectLst/>
                <a:latin typeface="Century Gothic" panose="020B0502020202020204" pitchFamily="34" charset="0"/>
                <a:ea typeface="+mn-ea"/>
                <a:cs typeface="+mn-cs"/>
              </a:rPr>
              <a:t>Source: </a:t>
            </a:r>
            <a:r>
              <a:rPr lang="en-GB" sz="1200" kern="1200" baseline="0" dirty="0" err="1">
                <a:solidFill>
                  <a:schemeClr val="tx1"/>
                </a:solidFill>
                <a:effectLst/>
                <a:latin typeface="Century Gothic" panose="020B0502020202020204" pitchFamily="34" charset="0"/>
                <a:ea typeface="+mn-ea"/>
                <a:cs typeface="+mn-cs"/>
              </a:rPr>
              <a:t>Londsale</a:t>
            </a:r>
            <a:r>
              <a:rPr lang="en-GB" sz="1200" kern="1200" baseline="0" dirty="0">
                <a:solidFill>
                  <a:schemeClr val="tx1"/>
                </a:solidFill>
                <a:effectLst/>
                <a:latin typeface="Century Gothic" panose="020B0502020202020204" pitchFamily="34" charset="0"/>
                <a:ea typeface="+mn-ea"/>
                <a:cs typeface="+mn-cs"/>
              </a:rPr>
              <a:t>, D., &amp; Le Bras, Y.  (2009). </a:t>
            </a:r>
            <a:r>
              <a:rPr lang="en-GB" sz="1200" i="1" kern="1200" baseline="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baseline="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60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a:t>
            </a:r>
            <a:r>
              <a:rPr lang="en-GB" sz="9600" b="1" dirty="0">
                <a:solidFill>
                  <a:srgbClr val="1F4E79"/>
                </a:solidFill>
                <a:latin typeface="Century Gothic" panose="020B0502020202020204" pitchFamily="34" charset="0"/>
                <a:ea typeface="+mn-ea"/>
                <a:cs typeface="Calibri" panose="020F0502020204030204" pitchFamily="34" charset="0"/>
              </a:rPr>
              <a:t>-</a:t>
            </a:r>
            <a:r>
              <a:rPr lang="en-GB" sz="9600" b="1" dirty="0" err="1">
                <a:solidFill>
                  <a:srgbClr val="1F4E79"/>
                </a:solidFill>
                <a:latin typeface="Century Gothic" panose="020B0502020202020204" pitchFamily="34" charset="0"/>
                <a:ea typeface="+mn-ea"/>
                <a:cs typeface="Calibri" panose="020F0502020204030204" pitchFamily="34" charset="0"/>
              </a:rPr>
              <a:t>ouil</a:t>
            </a:r>
            <a:r>
              <a:rPr lang="en-GB" sz="9600" b="1" dirty="0">
                <a:solidFill>
                  <a:srgbClr val="1F4E79"/>
                </a:solidFill>
                <a:latin typeface="Century Gothic" panose="020B0502020202020204" pitchFamily="34" charset="0"/>
                <a:ea typeface="+mn-ea"/>
                <a:cs typeface="Calibri" panose="020F0502020204030204" pitchFamily="34" charset="0"/>
              </a:rPr>
              <a:t>/</a:t>
            </a:r>
            <a:r>
              <a:rPr lang="en-GB" sz="9600" b="1" dirty="0" err="1">
                <a:solidFill>
                  <a:srgbClr val="1F4E79"/>
                </a:solidFill>
                <a:latin typeface="Century Gothic" panose="020B0502020202020204" pitchFamily="34" charset="0"/>
                <a:cs typeface="Calibri" panose="020F0502020204030204" pitchFamily="34" charset="0"/>
              </a:rPr>
              <a:t>ouill</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a:t>
            </a:r>
            <a:r>
              <a:rPr lang="en-GB" sz="9600" b="1" dirty="0">
                <a:solidFill>
                  <a:srgbClr val="1F4E79"/>
                </a:solidFill>
                <a:latin typeface="Century Gothic" panose="020B0502020202020204" pitchFamily="34" charset="0"/>
                <a:ea typeface="+mn-ea"/>
                <a:cs typeface="Calibri" panose="020F0502020204030204" pitchFamily="34" charset="0"/>
              </a:rPr>
              <a:t>-</a:t>
            </a:r>
            <a:r>
              <a:rPr lang="en-GB" sz="9600" b="1" dirty="0" err="1">
                <a:solidFill>
                  <a:srgbClr val="1F4E79"/>
                </a:solidFill>
                <a:latin typeface="Century Gothic" panose="020B0502020202020204" pitchFamily="34" charset="0"/>
                <a:ea typeface="+mn-ea"/>
                <a:cs typeface="Calibri" panose="020F0502020204030204" pitchFamily="34" charset="0"/>
              </a:rPr>
              <a:t>ouil</a:t>
            </a:r>
            <a:r>
              <a:rPr lang="en-GB" sz="9600" b="1" dirty="0">
                <a:solidFill>
                  <a:srgbClr val="1F4E79"/>
                </a:solidFill>
                <a:latin typeface="Century Gothic" panose="020B0502020202020204" pitchFamily="34" charset="0"/>
                <a:ea typeface="+mn-ea"/>
                <a:cs typeface="Calibri" panose="020F0502020204030204" pitchFamily="34" charset="0"/>
              </a:rPr>
              <a:t>/</a:t>
            </a:r>
            <a:r>
              <a:rPr lang="en-GB" sz="9600" b="1" dirty="0" err="1">
                <a:solidFill>
                  <a:srgbClr val="1F4E79"/>
                </a:solidFill>
                <a:latin typeface="Century Gothic" panose="020B0502020202020204" pitchFamily="34" charset="0"/>
                <a:cs typeface="Calibri" panose="020F0502020204030204" pitchFamily="34" charset="0"/>
              </a:rPr>
              <a:t>ouill</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brouillard</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a:t>
            </a:r>
            <a:r>
              <a:rPr lang="en-GB" b="1" baseline="0" dirty="0"/>
              <a:t>[to squint and </a:t>
            </a:r>
            <a:r>
              <a:rPr lang="en-GB" b="1" dirty="0"/>
              <a:t>wiggle fingers in front of face miming being unable to see through fog].</a:t>
            </a:r>
            <a:br>
              <a:rPr lang="en-GB" baseline="0" dirty="0"/>
            </a:br>
            <a:r>
              <a:rPr lang="en-GB" baseline="0" dirty="0"/>
              <a:t>4. Roll back the animations and work through 1-3 again, but this time, dropping your voice completely to listen carefully to the students saying the </a:t>
            </a:r>
            <a:r>
              <a:rPr lang="en-GB" b="0" dirty="0"/>
              <a:t> </a:t>
            </a:r>
            <a:r>
              <a:rPr lang="en-GB" b="1" dirty="0"/>
              <a:t>[</a:t>
            </a:r>
            <a:r>
              <a:rPr lang="en-GB" sz="1200" b="1" dirty="0">
                <a:solidFill>
                  <a:srgbClr val="1F4E79"/>
                </a:solidFill>
                <a:latin typeface="Century Gothic" panose="020B0502020202020204" pitchFamily="34" charset="0"/>
                <a:ea typeface="+mn-ea"/>
                <a:cs typeface="Calibri" panose="020F0502020204030204" pitchFamily="34" charset="0"/>
              </a:rPr>
              <a:t>-</a:t>
            </a:r>
            <a:r>
              <a:rPr lang="en-GB" sz="1200" b="1" dirty="0" err="1">
                <a:solidFill>
                  <a:srgbClr val="1F4E79"/>
                </a:solidFill>
                <a:latin typeface="Century Gothic" panose="020B0502020202020204" pitchFamily="34" charset="0"/>
                <a:ea typeface="+mn-ea"/>
                <a:cs typeface="Calibri" panose="020F0502020204030204" pitchFamily="34" charset="0"/>
              </a:rPr>
              <a:t>ouil</a:t>
            </a:r>
            <a:r>
              <a:rPr lang="en-GB" sz="1200" b="1" dirty="0">
                <a:solidFill>
                  <a:srgbClr val="1F4E79"/>
                </a:solidFill>
                <a:latin typeface="Century Gothic" panose="020B0502020202020204" pitchFamily="34" charset="0"/>
                <a:ea typeface="+mn-ea"/>
                <a:cs typeface="Calibri" panose="020F0502020204030204" pitchFamily="34" charset="0"/>
              </a:rPr>
              <a:t>/</a:t>
            </a:r>
            <a:r>
              <a:rPr lang="en-GB" sz="1200" b="1" dirty="0" err="1">
                <a:solidFill>
                  <a:srgbClr val="1F4E79"/>
                </a:solidFill>
                <a:latin typeface="Century Gothic" panose="020B0502020202020204" pitchFamily="34" charset="0"/>
                <a:cs typeface="Calibri" panose="020F0502020204030204" pitchFamily="34" charset="0"/>
              </a:rPr>
              <a:t>ouill</a:t>
            </a:r>
            <a:r>
              <a:rPr lang="en-GB" b="1" dirty="0"/>
              <a:t>] </a:t>
            </a:r>
            <a:r>
              <a:rPr lang="en-GB" baseline="0" dirty="0"/>
              <a:t>sound, pronouncing </a:t>
            </a:r>
            <a:r>
              <a:rPr lang="en-GB" b="0" baseline="0" dirty="0"/>
              <a:t>”</a:t>
            </a:r>
            <a:r>
              <a:rPr lang="en-GB" b="1" baseline="0" dirty="0" err="1"/>
              <a:t>brouillard</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brouillard</a:t>
            </a:r>
            <a:r>
              <a:rPr lang="en-GB" b="1" dirty="0"/>
              <a:t> </a:t>
            </a:r>
            <a:r>
              <a:rPr lang="en-GB" b="0" dirty="0"/>
              <a:t>[4452]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brouiller</a:t>
            </a:r>
            <a:r>
              <a:rPr lang="en-GB" b="1" dirty="0"/>
              <a:t> </a:t>
            </a:r>
            <a:r>
              <a:rPr lang="en-GB" b="0" dirty="0"/>
              <a:t>[4682]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3610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7169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3610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Timing: 7 minutes</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Aim:</a:t>
            </a:r>
            <a:r>
              <a:rPr lang="en-US" b="0" baseline="0" dirty="0"/>
              <a:t> aural recognition of SSCs [</a:t>
            </a:r>
            <a:r>
              <a:rPr kumimoji="0" lang="en-GB" sz="1200" b="0" i="0" u="none" strike="noStrike" kern="1200" cap="none" spc="0" normalizeH="0" baseline="0" noProof="0" dirty="0">
                <a:ln>
                  <a:noFill/>
                </a:ln>
                <a:solidFill>
                  <a:prstClr val="white"/>
                </a:solidFill>
                <a:effectLst/>
                <a:uLnTx/>
                <a:uFillTx/>
                <a:latin typeface="+mn-lt"/>
                <a:ea typeface="+mn-ea"/>
                <a:cs typeface="+mn-cs"/>
              </a:rPr>
              <a:t>-</a:t>
            </a:r>
            <a:r>
              <a:rPr kumimoji="0" lang="en-GB" sz="1200" b="0" i="0" u="none" strike="noStrike" kern="1200" cap="none" spc="0" normalizeH="0" baseline="0" noProof="0" dirty="0" err="1">
                <a:ln>
                  <a:noFill/>
                </a:ln>
                <a:solidFill>
                  <a:prstClr val="white"/>
                </a:solidFill>
                <a:effectLst/>
                <a:uLnTx/>
                <a:uFillTx/>
                <a:latin typeface="+mn-lt"/>
                <a:ea typeface="+mn-ea"/>
                <a:cs typeface="+mn-cs"/>
              </a:rPr>
              <a:t>eil</a:t>
            </a:r>
            <a:r>
              <a:rPr kumimoji="0" lang="en-GB" sz="1200" b="0" i="0" u="none" strike="noStrike" kern="1200" cap="none" spc="0" normalizeH="0" baseline="0" noProof="0" dirty="0">
                <a:ln>
                  <a:noFill/>
                </a:ln>
                <a:solidFill>
                  <a:prstClr val="white"/>
                </a:solidFill>
                <a:effectLst/>
                <a:uLnTx/>
                <a:uFillTx/>
                <a:latin typeface="+mn-lt"/>
                <a:ea typeface="+mn-ea"/>
                <a:cs typeface="+mn-cs"/>
              </a:rPr>
              <a:t>/</a:t>
            </a:r>
            <a:r>
              <a:rPr kumimoji="0" lang="en-GB" sz="1200" b="0" i="0" u="none" strike="noStrike" kern="1200" cap="none" spc="0" normalizeH="0" baseline="0" noProof="0" dirty="0" err="1">
                <a:ln>
                  <a:noFill/>
                </a:ln>
                <a:solidFill>
                  <a:prstClr val="white"/>
                </a:solidFill>
                <a:effectLst/>
                <a:uLnTx/>
                <a:uFillTx/>
                <a:latin typeface="+mn-lt"/>
                <a:ea typeface="+mn-ea"/>
                <a:cs typeface="+mn-cs"/>
              </a:rPr>
              <a:t>eill</a:t>
            </a:r>
            <a:r>
              <a:rPr kumimoji="0" lang="en-GB" sz="1200" b="0" i="0" u="none" strike="noStrike" kern="1200" cap="none" spc="0" normalizeH="0" baseline="0" noProof="0" dirty="0">
                <a:ln>
                  <a:noFill/>
                </a:ln>
                <a:solidFill>
                  <a:prstClr val="white"/>
                </a:solidFill>
                <a:effectLst/>
                <a:uLnTx/>
                <a:uFillTx/>
                <a:latin typeface="+mn-lt"/>
                <a:ea typeface="+mn-ea"/>
                <a:cs typeface="+mn-cs"/>
              </a:rPr>
              <a:t>], </a:t>
            </a:r>
            <a:r>
              <a:rPr lang="en-US" b="0" baseline="0" dirty="0"/>
              <a:t>[</a:t>
            </a:r>
            <a:r>
              <a:rPr lang="en-GB" sz="1200" dirty="0"/>
              <a:t>è</a:t>
            </a:r>
            <a:r>
              <a:rPr lang="en-US" b="0" baseline="0" dirty="0"/>
              <a:t>], [</a:t>
            </a:r>
            <a:r>
              <a:rPr kumimoji="0" lang="en-GB" sz="1200" b="0" i="0" u="none" strike="noStrike" kern="1200" cap="none" spc="0" normalizeH="0" baseline="0" noProof="0" dirty="0" err="1">
                <a:ln>
                  <a:noFill/>
                </a:ln>
                <a:solidFill>
                  <a:prstClr val="white"/>
                </a:solidFill>
                <a:effectLst/>
                <a:uLnTx/>
                <a:uFillTx/>
                <a:latin typeface="+mn-lt"/>
                <a:ea typeface="+mn-ea"/>
                <a:cs typeface="+mn-cs"/>
              </a:rPr>
              <a:t>ouil</a:t>
            </a:r>
            <a:r>
              <a:rPr kumimoji="0" lang="en-GB" sz="1200" b="0" i="0" u="none" strike="noStrike" kern="1200" cap="none" spc="0" normalizeH="0" baseline="0" noProof="0" dirty="0">
                <a:ln>
                  <a:noFill/>
                </a:ln>
                <a:solidFill>
                  <a:prstClr val="white"/>
                </a:solidFill>
                <a:effectLst/>
                <a:uLnTx/>
                <a:uFillTx/>
                <a:latin typeface="+mn-lt"/>
                <a:ea typeface="+mn-ea"/>
                <a:cs typeface="+mn-cs"/>
              </a:rPr>
              <a:t>/</a:t>
            </a:r>
            <a:r>
              <a:rPr kumimoji="0" lang="en-GB" sz="1200" b="0" i="0" u="none" strike="noStrike" kern="1200" cap="none" spc="0" normalizeH="0" baseline="0" noProof="0" dirty="0" err="1">
                <a:ln>
                  <a:noFill/>
                </a:ln>
                <a:solidFill>
                  <a:prstClr val="white"/>
                </a:solidFill>
                <a:effectLst/>
                <a:uLnTx/>
                <a:uFillTx/>
                <a:latin typeface="+mn-lt"/>
                <a:ea typeface="+mn-ea"/>
                <a:cs typeface="+mn-cs"/>
              </a:rPr>
              <a:t>ouill</a:t>
            </a:r>
            <a:r>
              <a:rPr kumimoji="0" lang="en-GB" sz="1200" b="0" i="0" u="none" strike="noStrike" kern="1200" cap="none" spc="0" normalizeH="0" baseline="0" noProof="0" dirty="0">
                <a:ln>
                  <a:noFill/>
                </a:ln>
                <a:solidFill>
                  <a:prstClr val="white"/>
                </a:solidFill>
                <a:effectLst/>
                <a:uLnTx/>
                <a:uFillTx/>
                <a:latin typeface="+mn-lt"/>
                <a:ea typeface="+mn-ea"/>
                <a:cs typeface="+mn-cs"/>
              </a:rPr>
              <a:t>], [</a:t>
            </a:r>
            <a:r>
              <a:rPr kumimoji="0" lang="en-GB" sz="1200" b="0" i="0" u="none" strike="noStrike" kern="1200" cap="none" spc="0" normalizeH="0" baseline="0" noProof="0" dirty="0" err="1">
                <a:ln>
                  <a:noFill/>
                </a:ln>
                <a:solidFill>
                  <a:prstClr val="white"/>
                </a:solidFill>
                <a:effectLst/>
                <a:uLnTx/>
                <a:uFillTx/>
                <a:latin typeface="+mn-lt"/>
                <a:ea typeface="+mn-ea"/>
                <a:cs typeface="+mn-cs"/>
              </a:rPr>
              <a:t>ou</a:t>
            </a:r>
            <a:r>
              <a:rPr kumimoji="0" lang="en-GB" sz="1200" b="0" i="0" u="none" strike="noStrike" kern="1200" cap="none" spc="0" normalizeH="0" baseline="0" noProof="0" dirty="0">
                <a:ln>
                  <a:noFill/>
                </a:ln>
                <a:solidFill>
                  <a:prstClr val="white"/>
                </a:solidFill>
                <a:effectLst/>
                <a:uLnTx/>
                <a:uFillTx/>
                <a:latin typeface="+mn-lt"/>
                <a:ea typeface="+mn-ea"/>
                <a:cs typeface="+mn-cs"/>
              </a:rPr>
              <a:t>], </a:t>
            </a:r>
            <a:r>
              <a:rPr lang="en-US" b="0" baseline="0" dirty="0"/>
              <a:t>[</a:t>
            </a:r>
            <a:r>
              <a:rPr kumimoji="0" lang="en-GB" sz="1200" b="0" i="0" u="none" strike="noStrike" kern="1200" cap="none" spc="0" normalizeH="0" baseline="0" noProof="0" dirty="0">
                <a:ln>
                  <a:noFill/>
                </a:ln>
                <a:solidFill>
                  <a:prstClr val="white"/>
                </a:solidFill>
                <a:effectLst/>
                <a:uLnTx/>
                <a:uFillTx/>
                <a:latin typeface="+mn-lt"/>
                <a:ea typeface="+mn-ea"/>
                <a:cs typeface="+mn-cs"/>
              </a:rPr>
              <a:t>-</a:t>
            </a:r>
            <a:r>
              <a:rPr kumimoji="0" lang="en-GB" sz="1200" b="0" i="0" u="none" strike="noStrike" kern="1200" cap="none" spc="0" normalizeH="0" baseline="0" noProof="0" dirty="0" err="1">
                <a:ln>
                  <a:noFill/>
                </a:ln>
                <a:solidFill>
                  <a:prstClr val="white"/>
                </a:solidFill>
                <a:effectLst/>
                <a:uLnTx/>
                <a:uFillTx/>
                <a:latin typeface="+mn-lt"/>
                <a:ea typeface="+mn-ea"/>
                <a:cs typeface="+mn-cs"/>
              </a:rPr>
              <a:t>euil</a:t>
            </a:r>
            <a:r>
              <a:rPr kumimoji="0" lang="en-GB" sz="1200" b="0" i="0" u="none" strike="noStrike" kern="1200" cap="none" spc="0" normalizeH="0" baseline="0" noProof="0" dirty="0">
                <a:ln>
                  <a:noFill/>
                </a:ln>
                <a:solidFill>
                  <a:prstClr val="white"/>
                </a:solidFill>
                <a:effectLst/>
                <a:uLnTx/>
                <a:uFillTx/>
                <a:latin typeface="+mn-lt"/>
                <a:ea typeface="+mn-ea"/>
                <a:cs typeface="+mn-cs"/>
              </a:rPr>
              <a:t>/</a:t>
            </a:r>
            <a:r>
              <a:rPr kumimoji="0" lang="en-GB" sz="1200" b="0" i="0" u="none" strike="noStrike" kern="1200" cap="none" spc="0" normalizeH="0" baseline="0" noProof="0" dirty="0" err="1">
                <a:ln>
                  <a:noFill/>
                </a:ln>
                <a:solidFill>
                  <a:prstClr val="white"/>
                </a:solidFill>
                <a:effectLst/>
                <a:uLnTx/>
                <a:uFillTx/>
                <a:latin typeface="+mn-lt"/>
                <a:ea typeface="+mn-ea"/>
                <a:cs typeface="+mn-cs"/>
              </a:rPr>
              <a:t>euill</a:t>
            </a:r>
            <a:r>
              <a:rPr lang="en-US" b="0" baseline="0" dirty="0"/>
              <a:t>] and long [</a:t>
            </a:r>
            <a:r>
              <a:rPr lang="en-US" b="0" baseline="0" dirty="0" err="1"/>
              <a:t>eu</a:t>
            </a:r>
            <a:r>
              <a:rPr lang="en-US" b="0" baseline="0" dirty="0"/>
              <a:t>/</a:t>
            </a:r>
            <a:r>
              <a:rPr lang="en-US" b="0" baseline="0" dirty="0" err="1"/>
              <a:t>oe</a:t>
            </a:r>
            <a:r>
              <a:rPr lang="en-US" b="0" baseline="0" dirty="0"/>
              <a:t>]</a:t>
            </a:r>
          </a:p>
          <a:p>
            <a:endParaRPr lang="en-US" b="1" baseline="0" dirty="0"/>
          </a:p>
          <a:p>
            <a:r>
              <a:rPr lang="en-US" b="1" baseline="0" dirty="0"/>
              <a:t>Procedure:</a:t>
            </a:r>
          </a:p>
          <a:p>
            <a:pPr marL="0" indent="0">
              <a:buNone/>
            </a:pPr>
            <a:r>
              <a:rPr lang="en-US" b="0" baseline="0" dirty="0"/>
              <a:t>1. Click the numbers to play the audio.</a:t>
            </a:r>
          </a:p>
          <a:p>
            <a:pPr marL="0" indent="0">
              <a:buNone/>
            </a:pPr>
            <a:r>
              <a:rPr lang="en-US" b="0" baseline="0" dirty="0"/>
              <a:t>2. Students write 1-12 and choose which SSC they think is missing.</a:t>
            </a:r>
          </a:p>
          <a:p>
            <a:pPr marL="0" indent="0">
              <a:buNone/>
            </a:pPr>
            <a:r>
              <a:rPr lang="en-US" b="0" baseline="0" dirty="0"/>
              <a:t>3. Click to reveal the answers.</a:t>
            </a:r>
          </a:p>
          <a:p>
            <a:endParaRPr lang="en-US" b="1" baseline="0" dirty="0"/>
          </a:p>
          <a:p>
            <a:r>
              <a:rPr lang="en-US" b="1" baseline="0" dirty="0"/>
              <a:t>Transcript:</a:t>
            </a:r>
          </a:p>
          <a:p>
            <a:pPr marL="0" indent="0" rtl="0" eaLnBrk="1" fontAlgn="ctr" latinLnBrk="0" hangingPunct="1">
              <a:buNone/>
            </a:pPr>
            <a:r>
              <a:rPr lang="en-GB" sz="1200" b="0" i="0" u="none" strike="noStrike" kern="1200" baseline="0" dirty="0">
                <a:solidFill>
                  <a:schemeClr val="tx1"/>
                </a:solidFill>
                <a:effectLst/>
                <a:latin typeface="+mn-lt"/>
                <a:ea typeface="+mn-ea"/>
                <a:cs typeface="+mn-cs"/>
              </a:rPr>
              <a:t>1. </a:t>
            </a:r>
            <a:r>
              <a:rPr lang="en-GB" sz="1200" b="0" i="0" u="none" strike="noStrike" kern="1200" baseline="0" dirty="0" err="1">
                <a:solidFill>
                  <a:schemeClr val="tx1"/>
                </a:solidFill>
                <a:effectLst/>
                <a:latin typeface="+mn-lt"/>
                <a:ea typeface="+mn-ea"/>
                <a:cs typeface="+mn-cs"/>
              </a:rPr>
              <a:t>sommeil</a:t>
            </a:r>
            <a:r>
              <a:rPr lang="en-GB" sz="1200" b="0" i="0" u="none" strike="noStrike" kern="1200" baseline="0" dirty="0">
                <a:solidFill>
                  <a:schemeClr val="tx1"/>
                </a:solidFill>
                <a:effectLst/>
                <a:latin typeface="+mn-lt"/>
                <a:ea typeface="+mn-ea"/>
                <a:cs typeface="+mn-cs"/>
              </a:rPr>
              <a:t> </a:t>
            </a:r>
            <a:endParaRPr lang="en-GB" sz="1200" b="1" i="0" u="none" strike="noStrike" kern="1200" baseline="0" dirty="0">
              <a:solidFill>
                <a:schemeClr val="tx1"/>
              </a:solidFill>
              <a:effectLst/>
              <a:latin typeface="+mn-lt"/>
              <a:ea typeface="+mn-ea"/>
              <a:cs typeface="+mn-cs"/>
            </a:endParaRPr>
          </a:p>
          <a:p>
            <a:pPr marL="0" indent="0" rtl="0" eaLnBrk="1" fontAlgn="ctr" latinLnBrk="0" hangingPunct="1">
              <a:buNone/>
            </a:pPr>
            <a:r>
              <a:rPr lang="en-GB" sz="1200" dirty="0">
                <a:solidFill>
                  <a:schemeClr val="accent1">
                    <a:lumMod val="50000"/>
                  </a:schemeClr>
                </a:solidFill>
              </a:rPr>
              <a:t>2. </a:t>
            </a:r>
            <a:r>
              <a:rPr lang="en-GB" sz="1200" dirty="0" err="1">
                <a:solidFill>
                  <a:schemeClr val="accent1">
                    <a:lumMod val="50000"/>
                  </a:schemeClr>
                </a:solidFill>
              </a:rPr>
              <a:t>gr</a:t>
            </a:r>
            <a:r>
              <a:rPr lang="en-GB" sz="1200" b="0" dirty="0" err="1">
                <a:solidFill>
                  <a:srgbClr val="FF6600"/>
                </a:solidFill>
              </a:rPr>
              <a:t>è</a:t>
            </a:r>
            <a:r>
              <a:rPr lang="en-GB" sz="1200" b="0" dirty="0" err="1">
                <a:solidFill>
                  <a:schemeClr val="accent1">
                    <a:lumMod val="50000"/>
                  </a:schemeClr>
                </a:solidFill>
              </a:rPr>
              <a:t>s</a:t>
            </a:r>
            <a:r>
              <a:rPr lang="en-GB" sz="1200" b="0" dirty="0">
                <a:solidFill>
                  <a:schemeClr val="accent1">
                    <a:lumMod val="50000"/>
                  </a:schemeClr>
                </a:solidFill>
              </a:rPr>
              <a:t> </a:t>
            </a:r>
            <a:endParaRPr lang="en-GB" sz="1200" b="1" i="0" u="none" strike="noStrike" kern="1200" baseline="0" dirty="0">
              <a:solidFill>
                <a:schemeClr val="tx1"/>
              </a:solidFill>
              <a:effectLst/>
              <a:latin typeface="+mn-lt"/>
              <a:ea typeface="+mn-ea"/>
              <a:cs typeface="+mn-cs"/>
            </a:endParaRPr>
          </a:p>
          <a:p>
            <a:pPr marL="0" indent="0" rtl="0" eaLnBrk="1" fontAlgn="ctr" latinLnBrk="0" hangingPunct="1">
              <a:buNone/>
            </a:pPr>
            <a:r>
              <a:rPr lang="en-GB" sz="1200" b="0" i="0" u="none" strike="noStrike" kern="1200" baseline="0" dirty="0">
                <a:solidFill>
                  <a:schemeClr val="tx1"/>
                </a:solidFill>
                <a:effectLst/>
                <a:latin typeface="+mn-lt"/>
                <a:ea typeface="+mn-ea"/>
                <a:cs typeface="+mn-cs"/>
              </a:rPr>
              <a:t>3. conseil</a:t>
            </a:r>
          </a:p>
          <a:p>
            <a:pPr marL="0" indent="0" rtl="0" eaLnBrk="1" fontAlgn="ctr" latinLnBrk="0" hangingPunct="1">
              <a:buNone/>
            </a:pPr>
            <a:r>
              <a:rPr lang="en-GB" sz="1200" b="0" i="0" u="none" strike="noStrike" kern="1200" baseline="0" dirty="0">
                <a:solidFill>
                  <a:schemeClr val="tx1"/>
                </a:solidFill>
                <a:effectLst/>
                <a:latin typeface="+mn-lt"/>
                <a:ea typeface="+mn-ea"/>
                <a:cs typeface="+mn-cs"/>
              </a:rPr>
              <a:t>4. </a:t>
            </a:r>
            <a:r>
              <a:rPr lang="en-GB" sz="1200" b="0" i="0" u="none" strike="noStrike" kern="1200" baseline="0" dirty="0" err="1">
                <a:solidFill>
                  <a:schemeClr val="tx1"/>
                </a:solidFill>
                <a:effectLst/>
                <a:latin typeface="+mn-lt"/>
                <a:ea typeface="+mn-ea"/>
                <a:cs typeface="+mn-cs"/>
              </a:rPr>
              <a:t>bouteille</a:t>
            </a:r>
            <a:endParaRPr lang="en-GB" sz="1200" b="0" i="0" u="none" strike="noStrike" kern="1200" baseline="0" dirty="0">
              <a:solidFill>
                <a:schemeClr val="tx1"/>
              </a:solidFill>
              <a:effectLst/>
              <a:latin typeface="+mn-lt"/>
              <a:ea typeface="+mn-ea"/>
              <a:cs typeface="+mn-cs"/>
            </a:endParaRPr>
          </a:p>
          <a:p>
            <a:pPr marL="0" indent="0" rtl="0" eaLnBrk="1" fontAlgn="ctr" latinLnBrk="0" hangingPunct="1">
              <a:buNone/>
            </a:pPr>
            <a:r>
              <a:rPr lang="en-GB" sz="1200" b="0" i="0" u="none" strike="noStrike" kern="1200" baseline="0" dirty="0">
                <a:solidFill>
                  <a:schemeClr val="tx1"/>
                </a:solidFill>
                <a:effectLst/>
                <a:latin typeface="+mn-lt"/>
                <a:ea typeface="+mn-ea"/>
                <a:cs typeface="+mn-cs"/>
              </a:rPr>
              <a:t>5. </a:t>
            </a:r>
            <a:r>
              <a:rPr lang="en-GB" sz="1200" b="0" i="0" u="none" strike="noStrike" kern="1200" baseline="0" dirty="0" err="1">
                <a:solidFill>
                  <a:schemeClr val="tx1"/>
                </a:solidFill>
                <a:effectLst/>
                <a:latin typeface="+mn-lt"/>
                <a:ea typeface="+mn-ea"/>
                <a:cs typeface="+mn-cs"/>
              </a:rPr>
              <a:t>fouiller</a:t>
            </a:r>
            <a:endParaRPr lang="en-GB" sz="1200" b="0" i="0" u="none" strike="noStrike" kern="1200" baseline="0" dirty="0">
              <a:solidFill>
                <a:schemeClr val="tx1"/>
              </a:solidFill>
              <a:effectLst/>
              <a:latin typeface="+mn-lt"/>
              <a:ea typeface="+mn-ea"/>
              <a:cs typeface="+mn-cs"/>
            </a:endParaRPr>
          </a:p>
          <a:p>
            <a:pPr marL="0" indent="0" rtl="0" eaLnBrk="1" fontAlgn="ctr" latinLnBrk="0" hangingPunct="1">
              <a:buNone/>
            </a:pPr>
            <a:r>
              <a:rPr lang="en-GB" sz="1200" b="0" i="0" u="none" strike="noStrike" kern="1200" baseline="0" dirty="0">
                <a:solidFill>
                  <a:schemeClr val="accent1">
                    <a:lumMod val="50000"/>
                  </a:schemeClr>
                </a:solidFill>
                <a:effectLst/>
                <a:latin typeface="+mn-lt"/>
                <a:ea typeface="+mn-ea"/>
                <a:cs typeface="+mn-cs"/>
              </a:rPr>
              <a:t>6. r</a:t>
            </a:r>
            <a:r>
              <a:rPr lang="en-GB" sz="1200" dirty="0">
                <a:solidFill>
                  <a:srgbClr val="FF6600"/>
                </a:solidFill>
              </a:rPr>
              <a:t>ouill</a:t>
            </a:r>
            <a:r>
              <a:rPr lang="en-GB" sz="1200" dirty="0">
                <a:solidFill>
                  <a:schemeClr val="accent1">
                    <a:lumMod val="50000"/>
                  </a:schemeClr>
                </a:solidFill>
              </a:rPr>
              <a:t>e</a:t>
            </a:r>
          </a:p>
          <a:p>
            <a:pPr marL="0" indent="0" rtl="0" eaLnBrk="1" fontAlgn="ctr" latinLnBrk="0" hangingPunct="1">
              <a:buNone/>
            </a:pPr>
            <a:r>
              <a:rPr lang="en-GB" sz="1200" b="0" i="0" u="none" strike="noStrike" kern="1200" baseline="0" dirty="0">
                <a:solidFill>
                  <a:schemeClr val="tx1"/>
                </a:solidFill>
                <a:effectLst/>
                <a:latin typeface="+mn-lt"/>
                <a:ea typeface="+mn-ea"/>
                <a:cs typeface="+mn-cs"/>
              </a:rPr>
              <a:t>7. bouton</a:t>
            </a:r>
          </a:p>
          <a:p>
            <a:pPr marL="0" indent="0" rtl="0" eaLnBrk="1" fontAlgn="ctr" latinLnBrk="0" hangingPunct="1">
              <a:buNone/>
            </a:pPr>
            <a:r>
              <a:rPr lang="en-GB" sz="1200" b="0" i="0" u="none" strike="noStrike" kern="1200" baseline="0" dirty="0">
                <a:solidFill>
                  <a:schemeClr val="tx1"/>
                </a:solidFill>
                <a:effectLst/>
                <a:latin typeface="+mn-lt"/>
                <a:ea typeface="+mn-ea"/>
                <a:cs typeface="+mn-cs"/>
              </a:rPr>
              <a:t>8. </a:t>
            </a:r>
            <a:r>
              <a:rPr lang="en-GB" sz="1200" b="0" i="0" u="none" strike="noStrike" kern="1200" baseline="0" dirty="0" err="1">
                <a:solidFill>
                  <a:schemeClr val="tx1"/>
                </a:solidFill>
                <a:effectLst/>
                <a:latin typeface="+mn-lt"/>
                <a:ea typeface="+mn-ea"/>
                <a:cs typeface="+mn-cs"/>
              </a:rPr>
              <a:t>nouer</a:t>
            </a:r>
            <a:endParaRPr lang="en-GB" sz="1200" b="0" i="0" u="none" strike="noStrike" kern="1200" baseline="0" dirty="0">
              <a:solidFill>
                <a:schemeClr val="tx1"/>
              </a:solidFill>
              <a:effectLst/>
              <a:latin typeface="+mn-lt"/>
              <a:ea typeface="+mn-ea"/>
              <a:cs typeface="+mn-cs"/>
            </a:endParaRPr>
          </a:p>
          <a:p>
            <a:pPr marL="0" indent="0" rtl="0" eaLnBrk="1" fontAlgn="ctr" latinLnBrk="0" hangingPunct="1">
              <a:buNone/>
            </a:pPr>
            <a:r>
              <a:rPr lang="fr-FR" b="0" i="0" dirty="0">
                <a:solidFill>
                  <a:srgbClr val="222222"/>
                </a:solidFill>
                <a:effectLst/>
                <a:latin typeface="Georgia" panose="02040502050405020303" pitchFamily="18" charset="0"/>
              </a:rPr>
              <a:t>9. bonheur</a:t>
            </a:r>
          </a:p>
          <a:p>
            <a:pPr marL="0" indent="0" rtl="0" eaLnBrk="1" fontAlgn="ctr" latinLnBrk="0" hangingPunct="1">
              <a:buNone/>
            </a:pPr>
            <a:r>
              <a:rPr lang="en-GB" sz="1200" b="0" i="0" u="none" strike="noStrike" kern="1200" baseline="0" dirty="0">
                <a:solidFill>
                  <a:schemeClr val="tx1"/>
                </a:solidFill>
                <a:effectLst/>
                <a:latin typeface="+mn-lt"/>
                <a:ea typeface="+mn-ea"/>
                <a:cs typeface="+mn-cs"/>
              </a:rPr>
              <a:t>10. </a:t>
            </a:r>
            <a:r>
              <a:rPr lang="en-GB" sz="1200" b="0" i="0" u="none" strike="noStrike" kern="1200" baseline="0" dirty="0" err="1">
                <a:solidFill>
                  <a:schemeClr val="tx1"/>
                </a:solidFill>
                <a:effectLst/>
                <a:latin typeface="+mn-lt"/>
                <a:ea typeface="+mn-ea"/>
                <a:cs typeface="+mn-cs"/>
              </a:rPr>
              <a:t>seuil</a:t>
            </a:r>
            <a:endParaRPr lang="en-GB" sz="1200" b="0" i="0" u="none" strike="noStrike" kern="1200" baseline="0" dirty="0">
              <a:solidFill>
                <a:schemeClr val="tx1"/>
              </a:solidFill>
              <a:effectLst/>
              <a:latin typeface="+mn-lt"/>
              <a:ea typeface="+mn-ea"/>
              <a:cs typeface="+mn-cs"/>
            </a:endParaRPr>
          </a:p>
          <a:p>
            <a:pPr marL="0" indent="0" rtl="0" eaLnBrk="1" fontAlgn="ctr" latinLnBrk="0" hangingPunct="1">
              <a:buNone/>
            </a:pPr>
            <a:r>
              <a:rPr lang="en-GB" sz="1200" b="0" i="0" u="none" strike="noStrike" kern="1200" baseline="0" dirty="0">
                <a:solidFill>
                  <a:schemeClr val="tx1"/>
                </a:solidFill>
                <a:effectLst/>
                <a:latin typeface="+mn-lt"/>
                <a:ea typeface="+mn-ea"/>
                <a:cs typeface="+mn-cs"/>
              </a:rPr>
              <a:t>11. </a:t>
            </a:r>
            <a:r>
              <a:rPr lang="en-GB" sz="1200" b="0" i="0" u="none" strike="noStrike" kern="1200" baseline="0" dirty="0" err="1">
                <a:solidFill>
                  <a:schemeClr val="tx1"/>
                </a:solidFill>
                <a:effectLst/>
                <a:latin typeface="+mn-lt"/>
                <a:ea typeface="+mn-ea"/>
                <a:cs typeface="+mn-cs"/>
              </a:rPr>
              <a:t>deuil</a:t>
            </a:r>
            <a:endParaRPr lang="en-GB" sz="1200" b="0" i="0" u="none" strike="noStrike" kern="1200" baseline="0" dirty="0">
              <a:solidFill>
                <a:schemeClr val="tx1"/>
              </a:solidFill>
              <a:effectLst/>
              <a:latin typeface="+mn-lt"/>
              <a:ea typeface="+mn-ea"/>
              <a:cs typeface="+mn-cs"/>
            </a:endParaRPr>
          </a:p>
          <a:p>
            <a:pPr rtl="0" eaLnBrk="1" fontAlgn="ctr" latinLnBrk="0" hangingPunct="1"/>
            <a:r>
              <a:rPr lang="en-GB" sz="1200" b="0" i="0" u="none" strike="noStrike" kern="1200" baseline="0" dirty="0">
                <a:solidFill>
                  <a:schemeClr val="tx1"/>
                </a:solidFill>
                <a:effectLst/>
                <a:latin typeface="+mn-lt"/>
                <a:ea typeface="+mn-ea"/>
                <a:cs typeface="+mn-cs"/>
              </a:rPr>
              <a:t>12. oeuvre</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GB" sz="1200" b="0" i="0" u="none" strike="noStrike" kern="1200" baseline="0" dirty="0" err="1">
                <a:solidFill>
                  <a:schemeClr val="tx1"/>
                </a:solidFill>
                <a:effectLst/>
                <a:latin typeface="+mn-lt"/>
                <a:ea typeface="+mn-ea"/>
                <a:cs typeface="+mn-cs"/>
              </a:rPr>
              <a:t>sommeil</a:t>
            </a:r>
            <a:r>
              <a:rPr lang="en-GB" baseline="0" dirty="0"/>
              <a:t> [3393], </a:t>
            </a:r>
            <a:r>
              <a:rPr lang="en-GB" sz="1200" dirty="0" err="1">
                <a:solidFill>
                  <a:schemeClr val="accent1">
                    <a:lumMod val="50000"/>
                  </a:schemeClr>
                </a:solidFill>
              </a:rPr>
              <a:t>gr</a:t>
            </a:r>
            <a:r>
              <a:rPr lang="en-GB" sz="1200" b="0" dirty="0" err="1">
                <a:solidFill>
                  <a:srgbClr val="FF6600"/>
                </a:solidFill>
              </a:rPr>
              <a:t>è</a:t>
            </a:r>
            <a:r>
              <a:rPr lang="en-GB" sz="1200" b="0" dirty="0" err="1">
                <a:solidFill>
                  <a:schemeClr val="accent1">
                    <a:lumMod val="50000"/>
                  </a:schemeClr>
                </a:solidFill>
              </a:rPr>
              <a:t>s</a:t>
            </a:r>
            <a:r>
              <a:rPr lang="en-GB" baseline="0" dirty="0"/>
              <a:t> [&gt;5000], conseil [577], </a:t>
            </a:r>
            <a:r>
              <a:rPr lang="en-GB" baseline="0" dirty="0" err="1"/>
              <a:t>bouteille</a:t>
            </a:r>
            <a:r>
              <a:rPr lang="en-GB" baseline="0" dirty="0"/>
              <a:t> [2979], </a:t>
            </a:r>
            <a:r>
              <a:rPr lang="en-GB" baseline="0" dirty="0" err="1"/>
              <a:t>fouiller</a:t>
            </a:r>
            <a:r>
              <a:rPr lang="en-GB" baseline="0" dirty="0"/>
              <a:t> [3431], </a:t>
            </a:r>
            <a:r>
              <a:rPr lang="en-GB" sz="1200" dirty="0">
                <a:solidFill>
                  <a:schemeClr val="accent1">
                    <a:lumMod val="50000"/>
                  </a:schemeClr>
                </a:solidFill>
              </a:rPr>
              <a:t>r</a:t>
            </a:r>
            <a:r>
              <a:rPr lang="en-GB" sz="1200" dirty="0">
                <a:solidFill>
                  <a:srgbClr val="FF6600"/>
                </a:solidFill>
              </a:rPr>
              <a:t>ouille</a:t>
            </a:r>
            <a:r>
              <a:rPr lang="en-GB" baseline="0" dirty="0"/>
              <a:t> [&gt;5000], bouton [4462], </a:t>
            </a:r>
            <a:r>
              <a:rPr lang="en-GB" baseline="0" dirty="0" err="1"/>
              <a:t>nouer</a:t>
            </a:r>
            <a:r>
              <a:rPr lang="en-GB" baseline="0" dirty="0"/>
              <a:t> [4489], </a:t>
            </a:r>
            <a:r>
              <a:rPr lang="fr-FR" b="0" i="0" dirty="0">
                <a:solidFill>
                  <a:srgbClr val="222222"/>
                </a:solidFill>
                <a:effectLst/>
                <a:latin typeface="Georgia" panose="02040502050405020303" pitchFamily="18" charset="0"/>
              </a:rPr>
              <a:t>bonheur</a:t>
            </a:r>
            <a:r>
              <a:rPr lang="en-GB" baseline="0" dirty="0"/>
              <a:t> [1948], </a:t>
            </a:r>
            <a:r>
              <a:rPr lang="en-GB" sz="1200" b="0" i="0" u="none" strike="noStrike" kern="1200" baseline="0" dirty="0" err="1">
                <a:solidFill>
                  <a:schemeClr val="tx1"/>
                </a:solidFill>
                <a:effectLst/>
                <a:latin typeface="+mn-lt"/>
                <a:ea typeface="+mn-ea"/>
                <a:cs typeface="+mn-cs"/>
              </a:rPr>
              <a:t>seuil</a:t>
            </a:r>
            <a:r>
              <a:rPr lang="en-GB" baseline="0" dirty="0"/>
              <a:t> [2068], </a:t>
            </a:r>
            <a:r>
              <a:rPr lang="en-GB" baseline="0" dirty="0" err="1"/>
              <a:t>deuil</a:t>
            </a:r>
            <a:r>
              <a:rPr lang="en-GB" baseline="0" dirty="0"/>
              <a:t> [3540], </a:t>
            </a:r>
            <a:r>
              <a:rPr lang="en-GB" sz="1200" baseline="0" dirty="0" err="1">
                <a:latin typeface="Century Gothic" panose="020B0502020202020204" pitchFamily="34" charset="0"/>
              </a:rPr>
              <a:t>œuvre</a:t>
            </a:r>
            <a:r>
              <a:rPr lang="en-GB" sz="1200" baseline="0" dirty="0">
                <a:latin typeface="Century Gothic" panose="020B0502020202020204" pitchFamily="34" charset="0"/>
              </a:rPr>
              <a:t> [331]</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baseline="0" dirty="0">
                <a:solidFill>
                  <a:schemeClr val="tx1"/>
                </a:solidFill>
                <a:effectLst/>
                <a:latin typeface="Century Gothic" panose="020B0502020202020204" pitchFamily="34" charset="0"/>
                <a:ea typeface="+mn-ea"/>
                <a:cs typeface="+mn-cs"/>
              </a:rPr>
              <a:t>Source: </a:t>
            </a:r>
            <a:r>
              <a:rPr lang="en-GB" sz="1200" kern="1200" baseline="0" dirty="0" err="1">
                <a:solidFill>
                  <a:schemeClr val="tx1"/>
                </a:solidFill>
                <a:effectLst/>
                <a:latin typeface="Century Gothic" panose="020B0502020202020204" pitchFamily="34" charset="0"/>
                <a:ea typeface="+mn-ea"/>
                <a:cs typeface="+mn-cs"/>
              </a:rPr>
              <a:t>Londsale</a:t>
            </a:r>
            <a:r>
              <a:rPr lang="en-GB" sz="1200" kern="1200" baseline="0" dirty="0">
                <a:solidFill>
                  <a:schemeClr val="tx1"/>
                </a:solidFill>
                <a:effectLst/>
                <a:latin typeface="Century Gothic" panose="020B0502020202020204" pitchFamily="34" charset="0"/>
                <a:ea typeface="+mn-ea"/>
                <a:cs typeface="+mn-cs"/>
              </a:rPr>
              <a:t>, D., &amp; Le Bras, Y.  (2009). </a:t>
            </a:r>
            <a:r>
              <a:rPr lang="en-GB" sz="1200" i="1" kern="1200" baseline="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baseline="0" dirty="0">
                <a:solidFill>
                  <a:schemeClr val="tx1"/>
                </a:solidFill>
                <a:effectLst/>
                <a:latin typeface="Century Gothic" panose="020B0502020202020204" pitchFamily="34" charset="0"/>
                <a:ea typeface="+mn-ea"/>
                <a:cs typeface="+mn-cs"/>
              </a:rPr>
              <a:t>London: Routledge.</a:t>
            </a:r>
          </a:p>
          <a:p>
            <a:endParaRPr lang="en-US" b="1"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9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a:t>
            </a:r>
            <a:r>
              <a:rPr lang="en-GB" sz="9600" b="1" dirty="0">
                <a:solidFill>
                  <a:srgbClr val="1F4E79"/>
                </a:solidFill>
                <a:latin typeface="Century Gothic" panose="020B0502020202020204" pitchFamily="34" charset="0"/>
                <a:ea typeface="+mn-ea"/>
                <a:cs typeface="Calibri" panose="020F0502020204030204" pitchFamily="34" charset="0"/>
              </a:rPr>
              <a:t>-</a:t>
            </a:r>
            <a:r>
              <a:rPr lang="en-GB" sz="9600" b="1" dirty="0" err="1">
                <a:solidFill>
                  <a:srgbClr val="1F4E79"/>
                </a:solidFill>
                <a:latin typeface="Century Gothic" panose="020B0502020202020204" pitchFamily="34" charset="0"/>
                <a:ea typeface="+mn-ea"/>
                <a:cs typeface="Calibri" panose="020F0502020204030204" pitchFamily="34" charset="0"/>
              </a:rPr>
              <a:t>ouil</a:t>
            </a:r>
            <a:r>
              <a:rPr lang="en-GB" sz="9600" b="1" dirty="0">
                <a:solidFill>
                  <a:srgbClr val="1F4E79"/>
                </a:solidFill>
                <a:latin typeface="Century Gothic" panose="020B0502020202020204" pitchFamily="34" charset="0"/>
                <a:ea typeface="+mn-ea"/>
                <a:cs typeface="Calibri" panose="020F0502020204030204" pitchFamily="34" charset="0"/>
              </a:rPr>
              <a:t>/</a:t>
            </a:r>
            <a:r>
              <a:rPr lang="en-GB" sz="9600" b="1" dirty="0" err="1">
                <a:solidFill>
                  <a:srgbClr val="1F4E79"/>
                </a:solidFill>
                <a:latin typeface="Century Gothic" panose="020B0502020202020204" pitchFamily="34" charset="0"/>
                <a:cs typeface="Calibri" panose="020F0502020204030204" pitchFamily="34" charset="0"/>
              </a:rPr>
              <a:t>ouill</a:t>
            </a:r>
            <a:r>
              <a:rPr lang="en-GB" sz="9600" b="1" dirty="0">
                <a:solidFill>
                  <a:srgbClr val="1F4E79"/>
                </a:solidFill>
                <a:latin typeface="Century Gothic" panose="020B050202020202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a:t>
            </a:r>
            <a:r>
              <a:rPr lang="en-GB" sz="9600" b="1" dirty="0">
                <a:solidFill>
                  <a:srgbClr val="1F4E79"/>
                </a:solidFill>
                <a:latin typeface="Century Gothic" panose="020B0502020202020204" pitchFamily="34" charset="0"/>
                <a:ea typeface="+mn-ea"/>
                <a:cs typeface="Calibri" panose="020F0502020204030204" pitchFamily="34" charset="0"/>
              </a:rPr>
              <a:t>-</a:t>
            </a:r>
            <a:r>
              <a:rPr lang="en-GB" sz="9600" b="1" dirty="0" err="1">
                <a:solidFill>
                  <a:srgbClr val="1F4E79"/>
                </a:solidFill>
                <a:latin typeface="Century Gothic" panose="020B0502020202020204" pitchFamily="34" charset="0"/>
                <a:ea typeface="+mn-ea"/>
                <a:cs typeface="Calibri" panose="020F0502020204030204" pitchFamily="34" charset="0"/>
              </a:rPr>
              <a:t>ouil</a:t>
            </a:r>
            <a:r>
              <a:rPr lang="en-GB" sz="9600" b="1" dirty="0">
                <a:solidFill>
                  <a:srgbClr val="1F4E79"/>
                </a:solidFill>
                <a:latin typeface="Century Gothic" panose="020B0502020202020204" pitchFamily="34" charset="0"/>
                <a:ea typeface="+mn-ea"/>
                <a:cs typeface="Calibri" panose="020F0502020204030204" pitchFamily="34" charset="0"/>
              </a:rPr>
              <a:t>/</a:t>
            </a:r>
            <a:r>
              <a:rPr lang="en-GB" sz="9600" b="1" dirty="0" err="1">
                <a:solidFill>
                  <a:srgbClr val="1F4E79"/>
                </a:solidFill>
                <a:latin typeface="Century Gothic" panose="020B0502020202020204" pitchFamily="34" charset="0"/>
                <a:cs typeface="Calibri" panose="020F0502020204030204" pitchFamily="34" charset="0"/>
              </a:rPr>
              <a:t>ouill</a:t>
            </a:r>
            <a:r>
              <a:rPr lang="en-GB" b="1" baseline="0" dirty="0"/>
              <a:t>] </a:t>
            </a:r>
            <a:r>
              <a:rPr lang="en-GB" baseline="0" dirty="0"/>
              <a:t>and then the </a:t>
            </a:r>
            <a:r>
              <a:rPr lang="en-GB" b="1" baseline="0" dirty="0"/>
              <a:t>source</a:t>
            </a:r>
            <a:r>
              <a:rPr lang="en-GB" baseline="0" dirty="0"/>
              <a:t> word again ‘</a:t>
            </a:r>
            <a:r>
              <a:rPr lang="en-GB" b="1" baseline="0" dirty="0" err="1"/>
              <a:t>brouiller</a:t>
            </a:r>
            <a:r>
              <a:rPr lang="en-GB" baseline="0" dirty="0"/>
              <a:t>’ (with gesture, if using).</a:t>
            </a:r>
            <a:br>
              <a:rPr lang="en-GB" baseline="0" dirty="0"/>
            </a:br>
            <a:r>
              <a:rPr lang="en-GB" baseline="0" dirty="0"/>
              <a:t>2. Then present and elicit the pronunciation of the four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GB" b="1" baseline="0" dirty="0" err="1"/>
              <a:t>fouiller</a:t>
            </a:r>
            <a:r>
              <a:rPr lang="en-GB" baseline="0" dirty="0"/>
              <a:t> [3431]; </a:t>
            </a:r>
            <a:r>
              <a:rPr lang="en-GB" b="1" baseline="0" dirty="0" err="1"/>
              <a:t>brouiller</a:t>
            </a:r>
            <a:r>
              <a:rPr lang="en-GB" b="1" baseline="0" dirty="0"/>
              <a:t> </a:t>
            </a:r>
            <a:r>
              <a:rPr lang="en-GB" b="0" baseline="0" dirty="0"/>
              <a:t>[4682]</a:t>
            </a:r>
            <a:r>
              <a:rPr lang="en-GB" baseline="0" dirty="0"/>
              <a:t> </a:t>
            </a:r>
            <a:r>
              <a:rPr lang="en-GB" b="1" baseline="0" dirty="0" err="1"/>
              <a:t>débrouiller</a:t>
            </a:r>
            <a:r>
              <a:rPr lang="en-GB" baseline="0" dirty="0"/>
              <a:t> [3618]; </a:t>
            </a:r>
            <a:r>
              <a:rPr lang="en-GB" b="1" baseline="0" dirty="0"/>
              <a:t>grenouille</a:t>
            </a:r>
            <a:r>
              <a:rPr lang="en-GB" baseline="0" dirty="0"/>
              <a:t> [&gt;5000], </a:t>
            </a:r>
            <a:r>
              <a:rPr lang="en-GB" b="1" baseline="0" dirty="0" err="1"/>
              <a:t>mouillé</a:t>
            </a:r>
            <a:r>
              <a:rPr lang="en-GB" baseline="0" dirty="0"/>
              <a:t> [&gt;5000]</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9125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097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252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164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597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566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2807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11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7889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4832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325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82286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5466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789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36491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8626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7925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23378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2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61319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84026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0727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9619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7824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2732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36417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3383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0713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9140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13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698059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374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67429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37800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63121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3978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18037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161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068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10563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451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61533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563090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835511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20/04/2021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640932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50414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8497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4166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051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390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020305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80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2364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427424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27374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37474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062799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5986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266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643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7505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5937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916133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20/04/2021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23075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20/04/2021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4007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20/04/2021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29131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20/04/2021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03165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20/04/2021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603467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658627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744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928653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30696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2883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730410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8052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76827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38498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65869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350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899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00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63450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47148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016662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63247726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509521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2.xml"/><Relationship Id="rId5"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audio" Target="../media/audio22.wav"/><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9.xml"/><Relationship Id="rId6" Type="http://schemas.openxmlformats.org/officeDocument/2006/relationships/audio" Target="../media/audio23.wav"/><Relationship Id="rId5" Type="http://schemas.openxmlformats.org/officeDocument/2006/relationships/image" Target="../media/image1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24.wav"/><Relationship Id="rId2" Type="http://schemas.openxmlformats.org/officeDocument/2006/relationships/notesSlide" Target="../notesSlides/notesSlide13.xml"/><Relationship Id="rId1" Type="http://schemas.openxmlformats.org/officeDocument/2006/relationships/slideLayout" Target="../slideLayouts/slideLayout79.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9.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7.png"/><Relationship Id="rId3" Type="http://schemas.openxmlformats.org/officeDocument/2006/relationships/audio" Target="../media/audio25.wav"/><Relationship Id="rId7" Type="http://schemas.openxmlformats.org/officeDocument/2006/relationships/audio" Target="../media/audio4.wav"/><Relationship Id="rId12" Type="http://schemas.openxmlformats.org/officeDocument/2006/relationships/image" Target="../media/image6.png"/><Relationship Id="rId2" Type="http://schemas.openxmlformats.org/officeDocument/2006/relationships/notesSlide" Target="../notesSlides/notesSlide16.xml"/><Relationship Id="rId16" Type="http://schemas.openxmlformats.org/officeDocument/2006/relationships/image" Target="../media/image18.png"/><Relationship Id="rId1" Type="http://schemas.openxmlformats.org/officeDocument/2006/relationships/slideLayout" Target="../slideLayouts/slideLayout35.xml"/><Relationship Id="rId6" Type="http://schemas.openxmlformats.org/officeDocument/2006/relationships/audio" Target="../media/audio1.wav"/><Relationship Id="rId11" Type="http://schemas.openxmlformats.org/officeDocument/2006/relationships/image" Target="../media/image5.png"/><Relationship Id="rId5" Type="http://schemas.openxmlformats.org/officeDocument/2006/relationships/audio" Target="../media/audio27.wav"/><Relationship Id="rId15" Type="http://schemas.openxmlformats.org/officeDocument/2006/relationships/image" Target="../media/image8.png"/><Relationship Id="rId10" Type="http://schemas.openxmlformats.org/officeDocument/2006/relationships/audio" Target="../media/audio29.wav"/><Relationship Id="rId4" Type="http://schemas.openxmlformats.org/officeDocument/2006/relationships/audio" Target="../media/audio26.wav"/><Relationship Id="rId9" Type="http://schemas.openxmlformats.org/officeDocument/2006/relationships/audio" Target="../media/audio28.wav"/><Relationship Id="rId1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audio" Target="../media/audio33.wav"/><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audio" Target="../media/audio32.wav"/><Relationship Id="rId12" Type="http://schemas.openxmlformats.org/officeDocument/2006/relationships/audio" Target="../media/audio37.wav"/><Relationship Id="rId17" Type="http://schemas.openxmlformats.org/officeDocument/2006/relationships/image" Target="../media/image23.png"/><Relationship Id="rId2" Type="http://schemas.openxmlformats.org/officeDocument/2006/relationships/notesSlide" Target="../notesSlides/notesSlide17.xml"/><Relationship Id="rId16" Type="http://schemas.openxmlformats.org/officeDocument/2006/relationships/image" Target="../media/image22.png"/><Relationship Id="rId1" Type="http://schemas.openxmlformats.org/officeDocument/2006/relationships/slideLayout" Target="../slideLayouts/slideLayout35.xml"/><Relationship Id="rId6" Type="http://schemas.openxmlformats.org/officeDocument/2006/relationships/audio" Target="../media/audio31.wav"/><Relationship Id="rId11" Type="http://schemas.openxmlformats.org/officeDocument/2006/relationships/audio" Target="../media/audio36.wav"/><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audio" Target="../media/audio35.wav"/><Relationship Id="rId4" Type="http://schemas.openxmlformats.org/officeDocument/2006/relationships/audio" Target="../media/audio30.wav"/><Relationship Id="rId9" Type="http://schemas.openxmlformats.org/officeDocument/2006/relationships/audio" Target="../media/audio34.wav"/><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audio" Target="../media/audio38.wav"/></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9.xml"/><Relationship Id="rId6" Type="http://schemas.openxmlformats.org/officeDocument/2006/relationships/audio" Target="../media/audio39.wav"/><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audio" Target="../media/audio2.wav"/><Relationship Id="rId5"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9.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audio" Target="../media/audio13.wav"/><Relationship Id="rId3" Type="http://schemas.openxmlformats.org/officeDocument/2006/relationships/audio" Target="../media/audio5.wav"/><Relationship Id="rId7" Type="http://schemas.openxmlformats.org/officeDocument/2006/relationships/image" Target="../media/image5.png"/><Relationship Id="rId12" Type="http://schemas.openxmlformats.org/officeDocument/2006/relationships/audio" Target="../media/audio12.wav"/><Relationship Id="rId2" Type="http://schemas.openxmlformats.org/officeDocument/2006/relationships/notesSlide" Target="../notesSlides/notesSlide7.xml"/><Relationship Id="rId16" Type="http://schemas.openxmlformats.org/officeDocument/2006/relationships/audio" Target="../media/audio16.wav"/><Relationship Id="rId1" Type="http://schemas.openxmlformats.org/officeDocument/2006/relationships/slideLayout" Target="../slideLayouts/slideLayout57.xml"/><Relationship Id="rId6" Type="http://schemas.openxmlformats.org/officeDocument/2006/relationships/audio" Target="../media/audio8.wav"/><Relationship Id="rId11" Type="http://schemas.openxmlformats.org/officeDocument/2006/relationships/audio" Target="../media/audio11.wav"/><Relationship Id="rId5" Type="http://schemas.openxmlformats.org/officeDocument/2006/relationships/audio" Target="../media/audio7.wav"/><Relationship Id="rId15" Type="http://schemas.openxmlformats.org/officeDocument/2006/relationships/audio" Target="../media/audio15.wav"/><Relationship Id="rId10" Type="http://schemas.openxmlformats.org/officeDocument/2006/relationships/audio" Target="../media/audio10.wav"/><Relationship Id="rId4" Type="http://schemas.openxmlformats.org/officeDocument/2006/relationships/audio" Target="../media/audio6.wav"/><Relationship Id="rId9" Type="http://schemas.openxmlformats.org/officeDocument/2006/relationships/audio" Target="../media/audio9.wav"/><Relationship Id="rId14" Type="http://schemas.openxmlformats.org/officeDocument/2006/relationships/audio" Target="../media/audio14.wav"/></Relationships>
</file>

<file path=ppt/slides/_rels/slide8.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4.wav"/><Relationship Id="rId7" Type="http://schemas.openxmlformats.org/officeDocument/2006/relationships/audio" Target="../media/audio19.wav"/><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2.xml"/><Relationship Id="rId6" Type="http://schemas.openxmlformats.org/officeDocument/2006/relationships/audio" Target="../media/audio18.wav"/><Relationship Id="rId11" Type="http://schemas.openxmlformats.org/officeDocument/2006/relationships/image" Target="../media/image9.png"/><Relationship Id="rId5" Type="http://schemas.openxmlformats.org/officeDocument/2006/relationships/audio" Target="../media/audio17.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audio" Target="../media/audio21.wav"/></Relationships>
</file>

<file path=ppt/slides/_rels/slide9.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4.wav"/><Relationship Id="rId7" Type="http://schemas.openxmlformats.org/officeDocument/2006/relationships/audio" Target="../media/audio19.wav"/><Relationship Id="rId2" Type="http://schemas.openxmlformats.org/officeDocument/2006/relationships/notesSlide" Target="../notesSlides/notesSlide9.xml"/><Relationship Id="rId1" Type="http://schemas.openxmlformats.org/officeDocument/2006/relationships/slideLayout" Target="../slideLayouts/slideLayout72.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2.wav"/><Relationship Id="rId9" Type="http://schemas.openxmlformats.org/officeDocument/2006/relationships/audio" Target="../media/audio21.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descr="background rectangle">
            <a:extLst>
              <a:ext uri="{C183D7F6-B498-43B3-948B-1728B52AA6E4}">
                <adec:decorative xmlns:adec="http://schemas.microsoft.com/office/drawing/2017/decorative" val="1"/>
              </a:ext>
            </a:extLst>
          </p:cNvPr>
          <p:cNvGrpSpPr/>
          <p:nvPr/>
        </p:nvGrpSpPr>
        <p:grpSpPr>
          <a:xfrm>
            <a:off x="0" y="0"/>
            <a:ext cx="12172735" cy="6860761"/>
            <a:chOff x="-5614" y="-2779"/>
            <a:chExt cx="12172735" cy="6906416"/>
          </a:xfrm>
        </p:grpSpPr>
        <p:grpSp>
          <p:nvGrpSpPr>
            <p:cNvPr id="8" name="Group 7"/>
            <p:cNvGrpSpPr/>
            <p:nvPr/>
          </p:nvGrpSpPr>
          <p:grpSpPr>
            <a:xfrm>
              <a:off x="-2804" y="-1388"/>
              <a:ext cx="12169925" cy="6903634"/>
              <a:chOff x="53641" y="-1388"/>
              <a:chExt cx="12169925" cy="6903634"/>
            </a:xfrm>
            <a:solidFill>
              <a:srgbClr val="E3EAFD"/>
            </a:solidFill>
          </p:grpSpPr>
          <p:sp>
            <p:nvSpPr>
              <p:cNvPr id="9" name="Isosceles Triangle 8">
                <a:extLst>
                  <a:ext uri="{C183D7F6-B498-43B3-948B-1728B52AA6E4}">
                    <adec:decorative xmlns:adec="http://schemas.microsoft.com/office/drawing/2017/decorative" val="1"/>
                  </a:ext>
                </a:extLst>
              </p:cNvPr>
              <p:cNvSpPr/>
              <p:nvPr/>
            </p:nvSpPr>
            <p:spPr>
              <a:xfrm rot="5400000">
                <a:off x="4989567" y="-331753"/>
                <a:ext cx="6903634" cy="7564364"/>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53641" y="0"/>
                <a:ext cx="4635976" cy="690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64041" y="-321449"/>
              <a:ext cx="6903637"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14" y="1"/>
              <a:ext cx="4350984" cy="6903636"/>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Title 2">
            <a:extLst>
              <a:ext uri="{FF2B5EF4-FFF2-40B4-BE49-F238E27FC236}">
                <a16:creationId xmlns:a16="http://schemas.microsoft.com/office/drawing/2014/main" id="{364517F0-A710-4042-8099-701E8D464216}"/>
              </a:ext>
            </a:extLst>
          </p:cNvPr>
          <p:cNvSpPr>
            <a:spLocks noGrp="1"/>
          </p:cNvSpPr>
          <p:nvPr>
            <p:ph type="ctrTitle"/>
          </p:nvPr>
        </p:nvSpPr>
        <p:spPr>
          <a:xfrm>
            <a:off x="180000" y="1883962"/>
            <a:ext cx="7308549" cy="1062010"/>
          </a:xfrm>
        </p:spPr>
        <p:txBody>
          <a:bodyPr>
            <a:normAutofit fontScale="90000"/>
          </a:bodyPr>
          <a:lstStyle/>
          <a:p>
            <a:pPr algn="l"/>
            <a:r>
              <a:rPr lang="en-GB" sz="4000" b="1" dirty="0">
                <a:solidFill>
                  <a:prstClr val="white"/>
                </a:solidFill>
              </a:rPr>
              <a:t>French Phonics Collection</a:t>
            </a:r>
            <a:br>
              <a:rPr lang="en-GB" sz="4000" b="1" dirty="0">
                <a:solidFill>
                  <a:prstClr val="white"/>
                </a:solidFill>
              </a:rPr>
            </a:br>
            <a:endParaRPr lang="en-US" sz="4000" dirty="0"/>
          </a:p>
        </p:txBody>
      </p:sp>
      <p:sp>
        <p:nvSpPr>
          <p:cNvPr id="6" name="Subtitle 5">
            <a:extLst>
              <a:ext uri="{FF2B5EF4-FFF2-40B4-BE49-F238E27FC236}">
                <a16:creationId xmlns:a16="http://schemas.microsoft.com/office/drawing/2014/main" id="{40A580B7-C268-0342-99CB-FE5B503198AA}"/>
              </a:ext>
            </a:extLst>
          </p:cNvPr>
          <p:cNvSpPr>
            <a:spLocks noGrp="1"/>
          </p:cNvSpPr>
          <p:nvPr>
            <p:ph type="subTitle" idx="1"/>
          </p:nvPr>
        </p:nvSpPr>
        <p:spPr>
          <a:xfrm>
            <a:off x="180000" y="2542938"/>
            <a:ext cx="7748076" cy="886062"/>
          </a:xfrm>
        </p:spPr>
        <p:txBody>
          <a:bodyPr>
            <a:noAutofit/>
          </a:bodyPr>
          <a:lstStyle/>
          <a:p>
            <a:pPr algn="l"/>
            <a:r>
              <a:rPr lang="en-GB" sz="3000" dirty="0">
                <a:solidFill>
                  <a:prstClr val="white"/>
                </a:solidFill>
              </a:rPr>
              <a:t>SSC [-</a:t>
            </a:r>
            <a:r>
              <a:rPr lang="en-GB" sz="3000" dirty="0" err="1">
                <a:solidFill>
                  <a:prstClr val="white"/>
                </a:solidFill>
              </a:rPr>
              <a:t>ouill</a:t>
            </a:r>
            <a:r>
              <a:rPr lang="en-GB" sz="3000" dirty="0">
                <a:solidFill>
                  <a:prstClr val="white"/>
                </a:solidFill>
              </a:rPr>
              <a:t>-/</a:t>
            </a:r>
            <a:r>
              <a:rPr lang="en-GB" sz="3000" dirty="0" err="1">
                <a:solidFill>
                  <a:prstClr val="white"/>
                </a:solidFill>
              </a:rPr>
              <a:t>ouil</a:t>
            </a:r>
            <a:r>
              <a:rPr lang="en-GB" sz="3000" dirty="0">
                <a:solidFill>
                  <a:prstClr val="white"/>
                </a:solidFill>
              </a:rPr>
              <a:t>]</a:t>
            </a:r>
            <a:endParaRPr lang="en-US" dirty="0"/>
          </a:p>
        </p:txBody>
      </p:sp>
      <p:sp>
        <p:nvSpPr>
          <p:cNvPr id="13" name="Title 3">
            <a:extLst>
              <a:ext uri="{FF2B5EF4-FFF2-40B4-BE49-F238E27FC236}">
                <a16:creationId xmlns:a16="http://schemas.microsoft.com/office/drawing/2014/main" id="{502CB826-070E-7442-AEA1-0E03C56E046F}"/>
              </a:ext>
            </a:extLst>
          </p:cNvPr>
          <p:cNvSpPr txBox="1">
            <a:spLocks/>
          </p:cNvSpPr>
          <p:nvPr/>
        </p:nvSpPr>
        <p:spPr>
          <a:xfrm>
            <a:off x="235003" y="5666212"/>
            <a:ext cx="7863968" cy="108030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400" dirty="0">
                <a:solidFill>
                  <a:prstClr val="white"/>
                </a:solidFill>
                <a:latin typeface="Century Gothic" panose="020B0502020202020204" pitchFamily="34" charset="0"/>
              </a:rPr>
              <a:t>Artwork by: Chloé </a:t>
            </a:r>
            <a:r>
              <a:rPr lang="en-GB" sz="1400" dirty="0" err="1">
                <a:solidFill>
                  <a:prstClr val="white"/>
                </a:solidFill>
                <a:latin typeface="Century Gothic" panose="020B0502020202020204" pitchFamily="34" charset="0"/>
              </a:rPr>
              <a:t>Motard</a:t>
            </a:r>
            <a:endParaRPr lang="en-GB" sz="1400" dirty="0">
              <a:solidFill>
                <a:prstClr val="white"/>
              </a:solidFill>
              <a:latin typeface="Century Gothic" panose="020B0502020202020204" pitchFamily="34" charset="0"/>
            </a:endParaRPr>
          </a:p>
          <a:p>
            <a:pPr>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20/04/21</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1643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AB9CBA8-6634-465F-B645-27F314467D9D}"/>
              </a:ext>
            </a:extLst>
          </p:cNvPr>
          <p:cNvSpPr>
            <a:spLocks noGrp="1"/>
          </p:cNvSpPr>
          <p:nvPr>
            <p:ph type="title"/>
          </p:nvPr>
        </p:nvSpPr>
        <p:spPr>
          <a:xfrm>
            <a:off x="838197" y="306000"/>
            <a:ext cx="10515600" cy="1325563"/>
          </a:xfrm>
        </p:spPr>
        <p:txBody>
          <a:bodyPr>
            <a:noAutofit/>
          </a:bodyPr>
          <a:lstStyle/>
          <a:p>
            <a:pPr algn="ctr"/>
            <a:r>
              <a:rPr lang="en-GB" sz="10000" b="1" dirty="0">
                <a:solidFill>
                  <a:srgbClr val="115076"/>
                </a:solidFill>
                <a:cs typeface="Calibri" panose="020F0502020204030204" pitchFamily="34" charset="0"/>
              </a:rPr>
              <a:t>-</a:t>
            </a:r>
            <a:r>
              <a:rPr lang="en-GB" sz="10000" b="1" dirty="0" err="1">
                <a:solidFill>
                  <a:srgbClr val="115076"/>
                </a:solidFill>
                <a:cs typeface="Calibri" panose="020F0502020204030204" pitchFamily="34" charset="0"/>
              </a:rPr>
              <a:t>ouil</a:t>
            </a:r>
            <a:r>
              <a:rPr lang="en-GB" sz="10000" b="1" dirty="0">
                <a:solidFill>
                  <a:srgbClr val="115076"/>
                </a:solidFill>
                <a:cs typeface="Calibri" panose="020F0502020204030204" pitchFamily="34" charset="0"/>
              </a:rPr>
              <a:t>/</a:t>
            </a:r>
            <a:r>
              <a:rPr lang="en-GB" sz="10000" b="1" dirty="0" err="1">
                <a:solidFill>
                  <a:srgbClr val="115076"/>
                </a:solidFill>
                <a:cs typeface="Calibri" panose="020F0502020204030204" pitchFamily="34" charset="0"/>
              </a:rPr>
              <a:t>ouill</a:t>
            </a:r>
            <a:endParaRPr lang="en-GB" sz="10000" dirty="0"/>
          </a:p>
        </p:txBody>
      </p:sp>
      <p:sp>
        <p:nvSpPr>
          <p:cNvPr id="14" name="TextBox 13">
            <a:extLst>
              <a:ext uri="{FF2B5EF4-FFF2-40B4-BE49-F238E27FC236}">
                <a16:creationId xmlns:a16="http://schemas.microsoft.com/office/drawing/2014/main" id="{7C06A33B-3107-4B8D-ADBB-20B9D02415E3}"/>
              </a:ext>
            </a:extLst>
          </p:cNvPr>
          <p:cNvSpPr txBox="1"/>
          <p:nvPr/>
        </p:nvSpPr>
        <p:spPr>
          <a:xfrm>
            <a:off x="4267613" y="3594940"/>
            <a:ext cx="365677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br</a:t>
            </a:r>
            <a:r>
              <a:rPr kumimoji="0" lang="en-GB" sz="60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ard</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B2567AF5-9602-4842-AE7D-73918C0C721B}"/>
              </a:ext>
            </a:extLst>
          </p:cNvPr>
          <p:cNvSpPr/>
          <p:nvPr/>
        </p:nvSpPr>
        <p:spPr>
          <a:xfrm>
            <a:off x="719208" y="1504169"/>
            <a:ext cx="2834430"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6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ouill</a:t>
            </a: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A7ED2E7C-1FDC-46CA-8FF2-E3101CF114C7}"/>
              </a:ext>
            </a:extLst>
          </p:cNvPr>
          <p:cNvSpPr txBox="1"/>
          <p:nvPr/>
        </p:nvSpPr>
        <p:spPr>
          <a:xfrm>
            <a:off x="3671422" y="4708480"/>
            <a:ext cx="459345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br</a:t>
            </a:r>
            <a:r>
              <a:rPr kumimoji="0" lang="en-GB" sz="66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6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8" name="TextBox 17">
            <a:extLst>
              <a:ext uri="{FF2B5EF4-FFF2-40B4-BE49-F238E27FC236}">
                <a16:creationId xmlns:a16="http://schemas.microsoft.com/office/drawing/2014/main" id="{10064871-D506-4208-B2EF-333E9649582A}"/>
              </a:ext>
            </a:extLst>
          </p:cNvPr>
          <p:cNvSpPr txBox="1"/>
          <p:nvPr/>
        </p:nvSpPr>
        <p:spPr>
          <a:xfrm>
            <a:off x="7646172" y="4483321"/>
            <a:ext cx="43094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débr</a:t>
            </a:r>
            <a:r>
              <a:rPr kumimoji="0" lang="en-GB" sz="60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9" name="Rectangle 18">
            <a:extLst>
              <a:ext uri="{FF2B5EF4-FFF2-40B4-BE49-F238E27FC236}">
                <a16:creationId xmlns:a16="http://schemas.microsoft.com/office/drawing/2014/main" id="{B3B0B270-3017-48B1-85A0-218B36567744}"/>
              </a:ext>
            </a:extLst>
          </p:cNvPr>
          <p:cNvSpPr/>
          <p:nvPr/>
        </p:nvSpPr>
        <p:spPr>
          <a:xfrm>
            <a:off x="8119341" y="1518237"/>
            <a:ext cx="3836307"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gren</a:t>
            </a:r>
            <a:r>
              <a:rPr kumimoji="0" lang="en-GB" sz="60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endParaRPr>
          </a:p>
        </p:txBody>
      </p:sp>
      <p:sp>
        <p:nvSpPr>
          <p:cNvPr id="20" name="Rectangle 19">
            <a:extLst>
              <a:ext uri="{FF2B5EF4-FFF2-40B4-BE49-F238E27FC236}">
                <a16:creationId xmlns:a16="http://schemas.microsoft.com/office/drawing/2014/main" id="{B2D2A823-A33F-4B2D-9A02-6192B8328D2E}"/>
              </a:ext>
            </a:extLst>
          </p:cNvPr>
          <p:cNvSpPr/>
          <p:nvPr/>
        </p:nvSpPr>
        <p:spPr>
          <a:xfrm>
            <a:off x="4397120" y="5620742"/>
            <a:ext cx="316945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scramble]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1" name="Rectangle 20">
            <a:extLst>
              <a:ext uri="{FF2B5EF4-FFF2-40B4-BE49-F238E27FC236}">
                <a16:creationId xmlns:a16="http://schemas.microsoft.com/office/drawing/2014/main" id="{9172EDFA-E382-47EF-96E1-B224917153DF}"/>
              </a:ext>
            </a:extLst>
          </p:cNvPr>
          <p:cNvSpPr/>
          <p:nvPr/>
        </p:nvSpPr>
        <p:spPr>
          <a:xfrm>
            <a:off x="8133031" y="5296473"/>
            <a:ext cx="313739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[disentangle]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ED31D0C9-917D-4E8D-A43B-CD2613B225D2}"/>
              </a:ext>
            </a:extLst>
          </p:cNvPr>
          <p:cNvSpPr/>
          <p:nvPr/>
        </p:nvSpPr>
        <p:spPr>
          <a:xfrm>
            <a:off x="568957" y="2338198"/>
            <a:ext cx="330891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rummage]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3" name="Picture 2" descr="frog">
            <a:extLst>
              <a:ext uri="{FF2B5EF4-FFF2-40B4-BE49-F238E27FC236}">
                <a16:creationId xmlns:a16="http://schemas.microsoft.com/office/drawing/2014/main" id="{7B093CF6-2FC6-4657-B499-C3F5C1E5E0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2571" y="2391620"/>
            <a:ext cx="1504746" cy="13610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moon behind fog">
            <a:extLst>
              <a:ext uri="{FF2B5EF4-FFF2-40B4-BE49-F238E27FC236}">
                <a16:creationId xmlns:a16="http://schemas.microsoft.com/office/drawing/2014/main" id="{A8E41887-0915-4B91-AEAA-84659AABD6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195" y="2337528"/>
            <a:ext cx="2047742" cy="14526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5E092BC-B84A-4B7C-963A-D8037812BD48}"/>
              </a:ext>
            </a:extLst>
          </p:cNvPr>
          <p:cNvSpPr txBox="1"/>
          <p:nvPr/>
        </p:nvSpPr>
        <p:spPr>
          <a:xfrm>
            <a:off x="-130410" y="5135797"/>
            <a:ext cx="459345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6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é</a:t>
            </a:r>
            <a:endParaRPr kumimoji="0" lang="en-GB" sz="66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26" name="Picture 2" descr="animal out in the rain">
            <a:extLst>
              <a:ext uri="{FF2B5EF4-FFF2-40B4-BE49-F238E27FC236}">
                <a16:creationId xmlns:a16="http://schemas.microsoft.com/office/drawing/2014/main" id="{FF43ACDD-F0D6-4544-97FF-3F9F85C2DE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957" y="3219183"/>
            <a:ext cx="2130468" cy="213046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BBC6230C-C652-4A8F-B4E8-7B65143FCAB8}"/>
              </a:ext>
            </a:extLst>
          </p:cNvPr>
          <p:cNvSpPr/>
          <p:nvPr/>
        </p:nvSpPr>
        <p:spPr>
          <a:xfrm>
            <a:off x="2699425" y="4708480"/>
            <a:ext cx="96051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[wet]</a:t>
            </a:r>
            <a:endPar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8" name="Rounded Rectangle 8" descr="rectangle">
            <a:extLst>
              <a:ext uri="{FF2B5EF4-FFF2-40B4-BE49-F238E27FC236}">
                <a16:creationId xmlns:a16="http://schemas.microsoft.com/office/drawing/2014/main" id="{64DEA49E-A49E-4632-848B-8335E6E1BB97}"/>
              </a:ext>
            </a:extLst>
          </p:cNvPr>
          <p:cNvSpPr/>
          <p:nvPr/>
        </p:nvSpPr>
        <p:spPr>
          <a:xfrm>
            <a:off x="4079616" y="2063834"/>
            <a:ext cx="4039726"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130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P spid="19" grpId="0"/>
      <p:bldP spid="20" grpId="0"/>
      <p:bldP spid="21" grpId="0"/>
      <p:bldP spid="22" grpId="0"/>
      <p:bldP spid="25" grpId="0"/>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Phonétique</a:t>
            </a:r>
            <a:r>
              <a:rPr lang="en-GB" sz="3600" b="1" dirty="0">
                <a:solidFill>
                  <a:schemeClr val="bg1"/>
                </a:solidFill>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10046043" y="249869"/>
            <a:ext cx="186387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AB80D1AA-54B7-409A-9DBF-53EA1C3B8860}"/>
              </a:ext>
            </a:extLst>
          </p:cNvPr>
          <p:cNvSpPr txBox="1"/>
          <p:nvPr/>
        </p:nvSpPr>
        <p:spPr>
          <a:xfrm>
            <a:off x="4225755" y="4702643"/>
            <a:ext cx="38825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a:t>
            </a:r>
            <a:r>
              <a:rPr kumimoji="0" lang="en-US"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ouill</a:t>
            </a:r>
            <a:r>
              <a:rPr kumimoji="0" lang="en-US" sz="4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a:t>
            </a:r>
            <a:endParaRPr kumimoji="0" lang="en-US"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9131027E-AC37-4B87-A05E-948A01F8C911}"/>
              </a:ext>
            </a:extLst>
          </p:cNvPr>
          <p:cNvSpPr txBox="1"/>
          <p:nvPr/>
        </p:nvSpPr>
        <p:spPr>
          <a:xfrm>
            <a:off x="4225755" y="5410529"/>
            <a:ext cx="38825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[noodle]</a:t>
            </a:r>
          </a:p>
        </p:txBody>
      </p:sp>
      <p:pic>
        <p:nvPicPr>
          <p:cNvPr id="3078" name="Picture 6">
            <a:extLst>
              <a:ext uri="{FF2B5EF4-FFF2-40B4-BE49-F238E27FC236}">
                <a16:creationId xmlns:a16="http://schemas.microsoft.com/office/drawing/2014/main" id="{D07053B0-3214-4416-A59A-17F5CB747B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473014" y="1652978"/>
            <a:ext cx="3388022" cy="3038632"/>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264AE945-CDB3-49D0-9E59-F56F0D337AAD}"/>
              </a:ext>
            </a:extLst>
          </p:cNvPr>
          <p:cNvSpPr/>
          <p:nvPr/>
        </p:nvSpPr>
        <p:spPr>
          <a:xfrm>
            <a:off x="8660064" y="3144781"/>
            <a:ext cx="3249856" cy="1306976"/>
          </a:xfrm>
          <a:prstGeom prst="wedgeRoundRectCallout">
            <a:avLst>
              <a:gd name="adj1" fmla="val -2334"/>
              <a:gd name="adj2" fmla="val 81522"/>
              <a:gd name="adj3" fmla="val 16667"/>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Remember</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that</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each</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SSC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is</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made up of a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vowel</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yih</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pic>
        <p:nvPicPr>
          <p:cNvPr id="6" name="Picture 5" descr="A picture containing doll, toy, pink, food&#10;&#10;Description automatically generated">
            <a:extLst>
              <a:ext uri="{FF2B5EF4-FFF2-40B4-BE49-F238E27FC236}">
                <a16:creationId xmlns:a16="http://schemas.microsoft.com/office/drawing/2014/main" id="{FB79C20E-CBC3-4A71-91E5-6B4AFB77C0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3808" y="4272393"/>
            <a:ext cx="2078192" cy="2078192"/>
          </a:xfrm>
          <a:prstGeom prst="rect">
            <a:avLst/>
          </a:prstGeom>
        </p:spPr>
      </p:pic>
      <p:sp>
        <p:nvSpPr>
          <p:cNvPr id="10" name="Action Button: Go Forward or Next 9">
            <a:hlinkClick r:id="" action="ppaction://noaction" highlightClick="1">
              <a:snd r:embed="rId6" name="nouille.wav"/>
            </a:hlinkClick>
            <a:extLst>
              <a:ext uri="{FF2B5EF4-FFF2-40B4-BE49-F238E27FC236}">
                <a16:creationId xmlns:a16="http://schemas.microsoft.com/office/drawing/2014/main" id="{F139B41A-2B0E-4DC7-8FDA-A1B8219DC38A}"/>
              </a:ext>
            </a:extLst>
          </p:cNvPr>
          <p:cNvSpPr/>
          <p:nvPr/>
        </p:nvSpPr>
        <p:spPr>
          <a:xfrm>
            <a:off x="261257" y="5444860"/>
            <a:ext cx="612000" cy="61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1269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07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Phonétique</a:t>
            </a:r>
            <a:r>
              <a:rPr lang="en-GB" sz="3600" b="1" dirty="0">
                <a:solidFill>
                  <a:schemeClr val="bg1"/>
                </a:solidFill>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10046043" y="249869"/>
            <a:ext cx="186387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AB80D1AA-54B7-409A-9DBF-53EA1C3B8860}"/>
              </a:ext>
            </a:extLst>
          </p:cNvPr>
          <p:cNvSpPr txBox="1"/>
          <p:nvPr/>
        </p:nvSpPr>
        <p:spPr>
          <a:xfrm>
            <a:off x="4154729" y="4702643"/>
            <a:ext cx="38825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gr</a:t>
            </a:r>
            <a:r>
              <a:rPr kumimoji="0" lang="en-US"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ouill</a:t>
            </a:r>
            <a:r>
              <a:rPr kumimoji="0" lang="en-US" sz="4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er</a:t>
            </a:r>
            <a:endParaRPr kumimoji="0" lang="en-US"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9131027E-AC37-4B87-A05E-948A01F8C911}"/>
              </a:ext>
            </a:extLst>
          </p:cNvPr>
          <p:cNvSpPr txBox="1"/>
          <p:nvPr/>
        </p:nvSpPr>
        <p:spPr>
          <a:xfrm>
            <a:off x="4154729" y="5410529"/>
            <a:ext cx="38825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swarm]</a:t>
            </a:r>
          </a:p>
        </p:txBody>
      </p:sp>
      <p:pic>
        <p:nvPicPr>
          <p:cNvPr id="12290" name="Picture 2" descr="Birds, Flock, Silhouette, Animals, Flying, Migrating">
            <a:extLst>
              <a:ext uri="{FF2B5EF4-FFF2-40B4-BE49-F238E27FC236}">
                <a16:creationId xmlns:a16="http://schemas.microsoft.com/office/drawing/2014/main" id="{0E3A860F-009C-49BE-A93B-CC828C0E1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195" y="1235532"/>
            <a:ext cx="7315609" cy="3657805"/>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04309D6F-CC28-4459-B0BD-CFAC3D02C924}"/>
              </a:ext>
            </a:extLst>
          </p:cNvPr>
          <p:cNvSpPr/>
          <p:nvPr/>
        </p:nvSpPr>
        <p:spPr>
          <a:xfrm>
            <a:off x="8660064" y="3144781"/>
            <a:ext cx="3249856" cy="1306976"/>
          </a:xfrm>
          <a:prstGeom prst="wedgeRoundRectCallout">
            <a:avLst>
              <a:gd name="adj1" fmla="val -2334"/>
              <a:gd name="adj2" fmla="val 81522"/>
              <a:gd name="adj3" fmla="val 16667"/>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Remember</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that</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each</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SSC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is</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made up of a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vowel</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yih</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pic>
        <p:nvPicPr>
          <p:cNvPr id="6" name="Picture 5" descr="A picture containing doll, toy, pink, food&#10;&#10;Description automatically generated">
            <a:extLst>
              <a:ext uri="{FF2B5EF4-FFF2-40B4-BE49-F238E27FC236}">
                <a16:creationId xmlns:a16="http://schemas.microsoft.com/office/drawing/2014/main" id="{78DF5D57-E008-4B81-AD7F-06B6234794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3808" y="4272393"/>
            <a:ext cx="2078192" cy="2078192"/>
          </a:xfrm>
          <a:prstGeom prst="rect">
            <a:avLst/>
          </a:prstGeom>
        </p:spPr>
      </p:pic>
      <p:sp>
        <p:nvSpPr>
          <p:cNvPr id="10" name="Action Button: Go Forward or Next 9">
            <a:hlinkClick r:id="" action="ppaction://noaction" highlightClick="1">
              <a:snd r:embed="rId6" name="grouiller.wav"/>
            </a:hlinkClick>
            <a:extLst>
              <a:ext uri="{FF2B5EF4-FFF2-40B4-BE49-F238E27FC236}">
                <a16:creationId xmlns:a16="http://schemas.microsoft.com/office/drawing/2014/main" id="{C9B1001C-EB07-45A8-99EB-581A0512E59B}"/>
              </a:ext>
            </a:extLst>
          </p:cNvPr>
          <p:cNvSpPr/>
          <p:nvPr/>
        </p:nvSpPr>
        <p:spPr>
          <a:xfrm>
            <a:off x="261257" y="5444860"/>
            <a:ext cx="612000" cy="61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4627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Phonétique</a:t>
            </a:r>
            <a:r>
              <a:rPr lang="en-GB" sz="3600" b="1" dirty="0">
                <a:solidFill>
                  <a:schemeClr val="bg1"/>
                </a:solidFill>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10046043" y="249869"/>
            <a:ext cx="186387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AB80D1AA-54B7-409A-9DBF-53EA1C3B8860}"/>
              </a:ext>
            </a:extLst>
          </p:cNvPr>
          <p:cNvSpPr txBox="1"/>
          <p:nvPr/>
        </p:nvSpPr>
        <p:spPr>
          <a:xfrm>
            <a:off x="3800163" y="4702643"/>
            <a:ext cx="38825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chat</a:t>
            </a:r>
            <a:r>
              <a:rPr kumimoji="0" lang="en-US"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ouill</a:t>
            </a:r>
            <a:r>
              <a:rPr kumimoji="0" lang="en-US" sz="4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er</a:t>
            </a:r>
            <a:endParaRPr kumimoji="0" lang="en-US"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9131027E-AC37-4B87-A05E-948A01F8C911}"/>
              </a:ext>
            </a:extLst>
          </p:cNvPr>
          <p:cNvSpPr txBox="1"/>
          <p:nvPr/>
        </p:nvSpPr>
        <p:spPr>
          <a:xfrm>
            <a:off x="3800163" y="5410529"/>
            <a:ext cx="38825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tickle]</a:t>
            </a:r>
          </a:p>
        </p:txBody>
      </p:sp>
      <p:grpSp>
        <p:nvGrpSpPr>
          <p:cNvPr id="5" name="Group 4">
            <a:extLst>
              <a:ext uri="{FF2B5EF4-FFF2-40B4-BE49-F238E27FC236}">
                <a16:creationId xmlns:a16="http://schemas.microsoft.com/office/drawing/2014/main" id="{C288482E-2305-42A6-A138-BDF3CD802F91}"/>
              </a:ext>
            </a:extLst>
          </p:cNvPr>
          <p:cNvGrpSpPr/>
          <p:nvPr/>
        </p:nvGrpSpPr>
        <p:grpSpPr>
          <a:xfrm>
            <a:off x="3399271" y="1871878"/>
            <a:ext cx="4684324" cy="2830765"/>
            <a:chOff x="13476514" y="2217431"/>
            <a:chExt cx="3925790" cy="2211843"/>
          </a:xfrm>
        </p:grpSpPr>
        <p:pic>
          <p:nvPicPr>
            <p:cNvPr id="3076" name="Picture 4" descr="Feet, Ten, Foot, Barefoot, Footprint">
              <a:extLst>
                <a:ext uri="{FF2B5EF4-FFF2-40B4-BE49-F238E27FC236}">
                  <a16:creationId xmlns:a16="http://schemas.microsoft.com/office/drawing/2014/main" id="{2C6C0579-8707-4AF4-B719-77CB3E280E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09949" y="2217431"/>
              <a:ext cx="1892355" cy="22118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en, Feathers, Bird, Animal, Beautiful, Peacock">
              <a:extLst>
                <a:ext uri="{FF2B5EF4-FFF2-40B4-BE49-F238E27FC236}">
                  <a16:creationId xmlns:a16="http://schemas.microsoft.com/office/drawing/2014/main" id="{3EE1F9E9-9C47-4DE9-9814-AFE2406734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76514" y="2896297"/>
              <a:ext cx="2419622" cy="120981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Speech Bubble: Rectangle with Corners Rounded 5">
            <a:extLst>
              <a:ext uri="{FF2B5EF4-FFF2-40B4-BE49-F238E27FC236}">
                <a16:creationId xmlns:a16="http://schemas.microsoft.com/office/drawing/2014/main" id="{1879F4F7-7F99-475A-BFB5-F5B60A93850F}"/>
              </a:ext>
            </a:extLst>
          </p:cNvPr>
          <p:cNvSpPr/>
          <p:nvPr/>
        </p:nvSpPr>
        <p:spPr>
          <a:xfrm>
            <a:off x="8660064" y="3144781"/>
            <a:ext cx="3249856" cy="1306976"/>
          </a:xfrm>
          <a:prstGeom prst="wedgeRoundRectCallout">
            <a:avLst>
              <a:gd name="adj1" fmla="val -2334"/>
              <a:gd name="adj2" fmla="val 81522"/>
              <a:gd name="adj3" fmla="val 16667"/>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Remember</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that</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each</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SSC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is</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made up of a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vowel</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 + ‘</a:t>
            </a:r>
            <a:r>
              <a:rPr kumimoji="0" lang="fr-FR"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yih</a:t>
            </a:r>
            <a:r>
              <a:rPr kumimoji="0" lang="fr-FR"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pic>
        <p:nvPicPr>
          <p:cNvPr id="9" name="Picture 8" descr="A picture containing doll, toy, pink, food&#10;&#10;Description automatically generated">
            <a:extLst>
              <a:ext uri="{FF2B5EF4-FFF2-40B4-BE49-F238E27FC236}">
                <a16:creationId xmlns:a16="http://schemas.microsoft.com/office/drawing/2014/main" id="{37F44C3A-24FA-44BB-80CB-F1821554BE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3808" y="4272393"/>
            <a:ext cx="2078192" cy="2078192"/>
          </a:xfrm>
          <a:prstGeom prst="rect">
            <a:avLst/>
          </a:prstGeom>
        </p:spPr>
      </p:pic>
      <p:sp>
        <p:nvSpPr>
          <p:cNvPr id="12" name="Action Button: Go Forward or Next 11">
            <a:hlinkClick r:id="" action="ppaction://noaction" highlightClick="1">
              <a:snd r:embed="rId7" name="chatouiller.wav"/>
            </a:hlinkClick>
            <a:extLst>
              <a:ext uri="{FF2B5EF4-FFF2-40B4-BE49-F238E27FC236}">
                <a16:creationId xmlns:a16="http://schemas.microsoft.com/office/drawing/2014/main" id="{5A881164-D796-477F-9C97-85F6DB4A6788}"/>
              </a:ext>
            </a:extLst>
          </p:cNvPr>
          <p:cNvSpPr/>
          <p:nvPr/>
        </p:nvSpPr>
        <p:spPr>
          <a:xfrm>
            <a:off x="261257" y="5444860"/>
            <a:ext cx="612000" cy="61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58979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SSC [-</a:t>
            </a:r>
            <a:r>
              <a:rPr lang="en-GB" sz="3600" b="1" dirty="0" err="1">
                <a:solidFill>
                  <a:schemeClr val="bg1"/>
                </a:solidFill>
              </a:rPr>
              <a:t>eill</a:t>
            </a:r>
            <a:r>
              <a:rPr lang="en-GB" sz="3600" b="1" dirty="0">
                <a:solidFill>
                  <a:schemeClr val="bg1"/>
                </a:solidFill>
              </a:rPr>
              <a:t>-/</a:t>
            </a:r>
            <a:r>
              <a:rPr lang="en-GB" sz="3600" b="1" dirty="0" err="1">
                <a:solidFill>
                  <a:schemeClr val="bg1"/>
                </a:solidFill>
              </a:rPr>
              <a:t>eil</a:t>
            </a:r>
            <a:r>
              <a:rPr lang="en-GB" sz="3600" b="1" dirty="0">
                <a:solidFill>
                  <a:schemeClr val="bg1"/>
                </a:solidFill>
              </a:rPr>
              <a:t>]</a:t>
            </a:r>
          </a:p>
        </p:txBody>
      </p:sp>
      <p:sp>
        <p:nvSpPr>
          <p:cNvPr id="6" name="Rounded Rectangle 46">
            <a:extLst>
              <a:ext uri="{FF2B5EF4-FFF2-40B4-BE49-F238E27FC236}">
                <a16:creationId xmlns:a16="http://schemas.microsoft.com/office/drawing/2014/main" id="{FE35783B-5683-490D-BE88-5977139AA429}"/>
              </a:ext>
            </a:extLst>
          </p:cNvPr>
          <p:cNvSpPr/>
          <p:nvPr/>
        </p:nvSpPr>
        <p:spPr>
          <a:xfrm>
            <a:off x="10095979" y="249869"/>
            <a:ext cx="181394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7DC76266-B793-4993-891C-1ABCD8F52580}"/>
              </a:ext>
            </a:extLst>
          </p:cNvPr>
          <p:cNvSpPr txBox="1"/>
          <p:nvPr/>
        </p:nvSpPr>
        <p:spPr>
          <a:xfrm>
            <a:off x="328399" y="2556764"/>
            <a:ext cx="113135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Consolidation [1]</a:t>
            </a:r>
          </a:p>
        </p:txBody>
      </p:sp>
    </p:spTree>
    <p:extLst>
      <p:ext uri="{BB962C8B-B14F-4D97-AF65-F5344CB8AC3E}">
        <p14:creationId xmlns:p14="http://schemas.microsoft.com/office/powerpoint/2010/main" val="292741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D98ABF-EE04-44A6-B8C4-095568A1A178}"/>
              </a:ext>
            </a:extLst>
          </p:cNvPr>
          <p:cNvSpPr>
            <a:spLocks noGrp="1"/>
          </p:cNvSpPr>
          <p:nvPr>
            <p:ph type="title"/>
          </p:nvPr>
        </p:nvSpPr>
        <p:spPr>
          <a:xfrm>
            <a:off x="0" y="0"/>
            <a:ext cx="10515600" cy="1325563"/>
          </a:xfrm>
        </p:spPr>
        <p:txBody>
          <a:bodyPr/>
          <a:lstStyle/>
          <a:p>
            <a:pPr lvl="0">
              <a:lnSpc>
                <a:spcPct val="100000"/>
              </a:lnSpc>
              <a:spcBef>
                <a:spcPts val="0"/>
              </a:spcBef>
            </a:pPr>
            <a:r>
              <a:rPr lang="en-GB" sz="10000" b="1" dirty="0">
                <a:solidFill>
                  <a:srgbClr val="1F4E79"/>
                </a:solidFill>
                <a:latin typeface="Century Gothic" panose="020B0502020202020204" pitchFamily="34" charset="0"/>
                <a:ea typeface="+mn-ea"/>
                <a:cs typeface="Calibri" panose="020F0502020204030204" pitchFamily="34" charset="0"/>
              </a:rPr>
              <a:t>-</a:t>
            </a:r>
            <a:r>
              <a:rPr lang="en-GB" sz="10000" b="1" dirty="0" err="1">
                <a:solidFill>
                  <a:srgbClr val="1F4E79"/>
                </a:solidFill>
                <a:latin typeface="Century Gothic" panose="020B0502020202020204" pitchFamily="34" charset="0"/>
                <a:ea typeface="+mn-ea"/>
                <a:cs typeface="Calibri" panose="020F0502020204030204" pitchFamily="34" charset="0"/>
              </a:rPr>
              <a:t>ouill</a:t>
            </a:r>
            <a:r>
              <a:rPr lang="en-GB" sz="10000" b="1" dirty="0">
                <a:solidFill>
                  <a:srgbClr val="1F4E79"/>
                </a:solidFill>
                <a:latin typeface="Century Gothic" panose="020B0502020202020204" pitchFamily="34" charset="0"/>
                <a:ea typeface="+mn-ea"/>
                <a:cs typeface="Calibri" panose="020F0502020204030204" pitchFamily="34" charset="0"/>
              </a:rPr>
              <a:t>-/-</a:t>
            </a:r>
            <a:r>
              <a:rPr lang="en-GB" sz="10000" b="1" dirty="0" err="1">
                <a:solidFill>
                  <a:srgbClr val="1F4E79"/>
                </a:solidFill>
                <a:latin typeface="Century Gothic" panose="020B0502020202020204" pitchFamily="34" charset="0"/>
                <a:cs typeface="Calibri" panose="020F0502020204030204" pitchFamily="34" charset="0"/>
              </a:rPr>
              <a:t>ouil</a:t>
            </a:r>
            <a:endParaRPr lang="en-US" sz="10000" dirty="0"/>
          </a:p>
        </p:txBody>
      </p:sp>
      <p:sp>
        <p:nvSpPr>
          <p:cNvPr id="5" name="TextBox 4">
            <a:extLst>
              <a:ext uri="{FF2B5EF4-FFF2-40B4-BE49-F238E27FC236}">
                <a16:creationId xmlns:a16="http://schemas.microsoft.com/office/drawing/2014/main" id="{926A884A-546E-45C4-9C6D-0E5AE9EF3A2C}"/>
              </a:ext>
            </a:extLst>
          </p:cNvPr>
          <p:cNvSpPr txBox="1"/>
          <p:nvPr/>
        </p:nvSpPr>
        <p:spPr>
          <a:xfrm>
            <a:off x="2454618" y="4312367"/>
            <a:ext cx="7282763"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br</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ouill</a:t>
            </a:r>
            <a:r>
              <a:rPr kumimoji="0" lang="en-GB" sz="1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ard</a:t>
            </a:r>
            <a:endPar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6" name="Picture 5" descr="moon behind fog">
            <a:extLst>
              <a:ext uri="{FF2B5EF4-FFF2-40B4-BE49-F238E27FC236}">
                <a16:creationId xmlns:a16="http://schemas.microsoft.com/office/drawing/2014/main" id="{DC97CDC2-1237-4337-AA68-9028A0D0E3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6843" y="1633471"/>
            <a:ext cx="3776417" cy="267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61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oui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ouil brouillard.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ouil brouillar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chor="ctr">
            <a:normAutofit/>
          </a:bodyPr>
          <a:lstStyle/>
          <a:p>
            <a:r>
              <a:rPr lang="en-GB" sz="3600" b="1" dirty="0" err="1">
                <a:solidFill>
                  <a:schemeClr val="bg1"/>
                </a:solidFill>
                <a:latin typeface="+mj-lt"/>
              </a:rPr>
              <a:t>Phonétique</a:t>
            </a:r>
            <a:r>
              <a:rPr lang="en-GB" sz="3600" b="1" dirty="0">
                <a:solidFill>
                  <a:schemeClr val="bg1"/>
                </a:solidFill>
                <a:latin typeface="+mj-lt"/>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10172700" y="249869"/>
            <a:ext cx="1737221"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21932C06-44B2-436B-BF77-7D8C372B77E8}"/>
              </a:ext>
            </a:extLst>
          </p:cNvPr>
          <p:cNvSpPr txBox="1"/>
          <p:nvPr/>
        </p:nvSpPr>
        <p:spPr>
          <a:xfrm>
            <a:off x="291391" y="1455740"/>
            <a:ext cx="1130046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Remember</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These</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SSCs</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sound</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like a </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vowel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2" name="TextBox 41">
            <a:extLst>
              <a:ext uri="{FF2B5EF4-FFF2-40B4-BE49-F238E27FC236}">
                <a16:creationId xmlns:a16="http://schemas.microsoft.com/office/drawing/2014/main" id="{1455557E-31AA-40FD-A47C-C0D9CE1ECE20}"/>
              </a:ext>
            </a:extLst>
          </p:cNvPr>
          <p:cNvSpPr txBox="1"/>
          <p:nvPr/>
        </p:nvSpPr>
        <p:spPr>
          <a:xfrm>
            <a:off x="291391" y="3382433"/>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eil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eill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5" name="TextBox 44">
            <a:extLst>
              <a:ext uri="{FF2B5EF4-FFF2-40B4-BE49-F238E27FC236}">
                <a16:creationId xmlns:a16="http://schemas.microsoft.com/office/drawing/2014/main" id="{6B5E0D15-DF9D-42D9-80FD-5B08A4CCC29E}"/>
              </a:ext>
            </a:extLst>
          </p:cNvPr>
          <p:cNvSpPr txBox="1"/>
          <p:nvPr/>
        </p:nvSpPr>
        <p:spPr>
          <a:xfrm>
            <a:off x="2433447" y="3376847"/>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è</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p>
        </p:txBody>
      </p:sp>
      <p:sp>
        <p:nvSpPr>
          <p:cNvPr id="46" name="TextBox 45">
            <a:extLst>
              <a:ext uri="{FF2B5EF4-FFF2-40B4-BE49-F238E27FC236}">
                <a16:creationId xmlns:a16="http://schemas.microsoft.com/office/drawing/2014/main" id="{4E5B36A2-A72C-4BA5-9508-A81217EBA428}"/>
              </a:ext>
            </a:extLst>
          </p:cNvPr>
          <p:cNvSpPr txBox="1"/>
          <p:nvPr/>
        </p:nvSpPr>
        <p:spPr>
          <a:xfrm>
            <a:off x="291391" y="4125139"/>
            <a:ext cx="212974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ouil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ouill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7" name="TextBox 46">
            <a:extLst>
              <a:ext uri="{FF2B5EF4-FFF2-40B4-BE49-F238E27FC236}">
                <a16:creationId xmlns:a16="http://schemas.microsoft.com/office/drawing/2014/main" id="{3A56C364-7CC2-4E08-A010-72B9331C02E7}"/>
              </a:ext>
            </a:extLst>
          </p:cNvPr>
          <p:cNvSpPr txBox="1"/>
          <p:nvPr/>
        </p:nvSpPr>
        <p:spPr>
          <a:xfrm>
            <a:off x="2414827" y="4125139"/>
            <a:ext cx="275463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ou</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p>
        </p:txBody>
      </p:sp>
      <p:sp>
        <p:nvSpPr>
          <p:cNvPr id="48" name="TextBox 47">
            <a:extLst>
              <a:ext uri="{FF2B5EF4-FFF2-40B4-BE49-F238E27FC236}">
                <a16:creationId xmlns:a16="http://schemas.microsoft.com/office/drawing/2014/main" id="{FE0B6A9B-5B68-4F24-9E98-7870B526EAF1}"/>
              </a:ext>
            </a:extLst>
          </p:cNvPr>
          <p:cNvSpPr txBox="1"/>
          <p:nvPr/>
        </p:nvSpPr>
        <p:spPr>
          <a:xfrm>
            <a:off x="291391" y="4865536"/>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euil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euill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9" name="TextBox 48">
            <a:extLst>
              <a:ext uri="{FF2B5EF4-FFF2-40B4-BE49-F238E27FC236}">
                <a16:creationId xmlns:a16="http://schemas.microsoft.com/office/drawing/2014/main" id="{EC5EE701-8534-4949-A11D-A2430A5C38BB}"/>
              </a:ext>
            </a:extLst>
          </p:cNvPr>
          <p:cNvSpPr txBox="1"/>
          <p:nvPr/>
        </p:nvSpPr>
        <p:spPr>
          <a:xfrm>
            <a:off x="2423753" y="4859950"/>
            <a:ext cx="376843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1" i="0" u="none" strike="noStrike" kern="1200" cap="none" spc="0" normalizeH="0" baseline="0" noProof="0" dirty="0">
                <a:ln>
                  <a:noFill/>
                </a:ln>
                <a:solidFill>
                  <a:srgbClr val="FF6600"/>
                </a:solidFill>
                <a:effectLst/>
                <a:uLnTx/>
                <a:uFillTx/>
                <a:latin typeface="Century Gothic" panose="020F0302020204030204"/>
                <a:ea typeface="+mn-ea"/>
                <a:cs typeface="+mn-cs"/>
              </a:rPr>
              <a:t> long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eu/</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Arial" panose="020B0604020202020204" pitchFamily="34" charset="0"/>
              </a:rPr>
              <a:t>œ</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p>
        </p:txBody>
      </p:sp>
      <p:sp>
        <p:nvSpPr>
          <p:cNvPr id="52" name="TextBox 51">
            <a:extLst>
              <a:ext uri="{FF2B5EF4-FFF2-40B4-BE49-F238E27FC236}">
                <a16:creationId xmlns:a16="http://schemas.microsoft.com/office/drawing/2014/main" id="{FFC8D5FB-F942-4004-B39A-8897DE1334CC}"/>
              </a:ext>
            </a:extLst>
          </p:cNvPr>
          <p:cNvSpPr txBox="1"/>
          <p:nvPr/>
        </p:nvSpPr>
        <p:spPr>
          <a:xfrm>
            <a:off x="291391" y="2642036"/>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[-ail/</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aill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53" name="TextBox 52">
            <a:extLst>
              <a:ext uri="{FF2B5EF4-FFF2-40B4-BE49-F238E27FC236}">
                <a16:creationId xmlns:a16="http://schemas.microsoft.com/office/drawing/2014/main" id="{77CCC14D-C17B-44E5-B116-A77F709CA5D8}"/>
              </a:ext>
            </a:extLst>
          </p:cNvPr>
          <p:cNvSpPr txBox="1"/>
          <p:nvPr/>
        </p:nvSpPr>
        <p:spPr>
          <a:xfrm>
            <a:off x="2414827" y="2642036"/>
            <a:ext cx="275463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p>
        </p:txBody>
      </p:sp>
      <p:sp>
        <p:nvSpPr>
          <p:cNvPr id="55" name="TextBox 54">
            <a:extLst>
              <a:ext uri="{FF2B5EF4-FFF2-40B4-BE49-F238E27FC236}">
                <a16:creationId xmlns:a16="http://schemas.microsoft.com/office/drawing/2014/main" id="{B6ED5B46-1633-47DD-8E03-B6431012C8CD}"/>
              </a:ext>
            </a:extLst>
          </p:cNvPr>
          <p:cNvSpPr txBox="1"/>
          <p:nvPr/>
        </p:nvSpPr>
        <p:spPr>
          <a:xfrm>
            <a:off x="6603460" y="3376847"/>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e.g. or</a:t>
            </a:r>
            <a:r>
              <a:rPr kumimoji="0" lang="fr-FR" sz="2800" b="0" i="0" u="none" strike="noStrike" kern="1200" cap="none" spc="0" normalizeH="0" baseline="0" noProof="0" dirty="0">
                <a:ln>
                  <a:noFill/>
                </a:ln>
                <a:solidFill>
                  <a:srgbClr val="E65D00"/>
                </a:solidFill>
                <a:effectLst/>
                <a:uLnTx/>
                <a:uFillTx/>
                <a:latin typeface="Century Gothic" panose="020F0302020204030204"/>
                <a:ea typeface="+mn-ea"/>
                <a:cs typeface="+mn-cs"/>
              </a:rPr>
              <a:t>eil</a:t>
            </a:r>
            <a:r>
              <a:rPr kumimoji="0" lang="fr-FR" sz="2800" b="0" i="0" u="none" strike="noStrike" kern="1200" cap="none" spc="0" normalizeH="0" baseline="0" noProof="0" dirty="0">
                <a:ln>
                  <a:noFill/>
                </a:ln>
                <a:solidFill>
                  <a:srgbClr val="FF6600"/>
                </a:solidFill>
                <a:effectLst/>
                <a:uLnTx/>
                <a:uFillTx/>
                <a:latin typeface="Century Gothic" panose="020F0302020204030204"/>
                <a:ea typeface="+mn-ea"/>
                <a:cs typeface="+mn-cs"/>
              </a:rPr>
              <a:t>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a:t>
            </a:r>
            <a:endParaRPr kumimoji="0" lang="fr-FR" sz="2800" b="0" i="0" u="none" strike="noStrike" kern="1200" cap="none" spc="0" normalizeH="0" baseline="0" noProof="0" dirty="0">
              <a:ln>
                <a:noFill/>
              </a:ln>
              <a:solidFill>
                <a:srgbClr val="E65D00"/>
              </a:solidFill>
              <a:effectLst/>
              <a:uLnTx/>
              <a:uFillTx/>
              <a:latin typeface="Century Gothic" panose="020F0302020204030204"/>
              <a:ea typeface="+mn-ea"/>
              <a:cs typeface="+mn-cs"/>
            </a:endParaRPr>
          </a:p>
        </p:txBody>
      </p:sp>
      <p:sp>
        <p:nvSpPr>
          <p:cNvPr id="56" name="TextBox 55">
            <a:extLst>
              <a:ext uri="{FF2B5EF4-FFF2-40B4-BE49-F238E27FC236}">
                <a16:creationId xmlns:a16="http://schemas.microsoft.com/office/drawing/2014/main" id="{AF5BD2CA-F724-43F7-A3BD-7EA4C995C55A}"/>
              </a:ext>
            </a:extLst>
          </p:cNvPr>
          <p:cNvSpPr txBox="1"/>
          <p:nvPr/>
        </p:nvSpPr>
        <p:spPr>
          <a:xfrm>
            <a:off x="6603460" y="4125139"/>
            <a:ext cx="275463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e.g. br</a:t>
            </a:r>
            <a:r>
              <a:rPr kumimoji="0" lang="fr-FR" sz="2800" b="0" i="0" u="none" strike="noStrike" kern="1200" cap="none" spc="0" normalizeH="0" baseline="0" noProof="0" dirty="0">
                <a:ln>
                  <a:noFill/>
                </a:ln>
                <a:solidFill>
                  <a:srgbClr val="E65D00"/>
                </a:solidFill>
                <a:effectLst/>
                <a:uLnTx/>
                <a:uFillTx/>
                <a:latin typeface="Century Gothic" panose="020F0302020204030204"/>
                <a:ea typeface="+mn-ea"/>
                <a:cs typeface="+mn-cs"/>
              </a:rPr>
              <a:t>ouil</a:t>
            </a:r>
            <a:r>
              <a:rPr kumimoji="0" lang="fr-FR" sz="2800" b="0" i="0" u="none" strike="noStrike" kern="1200" cap="none" spc="0" normalizeH="0" baseline="0" noProof="0" dirty="0">
                <a:ln>
                  <a:noFill/>
                </a:ln>
                <a:solidFill>
                  <a:srgbClr val="FF6600"/>
                </a:solidFill>
                <a:effectLst/>
                <a:uLnTx/>
                <a:uFillTx/>
                <a:latin typeface="Century Gothic" panose="020F0302020204030204"/>
                <a:ea typeface="+mn-ea"/>
                <a:cs typeface="+mn-cs"/>
              </a:rPr>
              <a:t>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ard</a:t>
            </a:r>
          </a:p>
        </p:txBody>
      </p:sp>
      <p:sp>
        <p:nvSpPr>
          <p:cNvPr id="57" name="TextBox 56">
            <a:extLst>
              <a:ext uri="{FF2B5EF4-FFF2-40B4-BE49-F238E27FC236}">
                <a16:creationId xmlns:a16="http://schemas.microsoft.com/office/drawing/2014/main" id="{37E41735-2643-427E-9A8C-667CA10A5A13}"/>
              </a:ext>
            </a:extLst>
          </p:cNvPr>
          <p:cNvSpPr txBox="1"/>
          <p:nvPr/>
        </p:nvSpPr>
        <p:spPr>
          <a:xfrm>
            <a:off x="6616005" y="4859950"/>
            <a:ext cx="253764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e.g.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f</a:t>
            </a:r>
            <a:r>
              <a:rPr kumimoji="0" lang="fr-FR" sz="2800" b="0" i="0" u="none" strike="noStrike" kern="1200" cap="none" spc="0" normalizeH="0" baseline="0" noProof="0" dirty="0" err="1">
                <a:ln>
                  <a:noFill/>
                </a:ln>
                <a:solidFill>
                  <a:srgbClr val="E65D00"/>
                </a:solidFill>
                <a:effectLst/>
                <a:uLnTx/>
                <a:uFillTx/>
                <a:latin typeface="Century Gothic" panose="020F0302020204030204"/>
                <a:ea typeface="+mn-ea"/>
                <a:cs typeface="+mn-cs"/>
              </a:rPr>
              <a:t>euill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a:t>
            </a:r>
            <a:endParaRPr kumimoji="0" lang="fr-FR" sz="2800" b="0" i="0" u="none" strike="noStrike" kern="1200" cap="none" spc="0" normalizeH="0" baseline="0" noProof="0" dirty="0">
              <a:ln>
                <a:noFill/>
              </a:ln>
              <a:solidFill>
                <a:srgbClr val="E65D00"/>
              </a:solidFill>
              <a:effectLst/>
              <a:uLnTx/>
              <a:uFillTx/>
              <a:latin typeface="Century Gothic" panose="020F0302020204030204"/>
              <a:ea typeface="+mn-ea"/>
              <a:cs typeface="+mn-cs"/>
            </a:endParaRPr>
          </a:p>
        </p:txBody>
      </p:sp>
      <p:pic>
        <p:nvPicPr>
          <p:cNvPr id="24" name="Picture 2" descr="ear">
            <a:hlinkClick r:id="" action="ppaction://noaction">
              <a:snd r:embed="rId6" name="eil oreille.wav"/>
            </a:hlinkClick>
            <a:extLst>
              <a:ext uri="{FF2B5EF4-FFF2-40B4-BE49-F238E27FC236}">
                <a16:creationId xmlns:a16="http://schemas.microsoft.com/office/drawing/2014/main" id="{69A43941-4F51-489D-9D8D-F2AE8BE1948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54547" y="3256364"/>
            <a:ext cx="499102" cy="8318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Fog, Moon, Bet Ricon, Night, Icon, Foggy, Weather">
            <a:hlinkClick r:id="" action="ppaction://noaction">
              <a:snd r:embed="rId8" name="ouil brouillard.wav"/>
            </a:hlinkClick>
            <a:extLst>
              <a:ext uri="{FF2B5EF4-FFF2-40B4-BE49-F238E27FC236}">
                <a16:creationId xmlns:a16="http://schemas.microsoft.com/office/drawing/2014/main" id="{96DCD907-815A-4E15-9459-94D1B0B0013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53649" y="4069234"/>
            <a:ext cx="895196" cy="6350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Leaves, Tropical, Palms, Plant, Green, Exotic, Foliage">
            <a:hlinkClick r:id="" action="ppaction://noaction">
              <a:snd r:embed="rId14" name="feuille.wav"/>
            </a:hlinkClick>
            <a:extLst>
              <a:ext uri="{FF2B5EF4-FFF2-40B4-BE49-F238E27FC236}">
                <a16:creationId xmlns:a16="http://schemas.microsoft.com/office/drawing/2014/main" id="{5B0FDB2D-6E21-44F8-B806-7C74A0BCA1D9}"/>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64417"/>
          <a:stretch/>
        </p:blipFill>
        <p:spPr bwMode="auto">
          <a:xfrm>
            <a:off x="8605098" y="4648359"/>
            <a:ext cx="640319" cy="89974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DA8C429-5985-D647-A4C8-2877FB91FA06}"/>
              </a:ext>
            </a:extLst>
          </p:cNvPr>
          <p:cNvSpPr txBox="1"/>
          <p:nvPr/>
        </p:nvSpPr>
        <p:spPr>
          <a:xfrm>
            <a:off x="6565576" y="2628661"/>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e.g. t</a:t>
            </a:r>
            <a:r>
              <a:rPr kumimoji="0" lang="fr-FR" sz="2800" b="0" i="0" u="none" strike="noStrike" kern="1200" cap="none" spc="0" normalizeH="0" baseline="0" noProof="0" dirty="0">
                <a:ln>
                  <a:noFill/>
                </a:ln>
                <a:solidFill>
                  <a:srgbClr val="E65D00"/>
                </a:solidFill>
                <a:effectLst/>
                <a:uLnTx/>
                <a:uFillTx/>
                <a:latin typeface="Century Gothic" panose="020F0302020204030204"/>
                <a:ea typeface="+mn-ea"/>
                <a:cs typeface="+mn-cs"/>
              </a:rPr>
              <a:t>a</a:t>
            </a:r>
            <a:r>
              <a:rPr kumimoji="0" lang="fr-FR" sz="2800" b="0" i="0" u="none" strike="noStrike" kern="1200" cap="none" spc="0" normalizeH="0" baseline="0" noProof="0" dirty="0" err="1">
                <a:ln>
                  <a:noFill/>
                </a:ln>
                <a:solidFill>
                  <a:srgbClr val="E65D00"/>
                </a:solidFill>
                <a:effectLst/>
                <a:uLnTx/>
                <a:uFillTx/>
                <a:latin typeface="Century Gothic" panose="020F0302020204030204"/>
                <a:ea typeface="+mn-ea"/>
                <a:cs typeface="+mn-cs"/>
              </a:rPr>
              <a:t>il</a:t>
            </a:r>
            <a:r>
              <a:rPr kumimoji="0" lang="fr-FR" sz="2800" b="0" i="0" u="none" strike="noStrike" kern="1200" cap="none" spc="0" normalizeH="0" baseline="0" noProof="0" dirty="0" err="1">
                <a:ln>
                  <a:noFill/>
                </a:ln>
                <a:solidFill>
                  <a:srgbClr val="FF6600"/>
                </a:solidFill>
                <a:effectLst/>
                <a:uLnTx/>
                <a:uFillTx/>
                <a:latin typeface="Century Gothic" panose="020F0302020204030204"/>
                <a:ea typeface="+mn-ea"/>
                <a:cs typeface="+mn-cs"/>
              </a:rPr>
              <a:t>l</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e</a:t>
            </a:r>
            <a:endParaRPr kumimoji="0" lang="fr-FR" sz="2800" b="0" i="0" u="none" strike="noStrike" kern="1200" cap="none" spc="0" normalizeH="0" baseline="0" noProof="0" dirty="0">
              <a:ln>
                <a:noFill/>
              </a:ln>
              <a:solidFill>
                <a:srgbClr val="E65D00"/>
              </a:solidFill>
              <a:effectLst/>
              <a:uLnTx/>
              <a:uFillTx/>
              <a:latin typeface="Century Gothic" panose="020F0302020204030204"/>
              <a:ea typeface="+mn-ea"/>
              <a:cs typeface="+mn-cs"/>
            </a:endParaRPr>
          </a:p>
        </p:txBody>
      </p:sp>
      <p:pic>
        <p:nvPicPr>
          <p:cNvPr id="28" name="Picture 2" descr="measuring tape">
            <a:extLst>
              <a:ext uri="{FF2B5EF4-FFF2-40B4-BE49-F238E27FC236}">
                <a16:creationId xmlns:a16="http://schemas.microsoft.com/office/drawing/2014/main" id="{63361AB1-B504-6943-85CF-C6E56F258DE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9129150">
            <a:off x="8765957" y="2509537"/>
            <a:ext cx="988452" cy="85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18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3" name="ai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subTnLst>
                                    <p:audio>
                                      <p:cMediaNode>
                                        <p:cTn display="0" masterRel="sameClick">
                                          <p:stCondLst>
                                            <p:cond evt="begin" delay="0">
                                              <p:tn val="10"/>
                                            </p:cond>
                                          </p:stCondLst>
                                          <p:endCondLst>
                                            <p:cond evt="onStopAudio" delay="0">
                                              <p:tgtEl>
                                                <p:sldTgt/>
                                              </p:tgtEl>
                                            </p:cond>
                                          </p:endCondLst>
                                        </p:cTn>
                                        <p:tgtEl>
                                          <p:sndTgt r:embed="rId4" name="ail taille.wav"/>
                                        </p:tgtEl>
                                      </p:cMediaNode>
                                    </p:audio>
                                  </p:sub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subTnLst>
                                    <p:audio>
                                      <p:cMediaNode>
                                        <p:cTn display="0" masterRel="sameClick">
                                          <p:stCondLst>
                                            <p:cond evt="begin" delay="0">
                                              <p:tn val="18"/>
                                            </p:cond>
                                          </p:stCondLst>
                                          <p:endCondLst>
                                            <p:cond evt="onStopAudio" delay="0">
                                              <p:tgtEl>
                                                <p:sldTgt/>
                                              </p:tgtEl>
                                            </p:cond>
                                          </p:endCondLst>
                                        </p:cTn>
                                        <p:tgtEl>
                                          <p:sndTgt r:embed="rId5" name="eil.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subTnLst>
                                    <p:audio>
                                      <p:cMediaNode>
                                        <p:cTn display="0" masterRel="sameClick">
                                          <p:stCondLst>
                                            <p:cond evt="begin" delay="0">
                                              <p:tn val="23"/>
                                            </p:cond>
                                          </p:stCondLst>
                                          <p:endCondLst>
                                            <p:cond evt="onStopAudio" delay="0">
                                              <p:tgtEl>
                                                <p:sldTgt/>
                                              </p:tgtEl>
                                            </p:cond>
                                          </p:endCondLst>
                                        </p:cTn>
                                        <p:tgtEl>
                                          <p:sndTgt r:embed="rId6" name="eil oreille.wav"/>
                                        </p:tgtEl>
                                      </p:cMediaNode>
                                    </p:audio>
                                  </p:sub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subTnLst>
                                    <p:audio>
                                      <p:cMediaNode>
                                        <p:cTn display="0" masterRel="sameClick">
                                          <p:stCondLst>
                                            <p:cond evt="begin" delay="0">
                                              <p:tn val="31"/>
                                            </p:cond>
                                          </p:stCondLst>
                                          <p:endCondLst>
                                            <p:cond evt="onStopAudio" delay="0">
                                              <p:tgtEl>
                                                <p:sldTgt/>
                                              </p:tgtEl>
                                            </p:cond>
                                          </p:endCondLst>
                                        </p:cTn>
                                        <p:tgtEl>
                                          <p:sndTgt r:embed="rId7" name="ouil.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subTnLst>
                                    <p:audio>
                                      <p:cMediaNode>
                                        <p:cTn display="0" masterRel="sameClick">
                                          <p:stCondLst>
                                            <p:cond evt="begin" delay="0">
                                              <p:tn val="36"/>
                                            </p:cond>
                                          </p:stCondLst>
                                          <p:endCondLst>
                                            <p:cond evt="onStopAudio" delay="0">
                                              <p:tgtEl>
                                                <p:sldTgt/>
                                              </p:tgtEl>
                                            </p:cond>
                                          </p:endCondLst>
                                        </p:cTn>
                                        <p:tgtEl>
                                          <p:sndTgt r:embed="rId8" name="ouil brouillard.wav"/>
                                        </p:tgtEl>
                                      </p:cMediaNode>
                                    </p:audio>
                                  </p:subTnLst>
                                </p:cTn>
                              </p:par>
                              <p:par>
                                <p:cTn id="39" presetID="10"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subTnLst>
                                    <p:audio>
                                      <p:cMediaNode>
                                        <p:cTn display="0" masterRel="sameClick">
                                          <p:stCondLst>
                                            <p:cond evt="begin" delay="0">
                                              <p:tn val="44"/>
                                            </p:cond>
                                          </p:stCondLst>
                                          <p:endCondLst>
                                            <p:cond evt="onStopAudio" delay="0">
                                              <p:tgtEl>
                                                <p:sldTgt/>
                                              </p:tgtEl>
                                            </p:cond>
                                          </p:endCondLst>
                                        </p:cTn>
                                        <p:tgtEl>
                                          <p:sndTgt r:embed="rId9" name="euil.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subTnLst>
                                    <p:audio>
                                      <p:cMediaNode>
                                        <p:cTn display="0" masterRel="sameClick">
                                          <p:stCondLst>
                                            <p:cond evt="begin" delay="0">
                                              <p:tn val="49"/>
                                            </p:cond>
                                          </p:stCondLst>
                                          <p:endCondLst>
                                            <p:cond evt="onStopAudio" delay="0">
                                              <p:tgtEl>
                                                <p:sldTgt/>
                                              </p:tgtEl>
                                            </p:cond>
                                          </p:endCondLst>
                                        </p:cTn>
                                        <p:tgtEl>
                                          <p:sndTgt r:embed="rId10" name="euil feuille.wav"/>
                                        </p:tgtEl>
                                      </p:cMediaNode>
                                    </p:audio>
                                  </p:sub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9" grpId="0"/>
      <p:bldP spid="53" grpId="0"/>
      <p:bldP spid="55" grpId="0"/>
      <p:bldP spid="56" grpId="0"/>
      <p:bldP spid="57"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4">
            <a:extLst>
              <a:ext uri="{FF2B5EF4-FFF2-40B4-BE49-F238E27FC236}">
                <a16:creationId xmlns:a16="http://schemas.microsoft.com/office/drawing/2014/main" id="{501977A3-4126-4818-8C02-B6F8ABCD1280}"/>
              </a:ext>
            </a:extLst>
          </p:cNvPr>
          <p:cNvGraphicFramePr>
            <a:graphicFrameLocks noGrp="1"/>
          </p:cNvGraphicFramePr>
          <p:nvPr/>
        </p:nvGraphicFramePr>
        <p:xfrm>
          <a:off x="1920453" y="2100989"/>
          <a:ext cx="9989468" cy="3925404"/>
        </p:xfrm>
        <a:graphic>
          <a:graphicData uri="http://schemas.openxmlformats.org/drawingml/2006/table">
            <a:tbl>
              <a:tblPr firstRow="1" bandRow="1">
                <a:tableStyleId>{5940675A-B579-460E-94D1-54222C63F5DA}</a:tableStyleId>
              </a:tblPr>
              <a:tblGrid>
                <a:gridCol w="525600">
                  <a:extLst>
                    <a:ext uri="{9D8B030D-6E8A-4147-A177-3AD203B41FA5}">
                      <a16:colId xmlns:a16="http://schemas.microsoft.com/office/drawing/2014/main" val="2381562617"/>
                    </a:ext>
                  </a:extLst>
                </a:gridCol>
                <a:gridCol w="1720800">
                  <a:extLst>
                    <a:ext uri="{9D8B030D-6E8A-4147-A177-3AD203B41FA5}">
                      <a16:colId xmlns:a16="http://schemas.microsoft.com/office/drawing/2014/main" val="3944723406"/>
                    </a:ext>
                  </a:extLst>
                </a:gridCol>
                <a:gridCol w="1378268">
                  <a:extLst>
                    <a:ext uri="{9D8B030D-6E8A-4147-A177-3AD203B41FA5}">
                      <a16:colId xmlns:a16="http://schemas.microsoft.com/office/drawing/2014/main" val="2001380684"/>
                    </a:ext>
                  </a:extLst>
                </a:gridCol>
                <a:gridCol w="1591200">
                  <a:extLst>
                    <a:ext uri="{9D8B030D-6E8A-4147-A177-3AD203B41FA5}">
                      <a16:colId xmlns:a16="http://schemas.microsoft.com/office/drawing/2014/main" val="1392338895"/>
                    </a:ext>
                  </a:extLst>
                </a:gridCol>
                <a:gridCol w="1591200">
                  <a:extLst>
                    <a:ext uri="{9D8B030D-6E8A-4147-A177-3AD203B41FA5}">
                      <a16:colId xmlns:a16="http://schemas.microsoft.com/office/drawing/2014/main" val="1636609945"/>
                    </a:ext>
                  </a:extLst>
                </a:gridCol>
                <a:gridCol w="1591200">
                  <a:extLst>
                    <a:ext uri="{9D8B030D-6E8A-4147-A177-3AD203B41FA5}">
                      <a16:colId xmlns:a16="http://schemas.microsoft.com/office/drawing/2014/main" val="3429604238"/>
                    </a:ext>
                  </a:extLst>
                </a:gridCol>
                <a:gridCol w="1591200">
                  <a:extLst>
                    <a:ext uri="{9D8B030D-6E8A-4147-A177-3AD203B41FA5}">
                      <a16:colId xmlns:a16="http://schemas.microsoft.com/office/drawing/2014/main" val="1737490290"/>
                    </a:ext>
                  </a:extLst>
                </a:gridCol>
              </a:tblGrid>
              <a:tr h="436156">
                <a:tc gridSpan="2">
                  <a:txBody>
                    <a:bodyPr/>
                    <a:lstStyle/>
                    <a:p>
                      <a:pPr algn="ctr"/>
                      <a:endParaRPr lang="en-US" sz="2000" dirty="0">
                        <a:solidFill>
                          <a:srgbClr val="1F37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dirty="0">
                        <a:solidFill>
                          <a:srgbClr val="1F3765"/>
                        </a:solidFill>
                      </a:endParaRPr>
                    </a:p>
                  </a:txBody>
                  <a:tcPr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solidFill>
                            <a:srgbClr val="1F3765"/>
                          </a:solidFill>
                        </a:rPr>
                        <a:t>[-</a:t>
                      </a:r>
                      <a:r>
                        <a:rPr lang="en-US" sz="2000" b="1" dirty="0" err="1">
                          <a:solidFill>
                            <a:srgbClr val="1F3765"/>
                          </a:solidFill>
                        </a:rPr>
                        <a:t>aill</a:t>
                      </a:r>
                      <a:r>
                        <a:rPr lang="en-US" sz="2000" b="1" dirty="0">
                          <a:solidFill>
                            <a:srgbClr val="1F3765"/>
                          </a:solidFill>
                        </a:rPr>
                        <a:t>-/-ail]</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2000" b="1" i="0" u="none" strike="noStrike" kern="1200" cap="none" spc="0" normalizeH="0" baseline="0" noProof="0" dirty="0" err="1">
                          <a:ln>
                            <a:noFill/>
                          </a:ln>
                          <a:solidFill>
                            <a:srgbClr val="5B9BD5">
                              <a:lumMod val="50000"/>
                            </a:srgbClr>
                          </a:solidFill>
                          <a:effectLst/>
                          <a:uLnTx/>
                          <a:uFillTx/>
                          <a:latin typeface="+mn-lt"/>
                          <a:ea typeface="+mn-ea"/>
                          <a:cs typeface="+mn-cs"/>
                        </a:rPr>
                        <a:t>eill</a:t>
                      </a:r>
                      <a:r>
                        <a:rPr kumimoji="0" lang="fr-FR" sz="2000" b="1"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2000" b="1" i="0" u="none" strike="noStrike" kern="1200" cap="none" spc="0" normalizeH="0" baseline="0" noProof="0" dirty="0" err="1">
                          <a:ln>
                            <a:noFill/>
                          </a:ln>
                          <a:solidFill>
                            <a:srgbClr val="5B9BD5">
                              <a:lumMod val="50000"/>
                            </a:srgbClr>
                          </a:solidFill>
                          <a:effectLst/>
                          <a:uLnTx/>
                          <a:uFillTx/>
                          <a:latin typeface="+mn-lt"/>
                          <a:ea typeface="+mn-ea"/>
                          <a:cs typeface="+mn-cs"/>
                        </a:rPr>
                        <a:t>eil</a:t>
                      </a:r>
                      <a:r>
                        <a:rPr kumimoji="0" lang="fr-FR" sz="2000" b="1" i="0" u="none" strike="noStrike" kern="1200" cap="none" spc="0" normalizeH="0" baseline="0" noProof="0" dirty="0">
                          <a:ln>
                            <a:noFill/>
                          </a:ln>
                          <a:solidFill>
                            <a:srgbClr val="5B9BD5">
                              <a:lumMod val="50000"/>
                            </a:srgbClr>
                          </a:solidFill>
                          <a:effectLst/>
                          <a:uLnTx/>
                          <a:uFillTx/>
                          <a:latin typeface="+mn-lt"/>
                          <a:ea typeface="+mn-ea"/>
                          <a:cs typeface="+mn-cs"/>
                        </a:rPr>
                        <a:t>]</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2000" b="1" i="0" u="none" strike="noStrike" kern="1200" cap="none" spc="0" normalizeH="0" baseline="0" noProof="0" dirty="0" err="1">
                          <a:ln>
                            <a:noFill/>
                          </a:ln>
                          <a:solidFill>
                            <a:srgbClr val="5B9BD5">
                              <a:lumMod val="50000"/>
                            </a:srgbClr>
                          </a:solidFill>
                          <a:effectLst/>
                          <a:uLnTx/>
                          <a:uFillTx/>
                          <a:latin typeface="+mn-lt"/>
                          <a:ea typeface="+mn-ea"/>
                          <a:cs typeface="+mn-cs"/>
                        </a:rPr>
                        <a:t>ouill</a:t>
                      </a:r>
                      <a:r>
                        <a:rPr kumimoji="0" lang="fr-FR" sz="2000" b="1"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2000" b="1" i="0" u="none" strike="noStrike" kern="1200" cap="none" spc="0" normalizeH="0" baseline="0" noProof="0" dirty="0" err="1">
                          <a:ln>
                            <a:noFill/>
                          </a:ln>
                          <a:solidFill>
                            <a:srgbClr val="5B9BD5">
                              <a:lumMod val="50000"/>
                            </a:srgbClr>
                          </a:solidFill>
                          <a:effectLst/>
                          <a:uLnTx/>
                          <a:uFillTx/>
                          <a:latin typeface="+mn-lt"/>
                          <a:ea typeface="+mn-ea"/>
                          <a:cs typeface="+mn-cs"/>
                        </a:rPr>
                        <a:t>ouil</a:t>
                      </a:r>
                      <a:r>
                        <a:rPr kumimoji="0" lang="fr-FR" sz="2000" b="1" i="0" u="none" strike="noStrike" kern="1200" cap="none" spc="0" normalizeH="0" baseline="0" noProof="0" dirty="0">
                          <a:ln>
                            <a:noFill/>
                          </a:ln>
                          <a:solidFill>
                            <a:srgbClr val="5B9BD5">
                              <a:lumMod val="50000"/>
                            </a:srgbClr>
                          </a:solidFill>
                          <a:effectLst/>
                          <a:uLnTx/>
                          <a:uFillTx/>
                          <a:latin typeface="+mn-lt"/>
                          <a:ea typeface="+mn-ea"/>
                          <a:cs typeface="+mn-cs"/>
                        </a:rPr>
                        <a:t>]</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2000" b="1" i="0" u="none" strike="noStrike" kern="1200" cap="none" spc="0" normalizeH="0" baseline="0" noProof="0" dirty="0" err="1">
                          <a:ln>
                            <a:noFill/>
                          </a:ln>
                          <a:solidFill>
                            <a:srgbClr val="5B9BD5">
                              <a:lumMod val="50000"/>
                            </a:srgbClr>
                          </a:solidFill>
                          <a:effectLst/>
                          <a:uLnTx/>
                          <a:uFillTx/>
                          <a:latin typeface="+mn-lt"/>
                          <a:ea typeface="+mn-ea"/>
                          <a:cs typeface="+mn-cs"/>
                        </a:rPr>
                        <a:t>euill</a:t>
                      </a:r>
                      <a:r>
                        <a:rPr kumimoji="0" lang="fr-FR" sz="2000" b="1" i="0" u="none" strike="noStrike" kern="1200" cap="none" spc="0" normalizeH="0" baseline="0" noProof="0" dirty="0">
                          <a:ln>
                            <a:noFill/>
                          </a:ln>
                          <a:solidFill>
                            <a:srgbClr val="5B9BD5">
                              <a:lumMod val="50000"/>
                            </a:srgbClr>
                          </a:solidFill>
                          <a:effectLst/>
                          <a:uLnTx/>
                          <a:uFillTx/>
                          <a:latin typeface="+mn-lt"/>
                          <a:ea typeface="+mn-ea"/>
                          <a:cs typeface="+mn-cs"/>
                        </a:rPr>
                        <a:t>-/-</a:t>
                      </a:r>
                      <a:r>
                        <a:rPr kumimoji="0" lang="fr-FR" sz="2000" b="1" i="0" u="none" strike="noStrike" kern="1200" cap="none" spc="0" normalizeH="0" baseline="0" noProof="0" dirty="0" err="1">
                          <a:ln>
                            <a:noFill/>
                          </a:ln>
                          <a:solidFill>
                            <a:srgbClr val="5B9BD5">
                              <a:lumMod val="50000"/>
                            </a:srgbClr>
                          </a:solidFill>
                          <a:effectLst/>
                          <a:uLnTx/>
                          <a:uFillTx/>
                          <a:latin typeface="+mn-lt"/>
                          <a:ea typeface="+mn-ea"/>
                          <a:cs typeface="+mn-cs"/>
                        </a:rPr>
                        <a:t>euil</a:t>
                      </a:r>
                      <a:r>
                        <a:rPr kumimoji="0" lang="fr-FR" sz="2000" b="1" i="0" u="none" strike="noStrike" kern="1200" cap="none" spc="0" normalizeH="0" baseline="0" noProof="0" dirty="0">
                          <a:ln>
                            <a:noFill/>
                          </a:ln>
                          <a:solidFill>
                            <a:srgbClr val="5B9BD5">
                              <a:lumMod val="50000"/>
                            </a:srgbClr>
                          </a:solidFill>
                          <a:effectLst/>
                          <a:uLnTx/>
                          <a:uFillTx/>
                          <a:latin typeface="+mn-lt"/>
                          <a:ea typeface="+mn-ea"/>
                          <a:cs typeface="+mn-cs"/>
                        </a:rPr>
                        <a:t>]</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792740"/>
                  </a:ext>
                </a:extLst>
              </a:tr>
              <a:tr h="436156">
                <a:tc>
                  <a:txBody>
                    <a:bodyPr/>
                    <a:lstStyle/>
                    <a:p>
                      <a:pPr algn="ct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rgbClr val="1F3765"/>
                          </a:solidFill>
                        </a:rPr>
                        <a:t>la </a:t>
                      </a:r>
                      <a:r>
                        <a:rPr lang="en-US" sz="2000" dirty="0" err="1">
                          <a:solidFill>
                            <a:srgbClr val="1F3765"/>
                          </a:solidFill>
                        </a:rPr>
                        <a:t>pag</a:t>
                      </a:r>
                      <a:r>
                        <a:rPr lang="en-US" sz="2000" b="1" dirty="0" err="1">
                          <a:solidFill>
                            <a:srgbClr val="1F3765"/>
                          </a:solidFill>
                        </a:rPr>
                        <a:t>aill</a:t>
                      </a:r>
                      <a:r>
                        <a:rPr lang="en-US" sz="2000" dirty="0" err="1">
                          <a:solidFill>
                            <a:srgbClr val="1F3765"/>
                          </a:solidFill>
                        </a:rPr>
                        <a:t>e</a:t>
                      </a: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rgbClr val="1F3765"/>
                          </a:solidFill>
                        </a:rPr>
                        <a:t>chaos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chemeClr val="tx1"/>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extLst>
                  <a:ext uri="{0D108BD9-81ED-4DB2-BD59-A6C34878D82A}">
                    <a16:rowId xmlns:a16="http://schemas.microsoft.com/office/drawing/2014/main" val="4052962932"/>
                  </a:ext>
                </a:extLst>
              </a:tr>
              <a:tr h="436156">
                <a:tc>
                  <a:txBody>
                    <a:bodyPr/>
                    <a:lstStyle/>
                    <a:p>
                      <a:pPr algn="ctr"/>
                      <a:endParaRPr lang="en-US" sz="200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1F3765"/>
                          </a:solidFill>
                        </a:rPr>
                        <a:t>l’</a:t>
                      </a:r>
                      <a:r>
                        <a:rPr lang="en-US" sz="2000" b="1" dirty="0" err="1">
                          <a:solidFill>
                            <a:srgbClr val="1F3765"/>
                          </a:solidFill>
                        </a:rPr>
                        <a:t>œill</a:t>
                      </a:r>
                      <a:r>
                        <a:rPr lang="en-US" sz="2000" dirty="0" err="1">
                          <a:solidFill>
                            <a:srgbClr val="1F3765"/>
                          </a:solidFill>
                        </a:rPr>
                        <a:t>ade</a:t>
                      </a: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F3765"/>
                          </a:solidFill>
                        </a:rPr>
                        <a:t>wink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chemeClr val="tx1"/>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extLst>
                  <a:ext uri="{0D108BD9-81ED-4DB2-BD59-A6C34878D82A}">
                    <a16:rowId xmlns:a16="http://schemas.microsoft.com/office/drawing/2014/main" val="2549449560"/>
                  </a:ext>
                </a:extLst>
              </a:tr>
              <a:tr h="436156">
                <a:tc>
                  <a:txBody>
                    <a:bodyPr/>
                    <a:lstStyle/>
                    <a:p>
                      <a:pPr algn="ctr"/>
                      <a:endParaRPr lang="en-US" sz="200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err="1">
                          <a:solidFill>
                            <a:srgbClr val="1F3765"/>
                          </a:solidFill>
                        </a:rPr>
                        <a:t>l’ort</a:t>
                      </a:r>
                      <a:r>
                        <a:rPr lang="en-US" sz="2000" b="1" dirty="0" err="1">
                          <a:solidFill>
                            <a:srgbClr val="1F3765"/>
                          </a:solidFill>
                        </a:rPr>
                        <a:t>eil</a:t>
                      </a:r>
                      <a:endParaRPr lang="en-US" sz="2000" b="1"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rgbClr val="1F3765"/>
                          </a:solidFill>
                        </a:rPr>
                        <a:t>toe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chemeClr val="tx1"/>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extLst>
                  <a:ext uri="{0D108BD9-81ED-4DB2-BD59-A6C34878D82A}">
                    <a16:rowId xmlns:a16="http://schemas.microsoft.com/office/drawing/2014/main" val="385426451"/>
                  </a:ext>
                </a:extLst>
              </a:tr>
              <a:tr h="436156">
                <a:tc>
                  <a:txBody>
                    <a:bodyPr/>
                    <a:lstStyle/>
                    <a:p>
                      <a:pPr algn="ct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rgbClr val="1F3765"/>
                          </a:solidFill>
                        </a:rPr>
                        <a:t>le </a:t>
                      </a:r>
                      <a:r>
                        <a:rPr lang="en-US" sz="2000" dirty="0" err="1">
                          <a:solidFill>
                            <a:srgbClr val="1F3765"/>
                          </a:solidFill>
                        </a:rPr>
                        <a:t>d</a:t>
                      </a:r>
                      <a:r>
                        <a:rPr lang="en-US" sz="2000" b="1" dirty="0" err="1">
                          <a:solidFill>
                            <a:srgbClr val="1F3765"/>
                          </a:solidFill>
                        </a:rPr>
                        <a:t>euil</a:t>
                      </a:r>
                      <a:endParaRPr lang="en-US" sz="2000" b="1"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rgbClr val="1F3765"/>
                          </a:solidFill>
                        </a:rPr>
                        <a:t>grief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chemeClr val="tx1"/>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extLst>
                  <a:ext uri="{0D108BD9-81ED-4DB2-BD59-A6C34878D82A}">
                    <a16:rowId xmlns:a16="http://schemas.microsoft.com/office/drawing/2014/main" val="2632490871"/>
                  </a:ext>
                </a:extLst>
              </a:tr>
              <a:tr h="436156">
                <a:tc>
                  <a:txBody>
                    <a:bodyPr/>
                    <a:lstStyle/>
                    <a:p>
                      <a:pPr algn="ct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1F3765"/>
                          </a:solidFill>
                        </a:rPr>
                        <a:t>m</a:t>
                      </a:r>
                      <a:r>
                        <a:rPr lang="en-US" sz="2000" b="1" dirty="0" err="1">
                          <a:solidFill>
                            <a:srgbClr val="1F3765"/>
                          </a:solidFill>
                        </a:rPr>
                        <a:t>ouill</a:t>
                      </a:r>
                      <a:r>
                        <a:rPr lang="en-US" sz="2000" dirty="0" err="1">
                          <a:solidFill>
                            <a:srgbClr val="1F3765"/>
                          </a:solidFill>
                        </a:rPr>
                        <a:t>er</a:t>
                      </a: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F3765"/>
                          </a:solidFill>
                        </a:rPr>
                        <a:t>to wet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chemeClr val="tx1"/>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extLst>
                  <a:ext uri="{0D108BD9-81ED-4DB2-BD59-A6C34878D82A}">
                    <a16:rowId xmlns:a16="http://schemas.microsoft.com/office/drawing/2014/main" val="729110011"/>
                  </a:ext>
                </a:extLst>
              </a:tr>
              <a:tr h="436156">
                <a:tc>
                  <a:txBody>
                    <a:bodyPr/>
                    <a:lstStyle/>
                    <a:p>
                      <a:pPr algn="ct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1F3765"/>
                          </a:solidFill>
                        </a:rPr>
                        <a:t>cons</a:t>
                      </a:r>
                      <a:r>
                        <a:rPr lang="en-US" sz="2000" b="1" dirty="0" err="1">
                          <a:solidFill>
                            <a:srgbClr val="1F3765"/>
                          </a:solidFill>
                        </a:rPr>
                        <a:t>eill</a:t>
                      </a:r>
                      <a:r>
                        <a:rPr lang="en-US" sz="2000" dirty="0" err="1">
                          <a:solidFill>
                            <a:srgbClr val="1F3765"/>
                          </a:solidFill>
                        </a:rPr>
                        <a:t>er</a:t>
                      </a: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F3765"/>
                          </a:solidFill>
                        </a:rPr>
                        <a:t>to advise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chemeClr val="tx1"/>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extLst>
                  <a:ext uri="{0D108BD9-81ED-4DB2-BD59-A6C34878D82A}">
                    <a16:rowId xmlns:a16="http://schemas.microsoft.com/office/drawing/2014/main" val="2776323262"/>
                  </a:ext>
                </a:extLst>
              </a:tr>
              <a:tr h="436156">
                <a:tc>
                  <a:txBody>
                    <a:bodyPr/>
                    <a:lstStyle/>
                    <a:p>
                      <a:pPr algn="ct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rgbClr val="1F3765"/>
                          </a:solidFill>
                        </a:rPr>
                        <a:t>la </a:t>
                      </a:r>
                      <a:r>
                        <a:rPr lang="en-US" sz="2000" dirty="0" err="1">
                          <a:solidFill>
                            <a:srgbClr val="1F3765"/>
                          </a:solidFill>
                        </a:rPr>
                        <a:t>m</a:t>
                      </a:r>
                      <a:r>
                        <a:rPr lang="en-US" sz="2000" b="1" dirty="0" err="1">
                          <a:solidFill>
                            <a:srgbClr val="1F3765"/>
                          </a:solidFill>
                        </a:rPr>
                        <a:t>aill</a:t>
                      </a:r>
                      <a:r>
                        <a:rPr lang="en-US" sz="2000" dirty="0" err="1">
                          <a:solidFill>
                            <a:srgbClr val="1F3765"/>
                          </a:solidFill>
                        </a:rPr>
                        <a:t>e</a:t>
                      </a: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rgbClr val="1F3765"/>
                          </a:solidFill>
                        </a:rPr>
                        <a:t>stitch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chemeClr val="tx1"/>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extLst>
                  <a:ext uri="{0D108BD9-81ED-4DB2-BD59-A6C34878D82A}">
                    <a16:rowId xmlns:a16="http://schemas.microsoft.com/office/drawing/2014/main" val="3303858304"/>
                  </a:ext>
                </a:extLst>
              </a:tr>
              <a:tr h="436156">
                <a:tc>
                  <a:txBody>
                    <a:bodyPr/>
                    <a:lstStyle/>
                    <a:p>
                      <a:pPr algn="ctr"/>
                      <a:endParaRPr lang="en-US" sz="2000" dirty="0">
                        <a:solidFill>
                          <a:srgbClr val="1F376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dirty="0" err="1">
                          <a:solidFill>
                            <a:srgbClr val="1F3765"/>
                          </a:solidFill>
                        </a:rPr>
                        <a:t>ouill</a:t>
                      </a:r>
                      <a:r>
                        <a:rPr lang="en-US" sz="2000" dirty="0" err="1">
                          <a:solidFill>
                            <a:srgbClr val="1F3765"/>
                          </a:solidFill>
                        </a:rPr>
                        <a:t>e</a:t>
                      </a:r>
                      <a:r>
                        <a:rPr lang="en-US" sz="2000" dirty="0">
                          <a:solidFill>
                            <a:srgbClr val="1F3765"/>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rgbClr val="1F3765"/>
                          </a:solidFill>
                        </a:rPr>
                        <a:t>ouch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chemeClr val="tx1"/>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tc>
                  <a:txBody>
                    <a:bodyPr/>
                    <a:lstStyle/>
                    <a:p>
                      <a:pPr algn="ctr"/>
                      <a:endParaRPr lang="en-US" sz="2000" dirty="0">
                        <a:solidFill>
                          <a:srgbClr val="1F3765"/>
                        </a:solidFill>
                      </a:endParaRPr>
                    </a:p>
                  </a:txBody>
                  <a:tcPr marL="0" marR="0" anchor="ctr">
                    <a:lnL w="12700" cap="flat" cmpd="sng" algn="ctr">
                      <a:solidFill>
                        <a:srgbClr val="1F3765"/>
                      </a:solidFill>
                      <a:prstDash val="solid"/>
                      <a:round/>
                      <a:headEnd type="none" w="med" len="med"/>
                      <a:tailEnd type="none" w="med" len="med"/>
                    </a:lnL>
                    <a:lnR w="12700" cap="flat" cmpd="sng" algn="ctr">
                      <a:solidFill>
                        <a:srgbClr val="1F3765"/>
                      </a:solidFill>
                      <a:prstDash val="solid"/>
                      <a:round/>
                      <a:headEnd type="none" w="med" len="med"/>
                      <a:tailEnd type="none" w="med" len="med"/>
                    </a:lnR>
                    <a:lnT w="12700" cap="flat" cmpd="sng" algn="ctr">
                      <a:solidFill>
                        <a:srgbClr val="1F3765"/>
                      </a:solidFill>
                      <a:prstDash val="solid"/>
                      <a:round/>
                      <a:headEnd type="none" w="med" len="med"/>
                      <a:tailEnd type="none" w="med" len="med"/>
                    </a:lnT>
                    <a:lnB w="12700" cap="flat" cmpd="sng" algn="ctr">
                      <a:solidFill>
                        <a:srgbClr val="1F3765"/>
                      </a:solidFill>
                      <a:prstDash val="solid"/>
                      <a:round/>
                      <a:headEnd type="none" w="med" len="med"/>
                      <a:tailEnd type="none" w="med" len="med"/>
                    </a:lnB>
                  </a:tcPr>
                </a:tc>
                <a:extLst>
                  <a:ext uri="{0D108BD9-81ED-4DB2-BD59-A6C34878D82A}">
                    <a16:rowId xmlns:a16="http://schemas.microsoft.com/office/drawing/2014/main" val="396458918"/>
                  </a:ext>
                </a:extLst>
              </a:tr>
            </a:tbl>
          </a:graphicData>
        </a:graphic>
      </p:graphicFrame>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6" y="348649"/>
            <a:ext cx="6457246" cy="867128"/>
          </a:xfrm>
          <a:prstGeom prst="rect">
            <a:avLst/>
          </a:prstGeom>
        </p:spPr>
      </p:pic>
      <p:sp>
        <p:nvSpPr>
          <p:cNvPr id="4" name="Title 3"/>
          <p:cNvSpPr>
            <a:spLocks noGrp="1"/>
          </p:cNvSpPr>
          <p:nvPr>
            <p:ph type="title"/>
          </p:nvPr>
        </p:nvSpPr>
        <p:spPr>
          <a:xfrm>
            <a:off x="0" y="363310"/>
            <a:ext cx="5265384" cy="707849"/>
          </a:xfrm>
        </p:spPr>
        <p:txBody>
          <a:bodyPr anchor="ctr" anchorCtr="0">
            <a:normAutofit/>
          </a:bodyPr>
          <a:lstStyle/>
          <a:p>
            <a:r>
              <a:rPr lang="en-GB" sz="3600" b="1" dirty="0" err="1">
                <a:solidFill>
                  <a:schemeClr val="bg1"/>
                </a:solidFill>
                <a:latin typeface="Century Gothic" panose="020B0502020202020204" pitchFamily="34" charset="0"/>
              </a:rPr>
              <a:t>Phonétique</a:t>
            </a:r>
            <a:r>
              <a:rPr lang="en-GB" sz="3600" b="1" dirty="0">
                <a:solidFill>
                  <a:schemeClr val="bg1"/>
                </a:solidFill>
                <a:latin typeface="Century Gothic" panose="020B0502020202020204" pitchFamily="34" charset="0"/>
              </a:rPr>
              <a:t>  </a:t>
            </a:r>
          </a:p>
        </p:txBody>
      </p:sp>
      <p:sp>
        <p:nvSpPr>
          <p:cNvPr id="60" name="Action Button: Custom 16">
            <a:hlinkClick r:id="" action="ppaction://noaction" highlightClick="1">
              <a:snd r:embed="rId4" name="1 la pagaille.wav"/>
            </a:hlinkClick>
            <a:extLst>
              <a:ext uri="{FF2B5EF4-FFF2-40B4-BE49-F238E27FC236}">
                <a16:creationId xmlns:a16="http://schemas.microsoft.com/office/drawing/2014/main" id="{5FCFA0EB-81D7-4F82-86EE-A4AD41FAF4CB}"/>
              </a:ext>
            </a:extLst>
          </p:cNvPr>
          <p:cNvSpPr>
            <a:spLocks noChangeAspect="1"/>
          </p:cNvSpPr>
          <p:nvPr/>
        </p:nvSpPr>
        <p:spPr>
          <a:xfrm>
            <a:off x="2011644" y="2588547"/>
            <a:ext cx="324000" cy="324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pic>
        <p:nvPicPr>
          <p:cNvPr id="61" name="Picture 60" descr="green checkmark">
            <a:extLst>
              <a:ext uri="{FF2B5EF4-FFF2-40B4-BE49-F238E27FC236}">
                <a16:creationId xmlns:a16="http://schemas.microsoft.com/office/drawing/2014/main" id="{AA711D83-6E34-409F-AE5F-0B96BE456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352" y="2617575"/>
            <a:ext cx="278795" cy="290411"/>
          </a:xfrm>
          <a:prstGeom prst="rect">
            <a:avLst/>
          </a:prstGeom>
        </p:spPr>
      </p:pic>
      <p:sp>
        <p:nvSpPr>
          <p:cNvPr id="62" name="Action Button: Custom 16">
            <a:hlinkClick r:id="" action="ppaction://noaction" highlightClick="1">
              <a:snd r:embed="rId6" name="2 l'oeillade.wav"/>
            </a:hlinkClick>
            <a:extLst>
              <a:ext uri="{FF2B5EF4-FFF2-40B4-BE49-F238E27FC236}">
                <a16:creationId xmlns:a16="http://schemas.microsoft.com/office/drawing/2014/main" id="{116B8132-0170-4DBE-95D6-991FA8EF1AC4}"/>
              </a:ext>
            </a:extLst>
          </p:cNvPr>
          <p:cNvSpPr>
            <a:spLocks noChangeAspect="1"/>
          </p:cNvSpPr>
          <p:nvPr/>
        </p:nvSpPr>
        <p:spPr>
          <a:xfrm>
            <a:off x="2011644" y="3022249"/>
            <a:ext cx="324000" cy="324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63" name="Action Button: Custom 16">
            <a:hlinkClick r:id="" action="ppaction://noaction" highlightClick="1">
              <a:snd r:embed="rId7" name="3 l'orteil.wav"/>
            </a:hlinkClick>
            <a:extLst>
              <a:ext uri="{FF2B5EF4-FFF2-40B4-BE49-F238E27FC236}">
                <a16:creationId xmlns:a16="http://schemas.microsoft.com/office/drawing/2014/main" id="{12470F93-61DB-4234-B465-185793B45D19}"/>
              </a:ext>
            </a:extLst>
          </p:cNvPr>
          <p:cNvSpPr>
            <a:spLocks noChangeAspect="1"/>
          </p:cNvSpPr>
          <p:nvPr/>
        </p:nvSpPr>
        <p:spPr>
          <a:xfrm>
            <a:off x="2011644" y="3455951"/>
            <a:ext cx="324000" cy="324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64" name="Action Button: Custom 16">
            <a:hlinkClick r:id="" action="ppaction://noaction" highlightClick="1">
              <a:snd r:embed="rId8" name="4 le deuil.wav"/>
            </a:hlinkClick>
            <a:extLst>
              <a:ext uri="{FF2B5EF4-FFF2-40B4-BE49-F238E27FC236}">
                <a16:creationId xmlns:a16="http://schemas.microsoft.com/office/drawing/2014/main" id="{21052049-4FF0-4986-9EB6-C36407206B3A}"/>
              </a:ext>
            </a:extLst>
          </p:cNvPr>
          <p:cNvSpPr>
            <a:spLocks noChangeAspect="1"/>
          </p:cNvSpPr>
          <p:nvPr/>
        </p:nvSpPr>
        <p:spPr>
          <a:xfrm>
            <a:off x="2011644" y="3889653"/>
            <a:ext cx="324000" cy="324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pic>
        <p:nvPicPr>
          <p:cNvPr id="65" name="Picture 64" descr="green checkmark">
            <a:extLst>
              <a:ext uri="{FF2B5EF4-FFF2-40B4-BE49-F238E27FC236}">
                <a16:creationId xmlns:a16="http://schemas.microsoft.com/office/drawing/2014/main" id="{F393CFA4-FE7E-434A-AE70-2250BCCD99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563" y="3499607"/>
            <a:ext cx="278795" cy="290411"/>
          </a:xfrm>
          <a:prstGeom prst="rect">
            <a:avLst/>
          </a:prstGeom>
        </p:spPr>
      </p:pic>
      <p:sp>
        <p:nvSpPr>
          <p:cNvPr id="79" name="Rectangle 78">
            <a:extLst>
              <a:ext uri="{FF2B5EF4-FFF2-40B4-BE49-F238E27FC236}">
                <a16:creationId xmlns:a16="http://schemas.microsoft.com/office/drawing/2014/main" id="{CB935CDD-C19E-4002-8FD7-36FBD481087C}"/>
              </a:ext>
            </a:extLst>
          </p:cNvPr>
          <p:cNvSpPr/>
          <p:nvPr/>
        </p:nvSpPr>
        <p:spPr>
          <a:xfrm>
            <a:off x="3344306" y="2617575"/>
            <a:ext cx="359777" cy="2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076"/>
                </a:solidFill>
                <a:effectLst/>
                <a:uLnTx/>
                <a:uFillTx/>
                <a:latin typeface="Century Gothic" panose="020F0302020204030204"/>
                <a:ea typeface="+mn-ea"/>
                <a:cs typeface="+mn-cs"/>
              </a:rPr>
              <a:t>__</a:t>
            </a:r>
          </a:p>
        </p:txBody>
      </p:sp>
      <p:sp>
        <p:nvSpPr>
          <p:cNvPr id="83" name="Action Button: Custom 16">
            <a:hlinkClick r:id="" action="ppaction://noaction" highlightClick="1">
              <a:snd r:embed="rId9" name="5 mouiller.wav"/>
            </a:hlinkClick>
            <a:extLst>
              <a:ext uri="{FF2B5EF4-FFF2-40B4-BE49-F238E27FC236}">
                <a16:creationId xmlns:a16="http://schemas.microsoft.com/office/drawing/2014/main" id="{1B436A1F-2746-4B0D-BD55-00DB28E38C3D}"/>
              </a:ext>
            </a:extLst>
          </p:cNvPr>
          <p:cNvSpPr>
            <a:spLocks noChangeAspect="1"/>
          </p:cNvSpPr>
          <p:nvPr/>
        </p:nvSpPr>
        <p:spPr>
          <a:xfrm>
            <a:off x="2011644" y="4323355"/>
            <a:ext cx="324000" cy="324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84" name="Action Button: Custom 16">
            <a:hlinkClick r:id="" action="ppaction://noaction" highlightClick="1">
              <a:snd r:embed="rId10" name="6 conseiller.wav"/>
            </a:hlinkClick>
            <a:extLst>
              <a:ext uri="{FF2B5EF4-FFF2-40B4-BE49-F238E27FC236}">
                <a16:creationId xmlns:a16="http://schemas.microsoft.com/office/drawing/2014/main" id="{64D02E4C-8B7D-4EE1-9B87-AC2F731F492A}"/>
              </a:ext>
            </a:extLst>
          </p:cNvPr>
          <p:cNvSpPr>
            <a:spLocks noChangeAspect="1"/>
          </p:cNvSpPr>
          <p:nvPr/>
        </p:nvSpPr>
        <p:spPr>
          <a:xfrm>
            <a:off x="2011644" y="4757057"/>
            <a:ext cx="324000" cy="324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85" name="Action Button: Custom 16">
            <a:hlinkClick r:id="" action="ppaction://noaction" highlightClick="1">
              <a:snd r:embed="rId11" name="7 la maille.wav"/>
            </a:hlinkClick>
            <a:extLst>
              <a:ext uri="{FF2B5EF4-FFF2-40B4-BE49-F238E27FC236}">
                <a16:creationId xmlns:a16="http://schemas.microsoft.com/office/drawing/2014/main" id="{3AD1B76A-07AF-4ADA-A6B3-7B572AD40FAD}"/>
              </a:ext>
            </a:extLst>
          </p:cNvPr>
          <p:cNvSpPr>
            <a:spLocks noChangeAspect="1"/>
          </p:cNvSpPr>
          <p:nvPr/>
        </p:nvSpPr>
        <p:spPr>
          <a:xfrm>
            <a:off x="2011644" y="5190759"/>
            <a:ext cx="324000" cy="324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86" name="Action Button: Custom 16">
            <a:hlinkClick r:id="" action="ppaction://noaction" highlightClick="1">
              <a:snd r:embed="rId12" name="8 ou8ille.wav"/>
            </a:hlinkClick>
            <a:extLst>
              <a:ext uri="{FF2B5EF4-FFF2-40B4-BE49-F238E27FC236}">
                <a16:creationId xmlns:a16="http://schemas.microsoft.com/office/drawing/2014/main" id="{0A64C967-95DE-4524-ACD7-557424F24AF1}"/>
              </a:ext>
            </a:extLst>
          </p:cNvPr>
          <p:cNvSpPr>
            <a:spLocks noChangeAspect="1"/>
          </p:cNvSpPr>
          <p:nvPr/>
        </p:nvSpPr>
        <p:spPr>
          <a:xfrm>
            <a:off x="2011644" y="5624463"/>
            <a:ext cx="324000" cy="324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pic>
        <p:nvPicPr>
          <p:cNvPr id="91" name="Picture 90" descr="green checkmark">
            <a:extLst>
              <a:ext uri="{FF2B5EF4-FFF2-40B4-BE49-F238E27FC236}">
                <a16:creationId xmlns:a16="http://schemas.microsoft.com/office/drawing/2014/main" id="{12FC107E-F63B-47BF-A583-83661E239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562" y="4785995"/>
            <a:ext cx="278795" cy="290411"/>
          </a:xfrm>
          <a:prstGeom prst="rect">
            <a:avLst/>
          </a:prstGeom>
        </p:spPr>
      </p:pic>
      <p:pic>
        <p:nvPicPr>
          <p:cNvPr id="93" name="Picture 92" descr="green checkmark">
            <a:extLst>
              <a:ext uri="{FF2B5EF4-FFF2-40B4-BE49-F238E27FC236}">
                <a16:creationId xmlns:a16="http://schemas.microsoft.com/office/drawing/2014/main" id="{10004569-634F-4B06-9AB1-9494F68B2A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352" y="5204350"/>
            <a:ext cx="278795" cy="290411"/>
          </a:xfrm>
          <a:prstGeom prst="rect">
            <a:avLst/>
          </a:prstGeom>
        </p:spPr>
      </p:pic>
      <p:pic>
        <p:nvPicPr>
          <p:cNvPr id="95" name="Picture 94" descr="green checkmark">
            <a:extLst>
              <a:ext uri="{FF2B5EF4-FFF2-40B4-BE49-F238E27FC236}">
                <a16:creationId xmlns:a16="http://schemas.microsoft.com/office/drawing/2014/main" id="{3C9949B2-03B8-4A63-B837-7396134895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3237" y="3939829"/>
            <a:ext cx="278795" cy="290411"/>
          </a:xfrm>
          <a:prstGeom prst="rect">
            <a:avLst/>
          </a:prstGeom>
        </p:spPr>
      </p:pic>
      <p:pic>
        <p:nvPicPr>
          <p:cNvPr id="96" name="Picture 95" descr="green checkmark">
            <a:extLst>
              <a:ext uri="{FF2B5EF4-FFF2-40B4-BE49-F238E27FC236}">
                <a16:creationId xmlns:a16="http://schemas.microsoft.com/office/drawing/2014/main" id="{F3690A0E-B162-429B-A0E0-1B10C2444A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3237" y="3080719"/>
            <a:ext cx="278795" cy="290411"/>
          </a:xfrm>
          <a:prstGeom prst="rect">
            <a:avLst/>
          </a:prstGeom>
        </p:spPr>
      </p:pic>
      <p:pic>
        <p:nvPicPr>
          <p:cNvPr id="98" name="Picture 97" descr="green checkmark">
            <a:extLst>
              <a:ext uri="{FF2B5EF4-FFF2-40B4-BE49-F238E27FC236}">
                <a16:creationId xmlns:a16="http://schemas.microsoft.com/office/drawing/2014/main" id="{5B53E75B-DF09-497C-BE06-7C7784B52A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0558" y="5634129"/>
            <a:ext cx="278795" cy="290411"/>
          </a:xfrm>
          <a:prstGeom prst="rect">
            <a:avLst/>
          </a:prstGeom>
        </p:spPr>
      </p:pic>
      <p:pic>
        <p:nvPicPr>
          <p:cNvPr id="99" name="Picture 98" descr="green checkmark">
            <a:extLst>
              <a:ext uri="{FF2B5EF4-FFF2-40B4-BE49-F238E27FC236}">
                <a16:creationId xmlns:a16="http://schemas.microsoft.com/office/drawing/2014/main" id="{233E7925-C5FB-406E-8653-6C69B928C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8053" y="4369384"/>
            <a:ext cx="278795" cy="290411"/>
          </a:xfrm>
          <a:prstGeom prst="rect">
            <a:avLst/>
          </a:prstGeom>
        </p:spPr>
      </p:pic>
      <p:sp>
        <p:nvSpPr>
          <p:cNvPr id="100" name="Rectangle 99">
            <a:extLst>
              <a:ext uri="{FF2B5EF4-FFF2-40B4-BE49-F238E27FC236}">
                <a16:creationId xmlns:a16="http://schemas.microsoft.com/office/drawing/2014/main" id="{92AB9EAA-1B21-437C-8369-5BBE11361B03}"/>
              </a:ext>
            </a:extLst>
          </p:cNvPr>
          <p:cNvSpPr/>
          <p:nvPr/>
        </p:nvSpPr>
        <p:spPr>
          <a:xfrm>
            <a:off x="2685586" y="3047130"/>
            <a:ext cx="454490" cy="2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076"/>
                </a:solidFill>
                <a:effectLst/>
                <a:uLnTx/>
                <a:uFillTx/>
                <a:latin typeface="Century Gothic" panose="020F0302020204030204"/>
                <a:ea typeface="+mn-ea"/>
                <a:cs typeface="+mn-cs"/>
              </a:rPr>
              <a:t>__</a:t>
            </a:r>
          </a:p>
        </p:txBody>
      </p:sp>
      <p:sp>
        <p:nvSpPr>
          <p:cNvPr id="101" name="Rectangle 100">
            <a:extLst>
              <a:ext uri="{FF2B5EF4-FFF2-40B4-BE49-F238E27FC236}">
                <a16:creationId xmlns:a16="http://schemas.microsoft.com/office/drawing/2014/main" id="{8DC9811F-F9F3-41D7-B00E-D30EEDD3118F}"/>
              </a:ext>
            </a:extLst>
          </p:cNvPr>
          <p:cNvSpPr/>
          <p:nvPr/>
        </p:nvSpPr>
        <p:spPr>
          <a:xfrm>
            <a:off x="3001933" y="3496216"/>
            <a:ext cx="324000" cy="2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076"/>
                </a:solidFill>
                <a:effectLst/>
                <a:uLnTx/>
                <a:uFillTx/>
                <a:latin typeface="Century Gothic" panose="020F0302020204030204"/>
                <a:ea typeface="+mn-ea"/>
                <a:cs typeface="+mn-cs"/>
              </a:rPr>
              <a:t>__</a:t>
            </a:r>
          </a:p>
        </p:txBody>
      </p:sp>
      <p:sp>
        <p:nvSpPr>
          <p:cNvPr id="102" name="Rectangle 101">
            <a:extLst>
              <a:ext uri="{FF2B5EF4-FFF2-40B4-BE49-F238E27FC236}">
                <a16:creationId xmlns:a16="http://schemas.microsoft.com/office/drawing/2014/main" id="{1CFE4F41-0FE5-4F5C-852E-0C45C0D414C0}"/>
              </a:ext>
            </a:extLst>
          </p:cNvPr>
          <p:cNvSpPr/>
          <p:nvPr/>
        </p:nvSpPr>
        <p:spPr>
          <a:xfrm>
            <a:off x="3001932" y="3907354"/>
            <a:ext cx="428729" cy="2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076"/>
                </a:solidFill>
                <a:effectLst/>
                <a:uLnTx/>
                <a:uFillTx/>
                <a:latin typeface="Century Gothic" panose="020F0302020204030204"/>
                <a:ea typeface="+mn-ea"/>
                <a:cs typeface="+mn-cs"/>
              </a:rPr>
              <a:t>__</a:t>
            </a:r>
          </a:p>
        </p:txBody>
      </p:sp>
      <p:sp>
        <p:nvSpPr>
          <p:cNvPr id="103" name="Rectangle 102">
            <a:extLst>
              <a:ext uri="{FF2B5EF4-FFF2-40B4-BE49-F238E27FC236}">
                <a16:creationId xmlns:a16="http://schemas.microsoft.com/office/drawing/2014/main" id="{146F1196-FAB4-418B-86AC-E1D04AD5B942}"/>
              </a:ext>
            </a:extLst>
          </p:cNvPr>
          <p:cNvSpPr/>
          <p:nvPr/>
        </p:nvSpPr>
        <p:spPr>
          <a:xfrm>
            <a:off x="2775080" y="4355326"/>
            <a:ext cx="501520" cy="2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076"/>
                </a:solidFill>
                <a:effectLst/>
                <a:uLnTx/>
                <a:uFillTx/>
                <a:latin typeface="Century Gothic" panose="020F0302020204030204"/>
                <a:ea typeface="+mn-ea"/>
                <a:cs typeface="+mn-cs"/>
              </a:rPr>
              <a:t>__</a:t>
            </a:r>
          </a:p>
        </p:txBody>
      </p:sp>
      <p:sp>
        <p:nvSpPr>
          <p:cNvPr id="104" name="Rectangle 103">
            <a:extLst>
              <a:ext uri="{FF2B5EF4-FFF2-40B4-BE49-F238E27FC236}">
                <a16:creationId xmlns:a16="http://schemas.microsoft.com/office/drawing/2014/main" id="{786B6837-C1FC-43DC-8FF1-5ACB522ADF1F}"/>
              </a:ext>
            </a:extLst>
          </p:cNvPr>
          <p:cNvSpPr/>
          <p:nvPr/>
        </p:nvSpPr>
        <p:spPr>
          <a:xfrm>
            <a:off x="3114316" y="4785995"/>
            <a:ext cx="359777" cy="2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076"/>
                </a:solidFill>
                <a:effectLst/>
                <a:uLnTx/>
                <a:uFillTx/>
                <a:latin typeface="Century Gothic" panose="020F0302020204030204"/>
                <a:ea typeface="+mn-ea"/>
                <a:cs typeface="+mn-cs"/>
              </a:rPr>
              <a:t>__</a:t>
            </a:r>
          </a:p>
        </p:txBody>
      </p:sp>
      <p:sp>
        <p:nvSpPr>
          <p:cNvPr id="105" name="Rectangle 104">
            <a:extLst>
              <a:ext uri="{FF2B5EF4-FFF2-40B4-BE49-F238E27FC236}">
                <a16:creationId xmlns:a16="http://schemas.microsoft.com/office/drawing/2014/main" id="{B069878B-4D94-49E0-B38C-8EDFB1842EAE}"/>
              </a:ext>
            </a:extLst>
          </p:cNvPr>
          <p:cNvSpPr/>
          <p:nvPr/>
        </p:nvSpPr>
        <p:spPr>
          <a:xfrm>
            <a:off x="3070884" y="5227779"/>
            <a:ext cx="359777" cy="2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076"/>
                </a:solidFill>
                <a:effectLst/>
                <a:uLnTx/>
                <a:uFillTx/>
                <a:latin typeface="Century Gothic" panose="020F0302020204030204"/>
                <a:ea typeface="+mn-ea"/>
                <a:cs typeface="+mn-cs"/>
              </a:rPr>
              <a:t>__</a:t>
            </a:r>
          </a:p>
        </p:txBody>
      </p:sp>
      <p:sp>
        <p:nvSpPr>
          <p:cNvPr id="106" name="Rectangle 105">
            <a:extLst>
              <a:ext uri="{FF2B5EF4-FFF2-40B4-BE49-F238E27FC236}">
                <a16:creationId xmlns:a16="http://schemas.microsoft.com/office/drawing/2014/main" id="{5CD987F8-4F8C-4EDF-8268-A63386B8428C}"/>
              </a:ext>
            </a:extLst>
          </p:cNvPr>
          <p:cNvSpPr/>
          <p:nvPr/>
        </p:nvSpPr>
        <p:spPr>
          <a:xfrm>
            <a:off x="2542539" y="5643994"/>
            <a:ext cx="501520" cy="2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5076"/>
                </a:solidFill>
                <a:effectLst/>
                <a:uLnTx/>
                <a:uFillTx/>
                <a:latin typeface="Century Gothic" panose="020F0302020204030204"/>
                <a:ea typeface="+mn-ea"/>
                <a:cs typeface="+mn-cs"/>
              </a:rPr>
              <a:t>__</a:t>
            </a:r>
          </a:p>
        </p:txBody>
      </p:sp>
      <p:sp>
        <p:nvSpPr>
          <p:cNvPr id="2" name="TextBox 1">
            <a:extLst>
              <a:ext uri="{FF2B5EF4-FFF2-40B4-BE49-F238E27FC236}">
                <a16:creationId xmlns:a16="http://schemas.microsoft.com/office/drawing/2014/main" id="{52E79A5E-1327-CE4E-AEC8-A132F493A5D6}"/>
              </a:ext>
            </a:extLst>
          </p:cNvPr>
          <p:cNvSpPr txBox="1"/>
          <p:nvPr/>
        </p:nvSpPr>
        <p:spPr>
          <a:xfrm>
            <a:off x="292383" y="1341701"/>
            <a:ext cx="61750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Écoute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les mots et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choisis</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 bonne SSC</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pic>
        <p:nvPicPr>
          <p:cNvPr id="5" name="Picture 4" descr="A picture containing circle&#10;&#10;Description automatically generated">
            <a:extLst>
              <a:ext uri="{FF2B5EF4-FFF2-40B4-BE49-F238E27FC236}">
                <a16:creationId xmlns:a16="http://schemas.microsoft.com/office/drawing/2014/main" id="{5B1A613B-6BC3-A14F-BC84-C2A33A7053E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11318" y="2892217"/>
            <a:ext cx="562864" cy="562864"/>
          </a:xfrm>
          <a:prstGeom prst="rect">
            <a:avLst/>
          </a:prstGeom>
        </p:spPr>
      </p:pic>
      <p:pic>
        <p:nvPicPr>
          <p:cNvPr id="9" name="Picture 8" descr="A picture containing sword, weapon&#10;&#10;Description automatically generated">
            <a:extLst>
              <a:ext uri="{FF2B5EF4-FFF2-40B4-BE49-F238E27FC236}">
                <a16:creationId xmlns:a16="http://schemas.microsoft.com/office/drawing/2014/main" id="{EF190CC7-0E25-F243-8F8E-860F5F0A107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35070" y="5130406"/>
            <a:ext cx="536830" cy="536830"/>
          </a:xfrm>
          <a:prstGeom prst="rect">
            <a:avLst/>
          </a:prstGeom>
        </p:spPr>
      </p:pic>
      <p:pic>
        <p:nvPicPr>
          <p:cNvPr id="11" name="Picture 10" descr="Background pattern&#10;&#10;Description automatically generated">
            <a:extLst>
              <a:ext uri="{FF2B5EF4-FFF2-40B4-BE49-F238E27FC236}">
                <a16:creationId xmlns:a16="http://schemas.microsoft.com/office/drawing/2014/main" id="{6869E3F9-6600-1E45-9EFB-7357CB5234F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235684">
            <a:off x="4812668" y="3423859"/>
            <a:ext cx="326600" cy="429649"/>
          </a:xfrm>
          <a:prstGeom prst="rect">
            <a:avLst/>
          </a:prstGeom>
        </p:spPr>
      </p:pic>
      <p:pic>
        <p:nvPicPr>
          <p:cNvPr id="15" name="Picture 14" descr="A picture containing light&#10;&#10;Description automatically generated">
            <a:extLst>
              <a:ext uri="{FF2B5EF4-FFF2-40B4-BE49-F238E27FC236}">
                <a16:creationId xmlns:a16="http://schemas.microsoft.com/office/drawing/2014/main" id="{56F19573-9230-5145-B75E-8672B0C0315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41019" y="4104654"/>
            <a:ext cx="584627" cy="584627"/>
          </a:xfrm>
          <a:prstGeom prst="rect">
            <a:avLst/>
          </a:prstGeom>
        </p:spPr>
      </p:pic>
      <p:pic>
        <p:nvPicPr>
          <p:cNvPr id="17" name="Picture 16" descr="Icon&#10;&#10;Description automatically generated">
            <a:extLst>
              <a:ext uri="{FF2B5EF4-FFF2-40B4-BE49-F238E27FC236}">
                <a16:creationId xmlns:a16="http://schemas.microsoft.com/office/drawing/2014/main" id="{B0CF9AC7-4FBA-1147-B766-47CFEEEFA11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23836" y="5643108"/>
            <a:ext cx="562864" cy="562864"/>
          </a:xfrm>
          <a:prstGeom prst="rect">
            <a:avLst/>
          </a:prstGeom>
        </p:spPr>
      </p:pic>
      <p:sp>
        <p:nvSpPr>
          <p:cNvPr id="37" name="Rounded Rectangle 46">
            <a:extLst>
              <a:ext uri="{FF2B5EF4-FFF2-40B4-BE49-F238E27FC236}">
                <a16:creationId xmlns:a16="http://schemas.microsoft.com/office/drawing/2014/main" id="{749ED62E-3232-469E-9B08-62795BBCE41E}"/>
              </a:ext>
            </a:extLst>
          </p:cNvPr>
          <p:cNvSpPr/>
          <p:nvPr/>
        </p:nvSpPr>
        <p:spPr>
          <a:xfrm>
            <a:off x="10277475" y="249869"/>
            <a:ext cx="1632445"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125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0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0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06"/>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00" grpId="0" animBg="1"/>
      <p:bldP spid="101" grpId="0" animBg="1"/>
      <p:bldP spid="102" grpId="0" animBg="1"/>
      <p:bldP spid="103" grpId="0" animBg="1"/>
      <p:bldP spid="104" grpId="0" animBg="1"/>
      <p:bldP spid="105" grpId="0" animBg="1"/>
      <p:bldP spid="1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269"/>
            <a:ext cx="5265384" cy="707849"/>
          </a:xfrm>
        </p:spPr>
        <p:txBody>
          <a:bodyPr>
            <a:normAutofit/>
          </a:bodyPr>
          <a:lstStyle/>
          <a:p>
            <a:r>
              <a:rPr lang="en-GB" sz="2000" b="1" dirty="0" err="1"/>
              <a:t>Rolecards</a:t>
            </a:r>
            <a:r>
              <a:rPr lang="en-GB" sz="2000" b="1" dirty="0"/>
              <a:t> for printing</a:t>
            </a:r>
          </a:p>
        </p:txBody>
      </p:sp>
      <p:sp>
        <p:nvSpPr>
          <p:cNvPr id="57" name="TextBox 56">
            <a:extLst>
              <a:ext uri="{FF2B5EF4-FFF2-40B4-BE49-F238E27FC236}">
                <a16:creationId xmlns:a16="http://schemas.microsoft.com/office/drawing/2014/main" id="{A783E8A1-E2A3-3649-B2B4-0529FDA51615}"/>
              </a:ext>
            </a:extLst>
          </p:cNvPr>
          <p:cNvSpPr txBox="1"/>
          <p:nvPr/>
        </p:nvSpPr>
        <p:spPr>
          <a:xfrm>
            <a:off x="118455" y="729118"/>
            <a:ext cx="5871528" cy="1631216"/>
          </a:xfrm>
          <a:prstGeom prst="rect">
            <a:avLst/>
          </a:prstGeom>
          <a:noFill/>
          <a:ln>
            <a:solidFill>
              <a:srgbClr val="0F5076"/>
            </a:solidFill>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Partenaire</a:t>
            </a:r>
            <a:r>
              <a:rPr kumimoji="0" lang="en-US"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 </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écur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recu</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 un évent</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 c</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oux</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b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 Un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épouvant</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 </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assis dans un faut</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surv</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 </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citr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F831DA3A-951C-41DE-B572-42CA2525EF31}"/>
              </a:ext>
            </a:extLst>
          </p:cNvPr>
          <p:cNvSpPr txBox="1"/>
          <p:nvPr/>
        </p:nvSpPr>
        <p:spPr>
          <a:xfrm>
            <a:off x="6108438" y="729118"/>
            <a:ext cx="5977546" cy="1631216"/>
          </a:xfrm>
          <a:prstGeom prst="rect">
            <a:avLst/>
          </a:prstGeom>
          <a:noFill/>
          <a:ln>
            <a:solidFill>
              <a:srgbClr val="0F5076"/>
            </a:solidFill>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Partenaire</a:t>
            </a:r>
            <a:r>
              <a:rPr kumimoji="0" lang="en-US"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3. Les filles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merv</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euses</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pi</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ent</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au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cons</a:t>
            </a:r>
            <a:r>
              <a:rPr kumimoji="0" lang="fr-FR" sz="2000" b="1" i="0" u="none" strike="noStrike" kern="1200" cap="none" spc="0" normalizeH="0" baseline="0" noProof="0" dirty="0" err="1">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er</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à l’acc</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4. Les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ab</a:t>
            </a:r>
            <a:r>
              <a:rPr kumimoji="0" lang="fr-FR" sz="2000" b="1" i="0" u="none" strike="noStrike" kern="1200" cap="none" spc="0" normalizeH="0" baseline="0" noProof="0" dirty="0" err="1">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es</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et les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bouvr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débr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ent</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les tas de p</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
        <p:nvSpPr>
          <p:cNvPr id="22" name="TextBox 21">
            <a:extLst>
              <a:ext uri="{FF2B5EF4-FFF2-40B4-BE49-F238E27FC236}">
                <a16:creationId xmlns:a16="http://schemas.microsoft.com/office/drawing/2014/main" id="{4BC989C7-3AE6-4E96-9405-480D02F7BCE6}"/>
              </a:ext>
            </a:extLst>
          </p:cNvPr>
          <p:cNvSpPr txBox="1"/>
          <p:nvPr/>
        </p:nvSpPr>
        <p:spPr>
          <a:xfrm>
            <a:off x="118455" y="2485031"/>
            <a:ext cx="5871528" cy="1631216"/>
          </a:xfrm>
          <a:prstGeom prst="rect">
            <a:avLst/>
          </a:prstGeom>
          <a:noFill/>
          <a:ln>
            <a:solidFill>
              <a:srgbClr val="0F5076"/>
            </a:solidFill>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Partenaire</a:t>
            </a:r>
            <a:r>
              <a:rPr kumimoji="0" lang="en-US"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 </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écur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recu</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 un évent</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 c</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oux</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b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 Un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épouvant</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 </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assis dans un faut</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surv</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 </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citr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67DEE74B-E0EF-4A5E-84AF-DD799A705E7C}"/>
              </a:ext>
            </a:extLst>
          </p:cNvPr>
          <p:cNvSpPr txBox="1"/>
          <p:nvPr/>
        </p:nvSpPr>
        <p:spPr>
          <a:xfrm>
            <a:off x="6108438" y="2485031"/>
            <a:ext cx="5977546" cy="1631216"/>
          </a:xfrm>
          <a:prstGeom prst="rect">
            <a:avLst/>
          </a:prstGeom>
          <a:noFill/>
          <a:ln>
            <a:solidFill>
              <a:srgbClr val="0F5076"/>
            </a:solidFill>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Partenaire</a:t>
            </a:r>
            <a:r>
              <a:rPr kumimoji="0" lang="en-US"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3. Les filles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merv</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euses</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pi</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ent</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au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cons</a:t>
            </a:r>
            <a:r>
              <a:rPr kumimoji="0" lang="fr-FR" sz="2000" b="1" i="0" u="none" strike="noStrike" kern="1200" cap="none" spc="0" normalizeH="0" baseline="0" noProof="0" dirty="0" err="1">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er</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à l’acc</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4. Les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ab</a:t>
            </a:r>
            <a:r>
              <a:rPr kumimoji="0" lang="fr-FR" sz="2000" b="1" i="0" u="none" strike="noStrike" kern="1200" cap="none" spc="0" normalizeH="0" baseline="0" noProof="0" dirty="0" err="1">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es</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et les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bouvr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débr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ent</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les tas de p</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
        <p:nvSpPr>
          <p:cNvPr id="24" name="TextBox 23">
            <a:extLst>
              <a:ext uri="{FF2B5EF4-FFF2-40B4-BE49-F238E27FC236}">
                <a16:creationId xmlns:a16="http://schemas.microsoft.com/office/drawing/2014/main" id="{F5C6785A-2B46-4B8A-9269-D65315AA5BD5}"/>
              </a:ext>
            </a:extLst>
          </p:cNvPr>
          <p:cNvSpPr txBox="1"/>
          <p:nvPr/>
        </p:nvSpPr>
        <p:spPr>
          <a:xfrm>
            <a:off x="118455" y="4240944"/>
            <a:ext cx="5871528" cy="1631216"/>
          </a:xfrm>
          <a:prstGeom prst="rect">
            <a:avLst/>
          </a:prstGeom>
          <a:noFill/>
          <a:ln>
            <a:solidFill>
              <a:srgbClr val="0F5076"/>
            </a:solidFill>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Partenaire</a:t>
            </a:r>
            <a:r>
              <a:rPr kumimoji="0" lang="en-US"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 </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écur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recu</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 un évent</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 c</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oux</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b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 Un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épouvant</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 </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assis dans un faut</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surv</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 </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citr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282C865C-3672-4E33-B203-23E310634CB6}"/>
              </a:ext>
            </a:extLst>
          </p:cNvPr>
          <p:cNvSpPr txBox="1"/>
          <p:nvPr/>
        </p:nvSpPr>
        <p:spPr>
          <a:xfrm>
            <a:off x="6108438" y="4240944"/>
            <a:ext cx="5977546" cy="1631216"/>
          </a:xfrm>
          <a:prstGeom prst="rect">
            <a:avLst/>
          </a:prstGeom>
          <a:noFill/>
          <a:ln>
            <a:solidFill>
              <a:srgbClr val="0F5076"/>
            </a:solidFill>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Partenaire</a:t>
            </a:r>
            <a:r>
              <a:rPr kumimoji="0" lang="en-US"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3. Les filles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merv</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euses</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pi</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ent</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au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cons</a:t>
            </a:r>
            <a:r>
              <a:rPr kumimoji="0" lang="fr-FR" sz="2000" b="1" i="0" u="none" strike="noStrike" kern="1200" cap="none" spc="0" normalizeH="0" baseline="0" noProof="0" dirty="0" err="1">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er</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à l’acc</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4. Les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ab</a:t>
            </a:r>
            <a:r>
              <a:rPr kumimoji="0" lang="fr-FR" sz="2000" b="1" i="0" u="none" strike="noStrike" kern="1200" cap="none" spc="0" normalizeH="0" baseline="0" noProof="0" dirty="0" err="1">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es</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et les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bouvr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 </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débr</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ent</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les tas de p</a:t>
            </a:r>
            <a:r>
              <a:rPr kumimoji="0" lang="fr-FR" sz="2000" b="1" i="0" u="none" strike="noStrike" kern="1200" cap="none" spc="0" normalizeH="0" baseline="0" noProof="0" dirty="0">
                <a:ln>
                  <a:noFill/>
                </a:ln>
                <a:solidFill>
                  <a:srgbClr val="E65D02"/>
                </a:solidFill>
                <a:effectLst/>
                <a:uLnTx/>
                <a:uFillTx/>
                <a:latin typeface="Century Gothic" panose="020F0302020204030204"/>
                <a:ea typeface="+mn-ea"/>
                <a:cs typeface="+mn-cs"/>
              </a:rPr>
              <a:t>___</a:t>
            </a:r>
            <a:r>
              <a:rPr kumimoji="0" lang="fr-FR"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78528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Réponses</a:t>
            </a:r>
            <a:r>
              <a:rPr lang="en-GB" sz="3600" b="1" dirty="0">
                <a:solidFill>
                  <a:schemeClr val="bg1"/>
                </a:solidFill>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9665111" y="249869"/>
            <a:ext cx="224481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E77BD076-42FF-9348-A64E-725510E5CEC2}"/>
              </a:ext>
            </a:extLst>
          </p:cNvPr>
          <p:cNvSpPr txBox="1"/>
          <p:nvPr/>
        </p:nvSpPr>
        <p:spPr>
          <a:xfrm>
            <a:off x="537755" y="2441090"/>
            <a:ext cx="1144167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Un épouvant</a:t>
            </a:r>
            <a:r>
              <a:rPr kumimoji="0" lang="fr-FR" sz="2800" b="1" i="0" u="none" strike="noStrike" kern="1200" cap="none" spc="0" normalizeH="0" baseline="0" noProof="0" dirty="0">
                <a:ln>
                  <a:noFill/>
                </a:ln>
                <a:solidFill>
                  <a:srgbClr val="E65D02"/>
                </a:solidFill>
                <a:effectLst/>
                <a:uLnTx/>
                <a:uFillTx/>
                <a:latin typeface="Century Gothic" panose="020F0302020204030204"/>
                <a:ea typeface="+mn-ea"/>
                <a:cs typeface="+mn-cs"/>
              </a:rPr>
              <a:t>ail </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assis dans un faut</a:t>
            </a:r>
            <a:r>
              <a:rPr kumimoji="0" lang="fr-FR" sz="2800" b="1" i="0" u="none" strike="noStrike" kern="1200" cap="none" spc="0" normalizeH="0" baseline="0" noProof="0" dirty="0">
                <a:ln>
                  <a:noFill/>
                </a:ln>
                <a:solidFill>
                  <a:srgbClr val="E65D02"/>
                </a:solidFill>
                <a:effectLst/>
                <a:uLnTx/>
                <a:uFillTx/>
                <a:latin typeface="Century Gothic" panose="020F0302020204030204"/>
                <a:ea typeface="+mn-ea"/>
                <a:cs typeface="+mn-cs"/>
              </a:rPr>
              <a:t>euil</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surv</a:t>
            </a:r>
            <a:r>
              <a:rPr kumimoji="0" lang="fr-FR" sz="2800" b="1" i="0" u="none" strike="noStrike" kern="1200" cap="none" spc="0" normalizeH="0" baseline="0" noProof="0" dirty="0">
                <a:ln>
                  <a:noFill/>
                </a:ln>
                <a:solidFill>
                  <a:srgbClr val="E65D02"/>
                </a:solidFill>
                <a:effectLst/>
                <a:uLnTx/>
                <a:uFillTx/>
                <a:latin typeface="Century Gothic" panose="020F0302020204030204"/>
                <a:ea typeface="+mn-ea"/>
                <a:cs typeface="+mn-cs"/>
              </a:rPr>
              <a:t>eille </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des citr</a:t>
            </a:r>
            <a:r>
              <a:rPr kumimoji="0" lang="fr-FR" sz="2800" b="1" i="0" u="none" strike="noStrike" kern="1200" cap="none" spc="0" normalizeH="0" baseline="0" noProof="0" dirty="0">
                <a:ln>
                  <a:noFill/>
                </a:ln>
                <a:solidFill>
                  <a:srgbClr val="E65D02"/>
                </a:solidFill>
                <a:effectLst/>
                <a:uLnTx/>
                <a:uFillTx/>
                <a:latin typeface="Century Gothic" panose="020F0302020204030204"/>
                <a:ea typeface="+mn-ea"/>
                <a:cs typeface="+mn-cs"/>
              </a:rPr>
              <a:t>ouill</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a:t>
            </a:r>
            <a:b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scarecrow</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sitting</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in an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armchair</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is</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keeping</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an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eye</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on the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pumpkins</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grpSp>
        <p:nvGrpSpPr>
          <p:cNvPr id="6" name="Group 5" descr="scarecrow sitting in armchair">
            <a:extLst>
              <a:ext uri="{FF2B5EF4-FFF2-40B4-BE49-F238E27FC236}">
                <a16:creationId xmlns:a16="http://schemas.microsoft.com/office/drawing/2014/main" id="{241525CC-F3AF-4A21-ADAB-18738AD5272B}"/>
              </a:ext>
            </a:extLst>
          </p:cNvPr>
          <p:cNvGrpSpPr/>
          <p:nvPr/>
        </p:nvGrpSpPr>
        <p:grpSpPr>
          <a:xfrm>
            <a:off x="7539412" y="3340438"/>
            <a:ext cx="2244810" cy="2873778"/>
            <a:chOff x="1826784" y="1845127"/>
            <a:chExt cx="3695700" cy="4650694"/>
          </a:xfrm>
        </p:grpSpPr>
        <p:pic>
          <p:nvPicPr>
            <p:cNvPr id="3076" name="Picture 4" descr="armchair">
              <a:extLst>
                <a:ext uri="{FF2B5EF4-FFF2-40B4-BE49-F238E27FC236}">
                  <a16:creationId xmlns:a16="http://schemas.microsoft.com/office/drawing/2014/main" id="{B9476C27-690C-4C21-B5AE-4B3EE989D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784" y="2952402"/>
              <a:ext cx="36957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carecrow">
              <a:extLst>
                <a:ext uri="{FF2B5EF4-FFF2-40B4-BE49-F238E27FC236}">
                  <a16:creationId xmlns:a16="http://schemas.microsoft.com/office/drawing/2014/main" id="{6E2984A7-BF26-4A10-8159-B3BA96BA9E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4167">
              <a:off x="2314273" y="1845127"/>
              <a:ext cx="3145678" cy="4650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descr="pumpkins">
            <a:extLst>
              <a:ext uri="{FF2B5EF4-FFF2-40B4-BE49-F238E27FC236}">
                <a16:creationId xmlns:a16="http://schemas.microsoft.com/office/drawing/2014/main" id="{8EA0E96B-2EDB-4331-9D50-4915988BFE29}"/>
              </a:ext>
            </a:extLst>
          </p:cNvPr>
          <p:cNvGrpSpPr/>
          <p:nvPr/>
        </p:nvGrpSpPr>
        <p:grpSpPr>
          <a:xfrm>
            <a:off x="1962431" y="4284166"/>
            <a:ext cx="4133569" cy="1682194"/>
            <a:chOff x="3165974" y="4610740"/>
            <a:chExt cx="4133569" cy="1682194"/>
          </a:xfrm>
        </p:grpSpPr>
        <p:pic>
          <p:nvPicPr>
            <p:cNvPr id="3078" name="Picture 6" descr="Pumpkin, Cartoon, Orange, Stem, Green">
              <a:extLst>
                <a:ext uri="{FF2B5EF4-FFF2-40B4-BE49-F238E27FC236}">
                  <a16:creationId xmlns:a16="http://schemas.microsoft.com/office/drawing/2014/main" id="{7DE2010A-B895-46D1-A62A-265CC4BC8B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4051" y="4777327"/>
              <a:ext cx="1205492" cy="11744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umpkin, Gourd, Cucurbit, Squash">
              <a:extLst>
                <a:ext uri="{FF2B5EF4-FFF2-40B4-BE49-F238E27FC236}">
                  <a16:creationId xmlns:a16="http://schemas.microsoft.com/office/drawing/2014/main" id="{98E525A3-379D-4618-8E3C-16EEF461CF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1240" y="4610740"/>
              <a:ext cx="1667350" cy="16821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Pumpkin, Cartoon, Orange, Stem, Green">
              <a:extLst>
                <a:ext uri="{FF2B5EF4-FFF2-40B4-BE49-F238E27FC236}">
                  <a16:creationId xmlns:a16="http://schemas.microsoft.com/office/drawing/2014/main" id="{99C115AC-1035-43A9-9ADA-E558D53409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5974" y="4668582"/>
              <a:ext cx="1667350" cy="162435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hlinkClick r:id="" action="ppaction://noaction">
              <a:snd r:embed="rId9" name="3 un epouvantail assis.wav"/>
            </a:hlinkClick>
            <a:extLst>
              <a:ext uri="{FF2B5EF4-FFF2-40B4-BE49-F238E27FC236}">
                <a16:creationId xmlns:a16="http://schemas.microsoft.com/office/drawing/2014/main" id="{AEB484E6-2001-4A88-A04A-7FC381C7B00D}"/>
              </a:ext>
            </a:extLst>
          </p:cNvPr>
          <p:cNvSpPr/>
          <p:nvPr/>
        </p:nvSpPr>
        <p:spPr>
          <a:xfrm>
            <a:off x="449407" y="2647880"/>
            <a:ext cx="456043" cy="478971"/>
          </a:xfrm>
          <a:prstGeom prst="rect">
            <a:avLst/>
          </a:prstGeom>
          <a:solidFill>
            <a:srgbClr val="10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Tree>
    <p:extLst>
      <p:ext uri="{BB962C8B-B14F-4D97-AF65-F5344CB8AC3E}">
        <p14:creationId xmlns:p14="http://schemas.microsoft.com/office/powerpoint/2010/main" val="367816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SSC [-</a:t>
            </a:r>
            <a:r>
              <a:rPr lang="en-GB" sz="3600" b="1" dirty="0" err="1">
                <a:solidFill>
                  <a:schemeClr val="bg1"/>
                </a:solidFill>
              </a:rPr>
              <a:t>ouill</a:t>
            </a:r>
            <a:r>
              <a:rPr lang="en-GB" sz="3600" b="1" dirty="0">
                <a:solidFill>
                  <a:schemeClr val="bg1"/>
                </a:solidFill>
              </a:rPr>
              <a:t>-/</a:t>
            </a:r>
            <a:r>
              <a:rPr lang="en-GB" sz="3600" b="1" dirty="0" err="1">
                <a:solidFill>
                  <a:schemeClr val="bg1"/>
                </a:solidFill>
              </a:rPr>
              <a:t>ouil</a:t>
            </a:r>
            <a:r>
              <a:rPr lang="en-GB" sz="3600" b="1" dirty="0">
                <a:solidFill>
                  <a:schemeClr val="bg1"/>
                </a:solidFill>
              </a:rPr>
              <a:t>]</a:t>
            </a:r>
          </a:p>
        </p:txBody>
      </p:sp>
      <p:sp>
        <p:nvSpPr>
          <p:cNvPr id="6" name="Rounded Rectangle 46">
            <a:extLst>
              <a:ext uri="{FF2B5EF4-FFF2-40B4-BE49-F238E27FC236}">
                <a16:creationId xmlns:a16="http://schemas.microsoft.com/office/drawing/2014/main" id="{FE35783B-5683-490D-BE88-5977139AA429}"/>
              </a:ext>
            </a:extLst>
          </p:cNvPr>
          <p:cNvSpPr/>
          <p:nvPr/>
        </p:nvSpPr>
        <p:spPr>
          <a:xfrm>
            <a:off x="10095979" y="249869"/>
            <a:ext cx="181394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7DC76266-B793-4993-891C-1ABCD8F52580}"/>
              </a:ext>
            </a:extLst>
          </p:cNvPr>
          <p:cNvSpPr txBox="1"/>
          <p:nvPr/>
        </p:nvSpPr>
        <p:spPr>
          <a:xfrm>
            <a:off x="328399" y="2556764"/>
            <a:ext cx="113135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Introduction</a:t>
            </a:r>
          </a:p>
        </p:txBody>
      </p:sp>
    </p:spTree>
    <p:extLst>
      <p:ext uri="{BB962C8B-B14F-4D97-AF65-F5344CB8AC3E}">
        <p14:creationId xmlns:p14="http://schemas.microsoft.com/office/powerpoint/2010/main" val="134442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Réponses</a:t>
            </a:r>
            <a:r>
              <a:rPr lang="en-GB" sz="3600" b="1" dirty="0">
                <a:solidFill>
                  <a:schemeClr val="bg1"/>
                </a:solidFill>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9665111" y="249869"/>
            <a:ext cx="224481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E77BD076-42FF-9348-A64E-725510E5CEC2}"/>
              </a:ext>
            </a:extLst>
          </p:cNvPr>
          <p:cNvSpPr txBox="1"/>
          <p:nvPr/>
        </p:nvSpPr>
        <p:spPr>
          <a:xfrm>
            <a:off x="658139" y="1853322"/>
            <a:ext cx="1144167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Les ab</a:t>
            </a:r>
            <a:r>
              <a:rPr kumimoji="0" lang="fr-FR" sz="2800" b="1" i="0" u="none" strike="noStrike" kern="1200" cap="none" spc="0" normalizeH="0" baseline="0" noProof="0" dirty="0">
                <a:ln>
                  <a:noFill/>
                </a:ln>
                <a:solidFill>
                  <a:srgbClr val="E65D02"/>
                </a:solidFill>
                <a:effectLst/>
                <a:uLnTx/>
                <a:uFillTx/>
                <a:latin typeface="Century Gothic" panose="020F0302020204030204"/>
                <a:ea typeface="+mn-ea"/>
                <a:cs typeface="+mn-cs"/>
              </a:rPr>
              <a:t>eill</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 et les bouvr</a:t>
            </a:r>
            <a:r>
              <a:rPr kumimoji="0" lang="fr-FR" sz="2800" b="1" i="0" u="none" strike="noStrike" kern="1200" cap="none" spc="0" normalizeH="0" baseline="0" noProof="0" dirty="0">
                <a:ln>
                  <a:noFill/>
                </a:ln>
                <a:solidFill>
                  <a:srgbClr val="E65D02"/>
                </a:solidFill>
                <a:effectLst/>
                <a:uLnTx/>
                <a:uFillTx/>
                <a:latin typeface="Century Gothic" panose="020F0302020204030204"/>
                <a:ea typeface="+mn-ea"/>
                <a:cs typeface="+mn-cs"/>
              </a:rPr>
              <a:t>euil</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 débr</a:t>
            </a:r>
            <a:r>
              <a:rPr kumimoji="0" lang="fr-FR" sz="2800" b="1" i="0" u="none" strike="noStrike" kern="1200" cap="none" spc="0" normalizeH="0" baseline="0" noProof="0" dirty="0">
                <a:ln>
                  <a:noFill/>
                </a:ln>
                <a:solidFill>
                  <a:srgbClr val="E65D02"/>
                </a:solidFill>
                <a:effectLst/>
                <a:uLnTx/>
                <a:uFillTx/>
                <a:latin typeface="Century Gothic" panose="020F0302020204030204"/>
                <a:ea typeface="+mn-ea"/>
                <a:cs typeface="+mn-cs"/>
              </a:rPr>
              <a:t>ouill</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ent les tas de p</a:t>
            </a:r>
            <a:r>
              <a:rPr kumimoji="0" lang="fr-FR" sz="2800" b="1" i="0" u="none" strike="noStrike" kern="1200" cap="none" spc="0" normalizeH="0" baseline="0" noProof="0" dirty="0">
                <a:ln>
                  <a:noFill/>
                </a:ln>
                <a:solidFill>
                  <a:srgbClr val="E65D02"/>
                </a:solidFill>
                <a:effectLst/>
                <a:uLnTx/>
                <a:uFillTx/>
                <a:latin typeface="Century Gothic" panose="020F0302020204030204"/>
                <a:ea typeface="+mn-ea"/>
                <a:cs typeface="+mn-cs"/>
              </a:rPr>
              <a:t>aille</a:t>
            </a:r>
            <a:r>
              <a:rPr kumimoji="0" lang="fr-FR"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b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The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bees</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and the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bullfinches</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are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arranging</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the piles of </a:t>
            </a:r>
            <a:r>
              <a:rPr kumimoji="0" lang="fr-FR"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straw</a:t>
            </a:r>
            <a:r>
              <a:rPr kumimoji="0" lang="fr-FR"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grpSp>
        <p:nvGrpSpPr>
          <p:cNvPr id="6" name="Group 5" descr="bees and bullfinches arranging straw">
            <a:extLst>
              <a:ext uri="{FF2B5EF4-FFF2-40B4-BE49-F238E27FC236}">
                <a16:creationId xmlns:a16="http://schemas.microsoft.com/office/drawing/2014/main" id="{F5918CD2-C505-4165-8F36-66AA2A1F2011}"/>
              </a:ext>
            </a:extLst>
          </p:cNvPr>
          <p:cNvGrpSpPr/>
          <p:nvPr/>
        </p:nvGrpSpPr>
        <p:grpSpPr>
          <a:xfrm>
            <a:off x="3631541" y="2945680"/>
            <a:ext cx="4630607" cy="3027222"/>
            <a:chOff x="3631541" y="2945680"/>
            <a:chExt cx="4630607" cy="3027222"/>
          </a:xfrm>
        </p:grpSpPr>
        <p:pic>
          <p:nvPicPr>
            <p:cNvPr id="4106" name="Picture 10" descr="Christmas, Sheaf, Bullfinch, Winter">
              <a:extLst>
                <a:ext uri="{FF2B5EF4-FFF2-40B4-BE49-F238E27FC236}">
                  <a16:creationId xmlns:a16="http://schemas.microsoft.com/office/drawing/2014/main" id="{B48AEFB9-1133-4F88-BB09-366CD24347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3854"/>
            <a:stretch/>
          </p:blipFill>
          <p:spPr bwMode="auto">
            <a:xfrm>
              <a:off x="3631541" y="2945680"/>
              <a:ext cx="4630607" cy="302722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ee, Insect, Cartoon, Honey Bee, Flying">
              <a:extLst>
                <a:ext uri="{FF2B5EF4-FFF2-40B4-BE49-F238E27FC236}">
                  <a16:creationId xmlns:a16="http://schemas.microsoft.com/office/drawing/2014/main" id="{BDD6AB3D-8065-47B7-8BBE-E8D05FEEFA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6356" y="4511672"/>
              <a:ext cx="700975" cy="6583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e, Insect, Cartoon, Honey Bee, Flying">
              <a:extLst>
                <a:ext uri="{FF2B5EF4-FFF2-40B4-BE49-F238E27FC236}">
                  <a16:creationId xmlns:a16="http://schemas.microsoft.com/office/drawing/2014/main" id="{3A51FFC6-A5DB-4FD0-9083-B037983F02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37137">
              <a:off x="4895381" y="5263828"/>
              <a:ext cx="700975" cy="6583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ee, Insect, Cartoon, Honey Bee, Flying">
              <a:extLst>
                <a:ext uri="{FF2B5EF4-FFF2-40B4-BE49-F238E27FC236}">
                  <a16:creationId xmlns:a16="http://schemas.microsoft.com/office/drawing/2014/main" id="{B2B69F6A-4A5E-484D-A5B4-F202EFDCFE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31541" y="3043315"/>
              <a:ext cx="700975" cy="65837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hlinkClick r:id="" action="ppaction://noaction">
              <a:snd r:embed="rId6" name="4 les abeilles et les bouvreuils.wav"/>
            </a:hlinkClick>
            <a:extLst>
              <a:ext uri="{FF2B5EF4-FFF2-40B4-BE49-F238E27FC236}">
                <a16:creationId xmlns:a16="http://schemas.microsoft.com/office/drawing/2014/main" id="{2F18F35C-1211-4E04-BD52-13282560B7C0}"/>
              </a:ext>
            </a:extLst>
          </p:cNvPr>
          <p:cNvSpPr/>
          <p:nvPr/>
        </p:nvSpPr>
        <p:spPr>
          <a:xfrm>
            <a:off x="816611" y="2060112"/>
            <a:ext cx="456043" cy="478971"/>
          </a:xfrm>
          <a:prstGeom prst="rect">
            <a:avLst/>
          </a:prstGeom>
          <a:solidFill>
            <a:srgbClr val="10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Tree>
    <p:extLst>
      <p:ext uri="{BB962C8B-B14F-4D97-AF65-F5344CB8AC3E}">
        <p14:creationId xmlns:p14="http://schemas.microsoft.com/office/powerpoint/2010/main" val="190475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chor="ctr">
            <a:normAutofit/>
          </a:bodyPr>
          <a:lstStyle/>
          <a:p>
            <a:r>
              <a:rPr lang="en-GB" sz="3600" b="1" dirty="0" err="1">
                <a:solidFill>
                  <a:schemeClr val="bg1"/>
                </a:solidFill>
                <a:latin typeface="+mj-lt"/>
              </a:rPr>
              <a:t>Phonétique</a:t>
            </a:r>
            <a:r>
              <a:rPr lang="en-GB" sz="3600" b="1" dirty="0">
                <a:solidFill>
                  <a:schemeClr val="bg1"/>
                </a:solidFill>
                <a:latin typeface="+mj-lt"/>
              </a:rPr>
              <a:t>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10172700" y="249869"/>
            <a:ext cx="1737221"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21932C06-44B2-436B-BF77-7D8C372B77E8}"/>
              </a:ext>
            </a:extLst>
          </p:cNvPr>
          <p:cNvSpPr txBox="1"/>
          <p:nvPr/>
        </p:nvSpPr>
        <p:spPr>
          <a:xfrm>
            <a:off x="291391" y="1325377"/>
            <a:ext cx="1130046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We</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know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that</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/ille] and [-ail/</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aill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sound</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like a </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vowel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0" name="TextBox 39">
            <a:extLst>
              <a:ext uri="{FF2B5EF4-FFF2-40B4-BE49-F238E27FC236}">
                <a16:creationId xmlns:a16="http://schemas.microsoft.com/office/drawing/2014/main" id="{607CD695-F488-42B2-956A-366669DF5972}"/>
              </a:ext>
            </a:extLst>
          </p:cNvPr>
          <p:cNvSpPr txBox="1"/>
          <p:nvPr/>
        </p:nvSpPr>
        <p:spPr>
          <a:xfrm>
            <a:off x="291391" y="2866230"/>
            <a:ext cx="1178581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Using</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this</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pattern,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we</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can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work</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out how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these</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new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SSCs</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sound</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2" name="TextBox 41">
            <a:extLst>
              <a:ext uri="{FF2B5EF4-FFF2-40B4-BE49-F238E27FC236}">
                <a16:creationId xmlns:a16="http://schemas.microsoft.com/office/drawing/2014/main" id="{1455557E-31AA-40FD-A47C-C0D9CE1ECE20}"/>
              </a:ext>
            </a:extLst>
          </p:cNvPr>
          <p:cNvSpPr txBox="1"/>
          <p:nvPr/>
        </p:nvSpPr>
        <p:spPr>
          <a:xfrm>
            <a:off x="291391" y="3809334"/>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eil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eill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5" name="TextBox 44">
            <a:extLst>
              <a:ext uri="{FF2B5EF4-FFF2-40B4-BE49-F238E27FC236}">
                <a16:creationId xmlns:a16="http://schemas.microsoft.com/office/drawing/2014/main" id="{6B5E0D15-DF9D-42D9-80FD-5B08A4CCC29E}"/>
              </a:ext>
            </a:extLst>
          </p:cNvPr>
          <p:cNvSpPr txBox="1"/>
          <p:nvPr/>
        </p:nvSpPr>
        <p:spPr>
          <a:xfrm>
            <a:off x="2421132" y="3803748"/>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è</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p>
        </p:txBody>
      </p:sp>
      <p:sp>
        <p:nvSpPr>
          <p:cNvPr id="46" name="TextBox 45">
            <a:extLst>
              <a:ext uri="{FF2B5EF4-FFF2-40B4-BE49-F238E27FC236}">
                <a16:creationId xmlns:a16="http://schemas.microsoft.com/office/drawing/2014/main" id="{4E5B36A2-A72C-4BA5-9508-A81217EBA428}"/>
              </a:ext>
            </a:extLst>
          </p:cNvPr>
          <p:cNvSpPr txBox="1"/>
          <p:nvPr/>
        </p:nvSpPr>
        <p:spPr>
          <a:xfrm>
            <a:off x="291390" y="4615871"/>
            <a:ext cx="212974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ouil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ouill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7" name="TextBox 46">
            <a:extLst>
              <a:ext uri="{FF2B5EF4-FFF2-40B4-BE49-F238E27FC236}">
                <a16:creationId xmlns:a16="http://schemas.microsoft.com/office/drawing/2014/main" id="{3A56C364-7CC2-4E08-A010-72B9331C02E7}"/>
              </a:ext>
            </a:extLst>
          </p:cNvPr>
          <p:cNvSpPr txBox="1"/>
          <p:nvPr/>
        </p:nvSpPr>
        <p:spPr>
          <a:xfrm>
            <a:off x="2421132" y="4610285"/>
            <a:ext cx="275463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ou</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p>
        </p:txBody>
      </p:sp>
      <p:sp>
        <p:nvSpPr>
          <p:cNvPr id="48" name="TextBox 47">
            <a:extLst>
              <a:ext uri="{FF2B5EF4-FFF2-40B4-BE49-F238E27FC236}">
                <a16:creationId xmlns:a16="http://schemas.microsoft.com/office/drawing/2014/main" id="{FE0B6A9B-5B68-4F24-9E98-7870B526EAF1}"/>
              </a:ext>
            </a:extLst>
          </p:cNvPr>
          <p:cNvSpPr txBox="1"/>
          <p:nvPr/>
        </p:nvSpPr>
        <p:spPr>
          <a:xfrm>
            <a:off x="291391" y="5422408"/>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euil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euill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9" name="TextBox 48">
            <a:extLst>
              <a:ext uri="{FF2B5EF4-FFF2-40B4-BE49-F238E27FC236}">
                <a16:creationId xmlns:a16="http://schemas.microsoft.com/office/drawing/2014/main" id="{EC5EE701-8534-4949-A11D-A2430A5C38BB}"/>
              </a:ext>
            </a:extLst>
          </p:cNvPr>
          <p:cNvSpPr txBox="1"/>
          <p:nvPr/>
        </p:nvSpPr>
        <p:spPr>
          <a:xfrm>
            <a:off x="2421132" y="5416822"/>
            <a:ext cx="376843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1" i="0" u="none" strike="noStrike" kern="1200" cap="none" spc="0" normalizeH="0" baseline="0" noProof="0" dirty="0">
                <a:ln>
                  <a:noFill/>
                </a:ln>
                <a:solidFill>
                  <a:srgbClr val="FF6600"/>
                </a:solidFill>
                <a:effectLst/>
                <a:uLnTx/>
                <a:uFillTx/>
                <a:latin typeface="Century Gothic" panose="020F0302020204030204"/>
                <a:ea typeface="+mn-ea"/>
                <a:cs typeface="+mn-cs"/>
              </a:rPr>
              <a:t> long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eu/</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Arial" panose="020B0604020202020204" pitchFamily="34" charset="0"/>
              </a:rPr>
              <a:t>œ</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p>
        </p:txBody>
      </p:sp>
      <p:sp>
        <p:nvSpPr>
          <p:cNvPr id="50" name="TextBox 49">
            <a:extLst>
              <a:ext uri="{FF2B5EF4-FFF2-40B4-BE49-F238E27FC236}">
                <a16:creationId xmlns:a16="http://schemas.microsoft.com/office/drawing/2014/main" id="{4251A5D6-5BD4-4F4F-8075-5F443EF49354}"/>
              </a:ext>
            </a:extLst>
          </p:cNvPr>
          <p:cNvSpPr txBox="1"/>
          <p:nvPr/>
        </p:nvSpPr>
        <p:spPr>
          <a:xfrm>
            <a:off x="291391" y="2024062"/>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/ille]</a:t>
            </a:r>
          </a:p>
        </p:txBody>
      </p:sp>
      <p:sp>
        <p:nvSpPr>
          <p:cNvPr id="51" name="TextBox 50">
            <a:extLst>
              <a:ext uri="{FF2B5EF4-FFF2-40B4-BE49-F238E27FC236}">
                <a16:creationId xmlns:a16="http://schemas.microsoft.com/office/drawing/2014/main" id="{920E4796-67A8-49F0-9C52-2B628793F2A9}"/>
              </a:ext>
            </a:extLst>
          </p:cNvPr>
          <p:cNvSpPr txBox="1"/>
          <p:nvPr/>
        </p:nvSpPr>
        <p:spPr>
          <a:xfrm>
            <a:off x="2414826" y="2077453"/>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i</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p>
        </p:txBody>
      </p:sp>
      <p:sp>
        <p:nvSpPr>
          <p:cNvPr id="52" name="TextBox 51">
            <a:extLst>
              <a:ext uri="{FF2B5EF4-FFF2-40B4-BE49-F238E27FC236}">
                <a16:creationId xmlns:a16="http://schemas.microsoft.com/office/drawing/2014/main" id="{FFC8D5FB-F942-4004-B39A-8897DE1334CC}"/>
              </a:ext>
            </a:extLst>
          </p:cNvPr>
          <p:cNvSpPr txBox="1"/>
          <p:nvPr/>
        </p:nvSpPr>
        <p:spPr>
          <a:xfrm>
            <a:off x="6616004" y="2080785"/>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[-ail/</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aill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53" name="TextBox 52">
            <a:extLst>
              <a:ext uri="{FF2B5EF4-FFF2-40B4-BE49-F238E27FC236}">
                <a16:creationId xmlns:a16="http://schemas.microsoft.com/office/drawing/2014/main" id="{77CCC14D-C17B-44E5-B116-A77F709CA5D8}"/>
              </a:ext>
            </a:extLst>
          </p:cNvPr>
          <p:cNvSpPr txBox="1"/>
          <p:nvPr/>
        </p:nvSpPr>
        <p:spPr>
          <a:xfrm>
            <a:off x="8283108" y="2080785"/>
            <a:ext cx="275463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 </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r>
              <a:rPr kumimoji="0" lang="fr-FR" sz="2800" b="1" i="0" u="none" strike="noStrike" kern="1200" cap="none" spc="0" normalizeH="0" baseline="0" noProof="0" dirty="0" err="1">
                <a:ln>
                  <a:noFill/>
                </a:ln>
                <a:solidFill>
                  <a:srgbClr val="E65D00"/>
                </a:solidFill>
                <a:effectLst/>
                <a:uLnTx/>
                <a:uFillTx/>
                <a:latin typeface="Century Gothic" panose="020F0302020204030204"/>
                <a:ea typeface="+mn-ea"/>
                <a:cs typeface="+mn-cs"/>
              </a:rPr>
              <a:t>yih</a:t>
            </a:r>
            <a:r>
              <a:rPr kumimoji="0" lang="fr-FR" sz="2800" b="1" i="0" u="none" strike="noStrike" kern="1200" cap="none" spc="0" normalizeH="0" baseline="0" noProof="0" dirty="0">
                <a:ln>
                  <a:noFill/>
                </a:ln>
                <a:solidFill>
                  <a:srgbClr val="E65D00"/>
                </a:solidFill>
                <a:effectLst/>
                <a:uLnTx/>
                <a:uFillTx/>
                <a:latin typeface="Century Gothic" panose="020F0302020204030204"/>
                <a:ea typeface="+mn-ea"/>
                <a:cs typeface="+mn-cs"/>
              </a:rPr>
              <a:t>’</a:t>
            </a:r>
          </a:p>
        </p:txBody>
      </p:sp>
      <p:sp>
        <p:nvSpPr>
          <p:cNvPr id="55" name="TextBox 54">
            <a:extLst>
              <a:ext uri="{FF2B5EF4-FFF2-40B4-BE49-F238E27FC236}">
                <a16:creationId xmlns:a16="http://schemas.microsoft.com/office/drawing/2014/main" id="{B6ED5B46-1633-47DD-8E03-B6431012C8CD}"/>
              </a:ext>
            </a:extLst>
          </p:cNvPr>
          <p:cNvSpPr txBox="1"/>
          <p:nvPr/>
        </p:nvSpPr>
        <p:spPr>
          <a:xfrm>
            <a:off x="6616004" y="3803748"/>
            <a:ext cx="203952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e.g.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or</a:t>
            </a:r>
            <a:r>
              <a:rPr kumimoji="0" lang="fr-FR" sz="2800" b="0" i="0" u="none" strike="noStrike" kern="1200" cap="none" spc="0" normalizeH="0" baseline="0" noProof="0" dirty="0" err="1">
                <a:ln>
                  <a:noFill/>
                </a:ln>
                <a:solidFill>
                  <a:srgbClr val="E65D00"/>
                </a:solidFill>
                <a:effectLst/>
                <a:uLnTx/>
                <a:uFillTx/>
                <a:latin typeface="Century Gothic" panose="020F0302020204030204"/>
                <a:ea typeface="+mn-ea"/>
                <a:cs typeface="+mn-cs"/>
              </a:rPr>
              <a:t>eil</a:t>
            </a:r>
            <a:r>
              <a:rPr kumimoji="0" lang="fr-FR" sz="2800" b="0" i="0" u="none" strike="noStrike" kern="1200" cap="none" spc="0" normalizeH="0" baseline="0" noProof="0" dirty="0">
                <a:ln>
                  <a:noFill/>
                </a:ln>
                <a:solidFill>
                  <a:srgbClr val="FF6600"/>
                </a:solidFill>
                <a:effectLst/>
                <a:uLnTx/>
                <a:uFillTx/>
                <a:latin typeface="Century Gothic" panose="020F0302020204030204"/>
                <a:ea typeface="+mn-ea"/>
                <a:cs typeface="+mn-cs"/>
              </a:rPr>
              <a:t>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a:t>
            </a:r>
            <a:endParaRPr kumimoji="0" lang="fr-FR" sz="2800" b="0" i="0" u="none" strike="noStrike" kern="1200" cap="none" spc="0" normalizeH="0" baseline="0" noProof="0" dirty="0">
              <a:ln>
                <a:noFill/>
              </a:ln>
              <a:solidFill>
                <a:srgbClr val="E65D00"/>
              </a:solidFill>
              <a:effectLst/>
              <a:uLnTx/>
              <a:uFillTx/>
              <a:latin typeface="Century Gothic" panose="020F0302020204030204"/>
              <a:ea typeface="+mn-ea"/>
              <a:cs typeface="+mn-cs"/>
            </a:endParaRPr>
          </a:p>
        </p:txBody>
      </p:sp>
      <p:sp>
        <p:nvSpPr>
          <p:cNvPr id="56" name="TextBox 55">
            <a:extLst>
              <a:ext uri="{FF2B5EF4-FFF2-40B4-BE49-F238E27FC236}">
                <a16:creationId xmlns:a16="http://schemas.microsoft.com/office/drawing/2014/main" id="{AF5BD2CA-F724-43F7-A3BD-7EA4C995C55A}"/>
              </a:ext>
            </a:extLst>
          </p:cNvPr>
          <p:cNvSpPr txBox="1"/>
          <p:nvPr/>
        </p:nvSpPr>
        <p:spPr>
          <a:xfrm>
            <a:off x="6616004" y="4610285"/>
            <a:ext cx="275463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e.g. br</a:t>
            </a:r>
            <a:r>
              <a:rPr kumimoji="0" lang="fr-FR" sz="2800" b="0" i="0" u="none" strike="noStrike" kern="1200" cap="none" spc="0" normalizeH="0" baseline="0" noProof="0" dirty="0">
                <a:ln>
                  <a:noFill/>
                </a:ln>
                <a:solidFill>
                  <a:srgbClr val="E65D00"/>
                </a:solidFill>
                <a:effectLst/>
                <a:uLnTx/>
                <a:uFillTx/>
                <a:latin typeface="Century Gothic" panose="020F0302020204030204"/>
                <a:ea typeface="+mn-ea"/>
                <a:cs typeface="+mn-cs"/>
              </a:rPr>
              <a:t>ouil</a:t>
            </a:r>
            <a:r>
              <a:rPr kumimoji="0" lang="fr-FR" sz="2800" b="0" i="0" u="none" strike="noStrike" kern="1200" cap="none" spc="0" normalizeH="0" baseline="0" noProof="0" dirty="0">
                <a:ln>
                  <a:noFill/>
                </a:ln>
                <a:solidFill>
                  <a:srgbClr val="FF6600"/>
                </a:solidFill>
                <a:effectLst/>
                <a:uLnTx/>
                <a:uFillTx/>
                <a:latin typeface="Century Gothic" panose="020F0302020204030204"/>
                <a:ea typeface="+mn-ea"/>
                <a:cs typeface="+mn-cs"/>
              </a:rPr>
              <a:t>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ard</a:t>
            </a:r>
          </a:p>
        </p:txBody>
      </p:sp>
      <p:sp>
        <p:nvSpPr>
          <p:cNvPr id="57" name="TextBox 56">
            <a:extLst>
              <a:ext uri="{FF2B5EF4-FFF2-40B4-BE49-F238E27FC236}">
                <a16:creationId xmlns:a16="http://schemas.microsoft.com/office/drawing/2014/main" id="{37E41735-2643-427E-9A8C-667CA10A5A13}"/>
              </a:ext>
            </a:extLst>
          </p:cNvPr>
          <p:cNvSpPr txBox="1"/>
          <p:nvPr/>
        </p:nvSpPr>
        <p:spPr>
          <a:xfrm>
            <a:off x="6616004" y="5416822"/>
            <a:ext cx="253764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e.g. </a:t>
            </a:r>
            <a:r>
              <a:rPr kumimoji="0" lang="fr-FR" sz="2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f</a:t>
            </a:r>
            <a:r>
              <a:rPr kumimoji="0" lang="fr-FR" sz="2800" b="0" i="0" u="none" strike="noStrike" kern="1200" cap="none" spc="0" normalizeH="0" baseline="0" noProof="0" dirty="0" err="1">
                <a:ln>
                  <a:noFill/>
                </a:ln>
                <a:solidFill>
                  <a:srgbClr val="E65D00"/>
                </a:solidFill>
                <a:effectLst/>
                <a:uLnTx/>
                <a:uFillTx/>
                <a:latin typeface="Century Gothic" panose="020F0302020204030204"/>
                <a:ea typeface="+mn-ea"/>
                <a:cs typeface="+mn-cs"/>
              </a:rPr>
              <a:t>euill</a:t>
            </a:r>
            <a:r>
              <a:rPr kumimoji="0" lang="fr-FR" sz="2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a:t>
            </a:r>
            <a:endParaRPr kumimoji="0" lang="fr-FR" sz="2800" b="0" i="0" u="none" strike="noStrike" kern="1200" cap="none" spc="0" normalizeH="0" baseline="0" noProof="0" dirty="0">
              <a:ln>
                <a:noFill/>
              </a:ln>
              <a:solidFill>
                <a:srgbClr val="E65D00"/>
              </a:solidFill>
              <a:effectLst/>
              <a:uLnTx/>
              <a:uFillTx/>
              <a:latin typeface="Century Gothic" panose="020F0302020204030204"/>
              <a:ea typeface="+mn-ea"/>
              <a:cs typeface="+mn-cs"/>
            </a:endParaRPr>
          </a:p>
        </p:txBody>
      </p:sp>
      <p:pic>
        <p:nvPicPr>
          <p:cNvPr id="24" name="Picture 2" descr="ear">
            <a:hlinkClick r:id="" action="ppaction://noaction">
              <a:snd r:embed="rId4" name="eil oreille.wav"/>
            </a:hlinkClick>
            <a:extLst>
              <a:ext uri="{FF2B5EF4-FFF2-40B4-BE49-F238E27FC236}">
                <a16:creationId xmlns:a16="http://schemas.microsoft.com/office/drawing/2014/main" id="{69A43941-4F51-489D-9D8D-F2AE8BE194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4546" y="3675366"/>
            <a:ext cx="499102" cy="8318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Fog, Moon, Bet Ricon, Night, Icon, Foggy, Weather">
            <a:hlinkClick r:id="" action="ppaction://noaction">
              <a:snd r:embed="rId6" name="ouil brouillard.wav"/>
            </a:hlinkClick>
            <a:extLst>
              <a:ext uri="{FF2B5EF4-FFF2-40B4-BE49-F238E27FC236}">
                <a16:creationId xmlns:a16="http://schemas.microsoft.com/office/drawing/2014/main" id="{96DCD907-815A-4E15-9459-94D1B0B0013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3648" y="4491080"/>
            <a:ext cx="895196" cy="6350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Leaves, Tropical, Palms, Plant, Green, Exotic, Foliage">
            <a:hlinkClick r:id="" action="ppaction://noaction">
              <a:snd r:embed="rId8" name="feuille.wav"/>
            </a:hlinkClick>
            <a:extLst>
              <a:ext uri="{FF2B5EF4-FFF2-40B4-BE49-F238E27FC236}">
                <a16:creationId xmlns:a16="http://schemas.microsoft.com/office/drawing/2014/main" id="{5B0FDB2D-6E21-44F8-B806-7C74A0BCA1D9}"/>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64417"/>
          <a:stretch/>
        </p:blipFill>
        <p:spPr bwMode="auto">
          <a:xfrm>
            <a:off x="8642981" y="5197658"/>
            <a:ext cx="640319" cy="89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par>
                                <p:cTn id="84" presetID="10" presetClass="entr" presetSubtype="0" fill="hold"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P spid="42" grpId="0"/>
      <p:bldP spid="45" grpId="0"/>
      <p:bldP spid="46" grpId="0"/>
      <p:bldP spid="47" grpId="0"/>
      <p:bldP spid="48" grpId="0"/>
      <p:bldP spid="49" grpId="0"/>
      <p:bldP spid="50" grpId="0"/>
      <p:bldP spid="51" grpId="0"/>
      <p:bldP spid="52" grpId="0"/>
      <p:bldP spid="53" grpId="0"/>
      <p:bldP spid="55" grpId="0"/>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D98ABF-EE04-44A6-B8C4-095568A1A178}"/>
              </a:ext>
            </a:extLst>
          </p:cNvPr>
          <p:cNvSpPr>
            <a:spLocks noGrp="1"/>
          </p:cNvSpPr>
          <p:nvPr>
            <p:ph type="title"/>
          </p:nvPr>
        </p:nvSpPr>
        <p:spPr>
          <a:xfrm>
            <a:off x="0" y="0"/>
            <a:ext cx="10515600" cy="1325563"/>
          </a:xfrm>
        </p:spPr>
        <p:txBody>
          <a:bodyPr/>
          <a:lstStyle/>
          <a:p>
            <a:pPr lvl="0">
              <a:lnSpc>
                <a:spcPct val="100000"/>
              </a:lnSpc>
              <a:spcBef>
                <a:spcPts val="0"/>
              </a:spcBef>
            </a:pPr>
            <a:r>
              <a:rPr lang="en-GB" sz="10000" b="1" dirty="0">
                <a:solidFill>
                  <a:srgbClr val="1F4E79"/>
                </a:solidFill>
                <a:latin typeface="Century Gothic" panose="020B0502020202020204" pitchFamily="34" charset="0"/>
                <a:ea typeface="+mn-ea"/>
                <a:cs typeface="Calibri" panose="020F0502020204030204" pitchFamily="34" charset="0"/>
              </a:rPr>
              <a:t>-</a:t>
            </a:r>
            <a:r>
              <a:rPr lang="en-GB" sz="10000" b="1" dirty="0" err="1">
                <a:solidFill>
                  <a:srgbClr val="1F4E79"/>
                </a:solidFill>
                <a:latin typeface="Century Gothic" panose="020B0502020202020204" pitchFamily="34" charset="0"/>
                <a:ea typeface="+mn-ea"/>
                <a:cs typeface="Calibri" panose="020F0502020204030204" pitchFamily="34" charset="0"/>
              </a:rPr>
              <a:t>ouil</a:t>
            </a:r>
            <a:r>
              <a:rPr lang="en-GB" sz="10000" b="1" dirty="0">
                <a:solidFill>
                  <a:srgbClr val="1F4E79"/>
                </a:solidFill>
                <a:latin typeface="Century Gothic" panose="020B0502020202020204" pitchFamily="34" charset="0"/>
                <a:ea typeface="+mn-ea"/>
                <a:cs typeface="Calibri" panose="020F0502020204030204" pitchFamily="34" charset="0"/>
              </a:rPr>
              <a:t>/</a:t>
            </a:r>
            <a:r>
              <a:rPr lang="en-GB" sz="10000" b="1" dirty="0" err="1">
                <a:solidFill>
                  <a:srgbClr val="1F4E79"/>
                </a:solidFill>
                <a:latin typeface="Century Gothic" panose="020B0502020202020204" pitchFamily="34" charset="0"/>
                <a:cs typeface="Calibri" panose="020F0502020204030204" pitchFamily="34" charset="0"/>
              </a:rPr>
              <a:t>ouill</a:t>
            </a:r>
            <a:endParaRPr lang="en-US" sz="10000" dirty="0"/>
          </a:p>
        </p:txBody>
      </p:sp>
      <p:sp>
        <p:nvSpPr>
          <p:cNvPr id="5" name="TextBox 4">
            <a:extLst>
              <a:ext uri="{FF2B5EF4-FFF2-40B4-BE49-F238E27FC236}">
                <a16:creationId xmlns:a16="http://schemas.microsoft.com/office/drawing/2014/main" id="{926A884A-546E-45C4-9C6D-0E5AE9EF3A2C}"/>
              </a:ext>
            </a:extLst>
          </p:cNvPr>
          <p:cNvSpPr txBox="1"/>
          <p:nvPr/>
        </p:nvSpPr>
        <p:spPr>
          <a:xfrm>
            <a:off x="2454618" y="4312367"/>
            <a:ext cx="7282763"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br</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ouill</a:t>
            </a:r>
            <a:r>
              <a:rPr kumimoji="0" lang="en-GB" sz="1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ard</a:t>
            </a:r>
            <a:endPar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6" name="Picture 5" descr="moon behind fog">
            <a:extLst>
              <a:ext uri="{FF2B5EF4-FFF2-40B4-BE49-F238E27FC236}">
                <a16:creationId xmlns:a16="http://schemas.microsoft.com/office/drawing/2014/main" id="{DC97CDC2-1237-4337-AA68-9028A0D0E3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6843" y="1633471"/>
            <a:ext cx="3776417" cy="267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2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oui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ouil brouillard.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ouil brouillar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702DEC-7526-4D43-87ED-A363422658C4}"/>
              </a:ext>
            </a:extLst>
          </p:cNvPr>
          <p:cNvSpPr>
            <a:spLocks noGrp="1"/>
          </p:cNvSpPr>
          <p:nvPr>
            <p:ph type="title"/>
          </p:nvPr>
        </p:nvSpPr>
        <p:spPr>
          <a:xfrm>
            <a:off x="0" y="0"/>
            <a:ext cx="10515600" cy="1325563"/>
          </a:xfrm>
        </p:spPr>
        <p:txBody>
          <a:bodyPr/>
          <a:lstStyle/>
          <a:p>
            <a:pPr lvl="0">
              <a:lnSpc>
                <a:spcPct val="100000"/>
              </a:lnSpc>
              <a:spcBef>
                <a:spcPts val="0"/>
              </a:spcBef>
            </a:pPr>
            <a:r>
              <a:rPr lang="en-GB" sz="10000" b="1" dirty="0">
                <a:solidFill>
                  <a:srgbClr val="1F4E79"/>
                </a:solidFill>
                <a:latin typeface="Century Gothic" panose="020B0502020202020204" pitchFamily="34" charset="0"/>
                <a:ea typeface="+mn-ea"/>
                <a:cs typeface="Calibri" panose="020F0502020204030204" pitchFamily="34" charset="0"/>
              </a:rPr>
              <a:t>-</a:t>
            </a:r>
            <a:r>
              <a:rPr lang="en-GB" sz="10000" b="1" dirty="0" err="1">
                <a:solidFill>
                  <a:srgbClr val="1F4E79"/>
                </a:solidFill>
                <a:latin typeface="Century Gothic" panose="020B0502020202020204" pitchFamily="34" charset="0"/>
                <a:ea typeface="+mn-ea"/>
                <a:cs typeface="Calibri" panose="020F0502020204030204" pitchFamily="34" charset="0"/>
              </a:rPr>
              <a:t>ouil</a:t>
            </a:r>
            <a:r>
              <a:rPr lang="en-GB" sz="10000" b="1" dirty="0">
                <a:solidFill>
                  <a:srgbClr val="1F4E79"/>
                </a:solidFill>
                <a:latin typeface="Century Gothic" panose="020B0502020202020204" pitchFamily="34" charset="0"/>
                <a:ea typeface="+mn-ea"/>
                <a:cs typeface="Calibri" panose="020F0502020204030204" pitchFamily="34" charset="0"/>
              </a:rPr>
              <a:t>/</a:t>
            </a:r>
            <a:r>
              <a:rPr lang="en-GB" sz="10000" b="1" dirty="0" err="1">
                <a:solidFill>
                  <a:srgbClr val="1F4E79"/>
                </a:solidFill>
                <a:latin typeface="Century Gothic" panose="020B0502020202020204" pitchFamily="34" charset="0"/>
                <a:cs typeface="Calibri" panose="020F0502020204030204" pitchFamily="34" charset="0"/>
              </a:rPr>
              <a:t>ouill</a:t>
            </a:r>
            <a:endParaRPr lang="en-US" sz="10000" dirty="0"/>
          </a:p>
        </p:txBody>
      </p:sp>
      <p:sp>
        <p:nvSpPr>
          <p:cNvPr id="6" name="TextBox 5">
            <a:extLst>
              <a:ext uri="{FF2B5EF4-FFF2-40B4-BE49-F238E27FC236}">
                <a16:creationId xmlns:a16="http://schemas.microsoft.com/office/drawing/2014/main" id="{FDC011A3-1DE9-40DC-9467-4A6C5EB4FFD0}"/>
              </a:ext>
            </a:extLst>
          </p:cNvPr>
          <p:cNvSpPr txBox="1"/>
          <p:nvPr/>
        </p:nvSpPr>
        <p:spPr>
          <a:xfrm>
            <a:off x="2454618" y="2459504"/>
            <a:ext cx="7282763"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br</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ouill</a:t>
            </a:r>
            <a:r>
              <a:rPr kumimoji="0" lang="en-GB" sz="1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ard</a:t>
            </a:r>
            <a:endPar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92521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oui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ouil brouillar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3A1F71-91F4-4CF3-AA8B-C30F4DE4C830}"/>
              </a:ext>
            </a:extLst>
          </p:cNvPr>
          <p:cNvSpPr>
            <a:spLocks noGrp="1"/>
          </p:cNvSpPr>
          <p:nvPr>
            <p:ph type="title"/>
          </p:nvPr>
        </p:nvSpPr>
        <p:spPr>
          <a:xfrm>
            <a:off x="0" y="0"/>
            <a:ext cx="10515600" cy="1325563"/>
          </a:xfrm>
        </p:spPr>
        <p:txBody>
          <a:bodyPr/>
          <a:lstStyle/>
          <a:p>
            <a:pPr lvl="0">
              <a:lnSpc>
                <a:spcPct val="100000"/>
              </a:lnSpc>
              <a:spcBef>
                <a:spcPts val="0"/>
              </a:spcBef>
            </a:pPr>
            <a:r>
              <a:rPr lang="en-GB" sz="10000" b="1" dirty="0">
                <a:solidFill>
                  <a:srgbClr val="1F4E79"/>
                </a:solidFill>
                <a:latin typeface="Century Gothic" panose="020B0502020202020204" pitchFamily="34" charset="0"/>
                <a:ea typeface="+mn-ea"/>
                <a:cs typeface="Calibri" panose="020F0502020204030204" pitchFamily="34" charset="0"/>
              </a:rPr>
              <a:t>-</a:t>
            </a:r>
            <a:r>
              <a:rPr lang="en-GB" sz="10000" b="1" dirty="0" err="1">
                <a:solidFill>
                  <a:srgbClr val="1F4E79"/>
                </a:solidFill>
                <a:latin typeface="Century Gothic" panose="020B0502020202020204" pitchFamily="34" charset="0"/>
                <a:ea typeface="+mn-ea"/>
                <a:cs typeface="Calibri" panose="020F0502020204030204" pitchFamily="34" charset="0"/>
              </a:rPr>
              <a:t>ouil</a:t>
            </a:r>
            <a:r>
              <a:rPr lang="en-GB" sz="10000" b="1" dirty="0">
                <a:solidFill>
                  <a:srgbClr val="1F4E79"/>
                </a:solidFill>
                <a:latin typeface="Century Gothic" panose="020B0502020202020204" pitchFamily="34" charset="0"/>
                <a:ea typeface="+mn-ea"/>
                <a:cs typeface="Calibri" panose="020F0502020204030204" pitchFamily="34" charset="0"/>
              </a:rPr>
              <a:t>/</a:t>
            </a:r>
            <a:r>
              <a:rPr lang="en-GB" sz="10000" b="1" dirty="0" err="1">
                <a:solidFill>
                  <a:srgbClr val="1F4E79"/>
                </a:solidFill>
                <a:latin typeface="Century Gothic" panose="020B0502020202020204" pitchFamily="34" charset="0"/>
                <a:cs typeface="Calibri" panose="020F0502020204030204" pitchFamily="34" charset="0"/>
              </a:rPr>
              <a:t>ouill</a:t>
            </a:r>
            <a:endParaRPr lang="en-US" sz="10000" dirty="0"/>
          </a:p>
        </p:txBody>
      </p:sp>
      <p:sp>
        <p:nvSpPr>
          <p:cNvPr id="6" name="TextBox 5">
            <a:extLst>
              <a:ext uri="{FF2B5EF4-FFF2-40B4-BE49-F238E27FC236}">
                <a16:creationId xmlns:a16="http://schemas.microsoft.com/office/drawing/2014/main" id="{0C7706F1-E4D1-404D-9426-141602F09877}"/>
              </a:ext>
            </a:extLst>
          </p:cNvPr>
          <p:cNvSpPr txBox="1"/>
          <p:nvPr/>
        </p:nvSpPr>
        <p:spPr>
          <a:xfrm>
            <a:off x="2454618" y="4312367"/>
            <a:ext cx="7282763"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br</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ouill</a:t>
            </a:r>
            <a:r>
              <a:rPr kumimoji="0" lang="en-GB" sz="1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ard</a:t>
            </a:r>
            <a:endPar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8" name="Picture 7" descr="moon behind fog">
            <a:extLst>
              <a:ext uri="{FF2B5EF4-FFF2-40B4-BE49-F238E27FC236}">
                <a16:creationId xmlns:a16="http://schemas.microsoft.com/office/drawing/2014/main" id="{BF8B4E12-E936-46D8-8ED1-2B82144CFC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843" y="1633471"/>
            <a:ext cx="3776417" cy="267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1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6">
            <a:extLst>
              <a:ext uri="{FF2B5EF4-FFF2-40B4-BE49-F238E27FC236}">
                <a16:creationId xmlns:a16="http://schemas.microsoft.com/office/drawing/2014/main" id="{F1A4C803-5BB9-45DD-9165-9E992CD21055}"/>
              </a:ext>
            </a:extLst>
          </p:cNvPr>
          <p:cNvGraphicFramePr>
            <a:graphicFrameLocks noGrp="1"/>
          </p:cNvGraphicFramePr>
          <p:nvPr/>
        </p:nvGraphicFramePr>
        <p:xfrm>
          <a:off x="3132908" y="3828301"/>
          <a:ext cx="5850001" cy="2443566"/>
        </p:xfrm>
        <a:graphic>
          <a:graphicData uri="http://schemas.openxmlformats.org/drawingml/2006/table">
            <a:tbl>
              <a:tblPr firstRow="1" bandRow="1">
                <a:tableStyleId>{21E4AEA4-8DFA-4A89-87EB-49C32662AFE0}</a:tableStyleId>
              </a:tblPr>
              <a:tblGrid>
                <a:gridCol w="599441">
                  <a:extLst>
                    <a:ext uri="{9D8B030D-6E8A-4147-A177-3AD203B41FA5}">
                      <a16:colId xmlns:a16="http://schemas.microsoft.com/office/drawing/2014/main" val="2607353726"/>
                    </a:ext>
                  </a:extLst>
                </a:gridCol>
                <a:gridCol w="1907702">
                  <a:extLst>
                    <a:ext uri="{9D8B030D-6E8A-4147-A177-3AD203B41FA5}">
                      <a16:colId xmlns:a16="http://schemas.microsoft.com/office/drawing/2014/main" val="1600817978"/>
                    </a:ext>
                  </a:extLst>
                </a:gridCol>
                <a:gridCol w="1671429">
                  <a:extLst>
                    <a:ext uri="{9D8B030D-6E8A-4147-A177-3AD203B41FA5}">
                      <a16:colId xmlns:a16="http://schemas.microsoft.com/office/drawing/2014/main" val="4128092149"/>
                    </a:ext>
                  </a:extLst>
                </a:gridCol>
                <a:gridCol w="1671429">
                  <a:extLst>
                    <a:ext uri="{9D8B030D-6E8A-4147-A177-3AD203B41FA5}">
                      <a16:colId xmlns:a16="http://schemas.microsoft.com/office/drawing/2014/main" val="2609792770"/>
                    </a:ext>
                  </a:extLst>
                </a:gridCol>
              </a:tblGrid>
              <a:tr h="497067">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n-lt"/>
                          <a:ea typeface="+mn-ea"/>
                          <a:cs typeface="+mn-cs"/>
                        </a:rPr>
                        <a:t>[-</a:t>
                      </a:r>
                      <a:r>
                        <a:rPr kumimoji="0" lang="en-GB" sz="2000" b="1" i="0" u="none" strike="noStrike" kern="1200" cap="none" spc="0" normalizeH="0" baseline="0" noProof="0" dirty="0" err="1">
                          <a:ln>
                            <a:noFill/>
                          </a:ln>
                          <a:solidFill>
                            <a:prstClr val="white"/>
                          </a:solidFill>
                          <a:effectLst/>
                          <a:uLnTx/>
                          <a:uFillTx/>
                          <a:latin typeface="+mn-lt"/>
                          <a:ea typeface="+mn-ea"/>
                          <a:cs typeface="+mn-cs"/>
                        </a:rPr>
                        <a:t>euil</a:t>
                      </a:r>
                      <a:r>
                        <a:rPr kumimoji="0" lang="en-GB" sz="2000" b="1" i="0" u="none" strike="noStrike" kern="1200" cap="none" spc="0" normalizeH="0" baseline="0" noProof="0" dirty="0">
                          <a:ln>
                            <a:noFill/>
                          </a:ln>
                          <a:solidFill>
                            <a:prstClr val="white"/>
                          </a:solidFill>
                          <a:effectLst/>
                          <a:uLnTx/>
                          <a:uFillTx/>
                          <a:latin typeface="+mn-lt"/>
                          <a:ea typeface="+mn-ea"/>
                          <a:cs typeface="+mn-cs"/>
                        </a:rPr>
                        <a:t>/</a:t>
                      </a:r>
                      <a:r>
                        <a:rPr kumimoji="0" lang="en-GB" sz="2000" b="1" i="0" u="none" strike="noStrike" kern="1200" cap="none" spc="0" normalizeH="0" baseline="0" noProof="0" dirty="0" err="1">
                          <a:ln>
                            <a:noFill/>
                          </a:ln>
                          <a:solidFill>
                            <a:prstClr val="white"/>
                          </a:solidFill>
                          <a:effectLst/>
                          <a:uLnTx/>
                          <a:uFillTx/>
                          <a:latin typeface="+mn-lt"/>
                          <a:ea typeface="+mn-ea"/>
                          <a:cs typeface="+mn-cs"/>
                        </a:rPr>
                        <a:t>euill</a:t>
                      </a:r>
                      <a:r>
                        <a:rPr kumimoji="0" lang="en-GB" sz="2000" b="1" i="0" u="none" strike="noStrike" kern="1200" cap="none" spc="0" normalizeH="0" baseline="0" noProof="0" dirty="0">
                          <a:ln>
                            <a:noFill/>
                          </a:ln>
                          <a:solidFill>
                            <a:prstClr val="white"/>
                          </a:solidFill>
                          <a:effectLst/>
                          <a:uLnTx/>
                          <a:uFillTx/>
                          <a:latin typeface="+mn-lt"/>
                          <a:ea typeface="+mn-ea"/>
                          <a:cs typeface="+mn-cs"/>
                        </a:rPr>
                        <a:t>]</a:t>
                      </a:r>
                      <a:endParaRPr lang="en-GB" sz="20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[long </a:t>
                      </a:r>
                      <a:r>
                        <a:rPr lang="en-GB" sz="2000" dirty="0" err="1"/>
                        <a:t>eu</a:t>
                      </a:r>
                      <a:r>
                        <a:rPr lang="en-GB" sz="2000" dirty="0"/>
                        <a:t>/</a:t>
                      </a:r>
                      <a:r>
                        <a:rPr lang="en-GB" sz="2000" dirty="0">
                          <a:latin typeface="Century Gothic" panose="020B0502020202020204" pitchFamily="34" charset="0"/>
                        </a:rPr>
                        <a:t>œ</a:t>
                      </a:r>
                      <a:r>
                        <a:rPr lang="en-GB" sz="2000" dirty="0"/>
                        <a:t>]</a:t>
                      </a:r>
                      <a:endParaRPr lang="en-GB" sz="2000" b="0" dirty="0"/>
                    </a:p>
                  </a:txBody>
                  <a:tcPr marL="72000" marR="36000"/>
                </a:tc>
                <a:extLst>
                  <a:ext uri="{0D108BD9-81ED-4DB2-BD59-A6C34878D82A}">
                    <a16:rowId xmlns:a16="http://schemas.microsoft.com/office/drawing/2014/main" val="1153431983"/>
                  </a:ext>
                </a:extLst>
              </a:tr>
              <a:tr h="497067">
                <a:tc>
                  <a:txBody>
                    <a:bodyPr/>
                    <a:lstStyle/>
                    <a:p>
                      <a:pPr algn="ctr"/>
                      <a:endParaRPr lang="en-GB" sz="2000" dirty="0">
                        <a:solidFill>
                          <a:schemeClr val="accent1">
                            <a:lumMod val="50000"/>
                          </a:schemeClr>
                        </a:solidFill>
                      </a:endParaRPr>
                    </a:p>
                  </a:txBody>
                  <a:tcPr/>
                </a:tc>
                <a:tc>
                  <a:txBody>
                    <a:bodyPr/>
                    <a:lstStyle/>
                    <a:p>
                      <a:r>
                        <a:rPr lang="en-GB" sz="2000" dirty="0">
                          <a:solidFill>
                            <a:schemeClr val="accent1">
                              <a:lumMod val="50000"/>
                            </a:schemeClr>
                          </a:solidFill>
                        </a:rPr>
                        <a:t>bonh</a:t>
                      </a:r>
                      <a:r>
                        <a:rPr lang="en-GB" sz="2000" dirty="0">
                          <a:solidFill>
                            <a:srgbClr val="FF6600"/>
                          </a:solidFill>
                        </a:rPr>
                        <a:t>eu</a:t>
                      </a:r>
                      <a:r>
                        <a:rPr lang="en-GB" sz="2000" dirty="0">
                          <a:solidFill>
                            <a:schemeClr val="accent1">
                              <a:lumMod val="50000"/>
                            </a:schemeClr>
                          </a:solidFill>
                        </a:rPr>
                        <a:t>r</a:t>
                      </a:r>
                      <a:endParaRPr lang="en-GB" sz="2000" u="sng" dirty="0">
                        <a:solidFill>
                          <a:schemeClr val="accent1">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171492714"/>
                  </a:ext>
                </a:extLst>
              </a:tr>
              <a:tr h="497067">
                <a:tc>
                  <a:txBody>
                    <a:bodyPr/>
                    <a:lstStyle/>
                    <a:p>
                      <a:pPr algn="ctr"/>
                      <a:endParaRPr lang="en-GB" sz="2000" dirty="0">
                        <a:solidFill>
                          <a:schemeClr val="accent1">
                            <a:lumMod val="50000"/>
                          </a:schemeClr>
                        </a:solidFill>
                      </a:endParaRPr>
                    </a:p>
                  </a:txBody>
                  <a:tcPr/>
                </a:tc>
                <a:tc>
                  <a:txBody>
                    <a:bodyPr/>
                    <a:lstStyle/>
                    <a:p>
                      <a:r>
                        <a:rPr lang="en-GB" sz="2000" dirty="0" err="1">
                          <a:solidFill>
                            <a:schemeClr val="accent1">
                              <a:lumMod val="50000"/>
                            </a:schemeClr>
                          </a:solidFill>
                        </a:rPr>
                        <a:t>s</a:t>
                      </a:r>
                      <a:r>
                        <a:rPr lang="en-GB" sz="2000" dirty="0" err="1">
                          <a:solidFill>
                            <a:srgbClr val="E65D00"/>
                          </a:solidFill>
                        </a:rPr>
                        <a:t>euil</a:t>
                      </a:r>
                      <a:endParaRPr lang="en-GB" sz="2000" dirty="0">
                        <a:solidFill>
                          <a:schemeClr val="accent1">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961458278"/>
                  </a:ext>
                </a:extLst>
              </a:tr>
              <a:tr h="497067">
                <a:tc>
                  <a:txBody>
                    <a:bodyPr/>
                    <a:lstStyle/>
                    <a:p>
                      <a:pPr algn="ctr"/>
                      <a:endParaRPr lang="en-GB" sz="2000" dirty="0">
                        <a:solidFill>
                          <a:schemeClr val="accent1">
                            <a:lumMod val="50000"/>
                          </a:schemeClr>
                        </a:solidFill>
                      </a:endParaRPr>
                    </a:p>
                  </a:txBody>
                  <a:tcPr/>
                </a:tc>
                <a:tc>
                  <a:txBody>
                    <a:bodyPr/>
                    <a:lstStyle/>
                    <a:p>
                      <a:r>
                        <a:rPr lang="en-GB" sz="2000" dirty="0" err="1">
                          <a:solidFill>
                            <a:schemeClr val="accent1">
                              <a:lumMod val="50000"/>
                            </a:schemeClr>
                          </a:solidFill>
                        </a:rPr>
                        <a:t>d</a:t>
                      </a:r>
                      <a:r>
                        <a:rPr lang="en-GB" sz="2000" dirty="0" err="1">
                          <a:solidFill>
                            <a:srgbClr val="E65D00"/>
                          </a:solidFill>
                        </a:rPr>
                        <a:t>euil</a:t>
                      </a:r>
                      <a:endParaRPr lang="en-GB" sz="2000" u="sng" dirty="0">
                        <a:solidFill>
                          <a:srgbClr val="E65D00"/>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189313960"/>
                  </a:ext>
                </a:extLst>
              </a:tr>
              <a:tr h="455298">
                <a:tc>
                  <a:txBody>
                    <a:bodyPr/>
                    <a:lstStyle/>
                    <a:p>
                      <a:pPr algn="ctr"/>
                      <a:endParaRPr lang="en-GB" sz="2000" dirty="0">
                        <a:solidFill>
                          <a:schemeClr val="accent1">
                            <a:lumMod val="50000"/>
                          </a:schemeClr>
                        </a:solidFill>
                      </a:endParaRPr>
                    </a:p>
                  </a:txBody>
                  <a:tcPr/>
                </a:tc>
                <a:tc>
                  <a:txBody>
                    <a:bodyPr/>
                    <a:lstStyle/>
                    <a:p>
                      <a:r>
                        <a:rPr lang="en-GB" sz="2000" dirty="0" err="1">
                          <a:solidFill>
                            <a:srgbClr val="E65D00"/>
                          </a:solidFill>
                        </a:rPr>
                        <a:t>œ</a:t>
                      </a:r>
                      <a:r>
                        <a:rPr lang="en-GB" sz="2000" dirty="0" err="1">
                          <a:solidFill>
                            <a:schemeClr val="accent1">
                              <a:lumMod val="50000"/>
                            </a:schemeClr>
                          </a:solidFill>
                        </a:rPr>
                        <a:t>uvre</a:t>
                      </a:r>
                      <a:endParaRPr lang="en-GB" sz="2000" dirty="0">
                        <a:solidFill>
                          <a:schemeClr val="accent1">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344197191"/>
                  </a:ext>
                </a:extLst>
              </a:tr>
            </a:tbl>
          </a:graphicData>
        </a:graphic>
      </p:graphicFrame>
      <p:graphicFrame>
        <p:nvGraphicFramePr>
          <p:cNvPr id="9" name="Table 6">
            <a:extLst>
              <a:ext uri="{FF2B5EF4-FFF2-40B4-BE49-F238E27FC236}">
                <a16:creationId xmlns:a16="http://schemas.microsoft.com/office/drawing/2014/main" id="{61FF1272-3141-4E64-92DE-2CB688D0975F}"/>
              </a:ext>
            </a:extLst>
          </p:cNvPr>
          <p:cNvGraphicFramePr>
            <a:graphicFrameLocks noGrp="1"/>
          </p:cNvGraphicFramePr>
          <p:nvPr/>
        </p:nvGraphicFramePr>
        <p:xfrm>
          <a:off x="54398" y="1275123"/>
          <a:ext cx="5850000" cy="2443566"/>
        </p:xfrm>
        <a:graphic>
          <a:graphicData uri="http://schemas.openxmlformats.org/drawingml/2006/table">
            <a:tbl>
              <a:tblPr firstRow="1" bandRow="1">
                <a:tableStyleId>{21E4AEA4-8DFA-4A89-87EB-49C32662AFE0}</a:tableStyleId>
              </a:tblPr>
              <a:tblGrid>
                <a:gridCol w="630000">
                  <a:extLst>
                    <a:ext uri="{9D8B030D-6E8A-4147-A177-3AD203B41FA5}">
                      <a16:colId xmlns:a16="http://schemas.microsoft.com/office/drawing/2014/main" val="2607353726"/>
                    </a:ext>
                  </a:extLst>
                </a:gridCol>
                <a:gridCol w="2340000">
                  <a:extLst>
                    <a:ext uri="{9D8B030D-6E8A-4147-A177-3AD203B41FA5}">
                      <a16:colId xmlns:a16="http://schemas.microsoft.com/office/drawing/2014/main" val="1600817978"/>
                    </a:ext>
                  </a:extLst>
                </a:gridCol>
                <a:gridCol w="1440000">
                  <a:extLst>
                    <a:ext uri="{9D8B030D-6E8A-4147-A177-3AD203B41FA5}">
                      <a16:colId xmlns:a16="http://schemas.microsoft.com/office/drawing/2014/main" val="4128092149"/>
                    </a:ext>
                  </a:extLst>
                </a:gridCol>
                <a:gridCol w="1440000">
                  <a:extLst>
                    <a:ext uri="{9D8B030D-6E8A-4147-A177-3AD203B41FA5}">
                      <a16:colId xmlns:a16="http://schemas.microsoft.com/office/drawing/2014/main" val="2609792770"/>
                    </a:ext>
                  </a:extLst>
                </a:gridCol>
              </a:tblGrid>
              <a:tr h="497067">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n-lt"/>
                          <a:ea typeface="+mn-ea"/>
                          <a:cs typeface="+mn-cs"/>
                        </a:rPr>
                        <a:t>[-</a:t>
                      </a:r>
                      <a:r>
                        <a:rPr kumimoji="0" lang="en-GB" sz="2000" b="1" i="0" u="none" strike="noStrike" kern="1200" cap="none" spc="0" normalizeH="0" baseline="0" noProof="0" dirty="0" err="1">
                          <a:ln>
                            <a:noFill/>
                          </a:ln>
                          <a:solidFill>
                            <a:prstClr val="white"/>
                          </a:solidFill>
                          <a:effectLst/>
                          <a:uLnTx/>
                          <a:uFillTx/>
                          <a:latin typeface="+mn-lt"/>
                          <a:ea typeface="+mn-ea"/>
                          <a:cs typeface="+mn-cs"/>
                        </a:rPr>
                        <a:t>eil</a:t>
                      </a:r>
                      <a:r>
                        <a:rPr kumimoji="0" lang="en-GB" sz="2000" b="1" i="0" u="none" strike="noStrike" kern="1200" cap="none" spc="0" normalizeH="0" baseline="0" noProof="0" dirty="0">
                          <a:ln>
                            <a:noFill/>
                          </a:ln>
                          <a:solidFill>
                            <a:prstClr val="white"/>
                          </a:solidFill>
                          <a:effectLst/>
                          <a:uLnTx/>
                          <a:uFillTx/>
                          <a:latin typeface="+mn-lt"/>
                          <a:ea typeface="+mn-ea"/>
                          <a:cs typeface="+mn-cs"/>
                        </a:rPr>
                        <a:t>/</a:t>
                      </a:r>
                      <a:r>
                        <a:rPr kumimoji="0" lang="en-GB" sz="2000" b="1" i="0" u="none" strike="noStrike" kern="1200" cap="none" spc="0" normalizeH="0" baseline="0" noProof="0" dirty="0" err="1">
                          <a:ln>
                            <a:noFill/>
                          </a:ln>
                          <a:solidFill>
                            <a:prstClr val="white"/>
                          </a:solidFill>
                          <a:effectLst/>
                          <a:uLnTx/>
                          <a:uFillTx/>
                          <a:latin typeface="+mn-lt"/>
                          <a:ea typeface="+mn-ea"/>
                          <a:cs typeface="+mn-cs"/>
                        </a:rPr>
                        <a:t>eill</a:t>
                      </a:r>
                      <a:r>
                        <a:rPr kumimoji="0" lang="en-GB" sz="2000" b="1" i="0" u="none" strike="noStrike" kern="1200" cap="none" spc="0" normalizeH="0" baseline="0" noProof="0" dirty="0">
                          <a:ln>
                            <a:noFill/>
                          </a:ln>
                          <a:solidFill>
                            <a:prstClr val="white"/>
                          </a:solidFill>
                          <a:effectLst/>
                          <a:uLnTx/>
                          <a:uFillTx/>
                          <a:latin typeface="+mn-lt"/>
                          <a:ea typeface="+mn-ea"/>
                          <a:cs typeface="+mn-cs"/>
                        </a:rPr>
                        <a:t>]</a:t>
                      </a:r>
                      <a:endParaRPr lang="en-GB" sz="20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[è]</a:t>
                      </a:r>
                      <a:endParaRPr lang="en-GB" sz="2000" b="0" dirty="0"/>
                    </a:p>
                  </a:txBody>
                  <a:tcPr/>
                </a:tc>
                <a:extLst>
                  <a:ext uri="{0D108BD9-81ED-4DB2-BD59-A6C34878D82A}">
                    <a16:rowId xmlns:a16="http://schemas.microsoft.com/office/drawing/2014/main" val="1153431983"/>
                  </a:ext>
                </a:extLst>
              </a:tr>
              <a:tr h="497067">
                <a:tc>
                  <a:txBody>
                    <a:bodyPr/>
                    <a:lstStyle/>
                    <a:p>
                      <a:pPr algn="ctr"/>
                      <a:endParaRPr lang="en-GB" sz="2000" dirty="0">
                        <a:solidFill>
                          <a:schemeClr val="accent1">
                            <a:lumMod val="50000"/>
                          </a:schemeClr>
                        </a:solidFill>
                      </a:endParaRPr>
                    </a:p>
                  </a:txBody>
                  <a:tcPr/>
                </a:tc>
                <a:tc>
                  <a:txBody>
                    <a:bodyPr/>
                    <a:lstStyle/>
                    <a:p>
                      <a:r>
                        <a:rPr lang="en-GB" sz="2000" dirty="0" err="1">
                          <a:solidFill>
                            <a:schemeClr val="accent1">
                              <a:lumMod val="50000"/>
                            </a:schemeClr>
                          </a:solidFill>
                        </a:rPr>
                        <a:t>somm</a:t>
                      </a:r>
                      <a:r>
                        <a:rPr lang="en-GB" sz="2000" b="0" dirty="0" err="1">
                          <a:solidFill>
                            <a:srgbClr val="FF6600"/>
                          </a:solidFill>
                        </a:rPr>
                        <a:t>eil</a:t>
                      </a:r>
                      <a:endParaRPr lang="en-GB" sz="2000" b="0" u="sng" dirty="0">
                        <a:solidFill>
                          <a:srgbClr val="FF6600"/>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171492714"/>
                  </a:ext>
                </a:extLst>
              </a:tr>
              <a:tr h="497067">
                <a:tc>
                  <a:txBody>
                    <a:bodyPr/>
                    <a:lstStyle/>
                    <a:p>
                      <a:pPr algn="ctr"/>
                      <a:endParaRPr lang="en-GB" sz="2000" dirty="0">
                        <a:solidFill>
                          <a:schemeClr val="accent1">
                            <a:lumMod val="50000"/>
                          </a:schemeClr>
                        </a:solidFill>
                      </a:endParaRPr>
                    </a:p>
                  </a:txBody>
                  <a:tcPr/>
                </a:tc>
                <a:tc>
                  <a:txBody>
                    <a:bodyPr/>
                    <a:lstStyle/>
                    <a:p>
                      <a:r>
                        <a:rPr lang="en-GB" sz="2000" dirty="0" err="1">
                          <a:solidFill>
                            <a:schemeClr val="accent1">
                              <a:lumMod val="50000"/>
                            </a:schemeClr>
                          </a:solidFill>
                        </a:rPr>
                        <a:t>gr</a:t>
                      </a:r>
                      <a:r>
                        <a:rPr lang="en-GB" sz="2000" b="0" dirty="0" err="1">
                          <a:solidFill>
                            <a:srgbClr val="FF6600"/>
                          </a:solidFill>
                        </a:rPr>
                        <a:t>è</a:t>
                      </a:r>
                      <a:r>
                        <a:rPr lang="en-GB" sz="2000" dirty="0" err="1">
                          <a:solidFill>
                            <a:schemeClr val="accent1">
                              <a:lumMod val="50000"/>
                            </a:schemeClr>
                          </a:solidFill>
                        </a:rPr>
                        <a:t>s</a:t>
                      </a:r>
                      <a:endParaRPr lang="en-GB" sz="2000" dirty="0">
                        <a:solidFill>
                          <a:schemeClr val="accent1">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961458278"/>
                  </a:ext>
                </a:extLst>
              </a:tr>
              <a:tr h="497067">
                <a:tc>
                  <a:txBody>
                    <a:bodyPr/>
                    <a:lstStyle/>
                    <a:p>
                      <a:pPr algn="ctr"/>
                      <a:endParaRPr lang="en-GB" sz="2000" dirty="0">
                        <a:solidFill>
                          <a:schemeClr val="accent1">
                            <a:lumMod val="50000"/>
                          </a:schemeClr>
                        </a:solidFill>
                      </a:endParaRPr>
                    </a:p>
                  </a:txBody>
                  <a:tcPr/>
                </a:tc>
                <a:tc>
                  <a:txBody>
                    <a:bodyPr/>
                    <a:lstStyle/>
                    <a:p>
                      <a:r>
                        <a:rPr lang="en-GB" sz="2000" dirty="0">
                          <a:solidFill>
                            <a:schemeClr val="accent1">
                              <a:lumMod val="50000"/>
                            </a:schemeClr>
                          </a:solidFill>
                        </a:rPr>
                        <a:t>cons</a:t>
                      </a:r>
                      <a:r>
                        <a:rPr lang="en-GB" sz="2000" dirty="0">
                          <a:solidFill>
                            <a:srgbClr val="E65D00"/>
                          </a:solidFill>
                        </a:rPr>
                        <a:t>eil</a:t>
                      </a:r>
                      <a:endParaRPr lang="en-GB" sz="2000" u="sng" dirty="0">
                        <a:solidFill>
                          <a:srgbClr val="E65D00"/>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189313960"/>
                  </a:ext>
                </a:extLst>
              </a:tr>
              <a:tr h="455298">
                <a:tc>
                  <a:txBody>
                    <a:bodyPr/>
                    <a:lstStyle/>
                    <a:p>
                      <a:pPr algn="ctr"/>
                      <a:endParaRPr lang="en-GB" sz="2000" dirty="0">
                        <a:solidFill>
                          <a:schemeClr val="accent1">
                            <a:lumMod val="50000"/>
                          </a:schemeClr>
                        </a:solidFill>
                      </a:endParaRPr>
                    </a:p>
                  </a:txBody>
                  <a:tcPr/>
                </a:tc>
                <a:tc>
                  <a:txBody>
                    <a:bodyPr/>
                    <a:lstStyle/>
                    <a:p>
                      <a:r>
                        <a:rPr lang="en-GB" sz="2000" dirty="0" err="1">
                          <a:solidFill>
                            <a:schemeClr val="accent1">
                              <a:lumMod val="50000"/>
                            </a:schemeClr>
                          </a:solidFill>
                        </a:rPr>
                        <a:t>bout</a:t>
                      </a:r>
                      <a:r>
                        <a:rPr lang="en-GB" sz="2000" dirty="0" err="1">
                          <a:solidFill>
                            <a:srgbClr val="E65D00"/>
                          </a:solidFill>
                        </a:rPr>
                        <a:t>eil</a:t>
                      </a:r>
                      <a:r>
                        <a:rPr lang="en-GB" sz="2000" dirty="0" err="1">
                          <a:solidFill>
                            <a:srgbClr val="FF6600"/>
                          </a:solidFill>
                        </a:rPr>
                        <a:t>l</a:t>
                      </a:r>
                      <a:r>
                        <a:rPr lang="en-GB" sz="2000" dirty="0" err="1">
                          <a:solidFill>
                            <a:schemeClr val="accent1">
                              <a:lumMod val="50000"/>
                            </a:schemeClr>
                          </a:solidFill>
                        </a:rPr>
                        <a:t>e</a:t>
                      </a:r>
                      <a:endParaRPr lang="en-GB" sz="2000" dirty="0">
                        <a:solidFill>
                          <a:schemeClr val="accent1">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344197191"/>
                  </a:ext>
                </a:extLst>
              </a:tr>
            </a:tbl>
          </a:graphicData>
        </a:graphic>
      </p:graphicFrame>
      <p:sp>
        <p:nvSpPr>
          <p:cNvPr id="16" name="TextBox 15" descr="text box hiding answer">
            <a:extLst>
              <a:ext uri="{FF2B5EF4-FFF2-40B4-BE49-F238E27FC236}">
                <a16:creationId xmlns:a16="http://schemas.microsoft.com/office/drawing/2014/main" id="{30999090-992A-47E9-935A-2BB9B2B7B16D}"/>
              </a:ext>
            </a:extLst>
          </p:cNvPr>
          <p:cNvSpPr txBox="1"/>
          <p:nvPr/>
        </p:nvSpPr>
        <p:spPr>
          <a:xfrm>
            <a:off x="1526570" y="1856861"/>
            <a:ext cx="396001" cy="307777"/>
          </a:xfrm>
          <a:prstGeom prst="rect">
            <a:avLst/>
          </a:prstGeom>
          <a:solidFill>
            <a:srgbClr val="F8D7CD"/>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a:t>
            </a:r>
          </a:p>
        </p:txBody>
      </p:sp>
      <p:sp>
        <p:nvSpPr>
          <p:cNvPr id="17" name="TextBox 16" descr="text box hiding answer">
            <a:extLst>
              <a:ext uri="{FF2B5EF4-FFF2-40B4-BE49-F238E27FC236}">
                <a16:creationId xmlns:a16="http://schemas.microsoft.com/office/drawing/2014/main" id="{C0726EA2-D4A9-47F5-95C2-200A7DFA2296}"/>
              </a:ext>
            </a:extLst>
          </p:cNvPr>
          <p:cNvSpPr txBox="1"/>
          <p:nvPr/>
        </p:nvSpPr>
        <p:spPr>
          <a:xfrm>
            <a:off x="1019261" y="2357816"/>
            <a:ext cx="507309" cy="307777"/>
          </a:xfrm>
          <a:prstGeom prst="rect">
            <a:avLst/>
          </a:prstGeom>
          <a:solidFill>
            <a:srgbClr val="FCECE8"/>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a:t>
            </a:r>
          </a:p>
        </p:txBody>
      </p:sp>
      <p:sp>
        <p:nvSpPr>
          <p:cNvPr id="22" name="TextBox 21" descr="text box hiding answer">
            <a:extLst>
              <a:ext uri="{FF2B5EF4-FFF2-40B4-BE49-F238E27FC236}">
                <a16:creationId xmlns:a16="http://schemas.microsoft.com/office/drawing/2014/main" id="{23F80FA8-5B3D-4B06-B5C1-3B665AE1D1BB}"/>
              </a:ext>
            </a:extLst>
          </p:cNvPr>
          <p:cNvSpPr txBox="1"/>
          <p:nvPr/>
        </p:nvSpPr>
        <p:spPr>
          <a:xfrm>
            <a:off x="1367079" y="2846593"/>
            <a:ext cx="396001" cy="307777"/>
          </a:xfrm>
          <a:prstGeom prst="rect">
            <a:avLst/>
          </a:prstGeom>
          <a:solidFill>
            <a:srgbClr val="F8D7CD"/>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a:t>
            </a:r>
          </a:p>
        </p:txBody>
      </p:sp>
      <p:sp>
        <p:nvSpPr>
          <p:cNvPr id="18" name="TextBox 17" descr="text box hiding answer">
            <a:extLst>
              <a:ext uri="{FF2B5EF4-FFF2-40B4-BE49-F238E27FC236}">
                <a16:creationId xmlns:a16="http://schemas.microsoft.com/office/drawing/2014/main" id="{39B3BBDA-AB98-401E-8A76-59E12E549D27}"/>
              </a:ext>
            </a:extLst>
          </p:cNvPr>
          <p:cNvSpPr txBox="1"/>
          <p:nvPr/>
        </p:nvSpPr>
        <p:spPr>
          <a:xfrm flipH="1">
            <a:off x="1362544" y="3335370"/>
            <a:ext cx="484897" cy="307777"/>
          </a:xfrm>
          <a:prstGeom prst="rect">
            <a:avLst/>
          </a:prstGeom>
          <a:solidFill>
            <a:srgbClr val="FCECE8"/>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a:t>
            </a:r>
          </a:p>
        </p:txBody>
      </p:sp>
      <p:sp>
        <p:nvSpPr>
          <p:cNvPr id="29" name="Action Button: Custom 16">
            <a:hlinkClick r:id="" action="ppaction://noaction" highlightClick="1">
              <a:snd r:embed="rId3" name="sommeil.wav"/>
            </a:hlinkClick>
            <a:extLst>
              <a:ext uri="{FF2B5EF4-FFF2-40B4-BE49-F238E27FC236}">
                <a16:creationId xmlns:a16="http://schemas.microsoft.com/office/drawing/2014/main" id="{00B3E4C1-DFF4-46C3-8013-784275E7AA6B}"/>
              </a:ext>
            </a:extLst>
          </p:cNvPr>
          <p:cNvSpPr/>
          <p:nvPr/>
        </p:nvSpPr>
        <p:spPr>
          <a:xfrm>
            <a:off x="176888" y="1827221"/>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26" name="Action Button: Custom 16">
            <a:hlinkClick r:id="" action="ppaction://noaction" highlightClick="1">
              <a:snd r:embed="rId4" name="grès.wav"/>
            </a:hlinkClick>
            <a:extLst>
              <a:ext uri="{FF2B5EF4-FFF2-40B4-BE49-F238E27FC236}">
                <a16:creationId xmlns:a16="http://schemas.microsoft.com/office/drawing/2014/main" id="{5B92A95F-523A-4E36-B65E-94DAE9FBB368}"/>
              </a:ext>
            </a:extLst>
          </p:cNvPr>
          <p:cNvSpPr/>
          <p:nvPr/>
        </p:nvSpPr>
        <p:spPr>
          <a:xfrm>
            <a:off x="178966" y="2312492"/>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27" name="Action Button: Custom 16">
            <a:hlinkClick r:id="" action="ppaction://noaction" highlightClick="1">
              <a:snd r:embed="rId5" name="conseil.wav"/>
            </a:hlinkClick>
            <a:extLst>
              <a:ext uri="{FF2B5EF4-FFF2-40B4-BE49-F238E27FC236}">
                <a16:creationId xmlns:a16="http://schemas.microsoft.com/office/drawing/2014/main" id="{D4B491BE-DEE1-4BAB-B62E-08BEC8F84C2F}"/>
              </a:ext>
            </a:extLst>
          </p:cNvPr>
          <p:cNvSpPr/>
          <p:nvPr/>
        </p:nvSpPr>
        <p:spPr>
          <a:xfrm>
            <a:off x="177581" y="2797763"/>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28" name="Action Button: Custom 16">
            <a:hlinkClick r:id="" action="ppaction://noaction" highlightClick="1">
              <a:snd r:embed="rId6" name="bouteille.wav"/>
            </a:hlinkClick>
            <a:extLst>
              <a:ext uri="{FF2B5EF4-FFF2-40B4-BE49-F238E27FC236}">
                <a16:creationId xmlns:a16="http://schemas.microsoft.com/office/drawing/2014/main" id="{7C5D1C98-B338-48C7-A0D6-9CC93C596CA9}"/>
              </a:ext>
            </a:extLst>
          </p:cNvPr>
          <p:cNvSpPr/>
          <p:nvPr/>
        </p:nvSpPr>
        <p:spPr>
          <a:xfrm>
            <a:off x="178274" y="3283034"/>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pic>
        <p:nvPicPr>
          <p:cNvPr id="34" name="Picture 33" descr="background rectangle">
            <a:extLst>
              <a:ext uri="{FF2B5EF4-FFF2-40B4-BE49-F238E27FC236}">
                <a16:creationId xmlns:a16="http://schemas.microsoft.com/office/drawing/2014/main" id="{70C1262B-6315-4DE9-B597-96F767787DE0}"/>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35" name="Title 3">
            <a:extLst>
              <a:ext uri="{FF2B5EF4-FFF2-40B4-BE49-F238E27FC236}">
                <a16:creationId xmlns:a16="http://schemas.microsoft.com/office/drawing/2014/main" id="{404DDE28-F64E-4A54-9ED8-C40B88737A58}"/>
              </a:ext>
            </a:extLst>
          </p:cNvPr>
          <p:cNvSpPr>
            <a:spLocks noGrp="1"/>
          </p:cNvSpPr>
          <p:nvPr>
            <p:ph type="title"/>
          </p:nvPr>
        </p:nvSpPr>
        <p:spPr>
          <a:xfrm>
            <a:off x="0" y="296864"/>
            <a:ext cx="5265384" cy="707849"/>
          </a:xfrm>
        </p:spPr>
        <p:txBody>
          <a:bodyPr>
            <a:normAutofit/>
          </a:bodyPr>
          <a:lstStyle/>
          <a:p>
            <a:r>
              <a:rPr lang="en-GB" sz="3600" b="1" dirty="0" err="1">
                <a:solidFill>
                  <a:schemeClr val="bg1"/>
                </a:solidFill>
              </a:rPr>
              <a:t>Phonétique</a:t>
            </a:r>
            <a:r>
              <a:rPr lang="en-GB" sz="3600" b="1" dirty="0">
                <a:solidFill>
                  <a:schemeClr val="bg1"/>
                </a:solidFill>
              </a:rPr>
              <a:t>  </a:t>
            </a:r>
          </a:p>
        </p:txBody>
      </p:sp>
      <p:sp>
        <p:nvSpPr>
          <p:cNvPr id="36" name="Rounded Rectangle 46">
            <a:extLst>
              <a:ext uri="{FF2B5EF4-FFF2-40B4-BE49-F238E27FC236}">
                <a16:creationId xmlns:a16="http://schemas.microsoft.com/office/drawing/2014/main" id="{19A61773-6AA5-4D12-91C5-6904DC1C356C}"/>
              </a:ext>
            </a:extLst>
          </p:cNvPr>
          <p:cNvSpPr/>
          <p:nvPr/>
        </p:nvSpPr>
        <p:spPr>
          <a:xfrm>
            <a:off x="9514703" y="249869"/>
            <a:ext cx="2395218"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couter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4" name="Picture 23" descr="green checkmark">
            <a:extLst>
              <a:ext uri="{FF2B5EF4-FFF2-40B4-BE49-F238E27FC236}">
                <a16:creationId xmlns:a16="http://schemas.microsoft.com/office/drawing/2014/main" id="{748F0682-7B80-437A-9BA3-CFB1629E18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1281" y="1850809"/>
            <a:ext cx="282522" cy="294294"/>
          </a:xfrm>
          <a:prstGeom prst="rect">
            <a:avLst/>
          </a:prstGeom>
        </p:spPr>
      </p:pic>
      <p:pic>
        <p:nvPicPr>
          <p:cNvPr id="25" name="Picture 24" descr="green checkmark">
            <a:extLst>
              <a:ext uri="{FF2B5EF4-FFF2-40B4-BE49-F238E27FC236}">
                <a16:creationId xmlns:a16="http://schemas.microsoft.com/office/drawing/2014/main" id="{748F0682-7B80-437A-9BA3-CFB1629E18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8398" y="2338474"/>
            <a:ext cx="282522" cy="294294"/>
          </a:xfrm>
          <a:prstGeom prst="rect">
            <a:avLst/>
          </a:prstGeom>
        </p:spPr>
      </p:pic>
      <p:pic>
        <p:nvPicPr>
          <p:cNvPr id="37" name="Picture 36" descr="green checkmark">
            <a:extLst>
              <a:ext uri="{FF2B5EF4-FFF2-40B4-BE49-F238E27FC236}">
                <a16:creationId xmlns:a16="http://schemas.microsoft.com/office/drawing/2014/main" id="{748F0682-7B80-437A-9BA3-CFB1629E18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8770" y="3284126"/>
            <a:ext cx="282522" cy="294294"/>
          </a:xfrm>
          <a:prstGeom prst="rect">
            <a:avLst/>
          </a:prstGeom>
        </p:spPr>
      </p:pic>
      <p:pic>
        <p:nvPicPr>
          <p:cNvPr id="38" name="Picture 37" descr="green checkmark">
            <a:extLst>
              <a:ext uri="{FF2B5EF4-FFF2-40B4-BE49-F238E27FC236}">
                <a16:creationId xmlns:a16="http://schemas.microsoft.com/office/drawing/2014/main" id="{748F0682-7B80-437A-9BA3-CFB1629E18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8770" y="2824867"/>
            <a:ext cx="282522" cy="294294"/>
          </a:xfrm>
          <a:prstGeom prst="rect">
            <a:avLst/>
          </a:prstGeom>
        </p:spPr>
      </p:pic>
      <p:sp>
        <p:nvSpPr>
          <p:cNvPr id="2" name="TextBox 1">
            <a:extLst>
              <a:ext uri="{FF2B5EF4-FFF2-40B4-BE49-F238E27FC236}">
                <a16:creationId xmlns:a16="http://schemas.microsoft.com/office/drawing/2014/main" id="{4EC5BB39-B0A8-4B6C-B8F0-327744F67D05}"/>
              </a:ext>
            </a:extLst>
          </p:cNvPr>
          <p:cNvSpPr txBox="1"/>
          <p:nvPr/>
        </p:nvSpPr>
        <p:spPr>
          <a:xfrm>
            <a:off x="1816410" y="1840798"/>
            <a:ext cx="123476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sleep</a:t>
            </a: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3" name="TextBox 42">
            <a:extLst>
              <a:ext uri="{FF2B5EF4-FFF2-40B4-BE49-F238E27FC236}">
                <a16:creationId xmlns:a16="http://schemas.microsoft.com/office/drawing/2014/main" id="{71324650-A54C-48E5-9CAA-ED752305D54B}"/>
              </a:ext>
            </a:extLst>
          </p:cNvPr>
          <p:cNvSpPr txBox="1"/>
          <p:nvPr/>
        </p:nvSpPr>
        <p:spPr>
          <a:xfrm>
            <a:off x="1414685" y="2355603"/>
            <a:ext cx="163649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sandstone</a:t>
            </a: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4" name="TextBox 43">
            <a:extLst>
              <a:ext uri="{FF2B5EF4-FFF2-40B4-BE49-F238E27FC236}">
                <a16:creationId xmlns:a16="http://schemas.microsoft.com/office/drawing/2014/main" id="{75CE19EE-B4CB-4D2E-9E94-B069EF9C65C8}"/>
              </a:ext>
            </a:extLst>
          </p:cNvPr>
          <p:cNvSpPr txBox="1"/>
          <p:nvPr/>
        </p:nvSpPr>
        <p:spPr>
          <a:xfrm>
            <a:off x="1757116" y="2832407"/>
            <a:ext cx="129406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advice</a:t>
            </a: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45" name="TextBox 44">
            <a:extLst>
              <a:ext uri="{FF2B5EF4-FFF2-40B4-BE49-F238E27FC236}">
                <a16:creationId xmlns:a16="http://schemas.microsoft.com/office/drawing/2014/main" id="{49D2F344-9A51-4E6B-8A3D-3011D2D1F338}"/>
              </a:ext>
            </a:extLst>
          </p:cNvPr>
          <p:cNvSpPr txBox="1"/>
          <p:nvPr/>
        </p:nvSpPr>
        <p:spPr>
          <a:xfrm>
            <a:off x="1899583" y="3311542"/>
            <a:ext cx="115159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bottle</a:t>
            </a: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55" name="TextBox 54" descr="text box hiding answer">
            <a:extLst>
              <a:ext uri="{FF2B5EF4-FFF2-40B4-BE49-F238E27FC236}">
                <a16:creationId xmlns:a16="http://schemas.microsoft.com/office/drawing/2014/main" id="{6E2CED70-9B75-4551-9812-5FDFF6937FE5}"/>
              </a:ext>
            </a:extLst>
          </p:cNvPr>
          <p:cNvSpPr txBox="1"/>
          <p:nvPr/>
        </p:nvSpPr>
        <p:spPr>
          <a:xfrm>
            <a:off x="4467957" y="4427628"/>
            <a:ext cx="481933" cy="307777"/>
          </a:xfrm>
          <a:prstGeom prst="rect">
            <a:avLst/>
          </a:prstGeom>
          <a:solidFill>
            <a:srgbClr val="F8D7CD"/>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___</a:t>
            </a:r>
          </a:p>
        </p:txBody>
      </p:sp>
      <p:sp>
        <p:nvSpPr>
          <p:cNvPr id="56" name="TextBox 55" descr="text box hiding answer">
            <a:extLst>
              <a:ext uri="{FF2B5EF4-FFF2-40B4-BE49-F238E27FC236}">
                <a16:creationId xmlns:a16="http://schemas.microsoft.com/office/drawing/2014/main" id="{4A4E19D8-B326-4001-8859-CC8B945CEC77}"/>
              </a:ext>
            </a:extLst>
          </p:cNvPr>
          <p:cNvSpPr txBox="1"/>
          <p:nvPr/>
        </p:nvSpPr>
        <p:spPr>
          <a:xfrm>
            <a:off x="3913802" y="4921331"/>
            <a:ext cx="481934" cy="307776"/>
          </a:xfrm>
          <a:prstGeom prst="rect">
            <a:avLst/>
          </a:prstGeom>
          <a:solidFill>
            <a:srgbClr val="FCECE8"/>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___</a:t>
            </a:r>
          </a:p>
        </p:txBody>
      </p:sp>
      <p:sp>
        <p:nvSpPr>
          <p:cNvPr id="57" name="TextBox 56" descr="text box hiding answer">
            <a:extLst>
              <a:ext uri="{FF2B5EF4-FFF2-40B4-BE49-F238E27FC236}">
                <a16:creationId xmlns:a16="http://schemas.microsoft.com/office/drawing/2014/main" id="{32FED973-4916-475C-BE83-A64160102CA2}"/>
              </a:ext>
            </a:extLst>
          </p:cNvPr>
          <p:cNvSpPr txBox="1"/>
          <p:nvPr/>
        </p:nvSpPr>
        <p:spPr>
          <a:xfrm>
            <a:off x="3986024" y="5415030"/>
            <a:ext cx="481933" cy="307777"/>
          </a:xfrm>
          <a:prstGeom prst="rect">
            <a:avLst/>
          </a:prstGeom>
          <a:solidFill>
            <a:srgbClr val="F8D7CD"/>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___</a:t>
            </a:r>
          </a:p>
        </p:txBody>
      </p:sp>
      <p:sp>
        <p:nvSpPr>
          <p:cNvPr id="58" name="TextBox 57" descr="text box hiding answer">
            <a:extLst>
              <a:ext uri="{FF2B5EF4-FFF2-40B4-BE49-F238E27FC236}">
                <a16:creationId xmlns:a16="http://schemas.microsoft.com/office/drawing/2014/main" id="{9C789C58-B6FF-41BA-89B6-9AEF0B058920}"/>
              </a:ext>
            </a:extLst>
          </p:cNvPr>
          <p:cNvSpPr txBox="1"/>
          <p:nvPr/>
        </p:nvSpPr>
        <p:spPr>
          <a:xfrm flipH="1">
            <a:off x="3771418" y="5908731"/>
            <a:ext cx="481934" cy="307777"/>
          </a:xfrm>
          <a:prstGeom prst="rect">
            <a:avLst/>
          </a:prstGeom>
          <a:solidFill>
            <a:srgbClr val="FCECE8"/>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___</a:t>
            </a:r>
          </a:p>
        </p:txBody>
      </p:sp>
      <p:sp>
        <p:nvSpPr>
          <p:cNvPr id="59" name="Action Button: Custom 16">
            <a:hlinkClick r:id="" action="ppaction://noaction" highlightClick="1">
              <a:snd r:embed="rId9" name="bonheur.wav"/>
            </a:hlinkClick>
            <a:extLst>
              <a:ext uri="{FF2B5EF4-FFF2-40B4-BE49-F238E27FC236}">
                <a16:creationId xmlns:a16="http://schemas.microsoft.com/office/drawing/2014/main" id="{9BCD1C51-EB60-42DE-8D3A-64420D9CEF62}"/>
              </a:ext>
            </a:extLst>
          </p:cNvPr>
          <p:cNvSpPr/>
          <p:nvPr/>
        </p:nvSpPr>
        <p:spPr>
          <a:xfrm>
            <a:off x="3254856" y="4371448"/>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60" name="Action Button: Custom 16">
            <a:hlinkClick r:id="" action="ppaction://noaction" highlightClick="1">
              <a:snd r:embed="rId10" name="seuil.wav"/>
            </a:hlinkClick>
            <a:extLst>
              <a:ext uri="{FF2B5EF4-FFF2-40B4-BE49-F238E27FC236}">
                <a16:creationId xmlns:a16="http://schemas.microsoft.com/office/drawing/2014/main" id="{775C8153-BC67-4C6D-8D6D-E76C2832F539}"/>
              </a:ext>
            </a:extLst>
          </p:cNvPr>
          <p:cNvSpPr/>
          <p:nvPr/>
        </p:nvSpPr>
        <p:spPr>
          <a:xfrm>
            <a:off x="3255548" y="4844082"/>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61" name="Action Button: Custom 16">
            <a:hlinkClick r:id="" action="ppaction://noaction" highlightClick="1">
              <a:snd r:embed="rId11" name="deuil.wav"/>
            </a:hlinkClick>
            <a:extLst>
              <a:ext uri="{FF2B5EF4-FFF2-40B4-BE49-F238E27FC236}">
                <a16:creationId xmlns:a16="http://schemas.microsoft.com/office/drawing/2014/main" id="{C73B4FF4-A1B5-4816-93C1-9D1D9B5172E6}"/>
              </a:ext>
            </a:extLst>
          </p:cNvPr>
          <p:cNvSpPr/>
          <p:nvPr/>
        </p:nvSpPr>
        <p:spPr>
          <a:xfrm>
            <a:off x="3253470" y="5354777"/>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a:t>
            </a:r>
          </a:p>
        </p:txBody>
      </p:sp>
      <p:sp>
        <p:nvSpPr>
          <p:cNvPr id="62" name="Action Button: Custom 16">
            <a:hlinkClick r:id="" action="ppaction://noaction" highlightClick="1">
              <a:snd r:embed="rId12" name="oeuvre.wav"/>
            </a:hlinkClick>
            <a:extLst>
              <a:ext uri="{FF2B5EF4-FFF2-40B4-BE49-F238E27FC236}">
                <a16:creationId xmlns:a16="http://schemas.microsoft.com/office/drawing/2014/main" id="{5C8D358A-FE75-4888-971B-C71AFBB42BF5}"/>
              </a:ext>
            </a:extLst>
          </p:cNvPr>
          <p:cNvSpPr/>
          <p:nvPr/>
        </p:nvSpPr>
        <p:spPr>
          <a:xfrm>
            <a:off x="3254163" y="5836940"/>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12</a:t>
            </a:r>
          </a:p>
        </p:txBody>
      </p:sp>
      <p:pic>
        <p:nvPicPr>
          <p:cNvPr id="63" name="Picture 62" descr="green checkmark">
            <a:extLst>
              <a:ext uri="{FF2B5EF4-FFF2-40B4-BE49-F238E27FC236}">
                <a16:creationId xmlns:a16="http://schemas.microsoft.com/office/drawing/2014/main" id="{4CFBE4BF-2BD2-4AC9-A80D-255BDF217E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95330" y="4441111"/>
            <a:ext cx="282522" cy="294294"/>
          </a:xfrm>
          <a:prstGeom prst="rect">
            <a:avLst/>
          </a:prstGeom>
        </p:spPr>
      </p:pic>
      <p:pic>
        <p:nvPicPr>
          <p:cNvPr id="64" name="Picture 63" descr="green checkmark">
            <a:extLst>
              <a:ext uri="{FF2B5EF4-FFF2-40B4-BE49-F238E27FC236}">
                <a16:creationId xmlns:a16="http://schemas.microsoft.com/office/drawing/2014/main" id="{7BA0ADE2-7453-4520-8124-38E58C7D0A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1832" y="4914866"/>
            <a:ext cx="282522" cy="294294"/>
          </a:xfrm>
          <a:prstGeom prst="rect">
            <a:avLst/>
          </a:prstGeom>
        </p:spPr>
      </p:pic>
      <p:pic>
        <p:nvPicPr>
          <p:cNvPr id="65" name="Picture 64" descr="green checkmark">
            <a:extLst>
              <a:ext uri="{FF2B5EF4-FFF2-40B4-BE49-F238E27FC236}">
                <a16:creationId xmlns:a16="http://schemas.microsoft.com/office/drawing/2014/main" id="{97B5EE5F-89D6-4C6E-A550-F2187EC48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9616" y="5907216"/>
            <a:ext cx="282522" cy="294294"/>
          </a:xfrm>
          <a:prstGeom prst="rect">
            <a:avLst/>
          </a:prstGeom>
        </p:spPr>
      </p:pic>
      <p:pic>
        <p:nvPicPr>
          <p:cNvPr id="66" name="Picture 65" descr="green checkmark">
            <a:extLst>
              <a:ext uri="{FF2B5EF4-FFF2-40B4-BE49-F238E27FC236}">
                <a16:creationId xmlns:a16="http://schemas.microsoft.com/office/drawing/2014/main" id="{9E997129-28C4-40BF-9964-C0E418B698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5099" y="5370557"/>
            <a:ext cx="282522" cy="294294"/>
          </a:xfrm>
          <a:prstGeom prst="rect">
            <a:avLst/>
          </a:prstGeom>
        </p:spPr>
      </p:pic>
      <p:sp>
        <p:nvSpPr>
          <p:cNvPr id="67" name="TextBox 66">
            <a:extLst>
              <a:ext uri="{FF2B5EF4-FFF2-40B4-BE49-F238E27FC236}">
                <a16:creationId xmlns:a16="http://schemas.microsoft.com/office/drawing/2014/main" id="{042E2AAD-2BF0-4E85-9B13-C0209CF0E21E}"/>
              </a:ext>
            </a:extLst>
          </p:cNvPr>
          <p:cNvSpPr txBox="1"/>
          <p:nvPr/>
        </p:nvSpPr>
        <p:spPr>
          <a:xfrm>
            <a:off x="4959049" y="4371448"/>
            <a:ext cx="773457"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joy</a:t>
            </a: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68" name="TextBox 67">
            <a:extLst>
              <a:ext uri="{FF2B5EF4-FFF2-40B4-BE49-F238E27FC236}">
                <a16:creationId xmlns:a16="http://schemas.microsoft.com/office/drawing/2014/main" id="{F76C84E8-5051-463E-BBD0-E1629F215A72}"/>
              </a:ext>
            </a:extLst>
          </p:cNvPr>
          <p:cNvSpPr txBox="1"/>
          <p:nvPr/>
        </p:nvSpPr>
        <p:spPr>
          <a:xfrm>
            <a:off x="4226991" y="4884903"/>
            <a:ext cx="150551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doorstep</a:t>
            </a: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69" name="TextBox 68">
            <a:extLst>
              <a:ext uri="{FF2B5EF4-FFF2-40B4-BE49-F238E27FC236}">
                <a16:creationId xmlns:a16="http://schemas.microsoft.com/office/drawing/2014/main" id="{B0747CFA-08E7-4367-81E3-D4DD38D9C01B}"/>
              </a:ext>
            </a:extLst>
          </p:cNvPr>
          <p:cNvSpPr txBox="1"/>
          <p:nvPr/>
        </p:nvSpPr>
        <p:spPr>
          <a:xfrm>
            <a:off x="4438446" y="5364039"/>
            <a:ext cx="129406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[grief]</a:t>
            </a:r>
          </a:p>
        </p:txBody>
      </p:sp>
      <p:sp>
        <p:nvSpPr>
          <p:cNvPr id="70" name="TextBox 69">
            <a:extLst>
              <a:ext uri="{FF2B5EF4-FFF2-40B4-BE49-F238E27FC236}">
                <a16:creationId xmlns:a16="http://schemas.microsoft.com/office/drawing/2014/main" id="{BE017BBA-22D3-4981-B25E-186455720760}"/>
              </a:ext>
            </a:extLst>
          </p:cNvPr>
          <p:cNvSpPr txBox="1"/>
          <p:nvPr/>
        </p:nvSpPr>
        <p:spPr>
          <a:xfrm>
            <a:off x="4226991" y="5843174"/>
            <a:ext cx="150551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work</a:t>
            </a: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graphicFrame>
        <p:nvGraphicFramePr>
          <p:cNvPr id="88" name="Table 6">
            <a:extLst>
              <a:ext uri="{FF2B5EF4-FFF2-40B4-BE49-F238E27FC236}">
                <a16:creationId xmlns:a16="http://schemas.microsoft.com/office/drawing/2014/main" id="{32AC6C05-5056-4B37-97F5-752C5148D90A}"/>
              </a:ext>
            </a:extLst>
          </p:cNvPr>
          <p:cNvGraphicFramePr>
            <a:graphicFrameLocks noGrp="1"/>
          </p:cNvGraphicFramePr>
          <p:nvPr/>
        </p:nvGraphicFramePr>
        <p:xfrm>
          <a:off x="6042241" y="1263838"/>
          <a:ext cx="6066000" cy="2443566"/>
        </p:xfrm>
        <a:graphic>
          <a:graphicData uri="http://schemas.openxmlformats.org/drawingml/2006/table">
            <a:tbl>
              <a:tblPr firstRow="1" bandRow="1">
                <a:tableStyleId>{21E4AEA4-8DFA-4A89-87EB-49C32662AFE0}</a:tableStyleId>
              </a:tblPr>
              <a:tblGrid>
                <a:gridCol w="648000">
                  <a:extLst>
                    <a:ext uri="{9D8B030D-6E8A-4147-A177-3AD203B41FA5}">
                      <a16:colId xmlns:a16="http://schemas.microsoft.com/office/drawing/2014/main" val="2607353726"/>
                    </a:ext>
                  </a:extLst>
                </a:gridCol>
                <a:gridCol w="2430000">
                  <a:extLst>
                    <a:ext uri="{9D8B030D-6E8A-4147-A177-3AD203B41FA5}">
                      <a16:colId xmlns:a16="http://schemas.microsoft.com/office/drawing/2014/main" val="1600817978"/>
                    </a:ext>
                  </a:extLst>
                </a:gridCol>
                <a:gridCol w="1548000">
                  <a:extLst>
                    <a:ext uri="{9D8B030D-6E8A-4147-A177-3AD203B41FA5}">
                      <a16:colId xmlns:a16="http://schemas.microsoft.com/office/drawing/2014/main" val="4128092149"/>
                    </a:ext>
                  </a:extLst>
                </a:gridCol>
                <a:gridCol w="1440000">
                  <a:extLst>
                    <a:ext uri="{9D8B030D-6E8A-4147-A177-3AD203B41FA5}">
                      <a16:colId xmlns:a16="http://schemas.microsoft.com/office/drawing/2014/main" val="2609792770"/>
                    </a:ext>
                  </a:extLst>
                </a:gridCol>
              </a:tblGrid>
              <a:tr h="497067">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n-lt"/>
                          <a:ea typeface="+mn-ea"/>
                          <a:cs typeface="+mn-cs"/>
                        </a:rPr>
                        <a:t> [-</a:t>
                      </a:r>
                      <a:r>
                        <a:rPr kumimoji="0" lang="en-GB" sz="2000" b="1" i="0" u="none" strike="noStrike" kern="1200" cap="none" spc="0" normalizeH="0" baseline="0" noProof="0" dirty="0" err="1">
                          <a:ln>
                            <a:noFill/>
                          </a:ln>
                          <a:solidFill>
                            <a:prstClr val="white"/>
                          </a:solidFill>
                          <a:effectLst/>
                          <a:uLnTx/>
                          <a:uFillTx/>
                          <a:latin typeface="+mn-lt"/>
                          <a:ea typeface="+mn-ea"/>
                          <a:cs typeface="+mn-cs"/>
                        </a:rPr>
                        <a:t>ouil</a:t>
                      </a:r>
                      <a:r>
                        <a:rPr kumimoji="0" lang="en-GB" sz="2000" b="1" i="0" u="none" strike="noStrike" kern="1200" cap="none" spc="0" normalizeH="0" baseline="0" noProof="0" dirty="0">
                          <a:ln>
                            <a:noFill/>
                          </a:ln>
                          <a:solidFill>
                            <a:prstClr val="white"/>
                          </a:solidFill>
                          <a:effectLst/>
                          <a:uLnTx/>
                          <a:uFillTx/>
                          <a:latin typeface="+mn-lt"/>
                          <a:ea typeface="+mn-ea"/>
                          <a:cs typeface="+mn-cs"/>
                        </a:rPr>
                        <a:t>/</a:t>
                      </a:r>
                      <a:r>
                        <a:rPr kumimoji="0" lang="en-GB" sz="2000" b="1" i="0" u="none" strike="noStrike" kern="1200" cap="none" spc="0" normalizeH="0" baseline="0" noProof="0" dirty="0" err="1">
                          <a:ln>
                            <a:noFill/>
                          </a:ln>
                          <a:solidFill>
                            <a:prstClr val="white"/>
                          </a:solidFill>
                          <a:effectLst/>
                          <a:uLnTx/>
                          <a:uFillTx/>
                          <a:latin typeface="+mn-lt"/>
                          <a:ea typeface="+mn-ea"/>
                          <a:cs typeface="+mn-cs"/>
                        </a:rPr>
                        <a:t>ouill</a:t>
                      </a:r>
                      <a:r>
                        <a:rPr kumimoji="0" lang="en-GB" sz="2000" b="1" i="0" u="none" strike="noStrike" kern="1200" cap="none" spc="0" normalizeH="0" baseline="0" noProof="0" dirty="0">
                          <a:ln>
                            <a:noFill/>
                          </a:ln>
                          <a:solidFill>
                            <a:prstClr val="white"/>
                          </a:solidFill>
                          <a:effectLst/>
                          <a:uLnTx/>
                          <a:uFillTx/>
                          <a:latin typeface="+mn-lt"/>
                          <a:ea typeface="+mn-ea"/>
                          <a:cs typeface="+mn-cs"/>
                        </a:rPr>
                        <a:t>]</a:t>
                      </a:r>
                      <a:endParaRPr lang="en-GB" sz="2000" b="0" dirty="0"/>
                    </a:p>
                  </a:txBody>
                  <a:tcPr marL="72000" marR="72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a:t>
                      </a:r>
                      <a:r>
                        <a:rPr lang="en-GB" sz="2000" dirty="0" err="1"/>
                        <a:t>ou</a:t>
                      </a:r>
                      <a:r>
                        <a:rPr lang="en-GB" sz="2000" dirty="0"/>
                        <a:t>]</a:t>
                      </a:r>
                      <a:endParaRPr lang="en-GB" sz="2000" b="0" dirty="0"/>
                    </a:p>
                  </a:txBody>
                  <a:tcPr/>
                </a:tc>
                <a:extLst>
                  <a:ext uri="{0D108BD9-81ED-4DB2-BD59-A6C34878D82A}">
                    <a16:rowId xmlns:a16="http://schemas.microsoft.com/office/drawing/2014/main" val="1153431983"/>
                  </a:ext>
                </a:extLst>
              </a:tr>
              <a:tr h="497067">
                <a:tc>
                  <a:txBody>
                    <a:bodyPr/>
                    <a:lstStyle/>
                    <a:p>
                      <a:pPr algn="ctr"/>
                      <a:endParaRPr lang="en-GB" sz="2000" dirty="0">
                        <a:solidFill>
                          <a:schemeClr val="accent1">
                            <a:lumMod val="50000"/>
                          </a:schemeClr>
                        </a:solidFill>
                      </a:endParaRPr>
                    </a:p>
                  </a:txBody>
                  <a:tcPr/>
                </a:tc>
                <a:tc>
                  <a:txBody>
                    <a:bodyPr/>
                    <a:lstStyle/>
                    <a:p>
                      <a:r>
                        <a:rPr lang="en-GB" sz="2000" dirty="0" err="1">
                          <a:solidFill>
                            <a:schemeClr val="accent1">
                              <a:lumMod val="50000"/>
                            </a:schemeClr>
                          </a:solidFill>
                        </a:rPr>
                        <a:t>f</a:t>
                      </a:r>
                      <a:r>
                        <a:rPr lang="en-GB" sz="2000" dirty="0" err="1">
                          <a:solidFill>
                            <a:srgbClr val="E65D00"/>
                          </a:solidFill>
                        </a:rPr>
                        <a:t>ouil</a:t>
                      </a:r>
                      <a:r>
                        <a:rPr lang="en-GB" sz="2000" dirty="0" err="1">
                          <a:solidFill>
                            <a:schemeClr val="accent1">
                              <a:lumMod val="50000"/>
                            </a:schemeClr>
                          </a:solidFill>
                        </a:rPr>
                        <a:t>ler</a:t>
                      </a:r>
                      <a:endParaRPr lang="en-GB" sz="2000" u="sng" dirty="0">
                        <a:solidFill>
                          <a:schemeClr val="accent1">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171492714"/>
                  </a:ext>
                </a:extLst>
              </a:tr>
              <a:tr h="497067">
                <a:tc>
                  <a:txBody>
                    <a:bodyPr/>
                    <a:lstStyle/>
                    <a:p>
                      <a:pPr algn="ctr"/>
                      <a:r>
                        <a:rPr lang="en-GB" sz="2000" dirty="0">
                          <a:solidFill>
                            <a:schemeClr val="accent1">
                              <a:lumMod val="50000"/>
                            </a:schemeClr>
                          </a:solidFill>
                        </a:rPr>
                        <a:t>0</a:t>
                      </a:r>
                    </a:p>
                  </a:txBody>
                  <a:tcPr/>
                </a:tc>
                <a:tc>
                  <a:txBody>
                    <a:bodyPr/>
                    <a:lstStyle/>
                    <a:p>
                      <a:r>
                        <a:rPr lang="en-GB" sz="2000" dirty="0">
                          <a:solidFill>
                            <a:schemeClr val="accent1">
                              <a:lumMod val="50000"/>
                            </a:schemeClr>
                          </a:solidFill>
                        </a:rPr>
                        <a:t>r</a:t>
                      </a:r>
                      <a:r>
                        <a:rPr lang="en-GB" sz="2000" dirty="0">
                          <a:solidFill>
                            <a:srgbClr val="FF6600"/>
                          </a:solidFill>
                        </a:rPr>
                        <a:t>ouill</a:t>
                      </a:r>
                      <a:r>
                        <a:rPr lang="en-GB" sz="2000" dirty="0">
                          <a:solidFill>
                            <a:schemeClr val="accent1">
                              <a:lumMod val="50000"/>
                            </a:schemeClr>
                          </a:solidFill>
                        </a:rPr>
                        <a:t>e</a:t>
                      </a: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1961458278"/>
                  </a:ext>
                </a:extLst>
              </a:tr>
              <a:tr h="497067">
                <a:tc>
                  <a:txBody>
                    <a:bodyPr/>
                    <a:lstStyle/>
                    <a:p>
                      <a:pPr algn="ctr"/>
                      <a:endParaRPr lang="en-GB" sz="2000" dirty="0">
                        <a:solidFill>
                          <a:schemeClr val="accent1">
                            <a:lumMod val="50000"/>
                          </a:schemeClr>
                        </a:solidFill>
                      </a:endParaRPr>
                    </a:p>
                  </a:txBody>
                  <a:tcPr/>
                </a:tc>
                <a:tc>
                  <a:txBody>
                    <a:bodyPr/>
                    <a:lstStyle/>
                    <a:p>
                      <a:r>
                        <a:rPr lang="en-GB" sz="2000" dirty="0">
                          <a:solidFill>
                            <a:schemeClr val="accent1">
                              <a:lumMod val="50000"/>
                            </a:schemeClr>
                          </a:solidFill>
                        </a:rPr>
                        <a:t>b</a:t>
                      </a:r>
                      <a:r>
                        <a:rPr lang="en-GB" sz="2000" dirty="0">
                          <a:solidFill>
                            <a:srgbClr val="E65D00"/>
                          </a:solidFill>
                        </a:rPr>
                        <a:t>ou</a:t>
                      </a:r>
                      <a:r>
                        <a:rPr lang="en-GB" sz="2000" dirty="0">
                          <a:solidFill>
                            <a:schemeClr val="accent1">
                              <a:lumMod val="50000"/>
                            </a:schemeClr>
                          </a:solidFill>
                        </a:rPr>
                        <a:t>ton</a:t>
                      </a:r>
                      <a:endParaRPr lang="en-GB" sz="2000" u="sng" dirty="0">
                        <a:solidFill>
                          <a:srgbClr val="E65D00"/>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189313960"/>
                  </a:ext>
                </a:extLst>
              </a:tr>
              <a:tr h="455298">
                <a:tc>
                  <a:txBody>
                    <a:bodyPr/>
                    <a:lstStyle/>
                    <a:p>
                      <a:pPr algn="ctr"/>
                      <a:endParaRPr lang="en-GB" sz="2000" dirty="0">
                        <a:solidFill>
                          <a:schemeClr val="accent1">
                            <a:lumMod val="50000"/>
                          </a:schemeClr>
                        </a:solidFill>
                      </a:endParaRPr>
                    </a:p>
                  </a:txBody>
                  <a:tcPr/>
                </a:tc>
                <a:tc>
                  <a:txBody>
                    <a:bodyPr/>
                    <a:lstStyle/>
                    <a:p>
                      <a:r>
                        <a:rPr lang="en-GB" sz="2000" dirty="0" err="1">
                          <a:solidFill>
                            <a:schemeClr val="accent1">
                              <a:lumMod val="50000"/>
                            </a:schemeClr>
                          </a:solidFill>
                        </a:rPr>
                        <a:t>n</a:t>
                      </a:r>
                      <a:r>
                        <a:rPr lang="en-GB" sz="2000" dirty="0" err="1">
                          <a:solidFill>
                            <a:srgbClr val="E65D00"/>
                          </a:solidFill>
                        </a:rPr>
                        <a:t>ou</a:t>
                      </a:r>
                      <a:r>
                        <a:rPr lang="en-GB" sz="2000" dirty="0" err="1">
                          <a:solidFill>
                            <a:schemeClr val="accent1">
                              <a:lumMod val="50000"/>
                            </a:schemeClr>
                          </a:solidFill>
                        </a:rPr>
                        <a:t>er</a:t>
                      </a:r>
                      <a:endParaRPr lang="en-GB" sz="2000" dirty="0">
                        <a:solidFill>
                          <a:schemeClr val="accent1">
                            <a:lumMod val="50000"/>
                          </a:schemeClr>
                        </a:solidFill>
                      </a:endParaRPr>
                    </a:p>
                  </a:txBody>
                  <a:tcPr anchor="ctr"/>
                </a:tc>
                <a:tc>
                  <a:txBody>
                    <a:bodyPr/>
                    <a:lstStyle/>
                    <a:p>
                      <a:endParaRPr lang="en-GB" sz="2000" dirty="0">
                        <a:solidFill>
                          <a:schemeClr val="accent1">
                            <a:lumMod val="50000"/>
                          </a:schemeClr>
                        </a:solidFill>
                      </a:endParaRPr>
                    </a:p>
                  </a:txBody>
                  <a:tcPr/>
                </a:tc>
                <a:tc>
                  <a:txBody>
                    <a:bodyPr/>
                    <a:lstStyle/>
                    <a:p>
                      <a:endParaRPr lang="en-GB" sz="2000" dirty="0">
                        <a:solidFill>
                          <a:schemeClr val="accent1">
                            <a:lumMod val="50000"/>
                          </a:schemeClr>
                        </a:solidFill>
                      </a:endParaRPr>
                    </a:p>
                  </a:txBody>
                  <a:tcPr/>
                </a:tc>
                <a:extLst>
                  <a:ext uri="{0D108BD9-81ED-4DB2-BD59-A6C34878D82A}">
                    <a16:rowId xmlns:a16="http://schemas.microsoft.com/office/drawing/2014/main" val="2344197191"/>
                  </a:ext>
                </a:extLst>
              </a:tr>
            </a:tbl>
          </a:graphicData>
        </a:graphic>
      </p:graphicFrame>
      <p:sp>
        <p:nvSpPr>
          <p:cNvPr id="89" name="TextBox 88" descr="text box hiding answer">
            <a:extLst>
              <a:ext uri="{FF2B5EF4-FFF2-40B4-BE49-F238E27FC236}">
                <a16:creationId xmlns:a16="http://schemas.microsoft.com/office/drawing/2014/main" id="{7B253745-6803-47FF-B38B-3C9E6084BA00}"/>
              </a:ext>
            </a:extLst>
          </p:cNvPr>
          <p:cNvSpPr txBox="1"/>
          <p:nvPr/>
        </p:nvSpPr>
        <p:spPr>
          <a:xfrm>
            <a:off x="6853210" y="1827221"/>
            <a:ext cx="481932" cy="309238"/>
          </a:xfrm>
          <a:prstGeom prst="rect">
            <a:avLst/>
          </a:prstGeom>
          <a:solidFill>
            <a:srgbClr val="F8D7CD"/>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a:t>
            </a:r>
          </a:p>
        </p:txBody>
      </p:sp>
      <p:sp>
        <p:nvSpPr>
          <p:cNvPr id="90" name="TextBox 89" descr="text box hiding answer">
            <a:extLst>
              <a:ext uri="{FF2B5EF4-FFF2-40B4-BE49-F238E27FC236}">
                <a16:creationId xmlns:a16="http://schemas.microsoft.com/office/drawing/2014/main" id="{2660CDF1-24A2-4C43-A2A2-F4C00C817D32}"/>
              </a:ext>
            </a:extLst>
          </p:cNvPr>
          <p:cNvSpPr txBox="1"/>
          <p:nvPr/>
        </p:nvSpPr>
        <p:spPr>
          <a:xfrm>
            <a:off x="6862443" y="2321547"/>
            <a:ext cx="481932" cy="307777"/>
          </a:xfrm>
          <a:prstGeom prst="rect">
            <a:avLst/>
          </a:prstGeom>
          <a:solidFill>
            <a:srgbClr val="FCECE8"/>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a:t>
            </a:r>
          </a:p>
        </p:txBody>
      </p:sp>
      <p:sp>
        <p:nvSpPr>
          <p:cNvPr id="91" name="TextBox 90" descr="text box hiding answer">
            <a:extLst>
              <a:ext uri="{FF2B5EF4-FFF2-40B4-BE49-F238E27FC236}">
                <a16:creationId xmlns:a16="http://schemas.microsoft.com/office/drawing/2014/main" id="{61C0E6EC-266E-4548-BAAD-C2771A8FBA40}"/>
              </a:ext>
            </a:extLst>
          </p:cNvPr>
          <p:cNvSpPr txBox="1"/>
          <p:nvPr/>
        </p:nvSpPr>
        <p:spPr>
          <a:xfrm>
            <a:off x="6953672" y="2814412"/>
            <a:ext cx="333971" cy="307777"/>
          </a:xfrm>
          <a:prstGeom prst="rect">
            <a:avLst/>
          </a:prstGeom>
          <a:solidFill>
            <a:srgbClr val="F8D7CD"/>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a:t>
            </a:r>
          </a:p>
        </p:txBody>
      </p:sp>
      <p:sp>
        <p:nvSpPr>
          <p:cNvPr id="92" name="TextBox 91" descr="text box hiding answer">
            <a:extLst>
              <a:ext uri="{FF2B5EF4-FFF2-40B4-BE49-F238E27FC236}">
                <a16:creationId xmlns:a16="http://schemas.microsoft.com/office/drawing/2014/main" id="{CF7FABCF-DFCE-45D7-B289-FD7E366779C8}"/>
              </a:ext>
            </a:extLst>
          </p:cNvPr>
          <p:cNvSpPr txBox="1"/>
          <p:nvPr/>
        </p:nvSpPr>
        <p:spPr>
          <a:xfrm flipH="1">
            <a:off x="6936424" y="3307276"/>
            <a:ext cx="333970" cy="307777"/>
          </a:xfrm>
          <a:prstGeom prst="rect">
            <a:avLst/>
          </a:prstGeom>
          <a:solidFill>
            <a:srgbClr val="FCECE8"/>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__</a:t>
            </a:r>
          </a:p>
        </p:txBody>
      </p:sp>
      <p:sp>
        <p:nvSpPr>
          <p:cNvPr id="93" name="Action Button: Custom 16">
            <a:hlinkClick r:id="" action="ppaction://noaction" highlightClick="1">
              <a:snd r:embed="rId13" name="fouiller.wav"/>
            </a:hlinkClick>
            <a:extLst>
              <a:ext uri="{FF2B5EF4-FFF2-40B4-BE49-F238E27FC236}">
                <a16:creationId xmlns:a16="http://schemas.microsoft.com/office/drawing/2014/main" id="{E85480C5-0455-449D-91B5-645A7F8ED30F}"/>
              </a:ext>
            </a:extLst>
          </p:cNvPr>
          <p:cNvSpPr/>
          <p:nvPr/>
        </p:nvSpPr>
        <p:spPr>
          <a:xfrm>
            <a:off x="6185459" y="1814253"/>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94" name="Action Button: Custom 16">
            <a:hlinkClick r:id="" action="ppaction://noaction" highlightClick="1">
              <a:snd r:embed="rId14" name="rouille.wav"/>
            </a:hlinkClick>
            <a:extLst>
              <a:ext uri="{FF2B5EF4-FFF2-40B4-BE49-F238E27FC236}">
                <a16:creationId xmlns:a16="http://schemas.microsoft.com/office/drawing/2014/main" id="{D5661F52-3027-47DD-8891-96DCD29E0811}"/>
              </a:ext>
            </a:extLst>
          </p:cNvPr>
          <p:cNvSpPr/>
          <p:nvPr/>
        </p:nvSpPr>
        <p:spPr>
          <a:xfrm>
            <a:off x="6181020" y="2298990"/>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95" name="Action Button: Custom 16">
            <a:hlinkClick r:id="" action="ppaction://noaction" highlightClick="1">
              <a:snd r:embed="rId15" name="bouton.wav"/>
            </a:hlinkClick>
            <a:extLst>
              <a:ext uri="{FF2B5EF4-FFF2-40B4-BE49-F238E27FC236}">
                <a16:creationId xmlns:a16="http://schemas.microsoft.com/office/drawing/2014/main" id="{9165F7D6-2E91-4B49-9C75-10E772F41F8A}"/>
              </a:ext>
            </a:extLst>
          </p:cNvPr>
          <p:cNvSpPr/>
          <p:nvPr/>
        </p:nvSpPr>
        <p:spPr>
          <a:xfrm>
            <a:off x="6176581" y="2783727"/>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96" name="Action Button: Custom 16">
            <a:hlinkClick r:id="" action="ppaction://noaction" highlightClick="1">
              <a:snd r:embed="rId16" name="nouer.wav"/>
            </a:hlinkClick>
            <a:extLst>
              <a:ext uri="{FF2B5EF4-FFF2-40B4-BE49-F238E27FC236}">
                <a16:creationId xmlns:a16="http://schemas.microsoft.com/office/drawing/2014/main" id="{B8EB809F-AE64-468C-8C4F-29B55F401BB5}"/>
              </a:ext>
            </a:extLst>
          </p:cNvPr>
          <p:cNvSpPr/>
          <p:nvPr/>
        </p:nvSpPr>
        <p:spPr>
          <a:xfrm>
            <a:off x="6189897" y="3268463"/>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pic>
        <p:nvPicPr>
          <p:cNvPr id="97" name="Picture 96" descr="green checkmark">
            <a:extLst>
              <a:ext uri="{FF2B5EF4-FFF2-40B4-BE49-F238E27FC236}">
                <a16:creationId xmlns:a16="http://schemas.microsoft.com/office/drawing/2014/main" id="{7E4C5C29-E485-4E72-91A0-ACAB535E3D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09432" y="1850809"/>
            <a:ext cx="282522" cy="294294"/>
          </a:xfrm>
          <a:prstGeom prst="rect">
            <a:avLst/>
          </a:prstGeom>
        </p:spPr>
      </p:pic>
      <p:pic>
        <p:nvPicPr>
          <p:cNvPr id="98" name="Picture 97" descr="green checkmark">
            <a:extLst>
              <a:ext uri="{FF2B5EF4-FFF2-40B4-BE49-F238E27FC236}">
                <a16:creationId xmlns:a16="http://schemas.microsoft.com/office/drawing/2014/main" id="{E509D592-4F78-433C-8CE4-F99E3BE59C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09432" y="2338474"/>
            <a:ext cx="282522" cy="294294"/>
          </a:xfrm>
          <a:prstGeom prst="rect">
            <a:avLst/>
          </a:prstGeom>
        </p:spPr>
      </p:pic>
      <p:pic>
        <p:nvPicPr>
          <p:cNvPr id="99" name="Picture 98" descr="green checkmark">
            <a:extLst>
              <a:ext uri="{FF2B5EF4-FFF2-40B4-BE49-F238E27FC236}">
                <a16:creationId xmlns:a16="http://schemas.microsoft.com/office/drawing/2014/main" id="{FC34D714-ED60-4589-B4F5-2307EAAA01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84901" y="3328102"/>
            <a:ext cx="282522" cy="294294"/>
          </a:xfrm>
          <a:prstGeom prst="rect">
            <a:avLst/>
          </a:prstGeom>
        </p:spPr>
      </p:pic>
      <p:pic>
        <p:nvPicPr>
          <p:cNvPr id="100" name="Picture 99" descr="green checkmark">
            <a:extLst>
              <a:ext uri="{FF2B5EF4-FFF2-40B4-BE49-F238E27FC236}">
                <a16:creationId xmlns:a16="http://schemas.microsoft.com/office/drawing/2014/main" id="{747A4F40-127F-4B8F-94DD-13AEAB1933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84901" y="2809570"/>
            <a:ext cx="282522" cy="294294"/>
          </a:xfrm>
          <a:prstGeom prst="rect">
            <a:avLst/>
          </a:prstGeom>
        </p:spPr>
      </p:pic>
      <p:sp>
        <p:nvSpPr>
          <p:cNvPr id="101" name="TextBox 100">
            <a:extLst>
              <a:ext uri="{FF2B5EF4-FFF2-40B4-BE49-F238E27FC236}">
                <a16:creationId xmlns:a16="http://schemas.microsoft.com/office/drawing/2014/main" id="{86819389-7F67-4554-A12D-70C0E2AA345F}"/>
              </a:ext>
            </a:extLst>
          </p:cNvPr>
          <p:cNvSpPr txBox="1"/>
          <p:nvPr/>
        </p:nvSpPr>
        <p:spPr>
          <a:xfrm>
            <a:off x="7598026" y="1801361"/>
            <a:ext cx="155965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[to </a:t>
            </a:r>
            <a:r>
              <a:rPr kumimoji="0" lang="fr-FR"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search</a:t>
            </a: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102" name="TextBox 101">
            <a:extLst>
              <a:ext uri="{FF2B5EF4-FFF2-40B4-BE49-F238E27FC236}">
                <a16:creationId xmlns:a16="http://schemas.microsoft.com/office/drawing/2014/main" id="{62B8B2C1-8FAA-47C9-B14B-41544E861662}"/>
              </a:ext>
            </a:extLst>
          </p:cNvPr>
          <p:cNvSpPr txBox="1"/>
          <p:nvPr/>
        </p:nvSpPr>
        <p:spPr>
          <a:xfrm>
            <a:off x="7922913" y="2313834"/>
            <a:ext cx="123476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rust</a:t>
            </a: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103" name="TextBox 102">
            <a:extLst>
              <a:ext uri="{FF2B5EF4-FFF2-40B4-BE49-F238E27FC236}">
                <a16:creationId xmlns:a16="http://schemas.microsoft.com/office/drawing/2014/main" id="{5F17CCD2-C80C-4939-A705-43A4A8F93689}"/>
              </a:ext>
            </a:extLst>
          </p:cNvPr>
          <p:cNvSpPr txBox="1"/>
          <p:nvPr/>
        </p:nvSpPr>
        <p:spPr>
          <a:xfrm>
            <a:off x="7863619" y="2792970"/>
            <a:ext cx="129406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fr-FR"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button</a:t>
            </a: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p>
        </p:txBody>
      </p:sp>
      <p:sp>
        <p:nvSpPr>
          <p:cNvPr id="104" name="TextBox 103">
            <a:extLst>
              <a:ext uri="{FF2B5EF4-FFF2-40B4-BE49-F238E27FC236}">
                <a16:creationId xmlns:a16="http://schemas.microsoft.com/office/drawing/2014/main" id="{22A78BE4-90BB-4611-B763-CA82B6A0E51A}"/>
              </a:ext>
            </a:extLst>
          </p:cNvPr>
          <p:cNvSpPr txBox="1"/>
          <p:nvPr/>
        </p:nvSpPr>
        <p:spPr>
          <a:xfrm>
            <a:off x="8006086" y="3272105"/>
            <a:ext cx="1151593"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[to tie]</a:t>
            </a:r>
          </a:p>
        </p:txBody>
      </p:sp>
    </p:spTree>
    <p:extLst>
      <p:ext uri="{BB962C8B-B14F-4D97-AF65-F5344CB8AC3E}">
        <p14:creationId xmlns:p14="http://schemas.microsoft.com/office/powerpoint/2010/main" val="228632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9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91"/>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92"/>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58"/>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P spid="18" grpId="0" animBg="1"/>
      <p:bldP spid="55" grpId="0" animBg="1"/>
      <p:bldP spid="56" grpId="0" animBg="1"/>
      <p:bldP spid="57" grpId="0" animBg="1"/>
      <p:bldP spid="58" grpId="0" animBg="1"/>
      <p:bldP spid="89" grpId="0" animBg="1"/>
      <p:bldP spid="90" grpId="0" animBg="1"/>
      <p:bldP spid="91" grpId="0" animBg="1"/>
      <p:bldP spid="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F31DACF-ED9F-4AA1-A8CB-8A0BA68DBCAC}"/>
              </a:ext>
            </a:extLst>
          </p:cNvPr>
          <p:cNvSpPr>
            <a:spLocks noGrp="1"/>
          </p:cNvSpPr>
          <p:nvPr>
            <p:ph type="title"/>
          </p:nvPr>
        </p:nvSpPr>
        <p:spPr>
          <a:xfrm>
            <a:off x="838197" y="306000"/>
            <a:ext cx="10515600" cy="1325563"/>
          </a:xfrm>
        </p:spPr>
        <p:txBody>
          <a:bodyPr>
            <a:noAutofit/>
          </a:bodyPr>
          <a:lstStyle/>
          <a:p>
            <a:pPr algn="ctr"/>
            <a:r>
              <a:rPr lang="en-GB" sz="10000" b="1" dirty="0">
                <a:solidFill>
                  <a:srgbClr val="115076"/>
                </a:solidFill>
                <a:cs typeface="Calibri" panose="020F0502020204030204" pitchFamily="34" charset="0"/>
              </a:rPr>
              <a:t>-</a:t>
            </a:r>
            <a:r>
              <a:rPr lang="en-GB" sz="10000" b="1" dirty="0" err="1">
                <a:solidFill>
                  <a:srgbClr val="115076"/>
                </a:solidFill>
                <a:cs typeface="Calibri" panose="020F0502020204030204" pitchFamily="34" charset="0"/>
              </a:rPr>
              <a:t>ouil</a:t>
            </a:r>
            <a:r>
              <a:rPr lang="en-GB" sz="10000" b="1" dirty="0">
                <a:solidFill>
                  <a:srgbClr val="115076"/>
                </a:solidFill>
                <a:cs typeface="Calibri" panose="020F0502020204030204" pitchFamily="34" charset="0"/>
              </a:rPr>
              <a:t>/</a:t>
            </a:r>
            <a:r>
              <a:rPr lang="en-GB" sz="10000" b="1" dirty="0" err="1">
                <a:solidFill>
                  <a:srgbClr val="115076"/>
                </a:solidFill>
                <a:cs typeface="Calibri" panose="020F0502020204030204" pitchFamily="34" charset="0"/>
              </a:rPr>
              <a:t>ouill</a:t>
            </a:r>
            <a:endParaRPr lang="en-GB" sz="10000" dirty="0"/>
          </a:p>
        </p:txBody>
      </p:sp>
      <p:sp>
        <p:nvSpPr>
          <p:cNvPr id="19" name="Rounded Rectangle 8" descr="rectangle">
            <a:extLst>
              <a:ext uri="{FF2B5EF4-FFF2-40B4-BE49-F238E27FC236}">
                <a16:creationId xmlns:a16="http://schemas.microsoft.com/office/drawing/2014/main" id="{0DA73804-1814-4367-85CC-70EF1C5BC644}"/>
              </a:ext>
            </a:extLst>
          </p:cNvPr>
          <p:cNvSpPr/>
          <p:nvPr/>
        </p:nvSpPr>
        <p:spPr>
          <a:xfrm>
            <a:off x="4079616" y="2063834"/>
            <a:ext cx="4039726"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74462134-F322-4F7D-82D4-40CC3E416C22}"/>
              </a:ext>
            </a:extLst>
          </p:cNvPr>
          <p:cNvSpPr txBox="1"/>
          <p:nvPr/>
        </p:nvSpPr>
        <p:spPr>
          <a:xfrm>
            <a:off x="4267613" y="3594940"/>
            <a:ext cx="365677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br</a:t>
            </a:r>
            <a:r>
              <a:rPr kumimoji="0" lang="en-GB" sz="60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ard</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3" name="Rectangle 22">
            <a:extLst>
              <a:ext uri="{FF2B5EF4-FFF2-40B4-BE49-F238E27FC236}">
                <a16:creationId xmlns:a16="http://schemas.microsoft.com/office/drawing/2014/main" id="{11D232AA-27B7-48E5-B7BC-841E002A039C}"/>
              </a:ext>
            </a:extLst>
          </p:cNvPr>
          <p:cNvSpPr/>
          <p:nvPr/>
        </p:nvSpPr>
        <p:spPr>
          <a:xfrm>
            <a:off x="648868" y="1518237"/>
            <a:ext cx="2834430"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6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ouill</a:t>
            </a: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4" name="TextBox 23">
            <a:extLst>
              <a:ext uri="{FF2B5EF4-FFF2-40B4-BE49-F238E27FC236}">
                <a16:creationId xmlns:a16="http://schemas.microsoft.com/office/drawing/2014/main" id="{C55F1815-D837-4B4B-8B7E-BABA7E822DC5}"/>
              </a:ext>
            </a:extLst>
          </p:cNvPr>
          <p:cNvSpPr txBox="1"/>
          <p:nvPr/>
        </p:nvSpPr>
        <p:spPr>
          <a:xfrm>
            <a:off x="3671422" y="4708480"/>
            <a:ext cx="459345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br</a:t>
            </a:r>
            <a:r>
              <a:rPr kumimoji="0" lang="en-GB" sz="66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6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5" name="TextBox 24">
            <a:extLst>
              <a:ext uri="{FF2B5EF4-FFF2-40B4-BE49-F238E27FC236}">
                <a16:creationId xmlns:a16="http://schemas.microsoft.com/office/drawing/2014/main" id="{914E3938-1A30-4970-AB77-D63DF7005F63}"/>
              </a:ext>
            </a:extLst>
          </p:cNvPr>
          <p:cNvSpPr txBox="1"/>
          <p:nvPr/>
        </p:nvSpPr>
        <p:spPr>
          <a:xfrm>
            <a:off x="7646172" y="4483321"/>
            <a:ext cx="43094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débr</a:t>
            </a:r>
            <a:r>
              <a:rPr kumimoji="0" lang="en-GB" sz="60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6" name="Rectangle 25">
            <a:extLst>
              <a:ext uri="{FF2B5EF4-FFF2-40B4-BE49-F238E27FC236}">
                <a16:creationId xmlns:a16="http://schemas.microsoft.com/office/drawing/2014/main" id="{C3AC33AF-950F-433C-BAC3-B5D5A3B0B692}"/>
              </a:ext>
            </a:extLst>
          </p:cNvPr>
          <p:cNvSpPr/>
          <p:nvPr/>
        </p:nvSpPr>
        <p:spPr>
          <a:xfrm>
            <a:off x="8119341" y="1518237"/>
            <a:ext cx="3836307"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gren</a:t>
            </a:r>
            <a:r>
              <a:rPr kumimoji="0" lang="en-GB" sz="60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endParaRPr>
          </a:p>
        </p:txBody>
      </p:sp>
      <p:sp>
        <p:nvSpPr>
          <p:cNvPr id="27" name="Rectangle 26">
            <a:extLst>
              <a:ext uri="{FF2B5EF4-FFF2-40B4-BE49-F238E27FC236}">
                <a16:creationId xmlns:a16="http://schemas.microsoft.com/office/drawing/2014/main" id="{51A03CF0-EAAD-4226-A1F7-559CFB34A797}"/>
              </a:ext>
            </a:extLst>
          </p:cNvPr>
          <p:cNvSpPr/>
          <p:nvPr/>
        </p:nvSpPr>
        <p:spPr>
          <a:xfrm>
            <a:off x="4397120" y="5620742"/>
            <a:ext cx="316945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scramble]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8" name="Rectangle 27">
            <a:extLst>
              <a:ext uri="{FF2B5EF4-FFF2-40B4-BE49-F238E27FC236}">
                <a16:creationId xmlns:a16="http://schemas.microsoft.com/office/drawing/2014/main" id="{C30902FE-7621-4D7C-9EDA-5CAC565789CB}"/>
              </a:ext>
            </a:extLst>
          </p:cNvPr>
          <p:cNvSpPr/>
          <p:nvPr/>
        </p:nvSpPr>
        <p:spPr>
          <a:xfrm>
            <a:off x="8133031" y="5296473"/>
            <a:ext cx="313739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[disentangle]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9" name="Rectangle 28">
            <a:extLst>
              <a:ext uri="{FF2B5EF4-FFF2-40B4-BE49-F238E27FC236}">
                <a16:creationId xmlns:a16="http://schemas.microsoft.com/office/drawing/2014/main" id="{7A26AF56-C948-4FE3-871A-D60C93778B6F}"/>
              </a:ext>
            </a:extLst>
          </p:cNvPr>
          <p:cNvSpPr/>
          <p:nvPr/>
        </p:nvSpPr>
        <p:spPr>
          <a:xfrm>
            <a:off x="568957" y="2338198"/>
            <a:ext cx="330891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rummage]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30" name="Picture 2" descr="frog">
            <a:extLst>
              <a:ext uri="{FF2B5EF4-FFF2-40B4-BE49-F238E27FC236}">
                <a16:creationId xmlns:a16="http://schemas.microsoft.com/office/drawing/2014/main" id="{8C47AB17-6F76-46E7-8094-4763D70BDF5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92571" y="2391620"/>
            <a:ext cx="1504746" cy="13610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moon behind fog">
            <a:extLst>
              <a:ext uri="{FF2B5EF4-FFF2-40B4-BE49-F238E27FC236}">
                <a16:creationId xmlns:a16="http://schemas.microsoft.com/office/drawing/2014/main" id="{417A482A-E628-4353-9798-F500D23189A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47730" y="2325527"/>
            <a:ext cx="2047742" cy="145261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A07149C-620A-4267-B1F7-49968592B9CC}"/>
              </a:ext>
            </a:extLst>
          </p:cNvPr>
          <p:cNvSpPr txBox="1"/>
          <p:nvPr/>
        </p:nvSpPr>
        <p:spPr>
          <a:xfrm>
            <a:off x="-130410" y="5135797"/>
            <a:ext cx="459345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6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é</a:t>
            </a:r>
            <a:endParaRPr kumimoji="0" lang="en-GB" sz="66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33" name="Picture 2" descr="animal out in the rain">
            <a:extLst>
              <a:ext uri="{FF2B5EF4-FFF2-40B4-BE49-F238E27FC236}">
                <a16:creationId xmlns:a16="http://schemas.microsoft.com/office/drawing/2014/main" id="{0E019AF5-A445-4B84-B1F0-E06E50C14BE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8957" y="3219183"/>
            <a:ext cx="2130468" cy="213046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5001BCF6-1AA4-496F-86AE-364FE1532D1E}"/>
              </a:ext>
            </a:extLst>
          </p:cNvPr>
          <p:cNvSpPr/>
          <p:nvPr/>
        </p:nvSpPr>
        <p:spPr>
          <a:xfrm>
            <a:off x="2699425" y="4708480"/>
            <a:ext cx="96051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[wet]</a:t>
            </a:r>
            <a:endPar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2910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oui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4" name="ouil brouillard.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subTnLst>
                                    <p:audio>
                                      <p:cMediaNode>
                                        <p:cTn display="0" masterRel="sameClick">
                                          <p:stCondLst>
                                            <p:cond evt="begin" delay="0">
                                              <p:tn val="21"/>
                                            </p:cond>
                                          </p:stCondLst>
                                          <p:endCondLst>
                                            <p:cond evt="onStopAudio" delay="0">
                                              <p:tgtEl>
                                                <p:sldTgt/>
                                              </p:tgtEl>
                                            </p:cond>
                                          </p:endCondLst>
                                        </p:cTn>
                                        <p:tgtEl>
                                          <p:sndTgt r:embed="rId5" name="ouil fouiller.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subTnLst>
                                    <p:audio>
                                      <p:cMediaNode>
                                        <p:cTn display="0" masterRel="sameClick">
                                          <p:stCondLst>
                                            <p:cond evt="begin" delay="0">
                                              <p:tn val="26"/>
                                            </p:cond>
                                          </p:stCondLst>
                                          <p:endCondLst>
                                            <p:cond evt="onStopAudio" delay="0">
                                              <p:tgtEl>
                                                <p:sldTgt/>
                                              </p:tgtEl>
                                            </p:cond>
                                          </p:endCondLst>
                                        </p:cTn>
                                        <p:tgtEl>
                                          <p:sndTgt r:embed="rId5" name="ouil fouiller.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subTnLst>
                                    <p:audio>
                                      <p:cMediaNode>
                                        <p:cTn display="0" masterRel="sameClick">
                                          <p:stCondLst>
                                            <p:cond evt="begin" delay="0">
                                              <p:tn val="31"/>
                                            </p:cond>
                                          </p:stCondLst>
                                          <p:endCondLst>
                                            <p:cond evt="onStopAudio" delay="0">
                                              <p:tgtEl>
                                                <p:sldTgt/>
                                              </p:tgtEl>
                                            </p:cond>
                                          </p:endCondLst>
                                        </p:cTn>
                                        <p:tgtEl>
                                          <p:sndTgt r:embed="rId6" name="ouil mouill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subTnLst>
                                    <p:audio>
                                      <p:cMediaNode>
                                        <p:cTn display="0" masterRel="sameClick">
                                          <p:stCondLst>
                                            <p:cond evt="begin" delay="0">
                                              <p:tn val="36"/>
                                            </p:cond>
                                          </p:stCondLst>
                                          <p:endCondLst>
                                            <p:cond evt="onStopAudio" delay="0">
                                              <p:tgtEl>
                                                <p:sldTgt/>
                                              </p:tgtEl>
                                            </p:cond>
                                          </p:endCondLst>
                                        </p:cTn>
                                        <p:tgtEl>
                                          <p:sndTgt r:embed="rId6" name="ouil mouille.wav"/>
                                        </p:tgtEl>
                                      </p:cMediaNode>
                                    </p:audio>
                                  </p:sub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subTnLst>
                                    <p:audio>
                                      <p:cMediaNode>
                                        <p:cTn display="0" masterRel="sameClick">
                                          <p:stCondLst>
                                            <p:cond evt="begin" delay="0">
                                              <p:tn val="39"/>
                                            </p:cond>
                                          </p:stCondLst>
                                          <p:endCondLst>
                                            <p:cond evt="onStopAudio" delay="0">
                                              <p:tgtEl>
                                                <p:sldTgt/>
                                              </p:tgtEl>
                                            </p:cond>
                                          </p:endCondLst>
                                        </p:cTn>
                                        <p:tgtEl>
                                          <p:sndTgt r:embed="rId6" name="ouil mouille.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subTnLst>
                                    <p:audio>
                                      <p:cMediaNode>
                                        <p:cTn display="0" masterRel="sameClick">
                                          <p:stCondLst>
                                            <p:cond evt="begin" delay="0">
                                              <p:tn val="44"/>
                                            </p:cond>
                                          </p:stCondLst>
                                          <p:endCondLst>
                                            <p:cond evt="onStopAudio" delay="0">
                                              <p:tgtEl>
                                                <p:sldTgt/>
                                              </p:tgtEl>
                                            </p:cond>
                                          </p:endCondLst>
                                        </p:cTn>
                                        <p:tgtEl>
                                          <p:sndTgt r:embed="rId7" name="ouil brouiller.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subTnLst>
                                    <p:audio>
                                      <p:cMediaNode>
                                        <p:cTn display="0" masterRel="sameClick">
                                          <p:stCondLst>
                                            <p:cond evt="begin" delay="0">
                                              <p:tn val="49"/>
                                            </p:cond>
                                          </p:stCondLst>
                                          <p:endCondLst>
                                            <p:cond evt="onStopAudio" delay="0">
                                              <p:tgtEl>
                                                <p:sldTgt/>
                                              </p:tgtEl>
                                            </p:cond>
                                          </p:endCondLst>
                                        </p:cTn>
                                        <p:tgtEl>
                                          <p:sndTgt r:embed="rId7" name="ouil brouiller.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subTnLst>
                                    <p:audio>
                                      <p:cMediaNode>
                                        <p:cTn display="0" masterRel="sameClick">
                                          <p:stCondLst>
                                            <p:cond evt="begin" delay="0">
                                              <p:tn val="54"/>
                                            </p:cond>
                                          </p:stCondLst>
                                          <p:endCondLst>
                                            <p:cond evt="onStopAudio" delay="0">
                                              <p:tgtEl>
                                                <p:sldTgt/>
                                              </p:tgtEl>
                                            </p:cond>
                                          </p:endCondLst>
                                        </p:cTn>
                                        <p:tgtEl>
                                          <p:sndTgt r:embed="rId8" name="ouil débrouiller.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subTnLst>
                                    <p:audio>
                                      <p:cMediaNode>
                                        <p:cTn display="0" masterRel="sameClick">
                                          <p:stCondLst>
                                            <p:cond evt="begin" delay="0">
                                              <p:tn val="59"/>
                                            </p:cond>
                                          </p:stCondLst>
                                          <p:endCondLst>
                                            <p:cond evt="onStopAudio" delay="0">
                                              <p:tgtEl>
                                                <p:sldTgt/>
                                              </p:tgtEl>
                                            </p:cond>
                                          </p:endCondLst>
                                        </p:cTn>
                                        <p:tgtEl>
                                          <p:sndTgt r:embed="rId8" name="ouil débrouiller.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subTnLst>
                                    <p:audio>
                                      <p:cMediaNode>
                                        <p:cTn display="0" masterRel="sameClick">
                                          <p:stCondLst>
                                            <p:cond evt="begin" delay="0">
                                              <p:tn val="64"/>
                                            </p:cond>
                                          </p:stCondLst>
                                          <p:endCondLst>
                                            <p:cond evt="onStopAudio" delay="0">
                                              <p:tgtEl>
                                                <p:sldTgt/>
                                              </p:tgtEl>
                                            </p:cond>
                                          </p:endCondLst>
                                        </p:cTn>
                                        <p:tgtEl>
                                          <p:sndTgt r:embed="rId9" name="ouil grenouille.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subTnLst>
                                    <p:audio>
                                      <p:cMediaNode>
                                        <p:cTn display="0" masterRel="sameClick">
                                          <p:stCondLst>
                                            <p:cond evt="begin" delay="0">
                                              <p:tn val="69"/>
                                            </p:cond>
                                          </p:stCondLst>
                                          <p:endCondLst>
                                            <p:cond evt="onStopAudio" delay="0">
                                              <p:tgtEl>
                                                <p:sldTgt/>
                                              </p:tgtEl>
                                            </p:cond>
                                          </p:endCondLst>
                                        </p:cTn>
                                        <p:tgtEl>
                                          <p:sndTgt r:embed="rId9" name="ouil grenoui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3" grpId="0"/>
      <p:bldP spid="24" grpId="0"/>
      <p:bldP spid="25" grpId="0"/>
      <p:bldP spid="26" grpId="0"/>
      <p:bldP spid="27" grpId="0"/>
      <p:bldP spid="28" grpId="0"/>
      <p:bldP spid="29" grpId="0"/>
      <p:bldP spid="3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BD2EBC7-2E43-435D-BE02-C8D787D67435}"/>
              </a:ext>
            </a:extLst>
          </p:cNvPr>
          <p:cNvSpPr>
            <a:spLocks noGrp="1"/>
          </p:cNvSpPr>
          <p:nvPr>
            <p:ph type="title"/>
          </p:nvPr>
        </p:nvSpPr>
        <p:spPr>
          <a:xfrm>
            <a:off x="838197" y="306000"/>
            <a:ext cx="10515600" cy="1325563"/>
          </a:xfrm>
        </p:spPr>
        <p:txBody>
          <a:bodyPr>
            <a:noAutofit/>
          </a:bodyPr>
          <a:lstStyle/>
          <a:p>
            <a:pPr algn="ctr"/>
            <a:r>
              <a:rPr lang="en-GB" sz="10000" b="1" dirty="0">
                <a:solidFill>
                  <a:srgbClr val="115076"/>
                </a:solidFill>
                <a:cs typeface="Calibri" panose="020F0502020204030204" pitchFamily="34" charset="0"/>
              </a:rPr>
              <a:t>-</a:t>
            </a:r>
            <a:r>
              <a:rPr lang="en-GB" sz="10000" b="1" dirty="0" err="1">
                <a:solidFill>
                  <a:srgbClr val="115076"/>
                </a:solidFill>
                <a:cs typeface="Calibri" panose="020F0502020204030204" pitchFamily="34" charset="0"/>
              </a:rPr>
              <a:t>ouil</a:t>
            </a:r>
            <a:r>
              <a:rPr lang="en-GB" sz="10000" b="1" dirty="0">
                <a:solidFill>
                  <a:srgbClr val="115076"/>
                </a:solidFill>
                <a:cs typeface="Calibri" panose="020F0502020204030204" pitchFamily="34" charset="0"/>
              </a:rPr>
              <a:t>/</a:t>
            </a:r>
            <a:r>
              <a:rPr lang="en-GB" sz="10000" b="1" dirty="0" err="1">
                <a:solidFill>
                  <a:srgbClr val="115076"/>
                </a:solidFill>
                <a:cs typeface="Calibri" panose="020F0502020204030204" pitchFamily="34" charset="0"/>
              </a:rPr>
              <a:t>ouill</a:t>
            </a:r>
            <a:endParaRPr lang="en-GB" sz="10000" dirty="0"/>
          </a:p>
        </p:txBody>
      </p:sp>
      <p:sp>
        <p:nvSpPr>
          <p:cNvPr id="16" name="TextBox 15">
            <a:extLst>
              <a:ext uri="{FF2B5EF4-FFF2-40B4-BE49-F238E27FC236}">
                <a16:creationId xmlns:a16="http://schemas.microsoft.com/office/drawing/2014/main" id="{C3C6F3BC-33AF-4695-971D-A85CA2FCE07E}"/>
              </a:ext>
            </a:extLst>
          </p:cNvPr>
          <p:cNvSpPr txBox="1"/>
          <p:nvPr/>
        </p:nvSpPr>
        <p:spPr>
          <a:xfrm>
            <a:off x="4267612" y="3078618"/>
            <a:ext cx="3656770"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br</a:t>
            </a:r>
            <a:r>
              <a:rPr kumimoji="0" lang="en-GB" sz="60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ard</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id="{61D36898-2F91-487E-9311-821C390C6A2D}"/>
              </a:ext>
            </a:extLst>
          </p:cNvPr>
          <p:cNvSpPr/>
          <p:nvPr/>
        </p:nvSpPr>
        <p:spPr>
          <a:xfrm>
            <a:off x="470780" y="2063834"/>
            <a:ext cx="2834430"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6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ouill</a:t>
            </a: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8" name="TextBox 17">
            <a:extLst>
              <a:ext uri="{FF2B5EF4-FFF2-40B4-BE49-F238E27FC236}">
                <a16:creationId xmlns:a16="http://schemas.microsoft.com/office/drawing/2014/main" id="{28316541-B2A7-46F5-AD6D-41726CCD2B59}"/>
              </a:ext>
            </a:extLst>
          </p:cNvPr>
          <p:cNvSpPr txBox="1"/>
          <p:nvPr/>
        </p:nvSpPr>
        <p:spPr>
          <a:xfrm>
            <a:off x="3770115" y="5169067"/>
            <a:ext cx="459345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br</a:t>
            </a:r>
            <a:r>
              <a:rPr kumimoji="0" lang="en-GB" sz="66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6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85D62C01-A021-4219-A101-089EC1EB813F}"/>
              </a:ext>
            </a:extLst>
          </p:cNvPr>
          <p:cNvSpPr txBox="1"/>
          <p:nvPr/>
        </p:nvSpPr>
        <p:spPr>
          <a:xfrm>
            <a:off x="7646172" y="4483321"/>
            <a:ext cx="43094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débr</a:t>
            </a:r>
            <a:r>
              <a:rPr kumimoji="0" lang="en-GB" sz="60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0" name="Rectangle 19">
            <a:extLst>
              <a:ext uri="{FF2B5EF4-FFF2-40B4-BE49-F238E27FC236}">
                <a16:creationId xmlns:a16="http://schemas.microsoft.com/office/drawing/2014/main" id="{559122FC-13CE-42A6-8D64-B31844E48DCF}"/>
              </a:ext>
            </a:extLst>
          </p:cNvPr>
          <p:cNvSpPr/>
          <p:nvPr/>
        </p:nvSpPr>
        <p:spPr>
          <a:xfrm>
            <a:off x="8119341" y="2063834"/>
            <a:ext cx="3836307"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gren</a:t>
            </a:r>
            <a:r>
              <a:rPr kumimoji="0" lang="en-GB" sz="60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endParaRPr>
          </a:p>
        </p:txBody>
      </p:sp>
      <p:sp>
        <p:nvSpPr>
          <p:cNvPr id="21" name="TextBox 20">
            <a:extLst>
              <a:ext uri="{FF2B5EF4-FFF2-40B4-BE49-F238E27FC236}">
                <a16:creationId xmlns:a16="http://schemas.microsoft.com/office/drawing/2014/main" id="{73EC454A-AE33-44DB-9045-97045FC2DCF2}"/>
              </a:ext>
            </a:extLst>
          </p:cNvPr>
          <p:cNvSpPr txBox="1"/>
          <p:nvPr/>
        </p:nvSpPr>
        <p:spPr>
          <a:xfrm>
            <a:off x="-105942" y="4437154"/>
            <a:ext cx="459345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en-GB" sz="66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Calibri" panose="020F0502020204030204" pitchFamily="34" charset="0"/>
              </a:rPr>
              <a:t>ouill</a:t>
            </a:r>
            <a:r>
              <a:rPr kumimoji="0" lang="en-GB" sz="66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é</a:t>
            </a:r>
            <a:endParaRPr kumimoji="0" lang="en-GB" sz="66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2" name="Rounded Rectangle 8" descr="rectangle">
            <a:extLst>
              <a:ext uri="{FF2B5EF4-FFF2-40B4-BE49-F238E27FC236}">
                <a16:creationId xmlns:a16="http://schemas.microsoft.com/office/drawing/2014/main" id="{803234D6-F092-4019-95C7-EBB3435D5425}"/>
              </a:ext>
            </a:extLst>
          </p:cNvPr>
          <p:cNvSpPr/>
          <p:nvPr/>
        </p:nvSpPr>
        <p:spPr>
          <a:xfrm>
            <a:off x="4079616" y="2063834"/>
            <a:ext cx="4039726"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690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oui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subTnLst>
                                    <p:audio>
                                      <p:cMediaNode>
                                        <p:cTn display="0" masterRel="sameClick">
                                          <p:stCondLst>
                                            <p:cond evt="begin" delay="0">
                                              <p:tn val="10"/>
                                            </p:cond>
                                          </p:stCondLst>
                                          <p:endCondLst>
                                            <p:cond evt="onStopAudio" delay="0">
                                              <p:tgtEl>
                                                <p:sldTgt/>
                                              </p:tgtEl>
                                            </p:cond>
                                          </p:endCondLst>
                                        </p:cTn>
                                        <p:tgtEl>
                                          <p:sndTgt r:embed="rId4" name="ouil brouillard.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subTnLst>
                                    <p:audio>
                                      <p:cMediaNode>
                                        <p:cTn display="0" masterRel="sameClick">
                                          <p:stCondLst>
                                            <p:cond evt="begin" delay="0">
                                              <p:tn val="18"/>
                                            </p:cond>
                                          </p:stCondLst>
                                          <p:endCondLst>
                                            <p:cond evt="onStopAudio" delay="0">
                                              <p:tgtEl>
                                                <p:sldTgt/>
                                              </p:tgtEl>
                                            </p:cond>
                                          </p:endCondLst>
                                        </p:cTn>
                                        <p:tgtEl>
                                          <p:sndTgt r:embed="rId5" name="ouil fouill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subTnLst>
                                    <p:audio>
                                      <p:cMediaNode>
                                        <p:cTn display="0" masterRel="sameClick">
                                          <p:stCondLst>
                                            <p:cond evt="begin" delay="0">
                                              <p:tn val="23"/>
                                            </p:cond>
                                          </p:stCondLst>
                                          <p:endCondLst>
                                            <p:cond evt="onStopAudio" delay="0">
                                              <p:tgtEl>
                                                <p:sldTgt/>
                                              </p:tgtEl>
                                            </p:cond>
                                          </p:endCondLst>
                                        </p:cTn>
                                        <p:tgtEl>
                                          <p:sndTgt r:embed="rId6" name="ouil mouill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subTnLst>
                                    <p:audio>
                                      <p:cMediaNode>
                                        <p:cTn display="0" masterRel="sameClick">
                                          <p:stCondLst>
                                            <p:cond evt="begin" delay="0">
                                              <p:tn val="28"/>
                                            </p:cond>
                                          </p:stCondLst>
                                          <p:endCondLst>
                                            <p:cond evt="onStopAudio" delay="0">
                                              <p:tgtEl>
                                                <p:sldTgt/>
                                              </p:tgtEl>
                                            </p:cond>
                                          </p:endCondLst>
                                        </p:cTn>
                                        <p:tgtEl>
                                          <p:sndTgt r:embed="rId7" name="ouil brouille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subTnLst>
                                    <p:audio>
                                      <p:cMediaNode>
                                        <p:cTn display="0" masterRel="sameClick">
                                          <p:stCondLst>
                                            <p:cond evt="begin" delay="0">
                                              <p:tn val="33"/>
                                            </p:cond>
                                          </p:stCondLst>
                                          <p:endCondLst>
                                            <p:cond evt="onStopAudio" delay="0">
                                              <p:tgtEl>
                                                <p:sldTgt/>
                                              </p:tgtEl>
                                            </p:cond>
                                          </p:endCondLst>
                                        </p:cTn>
                                        <p:tgtEl>
                                          <p:sndTgt r:embed="rId8" name="ouil débrouille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9" name="ouil grenoui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skeleton_template" id="{8581BD2D-41DD-2F4A-A625-4F5721570AFA}" vid="{0FFFEC36-5810-6749-8F05-986CA2358D1D}"/>
    </a:ext>
  </a:extLst>
</a:theme>
</file>

<file path=ppt/theme/theme2.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skeleton_template" id="{8581BD2D-41DD-2F4A-A625-4F5721570AFA}" vid="{9E779C71-68E2-D942-9213-7E5BD48DD39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skeleton_template" id="{8581BD2D-41DD-2F4A-A625-4F5721570AFA}" vid="{18A606E2-FD5C-BB43-8276-B6C723CB4548}"/>
    </a:ext>
  </a:extLst>
</a:theme>
</file>

<file path=ppt/theme/theme4.xml><?xml version="1.0" encoding="utf-8"?>
<a:theme xmlns:a="http://schemas.openxmlformats.org/drawingml/2006/main" name="1_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2">
            <a:lumMod val="20000"/>
            <a:lumOff val="80000"/>
          </a:schemeClr>
        </a:solidFill>
        <a:ln>
          <a:solidFill>
            <a:srgbClr val="002060"/>
          </a:solidFill>
        </a:ln>
      </a:spPr>
      <a:bodyPr wrap="square" rtlCol="0">
        <a:spAutoFit/>
      </a:bodyPr>
      <a:lstStyle>
        <a:defPPr algn="l">
          <a:defRPr sz="2200" b="1" dirty="0" err="1">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French_skeleton_template</Template>
  <TotalTime>345</TotalTime>
  <Words>2883</Words>
  <Application>Microsoft Office PowerPoint</Application>
  <PresentationFormat>Widescreen</PresentationFormat>
  <Paragraphs>382</Paragraphs>
  <Slides>20</Slides>
  <Notes>20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20</vt:i4>
      </vt:variant>
    </vt:vector>
  </HeadingPairs>
  <TitlesOfParts>
    <vt:vector size="33" baseType="lpstr">
      <vt:lpstr>Arial</vt:lpstr>
      <vt:lpstr>Calibri</vt:lpstr>
      <vt:lpstr>Century Gothic</vt:lpstr>
      <vt:lpstr>Georgia</vt:lpstr>
      <vt:lpstr>Tw Cen MT</vt:lpstr>
      <vt:lpstr>1_Office Theme</vt:lpstr>
      <vt:lpstr>NCELP Theme</vt:lpstr>
      <vt:lpstr>2_Office Theme</vt:lpstr>
      <vt:lpstr>1_NCELP Theme</vt:lpstr>
      <vt:lpstr>5_Office Theme</vt:lpstr>
      <vt:lpstr>3_Office Theme</vt:lpstr>
      <vt:lpstr>6_Office Theme</vt:lpstr>
      <vt:lpstr>4_Office Theme</vt:lpstr>
      <vt:lpstr>French Phonics Collection </vt:lpstr>
      <vt:lpstr>SSC [-ouill-/ouil]</vt:lpstr>
      <vt:lpstr>Phonétique  </vt:lpstr>
      <vt:lpstr>-ouil/ouill</vt:lpstr>
      <vt:lpstr>-ouil/ouill</vt:lpstr>
      <vt:lpstr>-ouil/ouill</vt:lpstr>
      <vt:lpstr>Phonétique  </vt:lpstr>
      <vt:lpstr>-ouil/ouill</vt:lpstr>
      <vt:lpstr>-ouil/ouill</vt:lpstr>
      <vt:lpstr>-ouil/ouill</vt:lpstr>
      <vt:lpstr>Phonétique  </vt:lpstr>
      <vt:lpstr>Phonétique  </vt:lpstr>
      <vt:lpstr>Phonétique  </vt:lpstr>
      <vt:lpstr>SSC [-eill-/eil]</vt:lpstr>
      <vt:lpstr>-ouill-/-ouil</vt:lpstr>
      <vt:lpstr>Phonétique  </vt:lpstr>
      <vt:lpstr>Phonétique  </vt:lpstr>
      <vt:lpstr>Rolecards for printing</vt:lpstr>
      <vt:lpstr>Réponses  </vt:lpstr>
      <vt:lpstr>Réponses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Phonics Collection </dc:title>
  <dc:creator>Catherine Morris</dc:creator>
  <cp:lastModifiedBy>Catherine Morris</cp:lastModifiedBy>
  <cp:revision>33</cp:revision>
  <dcterms:created xsi:type="dcterms:W3CDTF">2021-02-16T11:52:59Z</dcterms:created>
  <dcterms:modified xsi:type="dcterms:W3CDTF">2021-04-20T11:29:36Z</dcterms:modified>
</cp:coreProperties>
</file>