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64" autoAdjust="0"/>
    <p:restoredTop sz="86376" autoAdjust="0"/>
  </p:normalViewPr>
  <p:slideViewPr>
    <p:cSldViewPr snapToGrid="0">
      <p:cViewPr varScale="1">
        <p:scale>
          <a:sx n="93" d="100"/>
          <a:sy n="93" d="100"/>
        </p:scale>
        <p:origin x="232" y="4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A8310-DB05-4709-B7E4-305DE641C8B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43E1E-1C20-4978-937E-8583E0D13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912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970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OPTIONAL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Students can opt to produce</a:t>
            </a:r>
            <a:r>
              <a:rPr lang="en-GB" b="0" baseline="0" dirty="0"/>
              <a:t> the sentences in any order.  The shapes are triggered to reveal the English translation when the shape itself is clicked.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90784-656C-4BA6-90F8-11FF7804BF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091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brief run-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 of the 1st person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singular.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90784-656C-4BA6-90F8-11FF7804BF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846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Introduce ‘</a:t>
            </a:r>
            <a:r>
              <a:rPr lang="en-GB" dirty="0" err="1"/>
              <a:t>doy</a:t>
            </a:r>
            <a:r>
              <a:rPr lang="en-GB" dirty="0"/>
              <a:t>’ in a sentence.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90784-656C-4BA6-90F8-11FF7804BF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316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‘who</a:t>
            </a:r>
            <a:r>
              <a:rPr lang="en-GB" baseline="0" dirty="0"/>
              <a:t> receives’ table requires students to pay attention to the meaning of the nouns taught this week and others that are revisited.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Mi’ hasn’t yet been taught in NCELP Y7 Spanish SoW, so make sure that the meaning of this word is clear (it can be mistakenly understood to be the English ‘me’).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90784-656C-4BA6-90F8-11FF7804BF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291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brief run-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 of the 2nd person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singular.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90784-656C-4BA6-90F8-11FF7804BF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944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Introduce ‘das’ in a sentence.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90784-656C-4BA6-90F8-11FF7804BF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075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Transcript</a:t>
            </a:r>
            <a:r>
              <a:rPr lang="en-GB" dirty="0"/>
              <a:t> 1. </a:t>
            </a:r>
            <a:r>
              <a:rPr lang="en-GB" dirty="0" err="1"/>
              <a:t>Doy</a:t>
            </a:r>
            <a:r>
              <a:rPr lang="en-GB" dirty="0"/>
              <a:t> una [beep]; 2. Das </a:t>
            </a:r>
            <a:r>
              <a:rPr lang="en-GB" dirty="0" err="1"/>
              <a:t>unos</a:t>
            </a:r>
            <a:r>
              <a:rPr lang="en-GB" dirty="0"/>
              <a:t> [beep]; 3. Das</a:t>
            </a:r>
            <a:r>
              <a:rPr lang="en-GB" baseline="0" dirty="0"/>
              <a:t> unas [beep]; 4. </a:t>
            </a:r>
            <a:r>
              <a:rPr lang="en-GB" baseline="0" dirty="0" err="1"/>
              <a:t>Doy</a:t>
            </a:r>
            <a:r>
              <a:rPr lang="en-GB" baseline="0" dirty="0"/>
              <a:t> un [beep]; 5, </a:t>
            </a:r>
            <a:r>
              <a:rPr lang="en-GB" baseline="0" dirty="0" err="1"/>
              <a:t>Doy</a:t>
            </a:r>
            <a:r>
              <a:rPr lang="en-GB" baseline="0" dirty="0"/>
              <a:t> </a:t>
            </a:r>
            <a:r>
              <a:rPr lang="en-GB" baseline="0" dirty="0" err="1"/>
              <a:t>unos</a:t>
            </a:r>
            <a:r>
              <a:rPr lang="en-GB" baseline="0" dirty="0"/>
              <a:t> [beep]; 6. Das una [beep]; 7. </a:t>
            </a:r>
            <a:r>
              <a:rPr lang="en-GB" baseline="0" dirty="0" err="1"/>
              <a:t>Doy</a:t>
            </a:r>
            <a:r>
              <a:rPr lang="en-GB" baseline="0" dirty="0"/>
              <a:t> un [beep]; 8. Das </a:t>
            </a:r>
            <a:r>
              <a:rPr lang="en-GB" baseline="0" dirty="0" err="1"/>
              <a:t>unos</a:t>
            </a:r>
            <a:r>
              <a:rPr lang="en-GB" baseline="0" dirty="0"/>
              <a:t> [beep].</a:t>
            </a:r>
            <a:endParaRPr lang="en-GB" b="1" dirty="0"/>
          </a:p>
          <a:p>
            <a:endParaRPr lang="en-GB" b="1" dirty="0"/>
          </a:p>
          <a:p>
            <a:r>
              <a:rPr lang="en-GB" b="0" dirty="0"/>
              <a:t>Students</a:t>
            </a:r>
            <a:r>
              <a:rPr lang="en-GB" b="0" baseline="0" dirty="0"/>
              <a:t> first listen to see if they can hear ‘doy’ or ‘das’. They then listen again and write down the indefinite article that they hear. [Note: some classes may complete both steps in one listening.]</a:t>
            </a:r>
          </a:p>
          <a:p>
            <a:r>
              <a:rPr lang="en-GB" b="0" baseline="0" dirty="0"/>
              <a:t>Finally, they think of a noun to complete the sentence. Encourage students to pay attention to the preceding article here, which determines the gender and number of the noun. </a:t>
            </a:r>
          </a:p>
          <a:p>
            <a:endParaRPr lang="en-GB" b="0" baseline="0" dirty="0"/>
          </a:p>
          <a:p>
            <a:r>
              <a:rPr lang="en-GB" b="0" baseline="0" dirty="0"/>
              <a:t>Students could then practise reading these aloud to each other in pairs.</a:t>
            </a:r>
            <a:endParaRPr lang="en-GB" b="0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90784-656C-4BA6-90F8-11FF7804BF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22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/>
              <a:t>In this writing activity students can be more imaginative about giving. The task also revisits ‘querer’, but could be adapted to focus only on ‘dar’.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/>
              <a:t>Dictionaries would be useful for this task, since students may wish to use previously untaught vocabulary.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/>
              <a:t>If students need to recap the different forms of ‘dar’ and ‘querer’ before starting, refer to the accompanying help slide (see next slide).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/>
              <a:t>Students could also say who they give to, using ‘a’. This could either require use of indefinite article (…a un amigo) or the use of ‘mi’ (…a mi madre).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90784-656C-4BA6-90F8-11FF7804BF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9126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/>
              <a:t>This help slide can be used to do a quick recap of the different forms of dar and querer. Click once on any box to reveal the Spanish translation. The boxes can be clicked in any order.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90784-656C-4BA6-90F8-11FF7804BF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757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Dar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one of the NCELP 25 most frequent verbs in Spanish. Both the infinitive and 3</a:t>
            </a:r>
            <a:r>
              <a:rPr lang="en-GB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person singular are introduced in order to familiarise students over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next few slides.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Bring up the word ‘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its own, say it, students repeat it, and remind them of the phonics.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Try to elicit the meaning from the students.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bring up the English translations.  Emphasise the two meanings for the infinitive.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Bring up the 3</a:t>
            </a:r>
            <a:r>
              <a:rPr lang="en-GB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person singular ‘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da’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it, students repeat it.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Try to elicit the meanings from the students. Emphasise the two meanings for ‘da’.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90784-656C-4BA6-90F8-11FF7804BF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23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Cycle through the infinitive and 3</a:t>
            </a:r>
            <a:r>
              <a:rPr lang="en-GB" baseline="30000" dirty="0"/>
              <a:t>rd</a:t>
            </a:r>
            <a:r>
              <a:rPr lang="en-GB" dirty="0"/>
              <a:t> person singular again.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90784-656C-4BA6-90F8-11FF7804BF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744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Introduce the 3</a:t>
            </a:r>
            <a:r>
              <a:rPr lang="en-GB" baseline="30000" dirty="0"/>
              <a:t>rd</a:t>
            </a:r>
            <a:r>
              <a:rPr lang="en-GB" dirty="0"/>
              <a:t> person singular in a sentence.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90784-656C-4BA6-90F8-11FF7804BF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631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Introduce the infinitive</a:t>
            </a:r>
            <a:r>
              <a:rPr lang="en-GB" baseline="0" dirty="0"/>
              <a:t> </a:t>
            </a:r>
            <a:r>
              <a:rPr lang="en-GB" dirty="0"/>
              <a:t>in a sentence.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90784-656C-4BA6-90F8-11FF7804BF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630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Cycle through the 3</a:t>
            </a:r>
            <a:r>
              <a:rPr lang="en-GB" baseline="30000" dirty="0"/>
              <a:t>rd</a:t>
            </a:r>
            <a:r>
              <a:rPr lang="en-GB" dirty="0"/>
              <a:t> person singular in context again.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90784-656C-4BA6-90F8-11FF7804BF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196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Cycle through the infinitive in context again.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90784-656C-4BA6-90F8-11FF7804BF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232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Sentence completion task. Students are provided with ‘</a:t>
            </a:r>
            <a:r>
              <a:rPr lang="en-GB" dirty="0" err="1"/>
              <a:t>dar</a:t>
            </a:r>
            <a:r>
              <a:rPr lang="en-GB" dirty="0"/>
              <a:t>’ or</a:t>
            </a:r>
            <a:r>
              <a:rPr lang="en-GB" baseline="0" dirty="0"/>
              <a:t> ‘da’ and have to finish the sentence with the correct ending. Sentences beginning with ‘</a:t>
            </a:r>
            <a:r>
              <a:rPr lang="en-GB" baseline="0" dirty="0" err="1"/>
              <a:t>dar</a:t>
            </a:r>
            <a:r>
              <a:rPr lang="en-GB" baseline="0" dirty="0"/>
              <a:t>’ make a verb phrase, e.g. ‘giving a book’, ‘giving three presents’ which then needs a complement (e.g. is a good idea, is normal).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90784-656C-4BA6-90F8-11FF7804BF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727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43E1E-1C20-4978-937E-8583E0D13CC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073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B0CF-99AF-4E78-AB59-976AA4E76800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B0DE-0DB2-4AF9-8506-9696CADAD4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899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B0CF-99AF-4E78-AB59-976AA4E76800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B0DE-0DB2-4AF9-8506-9696CADAD4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24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B0CF-99AF-4E78-AB59-976AA4E76800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B0DE-0DB2-4AF9-8506-9696CADAD4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546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408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820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9158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060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62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348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058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60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B0CF-99AF-4E78-AB59-976AA4E76800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B0DE-0DB2-4AF9-8506-9696CADAD4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08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189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419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71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B0CF-99AF-4E78-AB59-976AA4E76800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B0DE-0DB2-4AF9-8506-9696CADAD4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93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B0CF-99AF-4E78-AB59-976AA4E76800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B0DE-0DB2-4AF9-8506-9696CADAD4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435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B0CF-99AF-4E78-AB59-976AA4E76800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B0DE-0DB2-4AF9-8506-9696CADAD4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601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B0CF-99AF-4E78-AB59-976AA4E76800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B0DE-0DB2-4AF9-8506-9696CADAD4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75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B0CF-99AF-4E78-AB59-976AA4E76800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B0DE-0DB2-4AF9-8506-9696CADAD4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532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B0CF-99AF-4E78-AB59-976AA4E76800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B0DE-0DB2-4AF9-8506-9696CADAD4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97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B0CF-99AF-4E78-AB59-976AA4E76800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B0DE-0DB2-4AF9-8506-9696CADAD4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36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6B0CF-99AF-4E78-AB59-976AA4E76800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CB0DE-0DB2-4AF9-8506-9696CADAD4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02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0" y="-61459"/>
            <a:ext cx="1627856" cy="563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75200" cy="41783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9088583" y="6572243"/>
            <a:ext cx="84346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Tw Cen MT" panose="020B0602020104020603" pitchFamily="34" charset="0"/>
              </a:rPr>
              <a:t>Material</a:t>
            </a:r>
            <a:r>
              <a:rPr lang="en-GB" sz="11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Tw Cen MT" panose="020B0602020104020603" pitchFamily="34" charset="0"/>
              </a:rPr>
              <a:t>licensed as </a:t>
            </a:r>
            <a:r>
              <a:rPr lang="en-GB" sz="1100" b="1" u="sng" dirty="0">
                <a:solidFill>
                  <a:srgbClr val="FFFFFF"/>
                </a:solidFill>
                <a:latin typeface="Tw Cen MT" panose="020B0602020104020603" pitchFamily="34" charset="0"/>
                <a:hlinkClick r:id="rId16"/>
              </a:rPr>
              <a:t>CC BY-NC-SA 4.0</a:t>
            </a:r>
            <a:br>
              <a:rPr lang="en-GB" sz="1100" dirty="0">
                <a:latin typeface="Tw Cen MT" panose="020B0602020104020603" pitchFamily="34" charset="0"/>
              </a:rPr>
            </a:br>
            <a:endParaRPr lang="en-GB" sz="1100" dirty="0">
              <a:latin typeface="Tw Cen MT" panose="020B0602020104020603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96577" y="6526075"/>
            <a:ext cx="2291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</a:rPr>
              <a:t>Nick Avery</a:t>
            </a:r>
          </a:p>
        </p:txBody>
      </p:sp>
    </p:spTree>
    <p:extLst>
      <p:ext uri="{BB962C8B-B14F-4D97-AF65-F5344CB8AC3E}">
        <p14:creationId xmlns:p14="http://schemas.microsoft.com/office/powerpoint/2010/main" val="408662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56445" y="0"/>
            <a:ext cx="12192000" cy="6858000"/>
            <a:chOff x="-56445" y="0"/>
            <a:chExt cx="12192000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-56445" y="0"/>
              <a:ext cx="12192000" cy="6858000"/>
              <a:chOff x="0" y="0"/>
              <a:chExt cx="12192000" cy="6858000"/>
            </a:xfrm>
            <a:solidFill>
              <a:srgbClr val="FDEFE3"/>
            </a:solidFill>
          </p:grpSpPr>
          <p:sp>
            <p:nvSpPr>
              <p:cNvPr id="9" name="Isosceles Triangle 8"/>
              <p:cNvSpPr/>
              <p:nvPr/>
            </p:nvSpPr>
            <p:spPr>
              <a:xfrm rot="5400000">
                <a:off x="4992512" y="-341488"/>
                <a:ext cx="6857998" cy="7540978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0"/>
                <a:ext cx="465102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sp>
          <p:nvSpPr>
            <p:cNvPr id="4" name="Isosceles Triangle 3"/>
            <p:cNvSpPr/>
            <p:nvPr/>
          </p:nvSpPr>
          <p:spPr>
            <a:xfrm rot="5400000">
              <a:off x="4636029" y="-341488"/>
              <a:ext cx="6857998" cy="7540978"/>
            </a:xfrm>
            <a:prstGeom prst="triangle">
              <a:avLst>
                <a:gd name="adj" fmla="val 0"/>
              </a:avLst>
            </a:prstGeom>
            <a:solidFill>
              <a:srgbClr val="E56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-56445" y="0"/>
            <a:ext cx="4350984" cy="6858000"/>
          </a:xfrm>
          <a:prstGeom prst="rect">
            <a:avLst/>
          </a:prstGeom>
          <a:solidFill>
            <a:srgbClr val="E56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CB2F59-D3CC-444B-838B-B129243A9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78" y="1803133"/>
            <a:ext cx="10515600" cy="132556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4000" b="1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Talking about giving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561" y="6458444"/>
            <a:ext cx="3077513" cy="28807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1378" y="2820398"/>
            <a:ext cx="8191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Using ‘dar’ in infinitive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and singular persons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293" y="6179811"/>
            <a:ext cx="3762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Nick 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Avery /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Rachel Hawkes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293" y="6519446"/>
            <a:ext cx="3762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Date updated: 09/12/2019</a:t>
            </a:r>
          </a:p>
        </p:txBody>
      </p:sp>
    </p:spTree>
    <p:extLst>
      <p:ext uri="{BB962C8B-B14F-4D97-AF65-F5344CB8AC3E}">
        <p14:creationId xmlns:p14="http://schemas.microsoft.com/office/powerpoint/2010/main" val="1628065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00477" y="834335"/>
            <a:ext cx="5593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 Giving a lot isn’t necessary.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4170" y="4955809"/>
            <a:ext cx="7240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5. Giving a book to a friend is a good idea.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0476" y="1915141"/>
            <a:ext cx="5236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2. S/he gives money to a friend.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8844" y="5393694"/>
            <a:ext cx="7325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Dar un libro a un amigo es una buena idea.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6661" y="2348178"/>
            <a:ext cx="4890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 dinero a un amigo.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6659" y="3305539"/>
            <a:ext cx="5548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Dar flores es romántico.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475" y="2845724"/>
            <a:ext cx="5124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 Giving flowers is romantic.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6661" y="4349343"/>
            <a:ext cx="3868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 unas revistas.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13023" y="781821"/>
            <a:ext cx="4603829" cy="52073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EE6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39815" y="2813513"/>
            <a:ext cx="3869255" cy="52073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EE6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13023" y="1896737"/>
            <a:ext cx="4515469" cy="52073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EE6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171" y="3879851"/>
            <a:ext cx="7842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4. S/he gives some magazines.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7945" y="1272095"/>
            <a:ext cx="506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Dar mucho no es necesario.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94388" y="3838834"/>
            <a:ext cx="4281828" cy="52073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EE6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97945" y="4906025"/>
            <a:ext cx="6042824" cy="52073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EE6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64E2D4D8-0425-5E41-B4EE-8B660E43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88" y="17116"/>
            <a:ext cx="4534104" cy="745589"/>
          </a:xfrm>
        </p:spPr>
        <p:txBody>
          <a:bodyPr>
            <a:normAutofit/>
          </a:bodyPr>
          <a:lstStyle/>
          <a:p>
            <a:r>
              <a:rPr lang="en-GB" sz="24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¿</a:t>
            </a:r>
            <a:r>
              <a:rPr lang="en-GB" sz="24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Cómo</a:t>
            </a:r>
            <a:r>
              <a:rPr lang="en-GB" sz="24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 se dice </a:t>
            </a:r>
            <a:r>
              <a:rPr lang="en-GB" sz="24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r>
              <a:rPr lang="en-GB" sz="24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inglés</a:t>
            </a:r>
            <a:r>
              <a:rPr lang="en-GB" sz="24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08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D68587-AB36-8B40-B471-617FDD0C1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622" y="2025862"/>
            <a:ext cx="10515600" cy="1325563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28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doy</a:t>
            </a:r>
            <a:br>
              <a:rPr lang="en-GB" sz="115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10145" y="3273424"/>
            <a:ext cx="93478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[I give]</a:t>
            </a:r>
          </a:p>
        </p:txBody>
      </p:sp>
    </p:spTree>
    <p:extLst>
      <p:ext uri="{BB962C8B-B14F-4D97-AF65-F5344CB8AC3E}">
        <p14:creationId xmlns:p14="http://schemas.microsoft.com/office/powerpoint/2010/main" val="60797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1042E-4B89-044D-8D09-5F880F0B6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6676"/>
            <a:ext cx="10515600" cy="1325563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doy</a:t>
            </a:r>
            <a:endParaRPr lang="en-US" sz="115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176662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[I give]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037385"/>
            <a:ext cx="12192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Doy</a:t>
            </a:r>
            <a:r>
              <a:rPr kumimoji="0" lang="es-ES" sz="6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mucho a un amigo.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053048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</a:t>
            </a:r>
            <a:r>
              <a:rPr kumimoji="0" lang="en-HK" sz="3200" b="1" i="0" u="none" strike="noStrike" kern="1200" cap="none" spc="0" normalizeH="0" baseline="0" noProof="0" dirty="0">
                <a:ln>
                  <a:noFill/>
                </a:ln>
                <a:solidFill>
                  <a:srgbClr val="EB6E1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give </a:t>
            </a:r>
            <a:r>
              <a:rPr kumimoji="0" lang="en-HK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lot to a friend.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1092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314D2-DC16-6D4A-A7AD-DC77DAF6F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7" y="15384"/>
            <a:ext cx="10515600" cy="410878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b="1" i="1" dirty="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rPr>
              <a:t>Amanda is telling a friend what presents she gives to people for Christmas.</a:t>
            </a:r>
            <a:endParaRPr lang="en-US" dirty="0"/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6416349" y="3801973"/>
          <a:ext cx="4345436" cy="25185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0113">
                  <a:extLst>
                    <a:ext uri="{9D8B030D-6E8A-4147-A177-3AD203B41FA5}">
                      <a16:colId xmlns:a16="http://schemas.microsoft.com/office/drawing/2014/main" val="888476703"/>
                    </a:ext>
                  </a:extLst>
                </a:gridCol>
                <a:gridCol w="2145323">
                  <a:extLst>
                    <a:ext uri="{9D8B030D-6E8A-4147-A177-3AD203B41FA5}">
                      <a16:colId xmlns:a16="http://schemas.microsoft.com/office/drawing/2014/main" val="3256044418"/>
                    </a:ext>
                  </a:extLst>
                </a:gridCol>
              </a:tblGrid>
              <a:tr h="4601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058866"/>
                  </a:ext>
                </a:extLst>
              </a:tr>
              <a:tr h="51457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282086"/>
                  </a:ext>
                </a:extLst>
              </a:tr>
              <a:tr h="51457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881395"/>
                  </a:ext>
                </a:extLst>
              </a:tr>
              <a:tr h="51457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347617"/>
                  </a:ext>
                </a:extLst>
              </a:tr>
              <a:tr h="51457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332326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30454" y="3801973"/>
          <a:ext cx="5869461" cy="25185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3073">
                  <a:extLst>
                    <a:ext uri="{9D8B030D-6E8A-4147-A177-3AD203B41FA5}">
                      <a16:colId xmlns:a16="http://schemas.microsoft.com/office/drawing/2014/main" val="888476703"/>
                    </a:ext>
                  </a:extLst>
                </a:gridCol>
                <a:gridCol w="3546388">
                  <a:extLst>
                    <a:ext uri="{9D8B030D-6E8A-4147-A177-3AD203B41FA5}">
                      <a16:colId xmlns:a16="http://schemas.microsoft.com/office/drawing/2014/main" val="3256044418"/>
                    </a:ext>
                  </a:extLst>
                </a:gridCol>
              </a:tblGrid>
              <a:tr h="4601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058866"/>
                  </a:ext>
                </a:extLst>
              </a:tr>
              <a:tr h="51457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282086"/>
                  </a:ext>
                </a:extLst>
              </a:tr>
              <a:tr h="51457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881395"/>
                  </a:ext>
                </a:extLst>
              </a:tr>
              <a:tr h="51457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347617"/>
                  </a:ext>
                </a:extLst>
              </a:tr>
              <a:tr h="51457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332326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962533" y="843470"/>
            <a:ext cx="654907" cy="1183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CFAFB"/>
              </a:clrFrom>
              <a:clrTo>
                <a:srgbClr val="FCFA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3" r="34644"/>
          <a:stretch/>
        </p:blipFill>
        <p:spPr>
          <a:xfrm>
            <a:off x="-324375" y="899074"/>
            <a:ext cx="3660699" cy="30346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82" y="378390"/>
            <a:ext cx="935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She also says what her brother gives.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2962533" y="911431"/>
            <a:ext cx="568411" cy="1164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5168210" y="593616"/>
            <a:ext cx="6091882" cy="3052672"/>
          </a:xfrm>
          <a:prstGeom prst="wedgeRectCallout">
            <a:avLst>
              <a:gd name="adj1" fmla="val -86350"/>
              <a:gd name="adj2" fmla="val -67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 una bicicleta a mi madre.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Doy unos bolígrafos a mi hermana.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Doy dinero a mi padre.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 unas camisas a mi hermano.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Doy una camisa a un amigo.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 una revista de música a un amigo.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Doy un libro a mi profesor de inglés.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 productos de España</a:t>
            </a:r>
            <a:r>
              <a:rPr kumimoji="0" lang="en-GB" sz="2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una chica.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957" y="3862342"/>
            <a:ext cx="2182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Amanda (‘I give’)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47091" y="3857159"/>
            <a:ext cx="3079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 hermano (‘he gives’)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24587" y="4352282"/>
            <a:ext cx="1337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bike?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782" y="706862"/>
            <a:ext cx="5066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Lee y completa la tabla en español.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3495" y="4337569"/>
            <a:ext cx="2338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unos bolígrafos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07274" y="4306721"/>
            <a:ext cx="2338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una bicicleta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89807" y="3862342"/>
            <a:ext cx="2290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 receives…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3495" y="4825337"/>
            <a:ext cx="2338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dinero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84351" y="4826933"/>
            <a:ext cx="2338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unas monedas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1015" y="5321525"/>
            <a:ext cx="2338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una camisas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69525" y="5334264"/>
            <a:ext cx="3022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una revista de música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1437" y="5864314"/>
            <a:ext cx="2338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 libro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69525" y="5823628"/>
            <a:ext cx="3671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unos productos de España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24586" y="5323908"/>
            <a:ext cx="1762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money?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679969" y="4346729"/>
            <a:ext cx="1598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mother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25255" y="5854406"/>
            <a:ext cx="1647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shirts?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24587" y="4848347"/>
            <a:ext cx="1647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pens?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679969" y="4849524"/>
            <a:ext cx="1337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sister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706511" y="5340705"/>
            <a:ext cx="1337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father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679969" y="5855366"/>
            <a:ext cx="1337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brother</a:t>
            </a:r>
          </a:p>
        </p:txBody>
      </p:sp>
    </p:spTree>
    <p:extLst>
      <p:ext uri="{BB962C8B-B14F-4D97-AF65-F5344CB8AC3E}">
        <p14:creationId xmlns:p14="http://schemas.microsoft.com/office/powerpoint/2010/main" val="60548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  <p:bldP spid="13" grpId="0"/>
      <p:bldP spid="14" grpId="0"/>
      <p:bldP spid="15" grpId="0"/>
      <p:bldP spid="16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5" grpId="0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1A7C7-63A5-8C4B-AAA6-CED94EA4B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622" y="2025862"/>
            <a:ext cx="10515600" cy="1325563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2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das</a:t>
            </a:r>
            <a:br>
              <a:rPr lang="en-GB" sz="115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10145" y="3273424"/>
            <a:ext cx="93478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[you give]</a:t>
            </a:r>
          </a:p>
        </p:txBody>
      </p:sp>
    </p:spTree>
    <p:extLst>
      <p:ext uri="{BB962C8B-B14F-4D97-AF65-F5344CB8AC3E}">
        <p14:creationId xmlns:p14="http://schemas.microsoft.com/office/powerpoint/2010/main" val="353424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AAA7-D288-3746-8D72-C3E7113AC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5480"/>
            <a:ext cx="10515600" cy="1325563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2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das</a:t>
            </a:r>
            <a:br>
              <a:rPr lang="en-GB" sz="115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176662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[You give]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037385"/>
            <a:ext cx="12192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Das</a:t>
            </a:r>
            <a:r>
              <a:rPr kumimoji="0" lang="es-ES" sz="6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mucho a un amigo.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053048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</a:t>
            </a:r>
            <a:r>
              <a:rPr kumimoji="0" lang="en-HK" sz="3200" b="1" i="0" u="none" strike="noStrike" kern="1200" cap="none" spc="0" normalizeH="0" baseline="0" noProof="0" dirty="0">
                <a:ln>
                  <a:noFill/>
                </a:ln>
                <a:solidFill>
                  <a:srgbClr val="EB6E1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give </a:t>
            </a:r>
            <a:r>
              <a:rPr kumimoji="0" lang="en-HK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lot to a friend.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57004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11971" y="1304054"/>
          <a:ext cx="5819887" cy="493899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39097">
                  <a:extLst>
                    <a:ext uri="{9D8B030D-6E8A-4147-A177-3AD203B41FA5}">
                      <a16:colId xmlns:a16="http://schemas.microsoft.com/office/drawing/2014/main" val="824721386"/>
                    </a:ext>
                  </a:extLst>
                </a:gridCol>
                <a:gridCol w="1086522">
                  <a:extLst>
                    <a:ext uri="{9D8B030D-6E8A-4147-A177-3AD203B41FA5}">
                      <a16:colId xmlns:a16="http://schemas.microsoft.com/office/drawing/2014/main" val="863502268"/>
                    </a:ext>
                  </a:extLst>
                </a:gridCol>
                <a:gridCol w="1430767">
                  <a:extLst>
                    <a:ext uri="{9D8B030D-6E8A-4147-A177-3AD203B41FA5}">
                      <a16:colId xmlns:a16="http://schemas.microsoft.com/office/drawing/2014/main" val="1850994614"/>
                    </a:ext>
                  </a:extLst>
                </a:gridCol>
                <a:gridCol w="2463501">
                  <a:extLst>
                    <a:ext uri="{9D8B030D-6E8A-4147-A177-3AD203B41FA5}">
                      <a16:colId xmlns:a16="http://schemas.microsoft.com/office/drawing/2014/main" val="1105425205"/>
                    </a:ext>
                  </a:extLst>
                </a:gridCol>
              </a:tblGrid>
              <a:tr h="54877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361782"/>
                  </a:ext>
                </a:extLst>
              </a:tr>
              <a:tr h="54877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702764"/>
                  </a:ext>
                </a:extLst>
              </a:tr>
              <a:tr h="54877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542896"/>
                  </a:ext>
                </a:extLst>
              </a:tr>
              <a:tr h="54877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407500"/>
                  </a:ext>
                </a:extLst>
              </a:tr>
              <a:tr h="54877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167800"/>
                  </a:ext>
                </a:extLst>
              </a:tr>
              <a:tr h="54877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433181"/>
                  </a:ext>
                </a:extLst>
              </a:tr>
              <a:tr h="54877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008684"/>
                  </a:ext>
                </a:extLst>
              </a:tr>
              <a:tr h="54877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772755"/>
                  </a:ext>
                </a:extLst>
              </a:tr>
              <a:tr h="54877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4144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69198" y="1399931"/>
            <a:ext cx="1125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‘I give’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32771" y="1399931"/>
            <a:ext cx="1490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‘You give’</a:t>
            </a:r>
          </a:p>
        </p:txBody>
      </p:sp>
      <p:sp>
        <p:nvSpPr>
          <p:cNvPr id="6" name="Action Button: Custom 5">
            <a:hlinkClick r:id="" action="ppaction://noaction" highlightClick="1">
              <a:snd r:embed="rId3" name="doy una -beep-.wav"/>
            </a:hlinkClick>
          </p:cNvPr>
          <p:cNvSpPr/>
          <p:nvPr/>
        </p:nvSpPr>
        <p:spPr>
          <a:xfrm>
            <a:off x="563083" y="1985857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7" name="Action Button: Custom 6">
            <a:hlinkClick r:id="" action="ppaction://noaction" highlightClick="1">
              <a:snd r:embed="rId4" name="das unos -beep-.wav"/>
            </a:hlinkClick>
          </p:cNvPr>
          <p:cNvSpPr/>
          <p:nvPr/>
        </p:nvSpPr>
        <p:spPr>
          <a:xfrm>
            <a:off x="563082" y="2525899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8" name="Action Button: Custom 7">
            <a:hlinkClick r:id="" action="ppaction://noaction" highlightClick="1">
              <a:snd r:embed="rId5" name="das unas - beep- 1.wav"/>
            </a:hlinkClick>
          </p:cNvPr>
          <p:cNvSpPr/>
          <p:nvPr/>
        </p:nvSpPr>
        <p:spPr>
          <a:xfrm>
            <a:off x="563081" y="3065941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9" name="Action Button: Custom 8">
            <a:hlinkClick r:id="" action="ppaction://noaction" highlightClick="1">
              <a:snd r:embed="rId6" name="doy un -beep-.wav"/>
            </a:hlinkClick>
          </p:cNvPr>
          <p:cNvSpPr/>
          <p:nvPr/>
        </p:nvSpPr>
        <p:spPr>
          <a:xfrm>
            <a:off x="563081" y="3605983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0" name="Action Button: Custom 9">
            <a:hlinkClick r:id="" action="ppaction://noaction" highlightClick="1">
              <a:snd r:embed="rId7" name="doy unos -beep-.wav"/>
            </a:hlinkClick>
          </p:cNvPr>
          <p:cNvSpPr/>
          <p:nvPr/>
        </p:nvSpPr>
        <p:spPr>
          <a:xfrm>
            <a:off x="563080" y="4146025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1" name="Action Button: Custom 10">
            <a:hlinkClick r:id="" action="ppaction://noaction" highlightClick="1">
              <a:snd r:embed="rId8" name="das una -beep-.wav"/>
            </a:hlinkClick>
          </p:cNvPr>
          <p:cNvSpPr/>
          <p:nvPr/>
        </p:nvSpPr>
        <p:spPr>
          <a:xfrm>
            <a:off x="563079" y="4686067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2" name="Action Button: Custom 11">
            <a:hlinkClick r:id="" action="ppaction://noaction" highlightClick="1">
              <a:snd r:embed="rId6" name="doy un -beep-.wav"/>
            </a:hlinkClick>
          </p:cNvPr>
          <p:cNvSpPr/>
          <p:nvPr/>
        </p:nvSpPr>
        <p:spPr>
          <a:xfrm>
            <a:off x="563078" y="5226109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13" name="Action Button: Custom 12">
            <a:hlinkClick r:id="" action="ppaction://noaction" highlightClick="1">
              <a:snd r:embed="rId4" name="das unos -beep-.wav"/>
            </a:hlinkClick>
          </p:cNvPr>
          <p:cNvSpPr/>
          <p:nvPr/>
        </p:nvSpPr>
        <p:spPr>
          <a:xfrm>
            <a:off x="563078" y="5771920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</a:t>
            </a:r>
          </a:p>
        </p:txBody>
      </p:sp>
      <p:pic>
        <p:nvPicPr>
          <p:cNvPr id="14" name="Picture 2" descr="http://www.clker.com/cliparts/0/f/7/0/11954234311954389563ok_mark_h_kon_l_vdal_02.svg.me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72" y="1903683"/>
            <a:ext cx="632084" cy="48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clker.com/cliparts/0/f/7/0/11954234311954389563ok_mark_h_kon_l_vdal_02.svg.me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771" y="2443725"/>
            <a:ext cx="632084" cy="48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clker.com/cliparts/0/f/7/0/11954234311954389563ok_mark_h_kon_l_vdal_02.svg.me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89" y="3011341"/>
            <a:ext cx="632084" cy="48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clker.com/cliparts/0/f/7/0/11954234311954389563ok_mark_h_kon_l_vdal_02.svg.me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72" y="3521559"/>
            <a:ext cx="632084" cy="48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clker.com/cliparts/0/f/7/0/11954234311954389563ok_mark_h_kon_l_vdal_02.svg.me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72" y="4063851"/>
            <a:ext cx="632084" cy="48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clker.com/cliparts/0/f/7/0/11954234311954389563ok_mark_h_kon_l_vdal_02.svg.me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298" y="4603893"/>
            <a:ext cx="632084" cy="48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clker.com/cliparts/0/f/7/0/11954234311954389563ok_mark_h_kon_l_vdal_02.svg.me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97" y="5164743"/>
            <a:ext cx="632084" cy="48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clker.com/cliparts/0/f/7/0/11954234311954389563ok_mark_h_kon_l_vdal_02.svg.me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944" y="5750388"/>
            <a:ext cx="632084" cy="48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661414" y="1400261"/>
            <a:ext cx="2545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un/una/unos/unas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22739" y="1921302"/>
            <a:ext cx="84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61915" y="2475082"/>
            <a:ext cx="84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unos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61915" y="2998145"/>
            <a:ext cx="84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61915" y="3561133"/>
            <a:ext cx="84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61915" y="4096944"/>
            <a:ext cx="84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unos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61915" y="4640477"/>
            <a:ext cx="84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61916" y="5183134"/>
            <a:ext cx="84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76528" y="5725791"/>
            <a:ext cx="84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unos</a:t>
            </a:r>
          </a:p>
        </p:txBody>
      </p:sp>
      <p:pic>
        <p:nvPicPr>
          <p:cNvPr id="4098" name="Picture 2" descr="http://www.clker.com/cliparts/8/3/1/1/11949866071802493396gift02.svg.med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614" y="1379855"/>
            <a:ext cx="1645252" cy="121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45574" y="277807"/>
            <a:ext cx="106958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Escucha. Es ‘doy’ o ‘das’?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574" y="630039"/>
            <a:ext cx="53646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Escucha otra vez. Escribe el artículo.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6379285" y="53733"/>
            <a:ext cx="5693810" cy="1065062"/>
          </a:xfrm>
          <a:prstGeom prst="wedgeRoundRectCallout">
            <a:avLst>
              <a:gd name="adj1" fmla="val -52267"/>
              <a:gd name="adj2" fmla="val 11588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¡Inventa el regalo!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Completa la frase.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Make sure the noun agrees in gender and number with the article (‘un’, ‘una’ etc.).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838771" y="5925846"/>
            <a:ext cx="2286653" cy="4009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10554843" y="5429389"/>
            <a:ext cx="19939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escuchar</a:t>
            </a:r>
          </a:p>
        </p:txBody>
      </p:sp>
      <p:sp>
        <p:nvSpPr>
          <p:cNvPr id="36" name="Title 35"/>
          <p:cNvSpPr>
            <a:spLocks noGrp="1"/>
          </p:cNvSpPr>
          <p:nvPr>
            <p:ph type="title"/>
          </p:nvPr>
        </p:nvSpPr>
        <p:spPr>
          <a:xfrm>
            <a:off x="9838771" y="5816967"/>
            <a:ext cx="2353229" cy="617867"/>
          </a:xfrm>
        </p:spPr>
        <p:txBody>
          <a:bodyPr>
            <a:normAutofit/>
          </a:bodyPr>
          <a:lstStyle/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escuchar</a:t>
            </a: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/</a:t>
            </a:r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escribir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07161" y="1785802"/>
            <a:ext cx="3349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 ejemplo: ‘mesa’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(Es feminino y singular.) 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07161" y="2475082"/>
            <a:ext cx="3474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 ejemplo: ‘zapatos’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(Es masculino y plural.) 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4668819" y="2784710"/>
            <a:ext cx="1588104" cy="211414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4485939" y="2147666"/>
            <a:ext cx="1809863" cy="193718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52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3" grpId="0"/>
      <p:bldP spid="34" grpId="0"/>
      <p:bldP spid="32" grpId="0" animBg="1"/>
      <p:bldP spid="39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078711" y="220819"/>
            <a:ext cx="4246265" cy="810288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Una tarea escrita</a:t>
            </a:r>
          </a:p>
        </p:txBody>
      </p:sp>
      <p:sp>
        <p:nvSpPr>
          <p:cNvPr id="15" name="Rectangle 14"/>
          <p:cNvSpPr/>
          <p:nvPr/>
        </p:nvSpPr>
        <p:spPr>
          <a:xfrm rot="826240">
            <a:off x="9299665" y="783233"/>
            <a:ext cx="1366842" cy="1303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9" name="Title 11"/>
          <p:cNvSpPr txBox="1">
            <a:spLocks/>
          </p:cNvSpPr>
          <p:nvPr/>
        </p:nvSpPr>
        <p:spPr>
          <a:xfrm>
            <a:off x="286378" y="5154578"/>
            <a:ext cx="10515600" cy="763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Usa la forma correcta de ‘dar’ o ‘querer’.</a:t>
            </a:r>
          </a:p>
        </p:txBody>
      </p:sp>
      <p:pic>
        <p:nvPicPr>
          <p:cNvPr id="1030" name="Picture 6" descr="http://www.clker.com/cliparts/b/e/e/e/11949839881243335407note.svg.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456" y="397667"/>
            <a:ext cx="2041740" cy="226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itle 11"/>
          <p:cNvSpPr txBox="1">
            <a:spLocks/>
          </p:cNvSpPr>
          <p:nvPr/>
        </p:nvSpPr>
        <p:spPr>
          <a:xfrm>
            <a:off x="286378" y="4486593"/>
            <a:ext cx="10515600" cy="763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Usa un diccionario.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0965" y="1673465"/>
            <a:ext cx="8913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Include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10965" y="2109264"/>
            <a:ext cx="8913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a) what 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want for Christmas.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0965" y="2666266"/>
            <a:ext cx="8913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b) what 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give for Christmas.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0964" y="3218929"/>
            <a:ext cx="11896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c) what 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your friend / family member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wants for Christmas.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10964" y="3754825"/>
            <a:ext cx="11781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d) what 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your friend / family member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gives for Christmas.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7" name="Title 11"/>
          <p:cNvSpPr txBox="1">
            <a:spLocks/>
          </p:cNvSpPr>
          <p:nvPr/>
        </p:nvSpPr>
        <p:spPr>
          <a:xfrm>
            <a:off x="410965" y="946195"/>
            <a:ext cx="10515600" cy="763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Escribe diez frases.</a:t>
            </a:r>
          </a:p>
        </p:txBody>
      </p:sp>
    </p:spTree>
    <p:extLst>
      <p:ext uri="{BB962C8B-B14F-4D97-AF65-F5344CB8AC3E}">
        <p14:creationId xmlns:p14="http://schemas.microsoft.com/office/powerpoint/2010/main" val="178765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41" grpId="0"/>
      <p:bldP spid="18" grpId="0"/>
      <p:bldP spid="43" grpId="0"/>
      <p:bldP spid="44" grpId="0"/>
      <p:bldP spid="45" grpId="0"/>
      <p:bldP spid="46" grpId="0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5B119-006A-4E4A-AF0E-D5F17DB86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213" y="474527"/>
            <a:ext cx="10515600" cy="700763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rPr>
              <a:t>¿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rPr>
              <a:t>Necesitas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rPr>
              <a:t>ayuda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rPr>
              <a:t>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5378" y="1525673"/>
            <a:ext cx="2315505" cy="1657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quiero</a:t>
            </a:r>
          </a:p>
        </p:txBody>
      </p:sp>
      <p:sp>
        <p:nvSpPr>
          <p:cNvPr id="4" name="Rectangle 3"/>
          <p:cNvSpPr/>
          <p:nvPr/>
        </p:nvSpPr>
        <p:spPr>
          <a:xfrm>
            <a:off x="425378" y="1525673"/>
            <a:ext cx="2315505" cy="1657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want</a:t>
            </a:r>
          </a:p>
        </p:txBody>
      </p:sp>
      <p:sp>
        <p:nvSpPr>
          <p:cNvPr id="5" name="Rectangle 4"/>
          <p:cNvSpPr/>
          <p:nvPr/>
        </p:nvSpPr>
        <p:spPr>
          <a:xfrm>
            <a:off x="6308046" y="1525673"/>
            <a:ext cx="2315505" cy="1657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doy</a:t>
            </a:r>
          </a:p>
        </p:txBody>
      </p:sp>
      <p:sp>
        <p:nvSpPr>
          <p:cNvPr id="6" name="Rectangle 5"/>
          <p:cNvSpPr/>
          <p:nvPr/>
        </p:nvSpPr>
        <p:spPr>
          <a:xfrm>
            <a:off x="6308045" y="1525672"/>
            <a:ext cx="2315505" cy="1657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give</a:t>
            </a:r>
          </a:p>
        </p:txBody>
      </p:sp>
      <p:sp>
        <p:nvSpPr>
          <p:cNvPr id="7" name="Rectangle 6"/>
          <p:cNvSpPr/>
          <p:nvPr/>
        </p:nvSpPr>
        <p:spPr>
          <a:xfrm>
            <a:off x="9249380" y="1525673"/>
            <a:ext cx="2315505" cy="1657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quiere</a:t>
            </a:r>
          </a:p>
        </p:txBody>
      </p:sp>
      <p:sp>
        <p:nvSpPr>
          <p:cNvPr id="8" name="Rectangle 7"/>
          <p:cNvSpPr/>
          <p:nvPr/>
        </p:nvSpPr>
        <p:spPr>
          <a:xfrm>
            <a:off x="9249380" y="1525672"/>
            <a:ext cx="2315505" cy="1657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s/he wants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3366712" y="1525673"/>
            <a:ext cx="2315505" cy="1657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66712" y="1525673"/>
            <a:ext cx="2315505" cy="1657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s/he gives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5378" y="3565488"/>
            <a:ext cx="2315505" cy="1657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 padre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5378" y="3565488"/>
            <a:ext cx="2315505" cy="1657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father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66712" y="3565488"/>
            <a:ext cx="2315505" cy="1657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madre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66711" y="3565488"/>
            <a:ext cx="2315505" cy="1657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mother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08045" y="3583909"/>
            <a:ext cx="2315505" cy="1657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 hermano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08044" y="3583908"/>
            <a:ext cx="2315505" cy="1657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brother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249381" y="3583909"/>
            <a:ext cx="2315505" cy="1657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hermana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249380" y="3583908"/>
            <a:ext cx="2315505" cy="1657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sister</a:t>
            </a:r>
          </a:p>
        </p:txBody>
      </p:sp>
    </p:spTree>
    <p:extLst>
      <p:ext uri="{BB962C8B-B14F-4D97-AF65-F5344CB8AC3E}">
        <p14:creationId xmlns:p14="http://schemas.microsoft.com/office/powerpoint/2010/main" val="327403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3" grpId="0" animBg="1"/>
      <p:bldP spid="15" grpId="0" animBg="1"/>
      <p:bldP spid="17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51C93-5E69-C440-BF51-D2572FA03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99" y="577866"/>
            <a:ext cx="10636045" cy="2196888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28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dar</a:t>
            </a:r>
            <a:br>
              <a:rPr lang="en-GB" sz="115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38170" y="2189979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[to give | giving]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45037" y="3353208"/>
            <a:ext cx="54149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45037" y="5079272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[gives | s/he gives]</a:t>
            </a:r>
          </a:p>
        </p:txBody>
      </p:sp>
    </p:spTree>
    <p:extLst>
      <p:ext uri="{BB962C8B-B14F-4D97-AF65-F5344CB8AC3E}">
        <p14:creationId xmlns:p14="http://schemas.microsoft.com/office/powerpoint/2010/main" val="20323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E4E6D-63C9-7643-ADEF-511593667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51" y="851710"/>
            <a:ext cx="10665542" cy="1709730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28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dar</a:t>
            </a:r>
            <a:br>
              <a:rPr lang="en-GB" sz="115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38170" y="2189979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[to give | giving]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45037" y="3353208"/>
            <a:ext cx="54149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45037" y="5079272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[gives | s/he gives]</a:t>
            </a:r>
          </a:p>
        </p:txBody>
      </p:sp>
      <p:sp>
        <p:nvSpPr>
          <p:cNvPr id="6" name="Action Button: Help 5">
            <a:hlinkClick r:id="" action="ppaction://noaction" highlightClick="1"/>
          </p:cNvPr>
          <p:cNvSpPr/>
          <p:nvPr/>
        </p:nvSpPr>
        <p:spPr>
          <a:xfrm>
            <a:off x="2766911" y="2259556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Action Button: Help 6">
            <a:hlinkClick r:id="" action="ppaction://noaction" highlightClick="1"/>
          </p:cNvPr>
          <p:cNvSpPr/>
          <p:nvPr/>
        </p:nvSpPr>
        <p:spPr>
          <a:xfrm>
            <a:off x="2766911" y="5084488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89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/>
      <p:bldP spid="10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9E917-E5CC-734E-A3B1-F17AEFA0A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822" y="1073480"/>
            <a:ext cx="10515600" cy="1325563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2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da</a:t>
            </a:r>
            <a:br>
              <a:rPr lang="en-GB" sz="115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38170" y="2177384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[gives]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22579" y="4039432"/>
            <a:ext cx="8910251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Da 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mucho a un amigo.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6000" b="0" i="0" u="none" strike="noStrike" kern="1200" cap="none" spc="0" normalizeH="0" baseline="0" noProof="0" dirty="0">
              <a:ln>
                <a:noFill/>
              </a:ln>
              <a:solidFill>
                <a:srgbClr val="EA5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69403" y="5008928"/>
            <a:ext cx="65959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S</a:t>
            </a:r>
            <a:r>
              <a:rPr kumimoji="0" lang="en-HK" sz="3200" b="1" i="0" u="none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/he gives </a:t>
            </a:r>
            <a:r>
              <a:rPr kumimoji="0" lang="en-HK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lot to a friend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.]</a:t>
            </a:r>
          </a:p>
        </p:txBody>
      </p:sp>
    </p:spTree>
    <p:extLst>
      <p:ext uri="{BB962C8B-B14F-4D97-AF65-F5344CB8AC3E}">
        <p14:creationId xmlns:p14="http://schemas.microsoft.com/office/powerpoint/2010/main" val="354540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8B1A1-259F-EA4C-BB6F-FCC2B8801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822" y="1237774"/>
            <a:ext cx="10515600" cy="1325563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28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dar</a:t>
            </a:r>
            <a:br>
              <a:rPr lang="en-GB" sz="115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38170" y="2391874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[to give | giving]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5366" y="4037385"/>
            <a:ext cx="965233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Dar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mucho es bueno.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38170" y="5053048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</a:t>
            </a:r>
            <a:r>
              <a:rPr kumimoji="0" lang="en-HK" sz="3200" b="1" i="0" u="none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Giving</a:t>
            </a:r>
            <a:r>
              <a:rPr kumimoji="0" lang="en-HK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 lot is good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.]</a:t>
            </a:r>
          </a:p>
        </p:txBody>
      </p:sp>
    </p:spTree>
    <p:extLst>
      <p:ext uri="{BB962C8B-B14F-4D97-AF65-F5344CB8AC3E}">
        <p14:creationId xmlns:p14="http://schemas.microsoft.com/office/powerpoint/2010/main" val="163045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E197B-2A8E-3E41-BB18-194DD99C9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122" y="1358826"/>
            <a:ext cx="10515600" cy="1325563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2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da</a:t>
            </a:r>
            <a:br>
              <a:rPr lang="en-GB" sz="115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79470" y="2472305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[gives]</a:t>
            </a:r>
          </a:p>
        </p:txBody>
      </p:sp>
      <p:sp>
        <p:nvSpPr>
          <p:cNvPr id="3" name="Action Button: Help 2">
            <a:hlinkClick r:id="" action="ppaction://noaction" highlightClick="1"/>
          </p:cNvPr>
          <p:cNvSpPr/>
          <p:nvPr/>
        </p:nvSpPr>
        <p:spPr>
          <a:xfrm>
            <a:off x="3156052" y="209506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Action Button: Help 10">
            <a:hlinkClick r:id="" action="ppaction://noaction" highlightClick="1"/>
          </p:cNvPr>
          <p:cNvSpPr/>
          <p:nvPr/>
        </p:nvSpPr>
        <p:spPr>
          <a:xfrm>
            <a:off x="3156052" y="498909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7785" y="3969890"/>
            <a:ext cx="96012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 mucho a un amigo.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98569" y="4965024"/>
            <a:ext cx="637155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S</a:t>
            </a:r>
            <a:r>
              <a:rPr kumimoji="0" lang="en-HK" sz="3200" b="1" i="0" u="none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/he gives </a:t>
            </a:r>
            <a:r>
              <a:rPr kumimoji="0" lang="en-HK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lot to a friend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.]</a:t>
            </a:r>
          </a:p>
        </p:txBody>
      </p:sp>
      <p:sp>
        <p:nvSpPr>
          <p:cNvPr id="4" name="Rectangle 3"/>
          <p:cNvSpPr/>
          <p:nvPr/>
        </p:nvSpPr>
        <p:spPr>
          <a:xfrm>
            <a:off x="1924625" y="3969889"/>
            <a:ext cx="12314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Da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91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3" grpId="0" animBg="1"/>
      <p:bldP spid="11" grpId="0" animBg="1"/>
      <p:bldP spid="12" grpId="0" animBg="1"/>
      <p:bldP spid="1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1CAFD-FF47-1349-BFCF-185EE731B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592" y="1399386"/>
            <a:ext cx="10515600" cy="1325563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28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dar</a:t>
            </a:r>
            <a:br>
              <a:rPr lang="en-GB" sz="115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02940" y="2510568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[to give | giving]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52016" y="3884985"/>
            <a:ext cx="915383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____ mucho es bueno.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2016" y="4900648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</a:t>
            </a:r>
            <a:r>
              <a:rPr kumimoji="0" lang="en-HK" sz="3200" b="1" i="0" u="none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Giving</a:t>
            </a:r>
            <a:r>
              <a:rPr kumimoji="0" lang="en-HK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 lot is good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.]</a:t>
            </a:r>
          </a:p>
        </p:txBody>
      </p:sp>
      <p:sp>
        <p:nvSpPr>
          <p:cNvPr id="7" name="Action Button: Help 6">
            <a:hlinkClick r:id="" action="ppaction://noaction" highlightClick="1"/>
          </p:cNvPr>
          <p:cNvSpPr/>
          <p:nvPr/>
        </p:nvSpPr>
        <p:spPr>
          <a:xfrm>
            <a:off x="2860422" y="2555967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Action Button: Help 10">
            <a:hlinkClick r:id="" action="ppaction://noaction" highlightClick="1"/>
          </p:cNvPr>
          <p:cNvSpPr/>
          <p:nvPr/>
        </p:nvSpPr>
        <p:spPr>
          <a:xfrm>
            <a:off x="1909498" y="422284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95B070-9F18-1047-AD42-62F8B79E04A2}"/>
              </a:ext>
            </a:extLst>
          </p:cNvPr>
          <p:cNvSpPr/>
          <p:nvPr/>
        </p:nvSpPr>
        <p:spPr>
          <a:xfrm>
            <a:off x="2860422" y="3884985"/>
            <a:ext cx="14782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Dar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50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7" grpId="0" animBg="1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83595" y="818546"/>
          <a:ext cx="8005082" cy="54567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322539">
                  <a:extLst>
                    <a:ext uri="{9D8B030D-6E8A-4147-A177-3AD203B41FA5}">
                      <a16:colId xmlns:a16="http://schemas.microsoft.com/office/drawing/2014/main" val="370407725"/>
                    </a:ext>
                  </a:extLst>
                </a:gridCol>
                <a:gridCol w="5525687">
                  <a:extLst>
                    <a:ext uri="{9D8B030D-6E8A-4147-A177-3AD203B41FA5}">
                      <a16:colId xmlns:a16="http://schemas.microsoft.com/office/drawing/2014/main" val="1578365701"/>
                    </a:ext>
                  </a:extLst>
                </a:gridCol>
                <a:gridCol w="1156856">
                  <a:extLst>
                    <a:ext uri="{9D8B030D-6E8A-4147-A177-3AD203B41FA5}">
                      <a16:colId xmlns:a16="http://schemas.microsoft.com/office/drawing/2014/main" val="1086571773"/>
                    </a:ext>
                  </a:extLst>
                </a:gridCol>
              </a:tblGrid>
              <a:tr h="545672">
                <a:tc rowSpan="2">
                  <a:txBody>
                    <a:bodyPr/>
                    <a:lstStyle/>
                    <a:p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1124816"/>
                  </a:ext>
                </a:extLst>
              </a:tr>
              <a:tr h="545672">
                <a:tc vMerge="1">
                  <a:txBody>
                    <a:bodyPr/>
                    <a:lstStyle/>
                    <a:p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229998"/>
                  </a:ext>
                </a:extLst>
              </a:tr>
              <a:tr h="545672">
                <a:tc rowSpan="2">
                  <a:txBody>
                    <a:bodyPr/>
                    <a:lstStyle/>
                    <a:p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789957"/>
                  </a:ext>
                </a:extLst>
              </a:tr>
              <a:tr h="545672">
                <a:tc vMerge="1">
                  <a:txBody>
                    <a:bodyPr/>
                    <a:lstStyle/>
                    <a:p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667495"/>
                  </a:ext>
                </a:extLst>
              </a:tr>
              <a:tr h="545672">
                <a:tc rowSpan="2">
                  <a:txBody>
                    <a:bodyPr/>
                    <a:lstStyle/>
                    <a:p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84557"/>
                  </a:ext>
                </a:extLst>
              </a:tr>
              <a:tr h="545672">
                <a:tc vMerge="1">
                  <a:txBody>
                    <a:bodyPr/>
                    <a:lstStyle/>
                    <a:p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13556"/>
                  </a:ext>
                </a:extLst>
              </a:tr>
              <a:tr h="545672">
                <a:tc rowSpan="2">
                  <a:txBody>
                    <a:bodyPr/>
                    <a:lstStyle/>
                    <a:p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691480"/>
                  </a:ext>
                </a:extLst>
              </a:tr>
              <a:tr h="545672">
                <a:tc vMerge="1">
                  <a:txBody>
                    <a:bodyPr/>
                    <a:lstStyle/>
                    <a:p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035826"/>
                  </a:ext>
                </a:extLst>
              </a:tr>
              <a:tr h="545672">
                <a:tc rowSpan="2">
                  <a:txBody>
                    <a:bodyPr/>
                    <a:lstStyle/>
                    <a:p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36840"/>
                  </a:ext>
                </a:extLst>
              </a:tr>
              <a:tr h="545672">
                <a:tc vMerge="1">
                  <a:txBody>
                    <a:bodyPr/>
                    <a:lstStyle/>
                    <a:p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516337"/>
                  </a:ext>
                </a:extLst>
              </a:tr>
            </a:tbl>
          </a:graphicData>
        </a:graphic>
      </p:graphicFrame>
      <p:pic>
        <p:nvPicPr>
          <p:cNvPr id="8" name="Picture 2" descr="http://www.clker.com/cliparts/0/f/7/0/11954234311954389563ok_mark_h_kon_l_vdal_02.svg.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948" y="831928"/>
            <a:ext cx="632084" cy="48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0" y="375164"/>
            <a:ext cx="72472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Lee. Completa la frase con la opción correcta. </a:t>
            </a:r>
          </a:p>
        </p:txBody>
      </p:sp>
      <p:sp>
        <p:nvSpPr>
          <p:cNvPr id="19" name="Action Button: Custom 18">
            <a:hlinkClick r:id="" action="ppaction://noaction" highlightClick="1"/>
          </p:cNvPr>
          <p:cNvSpPr/>
          <p:nvPr/>
        </p:nvSpPr>
        <p:spPr>
          <a:xfrm>
            <a:off x="226810" y="1201965"/>
            <a:ext cx="305171" cy="320251"/>
          </a:xfrm>
          <a:prstGeom prst="actionButtonBlank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0" name="Action Button: Custom 19">
            <a:hlinkClick r:id="" action="ppaction://noaction" highlightClick="1"/>
          </p:cNvPr>
          <p:cNvSpPr/>
          <p:nvPr/>
        </p:nvSpPr>
        <p:spPr>
          <a:xfrm>
            <a:off x="207713" y="2310957"/>
            <a:ext cx="324268" cy="320251"/>
          </a:xfrm>
          <a:prstGeom prst="actionButtonBlank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1" name="Action Button: Custom 20">
            <a:hlinkClick r:id="" action="ppaction://noaction" highlightClick="1"/>
          </p:cNvPr>
          <p:cNvSpPr/>
          <p:nvPr/>
        </p:nvSpPr>
        <p:spPr>
          <a:xfrm>
            <a:off x="226811" y="3386780"/>
            <a:ext cx="305170" cy="320251"/>
          </a:xfrm>
          <a:prstGeom prst="actionButtonBlank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2" name="Action Button: Custom 21">
            <a:hlinkClick r:id="" action="ppaction://noaction" highlightClick="1"/>
          </p:cNvPr>
          <p:cNvSpPr/>
          <p:nvPr/>
        </p:nvSpPr>
        <p:spPr>
          <a:xfrm>
            <a:off x="226811" y="4462603"/>
            <a:ext cx="305170" cy="320251"/>
          </a:xfrm>
          <a:prstGeom prst="actionButtonBlank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23" name="Action Button: Custom 22">
            <a:hlinkClick r:id="" action="ppaction://noaction" highlightClick="1"/>
          </p:cNvPr>
          <p:cNvSpPr/>
          <p:nvPr/>
        </p:nvSpPr>
        <p:spPr>
          <a:xfrm>
            <a:off x="231307" y="5538426"/>
            <a:ext cx="300673" cy="320251"/>
          </a:xfrm>
          <a:prstGeom prst="actionButtonBlank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75382" y="1131257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5382" y="2169543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75382" y="3316073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75382" y="4391895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75382" y="5509067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04896" y="846595"/>
            <a:ext cx="44602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…un libro es una buena idea.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10364" y="1412552"/>
            <a:ext cx="55423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…un libro.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04896" y="1954099"/>
            <a:ext cx="56323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…dinero a un amigo no es necesario.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091234" y="2500212"/>
            <a:ext cx="4918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…dinero a un amigo.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12445" y="2989008"/>
            <a:ext cx="42180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…una película a un amigo.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25070" y="3546905"/>
            <a:ext cx="4851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…una película es una mala idea.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25070" y="4133931"/>
            <a:ext cx="40554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…tres regalos es normal.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25070" y="4695641"/>
            <a:ext cx="40554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…tres regalos.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25070" y="5214253"/>
            <a:ext cx="39821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…una revista.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25070" y="5789832"/>
            <a:ext cx="39821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…una revista es importante.</a:t>
            </a:r>
          </a:p>
        </p:txBody>
      </p:sp>
      <p:pic>
        <p:nvPicPr>
          <p:cNvPr id="39" name="Picture 2" descr="http://www.clker.com/cliparts/0/f/7/0/11954234311954389563ok_mark_h_kon_l_vdal_02.svg.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727" y="2448057"/>
            <a:ext cx="632084" cy="48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www.clker.com/cliparts/0/f/7/0/11954234311954389563ok_mark_h_kon_l_vdal_02.svg.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948" y="3546263"/>
            <a:ext cx="632084" cy="48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www.clker.com/cliparts/0/f/7/0/11954234311954389563ok_mark_h_kon_l_vdal_02.svg.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649" y="4119264"/>
            <a:ext cx="632084" cy="48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www.clker.com/cliparts/0/f/7/0/11954234311954389563ok_mark_h_kon_l_vdal_02.svg.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948" y="5214253"/>
            <a:ext cx="632084" cy="48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lker.com/cliparts/l/7/U/Q/6/M/blank-newspaper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408" y="555302"/>
            <a:ext cx="28384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ounded Rectangle 48"/>
          <p:cNvSpPr/>
          <p:nvPr/>
        </p:nvSpPr>
        <p:spPr>
          <a:xfrm>
            <a:off x="11354638" y="10800"/>
            <a:ext cx="837362" cy="439448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0" name="Title 2"/>
          <p:cNvSpPr txBox="1">
            <a:spLocks/>
          </p:cNvSpPr>
          <p:nvPr/>
        </p:nvSpPr>
        <p:spPr>
          <a:xfrm>
            <a:off x="11464830" y="36526"/>
            <a:ext cx="1409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leer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BCC38E-5F70-0D49-A61B-CAC9FE124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420"/>
            <a:ext cx="11115820" cy="608097"/>
          </a:xfrm>
        </p:spPr>
        <p:txBody>
          <a:bodyPr>
            <a:normAutofit/>
          </a:bodyPr>
          <a:lstStyle/>
          <a:p>
            <a:r>
              <a:rPr lang="en-GB" sz="22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These sentences are from an article about what to give at Christmas.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3986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67331" y="551846"/>
          <a:ext cx="8233732" cy="54567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360315">
                  <a:extLst>
                    <a:ext uri="{9D8B030D-6E8A-4147-A177-3AD203B41FA5}">
                      <a16:colId xmlns:a16="http://schemas.microsoft.com/office/drawing/2014/main" val="370407725"/>
                    </a:ext>
                  </a:extLst>
                </a:gridCol>
                <a:gridCol w="6090231">
                  <a:extLst>
                    <a:ext uri="{9D8B030D-6E8A-4147-A177-3AD203B41FA5}">
                      <a16:colId xmlns:a16="http://schemas.microsoft.com/office/drawing/2014/main" val="1578365701"/>
                    </a:ext>
                  </a:extLst>
                </a:gridCol>
                <a:gridCol w="783186">
                  <a:extLst>
                    <a:ext uri="{9D8B030D-6E8A-4147-A177-3AD203B41FA5}">
                      <a16:colId xmlns:a16="http://schemas.microsoft.com/office/drawing/2014/main" val="1086571773"/>
                    </a:ext>
                  </a:extLst>
                </a:gridCol>
              </a:tblGrid>
              <a:tr h="545672">
                <a:tc rowSpan="2">
                  <a:txBody>
                    <a:bodyPr/>
                    <a:lstStyle/>
                    <a:p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1124816"/>
                  </a:ext>
                </a:extLst>
              </a:tr>
              <a:tr h="545672">
                <a:tc vMerge="1">
                  <a:txBody>
                    <a:bodyPr/>
                    <a:lstStyle/>
                    <a:p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229998"/>
                  </a:ext>
                </a:extLst>
              </a:tr>
              <a:tr h="545672">
                <a:tc rowSpan="2">
                  <a:txBody>
                    <a:bodyPr/>
                    <a:lstStyle/>
                    <a:p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789957"/>
                  </a:ext>
                </a:extLst>
              </a:tr>
              <a:tr h="545672">
                <a:tc vMerge="1">
                  <a:txBody>
                    <a:bodyPr/>
                    <a:lstStyle/>
                    <a:p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667495"/>
                  </a:ext>
                </a:extLst>
              </a:tr>
              <a:tr h="545672">
                <a:tc rowSpan="2">
                  <a:txBody>
                    <a:bodyPr/>
                    <a:lstStyle/>
                    <a:p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84557"/>
                  </a:ext>
                </a:extLst>
              </a:tr>
              <a:tr h="545672">
                <a:tc vMerge="1">
                  <a:txBody>
                    <a:bodyPr/>
                    <a:lstStyle/>
                    <a:p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13556"/>
                  </a:ext>
                </a:extLst>
              </a:tr>
              <a:tr h="545672">
                <a:tc rowSpan="2">
                  <a:txBody>
                    <a:bodyPr/>
                    <a:lstStyle/>
                    <a:p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691480"/>
                  </a:ext>
                </a:extLst>
              </a:tr>
              <a:tr h="545672">
                <a:tc vMerge="1">
                  <a:txBody>
                    <a:bodyPr/>
                    <a:lstStyle/>
                    <a:p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035826"/>
                  </a:ext>
                </a:extLst>
              </a:tr>
              <a:tr h="545672">
                <a:tc rowSpan="2">
                  <a:txBody>
                    <a:bodyPr/>
                    <a:lstStyle/>
                    <a:p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36840"/>
                  </a:ext>
                </a:extLst>
              </a:tr>
              <a:tr h="545672">
                <a:tc vMerge="1">
                  <a:txBody>
                    <a:bodyPr/>
                    <a:lstStyle/>
                    <a:p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516337"/>
                  </a:ext>
                </a:extLst>
              </a:tr>
            </a:tbl>
          </a:graphicData>
        </a:graphic>
      </p:graphicFrame>
      <p:pic>
        <p:nvPicPr>
          <p:cNvPr id="8" name="Picture 2" descr="http://www.clker.com/cliparts/0/f/7/0/11954234311954389563ok_mark_h_kon_l_vdal_02.svg.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599" y="1130503"/>
            <a:ext cx="632084" cy="48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1354638" y="10800"/>
            <a:ext cx="837362" cy="439448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Action Button: Custom 18">
            <a:hlinkClick r:id="" action="ppaction://noaction" highlightClick="1"/>
          </p:cNvPr>
          <p:cNvSpPr/>
          <p:nvPr/>
        </p:nvSpPr>
        <p:spPr>
          <a:xfrm>
            <a:off x="310547" y="935265"/>
            <a:ext cx="284996" cy="320251"/>
          </a:xfrm>
          <a:prstGeom prst="actionButtonBlank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20" name="Action Button: Custom 19">
            <a:hlinkClick r:id="" action="ppaction://noaction" highlightClick="1"/>
          </p:cNvPr>
          <p:cNvSpPr/>
          <p:nvPr/>
        </p:nvSpPr>
        <p:spPr>
          <a:xfrm>
            <a:off x="291448" y="2044257"/>
            <a:ext cx="304095" cy="320251"/>
          </a:xfrm>
          <a:prstGeom prst="actionButtonBlank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21" name="Action Button: Custom 20">
            <a:hlinkClick r:id="" action="ppaction://noaction" highlightClick="1"/>
          </p:cNvPr>
          <p:cNvSpPr/>
          <p:nvPr/>
        </p:nvSpPr>
        <p:spPr>
          <a:xfrm>
            <a:off x="310546" y="3120080"/>
            <a:ext cx="305171" cy="320251"/>
          </a:xfrm>
          <a:prstGeom prst="actionButtonBlank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22" name="Action Button: Custom 21">
            <a:hlinkClick r:id="" action="ppaction://noaction" highlightClick="1"/>
          </p:cNvPr>
          <p:cNvSpPr/>
          <p:nvPr/>
        </p:nvSpPr>
        <p:spPr>
          <a:xfrm>
            <a:off x="310547" y="4195903"/>
            <a:ext cx="309872" cy="320251"/>
          </a:xfrm>
          <a:prstGeom prst="actionButtonBlank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23" name="Action Button: Custom 22">
            <a:hlinkClick r:id="" action="ppaction://noaction" highlightClick="1"/>
          </p:cNvPr>
          <p:cNvSpPr/>
          <p:nvPr/>
        </p:nvSpPr>
        <p:spPr>
          <a:xfrm>
            <a:off x="310546" y="5271726"/>
            <a:ext cx="404726" cy="320251"/>
          </a:xfrm>
          <a:prstGeom prst="actionButtonBlank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59118" y="864557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59118" y="1902843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59118" y="3049373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59118" y="4125195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59118" y="5242367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37017" y="579895"/>
            <a:ext cx="59953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…arte a un amigo es una buena idea.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37018" y="1166097"/>
            <a:ext cx="3091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…arte a un amigo.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73466" y="1675594"/>
            <a:ext cx="4918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…mucho.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089077" y="2214135"/>
            <a:ext cx="4918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…mucho no es necesario.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089077" y="2720732"/>
            <a:ext cx="30391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…vasos.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07301" y="3293981"/>
            <a:ext cx="4851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…vasos es una opción.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35542" y="3866952"/>
            <a:ext cx="40554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…flores es romántico.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53131" y="4399815"/>
            <a:ext cx="40554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…flores.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53131" y="4981008"/>
            <a:ext cx="64398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…una moneda a un amigo no es mucho.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35542" y="5516050"/>
            <a:ext cx="39821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…una moneda a un amigo.</a:t>
            </a:r>
          </a:p>
        </p:txBody>
      </p:sp>
      <p:pic>
        <p:nvPicPr>
          <p:cNvPr id="39" name="Picture 2" descr="http://www.clker.com/cliparts/0/f/7/0/11954234311954389563ok_mark_h_kon_l_vdal_02.svg.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599" y="1675594"/>
            <a:ext cx="632084" cy="48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www.clker.com/cliparts/0/f/7/0/11954234311954389563ok_mark_h_kon_l_vdal_02.svg.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599" y="3340810"/>
            <a:ext cx="632084" cy="48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www.clker.com/cliparts/0/f/7/0/11954234311954389563ok_mark_h_kon_l_vdal_02.svg.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599" y="4392255"/>
            <a:ext cx="632084" cy="48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www.clker.com/cliparts/0/f/7/0/11954234311954389563ok_mark_h_kon_l_vdal_02.svg.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599" y="4964589"/>
            <a:ext cx="632084" cy="48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lker.com/cliparts/l/7/U/Q/6/M/blank-newspaper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263" y="445717"/>
            <a:ext cx="28384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 rot="1358438">
            <a:off x="10050076" y="720655"/>
            <a:ext cx="1508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Navidad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50450" y="-432258"/>
            <a:ext cx="1409700" cy="1325563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</p:spTree>
    <p:extLst>
      <p:ext uri="{BB962C8B-B14F-4D97-AF65-F5344CB8AC3E}">
        <p14:creationId xmlns:p14="http://schemas.microsoft.com/office/powerpoint/2010/main" val="323168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sources (not bold NA).pptx" id="{C04240F7-4567-42F4-A6A9-1F35289C3A03}" vid="{11C110E3-9438-4B77-B542-C85A197C3B2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1467</Words>
  <Application>Microsoft Macintosh PowerPoint</Application>
  <PresentationFormat>Widescreen</PresentationFormat>
  <Paragraphs>233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Tw Cen MT</vt:lpstr>
      <vt:lpstr>Office Theme</vt:lpstr>
      <vt:lpstr>1_Office Theme</vt:lpstr>
      <vt:lpstr>Talking about giving</vt:lpstr>
      <vt:lpstr>dar </vt:lpstr>
      <vt:lpstr>dar </vt:lpstr>
      <vt:lpstr>da </vt:lpstr>
      <vt:lpstr>dar </vt:lpstr>
      <vt:lpstr>da </vt:lpstr>
      <vt:lpstr>dar </vt:lpstr>
      <vt:lpstr>These sentences are from an article about what to give at Christmas.</vt:lpstr>
      <vt:lpstr>leer</vt:lpstr>
      <vt:lpstr>¿Cómo se dice en inglés?</vt:lpstr>
      <vt:lpstr>doy </vt:lpstr>
      <vt:lpstr>doy</vt:lpstr>
      <vt:lpstr>Amanda is telling a friend what presents she gives to people for Christmas.</vt:lpstr>
      <vt:lpstr>das </vt:lpstr>
      <vt:lpstr>das </vt:lpstr>
      <vt:lpstr>escuchar/escribir</vt:lpstr>
      <vt:lpstr>Una tarea escrita</vt:lpstr>
      <vt:lpstr>¿Necesitas ayuda?</vt:lpstr>
    </vt:vector>
  </TitlesOfParts>
  <Company>University of York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Avery</dc:creator>
  <cp:lastModifiedBy>Helen Thomas</cp:lastModifiedBy>
  <cp:revision>7</cp:revision>
  <dcterms:created xsi:type="dcterms:W3CDTF">2019-12-06T15:41:33Z</dcterms:created>
  <dcterms:modified xsi:type="dcterms:W3CDTF">2021-02-11T11:08:16Z</dcterms:modified>
</cp:coreProperties>
</file>