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84" r:id="rId23"/>
    <p:sldId id="279" r:id="rId24"/>
    <p:sldId id="280" r:id="rId25"/>
    <p:sldId id="281" r:id="rId26"/>
    <p:sldId id="282"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2664" autoAdjust="0"/>
  </p:normalViewPr>
  <p:slideViewPr>
    <p:cSldViewPr snapToGrid="0">
      <p:cViewPr varScale="1">
        <p:scale>
          <a:sx n="60" d="100"/>
          <a:sy n="60" d="100"/>
        </p:scale>
        <p:origin x="114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B05E37-73C0-40B9-9D92-CA0A74353F89}" type="datetimeFigureOut">
              <a:rPr lang="en-GB" smtClean="0"/>
              <a:t>11/10/2019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0B6BBA-39BF-4A43-8B41-173A170EECC9}" type="slidenum">
              <a:rPr lang="en-GB" smtClean="0"/>
              <a:t>‹#›</a:t>
            </a:fld>
            <a:endParaRPr lang="en-GB"/>
          </a:p>
        </p:txBody>
      </p:sp>
    </p:spTree>
    <p:extLst>
      <p:ext uri="{BB962C8B-B14F-4D97-AF65-F5344CB8AC3E}">
        <p14:creationId xmlns:p14="http://schemas.microsoft.com/office/powerpoint/2010/main" val="1012870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nsplash.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unsplash.co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Escuchar is included here as it was</a:t>
            </a:r>
            <a:r>
              <a:rPr lang="en-GB" baseline="0" dirty="0" smtClean="0"/>
              <a:t> previously practised with week 5 phonics.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910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 B answer</a:t>
            </a:r>
            <a:r>
              <a:rPr lang="en-GB" baseline="0" dirty="0" smtClean="0"/>
              <a:t>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258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smtClean="0"/>
              <a:t>Transcript: </a:t>
            </a:r>
            <a:r>
              <a:rPr lang="en-GB" dirty="0" smtClean="0"/>
              <a:t>1. </a:t>
            </a:r>
            <a:r>
              <a:rPr lang="en-GB" dirty="0" err="1" smtClean="0"/>
              <a:t>Bailar</a:t>
            </a:r>
            <a:r>
              <a:rPr lang="en-GB" dirty="0" smtClean="0"/>
              <a:t>; 2. Escucha; 3. Hablar; 4. Llega; 5. </a:t>
            </a:r>
            <a:r>
              <a:rPr lang="en-GB" dirty="0" err="1" smtClean="0"/>
              <a:t>Comprar</a:t>
            </a:r>
            <a:endParaRPr lang="en-GB" dirty="0" smtClean="0"/>
          </a:p>
          <a:p>
            <a:pPr marL="0" indent="0">
              <a:buNone/>
            </a:pPr>
            <a:endParaRPr lang="en-GB" dirty="0" smtClean="0"/>
          </a:p>
          <a:p>
            <a:pPr marL="0" indent="0">
              <a:buNone/>
            </a:pPr>
            <a:r>
              <a:rPr lang="en-GB" dirty="0" smtClean="0"/>
              <a:t>Check answers 1-5 before continuing with </a:t>
            </a:r>
            <a:r>
              <a:rPr lang="en-GB" baseline="0" dirty="0" smtClean="0"/>
              <a:t>6-10.</a:t>
            </a:r>
            <a:endParaRPr lang="en-GB" dirty="0" smtClean="0"/>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3816719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smtClean="0"/>
              <a:t>Transcript:</a:t>
            </a:r>
            <a:r>
              <a:rPr lang="en-GB" b="1" baseline="0" dirty="0" smtClean="0"/>
              <a:t> </a:t>
            </a:r>
            <a:r>
              <a:rPr lang="en-GB" baseline="0" dirty="0" smtClean="0"/>
              <a:t>6. Compra</a:t>
            </a:r>
            <a:r>
              <a:rPr lang="en-GB" dirty="0" smtClean="0"/>
              <a:t>; 7. Llegar; 8. Habla; 9. Escuchar; 10. Baila.</a:t>
            </a:r>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2745583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Pictures from </a:t>
            </a:r>
            <a:r>
              <a:rPr lang="en-GB" dirty="0" smtClean="0">
                <a:hlinkClick r:id="rId3"/>
              </a:rPr>
              <a:t>https://unsplash.com/</a:t>
            </a:r>
            <a:r>
              <a:rPr lang="en-GB" dirty="0" smtClean="0"/>
              <a:t> (freely usable images)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4097619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mini-quiz activates world knowledge before the main narration.</a:t>
            </a:r>
          </a:p>
          <a:p>
            <a:r>
              <a:rPr lang="en-GB" dirty="0" smtClean="0"/>
              <a:t>Encourage students to answer in</a:t>
            </a:r>
            <a:r>
              <a:rPr lang="en-GB" baseline="0" dirty="0" smtClean="0"/>
              <a:t> full sentences here – ‘Bangkok está en </a:t>
            </a:r>
            <a:r>
              <a:rPr lang="en-GB" baseline="0" dirty="0" err="1" smtClean="0"/>
              <a:t>Tailandía</a:t>
            </a:r>
            <a:r>
              <a:rPr lang="en-GB"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Note: these three destinations have either previously-taught</a:t>
            </a:r>
            <a:r>
              <a:rPr lang="en-GB" baseline="0" dirty="0" smtClean="0"/>
              <a:t> SSC OR SSC which are similar to English, therefore we can simply ask the question here and students apply their SSC knowledge when reading their answer aloud.</a:t>
            </a:r>
            <a:endParaRPr lang="en-GB" dirty="0" smtClean="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677728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Note: these three destinations have either previously-taught</a:t>
            </a:r>
            <a:r>
              <a:rPr lang="en-GB" baseline="0" dirty="0" smtClean="0"/>
              <a:t> SSC OR SSC which are similar to English, therefore we can simply ask the question here and students apply their SSC knowledge when reading their answer aloud.</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982337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Note: these three destinations have either previously-taught</a:t>
            </a:r>
            <a:r>
              <a:rPr lang="en-GB" baseline="0" dirty="0" smtClean="0"/>
              <a:t> SSC OR SSC which are similar to English, therefore we can simply ask the question here and students apply their SSC knowledge when reading their answer aloud.</a:t>
            </a:r>
            <a:endParaRPr lang="en-GB" dirty="0" smtClean="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4002570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Note: There</a:t>
            </a:r>
            <a:r>
              <a:rPr lang="en-GB" baseline="0" dirty="0" smtClean="0"/>
              <a:t> are some new SSC included in the destinations, so we will want to give options to students, so that they can hear a strong model in the input, before selecting and repeating the word in their answer.</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E.g. </a:t>
            </a:r>
            <a:r>
              <a:rPr lang="en-GB" sz="1200" b="1" dirty="0" smtClean="0">
                <a:solidFill>
                  <a:srgbClr val="002060"/>
                </a:solidFill>
                <a:latin typeface="Century Gothic" panose="020B0502020202020204" pitchFamily="34" charset="0"/>
              </a:rPr>
              <a:t>¿</a:t>
            </a:r>
            <a:r>
              <a:rPr lang="en-GB" sz="1200" dirty="0" err="1" smtClean="0">
                <a:solidFill>
                  <a:srgbClr val="002060"/>
                </a:solidFill>
                <a:latin typeface="Century Gothic" panose="020B0502020202020204" pitchFamily="34" charset="0"/>
              </a:rPr>
              <a:t>Dónde</a:t>
            </a:r>
            <a:r>
              <a:rPr lang="en-GB" sz="1200" dirty="0" smtClean="0">
                <a:solidFill>
                  <a:srgbClr val="002060"/>
                </a:solidFill>
                <a:latin typeface="Century Gothic" panose="020B0502020202020204" pitchFamily="34" charset="0"/>
              </a:rPr>
              <a:t> </a:t>
            </a:r>
            <a:r>
              <a:rPr lang="en-GB" sz="1200" dirty="0" err="1" smtClean="0">
                <a:solidFill>
                  <a:srgbClr val="002060"/>
                </a:solidFill>
                <a:latin typeface="Century Gothic" panose="020B0502020202020204" pitchFamily="34" charset="0"/>
              </a:rPr>
              <a:t>está</a:t>
            </a:r>
            <a:r>
              <a:rPr lang="en-GB" sz="1200" dirty="0" smtClean="0">
                <a:solidFill>
                  <a:srgbClr val="002060"/>
                </a:solidFill>
                <a:latin typeface="Century Gothic" panose="020B0502020202020204" pitchFamily="34" charset="0"/>
              </a:rPr>
              <a:t> Caracas…</a:t>
            </a:r>
            <a:r>
              <a:rPr lang="en-GB" sz="1200" b="1" dirty="0" smtClean="0">
                <a:solidFill>
                  <a:srgbClr val="002060"/>
                </a:solidFill>
                <a:latin typeface="Century Gothic" panose="020B0502020202020204" pitchFamily="34" charset="0"/>
              </a:rPr>
              <a:t>?  </a:t>
            </a:r>
            <a:r>
              <a:rPr lang="en-GB" sz="1200" b="1" dirty="0" err="1" smtClean="0">
                <a:solidFill>
                  <a:srgbClr val="002060"/>
                </a:solidFill>
                <a:latin typeface="Century Gothic" panose="020B0502020202020204" pitchFamily="34" charset="0"/>
              </a:rPr>
              <a:t>Brasil</a:t>
            </a:r>
            <a:r>
              <a:rPr lang="en-GB" sz="1200" b="1" dirty="0" smtClean="0">
                <a:solidFill>
                  <a:srgbClr val="002060"/>
                </a:solidFill>
                <a:latin typeface="Century Gothic" panose="020B0502020202020204" pitchFamily="34" charset="0"/>
              </a:rPr>
              <a:t>, Venezuela o Chile?</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1878719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Note: There</a:t>
            </a:r>
            <a:r>
              <a:rPr lang="en-GB" baseline="0" dirty="0" smtClean="0"/>
              <a:t> are some new SSC included in the destinations, so we will want to give options to students, so that they can hear a strong model in the input, before selecting and repeating the word in their answer.</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E.g. </a:t>
            </a:r>
            <a:r>
              <a:rPr lang="en-GB" sz="1200" b="1" dirty="0" smtClean="0">
                <a:solidFill>
                  <a:srgbClr val="002060"/>
                </a:solidFill>
                <a:latin typeface="Century Gothic" panose="020B0502020202020204" pitchFamily="34" charset="0"/>
              </a:rPr>
              <a:t>¿</a:t>
            </a:r>
            <a:r>
              <a:rPr lang="en-GB" sz="1200" dirty="0" err="1" smtClean="0">
                <a:solidFill>
                  <a:srgbClr val="002060"/>
                </a:solidFill>
                <a:latin typeface="Century Gothic" panose="020B0502020202020204" pitchFamily="34" charset="0"/>
              </a:rPr>
              <a:t>Dónde</a:t>
            </a:r>
            <a:r>
              <a:rPr lang="en-GB" sz="1200" dirty="0" smtClean="0">
                <a:solidFill>
                  <a:srgbClr val="002060"/>
                </a:solidFill>
                <a:latin typeface="Century Gothic" panose="020B0502020202020204" pitchFamily="34" charset="0"/>
              </a:rPr>
              <a:t> </a:t>
            </a:r>
            <a:r>
              <a:rPr lang="en-GB" sz="1200" dirty="0" err="1" smtClean="0">
                <a:solidFill>
                  <a:srgbClr val="002060"/>
                </a:solidFill>
                <a:latin typeface="Century Gothic" panose="020B0502020202020204" pitchFamily="34" charset="0"/>
              </a:rPr>
              <a:t>está</a:t>
            </a:r>
            <a:r>
              <a:rPr lang="en-GB" sz="1200" dirty="0" smtClean="0">
                <a:solidFill>
                  <a:srgbClr val="002060"/>
                </a:solidFill>
                <a:latin typeface="Century Gothic" panose="020B0502020202020204" pitchFamily="34" charset="0"/>
              </a:rPr>
              <a:t> </a:t>
            </a:r>
            <a:r>
              <a:rPr lang="en-GB" sz="1200" dirty="0" err="1" smtClean="0">
                <a:solidFill>
                  <a:srgbClr val="002060"/>
                </a:solidFill>
                <a:latin typeface="Century Gothic" panose="020B0502020202020204" pitchFamily="34" charset="0"/>
              </a:rPr>
              <a:t>Estocolmo</a:t>
            </a:r>
            <a:r>
              <a:rPr lang="en-GB" sz="1200" dirty="0" smtClean="0">
                <a:solidFill>
                  <a:srgbClr val="002060"/>
                </a:solidFill>
                <a:latin typeface="Century Gothic" panose="020B0502020202020204" pitchFamily="34" charset="0"/>
              </a:rPr>
              <a:t>…</a:t>
            </a:r>
            <a:r>
              <a:rPr lang="en-GB" sz="1200" b="1" dirty="0" smtClean="0">
                <a:solidFill>
                  <a:srgbClr val="002060"/>
                </a:solidFill>
                <a:latin typeface="Century Gothic" panose="020B0502020202020204" pitchFamily="34" charset="0"/>
              </a:rPr>
              <a:t>?  </a:t>
            </a:r>
            <a:r>
              <a:rPr lang="en-GB" sz="1200" b="1" dirty="0" err="1" smtClean="0">
                <a:solidFill>
                  <a:srgbClr val="002060"/>
                </a:solidFill>
                <a:latin typeface="Century Gothic" panose="020B0502020202020204" pitchFamily="34" charset="0"/>
              </a:rPr>
              <a:t>Finlandia</a:t>
            </a:r>
            <a:r>
              <a:rPr lang="en-GB" sz="1200" b="1" dirty="0" smtClean="0">
                <a:solidFill>
                  <a:srgbClr val="002060"/>
                </a:solidFill>
                <a:latin typeface="Century Gothic" panose="020B0502020202020204" pitchFamily="34" charset="0"/>
              </a:rPr>
              <a:t>, </a:t>
            </a:r>
            <a:r>
              <a:rPr lang="en-GB" sz="1200" b="1" dirty="0" err="1" smtClean="0">
                <a:solidFill>
                  <a:srgbClr val="002060"/>
                </a:solidFill>
                <a:latin typeface="Century Gothic" panose="020B0502020202020204" pitchFamily="34" charset="0"/>
              </a:rPr>
              <a:t>Suecia</a:t>
            </a:r>
            <a:r>
              <a:rPr lang="en-GB" sz="1200" b="1" dirty="0" smtClean="0">
                <a:solidFill>
                  <a:srgbClr val="002060"/>
                </a:solidFill>
                <a:latin typeface="Century Gothic" panose="020B0502020202020204" pitchFamily="34" charset="0"/>
              </a:rPr>
              <a:t> or </a:t>
            </a:r>
            <a:r>
              <a:rPr lang="en-GB" sz="1200" b="1" dirty="0" err="1" smtClean="0">
                <a:solidFill>
                  <a:srgbClr val="002060"/>
                </a:solidFill>
                <a:latin typeface="Century Gothic" panose="020B0502020202020204" pitchFamily="34" charset="0"/>
              </a:rPr>
              <a:t>Francia</a:t>
            </a:r>
            <a:r>
              <a:rPr lang="en-GB" sz="1200" b="1" dirty="0" smtClean="0">
                <a:solidFill>
                  <a:srgbClr val="002060"/>
                </a:solidFill>
                <a:latin typeface="Century Gothic" panose="020B0502020202020204" pitchFamily="34" charset="0"/>
              </a:rPr>
              <a:t>?</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1243836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Note: There</a:t>
            </a:r>
            <a:r>
              <a:rPr lang="en-GB" baseline="0" dirty="0" smtClean="0"/>
              <a:t> are some new SSC included in the destinations, so we will want to give options to students, so that they can hear a strong model in the input, before selecting and repeating the word in their answer.</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E.g. </a:t>
            </a:r>
            <a:r>
              <a:rPr lang="en-GB" sz="1200" b="1" dirty="0" smtClean="0">
                <a:solidFill>
                  <a:srgbClr val="002060"/>
                </a:solidFill>
                <a:latin typeface="Century Gothic" panose="020B0502020202020204" pitchFamily="34" charset="0"/>
              </a:rPr>
              <a:t>¿</a:t>
            </a:r>
            <a:r>
              <a:rPr lang="en-GB" sz="1200" dirty="0" err="1" smtClean="0">
                <a:solidFill>
                  <a:srgbClr val="002060"/>
                </a:solidFill>
                <a:latin typeface="Century Gothic" panose="020B0502020202020204" pitchFamily="34" charset="0"/>
              </a:rPr>
              <a:t>Dónde</a:t>
            </a:r>
            <a:r>
              <a:rPr lang="en-GB" sz="1200" dirty="0" smtClean="0">
                <a:solidFill>
                  <a:srgbClr val="002060"/>
                </a:solidFill>
                <a:latin typeface="Century Gothic" panose="020B0502020202020204" pitchFamily="34" charset="0"/>
              </a:rPr>
              <a:t> </a:t>
            </a:r>
            <a:r>
              <a:rPr lang="en-GB" sz="1200" dirty="0" err="1" smtClean="0">
                <a:solidFill>
                  <a:srgbClr val="002060"/>
                </a:solidFill>
                <a:latin typeface="Century Gothic" panose="020B0502020202020204" pitchFamily="34" charset="0"/>
              </a:rPr>
              <a:t>está</a:t>
            </a:r>
            <a:r>
              <a:rPr lang="en-GB" sz="1200" dirty="0" smtClean="0">
                <a:solidFill>
                  <a:srgbClr val="002060"/>
                </a:solidFill>
                <a:latin typeface="Century Gothic" panose="020B0502020202020204" pitchFamily="34" charset="0"/>
              </a:rPr>
              <a:t> </a:t>
            </a:r>
            <a:r>
              <a:rPr lang="en-GB" sz="1200" dirty="0" err="1" smtClean="0">
                <a:solidFill>
                  <a:srgbClr val="002060"/>
                </a:solidFill>
                <a:latin typeface="Century Gothic" panose="020B0502020202020204" pitchFamily="34" charset="0"/>
              </a:rPr>
              <a:t>Tokio</a:t>
            </a:r>
            <a:r>
              <a:rPr lang="en-GB" sz="1200" dirty="0" smtClean="0">
                <a:solidFill>
                  <a:srgbClr val="002060"/>
                </a:solidFill>
                <a:latin typeface="Century Gothic" panose="020B0502020202020204" pitchFamily="34" charset="0"/>
              </a:rPr>
              <a:t>…</a:t>
            </a:r>
            <a:r>
              <a:rPr lang="en-GB" sz="1200" b="1" dirty="0" smtClean="0">
                <a:solidFill>
                  <a:srgbClr val="002060"/>
                </a:solidFill>
                <a:latin typeface="Century Gothic" panose="020B0502020202020204" pitchFamily="34" charset="0"/>
              </a:rPr>
              <a:t>?  </a:t>
            </a:r>
            <a:r>
              <a:rPr lang="en-GB" sz="1200" b="1" dirty="0" err="1" smtClean="0">
                <a:solidFill>
                  <a:srgbClr val="002060"/>
                </a:solidFill>
                <a:latin typeface="Century Gothic" panose="020B0502020202020204" pitchFamily="34" charset="0"/>
              </a:rPr>
              <a:t>Inglaterra</a:t>
            </a:r>
            <a:r>
              <a:rPr lang="en-GB" sz="1200" b="1" dirty="0" smtClean="0">
                <a:solidFill>
                  <a:srgbClr val="002060"/>
                </a:solidFill>
                <a:latin typeface="Century Gothic" panose="020B0502020202020204" pitchFamily="34" charset="0"/>
              </a:rPr>
              <a:t>, </a:t>
            </a:r>
            <a:r>
              <a:rPr lang="en-GB" sz="1200" b="1" dirty="0" err="1" smtClean="0">
                <a:solidFill>
                  <a:srgbClr val="002060"/>
                </a:solidFill>
                <a:latin typeface="Century Gothic" panose="020B0502020202020204" pitchFamily="34" charset="0"/>
              </a:rPr>
              <a:t>Francia</a:t>
            </a:r>
            <a:r>
              <a:rPr lang="en-GB" sz="1200" b="1" dirty="0" smtClean="0">
                <a:solidFill>
                  <a:srgbClr val="002060"/>
                </a:solidFill>
                <a:latin typeface="Century Gothic" panose="020B0502020202020204" pitchFamily="34" charset="0"/>
              </a:rPr>
              <a:t> o </a:t>
            </a:r>
            <a:r>
              <a:rPr lang="en-GB" sz="1200" b="1" dirty="0" err="1" smtClean="0">
                <a:solidFill>
                  <a:srgbClr val="002060"/>
                </a:solidFill>
                <a:latin typeface="Century Gothic" panose="020B0502020202020204" pitchFamily="34" charset="0"/>
              </a:rPr>
              <a:t>Japón</a:t>
            </a:r>
            <a:r>
              <a:rPr lang="en-GB" sz="1200" b="1" dirty="0" smtClean="0">
                <a:solidFill>
                  <a:srgbClr val="002060"/>
                </a:solidFill>
                <a:latin typeface="Century Gothic" panose="020B0502020202020204" pitchFamily="34" charset="0"/>
              </a:rPr>
              <a:t>?</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2762139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912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Ask students to guess if it’s picture A, B, or C. There aren’t many cities beginning with LL, so we chose a region instead. It’s a huge area of flat grassland between the Andes and the Amazon in Colombia and Venezuela.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Picture 1 by author and 2,3 from </a:t>
            </a:r>
            <a:r>
              <a:rPr lang="en-GB" dirty="0" smtClean="0">
                <a:hlinkClick r:id="rId3"/>
              </a:rPr>
              <a:t>https://unsplash.com/</a:t>
            </a:r>
            <a:r>
              <a:rPr lang="en-GB" dirty="0" smtClean="0"/>
              <a:t> (freely usable images)</a:t>
            </a:r>
          </a:p>
          <a:p>
            <a:endParaRPr lang="en-GB" baseline="0" dirty="0" smtClean="0"/>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4278316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Make sure that students are aware that, when referring to a destination, Spanish uses ‘llegar A’ (‘en’ would refer to the means of arriving).</a:t>
            </a:r>
          </a:p>
          <a:p>
            <a:endParaRPr lang="en-GB" baseline="0" dirty="0" smtClean="0"/>
          </a:p>
          <a:p>
            <a:r>
              <a:rPr lang="en-GB" b="1" baseline="0" dirty="0" smtClean="0"/>
              <a:t>Transcript</a:t>
            </a:r>
            <a:r>
              <a:rPr lang="en-GB" baseline="0" dirty="0" smtClean="0"/>
              <a:t>: </a:t>
            </a:r>
            <a:r>
              <a:rPr lang="en-GB" dirty="0" smtClean="0"/>
              <a:t>1. </a:t>
            </a:r>
            <a:r>
              <a:rPr lang="en-GB" sz="1200" dirty="0" smtClean="0">
                <a:latin typeface="Century Gothic" panose="020B0502020202020204" pitchFamily="34" charset="0"/>
              </a:rPr>
              <a:t>Habla con una amiga en La Habana;</a:t>
            </a:r>
            <a:r>
              <a:rPr lang="en-GB" sz="1200" baseline="0" dirty="0" smtClean="0">
                <a:latin typeface="Century Gothic" panose="020B0502020202020204" pitchFamily="34" charset="0"/>
              </a:rPr>
              <a:t> 2. </a:t>
            </a:r>
            <a:r>
              <a:rPr lang="en-GB" sz="1200" dirty="0" smtClean="0">
                <a:latin typeface="Century Gothic" panose="020B0502020202020204" pitchFamily="34" charset="0"/>
              </a:rPr>
              <a:t>Baila con un amigo en Bangkok;</a:t>
            </a:r>
            <a:r>
              <a:rPr lang="en-GB" sz="1200" baseline="0" dirty="0" smtClean="0">
                <a:latin typeface="Century Gothic" panose="020B0502020202020204" pitchFamily="34" charset="0"/>
              </a:rPr>
              <a:t> 3</a:t>
            </a:r>
            <a:r>
              <a:rPr lang="en-GB" sz="1200" dirty="0" smtClean="0">
                <a:latin typeface="+mn-lt"/>
              </a:rPr>
              <a:t>.</a:t>
            </a:r>
            <a:r>
              <a:rPr lang="en-GB" sz="1200" baseline="0" dirty="0" smtClean="0">
                <a:latin typeface="+mn-lt"/>
              </a:rPr>
              <a:t> </a:t>
            </a:r>
            <a:r>
              <a:rPr lang="en-GB" sz="1200" dirty="0" smtClean="0">
                <a:latin typeface="Century Gothic" panose="020B0502020202020204" pitchFamily="34" charset="0"/>
              </a:rPr>
              <a:t>Compra una casa </a:t>
            </a:r>
            <a:r>
              <a:rPr lang="en-GB" sz="1200" dirty="0" err="1" smtClean="0">
                <a:latin typeface="Century Gothic" panose="020B0502020202020204" pitchFamily="34" charset="0"/>
              </a:rPr>
              <a:t>en</a:t>
            </a:r>
            <a:r>
              <a:rPr lang="en-GB" sz="1200" dirty="0" smtClean="0">
                <a:latin typeface="Century Gothic" panose="020B0502020202020204" pitchFamily="34" charset="0"/>
              </a:rPr>
              <a:t> Caracas;</a:t>
            </a:r>
            <a:r>
              <a:rPr lang="en-GB" sz="1200" baseline="0" dirty="0" smtClean="0">
                <a:latin typeface="Century Gothic" panose="020B0502020202020204" pitchFamily="34" charset="0"/>
              </a:rPr>
              <a:t> </a:t>
            </a:r>
            <a:r>
              <a:rPr lang="en-GB" sz="1200" dirty="0" smtClean="0">
                <a:latin typeface="Century Gothic" panose="020B0502020202020204" pitchFamily="34" charset="0"/>
              </a:rPr>
              <a:t>4. Escucha música en Estocolmo;</a:t>
            </a:r>
            <a:r>
              <a:rPr lang="en-GB" sz="1200" baseline="0" dirty="0" smtClean="0">
                <a:latin typeface="Century Gothic" panose="020B0502020202020204" pitchFamily="34" charset="0"/>
              </a:rPr>
              <a:t> 5. </a:t>
            </a:r>
            <a:r>
              <a:rPr lang="en-GB" sz="1200" dirty="0" smtClean="0">
                <a:latin typeface="Century Gothic" panose="020B0502020202020204" pitchFamily="34" charset="0"/>
              </a:rPr>
              <a:t>Llega tarde a Los Llanos.</a:t>
            </a:r>
            <a:r>
              <a:rPr lang="en-GB" sz="1200" baseline="0" dirty="0" smtClean="0">
                <a:latin typeface="Century Gothic" panose="020B0502020202020204" pitchFamily="34" charset="0"/>
              </a:rPr>
              <a:t> 6. </a:t>
            </a:r>
            <a:r>
              <a:rPr lang="en-GB" sz="1200" dirty="0" smtClean="0">
                <a:latin typeface="Century Gothic" panose="020B0502020202020204" pitchFamily="34" charset="0"/>
              </a:rPr>
              <a:t>Tiene una fiesta en Toledo.</a:t>
            </a:r>
            <a:r>
              <a:rPr lang="en-GB" sz="1200" baseline="0" dirty="0" smtClean="0">
                <a:latin typeface="Century Gothic" panose="020B0502020202020204" pitchFamily="34" charset="0"/>
              </a:rPr>
              <a:t> </a:t>
            </a:r>
            <a:r>
              <a:rPr lang="en-GB" sz="1200" dirty="0" smtClean="0">
                <a:latin typeface="Century Gothic" panose="020B0502020202020204" pitchFamily="34" charset="0"/>
              </a:rPr>
              <a:t>7. Olvida un libro en Oslo. 8.</a:t>
            </a:r>
            <a:r>
              <a:rPr lang="en-GB" sz="1200" baseline="0" dirty="0" smtClean="0">
                <a:latin typeface="Century Gothic" panose="020B0502020202020204" pitchFamily="34" charset="0"/>
              </a:rPr>
              <a:t> </a:t>
            </a:r>
            <a:r>
              <a:rPr lang="en-GB" sz="1200" dirty="0" smtClean="0">
                <a:latin typeface="Century Gothic" panose="020B0502020202020204" pitchFamily="34" charset="0"/>
              </a:rPr>
              <a:t>Compra un barco en California.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221086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 students to compare</a:t>
            </a:r>
            <a:r>
              <a:rPr lang="en-GB" baseline="0" dirty="0" smtClean="0"/>
              <a:t> their answers in terms of 1) Where her journey starts; 2) Where it ends; 3) Which order of places to visit would be better.</a:t>
            </a:r>
          </a:p>
          <a:p>
            <a:r>
              <a:rPr lang="en-GB" baseline="0" dirty="0" smtClean="0"/>
              <a:t>To challenge stronger students, you could change the nouns on the speaking cards to others seen in previous weeks (e.g. </a:t>
            </a:r>
            <a:r>
              <a:rPr lang="en-GB" baseline="0" dirty="0" err="1" smtClean="0"/>
              <a:t>compra</a:t>
            </a:r>
            <a:r>
              <a:rPr lang="en-GB" baseline="0" dirty="0" smtClean="0"/>
              <a:t> </a:t>
            </a:r>
            <a:r>
              <a:rPr lang="en-GB" baseline="0" dirty="0" err="1" smtClean="0"/>
              <a:t>una</a:t>
            </a:r>
            <a:r>
              <a:rPr lang="en-GB" baseline="0" dirty="0" smtClean="0"/>
              <a:t> </a:t>
            </a:r>
            <a:r>
              <a:rPr lang="en-GB" baseline="0" dirty="0" err="1" smtClean="0"/>
              <a:t>cámara</a:t>
            </a:r>
            <a:r>
              <a:rPr lang="en-GB" baseline="0" dirty="0" smtClean="0"/>
              <a:t>, un </a:t>
            </a:r>
            <a:r>
              <a:rPr lang="en-GB" baseline="0" dirty="0" err="1" smtClean="0"/>
              <a:t>caballo</a:t>
            </a:r>
            <a:r>
              <a:rPr lang="en-GB" baseline="0" dirty="0" smtClean="0"/>
              <a:t> etc.)</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1961956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 A speaking</a:t>
            </a:r>
            <a:r>
              <a:rPr lang="en-GB" baseline="0" dirty="0" smtClean="0"/>
              <a:t> cards</a:t>
            </a:r>
            <a:br>
              <a:rPr lang="en-GB" baseline="0" dirty="0" smtClean="0"/>
            </a:br>
            <a:r>
              <a:rPr lang="en-GB" baseline="0" dirty="0" smtClean="0"/>
              <a:t>Note: Cards are labelled with letters for additional alphabet practice.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2373548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a:t>
            </a:r>
            <a:r>
              <a:rPr lang="en-GB" baseline="0" dirty="0" smtClean="0"/>
              <a:t> B speaking cards</a:t>
            </a:r>
            <a:br>
              <a:rPr lang="en-GB" baseline="0" dirty="0" smtClean="0"/>
            </a:br>
            <a:r>
              <a:rPr lang="en-GB" baseline="0" dirty="0" smtClean="0"/>
              <a:t>Note: Cards are labelled with letters for additional alphabet practice.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404570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could also be a writing</a:t>
            </a:r>
            <a:r>
              <a:rPr lang="en-GB" baseline="0" dirty="0" smtClean="0"/>
              <a:t> task in class if there is time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2528577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Full text – original</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4109635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a:t>
            </a:r>
            <a:r>
              <a:rPr lang="en-GB" baseline="0" dirty="0" smtClean="0"/>
              <a:t> are 4 matching sentence fragments. To make students think about meaning of the infinitives and the adjectives, ask them which combinations seem most and least likely. Then, they should write the full sentence  (bearing in mind it could start or end with ‘es importante’) and then translate it into English. They could be asked to write two sensible ones and two silly ones!</a:t>
            </a:r>
          </a:p>
          <a:p>
            <a:endParaRPr lang="en-GB" baseline="0" dirty="0" smtClean="0"/>
          </a:p>
          <a:p>
            <a:r>
              <a:rPr lang="en-GB" baseline="0" dirty="0" smtClean="0"/>
              <a:t>The four adjectives were chosen as they are all (near) cognates.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86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CO" sz="1200" kern="1200" dirty="0" err="1" smtClean="0">
                <a:solidFill>
                  <a:schemeClr val="tx1"/>
                </a:solidFill>
                <a:effectLst/>
                <a:latin typeface="+mn-lt"/>
                <a:ea typeface="+mn-ea"/>
                <a:cs typeface="+mn-cs"/>
              </a:rPr>
              <a:t>This</a:t>
            </a:r>
            <a:r>
              <a:rPr lang="es-CO" sz="1200" kern="1200" dirty="0" smtClean="0">
                <a:solidFill>
                  <a:schemeClr val="tx1"/>
                </a:solidFill>
                <a:effectLst/>
                <a:latin typeface="+mn-lt"/>
                <a:ea typeface="+mn-ea"/>
                <a:cs typeface="+mn-cs"/>
              </a:rPr>
              <a:t> </a:t>
            </a:r>
            <a:r>
              <a:rPr lang="es-CO" sz="1200" kern="1200" dirty="0" err="1" smtClean="0">
                <a:solidFill>
                  <a:schemeClr val="tx1"/>
                </a:solidFill>
                <a:effectLst/>
                <a:latin typeface="+mn-lt"/>
                <a:ea typeface="+mn-ea"/>
                <a:cs typeface="+mn-cs"/>
              </a:rPr>
              <a:t>is</a:t>
            </a:r>
            <a:r>
              <a:rPr lang="es-CO" sz="1200" kern="1200" dirty="0" smtClean="0">
                <a:solidFill>
                  <a:schemeClr val="tx1"/>
                </a:solidFill>
                <a:effectLst/>
                <a:latin typeface="+mn-lt"/>
                <a:ea typeface="+mn-ea"/>
                <a:cs typeface="+mn-cs"/>
              </a:rPr>
              <a:t> a </a:t>
            </a:r>
            <a:r>
              <a:rPr lang="es-CO" sz="1200" kern="1200" dirty="0" err="1" smtClean="0">
                <a:solidFill>
                  <a:schemeClr val="tx1"/>
                </a:solidFill>
                <a:effectLst/>
                <a:latin typeface="+mn-lt"/>
                <a:ea typeface="+mn-ea"/>
                <a:cs typeface="+mn-cs"/>
              </a:rPr>
              <a:t>two-part</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listening</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activity</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focusing</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on</a:t>
            </a:r>
            <a:r>
              <a:rPr lang="es-CO" sz="1200" kern="1200" baseline="0" dirty="0" smtClean="0">
                <a:solidFill>
                  <a:schemeClr val="tx1"/>
                </a:solidFill>
                <a:effectLst/>
                <a:latin typeface="+mn-lt"/>
                <a:ea typeface="+mn-ea"/>
                <a:cs typeface="+mn-cs"/>
              </a:rPr>
              <a:t> new </a:t>
            </a:r>
            <a:r>
              <a:rPr lang="es-CO" sz="1200" kern="1200" baseline="0" dirty="0" err="1" smtClean="0">
                <a:solidFill>
                  <a:schemeClr val="tx1"/>
                </a:solidFill>
                <a:effectLst/>
                <a:latin typeface="+mn-lt"/>
                <a:ea typeface="+mn-ea"/>
                <a:cs typeface="+mn-cs"/>
              </a:rPr>
              <a:t>vocabulary</a:t>
            </a:r>
            <a:r>
              <a:rPr lang="es-CO" sz="1200" kern="1200" baseline="0" dirty="0" smtClean="0">
                <a:solidFill>
                  <a:schemeClr val="tx1"/>
                </a:solidFill>
                <a:effectLst/>
                <a:latin typeface="+mn-lt"/>
                <a:ea typeface="+mn-ea"/>
                <a:cs typeface="+mn-cs"/>
              </a:rPr>
              <a:t>. </a:t>
            </a:r>
          </a:p>
          <a:p>
            <a:pPr marL="0" indent="0">
              <a:buNone/>
            </a:pPr>
            <a:r>
              <a:rPr lang="es-CO" sz="1200" kern="1200" baseline="0" dirty="0" smtClean="0">
                <a:solidFill>
                  <a:schemeClr val="tx1"/>
                </a:solidFill>
                <a:effectLst/>
                <a:latin typeface="+mn-lt"/>
                <a:ea typeface="+mn-ea"/>
                <a:cs typeface="+mn-cs"/>
              </a:rPr>
              <a:t>1 – </a:t>
            </a:r>
            <a:r>
              <a:rPr lang="es-CO" sz="1200" kern="1200" baseline="0" dirty="0" err="1" smtClean="0">
                <a:solidFill>
                  <a:schemeClr val="tx1"/>
                </a:solidFill>
                <a:effectLst/>
                <a:latin typeface="+mn-lt"/>
                <a:ea typeface="+mn-ea"/>
                <a:cs typeface="+mn-cs"/>
              </a:rPr>
              <a:t>this</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slide</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students</a:t>
            </a:r>
            <a:r>
              <a:rPr lang="es-CO" sz="1200" kern="1200" baseline="0" dirty="0" smtClean="0">
                <a:solidFill>
                  <a:schemeClr val="tx1"/>
                </a:solidFill>
                <a:effectLst/>
                <a:latin typeface="+mn-lt"/>
                <a:ea typeface="+mn-ea"/>
                <a:cs typeface="+mn-cs"/>
              </a:rPr>
              <a:t> listen to </a:t>
            </a:r>
            <a:r>
              <a:rPr lang="es-CO" sz="1200" kern="1200" baseline="0" dirty="0" err="1" smtClean="0">
                <a:solidFill>
                  <a:schemeClr val="tx1"/>
                </a:solidFill>
                <a:effectLst/>
                <a:latin typeface="+mn-lt"/>
                <a:ea typeface="+mn-ea"/>
                <a:cs typeface="+mn-cs"/>
              </a:rPr>
              <a:t>the</a:t>
            </a:r>
            <a:r>
              <a:rPr lang="es-CO" sz="1200" kern="1200" baseline="0" dirty="0" smtClean="0">
                <a:solidFill>
                  <a:schemeClr val="tx1"/>
                </a:solidFill>
                <a:effectLst/>
                <a:latin typeface="+mn-lt"/>
                <a:ea typeface="+mn-ea"/>
                <a:cs typeface="+mn-cs"/>
              </a:rPr>
              <a:t> individual </a:t>
            </a:r>
            <a:r>
              <a:rPr lang="es-CO" sz="1200" kern="1200" baseline="0" dirty="0" err="1" smtClean="0">
                <a:solidFill>
                  <a:schemeClr val="tx1"/>
                </a:solidFill>
                <a:effectLst/>
                <a:latin typeface="+mn-lt"/>
                <a:ea typeface="+mn-ea"/>
                <a:cs typeface="+mn-cs"/>
              </a:rPr>
              <a:t>verbs</a:t>
            </a:r>
            <a:r>
              <a:rPr lang="es-CO" sz="1200" kern="1200" baseline="0" dirty="0" smtClean="0">
                <a:solidFill>
                  <a:schemeClr val="tx1"/>
                </a:solidFill>
                <a:effectLst/>
                <a:latin typeface="+mn-lt"/>
                <a:ea typeface="+mn-ea"/>
                <a:cs typeface="+mn-cs"/>
              </a:rPr>
              <a:t> and match </a:t>
            </a:r>
            <a:r>
              <a:rPr lang="es-CO" sz="1200" kern="1200" baseline="0" dirty="0" err="1" smtClean="0">
                <a:solidFill>
                  <a:schemeClr val="tx1"/>
                </a:solidFill>
                <a:effectLst/>
                <a:latin typeface="+mn-lt"/>
                <a:ea typeface="+mn-ea"/>
                <a:cs typeface="+mn-cs"/>
              </a:rPr>
              <a:t>them</a:t>
            </a:r>
            <a:r>
              <a:rPr lang="es-CO" sz="1200" kern="1200" baseline="0" dirty="0" smtClean="0">
                <a:solidFill>
                  <a:schemeClr val="tx1"/>
                </a:solidFill>
                <a:effectLst/>
                <a:latin typeface="+mn-lt"/>
                <a:ea typeface="+mn-ea"/>
                <a:cs typeface="+mn-cs"/>
              </a:rPr>
              <a:t> to </a:t>
            </a:r>
            <a:r>
              <a:rPr lang="es-CO" sz="1200" kern="1200" baseline="0" dirty="0" err="1" smtClean="0">
                <a:solidFill>
                  <a:schemeClr val="tx1"/>
                </a:solidFill>
                <a:effectLst/>
                <a:latin typeface="+mn-lt"/>
                <a:ea typeface="+mn-ea"/>
                <a:cs typeface="+mn-cs"/>
              </a:rPr>
              <a:t>the</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action</a:t>
            </a:r>
            <a:r>
              <a:rPr lang="es-CO" sz="1200" kern="1200" baseline="0" dirty="0" smtClean="0">
                <a:solidFill>
                  <a:schemeClr val="tx1"/>
                </a:solidFill>
                <a:effectLst/>
                <a:latin typeface="+mn-lt"/>
                <a:ea typeface="+mn-ea"/>
                <a:cs typeface="+mn-cs"/>
              </a:rPr>
              <a:t> in </a:t>
            </a:r>
            <a:r>
              <a:rPr lang="es-CO" sz="1200" kern="1200" baseline="0" dirty="0" err="1" smtClean="0">
                <a:solidFill>
                  <a:schemeClr val="tx1"/>
                </a:solidFill>
                <a:effectLst/>
                <a:latin typeface="+mn-lt"/>
                <a:ea typeface="+mn-ea"/>
                <a:cs typeface="+mn-cs"/>
              </a:rPr>
              <a:t>the</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picture</a:t>
            </a:r>
            <a:r>
              <a:rPr lang="es-CO" sz="1200" kern="1200" baseline="0" dirty="0" smtClean="0">
                <a:solidFill>
                  <a:schemeClr val="tx1"/>
                </a:solidFill>
                <a:effectLst/>
                <a:latin typeface="+mn-lt"/>
                <a:ea typeface="+mn-ea"/>
                <a:cs typeface="+mn-cs"/>
              </a:rPr>
              <a:t> </a:t>
            </a:r>
          </a:p>
          <a:p>
            <a:pPr marL="0" indent="0">
              <a:buNone/>
            </a:pPr>
            <a:r>
              <a:rPr lang="es-CO" sz="1200" kern="1200" baseline="0" dirty="0" smtClean="0">
                <a:solidFill>
                  <a:schemeClr val="tx1"/>
                </a:solidFill>
                <a:effectLst/>
                <a:latin typeface="+mn-lt"/>
                <a:ea typeface="+mn-ea"/>
                <a:cs typeface="+mn-cs"/>
              </a:rPr>
              <a:t>2 – </a:t>
            </a:r>
            <a:r>
              <a:rPr lang="es-CO" sz="1200" kern="1200" baseline="0" dirty="0" err="1" smtClean="0">
                <a:solidFill>
                  <a:schemeClr val="tx1"/>
                </a:solidFill>
                <a:effectLst/>
                <a:latin typeface="+mn-lt"/>
                <a:ea typeface="+mn-ea"/>
                <a:cs typeface="+mn-cs"/>
              </a:rPr>
              <a:t>next</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slide</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students</a:t>
            </a:r>
            <a:r>
              <a:rPr lang="es-CO" sz="1200" kern="1200" baseline="0" dirty="0" smtClean="0">
                <a:solidFill>
                  <a:schemeClr val="tx1"/>
                </a:solidFill>
                <a:effectLst/>
                <a:latin typeface="+mn-lt"/>
                <a:ea typeface="+mn-ea"/>
                <a:cs typeface="+mn-cs"/>
              </a:rPr>
              <a:t> listen to </a:t>
            </a:r>
            <a:r>
              <a:rPr lang="es-CO" sz="1200" kern="1200" baseline="0" dirty="0" err="1" smtClean="0">
                <a:solidFill>
                  <a:schemeClr val="tx1"/>
                </a:solidFill>
                <a:effectLst/>
                <a:latin typeface="+mn-lt"/>
                <a:ea typeface="+mn-ea"/>
                <a:cs typeface="+mn-cs"/>
              </a:rPr>
              <a:t>the</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same</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verbs</a:t>
            </a:r>
            <a:r>
              <a:rPr lang="es-CO" sz="1200" kern="1200" baseline="0" dirty="0" smtClean="0">
                <a:solidFill>
                  <a:schemeClr val="tx1"/>
                </a:solidFill>
                <a:effectLst/>
                <a:latin typeface="+mn-lt"/>
                <a:ea typeface="+mn-ea"/>
                <a:cs typeface="+mn-cs"/>
              </a:rPr>
              <a:t> in </a:t>
            </a:r>
            <a:r>
              <a:rPr lang="es-CO" sz="1200" kern="1200" baseline="0" dirty="0" err="1" smtClean="0">
                <a:solidFill>
                  <a:schemeClr val="tx1"/>
                </a:solidFill>
                <a:effectLst/>
                <a:latin typeface="+mn-lt"/>
                <a:ea typeface="+mn-ea"/>
                <a:cs typeface="+mn-cs"/>
              </a:rPr>
              <a:t>sentence</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constructions</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They</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have</a:t>
            </a:r>
            <a:r>
              <a:rPr lang="es-CO" sz="1200" kern="1200" baseline="0" dirty="0" smtClean="0">
                <a:solidFill>
                  <a:schemeClr val="tx1"/>
                </a:solidFill>
                <a:effectLst/>
                <a:latin typeface="+mn-lt"/>
                <a:ea typeface="+mn-ea"/>
                <a:cs typeface="+mn-cs"/>
              </a:rPr>
              <a:t> to transcribe &amp; </a:t>
            </a:r>
            <a:r>
              <a:rPr lang="es-CO" sz="1200" kern="1200" baseline="0" dirty="0" err="1" smtClean="0">
                <a:solidFill>
                  <a:schemeClr val="tx1"/>
                </a:solidFill>
                <a:effectLst/>
                <a:latin typeface="+mn-lt"/>
                <a:ea typeface="+mn-ea"/>
                <a:cs typeface="+mn-cs"/>
              </a:rPr>
              <a:t>translate</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them</a:t>
            </a:r>
            <a:r>
              <a:rPr lang="es-CO" sz="1200" kern="1200" baseline="0" dirty="0" smtClean="0">
                <a:solidFill>
                  <a:schemeClr val="tx1"/>
                </a:solidFill>
                <a:effectLst/>
                <a:latin typeface="+mn-lt"/>
                <a:ea typeface="+mn-ea"/>
                <a:cs typeface="+mn-cs"/>
              </a:rPr>
              <a:t>.</a:t>
            </a:r>
          </a:p>
          <a:p>
            <a:pPr marL="0" indent="0">
              <a:buNone/>
            </a:pPr>
            <a:endParaRPr lang="es-CO" sz="1200" kern="1200" baseline="0" dirty="0" smtClean="0">
              <a:solidFill>
                <a:schemeClr val="tx1"/>
              </a:solidFill>
              <a:effectLst/>
              <a:latin typeface="+mn-lt"/>
              <a:ea typeface="+mn-ea"/>
              <a:cs typeface="+mn-cs"/>
            </a:endParaRPr>
          </a:p>
          <a:p>
            <a:pPr marL="0" indent="0">
              <a:buNone/>
            </a:pPr>
            <a:r>
              <a:rPr lang="es-CO" sz="1200" kern="1200" baseline="0" dirty="0" err="1" smtClean="0">
                <a:solidFill>
                  <a:schemeClr val="tx1"/>
                </a:solidFill>
                <a:effectLst/>
                <a:latin typeface="+mn-lt"/>
                <a:ea typeface="+mn-ea"/>
                <a:cs typeface="+mn-cs"/>
              </a:rPr>
              <a:t>Students</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will</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hear</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the</a:t>
            </a:r>
            <a:r>
              <a:rPr lang="es-CO" sz="1200" kern="1200" baseline="0" dirty="0" smtClean="0">
                <a:solidFill>
                  <a:schemeClr val="tx1"/>
                </a:solidFill>
                <a:effectLst/>
                <a:latin typeface="+mn-lt"/>
                <a:ea typeface="+mn-ea"/>
                <a:cs typeface="+mn-cs"/>
              </a:rPr>
              <a:t> –a </a:t>
            </a:r>
            <a:r>
              <a:rPr lang="es-CO" sz="1200" kern="1200" baseline="0" dirty="0" err="1" smtClean="0">
                <a:solidFill>
                  <a:schemeClr val="tx1"/>
                </a:solidFill>
                <a:effectLst/>
                <a:latin typeface="+mn-lt"/>
                <a:ea typeface="+mn-ea"/>
                <a:cs typeface="+mn-cs"/>
              </a:rPr>
              <a:t>ending</a:t>
            </a:r>
            <a:r>
              <a:rPr lang="es-CO" sz="1200" kern="1200" baseline="0" dirty="0" smtClean="0">
                <a:solidFill>
                  <a:schemeClr val="tx1"/>
                </a:solidFill>
                <a:effectLst/>
                <a:latin typeface="+mn-lt"/>
                <a:ea typeface="+mn-ea"/>
                <a:cs typeface="+mn-cs"/>
              </a:rPr>
              <a:t> and </a:t>
            </a:r>
            <a:r>
              <a:rPr lang="es-CO" sz="1200" kern="1200" baseline="0" dirty="0" err="1" smtClean="0">
                <a:solidFill>
                  <a:schemeClr val="tx1"/>
                </a:solidFill>
                <a:effectLst/>
                <a:latin typeface="+mn-lt"/>
                <a:ea typeface="+mn-ea"/>
                <a:cs typeface="+mn-cs"/>
              </a:rPr>
              <a:t>need</a:t>
            </a:r>
            <a:r>
              <a:rPr lang="es-CO" sz="1200" kern="1200" baseline="0" dirty="0" smtClean="0">
                <a:solidFill>
                  <a:schemeClr val="tx1"/>
                </a:solidFill>
                <a:effectLst/>
                <a:latin typeface="+mn-lt"/>
                <a:ea typeface="+mn-ea"/>
                <a:cs typeface="+mn-cs"/>
              </a:rPr>
              <a:t> to </a:t>
            </a:r>
            <a:r>
              <a:rPr lang="es-CO" sz="1200" kern="1200" baseline="0" dirty="0" err="1" smtClean="0">
                <a:solidFill>
                  <a:schemeClr val="tx1"/>
                </a:solidFill>
                <a:effectLst/>
                <a:latin typeface="+mn-lt"/>
                <a:ea typeface="+mn-ea"/>
                <a:cs typeface="+mn-cs"/>
              </a:rPr>
              <a:t>translate</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it</a:t>
            </a:r>
            <a:r>
              <a:rPr lang="es-CO" sz="1200" kern="1200" baseline="0" dirty="0" smtClean="0">
                <a:solidFill>
                  <a:schemeClr val="tx1"/>
                </a:solidFill>
                <a:effectLst/>
                <a:latin typeface="+mn-lt"/>
                <a:ea typeface="+mn-ea"/>
                <a:cs typeface="+mn-cs"/>
              </a:rPr>
              <a:t> in [2], </a:t>
            </a:r>
            <a:r>
              <a:rPr lang="es-CO" sz="1200" kern="1200" baseline="0" dirty="0" err="1" smtClean="0">
                <a:solidFill>
                  <a:schemeClr val="tx1"/>
                </a:solidFill>
                <a:effectLst/>
                <a:latin typeface="+mn-lt"/>
                <a:ea typeface="+mn-ea"/>
                <a:cs typeface="+mn-cs"/>
              </a:rPr>
              <a:t>but</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this</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is</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not</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the</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main</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focus</a:t>
            </a:r>
            <a:r>
              <a:rPr lang="es-CO" sz="1200" kern="1200" baseline="0" dirty="0" smtClean="0">
                <a:solidFill>
                  <a:schemeClr val="tx1"/>
                </a:solidFill>
                <a:effectLst/>
                <a:latin typeface="+mn-lt"/>
                <a:ea typeface="+mn-ea"/>
                <a:cs typeface="+mn-cs"/>
              </a:rPr>
              <a:t> of </a:t>
            </a:r>
            <a:r>
              <a:rPr lang="es-CO" sz="1200" kern="1200" baseline="0" dirty="0" err="1" smtClean="0">
                <a:solidFill>
                  <a:schemeClr val="tx1"/>
                </a:solidFill>
                <a:effectLst/>
                <a:latin typeface="+mn-lt"/>
                <a:ea typeface="+mn-ea"/>
                <a:cs typeface="+mn-cs"/>
              </a:rPr>
              <a:t>the</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activity</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Other</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activities</a:t>
            </a:r>
            <a:r>
              <a:rPr lang="es-CO" sz="1200" kern="1200" baseline="0" dirty="0" smtClean="0">
                <a:solidFill>
                  <a:schemeClr val="tx1"/>
                </a:solidFill>
                <a:effectLst/>
                <a:latin typeface="+mn-lt"/>
                <a:ea typeface="+mn-ea"/>
                <a:cs typeface="+mn-cs"/>
              </a:rPr>
              <a:t> in </a:t>
            </a:r>
            <a:r>
              <a:rPr lang="es-CO" sz="1200" kern="1200" baseline="0" dirty="0" err="1" smtClean="0">
                <a:solidFill>
                  <a:schemeClr val="tx1"/>
                </a:solidFill>
                <a:effectLst/>
                <a:latin typeface="+mn-lt"/>
                <a:ea typeface="+mn-ea"/>
                <a:cs typeface="+mn-cs"/>
              </a:rPr>
              <a:t>the</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sequence</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focus</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on</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the</a:t>
            </a:r>
            <a:r>
              <a:rPr lang="es-CO" sz="1200" kern="1200" baseline="0" dirty="0" smtClean="0">
                <a:solidFill>
                  <a:schemeClr val="tx1"/>
                </a:solidFill>
                <a:effectLst/>
                <a:latin typeface="+mn-lt"/>
                <a:ea typeface="+mn-ea"/>
                <a:cs typeface="+mn-cs"/>
              </a:rPr>
              <a:t> –a vs –</a:t>
            </a:r>
            <a:r>
              <a:rPr lang="es-CO" sz="1200" kern="1200" baseline="0" dirty="0" err="1" smtClean="0">
                <a:solidFill>
                  <a:schemeClr val="tx1"/>
                </a:solidFill>
                <a:effectLst/>
                <a:latin typeface="+mn-lt"/>
                <a:ea typeface="+mn-ea"/>
                <a:cs typeface="+mn-cs"/>
              </a:rPr>
              <a:t>ar</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endings</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together</a:t>
            </a:r>
            <a:r>
              <a:rPr lang="es-CO" sz="1200" kern="1200" baseline="0" dirty="0" smtClean="0">
                <a:solidFill>
                  <a:schemeClr val="tx1"/>
                </a:solidFill>
                <a:effectLst/>
                <a:latin typeface="+mn-lt"/>
                <a:ea typeface="+mn-ea"/>
                <a:cs typeface="+mn-cs"/>
              </a:rPr>
              <a:t>.</a:t>
            </a:r>
          </a:p>
          <a:p>
            <a:pPr marL="0" indent="0">
              <a:buNone/>
            </a:pPr>
            <a:endParaRPr lang="es-CO" sz="1200" kern="1200" baseline="0" dirty="0" smtClean="0">
              <a:solidFill>
                <a:schemeClr val="tx1"/>
              </a:solidFill>
              <a:effectLst/>
              <a:latin typeface="+mn-lt"/>
              <a:ea typeface="+mn-ea"/>
              <a:cs typeface="+mn-cs"/>
            </a:endParaRPr>
          </a:p>
          <a:p>
            <a:pPr marL="0" indent="0">
              <a:buNone/>
            </a:pPr>
            <a:r>
              <a:rPr lang="es-CO" sz="1200" b="1" kern="1200" dirty="0" err="1" smtClean="0">
                <a:solidFill>
                  <a:schemeClr val="tx1"/>
                </a:solidFill>
                <a:effectLst/>
                <a:latin typeface="+mn-lt"/>
                <a:ea typeface="+mn-ea"/>
                <a:cs typeface="+mn-cs"/>
              </a:rPr>
              <a:t>Transcript</a:t>
            </a:r>
            <a:r>
              <a:rPr lang="es-CO"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1. Escucha; 2. Compra;</a:t>
            </a:r>
            <a:r>
              <a:rPr lang="en-GB" sz="1200" kern="1200" baseline="0" dirty="0" smtClean="0">
                <a:solidFill>
                  <a:schemeClr val="tx1"/>
                </a:solidFill>
                <a:effectLst/>
                <a:latin typeface="+mn-lt"/>
                <a:ea typeface="+mn-ea"/>
                <a:cs typeface="+mn-cs"/>
              </a:rPr>
              <a:t> 3. Llega; 4. Habla; 5. Baila.  </a:t>
            </a:r>
            <a:endParaRPr lang="en-GB" sz="1200" kern="1200" dirty="0" smtClean="0">
              <a:solidFill>
                <a:schemeClr val="tx1"/>
              </a:solidFill>
              <a:effectLst/>
              <a:latin typeface="+mn-lt"/>
              <a:ea typeface="+mn-ea"/>
              <a:cs typeface="+mn-cs"/>
            </a:endParaRPr>
          </a:p>
          <a:p>
            <a:r>
              <a:rPr lang="es-CO"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s-CO"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65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Two options:</a:t>
            </a:r>
          </a:p>
          <a:p>
            <a:r>
              <a:rPr lang="en-GB" dirty="0" smtClean="0"/>
              <a:t>1) </a:t>
            </a:r>
            <a:r>
              <a:rPr lang="en-GB" baseline="0" dirty="0" smtClean="0"/>
              <a:t>transcribe the sentence endings, then translate into English. Learners will be able to read the written sentence before translating.</a:t>
            </a:r>
          </a:p>
          <a:p>
            <a:r>
              <a:rPr lang="en-GB" baseline="0" dirty="0" smtClean="0"/>
              <a:t>2) listen and translate straight into English (more challenging)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311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Since it is not essential to correctly use the infinitive and 3</a:t>
            </a:r>
            <a:r>
              <a:rPr lang="en-GB" baseline="30000" dirty="0" smtClean="0"/>
              <a:t>rd</a:t>
            </a:r>
            <a:r>
              <a:rPr lang="en-GB" baseline="0" dirty="0" smtClean="0"/>
              <a:t> person singular to complete the task, the listener should be encouraged to correct the speaker if s/he notices mistakes in use of –ar vs –a ending.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403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 A speaking cards (these are also available in Word</a:t>
            </a:r>
            <a:r>
              <a:rPr lang="en-GB" baseline="0" dirty="0" smtClean="0"/>
              <a:t> format)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057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 A speaking cards (these are also available in Word</a:t>
            </a:r>
            <a:r>
              <a:rPr lang="en-GB" baseline="0" dirty="0" smtClean="0"/>
              <a:t> format)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447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 B answer</a:t>
            </a:r>
            <a:r>
              <a:rPr lang="en-GB" baseline="0" dirty="0" smtClean="0"/>
              <a:t> slide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167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83977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01805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58861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692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08752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6725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0626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19041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50531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69883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1021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315668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6.wav"/><Relationship Id="rId7" Type="http://schemas.openxmlformats.org/officeDocument/2006/relationships/audio" Target="../media/audio19.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0.wav"/><Relationship Id="rId7" Type="http://schemas.openxmlformats.org/officeDocument/2006/relationships/audio" Target="../media/audio24.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image" Target="../media/image40.jpeg"/><Relationship Id="rId7" Type="http://schemas.openxmlformats.org/officeDocument/2006/relationships/audio" Target="../media/audio28.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audio" Target="../media/audio26.wav"/><Relationship Id="rId10" Type="http://schemas.openxmlformats.org/officeDocument/2006/relationships/audio" Target="../media/audio31.wav"/><Relationship Id="rId4" Type="http://schemas.openxmlformats.org/officeDocument/2006/relationships/audio" Target="../media/audio25.wav"/><Relationship Id="rId9" Type="http://schemas.openxmlformats.org/officeDocument/2006/relationships/audio" Target="../media/audio30.wav"/></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11.jpeg"/><Relationship Id="rId5" Type="http://schemas.openxmlformats.org/officeDocument/2006/relationships/audio" Target="../media/audio3.wav"/><Relationship Id="rId10" Type="http://schemas.openxmlformats.org/officeDocument/2006/relationships/image" Target="../media/image10.jpeg"/><Relationship Id="rId4" Type="http://schemas.openxmlformats.org/officeDocument/2006/relationships/audio" Target="../media/audio2.wav"/><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13.jpeg"/><Relationship Id="rId3" Type="http://schemas.openxmlformats.org/officeDocument/2006/relationships/audio" Target="../media/audio6.wav"/><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0" Type="http://schemas.openxmlformats.org/officeDocument/2006/relationships/audio" Target="../media/audio13.wav"/><Relationship Id="rId4" Type="http://schemas.openxmlformats.org/officeDocument/2006/relationships/audio" Target="../media/audio7.wav"/><Relationship Id="rId9" Type="http://schemas.openxmlformats.org/officeDocument/2006/relationships/audio" Target="../media/audio12.wav"/></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4.jpeg"/><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5.png"/><Relationship Id="rId3" Type="http://schemas.openxmlformats.org/officeDocument/2006/relationships/image" Target="../media/image19.jpeg"/><Relationship Id="rId7" Type="http://schemas.openxmlformats.org/officeDocument/2006/relationships/image" Target="../media/image8.jpeg"/><Relationship Id="rId12"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3.jpeg"/><Relationship Id="rId5" Type="http://schemas.openxmlformats.org/officeDocument/2006/relationships/image" Target="../media/image16.jpeg"/><Relationship Id="rId10" Type="http://schemas.openxmlformats.org/officeDocument/2006/relationships/image" Target="../media/image22.png"/><Relationship Id="rId4" Type="http://schemas.openxmlformats.org/officeDocument/2006/relationships/image" Target="../media/image20.jpeg"/><Relationship Id="rId9" Type="http://schemas.openxmlformats.org/officeDocument/2006/relationships/image" Target="../media/image21.jpeg"/><Relationship Id="rId1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sp>
        <p:nvSpPr>
          <p:cNvPr id="5" name="Title 1"/>
          <p:cNvSpPr txBox="1">
            <a:spLocks/>
          </p:cNvSpPr>
          <p:nvPr/>
        </p:nvSpPr>
        <p:spPr>
          <a:xfrm>
            <a:off x="0" y="204334"/>
            <a:ext cx="6860392"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Saying what people do</a:t>
            </a:r>
            <a:endParaRPr kumimoji="0" lang="en-GB" sz="2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-ar verbs - infinitive and 3</a:t>
            </a:r>
            <a:r>
              <a:rPr kumimoji="0" lang="en-GB" sz="2400" b="0" i="0" u="none" strike="noStrike" kern="1200" cap="none" spc="0" normalizeH="0" baseline="30000" noProof="0" dirty="0" smtClean="0">
                <a:ln>
                  <a:noFill/>
                </a:ln>
                <a:solidFill>
                  <a:prstClr val="white"/>
                </a:solidFill>
                <a:effectLst/>
                <a:uLnTx/>
                <a:uFillTx/>
                <a:latin typeface="Century Gothic" panose="020B0502020202020204" pitchFamily="34" charset="0"/>
                <a:ea typeface="+mj-ea"/>
                <a:cs typeface="+mj-cs"/>
              </a:rPr>
              <a:t>rd</a:t>
            </a:r>
            <a:r>
              <a:rPr kumimoji="0" lang="en-GB" sz="2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 person singular</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2" name="TextBox 11"/>
          <p:cNvSpPr txBox="1"/>
          <p:nvPr/>
        </p:nvSpPr>
        <p:spPr>
          <a:xfrm>
            <a:off x="7048500" y="6446758"/>
            <a:ext cx="26542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Nick Avery / Emma Marsden</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p:cNvSpPr txBox="1"/>
          <p:nvPr/>
        </p:nvSpPr>
        <p:spPr>
          <a:xfrm>
            <a:off x="329115" y="1124238"/>
            <a:ext cx="115670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infinitive form of a verb is the form you see in a </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dictionary. </a:t>
            </a:r>
          </a:p>
        </p:txBody>
      </p:sp>
      <p:sp>
        <p:nvSpPr>
          <p:cNvPr id="13" name="TextBox 12"/>
          <p:cNvSpPr txBox="1"/>
          <p:nvPr/>
        </p:nvSpPr>
        <p:spPr>
          <a:xfrm>
            <a:off x="329115" y="3434953"/>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Es importante escuch</a:t>
            </a:r>
            <a:r>
              <a:rPr kumimoji="0" lang="en-GB" sz="2800" b="0"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mn-cs"/>
              </a:rPr>
              <a:t>ar</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p:cNvSpPr txBox="1"/>
          <p:nvPr/>
        </p:nvSpPr>
        <p:spPr>
          <a:xfrm>
            <a:off x="320157" y="4240212"/>
            <a:ext cx="10406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You can also </a:t>
            </a:r>
            <a:r>
              <a:rPr kumimoji="0" lang="en-GB" sz="2800" b="0"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begin</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 a sentence with the infinitive: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p:cNvSpPr txBox="1"/>
          <p:nvPr/>
        </p:nvSpPr>
        <p:spPr>
          <a:xfrm>
            <a:off x="5110375" y="3423251"/>
            <a:ext cx="4296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It’s important to listen.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p:cNvSpPr txBox="1"/>
          <p:nvPr/>
        </p:nvSpPr>
        <p:spPr>
          <a:xfrm>
            <a:off x="320157" y="4774520"/>
            <a:ext cx="53711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Escuch</a:t>
            </a:r>
            <a:r>
              <a:rPr kumimoji="0" lang="en-GB" sz="2800" b="0"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mn-cs"/>
              </a:rPr>
              <a:t>ar</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 es importante.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p:cNvSpPr txBox="1"/>
          <p:nvPr/>
        </p:nvSpPr>
        <p:spPr>
          <a:xfrm>
            <a:off x="320157" y="2926209"/>
            <a:ext cx="34319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For example: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p:cNvSpPr txBox="1"/>
          <p:nvPr/>
        </p:nvSpPr>
        <p:spPr>
          <a:xfrm>
            <a:off x="5110375" y="4763432"/>
            <a:ext cx="4296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Listening is important.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extBox 2"/>
          <p:cNvSpPr txBox="1"/>
          <p:nvPr/>
        </p:nvSpPr>
        <p:spPr>
          <a:xfrm>
            <a:off x="329115" y="2168379"/>
            <a:ext cx="92282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Spanish, the infinitive of the verb often ends in </a:t>
            </a:r>
            <a:r>
              <a:rPr kumimoji="0" lang="en-GB"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6" name="TextBox 5"/>
          <p:cNvSpPr txBox="1"/>
          <p:nvPr/>
        </p:nvSpPr>
        <p:spPr>
          <a:xfrm>
            <a:off x="329115" y="1660448"/>
            <a:ext cx="75839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English,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this is often written ‘to + </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verb’.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5" name="TextBox 14"/>
          <p:cNvSpPr txBox="1"/>
          <p:nvPr/>
        </p:nvSpPr>
        <p:spPr>
          <a:xfrm>
            <a:off x="320157" y="5577376"/>
            <a:ext cx="115670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So, the infinitive often describes the </a:t>
            </a:r>
            <a:r>
              <a:rPr kumimoji="0" lang="en-GB" sz="2800" b="0"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general meaning </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of the verb.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9300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2" grpId="0"/>
      <p:bldP spid="23" grpId="0"/>
      <p:bldP spid="24" grpId="0"/>
      <p:bldP spid="31" grpId="0"/>
      <p:bldP spid="3" grpId="0"/>
      <p:bldP spid="6"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188720" y="1127831"/>
          <a:ext cx="10576560" cy="3992808"/>
        </p:xfrm>
        <a:graphic>
          <a:graphicData uri="http://schemas.openxmlformats.org/drawingml/2006/table">
            <a:tbl>
              <a:tblPr firstRow="1" bandRow="1">
                <a:tableStyleId>{8A107856-5554-42FB-B03E-39F5DBC370BA}</a:tableStyleId>
              </a:tblPr>
              <a:tblGrid>
                <a:gridCol w="5361390">
                  <a:extLst>
                    <a:ext uri="{9D8B030D-6E8A-4147-A177-3AD203B41FA5}">
                      <a16:colId xmlns:a16="http://schemas.microsoft.com/office/drawing/2014/main" val="2538844088"/>
                    </a:ext>
                  </a:extLst>
                </a:gridCol>
                <a:gridCol w="5215170">
                  <a:extLst>
                    <a:ext uri="{9D8B030D-6E8A-4147-A177-3AD203B41FA5}">
                      <a16:colId xmlns:a16="http://schemas.microsoft.com/office/drawing/2014/main" val="2415405571"/>
                    </a:ext>
                  </a:extLst>
                </a:gridCol>
              </a:tblGrid>
              <a:tr h="12301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baseline="0" dirty="0" smtClean="0">
                          <a:solidFill>
                            <a:srgbClr val="002060"/>
                          </a:solidFill>
                          <a:latin typeface="Century Gothic" panose="020B0502020202020204" pitchFamily="34" charset="0"/>
                        </a:rPr>
                        <a:t>her brother does it</a:t>
                      </a:r>
                      <a:endParaRPr lang="en-GB" sz="2800" b="1" i="1" dirty="0" smtClean="0">
                        <a:solidFill>
                          <a:srgbClr val="002060"/>
                        </a:solidFill>
                        <a:latin typeface="Century Gothic" panose="020B0502020202020204" pitchFamily="34" charset="0"/>
                      </a:endParaRPr>
                    </a:p>
                  </a:txBody>
                  <a:tcPr anchor="ctr"/>
                </a:tc>
                <a:tc>
                  <a:txBody>
                    <a:bodyPr/>
                    <a:lstStyle/>
                    <a:p>
                      <a:pPr algn="ctr"/>
                      <a:r>
                        <a:rPr lang="en-GB" sz="2800" b="1" baseline="0" dirty="0" smtClean="0">
                          <a:solidFill>
                            <a:srgbClr val="002060"/>
                          </a:solidFill>
                          <a:latin typeface="Century Gothic" panose="020B0502020202020204" pitchFamily="34" charset="0"/>
                        </a:rPr>
                        <a:t>it’s important to…</a:t>
                      </a:r>
                    </a:p>
                    <a:p>
                      <a:pPr algn="ctr"/>
                      <a:r>
                        <a:rPr lang="en-GB" sz="2800" b="1" baseline="0" dirty="0" smtClean="0">
                          <a:solidFill>
                            <a:srgbClr val="002060"/>
                          </a:solidFill>
                          <a:latin typeface="Century Gothic" panose="020B0502020202020204" pitchFamily="34" charset="0"/>
                        </a:rPr>
                        <a:t> </a:t>
                      </a:r>
                      <a:r>
                        <a:rPr lang="en-GB" sz="2400" b="0" baseline="0" dirty="0" smtClean="0">
                          <a:solidFill>
                            <a:srgbClr val="002060"/>
                          </a:solidFill>
                          <a:latin typeface="Century Gothic" panose="020B0502020202020204" pitchFamily="34" charset="0"/>
                        </a:rPr>
                        <a:t>(talking in general)</a:t>
                      </a:r>
                      <a:endParaRPr lang="en-GB" sz="24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924415809"/>
                  </a:ext>
                </a:extLst>
              </a:tr>
              <a:tr h="690677">
                <a:tc>
                  <a:txBody>
                    <a:bodyPr/>
                    <a:lstStyle/>
                    <a:p>
                      <a:pPr algn="ctr"/>
                      <a:endParaRPr lang="en-GB" sz="2800" dirty="0">
                        <a:solidFill>
                          <a:srgbClr val="002060"/>
                        </a:solidFill>
                        <a:latin typeface="Century Gothic" panose="020B0502020202020204" pitchFamily="34" charset="0"/>
                      </a:endParaRPr>
                    </a:p>
                  </a:txBody>
                  <a:tcPr/>
                </a:tc>
                <a:tc>
                  <a:txBody>
                    <a:bodyPr/>
                    <a:lstStyle/>
                    <a:p>
                      <a:pPr algn="ctr"/>
                      <a:endParaRPr lang="en-GB" sz="2800" dirty="0">
                        <a:solidFill>
                          <a:srgbClr val="002060"/>
                        </a:solidFill>
                        <a:latin typeface="Century Gothic" panose="020B0502020202020204" pitchFamily="34" charset="0"/>
                      </a:endParaRPr>
                    </a:p>
                  </a:txBody>
                  <a:tcPr/>
                </a:tc>
                <a:extLst>
                  <a:ext uri="{0D108BD9-81ED-4DB2-BD59-A6C34878D82A}">
                    <a16:rowId xmlns:a16="http://schemas.microsoft.com/office/drawing/2014/main" val="3100476975"/>
                  </a:ext>
                </a:extLst>
              </a:tr>
              <a:tr h="690677">
                <a:tc>
                  <a:txBody>
                    <a:bodyPr/>
                    <a:lstStyle/>
                    <a:p>
                      <a:pPr algn="ctr"/>
                      <a:endParaRPr lang="en-GB" sz="2800" dirty="0">
                        <a:solidFill>
                          <a:srgbClr val="002060"/>
                        </a:solidFill>
                        <a:latin typeface="Century Gothic" panose="020B0502020202020204" pitchFamily="34" charset="0"/>
                      </a:endParaRPr>
                    </a:p>
                  </a:txBody>
                  <a:tcPr/>
                </a:tc>
                <a:tc>
                  <a:txBody>
                    <a:bodyPr/>
                    <a:lstStyle/>
                    <a:p>
                      <a:pPr algn="ctr"/>
                      <a:endParaRPr lang="en-GB" sz="2800" dirty="0">
                        <a:solidFill>
                          <a:srgbClr val="002060"/>
                        </a:solidFill>
                        <a:latin typeface="Century Gothic" panose="020B0502020202020204" pitchFamily="34" charset="0"/>
                      </a:endParaRPr>
                    </a:p>
                  </a:txBody>
                  <a:tcPr/>
                </a:tc>
                <a:extLst>
                  <a:ext uri="{0D108BD9-81ED-4DB2-BD59-A6C34878D82A}">
                    <a16:rowId xmlns:a16="http://schemas.microsoft.com/office/drawing/2014/main" val="3848763795"/>
                  </a:ext>
                </a:extLst>
              </a:tr>
              <a:tr h="690677">
                <a:tc>
                  <a:txBody>
                    <a:bodyPr/>
                    <a:lstStyle/>
                    <a:p>
                      <a:pPr algn="ctr"/>
                      <a:endParaRPr lang="en-GB" sz="2800" dirty="0">
                        <a:solidFill>
                          <a:srgbClr val="002060"/>
                        </a:solidFill>
                        <a:latin typeface="Century Gothic" panose="020B0502020202020204" pitchFamily="34" charset="0"/>
                      </a:endParaRPr>
                    </a:p>
                  </a:txBody>
                  <a:tcPr/>
                </a:tc>
                <a:tc>
                  <a:txBody>
                    <a:bodyPr/>
                    <a:lstStyle/>
                    <a:p>
                      <a:pPr algn="ctr"/>
                      <a:endParaRPr lang="en-GB" sz="2800" dirty="0">
                        <a:solidFill>
                          <a:srgbClr val="002060"/>
                        </a:solidFill>
                        <a:latin typeface="Century Gothic" panose="020B0502020202020204" pitchFamily="34" charset="0"/>
                      </a:endParaRPr>
                    </a:p>
                  </a:txBody>
                  <a:tcPr/>
                </a:tc>
                <a:extLst>
                  <a:ext uri="{0D108BD9-81ED-4DB2-BD59-A6C34878D82A}">
                    <a16:rowId xmlns:a16="http://schemas.microsoft.com/office/drawing/2014/main" val="4107030061"/>
                  </a:ext>
                </a:extLst>
              </a:tr>
              <a:tr h="690677">
                <a:tc>
                  <a:txBody>
                    <a:bodyPr/>
                    <a:lstStyle/>
                    <a:p>
                      <a:pPr algn="ctr"/>
                      <a:endParaRPr lang="en-GB" sz="2800" dirty="0">
                        <a:solidFill>
                          <a:srgbClr val="002060"/>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dirty="0" smtClean="0">
                        <a:solidFill>
                          <a:srgbClr val="002060"/>
                        </a:solidFill>
                        <a:latin typeface="Century Gothic" panose="020B0502020202020204" pitchFamily="34" charset="0"/>
                      </a:endParaRPr>
                    </a:p>
                  </a:txBody>
                  <a:tcPr/>
                </a:tc>
                <a:extLst>
                  <a:ext uri="{0D108BD9-81ED-4DB2-BD59-A6C34878D82A}">
                    <a16:rowId xmlns:a16="http://schemas.microsoft.com/office/drawing/2014/main" val="3067270774"/>
                  </a:ext>
                </a:extLst>
              </a:tr>
            </a:tbl>
          </a:graphicData>
        </a:graphic>
      </p:graphicFrame>
      <p:sp>
        <p:nvSpPr>
          <p:cNvPr id="26" name="TextBox 25"/>
          <p:cNvSpPr txBox="1"/>
          <p:nvPr/>
        </p:nvSpPr>
        <p:spPr>
          <a:xfrm>
            <a:off x="163157" y="214090"/>
            <a:ext cx="30982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4472C4">
                    <a:lumMod val="75000"/>
                  </a:srgbClr>
                </a:solidFill>
                <a:effectLst/>
                <a:uLnTx/>
                <a:uFillTx/>
                <a:latin typeface="Century Gothic" panose="020B0502020202020204" pitchFamily="34" charset="0"/>
                <a:ea typeface="+mn-ea"/>
                <a:cs typeface="+mn-cs"/>
              </a:rPr>
              <a:t>Student </a:t>
            </a:r>
            <a:r>
              <a:rPr kumimoji="0" lang="en-GB" sz="2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rPr>
              <a:t>B</a:t>
            </a:r>
            <a:r>
              <a:rPr kumimoji="0" lang="en-GB" sz="2400" b="1" i="0" u="none" strike="noStrike" kern="1200" cap="none" spc="0" normalizeH="0" baseline="0" noProof="0" dirty="0" smtClean="0">
                <a:ln>
                  <a:noFill/>
                </a:ln>
                <a:solidFill>
                  <a:srgbClr val="4472C4">
                    <a:lumMod val="75000"/>
                  </a:srgbClr>
                </a:solidFill>
                <a:effectLst/>
                <a:uLnTx/>
                <a:uFillTx/>
                <a:latin typeface="Century Gothic" panose="020B0502020202020204" pitchFamily="34" charset="0"/>
                <a:ea typeface="+mn-ea"/>
                <a:cs typeface="+mn-cs"/>
              </a:rPr>
              <a:t> answers</a:t>
            </a:r>
            <a:endParaRPr kumimoji="0" lang="en-GB" sz="2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sp>
        <p:nvSpPr>
          <p:cNvPr id="2" name="TextBox 1"/>
          <p:cNvSpPr txBox="1"/>
          <p:nvPr/>
        </p:nvSpPr>
        <p:spPr>
          <a:xfrm>
            <a:off x="2514600" y="2386130"/>
            <a:ext cx="2926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dances salsa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p:cNvSpPr txBox="1"/>
          <p:nvPr/>
        </p:nvSpPr>
        <p:spPr>
          <a:xfrm>
            <a:off x="2514600" y="3095470"/>
            <a:ext cx="2926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listens to music</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extBox 2"/>
          <p:cNvSpPr txBox="1"/>
          <p:nvPr/>
        </p:nvSpPr>
        <p:spPr>
          <a:xfrm>
            <a:off x="1446902" y="3813501"/>
            <a:ext cx="49072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peaks with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(male) friend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9" name="TextBox 28"/>
          <p:cNvSpPr txBox="1"/>
          <p:nvPr/>
        </p:nvSpPr>
        <p:spPr>
          <a:xfrm>
            <a:off x="2700168" y="4427284"/>
            <a:ext cx="2926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arrives late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p:cNvSpPr txBox="1"/>
          <p:nvPr/>
        </p:nvSpPr>
        <p:spPr>
          <a:xfrm>
            <a:off x="7391400" y="3095470"/>
            <a:ext cx="2926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ance in class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p:cNvSpPr txBox="1"/>
          <p:nvPr/>
        </p:nvSpPr>
        <p:spPr>
          <a:xfrm>
            <a:off x="7295477" y="3782274"/>
            <a:ext cx="31179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uy a magazine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extBox 4"/>
          <p:cNvSpPr txBox="1"/>
          <p:nvPr/>
        </p:nvSpPr>
        <p:spPr>
          <a:xfrm>
            <a:off x="7664824" y="4531532"/>
            <a:ext cx="2819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arrive </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early</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3" name="TextBox 32"/>
          <p:cNvSpPr txBox="1"/>
          <p:nvPr/>
        </p:nvSpPr>
        <p:spPr>
          <a:xfrm>
            <a:off x="6598920" y="2386130"/>
            <a:ext cx="5455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speak with a </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(female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friend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2" name="TextBox 11"/>
          <p:cNvSpPr txBox="1"/>
          <p:nvPr/>
        </p:nvSpPr>
        <p:spPr>
          <a:xfrm>
            <a:off x="8459609" y="6438900"/>
            <a:ext cx="14717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Nick Avery</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747833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188720" y="1127831"/>
          <a:ext cx="10576560" cy="3992808"/>
        </p:xfrm>
        <a:graphic>
          <a:graphicData uri="http://schemas.openxmlformats.org/drawingml/2006/table">
            <a:tbl>
              <a:tblPr firstRow="1" bandRow="1">
                <a:tableStyleId>{8A107856-5554-42FB-B03E-39F5DBC370BA}</a:tableStyleId>
              </a:tblPr>
              <a:tblGrid>
                <a:gridCol w="5361390">
                  <a:extLst>
                    <a:ext uri="{9D8B030D-6E8A-4147-A177-3AD203B41FA5}">
                      <a16:colId xmlns:a16="http://schemas.microsoft.com/office/drawing/2014/main" val="2538844088"/>
                    </a:ext>
                  </a:extLst>
                </a:gridCol>
                <a:gridCol w="5215170">
                  <a:extLst>
                    <a:ext uri="{9D8B030D-6E8A-4147-A177-3AD203B41FA5}">
                      <a16:colId xmlns:a16="http://schemas.microsoft.com/office/drawing/2014/main" val="2415405571"/>
                    </a:ext>
                  </a:extLst>
                </a:gridCol>
              </a:tblGrid>
              <a:tr h="12301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baseline="0" dirty="0" smtClean="0">
                          <a:solidFill>
                            <a:srgbClr val="002060"/>
                          </a:solidFill>
                          <a:latin typeface="Century Gothic" panose="020B0502020202020204" pitchFamily="34" charset="0"/>
                        </a:rPr>
                        <a:t>her brother does it</a:t>
                      </a:r>
                      <a:endParaRPr lang="en-GB" sz="2800" b="1" i="1" dirty="0" smtClean="0">
                        <a:solidFill>
                          <a:srgbClr val="002060"/>
                        </a:solidFill>
                        <a:latin typeface="Century Gothic" panose="020B0502020202020204" pitchFamily="34" charset="0"/>
                      </a:endParaRPr>
                    </a:p>
                  </a:txBody>
                  <a:tcPr anchor="ctr"/>
                </a:tc>
                <a:tc>
                  <a:txBody>
                    <a:bodyPr/>
                    <a:lstStyle/>
                    <a:p>
                      <a:pPr algn="ctr"/>
                      <a:r>
                        <a:rPr lang="en-GB" sz="2800" b="1" baseline="0" dirty="0" smtClean="0">
                          <a:solidFill>
                            <a:srgbClr val="002060"/>
                          </a:solidFill>
                          <a:latin typeface="Century Gothic" panose="020B0502020202020204" pitchFamily="34" charset="0"/>
                        </a:rPr>
                        <a:t>it’s important</a:t>
                      </a:r>
                    </a:p>
                    <a:p>
                      <a:pPr algn="ctr"/>
                      <a:r>
                        <a:rPr lang="en-GB" sz="2800" b="1" baseline="0" dirty="0" smtClean="0">
                          <a:solidFill>
                            <a:srgbClr val="002060"/>
                          </a:solidFill>
                          <a:latin typeface="Century Gothic" panose="020B0502020202020204" pitchFamily="34" charset="0"/>
                        </a:rPr>
                        <a:t> </a:t>
                      </a:r>
                      <a:r>
                        <a:rPr lang="en-GB" sz="2400" b="0" baseline="0" dirty="0" smtClean="0">
                          <a:solidFill>
                            <a:srgbClr val="002060"/>
                          </a:solidFill>
                          <a:latin typeface="Century Gothic" panose="020B0502020202020204" pitchFamily="34" charset="0"/>
                        </a:rPr>
                        <a:t>(talking in general)</a:t>
                      </a:r>
                      <a:endParaRPr lang="en-GB" sz="24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924415809"/>
                  </a:ext>
                </a:extLst>
              </a:tr>
              <a:tr h="690677">
                <a:tc>
                  <a:txBody>
                    <a:bodyPr/>
                    <a:lstStyle/>
                    <a:p>
                      <a:pPr algn="ctr"/>
                      <a:endParaRPr lang="en-GB" sz="2800" dirty="0">
                        <a:solidFill>
                          <a:srgbClr val="002060"/>
                        </a:solidFill>
                        <a:latin typeface="Century Gothic" panose="020B0502020202020204" pitchFamily="34" charset="0"/>
                      </a:endParaRPr>
                    </a:p>
                  </a:txBody>
                  <a:tcPr/>
                </a:tc>
                <a:tc>
                  <a:txBody>
                    <a:bodyPr/>
                    <a:lstStyle/>
                    <a:p>
                      <a:pPr algn="ctr"/>
                      <a:endParaRPr lang="en-GB" sz="2800" dirty="0">
                        <a:solidFill>
                          <a:srgbClr val="002060"/>
                        </a:solidFill>
                        <a:latin typeface="Century Gothic" panose="020B0502020202020204" pitchFamily="34" charset="0"/>
                      </a:endParaRPr>
                    </a:p>
                  </a:txBody>
                  <a:tcPr/>
                </a:tc>
                <a:extLst>
                  <a:ext uri="{0D108BD9-81ED-4DB2-BD59-A6C34878D82A}">
                    <a16:rowId xmlns:a16="http://schemas.microsoft.com/office/drawing/2014/main" val="3100476975"/>
                  </a:ext>
                </a:extLst>
              </a:tr>
              <a:tr h="690677">
                <a:tc>
                  <a:txBody>
                    <a:bodyPr/>
                    <a:lstStyle/>
                    <a:p>
                      <a:pPr algn="ctr"/>
                      <a:endParaRPr lang="en-GB" sz="2800" dirty="0">
                        <a:solidFill>
                          <a:srgbClr val="002060"/>
                        </a:solidFill>
                        <a:latin typeface="Century Gothic" panose="020B0502020202020204" pitchFamily="34" charset="0"/>
                      </a:endParaRPr>
                    </a:p>
                  </a:txBody>
                  <a:tcPr/>
                </a:tc>
                <a:tc>
                  <a:txBody>
                    <a:bodyPr/>
                    <a:lstStyle/>
                    <a:p>
                      <a:pPr algn="ctr"/>
                      <a:endParaRPr lang="en-GB" sz="2800" dirty="0">
                        <a:solidFill>
                          <a:srgbClr val="002060"/>
                        </a:solidFill>
                        <a:latin typeface="Century Gothic" panose="020B0502020202020204" pitchFamily="34" charset="0"/>
                      </a:endParaRPr>
                    </a:p>
                  </a:txBody>
                  <a:tcPr/>
                </a:tc>
                <a:extLst>
                  <a:ext uri="{0D108BD9-81ED-4DB2-BD59-A6C34878D82A}">
                    <a16:rowId xmlns:a16="http://schemas.microsoft.com/office/drawing/2014/main" val="3848763795"/>
                  </a:ext>
                </a:extLst>
              </a:tr>
              <a:tr h="690677">
                <a:tc>
                  <a:txBody>
                    <a:bodyPr/>
                    <a:lstStyle/>
                    <a:p>
                      <a:pPr algn="ctr"/>
                      <a:endParaRPr lang="en-GB" sz="2800" dirty="0">
                        <a:solidFill>
                          <a:srgbClr val="002060"/>
                        </a:solidFill>
                        <a:latin typeface="Century Gothic" panose="020B0502020202020204" pitchFamily="34" charset="0"/>
                      </a:endParaRPr>
                    </a:p>
                  </a:txBody>
                  <a:tcPr/>
                </a:tc>
                <a:tc>
                  <a:txBody>
                    <a:bodyPr/>
                    <a:lstStyle/>
                    <a:p>
                      <a:pPr algn="ctr"/>
                      <a:endParaRPr lang="en-GB" sz="2800" dirty="0">
                        <a:solidFill>
                          <a:srgbClr val="002060"/>
                        </a:solidFill>
                        <a:latin typeface="Century Gothic" panose="020B0502020202020204" pitchFamily="34" charset="0"/>
                      </a:endParaRPr>
                    </a:p>
                  </a:txBody>
                  <a:tcPr/>
                </a:tc>
                <a:extLst>
                  <a:ext uri="{0D108BD9-81ED-4DB2-BD59-A6C34878D82A}">
                    <a16:rowId xmlns:a16="http://schemas.microsoft.com/office/drawing/2014/main" val="4107030061"/>
                  </a:ext>
                </a:extLst>
              </a:tr>
              <a:tr h="690677">
                <a:tc>
                  <a:txBody>
                    <a:bodyPr/>
                    <a:lstStyle/>
                    <a:p>
                      <a:pPr algn="ctr"/>
                      <a:endParaRPr lang="en-GB" sz="2800" dirty="0">
                        <a:solidFill>
                          <a:srgbClr val="002060"/>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dirty="0" smtClean="0">
                        <a:solidFill>
                          <a:srgbClr val="002060"/>
                        </a:solidFill>
                        <a:latin typeface="Century Gothic" panose="020B0502020202020204" pitchFamily="34" charset="0"/>
                      </a:endParaRPr>
                    </a:p>
                  </a:txBody>
                  <a:tcPr/>
                </a:tc>
                <a:extLst>
                  <a:ext uri="{0D108BD9-81ED-4DB2-BD59-A6C34878D82A}">
                    <a16:rowId xmlns:a16="http://schemas.microsoft.com/office/drawing/2014/main" val="3067270774"/>
                  </a:ext>
                </a:extLst>
              </a:tr>
            </a:tbl>
          </a:graphicData>
        </a:graphic>
      </p:graphicFrame>
      <p:sp>
        <p:nvSpPr>
          <p:cNvPr id="26" name="TextBox 25"/>
          <p:cNvSpPr txBox="1"/>
          <p:nvPr/>
        </p:nvSpPr>
        <p:spPr>
          <a:xfrm>
            <a:off x="163157" y="214090"/>
            <a:ext cx="30982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4472C4">
                    <a:lumMod val="75000"/>
                  </a:srgbClr>
                </a:solidFill>
                <a:effectLst/>
                <a:uLnTx/>
                <a:uFillTx/>
                <a:latin typeface="Century Gothic" panose="020B0502020202020204" pitchFamily="34" charset="0"/>
                <a:ea typeface="+mn-ea"/>
                <a:cs typeface="+mn-cs"/>
              </a:rPr>
              <a:t>Student A answers</a:t>
            </a:r>
            <a:endParaRPr kumimoji="0" lang="en-GB" sz="2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sp>
        <p:nvSpPr>
          <p:cNvPr id="2" name="TextBox 1"/>
          <p:cNvSpPr txBox="1"/>
          <p:nvPr/>
        </p:nvSpPr>
        <p:spPr>
          <a:xfrm>
            <a:off x="2308411" y="2386130"/>
            <a:ext cx="3429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buys a newspaper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p:cNvSpPr txBox="1"/>
          <p:nvPr/>
        </p:nvSpPr>
        <p:spPr>
          <a:xfrm>
            <a:off x="2057400" y="3095470"/>
            <a:ext cx="33832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ances in a boat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extBox 2"/>
          <p:cNvSpPr txBox="1"/>
          <p:nvPr/>
        </p:nvSpPr>
        <p:spPr>
          <a:xfrm>
            <a:off x="1347618" y="3777084"/>
            <a:ext cx="53729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speaks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 a </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(female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friend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9" name="TextBox 28"/>
          <p:cNvSpPr txBox="1"/>
          <p:nvPr/>
        </p:nvSpPr>
        <p:spPr>
          <a:xfrm>
            <a:off x="2850328" y="4466058"/>
            <a:ext cx="2926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arrives early</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p:cNvSpPr txBox="1"/>
          <p:nvPr/>
        </p:nvSpPr>
        <p:spPr>
          <a:xfrm>
            <a:off x="7391400" y="3095470"/>
            <a:ext cx="2926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uy a cat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p:cNvSpPr txBox="1"/>
          <p:nvPr/>
        </p:nvSpPr>
        <p:spPr>
          <a:xfrm>
            <a:off x="7295477" y="3782274"/>
            <a:ext cx="31179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uy a house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extBox 4"/>
          <p:cNvSpPr txBox="1"/>
          <p:nvPr/>
        </p:nvSpPr>
        <p:spPr>
          <a:xfrm>
            <a:off x="7664824" y="4531532"/>
            <a:ext cx="2819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isten to music</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3" name="TextBox 32"/>
          <p:cNvSpPr txBox="1"/>
          <p:nvPr/>
        </p:nvSpPr>
        <p:spPr>
          <a:xfrm>
            <a:off x="6598920" y="2386130"/>
            <a:ext cx="5455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speak with a </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(male)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friend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2" name="TextBox 11"/>
          <p:cNvSpPr txBox="1"/>
          <p:nvPr/>
        </p:nvSpPr>
        <p:spPr>
          <a:xfrm>
            <a:off x="8459609" y="6438900"/>
            <a:ext cx="14717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Nick Avery</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420110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nvPr>
        </p:nvGraphicFramePr>
        <p:xfrm>
          <a:off x="851521" y="113902"/>
          <a:ext cx="6095998" cy="6154640"/>
        </p:xfrm>
        <a:graphic>
          <a:graphicData uri="http://schemas.openxmlformats.org/drawingml/2006/table">
            <a:tbl>
              <a:tblPr firstRow="1" bandRow="1">
                <a:tableStyleId>{8A107856-5554-42FB-B03E-39F5DBC370BA}</a:tableStyleId>
              </a:tblPr>
              <a:tblGrid>
                <a:gridCol w="5296523">
                  <a:extLst>
                    <a:ext uri="{9D8B030D-6E8A-4147-A177-3AD203B41FA5}">
                      <a16:colId xmlns:a16="http://schemas.microsoft.com/office/drawing/2014/main" val="1578365701"/>
                    </a:ext>
                  </a:extLst>
                </a:gridCol>
                <a:gridCol w="799475">
                  <a:extLst>
                    <a:ext uri="{9D8B030D-6E8A-4147-A177-3AD203B41FA5}">
                      <a16:colId xmlns:a16="http://schemas.microsoft.com/office/drawing/2014/main" val="1086571773"/>
                    </a:ext>
                  </a:extLst>
                </a:gridCol>
              </a:tblGrid>
              <a:tr h="615464">
                <a:tc>
                  <a:txBody>
                    <a:bodyPr/>
                    <a:lstStyle/>
                    <a:p>
                      <a:r>
                        <a:rPr lang="en-GB" sz="2800" b="0" dirty="0" smtClean="0">
                          <a:solidFill>
                            <a:srgbClr val="002060"/>
                          </a:solidFill>
                          <a:latin typeface="Century Gothic" panose="020B0502020202020204" pitchFamily="34" charset="0"/>
                        </a:rPr>
                        <a:t>…salsa es fantástico.</a:t>
                      </a:r>
                      <a:endParaRPr lang="en-GB" sz="2800" b="0" dirty="0">
                        <a:solidFill>
                          <a:srgbClr val="002060"/>
                        </a:solidFill>
                        <a:latin typeface="Century Gothic" panose="020B0502020202020204" pitchFamily="34" charset="0"/>
                      </a:endParaRPr>
                    </a:p>
                  </a:txBody>
                  <a:tcPr>
                    <a:noFill/>
                  </a:tcPr>
                </a:tc>
                <a:tc>
                  <a:txBody>
                    <a:bodyPr/>
                    <a:lstStyle/>
                    <a:p>
                      <a:endParaRPr lang="en-GB" sz="2800" b="0" dirty="0">
                        <a:latin typeface="Century Gothic" panose="020B0502020202020204" pitchFamily="34" charset="0"/>
                      </a:endParaRPr>
                    </a:p>
                  </a:txBody>
                  <a:tcPr>
                    <a:noFill/>
                  </a:tcPr>
                </a:tc>
                <a:extLst>
                  <a:ext uri="{0D108BD9-81ED-4DB2-BD59-A6C34878D82A}">
                    <a16:rowId xmlns:a16="http://schemas.microsoft.com/office/drawing/2014/main" val="1551124816"/>
                  </a:ext>
                </a:extLst>
              </a:tr>
              <a:tr h="615464">
                <a:tc>
                  <a:txBody>
                    <a:bodyPr/>
                    <a:lstStyle/>
                    <a:p>
                      <a:r>
                        <a:rPr lang="en-GB" sz="2800" b="0" dirty="0" smtClean="0">
                          <a:solidFill>
                            <a:srgbClr val="002060"/>
                          </a:solidFill>
                          <a:latin typeface="Century Gothic" panose="020B0502020202020204" pitchFamily="34" charset="0"/>
                        </a:rPr>
                        <a:t>…salsa.</a:t>
                      </a:r>
                      <a:endParaRPr lang="en-GB" sz="2800" b="0" dirty="0">
                        <a:solidFill>
                          <a:srgbClr val="002060"/>
                        </a:solidFill>
                        <a:latin typeface="Century Gothic" panose="020B0502020202020204" pitchFamily="34" charset="0"/>
                      </a:endParaRPr>
                    </a:p>
                  </a:txBody>
                  <a:tcPr>
                    <a:noFill/>
                  </a:tcPr>
                </a:tc>
                <a:tc>
                  <a:txBody>
                    <a:bodyPr/>
                    <a:lstStyle/>
                    <a:p>
                      <a:endParaRPr lang="en-GB" sz="2800" b="0" dirty="0">
                        <a:latin typeface="Century Gothic" panose="020B0502020202020204" pitchFamily="34" charset="0"/>
                      </a:endParaRPr>
                    </a:p>
                  </a:txBody>
                  <a:tcPr>
                    <a:noFill/>
                  </a:tcPr>
                </a:tc>
                <a:extLst>
                  <a:ext uri="{0D108BD9-81ED-4DB2-BD59-A6C34878D82A}">
                    <a16:rowId xmlns:a16="http://schemas.microsoft.com/office/drawing/2014/main" val="3025229998"/>
                  </a:ext>
                </a:extLst>
              </a:tr>
              <a:tr h="615464">
                <a:tc>
                  <a:txBody>
                    <a:bodyPr/>
                    <a:lstStyle/>
                    <a:p>
                      <a:r>
                        <a:rPr lang="en-GB" sz="2800" b="0" dirty="0" smtClean="0">
                          <a:solidFill>
                            <a:srgbClr val="002060"/>
                          </a:solidFill>
                          <a:latin typeface="Century Gothic" panose="020B0502020202020204" pitchFamily="34" charset="0"/>
                        </a:rPr>
                        <a:t>…música</a:t>
                      </a:r>
                      <a:r>
                        <a:rPr lang="en-GB" sz="2800" b="0" baseline="0" dirty="0" smtClean="0">
                          <a:solidFill>
                            <a:srgbClr val="002060"/>
                          </a:solidFill>
                          <a:latin typeface="Century Gothic" panose="020B0502020202020204" pitchFamily="34" charset="0"/>
                        </a:rPr>
                        <a:t> es importante.</a:t>
                      </a:r>
                      <a:endParaRPr lang="en-GB" sz="2800" b="0" dirty="0">
                        <a:solidFill>
                          <a:srgbClr val="002060"/>
                        </a:solidFill>
                        <a:latin typeface="Century Gothic" panose="020B0502020202020204" pitchFamily="34" charset="0"/>
                      </a:endParaRPr>
                    </a:p>
                  </a:txBody>
                  <a:tcPr>
                    <a:solidFill>
                      <a:schemeClr val="accent2">
                        <a:lumMod val="20000"/>
                        <a:lumOff val="80000"/>
                      </a:schemeClr>
                    </a:solidFill>
                  </a:tcPr>
                </a:tc>
                <a:tc>
                  <a:txBody>
                    <a:bodyPr/>
                    <a:lstStyle/>
                    <a:p>
                      <a:endParaRPr lang="en-GB" sz="28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4241789957"/>
                  </a:ext>
                </a:extLst>
              </a:tr>
              <a:tr h="615464">
                <a:tc>
                  <a:txBody>
                    <a:bodyPr/>
                    <a:lstStyle/>
                    <a:p>
                      <a:r>
                        <a:rPr lang="en-GB" sz="2800" b="0" dirty="0" smtClean="0">
                          <a:solidFill>
                            <a:srgbClr val="002060"/>
                          </a:solidFill>
                          <a:latin typeface="Century Gothic" panose="020B0502020202020204" pitchFamily="34" charset="0"/>
                        </a:rPr>
                        <a:t>…música.</a:t>
                      </a:r>
                      <a:endParaRPr lang="en-GB" sz="2800" b="0" dirty="0">
                        <a:solidFill>
                          <a:srgbClr val="002060"/>
                        </a:solidFill>
                        <a:latin typeface="Century Gothic" panose="020B0502020202020204" pitchFamily="34" charset="0"/>
                      </a:endParaRPr>
                    </a:p>
                  </a:txBody>
                  <a:tcPr>
                    <a:solidFill>
                      <a:schemeClr val="accent2">
                        <a:lumMod val="20000"/>
                        <a:lumOff val="80000"/>
                      </a:schemeClr>
                    </a:solidFill>
                  </a:tcPr>
                </a:tc>
                <a:tc>
                  <a:txBody>
                    <a:bodyPr/>
                    <a:lstStyle/>
                    <a:p>
                      <a:endParaRPr lang="en-GB" sz="28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2287667495"/>
                  </a:ext>
                </a:extLst>
              </a:tr>
              <a:tr h="615464">
                <a:tc>
                  <a:txBody>
                    <a:bodyPr/>
                    <a:lstStyle/>
                    <a:p>
                      <a:r>
                        <a:rPr lang="en-GB" sz="2800" b="0" dirty="0" smtClean="0">
                          <a:solidFill>
                            <a:srgbClr val="002060"/>
                          </a:solidFill>
                          <a:latin typeface="Century Gothic" panose="020B0502020202020204" pitchFamily="34" charset="0"/>
                        </a:rPr>
                        <a:t>…con Elena.</a:t>
                      </a:r>
                      <a:endParaRPr lang="en-GB" sz="2800" b="0" dirty="0">
                        <a:solidFill>
                          <a:srgbClr val="002060"/>
                        </a:solidFill>
                        <a:latin typeface="Century Gothic" panose="020B0502020202020204" pitchFamily="34" charset="0"/>
                      </a:endParaRPr>
                    </a:p>
                  </a:txBody>
                  <a:tcPr>
                    <a:noFill/>
                  </a:tcPr>
                </a:tc>
                <a:tc>
                  <a:txBody>
                    <a:bodyPr/>
                    <a:lstStyle/>
                    <a:p>
                      <a:endParaRPr lang="en-GB" sz="2800" b="0">
                        <a:latin typeface="Century Gothic" panose="020B0502020202020204" pitchFamily="34" charset="0"/>
                      </a:endParaRPr>
                    </a:p>
                  </a:txBody>
                  <a:tcPr>
                    <a:noFill/>
                  </a:tcPr>
                </a:tc>
                <a:extLst>
                  <a:ext uri="{0D108BD9-81ED-4DB2-BD59-A6C34878D82A}">
                    <a16:rowId xmlns:a16="http://schemas.microsoft.com/office/drawing/2014/main" val="104784557"/>
                  </a:ext>
                </a:extLst>
              </a:tr>
              <a:tr h="615464">
                <a:tc>
                  <a:txBody>
                    <a:bodyPr/>
                    <a:lstStyle/>
                    <a:p>
                      <a:r>
                        <a:rPr lang="en-GB" sz="2800" b="0" dirty="0" smtClean="0">
                          <a:solidFill>
                            <a:srgbClr val="002060"/>
                          </a:solidFill>
                          <a:latin typeface="Century Gothic" panose="020B0502020202020204" pitchFamily="34" charset="0"/>
                        </a:rPr>
                        <a:t>…con</a:t>
                      </a:r>
                      <a:r>
                        <a:rPr lang="en-GB" sz="2800" b="0" baseline="0" dirty="0" smtClean="0">
                          <a:solidFill>
                            <a:srgbClr val="002060"/>
                          </a:solidFill>
                          <a:latin typeface="Century Gothic" panose="020B0502020202020204" pitchFamily="34" charset="0"/>
                        </a:rPr>
                        <a:t> Elena es maravilloso.</a:t>
                      </a:r>
                      <a:endParaRPr lang="en-GB" sz="2800" b="0" dirty="0">
                        <a:solidFill>
                          <a:srgbClr val="002060"/>
                        </a:solidFill>
                        <a:latin typeface="Century Gothic" panose="020B0502020202020204" pitchFamily="34" charset="0"/>
                      </a:endParaRPr>
                    </a:p>
                  </a:txBody>
                  <a:tcPr>
                    <a:noFill/>
                  </a:tcPr>
                </a:tc>
                <a:tc>
                  <a:txBody>
                    <a:bodyPr/>
                    <a:lstStyle/>
                    <a:p>
                      <a:endParaRPr lang="en-GB" sz="2800" b="0" dirty="0">
                        <a:latin typeface="Century Gothic" panose="020B0502020202020204" pitchFamily="34" charset="0"/>
                      </a:endParaRPr>
                    </a:p>
                  </a:txBody>
                  <a:tcPr>
                    <a:noFill/>
                  </a:tcPr>
                </a:tc>
                <a:extLst>
                  <a:ext uri="{0D108BD9-81ED-4DB2-BD59-A6C34878D82A}">
                    <a16:rowId xmlns:a16="http://schemas.microsoft.com/office/drawing/2014/main" val="30413556"/>
                  </a:ext>
                </a:extLst>
              </a:tr>
              <a:tr h="615464">
                <a:tc>
                  <a:txBody>
                    <a:bodyPr/>
                    <a:lstStyle/>
                    <a:p>
                      <a:r>
                        <a:rPr lang="en-GB" sz="2800" b="0" dirty="0" smtClean="0">
                          <a:solidFill>
                            <a:srgbClr val="002060"/>
                          </a:solidFill>
                          <a:latin typeface="Century Gothic" panose="020B0502020202020204" pitchFamily="34" charset="0"/>
                        </a:rPr>
                        <a:t>…tarde con Pepe es</a:t>
                      </a:r>
                      <a:r>
                        <a:rPr lang="en-GB" sz="2800" b="0" baseline="0" dirty="0" smtClean="0">
                          <a:solidFill>
                            <a:srgbClr val="002060"/>
                          </a:solidFill>
                          <a:latin typeface="Century Gothic" panose="020B0502020202020204" pitchFamily="34" charset="0"/>
                        </a:rPr>
                        <a:t> normal</a:t>
                      </a:r>
                      <a:r>
                        <a:rPr lang="en-GB" sz="2800" b="0" dirty="0" smtClean="0">
                          <a:solidFill>
                            <a:srgbClr val="002060"/>
                          </a:solidFill>
                          <a:latin typeface="Century Gothic" panose="020B0502020202020204" pitchFamily="34" charset="0"/>
                        </a:rPr>
                        <a:t>.</a:t>
                      </a:r>
                      <a:endParaRPr lang="en-GB" sz="2800" b="0" dirty="0">
                        <a:solidFill>
                          <a:srgbClr val="002060"/>
                        </a:solidFill>
                        <a:latin typeface="Century Gothic" panose="020B0502020202020204" pitchFamily="34" charset="0"/>
                      </a:endParaRPr>
                    </a:p>
                  </a:txBody>
                  <a:tcPr>
                    <a:solidFill>
                      <a:schemeClr val="accent2">
                        <a:lumMod val="20000"/>
                        <a:lumOff val="80000"/>
                      </a:schemeClr>
                    </a:solidFill>
                  </a:tcPr>
                </a:tc>
                <a:tc>
                  <a:txBody>
                    <a:bodyPr/>
                    <a:lstStyle/>
                    <a:p>
                      <a:endParaRPr lang="en-GB" sz="28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4279691480"/>
                  </a:ext>
                </a:extLst>
              </a:tr>
              <a:tr h="615464">
                <a:tc>
                  <a:txBody>
                    <a:bodyPr/>
                    <a:lstStyle/>
                    <a:p>
                      <a:r>
                        <a:rPr lang="en-GB" sz="2800" b="0" dirty="0" smtClean="0">
                          <a:solidFill>
                            <a:srgbClr val="002060"/>
                          </a:solidFill>
                          <a:latin typeface="Century Gothic" panose="020B0502020202020204" pitchFamily="34" charset="0"/>
                        </a:rPr>
                        <a:t>…tarde con Pepe.</a:t>
                      </a:r>
                      <a:endParaRPr lang="en-GB" sz="2800" b="0" dirty="0">
                        <a:solidFill>
                          <a:srgbClr val="002060"/>
                        </a:solidFill>
                        <a:latin typeface="Century Gothic" panose="020B0502020202020204" pitchFamily="34" charset="0"/>
                      </a:endParaRPr>
                    </a:p>
                  </a:txBody>
                  <a:tcPr>
                    <a:solidFill>
                      <a:schemeClr val="accent2">
                        <a:lumMod val="20000"/>
                        <a:lumOff val="80000"/>
                      </a:schemeClr>
                    </a:solidFill>
                  </a:tcPr>
                </a:tc>
                <a:tc>
                  <a:txBody>
                    <a:bodyPr/>
                    <a:lstStyle/>
                    <a:p>
                      <a:endParaRPr lang="en-GB" sz="28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890035826"/>
                  </a:ext>
                </a:extLst>
              </a:tr>
              <a:tr h="615464">
                <a:tc>
                  <a:txBody>
                    <a:bodyPr/>
                    <a:lstStyle/>
                    <a:p>
                      <a:r>
                        <a:rPr lang="en-GB" sz="2800" b="0" dirty="0" smtClean="0">
                          <a:solidFill>
                            <a:srgbClr val="002060"/>
                          </a:solidFill>
                          <a:latin typeface="Century Gothic" panose="020B0502020202020204" pitchFamily="34" charset="0"/>
                        </a:rPr>
                        <a:t>…una casa.</a:t>
                      </a:r>
                      <a:endParaRPr lang="en-GB" sz="2800" b="0" dirty="0">
                        <a:solidFill>
                          <a:srgbClr val="002060"/>
                        </a:solidFill>
                        <a:latin typeface="Century Gothic" panose="020B0502020202020204" pitchFamily="34" charset="0"/>
                      </a:endParaRPr>
                    </a:p>
                  </a:txBody>
                  <a:tcPr>
                    <a:noFill/>
                  </a:tcPr>
                </a:tc>
                <a:tc>
                  <a:txBody>
                    <a:bodyPr/>
                    <a:lstStyle/>
                    <a:p>
                      <a:endParaRPr lang="en-GB" sz="2800" b="0" dirty="0">
                        <a:latin typeface="Century Gothic" panose="020B0502020202020204" pitchFamily="34" charset="0"/>
                      </a:endParaRPr>
                    </a:p>
                  </a:txBody>
                  <a:tcPr>
                    <a:noFill/>
                  </a:tcPr>
                </a:tc>
                <a:extLst>
                  <a:ext uri="{0D108BD9-81ED-4DB2-BD59-A6C34878D82A}">
                    <a16:rowId xmlns:a16="http://schemas.microsoft.com/office/drawing/2014/main" val="375536840"/>
                  </a:ext>
                </a:extLst>
              </a:tr>
              <a:tr h="615464">
                <a:tc>
                  <a:txBody>
                    <a:bodyPr/>
                    <a:lstStyle/>
                    <a:p>
                      <a:r>
                        <a:rPr lang="en-GB" sz="2800" b="0" dirty="0" smtClean="0">
                          <a:solidFill>
                            <a:srgbClr val="002060"/>
                          </a:solidFill>
                          <a:latin typeface="Century Gothic" panose="020B0502020202020204" pitchFamily="34" charset="0"/>
                        </a:rPr>
                        <a:t>…una casa es importante.</a:t>
                      </a:r>
                      <a:endParaRPr lang="en-GB" sz="2800" b="0" dirty="0">
                        <a:solidFill>
                          <a:srgbClr val="002060"/>
                        </a:solidFill>
                        <a:latin typeface="Century Gothic" panose="020B0502020202020204" pitchFamily="34" charset="0"/>
                      </a:endParaRPr>
                    </a:p>
                  </a:txBody>
                  <a:tcPr>
                    <a:noFill/>
                  </a:tcPr>
                </a:tc>
                <a:tc>
                  <a:txBody>
                    <a:bodyPr/>
                    <a:lstStyle/>
                    <a:p>
                      <a:endParaRPr lang="en-GB" sz="2800" b="0" dirty="0">
                        <a:latin typeface="Century Gothic" panose="020B0502020202020204" pitchFamily="34" charset="0"/>
                      </a:endParaRPr>
                    </a:p>
                  </a:txBody>
                  <a:tcPr>
                    <a:noFill/>
                  </a:tcPr>
                </a:tc>
                <a:extLst>
                  <a:ext uri="{0D108BD9-81ED-4DB2-BD59-A6C34878D82A}">
                    <a16:rowId xmlns:a16="http://schemas.microsoft.com/office/drawing/2014/main" val="3301516337"/>
                  </a:ext>
                </a:extLst>
              </a:tr>
            </a:tbl>
          </a:graphicData>
        </a:graphic>
      </p:graphicFrame>
      <p:sp>
        <p:nvSpPr>
          <p:cNvPr id="4" name="Action Button: Custom 3">
            <a:hlinkClick r:id="" action="ppaction://noaction" highlightClick="1">
              <a:snd r:embed="rId3" name="bailar_fizzle.wav"/>
            </a:hlinkClick>
          </p:cNvPr>
          <p:cNvSpPr/>
          <p:nvPr/>
        </p:nvSpPr>
        <p:spPr>
          <a:xfrm>
            <a:off x="48129" y="412183"/>
            <a:ext cx="730391" cy="682319"/>
          </a:xfrm>
          <a:prstGeom prst="actionButtonBlank">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1</a:t>
            </a:r>
          </a:p>
        </p:txBody>
      </p:sp>
      <p:sp>
        <p:nvSpPr>
          <p:cNvPr id="5" name="Action Button: Custom 4">
            <a:hlinkClick r:id="" action="ppaction://noaction" highlightClick="1">
              <a:snd r:embed="rId4" name="ESCUCHA.wav"/>
            </a:hlinkClick>
          </p:cNvPr>
          <p:cNvSpPr/>
          <p:nvPr/>
        </p:nvSpPr>
        <p:spPr>
          <a:xfrm>
            <a:off x="48129" y="1660453"/>
            <a:ext cx="730391" cy="633803"/>
          </a:xfrm>
          <a:prstGeom prst="actionButtonBlank">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bg1"/>
                </a:solidFill>
                <a:latin typeface="Century Gothic" panose="020B0502020202020204" pitchFamily="34" charset="0"/>
              </a:rPr>
              <a:t>2</a:t>
            </a:r>
            <a:endParaRPr lang="en-GB" sz="2400" b="1" dirty="0">
              <a:solidFill>
                <a:schemeClr val="bg1"/>
              </a:solidFill>
              <a:latin typeface="Century Gothic" panose="020B0502020202020204" pitchFamily="34" charset="0"/>
            </a:endParaRPr>
          </a:p>
        </p:txBody>
      </p:sp>
      <p:sp>
        <p:nvSpPr>
          <p:cNvPr id="6" name="Action Button: Custom 5">
            <a:hlinkClick r:id="" action="ppaction://noaction" highlightClick="1">
              <a:snd r:embed="rId5" name="hablar_fizzle.wav"/>
            </a:hlinkClick>
          </p:cNvPr>
          <p:cNvSpPr/>
          <p:nvPr/>
        </p:nvSpPr>
        <p:spPr>
          <a:xfrm>
            <a:off x="48129" y="2913212"/>
            <a:ext cx="730391" cy="633803"/>
          </a:xfrm>
          <a:prstGeom prst="actionButtonBlank">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bg1"/>
                </a:solidFill>
                <a:latin typeface="Century Gothic" panose="020B0502020202020204" pitchFamily="34" charset="0"/>
              </a:rPr>
              <a:t>3</a:t>
            </a:r>
            <a:endParaRPr lang="en-GB" sz="2400" b="1" dirty="0">
              <a:solidFill>
                <a:schemeClr val="bg1"/>
              </a:solidFill>
              <a:latin typeface="Century Gothic" panose="020B0502020202020204" pitchFamily="34" charset="0"/>
            </a:endParaRPr>
          </a:p>
        </p:txBody>
      </p:sp>
      <p:sp>
        <p:nvSpPr>
          <p:cNvPr id="7" name="Action Button: Custom 6">
            <a:hlinkClick r:id="" action="ppaction://noaction" highlightClick="1">
              <a:snd r:embed="rId6" name="llega_fizzle.wav"/>
            </a:hlinkClick>
          </p:cNvPr>
          <p:cNvSpPr/>
          <p:nvPr/>
        </p:nvSpPr>
        <p:spPr>
          <a:xfrm>
            <a:off x="48129" y="4118079"/>
            <a:ext cx="730391" cy="633803"/>
          </a:xfrm>
          <a:prstGeom prst="actionButtonBlank">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bg1"/>
                </a:solidFill>
                <a:latin typeface="Century Gothic" panose="020B0502020202020204" pitchFamily="34" charset="0"/>
              </a:rPr>
              <a:t>4</a:t>
            </a:r>
            <a:endParaRPr lang="en-GB" sz="2400" b="1" dirty="0">
              <a:solidFill>
                <a:schemeClr val="bg1"/>
              </a:solidFill>
              <a:latin typeface="Century Gothic" panose="020B0502020202020204" pitchFamily="34" charset="0"/>
            </a:endParaRPr>
          </a:p>
        </p:txBody>
      </p:sp>
      <p:sp>
        <p:nvSpPr>
          <p:cNvPr id="8" name="Action Button: Custom 7">
            <a:hlinkClick r:id="" action="ppaction://noaction" highlightClick="1">
              <a:snd r:embed="rId7" name="Comprar_fizzle.wav"/>
            </a:hlinkClick>
          </p:cNvPr>
          <p:cNvSpPr/>
          <p:nvPr/>
        </p:nvSpPr>
        <p:spPr>
          <a:xfrm>
            <a:off x="48128" y="5322946"/>
            <a:ext cx="730391" cy="633803"/>
          </a:xfrm>
          <a:prstGeom prst="actionButtonBlank">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bg1"/>
                </a:solidFill>
                <a:latin typeface="Century Gothic" panose="020B0502020202020204" pitchFamily="34" charset="0"/>
              </a:rPr>
              <a:t>5</a:t>
            </a:r>
            <a:endParaRPr lang="en-GB" sz="2400" b="1" dirty="0">
              <a:solidFill>
                <a:schemeClr val="bg1"/>
              </a:solidFill>
              <a:latin typeface="Century Gothic" panose="020B0502020202020204" pitchFamily="34" charset="0"/>
            </a:endParaRPr>
          </a:p>
        </p:txBody>
      </p:sp>
      <p:pic>
        <p:nvPicPr>
          <p:cNvPr id="1026" name="Picture 2" descr="http://www.clker.com/cliparts/0/f/7/0/11954234311954389563ok_mark_h_kon_l_vdal_02.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3921" y="169884"/>
            <a:ext cx="632084" cy="484598"/>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10013330" y="5829094"/>
            <a:ext cx="2050533" cy="439448"/>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latin typeface="Century Gothic" panose="020B0502020202020204" pitchFamily="34" charset="0"/>
              </a:rPr>
              <a:t>escuchar / leer</a:t>
            </a:r>
            <a:endParaRPr lang="en-GB" b="1" dirty="0">
              <a:latin typeface="Century Gothic" panose="020B0502020202020204" pitchFamily="34" charset="0"/>
            </a:endParaRPr>
          </a:p>
        </p:txBody>
      </p:sp>
      <p:pic>
        <p:nvPicPr>
          <p:cNvPr id="18" name="Picture 2" descr="http://www.clker.com/cliparts/0/f/7/0/11954234311954389563ok_mark_h_kon_l_vdal_02.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99466" y="1971002"/>
            <a:ext cx="632084" cy="48459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947521" y="781351"/>
            <a:ext cx="5530229" cy="1200329"/>
          </a:xfrm>
          <a:prstGeom prst="rect">
            <a:avLst/>
          </a:prstGeom>
          <a:noFill/>
        </p:spPr>
        <p:txBody>
          <a:bodyPr wrap="square" rtlCol="0">
            <a:spAutoFit/>
          </a:bodyPr>
          <a:lstStyle/>
          <a:p>
            <a:r>
              <a:rPr lang="en-GB" sz="2400" dirty="0" smtClean="0">
                <a:solidFill>
                  <a:srgbClr val="002060"/>
                </a:solidFill>
                <a:latin typeface="Century Gothic" panose="020B0502020202020204" pitchFamily="34" charset="0"/>
              </a:rPr>
              <a:t>Monica is recording her Spanish homework, but her device has problems!</a:t>
            </a:r>
            <a:endParaRPr lang="en-GB" sz="2400" dirty="0">
              <a:solidFill>
                <a:srgbClr val="002060"/>
              </a:solidFill>
              <a:latin typeface="Century Gothic" panose="020B0502020202020204" pitchFamily="34" charset="0"/>
            </a:endParaRPr>
          </a:p>
        </p:txBody>
      </p:sp>
      <p:pic>
        <p:nvPicPr>
          <p:cNvPr id="20" name="Picture 2" descr="http://www.clker.com/cliparts/0/f/7/0/11954234311954389563ok_mark_h_kon_l_vdal_02.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3921" y="3213772"/>
            <a:ext cx="632084" cy="4845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ker.com/cliparts/0/f/7/0/11954234311954389563ok_mark_h_kon_l_vdal_02.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9203" y="4410722"/>
            <a:ext cx="632084" cy="48459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0/f/7/0/11954234311954389563ok_mark_h_kon_l_vdal_02.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5435" y="5673178"/>
            <a:ext cx="632084" cy="48459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947521" y="2559975"/>
            <a:ext cx="5530229" cy="830997"/>
          </a:xfrm>
          <a:prstGeom prst="rect">
            <a:avLst/>
          </a:prstGeom>
          <a:noFill/>
        </p:spPr>
        <p:txBody>
          <a:bodyPr wrap="square" rtlCol="0">
            <a:spAutoFit/>
          </a:bodyPr>
          <a:lstStyle/>
          <a:p>
            <a:r>
              <a:rPr lang="en-GB" sz="2400" dirty="0" smtClean="0">
                <a:solidFill>
                  <a:srgbClr val="002060"/>
                </a:solidFill>
                <a:latin typeface="Century Gothic" panose="020B0502020202020204" pitchFamily="34" charset="0"/>
              </a:rPr>
              <a:t>You hear her </a:t>
            </a:r>
            <a:r>
              <a:rPr lang="en-GB" sz="2400" i="1" dirty="0">
                <a:solidFill>
                  <a:srgbClr val="002060"/>
                </a:solidFill>
                <a:latin typeface="Century Gothic" panose="020B0502020202020204" pitchFamily="34" charset="0"/>
              </a:rPr>
              <a:t>first</a:t>
            </a:r>
            <a:r>
              <a:rPr lang="en-GB" sz="2400" dirty="0">
                <a:solidFill>
                  <a:srgbClr val="002060"/>
                </a:solidFill>
                <a:latin typeface="Century Gothic" panose="020B0502020202020204" pitchFamily="34" charset="0"/>
              </a:rPr>
              <a:t> </a:t>
            </a:r>
            <a:r>
              <a:rPr lang="en-GB" sz="2400" dirty="0" smtClean="0">
                <a:solidFill>
                  <a:srgbClr val="002060"/>
                </a:solidFill>
                <a:latin typeface="Century Gothic" panose="020B0502020202020204" pitchFamily="34" charset="0"/>
              </a:rPr>
              <a:t>word. </a:t>
            </a:r>
            <a:br>
              <a:rPr lang="en-GB" sz="2400" dirty="0" smtClean="0">
                <a:solidFill>
                  <a:srgbClr val="002060"/>
                </a:solidFill>
                <a:latin typeface="Century Gothic" panose="020B0502020202020204" pitchFamily="34" charset="0"/>
              </a:rPr>
            </a:br>
            <a:r>
              <a:rPr lang="en-GB" sz="2400" dirty="0" smtClean="0">
                <a:solidFill>
                  <a:srgbClr val="002060"/>
                </a:solidFill>
                <a:latin typeface="Century Gothic" panose="020B0502020202020204" pitchFamily="34" charset="0"/>
              </a:rPr>
              <a:t>Which ending </a:t>
            </a:r>
            <a:r>
              <a:rPr lang="en-GB" sz="2400" dirty="0">
                <a:solidFill>
                  <a:srgbClr val="002060"/>
                </a:solidFill>
                <a:latin typeface="Century Gothic" panose="020B0502020202020204" pitchFamily="34" charset="0"/>
              </a:rPr>
              <a:t>must be </a:t>
            </a:r>
            <a:r>
              <a:rPr lang="en-GB" sz="2400" dirty="0" smtClean="0">
                <a:solidFill>
                  <a:srgbClr val="002060"/>
                </a:solidFill>
                <a:latin typeface="Century Gothic" panose="020B0502020202020204" pitchFamily="34" charset="0"/>
              </a:rPr>
              <a:t>missing?</a:t>
            </a:r>
            <a:endParaRPr lang="en-GB" sz="2400" dirty="0">
              <a:solidFill>
                <a:srgbClr val="002060"/>
              </a:solidFill>
              <a:latin typeface="Century Gothic" panose="020B0502020202020204" pitchFamily="34" charset="0"/>
            </a:endParaRPr>
          </a:p>
        </p:txBody>
      </p:sp>
      <p:sp>
        <p:nvSpPr>
          <p:cNvPr id="24" name="TextBox 23"/>
          <p:cNvSpPr txBox="1"/>
          <p:nvPr/>
        </p:nvSpPr>
        <p:spPr>
          <a:xfrm>
            <a:off x="6952481" y="4070360"/>
            <a:ext cx="5245249" cy="830997"/>
          </a:xfrm>
          <a:prstGeom prst="rect">
            <a:avLst/>
          </a:prstGeom>
          <a:noFill/>
        </p:spPr>
        <p:txBody>
          <a:bodyPr wrap="square" rtlCol="0">
            <a:spAutoFit/>
          </a:bodyPr>
          <a:lstStyle/>
          <a:p>
            <a:r>
              <a:rPr lang="en-GB" sz="2400" dirty="0" smtClean="0">
                <a:solidFill>
                  <a:srgbClr val="002060"/>
                </a:solidFill>
                <a:latin typeface="Century Gothic" panose="020B0502020202020204" pitchFamily="34" charset="0"/>
              </a:rPr>
              <a:t>Hint: listen for the </a:t>
            </a:r>
            <a:r>
              <a:rPr lang="en-GB" sz="2400" b="1" dirty="0" smtClean="0">
                <a:solidFill>
                  <a:srgbClr val="002060"/>
                </a:solidFill>
                <a:latin typeface="Century Gothic" panose="020B0502020202020204" pitchFamily="34" charset="0"/>
              </a:rPr>
              <a:t>–a </a:t>
            </a:r>
            <a:r>
              <a:rPr lang="en-GB" sz="2400" dirty="0" smtClean="0">
                <a:solidFill>
                  <a:srgbClr val="002060"/>
                </a:solidFill>
                <a:latin typeface="Century Gothic" panose="020B0502020202020204" pitchFamily="34" charset="0"/>
              </a:rPr>
              <a:t>or </a:t>
            </a:r>
            <a:r>
              <a:rPr lang="en-GB" sz="2400" b="1" dirty="0" smtClean="0">
                <a:solidFill>
                  <a:srgbClr val="002060"/>
                </a:solidFill>
                <a:latin typeface="Century Gothic" panose="020B0502020202020204" pitchFamily="34" charset="0"/>
              </a:rPr>
              <a:t>–ar </a:t>
            </a:r>
            <a:r>
              <a:rPr lang="en-GB" sz="2400" dirty="0" smtClean="0">
                <a:solidFill>
                  <a:srgbClr val="002060"/>
                </a:solidFill>
                <a:latin typeface="Century Gothic" panose="020B0502020202020204" pitchFamily="34" charset="0"/>
              </a:rPr>
              <a:t>verb endings.</a:t>
            </a:r>
            <a:endParaRPr lang="en-GB" sz="2400" dirty="0">
              <a:solidFill>
                <a:srgbClr val="002060"/>
              </a:solidFill>
              <a:latin typeface="Century Gothic" panose="020B0502020202020204" pitchFamily="34" charset="0"/>
            </a:endParaRPr>
          </a:p>
        </p:txBody>
      </p:sp>
      <p:sp>
        <p:nvSpPr>
          <p:cNvPr id="25" name="TextBox 24"/>
          <p:cNvSpPr txBox="1"/>
          <p:nvPr/>
        </p:nvSpPr>
        <p:spPr>
          <a:xfrm>
            <a:off x="8459609" y="6438900"/>
            <a:ext cx="1471791" cy="307777"/>
          </a:xfrm>
          <a:prstGeom prst="rect">
            <a:avLst/>
          </a:prstGeom>
          <a:noFill/>
        </p:spPr>
        <p:txBody>
          <a:bodyPr wrap="square" rtlCol="0">
            <a:spAutoFit/>
          </a:bodyPr>
          <a:lstStyle/>
          <a:p>
            <a:r>
              <a:rPr lang="en-GB" sz="1400" dirty="0" smtClean="0">
                <a:solidFill>
                  <a:schemeClr val="bg1"/>
                </a:solidFill>
                <a:latin typeface="Century Gothic" panose="020B0502020202020204" pitchFamily="34" charset="0"/>
              </a:rPr>
              <a:t>Nick Avery</a:t>
            </a:r>
            <a:endParaRPr lang="en-GB" sz="1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2943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nvPr>
        </p:nvGraphicFramePr>
        <p:xfrm>
          <a:off x="1323522" y="237550"/>
          <a:ext cx="6639355" cy="5823550"/>
        </p:xfrm>
        <a:graphic>
          <a:graphicData uri="http://schemas.openxmlformats.org/drawingml/2006/table">
            <a:tbl>
              <a:tblPr firstRow="1" bandRow="1">
                <a:tableStyleId>{8A107856-5554-42FB-B03E-39F5DBC370BA}</a:tableStyleId>
              </a:tblPr>
              <a:tblGrid>
                <a:gridCol w="5763055">
                  <a:extLst>
                    <a:ext uri="{9D8B030D-6E8A-4147-A177-3AD203B41FA5}">
                      <a16:colId xmlns:a16="http://schemas.microsoft.com/office/drawing/2014/main" val="1578365701"/>
                    </a:ext>
                  </a:extLst>
                </a:gridCol>
                <a:gridCol w="876300">
                  <a:extLst>
                    <a:ext uri="{9D8B030D-6E8A-4147-A177-3AD203B41FA5}">
                      <a16:colId xmlns:a16="http://schemas.microsoft.com/office/drawing/2014/main" val="1086571773"/>
                    </a:ext>
                  </a:extLst>
                </a:gridCol>
              </a:tblGrid>
              <a:tr h="582355">
                <a:tc>
                  <a:txBody>
                    <a:bodyPr/>
                    <a:lstStyle/>
                    <a:p>
                      <a:r>
                        <a:rPr lang="en-GB" sz="2800" b="0" dirty="0" smtClean="0">
                          <a:solidFill>
                            <a:srgbClr val="002060"/>
                          </a:solidFill>
                          <a:latin typeface="Century Gothic" panose="020B0502020202020204" pitchFamily="34" charset="0"/>
                        </a:rPr>
                        <a:t>…un </a:t>
                      </a:r>
                      <a:r>
                        <a:rPr lang="en-GB" sz="2800" b="0" dirty="0" err="1" smtClean="0">
                          <a:solidFill>
                            <a:srgbClr val="002060"/>
                          </a:solidFill>
                          <a:latin typeface="Century Gothic" panose="020B0502020202020204" pitchFamily="34" charset="0"/>
                        </a:rPr>
                        <a:t>periódico</a:t>
                      </a:r>
                      <a:r>
                        <a:rPr lang="en-GB" sz="2800" b="0" dirty="0" smtClean="0">
                          <a:solidFill>
                            <a:srgbClr val="002060"/>
                          </a:solidFill>
                          <a:latin typeface="Century Gothic" panose="020B0502020202020204" pitchFamily="34" charset="0"/>
                        </a:rPr>
                        <a:t> es normal.</a:t>
                      </a:r>
                      <a:endParaRPr lang="en-GB" sz="2800" b="0" dirty="0">
                        <a:solidFill>
                          <a:srgbClr val="002060"/>
                        </a:solidFill>
                        <a:latin typeface="Century Gothic" panose="020B0502020202020204" pitchFamily="34" charset="0"/>
                      </a:endParaRPr>
                    </a:p>
                  </a:txBody>
                  <a:tcPr>
                    <a:solidFill>
                      <a:schemeClr val="accent2">
                        <a:lumMod val="20000"/>
                        <a:lumOff val="80000"/>
                      </a:schemeClr>
                    </a:solidFill>
                  </a:tcPr>
                </a:tc>
                <a:tc>
                  <a:txBody>
                    <a:bodyPr/>
                    <a:lstStyle/>
                    <a:p>
                      <a:endParaRPr lang="en-GB" sz="28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1551124816"/>
                  </a:ext>
                </a:extLst>
              </a:tr>
              <a:tr h="582355">
                <a:tc>
                  <a:txBody>
                    <a:bodyPr/>
                    <a:lstStyle/>
                    <a:p>
                      <a:r>
                        <a:rPr lang="en-GB" sz="2800" b="0" dirty="0" smtClean="0">
                          <a:solidFill>
                            <a:srgbClr val="002060"/>
                          </a:solidFill>
                          <a:latin typeface="Century Gothic" panose="020B0502020202020204" pitchFamily="34" charset="0"/>
                        </a:rPr>
                        <a:t>…un </a:t>
                      </a:r>
                      <a:r>
                        <a:rPr lang="en-GB" sz="2800" b="0" dirty="0" err="1" smtClean="0">
                          <a:solidFill>
                            <a:srgbClr val="002060"/>
                          </a:solidFill>
                          <a:latin typeface="Century Gothic" panose="020B0502020202020204" pitchFamily="34" charset="0"/>
                        </a:rPr>
                        <a:t>periódico</a:t>
                      </a:r>
                      <a:r>
                        <a:rPr lang="en-GB" sz="2800" b="0" dirty="0" smtClean="0">
                          <a:solidFill>
                            <a:srgbClr val="002060"/>
                          </a:solidFill>
                          <a:latin typeface="Century Gothic" panose="020B0502020202020204" pitchFamily="34" charset="0"/>
                        </a:rPr>
                        <a:t>.</a:t>
                      </a:r>
                      <a:endParaRPr lang="en-GB" sz="2800" b="0" dirty="0">
                        <a:solidFill>
                          <a:srgbClr val="002060"/>
                        </a:solidFill>
                        <a:latin typeface="Century Gothic" panose="020B0502020202020204" pitchFamily="34" charset="0"/>
                      </a:endParaRPr>
                    </a:p>
                  </a:txBody>
                  <a:tcPr>
                    <a:solidFill>
                      <a:schemeClr val="accent2">
                        <a:lumMod val="20000"/>
                        <a:lumOff val="80000"/>
                      </a:schemeClr>
                    </a:solidFill>
                  </a:tcPr>
                </a:tc>
                <a:tc>
                  <a:txBody>
                    <a:bodyPr/>
                    <a:lstStyle/>
                    <a:p>
                      <a:endParaRPr lang="en-GB" sz="28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3025229998"/>
                  </a:ext>
                </a:extLst>
              </a:tr>
              <a:tr h="582355">
                <a:tc>
                  <a:txBody>
                    <a:bodyPr/>
                    <a:lstStyle/>
                    <a:p>
                      <a:r>
                        <a:rPr lang="en-GB" sz="2800" b="0" dirty="0" smtClean="0">
                          <a:solidFill>
                            <a:srgbClr val="002060"/>
                          </a:solidFill>
                          <a:latin typeface="Century Gothic" panose="020B0502020202020204" pitchFamily="34" charset="0"/>
                        </a:rPr>
                        <a:t>…</a:t>
                      </a:r>
                      <a:r>
                        <a:rPr lang="en-GB" sz="2800" b="0" dirty="0" err="1" smtClean="0">
                          <a:solidFill>
                            <a:srgbClr val="002060"/>
                          </a:solidFill>
                          <a:latin typeface="Century Gothic" panose="020B0502020202020204" pitchFamily="34" charset="0"/>
                        </a:rPr>
                        <a:t>temprano</a:t>
                      </a:r>
                      <a:r>
                        <a:rPr lang="en-GB" sz="2800" b="0" baseline="0" dirty="0" smtClean="0">
                          <a:solidFill>
                            <a:srgbClr val="002060"/>
                          </a:solidFill>
                          <a:latin typeface="Century Gothic" panose="020B0502020202020204" pitchFamily="34" charset="0"/>
                        </a:rPr>
                        <a:t> es </a:t>
                      </a:r>
                      <a:r>
                        <a:rPr lang="en-GB" sz="2800" b="0" baseline="0" dirty="0" err="1" smtClean="0">
                          <a:solidFill>
                            <a:srgbClr val="002060"/>
                          </a:solidFill>
                          <a:latin typeface="Century Gothic" panose="020B0502020202020204" pitchFamily="34" charset="0"/>
                        </a:rPr>
                        <a:t>difícil</a:t>
                      </a:r>
                      <a:r>
                        <a:rPr lang="en-GB" sz="2800" b="0" baseline="0" dirty="0" smtClean="0">
                          <a:solidFill>
                            <a:srgbClr val="002060"/>
                          </a:solidFill>
                          <a:latin typeface="Century Gothic" panose="020B0502020202020204" pitchFamily="34" charset="0"/>
                        </a:rPr>
                        <a:t>.</a:t>
                      </a:r>
                      <a:endParaRPr lang="en-GB" sz="2800" b="0" dirty="0">
                        <a:solidFill>
                          <a:srgbClr val="002060"/>
                        </a:solidFill>
                        <a:latin typeface="Century Gothic" panose="020B0502020202020204" pitchFamily="34" charset="0"/>
                      </a:endParaRPr>
                    </a:p>
                  </a:txBody>
                  <a:tcPr>
                    <a:noFill/>
                  </a:tcPr>
                </a:tc>
                <a:tc>
                  <a:txBody>
                    <a:bodyPr/>
                    <a:lstStyle/>
                    <a:p>
                      <a:endParaRPr lang="en-GB" sz="2800" b="0" dirty="0">
                        <a:latin typeface="Century Gothic" panose="020B0502020202020204" pitchFamily="34" charset="0"/>
                      </a:endParaRPr>
                    </a:p>
                  </a:txBody>
                  <a:tcPr>
                    <a:noFill/>
                  </a:tcPr>
                </a:tc>
                <a:extLst>
                  <a:ext uri="{0D108BD9-81ED-4DB2-BD59-A6C34878D82A}">
                    <a16:rowId xmlns:a16="http://schemas.microsoft.com/office/drawing/2014/main" val="4241789957"/>
                  </a:ext>
                </a:extLst>
              </a:tr>
              <a:tr h="582355">
                <a:tc>
                  <a:txBody>
                    <a:bodyPr/>
                    <a:lstStyle/>
                    <a:p>
                      <a:r>
                        <a:rPr lang="en-GB" sz="2800" b="0" dirty="0" smtClean="0">
                          <a:solidFill>
                            <a:srgbClr val="002060"/>
                          </a:solidFill>
                          <a:latin typeface="Century Gothic" panose="020B0502020202020204" pitchFamily="34" charset="0"/>
                        </a:rPr>
                        <a:t>…</a:t>
                      </a:r>
                      <a:r>
                        <a:rPr lang="en-GB" sz="2800" b="0" dirty="0" err="1" smtClean="0">
                          <a:solidFill>
                            <a:srgbClr val="002060"/>
                          </a:solidFill>
                          <a:latin typeface="Century Gothic" panose="020B0502020202020204" pitchFamily="34" charset="0"/>
                        </a:rPr>
                        <a:t>temprano</a:t>
                      </a:r>
                      <a:r>
                        <a:rPr lang="en-GB" sz="2800" b="0" dirty="0" smtClean="0">
                          <a:solidFill>
                            <a:srgbClr val="002060"/>
                          </a:solidFill>
                          <a:latin typeface="Century Gothic" panose="020B0502020202020204" pitchFamily="34" charset="0"/>
                        </a:rPr>
                        <a:t>.</a:t>
                      </a:r>
                      <a:endParaRPr lang="en-GB" sz="2800" b="0" dirty="0">
                        <a:solidFill>
                          <a:srgbClr val="002060"/>
                        </a:solidFill>
                        <a:latin typeface="Century Gothic" panose="020B0502020202020204" pitchFamily="34" charset="0"/>
                      </a:endParaRPr>
                    </a:p>
                  </a:txBody>
                  <a:tcPr>
                    <a:noFill/>
                  </a:tcPr>
                </a:tc>
                <a:tc>
                  <a:txBody>
                    <a:bodyPr/>
                    <a:lstStyle/>
                    <a:p>
                      <a:endParaRPr lang="en-GB" sz="2800" b="0" dirty="0">
                        <a:latin typeface="Century Gothic" panose="020B0502020202020204" pitchFamily="34" charset="0"/>
                      </a:endParaRPr>
                    </a:p>
                  </a:txBody>
                  <a:tcPr>
                    <a:noFill/>
                  </a:tcPr>
                </a:tc>
                <a:extLst>
                  <a:ext uri="{0D108BD9-81ED-4DB2-BD59-A6C34878D82A}">
                    <a16:rowId xmlns:a16="http://schemas.microsoft.com/office/drawing/2014/main" val="2287667495"/>
                  </a:ext>
                </a:extLst>
              </a:tr>
              <a:tr h="582355">
                <a:tc>
                  <a:txBody>
                    <a:bodyPr/>
                    <a:lstStyle/>
                    <a:p>
                      <a:r>
                        <a:rPr lang="en-GB" sz="2800" b="0" dirty="0" smtClean="0">
                          <a:solidFill>
                            <a:srgbClr val="002060"/>
                          </a:solidFill>
                          <a:latin typeface="Century Gothic" panose="020B0502020202020204" pitchFamily="34" charset="0"/>
                        </a:rPr>
                        <a:t>…con un amigo.</a:t>
                      </a:r>
                      <a:endParaRPr lang="en-GB" sz="2800" b="0" dirty="0">
                        <a:solidFill>
                          <a:srgbClr val="002060"/>
                        </a:solidFill>
                        <a:latin typeface="Century Gothic" panose="020B0502020202020204" pitchFamily="34" charset="0"/>
                      </a:endParaRPr>
                    </a:p>
                  </a:txBody>
                  <a:tcPr>
                    <a:solidFill>
                      <a:schemeClr val="accent2">
                        <a:lumMod val="20000"/>
                        <a:lumOff val="80000"/>
                      </a:schemeClr>
                    </a:solidFill>
                  </a:tcPr>
                </a:tc>
                <a:tc>
                  <a:txBody>
                    <a:bodyPr/>
                    <a:lstStyle/>
                    <a:p>
                      <a:endParaRPr lang="en-GB" sz="28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104784557"/>
                  </a:ext>
                </a:extLst>
              </a:tr>
              <a:tr h="582355">
                <a:tc>
                  <a:txBody>
                    <a:bodyPr/>
                    <a:lstStyle/>
                    <a:p>
                      <a:r>
                        <a:rPr lang="en-GB" sz="2800" b="0" dirty="0" smtClean="0">
                          <a:solidFill>
                            <a:srgbClr val="002060"/>
                          </a:solidFill>
                          <a:latin typeface="Century Gothic" panose="020B0502020202020204" pitchFamily="34" charset="0"/>
                        </a:rPr>
                        <a:t>…con</a:t>
                      </a:r>
                      <a:r>
                        <a:rPr lang="en-GB" sz="2800" b="0" baseline="0" dirty="0" smtClean="0">
                          <a:solidFill>
                            <a:srgbClr val="002060"/>
                          </a:solidFill>
                          <a:latin typeface="Century Gothic" panose="020B0502020202020204" pitchFamily="34" charset="0"/>
                        </a:rPr>
                        <a:t> un amigo es maravilloso.</a:t>
                      </a:r>
                      <a:endParaRPr lang="en-GB" sz="2800" b="0" dirty="0">
                        <a:solidFill>
                          <a:srgbClr val="002060"/>
                        </a:solidFill>
                        <a:latin typeface="Century Gothic" panose="020B0502020202020204" pitchFamily="34" charset="0"/>
                      </a:endParaRPr>
                    </a:p>
                  </a:txBody>
                  <a:tcPr>
                    <a:solidFill>
                      <a:schemeClr val="accent2">
                        <a:lumMod val="20000"/>
                        <a:lumOff val="80000"/>
                      </a:schemeClr>
                    </a:solidFill>
                  </a:tcPr>
                </a:tc>
                <a:tc>
                  <a:txBody>
                    <a:bodyPr/>
                    <a:lstStyle/>
                    <a:p>
                      <a:endParaRPr lang="en-GB" sz="28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30413556"/>
                  </a:ext>
                </a:extLst>
              </a:tr>
              <a:tr h="582355">
                <a:tc>
                  <a:txBody>
                    <a:bodyPr/>
                    <a:lstStyle/>
                    <a:p>
                      <a:r>
                        <a:rPr lang="en-GB" sz="2800" b="0" dirty="0" smtClean="0">
                          <a:solidFill>
                            <a:srgbClr val="002060"/>
                          </a:solidFill>
                          <a:latin typeface="Century Gothic" panose="020B0502020202020204" pitchFamily="34" charset="0"/>
                        </a:rPr>
                        <a:t>…en </a:t>
                      </a:r>
                      <a:r>
                        <a:rPr lang="en-GB" sz="2800" b="0" dirty="0" err="1" smtClean="0">
                          <a:solidFill>
                            <a:srgbClr val="002060"/>
                          </a:solidFill>
                          <a:latin typeface="Century Gothic" panose="020B0502020202020204" pitchFamily="34" charset="0"/>
                        </a:rPr>
                        <a:t>clase</a:t>
                      </a:r>
                      <a:r>
                        <a:rPr lang="en-GB" sz="2800" b="0" dirty="0" smtClean="0">
                          <a:solidFill>
                            <a:srgbClr val="002060"/>
                          </a:solidFill>
                          <a:latin typeface="Century Gothic" panose="020B0502020202020204" pitchFamily="34" charset="0"/>
                        </a:rPr>
                        <a:t>.</a:t>
                      </a:r>
                      <a:endParaRPr lang="en-GB" sz="2800" b="0" dirty="0">
                        <a:solidFill>
                          <a:srgbClr val="002060"/>
                        </a:solidFill>
                        <a:latin typeface="Century Gothic" panose="020B0502020202020204" pitchFamily="34" charset="0"/>
                      </a:endParaRPr>
                    </a:p>
                  </a:txBody>
                  <a:tcPr>
                    <a:noFill/>
                  </a:tcPr>
                </a:tc>
                <a:tc>
                  <a:txBody>
                    <a:bodyPr/>
                    <a:lstStyle/>
                    <a:p>
                      <a:endParaRPr lang="en-GB" sz="2800" b="0" dirty="0">
                        <a:latin typeface="Century Gothic" panose="020B0502020202020204" pitchFamily="34" charset="0"/>
                      </a:endParaRPr>
                    </a:p>
                  </a:txBody>
                  <a:tcPr>
                    <a:noFill/>
                  </a:tcPr>
                </a:tc>
                <a:extLst>
                  <a:ext uri="{0D108BD9-81ED-4DB2-BD59-A6C34878D82A}">
                    <a16:rowId xmlns:a16="http://schemas.microsoft.com/office/drawing/2014/main" val="4279691480"/>
                  </a:ext>
                </a:extLst>
              </a:tr>
              <a:tr h="582355">
                <a:tc>
                  <a:txBody>
                    <a:bodyPr/>
                    <a:lstStyle/>
                    <a:p>
                      <a:r>
                        <a:rPr lang="en-GB" sz="2800" b="0" dirty="0" smtClean="0">
                          <a:solidFill>
                            <a:srgbClr val="002060"/>
                          </a:solidFill>
                          <a:latin typeface="Century Gothic" panose="020B0502020202020204" pitchFamily="34" charset="0"/>
                        </a:rPr>
                        <a:t>…en </a:t>
                      </a:r>
                      <a:r>
                        <a:rPr lang="en-GB" sz="2800" b="0" dirty="0" err="1" smtClean="0">
                          <a:solidFill>
                            <a:srgbClr val="002060"/>
                          </a:solidFill>
                          <a:latin typeface="Century Gothic" panose="020B0502020202020204" pitchFamily="34" charset="0"/>
                        </a:rPr>
                        <a:t>clase</a:t>
                      </a:r>
                      <a:r>
                        <a:rPr lang="en-GB" sz="2800" b="0" dirty="0" smtClean="0">
                          <a:solidFill>
                            <a:srgbClr val="002060"/>
                          </a:solidFill>
                          <a:latin typeface="Century Gothic" panose="020B0502020202020204" pitchFamily="34" charset="0"/>
                        </a:rPr>
                        <a:t> es importante.</a:t>
                      </a:r>
                      <a:endParaRPr lang="en-GB" sz="2800" b="0" dirty="0">
                        <a:solidFill>
                          <a:srgbClr val="002060"/>
                        </a:solidFill>
                        <a:latin typeface="Century Gothic" panose="020B0502020202020204" pitchFamily="34" charset="0"/>
                      </a:endParaRPr>
                    </a:p>
                  </a:txBody>
                  <a:tcPr>
                    <a:noFill/>
                  </a:tcPr>
                </a:tc>
                <a:tc>
                  <a:txBody>
                    <a:bodyPr/>
                    <a:lstStyle/>
                    <a:p>
                      <a:endParaRPr lang="en-GB" sz="2800" b="0" dirty="0">
                        <a:latin typeface="Century Gothic" panose="020B0502020202020204" pitchFamily="34" charset="0"/>
                      </a:endParaRPr>
                    </a:p>
                  </a:txBody>
                  <a:tcPr>
                    <a:noFill/>
                  </a:tcPr>
                </a:tc>
                <a:extLst>
                  <a:ext uri="{0D108BD9-81ED-4DB2-BD59-A6C34878D82A}">
                    <a16:rowId xmlns:a16="http://schemas.microsoft.com/office/drawing/2014/main" val="890035826"/>
                  </a:ext>
                </a:extLst>
              </a:tr>
              <a:tr h="582355">
                <a:tc>
                  <a:txBody>
                    <a:bodyPr/>
                    <a:lstStyle/>
                    <a:p>
                      <a:r>
                        <a:rPr lang="en-GB" sz="2800" b="0" dirty="0" smtClean="0">
                          <a:solidFill>
                            <a:srgbClr val="002060"/>
                          </a:solidFill>
                          <a:latin typeface="Century Gothic" panose="020B0502020202020204" pitchFamily="34" charset="0"/>
                        </a:rPr>
                        <a:t>…en una</a:t>
                      </a:r>
                      <a:r>
                        <a:rPr lang="en-GB" sz="2800" b="0" baseline="0" dirty="0" smtClean="0">
                          <a:solidFill>
                            <a:srgbClr val="002060"/>
                          </a:solidFill>
                          <a:latin typeface="Century Gothic" panose="020B0502020202020204" pitchFamily="34" charset="0"/>
                        </a:rPr>
                        <a:t> </a:t>
                      </a:r>
                      <a:r>
                        <a:rPr lang="en-GB" sz="2800" b="0" baseline="0" dirty="0" err="1" smtClean="0">
                          <a:solidFill>
                            <a:srgbClr val="002060"/>
                          </a:solidFill>
                          <a:latin typeface="Century Gothic" panose="020B0502020202020204" pitchFamily="34" charset="0"/>
                        </a:rPr>
                        <a:t>escuela</a:t>
                      </a:r>
                      <a:r>
                        <a:rPr lang="en-GB" sz="2800" b="0" dirty="0" smtClean="0">
                          <a:solidFill>
                            <a:srgbClr val="002060"/>
                          </a:solidFill>
                          <a:latin typeface="Century Gothic" panose="020B0502020202020204" pitchFamily="34" charset="0"/>
                        </a:rPr>
                        <a:t>.</a:t>
                      </a:r>
                      <a:endParaRPr lang="en-GB" sz="2800" b="0" dirty="0">
                        <a:solidFill>
                          <a:srgbClr val="002060"/>
                        </a:solidFill>
                        <a:latin typeface="Century Gothic" panose="020B0502020202020204" pitchFamily="34" charset="0"/>
                      </a:endParaRPr>
                    </a:p>
                  </a:txBody>
                  <a:tcPr>
                    <a:solidFill>
                      <a:schemeClr val="accent2">
                        <a:lumMod val="20000"/>
                        <a:lumOff val="80000"/>
                      </a:schemeClr>
                    </a:solidFill>
                  </a:tcPr>
                </a:tc>
                <a:tc>
                  <a:txBody>
                    <a:bodyPr/>
                    <a:lstStyle/>
                    <a:p>
                      <a:endParaRPr lang="en-GB" sz="28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375536840"/>
                  </a:ext>
                </a:extLst>
              </a:tr>
              <a:tr h="582355">
                <a:tc>
                  <a:txBody>
                    <a:bodyPr/>
                    <a:lstStyle/>
                    <a:p>
                      <a:r>
                        <a:rPr lang="en-GB" sz="2800" b="0" dirty="0" smtClean="0">
                          <a:solidFill>
                            <a:srgbClr val="002060"/>
                          </a:solidFill>
                          <a:latin typeface="Century Gothic" panose="020B0502020202020204" pitchFamily="34" charset="0"/>
                        </a:rPr>
                        <a:t>…en</a:t>
                      </a:r>
                      <a:r>
                        <a:rPr lang="en-GB" sz="2800" b="0" baseline="0" dirty="0" smtClean="0">
                          <a:solidFill>
                            <a:srgbClr val="002060"/>
                          </a:solidFill>
                          <a:latin typeface="Century Gothic" panose="020B0502020202020204" pitchFamily="34" charset="0"/>
                        </a:rPr>
                        <a:t> una </a:t>
                      </a:r>
                      <a:r>
                        <a:rPr lang="en-GB" sz="2800" b="0" baseline="0" dirty="0" err="1" smtClean="0">
                          <a:solidFill>
                            <a:srgbClr val="002060"/>
                          </a:solidFill>
                          <a:latin typeface="Century Gothic" panose="020B0502020202020204" pitchFamily="34" charset="0"/>
                        </a:rPr>
                        <a:t>escuela</a:t>
                      </a:r>
                      <a:r>
                        <a:rPr lang="en-GB" sz="2800" b="0" baseline="0" dirty="0" smtClean="0">
                          <a:solidFill>
                            <a:srgbClr val="002060"/>
                          </a:solidFill>
                          <a:latin typeface="Century Gothic" panose="020B0502020202020204" pitchFamily="34" charset="0"/>
                        </a:rPr>
                        <a:t> es normal</a:t>
                      </a:r>
                      <a:r>
                        <a:rPr lang="en-GB" sz="2800" b="0" dirty="0" smtClean="0">
                          <a:solidFill>
                            <a:srgbClr val="002060"/>
                          </a:solidFill>
                          <a:latin typeface="Century Gothic" panose="020B0502020202020204" pitchFamily="34" charset="0"/>
                        </a:rPr>
                        <a:t>.</a:t>
                      </a:r>
                      <a:endParaRPr lang="en-GB" sz="2800" b="0" dirty="0">
                        <a:solidFill>
                          <a:srgbClr val="002060"/>
                        </a:solidFill>
                        <a:latin typeface="Century Gothic" panose="020B0502020202020204" pitchFamily="34" charset="0"/>
                      </a:endParaRPr>
                    </a:p>
                  </a:txBody>
                  <a:tcPr>
                    <a:solidFill>
                      <a:schemeClr val="accent2">
                        <a:lumMod val="20000"/>
                        <a:lumOff val="80000"/>
                      </a:schemeClr>
                    </a:solidFill>
                  </a:tcPr>
                </a:tc>
                <a:tc>
                  <a:txBody>
                    <a:bodyPr/>
                    <a:lstStyle/>
                    <a:p>
                      <a:endParaRPr lang="en-GB" sz="2800" b="0" dirty="0">
                        <a:latin typeface="Century Gothic" panose="020B0502020202020204" pitchFamily="34" charset="0"/>
                      </a:endParaRPr>
                    </a:p>
                  </a:txBody>
                  <a:tcPr>
                    <a:solidFill>
                      <a:schemeClr val="accent2">
                        <a:lumMod val="20000"/>
                        <a:lumOff val="80000"/>
                      </a:schemeClr>
                    </a:solidFill>
                  </a:tcPr>
                </a:tc>
                <a:extLst>
                  <a:ext uri="{0D108BD9-81ED-4DB2-BD59-A6C34878D82A}">
                    <a16:rowId xmlns:a16="http://schemas.microsoft.com/office/drawing/2014/main" val="3301516337"/>
                  </a:ext>
                </a:extLst>
              </a:tr>
            </a:tbl>
          </a:graphicData>
        </a:graphic>
      </p:graphicFrame>
      <p:sp>
        <p:nvSpPr>
          <p:cNvPr id="4" name="Action Button: Custom 3">
            <a:hlinkClick r:id="" action="ppaction://noaction" highlightClick="1">
              <a:snd r:embed="rId3" name="Compra_fizzle.wav"/>
            </a:hlinkClick>
          </p:cNvPr>
          <p:cNvSpPr/>
          <p:nvPr/>
        </p:nvSpPr>
        <p:spPr>
          <a:xfrm>
            <a:off x="272384" y="437029"/>
            <a:ext cx="730391" cy="705912"/>
          </a:xfrm>
          <a:prstGeom prst="actionButtonBlank">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bg1"/>
                </a:solidFill>
                <a:latin typeface="Century Gothic" panose="020B0502020202020204" pitchFamily="34" charset="0"/>
              </a:rPr>
              <a:t>6</a:t>
            </a:r>
            <a:endParaRPr lang="en-GB" sz="2400" b="1" dirty="0">
              <a:solidFill>
                <a:schemeClr val="bg1"/>
              </a:solidFill>
              <a:latin typeface="Century Gothic" panose="020B0502020202020204" pitchFamily="34" charset="0"/>
            </a:endParaRPr>
          </a:p>
        </p:txBody>
      </p:sp>
      <p:sp>
        <p:nvSpPr>
          <p:cNvPr id="5" name="Action Button: Custom 4">
            <a:hlinkClick r:id="" action="ppaction://noaction" highlightClick="1">
              <a:snd r:embed="rId4" name="llegar_fizzle.wav"/>
            </a:hlinkClick>
          </p:cNvPr>
          <p:cNvSpPr/>
          <p:nvPr/>
        </p:nvSpPr>
        <p:spPr>
          <a:xfrm>
            <a:off x="272385" y="1638437"/>
            <a:ext cx="730391" cy="655718"/>
          </a:xfrm>
          <a:prstGeom prst="actionButtonBlank">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bg1"/>
                </a:solidFill>
                <a:latin typeface="Century Gothic" panose="020B0502020202020204" pitchFamily="34" charset="0"/>
              </a:rPr>
              <a:t>7</a:t>
            </a:r>
            <a:endParaRPr lang="en-GB" sz="2400" b="1" dirty="0">
              <a:solidFill>
                <a:schemeClr val="bg1"/>
              </a:solidFill>
              <a:latin typeface="Century Gothic" panose="020B0502020202020204" pitchFamily="34" charset="0"/>
            </a:endParaRPr>
          </a:p>
        </p:txBody>
      </p:sp>
      <p:sp>
        <p:nvSpPr>
          <p:cNvPr id="6" name="Action Button: Custom 5">
            <a:hlinkClick r:id="" action="ppaction://noaction" highlightClick="1">
              <a:snd r:embed="rId5" name="habla_fizzle.wav"/>
            </a:hlinkClick>
          </p:cNvPr>
          <p:cNvSpPr/>
          <p:nvPr/>
        </p:nvSpPr>
        <p:spPr>
          <a:xfrm>
            <a:off x="272386" y="2830537"/>
            <a:ext cx="730391" cy="655718"/>
          </a:xfrm>
          <a:prstGeom prst="actionButtonBlank">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bg1"/>
                </a:solidFill>
                <a:latin typeface="Century Gothic" panose="020B0502020202020204" pitchFamily="34" charset="0"/>
              </a:rPr>
              <a:t>8</a:t>
            </a:r>
            <a:endParaRPr lang="en-GB" sz="2400" b="1" dirty="0">
              <a:solidFill>
                <a:schemeClr val="bg1"/>
              </a:solidFill>
              <a:latin typeface="Century Gothic" panose="020B0502020202020204" pitchFamily="34" charset="0"/>
            </a:endParaRPr>
          </a:p>
        </p:txBody>
      </p:sp>
      <p:sp>
        <p:nvSpPr>
          <p:cNvPr id="7" name="Action Button: Custom 6">
            <a:hlinkClick r:id="" action="ppaction://noaction" highlightClick="1">
              <a:snd r:embed="rId6" name="escuchar_fizzle.wav"/>
            </a:hlinkClick>
          </p:cNvPr>
          <p:cNvSpPr/>
          <p:nvPr/>
        </p:nvSpPr>
        <p:spPr>
          <a:xfrm>
            <a:off x="272386" y="3993758"/>
            <a:ext cx="730391" cy="655718"/>
          </a:xfrm>
          <a:prstGeom prst="actionButtonBlank">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bg1"/>
                </a:solidFill>
                <a:latin typeface="Century Gothic" panose="020B0502020202020204" pitchFamily="34" charset="0"/>
              </a:rPr>
              <a:t>9</a:t>
            </a:r>
            <a:endParaRPr lang="en-GB" sz="2400" b="1" dirty="0">
              <a:solidFill>
                <a:schemeClr val="bg1"/>
              </a:solidFill>
              <a:latin typeface="Century Gothic" panose="020B0502020202020204" pitchFamily="34" charset="0"/>
            </a:endParaRPr>
          </a:p>
        </p:txBody>
      </p:sp>
      <p:sp>
        <p:nvSpPr>
          <p:cNvPr id="8" name="Action Button: Custom 7">
            <a:hlinkClick r:id="" action="ppaction://noaction" highlightClick="1">
              <a:snd r:embed="rId7" name="baila_fizzle.wav"/>
            </a:hlinkClick>
          </p:cNvPr>
          <p:cNvSpPr/>
          <p:nvPr/>
        </p:nvSpPr>
        <p:spPr>
          <a:xfrm>
            <a:off x="272387" y="5185858"/>
            <a:ext cx="730391" cy="655718"/>
          </a:xfrm>
          <a:prstGeom prst="actionButtonBlank">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bg1"/>
                </a:solidFill>
                <a:latin typeface="Century Gothic" panose="020B0502020202020204" pitchFamily="34" charset="0"/>
              </a:rPr>
              <a:t>10</a:t>
            </a:r>
            <a:endParaRPr lang="en-GB" sz="2400" b="1" dirty="0">
              <a:solidFill>
                <a:schemeClr val="bg1"/>
              </a:solidFill>
              <a:latin typeface="Century Gothic" panose="020B0502020202020204" pitchFamily="34" charset="0"/>
            </a:endParaRPr>
          </a:p>
        </p:txBody>
      </p:sp>
      <p:pic>
        <p:nvPicPr>
          <p:cNvPr id="1026" name="Picture 2" descr="http://www.clker.com/cliparts/0/f/7/0/11954234311954389563ok_mark_h_kon_l_vdal_02.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61422" y="826992"/>
            <a:ext cx="632084" cy="501354"/>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10016807" y="5841576"/>
            <a:ext cx="2050533" cy="439448"/>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latin typeface="Century Gothic" panose="020B0502020202020204" pitchFamily="34" charset="0"/>
              </a:rPr>
              <a:t>escuchar / leer</a:t>
            </a:r>
            <a:endParaRPr lang="en-GB" b="1" dirty="0">
              <a:latin typeface="Century Gothic" panose="020B0502020202020204" pitchFamily="34" charset="0"/>
            </a:endParaRPr>
          </a:p>
        </p:txBody>
      </p:sp>
      <p:pic>
        <p:nvPicPr>
          <p:cNvPr id="18" name="Picture 2" descr="http://www.clker.com/cliparts/0/f/7/0/11954234311954389563ok_mark_h_kon_l_vdal_02.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61422" y="1431710"/>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clker.com/cliparts/0/f/7/0/11954234311954389563ok_mark_h_kon_l_vdal_02.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61422" y="2630821"/>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ker.com/cliparts/0/f/7/0/11954234311954389563ok_mark_h_kon_l_vdal_02.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30793" y="4340957"/>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0/f/7/0/11954234311954389563ok_mark_h_kon_l_vdal_02.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18925" y="5487496"/>
            <a:ext cx="632084" cy="50135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8459609" y="6438900"/>
            <a:ext cx="1471791" cy="307777"/>
          </a:xfrm>
          <a:prstGeom prst="rect">
            <a:avLst/>
          </a:prstGeom>
          <a:noFill/>
        </p:spPr>
        <p:txBody>
          <a:bodyPr wrap="square" rtlCol="0">
            <a:spAutoFit/>
          </a:bodyPr>
          <a:lstStyle/>
          <a:p>
            <a:r>
              <a:rPr lang="en-GB" sz="1400" dirty="0" smtClean="0">
                <a:solidFill>
                  <a:schemeClr val="bg1"/>
                </a:solidFill>
                <a:latin typeface="Century Gothic" panose="020B0502020202020204" pitchFamily="34" charset="0"/>
              </a:rPr>
              <a:t>Nick Avery</a:t>
            </a:r>
            <a:endParaRPr lang="en-GB" sz="1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96792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0593" y="142160"/>
            <a:ext cx="9027886" cy="830997"/>
          </a:xfrm>
          <a:prstGeom prst="rect">
            <a:avLst/>
          </a:prstGeom>
          <a:noFill/>
        </p:spPr>
        <p:txBody>
          <a:bodyPr wrap="square" rtlCol="0">
            <a:spAutoFit/>
          </a:bodyPr>
          <a:lstStyle/>
          <a:p>
            <a:r>
              <a:rPr lang="en-GB" sz="4800" dirty="0" smtClean="0">
                <a:solidFill>
                  <a:srgbClr val="002060"/>
                </a:solidFill>
                <a:latin typeface="Century Gothic" panose="020B0502020202020204" pitchFamily="34" charset="0"/>
              </a:rPr>
              <a:t>La gran aventura de Paula</a:t>
            </a:r>
            <a:endParaRPr lang="en-GB" sz="4800" dirty="0">
              <a:solidFill>
                <a:srgbClr val="002060"/>
              </a:solidFill>
              <a:latin typeface="Century Gothic" panose="020B0502020202020204" pitchFamily="34" charset="0"/>
            </a:endParaRPr>
          </a:p>
        </p:txBody>
      </p:sp>
      <p:pic>
        <p:nvPicPr>
          <p:cNvPr id="4098" name="Picture 2" descr="closeup photo of world gl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90769"/>
            <a:ext cx="7524750" cy="5026533"/>
          </a:xfrm>
          <a:prstGeom prst="rect">
            <a:avLst/>
          </a:prstGeom>
          <a:noFill/>
          <a:ln w="38100">
            <a:solidFill>
              <a:schemeClr val="accent2"/>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459609" y="6438900"/>
            <a:ext cx="1471791" cy="307777"/>
          </a:xfrm>
          <a:prstGeom prst="rect">
            <a:avLst/>
          </a:prstGeom>
          <a:noFill/>
        </p:spPr>
        <p:txBody>
          <a:bodyPr wrap="square" rtlCol="0">
            <a:spAutoFit/>
          </a:bodyPr>
          <a:lstStyle/>
          <a:p>
            <a:r>
              <a:rPr lang="en-GB" sz="1400" dirty="0" smtClean="0">
                <a:solidFill>
                  <a:schemeClr val="bg1"/>
                </a:solidFill>
                <a:latin typeface="Century Gothic" panose="020B0502020202020204" pitchFamily="34" charset="0"/>
              </a:rPr>
              <a:t>Nick Avery</a:t>
            </a:r>
            <a:endParaRPr lang="en-GB" sz="1400" dirty="0">
              <a:solidFill>
                <a:schemeClr val="bg1"/>
              </a:solidFill>
              <a:latin typeface="Century Gothic" panose="020B0502020202020204" pitchFamily="34" charset="0"/>
            </a:endParaRPr>
          </a:p>
        </p:txBody>
      </p:sp>
      <p:pic>
        <p:nvPicPr>
          <p:cNvPr id="5" name="Picture 4" descr="woman writing while sitting on hill near mounta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4154" y="979257"/>
            <a:ext cx="3358696" cy="5038045"/>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758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850" y="285750"/>
            <a:ext cx="5353050" cy="646331"/>
          </a:xfrm>
          <a:prstGeom prst="rect">
            <a:avLst/>
          </a:prstGeom>
          <a:noFill/>
        </p:spPr>
        <p:txBody>
          <a:bodyPr wrap="square" rtlCol="0">
            <a:spAutoFit/>
          </a:bodyPr>
          <a:lstStyle/>
          <a:p>
            <a:r>
              <a:rPr lang="en-GB" sz="3600" dirty="0" smtClean="0">
                <a:solidFill>
                  <a:srgbClr val="002060"/>
                </a:solidFill>
                <a:latin typeface="Century Gothic" panose="020B0502020202020204" pitchFamily="34" charset="0"/>
              </a:rPr>
              <a:t>¿Dónde está…?</a:t>
            </a:r>
            <a:endParaRPr lang="en-GB" sz="3600" dirty="0">
              <a:solidFill>
                <a:srgbClr val="002060"/>
              </a:solidFill>
              <a:latin typeface="Century Gothic" panose="020B0502020202020204" pitchFamily="34" charset="0"/>
            </a:endParaRPr>
          </a:p>
        </p:txBody>
      </p:sp>
      <p:sp>
        <p:nvSpPr>
          <p:cNvPr id="6" name="TextBox 5"/>
          <p:cNvSpPr txBox="1"/>
          <p:nvPr/>
        </p:nvSpPr>
        <p:spPr>
          <a:xfrm>
            <a:off x="1604962" y="1949597"/>
            <a:ext cx="3724276" cy="1107996"/>
          </a:xfrm>
          <a:prstGeom prst="rect">
            <a:avLst/>
          </a:prstGeom>
          <a:noFill/>
        </p:spPr>
        <p:txBody>
          <a:bodyPr wrap="square" rtlCol="0">
            <a:spAutoFit/>
          </a:bodyPr>
          <a:lstStyle/>
          <a:p>
            <a:r>
              <a:rPr lang="en-GB" sz="6600" dirty="0" smtClean="0">
                <a:solidFill>
                  <a:srgbClr val="002060"/>
                </a:solidFill>
                <a:latin typeface="Century Gothic" panose="020B0502020202020204" pitchFamily="34" charset="0"/>
              </a:rPr>
              <a:t>Bangkok</a:t>
            </a:r>
            <a:endParaRPr lang="en-GB" sz="6600" dirty="0">
              <a:solidFill>
                <a:srgbClr val="002060"/>
              </a:solidFill>
              <a:latin typeface="Century Gothic" panose="020B0502020202020204" pitchFamily="34" charset="0"/>
            </a:endParaRPr>
          </a:p>
        </p:txBody>
      </p:sp>
      <p:sp>
        <p:nvSpPr>
          <p:cNvPr id="8" name="Rectangle 7"/>
          <p:cNvSpPr/>
          <p:nvPr/>
        </p:nvSpPr>
        <p:spPr>
          <a:xfrm>
            <a:off x="495300" y="4595515"/>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latin typeface="Century Gothic" panose="020B0502020202020204" pitchFamily="34" charset="0"/>
              </a:rPr>
              <a:t>Tailandía</a:t>
            </a:r>
            <a:endParaRPr lang="en-GB" sz="3600" dirty="0">
              <a:latin typeface="Century Gothic" panose="020B0502020202020204" pitchFamily="34" charset="0"/>
            </a:endParaRPr>
          </a:p>
        </p:txBody>
      </p:sp>
      <p:sp>
        <p:nvSpPr>
          <p:cNvPr id="10" name="Rectangle 9"/>
          <p:cNvSpPr/>
          <p:nvPr/>
        </p:nvSpPr>
        <p:spPr>
          <a:xfrm>
            <a:off x="4486275"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latin typeface="Century Gothic" panose="020B0502020202020204" pitchFamily="34" charset="0"/>
              </a:rPr>
              <a:t>Malasia</a:t>
            </a:r>
            <a:endParaRPr lang="en-GB" sz="3600" dirty="0">
              <a:latin typeface="Century Gothic" panose="020B0502020202020204" pitchFamily="34" charset="0"/>
            </a:endParaRPr>
          </a:p>
        </p:txBody>
      </p:sp>
      <p:sp>
        <p:nvSpPr>
          <p:cNvPr id="11" name="Rectangle 10"/>
          <p:cNvSpPr/>
          <p:nvPr/>
        </p:nvSpPr>
        <p:spPr>
          <a:xfrm>
            <a:off x="8477250"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latin typeface="Century Gothic" panose="020B0502020202020204" pitchFamily="34" charset="0"/>
              </a:rPr>
              <a:t>China</a:t>
            </a:r>
            <a:endParaRPr lang="en-GB" sz="3600" dirty="0">
              <a:latin typeface="Century Gothic" panose="020B0502020202020204" pitchFamily="34" charset="0"/>
            </a:endParaRPr>
          </a:p>
        </p:txBody>
      </p:sp>
      <p:pic>
        <p:nvPicPr>
          <p:cNvPr id="13" name="Picture 2" descr="http://www.clker.com/cliparts/0/f/7/0/11954234311954389563ok_mark_h_kon_l_vdal_02.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1569" y="4075109"/>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two auto rickshaw on the stre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1372" y="165656"/>
            <a:ext cx="5050972" cy="390945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459609" y="6438900"/>
            <a:ext cx="1471791" cy="307777"/>
          </a:xfrm>
          <a:prstGeom prst="rect">
            <a:avLst/>
          </a:prstGeom>
          <a:noFill/>
        </p:spPr>
        <p:txBody>
          <a:bodyPr wrap="square" rtlCol="0">
            <a:spAutoFit/>
          </a:bodyPr>
          <a:lstStyle/>
          <a:p>
            <a:r>
              <a:rPr lang="en-GB" sz="1400" dirty="0" smtClean="0">
                <a:solidFill>
                  <a:schemeClr val="bg1"/>
                </a:solidFill>
                <a:latin typeface="Century Gothic" panose="020B0502020202020204" pitchFamily="34" charset="0"/>
              </a:rPr>
              <a:t>Nick Avery</a:t>
            </a:r>
            <a:endParaRPr lang="en-GB" sz="1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3571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850" y="285750"/>
            <a:ext cx="5353050" cy="646331"/>
          </a:xfrm>
          <a:prstGeom prst="rect">
            <a:avLst/>
          </a:prstGeom>
          <a:noFill/>
        </p:spPr>
        <p:txBody>
          <a:bodyPr wrap="square" rtlCol="0">
            <a:spAutoFit/>
          </a:bodyPr>
          <a:lstStyle/>
          <a:p>
            <a:r>
              <a:rPr lang="en-GB" sz="3600" dirty="0" smtClean="0">
                <a:solidFill>
                  <a:srgbClr val="002060"/>
                </a:solidFill>
                <a:latin typeface="Century Gothic" panose="020B0502020202020204" pitchFamily="34" charset="0"/>
              </a:rPr>
              <a:t>¿Dónde está…?</a:t>
            </a:r>
            <a:endParaRPr lang="en-GB" sz="3600" dirty="0">
              <a:solidFill>
                <a:srgbClr val="002060"/>
              </a:solidFill>
              <a:latin typeface="Century Gothic" panose="020B0502020202020204" pitchFamily="34" charset="0"/>
            </a:endParaRPr>
          </a:p>
        </p:txBody>
      </p:sp>
      <p:sp>
        <p:nvSpPr>
          <p:cNvPr id="6" name="TextBox 5"/>
          <p:cNvSpPr txBox="1"/>
          <p:nvPr/>
        </p:nvSpPr>
        <p:spPr>
          <a:xfrm>
            <a:off x="566057" y="2039523"/>
            <a:ext cx="4810126" cy="1107996"/>
          </a:xfrm>
          <a:prstGeom prst="rect">
            <a:avLst/>
          </a:prstGeom>
          <a:noFill/>
        </p:spPr>
        <p:txBody>
          <a:bodyPr wrap="square" rtlCol="0">
            <a:spAutoFit/>
          </a:bodyPr>
          <a:lstStyle/>
          <a:p>
            <a:r>
              <a:rPr lang="en-GB" sz="6600" dirty="0" smtClean="0">
                <a:solidFill>
                  <a:srgbClr val="002060"/>
                </a:solidFill>
                <a:latin typeface="Century Gothic" panose="020B0502020202020204" pitchFamily="34" charset="0"/>
              </a:rPr>
              <a:t>La Habana</a:t>
            </a:r>
            <a:endParaRPr lang="en-GB" sz="6600" dirty="0">
              <a:solidFill>
                <a:srgbClr val="002060"/>
              </a:solidFill>
              <a:latin typeface="Century Gothic" panose="020B0502020202020204" pitchFamily="34" charset="0"/>
            </a:endParaRPr>
          </a:p>
        </p:txBody>
      </p:sp>
      <p:sp>
        <p:nvSpPr>
          <p:cNvPr id="8" name="Rectangle 7"/>
          <p:cNvSpPr/>
          <p:nvPr/>
        </p:nvSpPr>
        <p:spPr>
          <a:xfrm>
            <a:off x="495300" y="4595515"/>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latin typeface="Century Gothic" panose="020B0502020202020204" pitchFamily="34" charset="0"/>
              </a:rPr>
              <a:t>El Salvador</a:t>
            </a:r>
            <a:endParaRPr lang="en-GB" sz="3600" dirty="0">
              <a:latin typeface="Century Gothic" panose="020B0502020202020204" pitchFamily="34" charset="0"/>
            </a:endParaRPr>
          </a:p>
        </p:txBody>
      </p:sp>
      <p:sp>
        <p:nvSpPr>
          <p:cNvPr id="10" name="Rectangle 9"/>
          <p:cNvSpPr/>
          <p:nvPr/>
        </p:nvSpPr>
        <p:spPr>
          <a:xfrm>
            <a:off x="4486275"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latin typeface="Century Gothic" panose="020B0502020202020204" pitchFamily="34" charset="0"/>
              </a:rPr>
              <a:t>Cuba</a:t>
            </a:r>
            <a:endParaRPr lang="en-GB" sz="3600" dirty="0">
              <a:latin typeface="Century Gothic" panose="020B0502020202020204" pitchFamily="34" charset="0"/>
            </a:endParaRPr>
          </a:p>
        </p:txBody>
      </p:sp>
      <p:sp>
        <p:nvSpPr>
          <p:cNvPr id="11" name="Rectangle 10"/>
          <p:cNvSpPr/>
          <p:nvPr/>
        </p:nvSpPr>
        <p:spPr>
          <a:xfrm>
            <a:off x="8477250" y="4595514"/>
            <a:ext cx="32004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latin typeface="Century Gothic" panose="020B0502020202020204" pitchFamily="34" charset="0"/>
              </a:rPr>
              <a:t>Guatemala</a:t>
            </a:r>
            <a:endParaRPr lang="en-GB" sz="3600" dirty="0">
              <a:latin typeface="Century Gothic" panose="020B0502020202020204" pitchFamily="34" charset="0"/>
            </a:endParaRPr>
          </a:p>
        </p:txBody>
      </p:sp>
      <p:pic>
        <p:nvPicPr>
          <p:cNvPr id="7" name="Picture 2" descr="http://www.clker.com/cliparts/0/f/7/0/11954234311954389563ok_mark_h_kon_l_vdal_02.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2175" y="4094160"/>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red car parked on road in front concrete buil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217" y="103561"/>
            <a:ext cx="5674632" cy="376795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459609" y="6438900"/>
            <a:ext cx="1471791" cy="307777"/>
          </a:xfrm>
          <a:prstGeom prst="rect">
            <a:avLst/>
          </a:prstGeom>
          <a:noFill/>
        </p:spPr>
        <p:txBody>
          <a:bodyPr wrap="square" rtlCol="0">
            <a:spAutoFit/>
          </a:bodyPr>
          <a:lstStyle/>
          <a:p>
            <a:r>
              <a:rPr lang="en-GB" sz="1400" dirty="0" smtClean="0">
                <a:solidFill>
                  <a:schemeClr val="bg1"/>
                </a:solidFill>
                <a:latin typeface="Century Gothic" panose="020B0502020202020204" pitchFamily="34" charset="0"/>
              </a:rPr>
              <a:t>Nick Avery</a:t>
            </a:r>
            <a:endParaRPr lang="en-GB" sz="1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21997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850" y="285750"/>
            <a:ext cx="5353050" cy="646331"/>
          </a:xfrm>
          <a:prstGeom prst="rect">
            <a:avLst/>
          </a:prstGeom>
          <a:noFill/>
        </p:spPr>
        <p:txBody>
          <a:bodyPr wrap="square" rtlCol="0">
            <a:spAutoFit/>
          </a:bodyPr>
          <a:lstStyle/>
          <a:p>
            <a:r>
              <a:rPr lang="en-GB" sz="3600" dirty="0" smtClean="0">
                <a:solidFill>
                  <a:srgbClr val="002060"/>
                </a:solidFill>
                <a:latin typeface="Century Gothic" panose="020B0502020202020204" pitchFamily="34" charset="0"/>
              </a:rPr>
              <a:t>¿Dónde está…?</a:t>
            </a:r>
            <a:endParaRPr lang="en-GB" sz="3600" dirty="0">
              <a:solidFill>
                <a:srgbClr val="002060"/>
              </a:solidFill>
              <a:latin typeface="Century Gothic" panose="020B0502020202020204" pitchFamily="34" charset="0"/>
            </a:endParaRPr>
          </a:p>
        </p:txBody>
      </p:sp>
      <p:sp>
        <p:nvSpPr>
          <p:cNvPr id="6" name="TextBox 5"/>
          <p:cNvSpPr txBox="1"/>
          <p:nvPr/>
        </p:nvSpPr>
        <p:spPr>
          <a:xfrm>
            <a:off x="2109561" y="1837229"/>
            <a:ext cx="2376714" cy="1107996"/>
          </a:xfrm>
          <a:prstGeom prst="rect">
            <a:avLst/>
          </a:prstGeom>
          <a:noFill/>
        </p:spPr>
        <p:txBody>
          <a:bodyPr wrap="square" rtlCol="0">
            <a:spAutoFit/>
          </a:bodyPr>
          <a:lstStyle/>
          <a:p>
            <a:r>
              <a:rPr lang="en-GB" sz="6600" dirty="0" smtClean="0">
                <a:solidFill>
                  <a:srgbClr val="002060"/>
                </a:solidFill>
                <a:latin typeface="Century Gothic" panose="020B0502020202020204" pitchFamily="34" charset="0"/>
              </a:rPr>
              <a:t>Oslo</a:t>
            </a:r>
            <a:endParaRPr lang="en-GB" sz="6600" dirty="0">
              <a:solidFill>
                <a:srgbClr val="002060"/>
              </a:solidFill>
              <a:latin typeface="Century Gothic" panose="020B0502020202020204" pitchFamily="34" charset="0"/>
            </a:endParaRPr>
          </a:p>
        </p:txBody>
      </p:sp>
      <p:sp>
        <p:nvSpPr>
          <p:cNvPr id="8" name="Rectangle 7"/>
          <p:cNvSpPr/>
          <p:nvPr/>
        </p:nvSpPr>
        <p:spPr>
          <a:xfrm>
            <a:off x="495300" y="4595515"/>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latin typeface="Century Gothic" panose="020B0502020202020204" pitchFamily="34" charset="0"/>
              </a:rPr>
              <a:t>Noruega</a:t>
            </a:r>
            <a:endParaRPr lang="en-GB" sz="3600" dirty="0">
              <a:latin typeface="Century Gothic" panose="020B0502020202020204" pitchFamily="34" charset="0"/>
            </a:endParaRPr>
          </a:p>
        </p:txBody>
      </p:sp>
      <p:sp>
        <p:nvSpPr>
          <p:cNvPr id="10" name="Rectangle 9"/>
          <p:cNvSpPr/>
          <p:nvPr/>
        </p:nvSpPr>
        <p:spPr>
          <a:xfrm>
            <a:off x="4486275"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latin typeface="Century Gothic" panose="020B0502020202020204" pitchFamily="34" charset="0"/>
              </a:rPr>
              <a:t>Polonia</a:t>
            </a:r>
            <a:endParaRPr lang="en-GB" sz="3600" dirty="0">
              <a:latin typeface="Century Gothic" panose="020B0502020202020204" pitchFamily="34" charset="0"/>
            </a:endParaRPr>
          </a:p>
        </p:txBody>
      </p:sp>
      <p:sp>
        <p:nvSpPr>
          <p:cNvPr id="11" name="Rectangle 10"/>
          <p:cNvSpPr/>
          <p:nvPr/>
        </p:nvSpPr>
        <p:spPr>
          <a:xfrm>
            <a:off x="8477250" y="4595514"/>
            <a:ext cx="32004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latin typeface="Century Gothic" panose="020B0502020202020204" pitchFamily="34" charset="0"/>
              </a:rPr>
              <a:t>Finlandia</a:t>
            </a:r>
            <a:endParaRPr lang="en-GB" sz="3600" dirty="0">
              <a:latin typeface="Century Gothic" panose="020B0502020202020204" pitchFamily="34" charset="0"/>
            </a:endParaRPr>
          </a:p>
        </p:txBody>
      </p:sp>
      <p:pic>
        <p:nvPicPr>
          <p:cNvPr id="7" name="Picture 2" descr="http://www.clker.com/cliparts/0/f/7/0/11954234311954389563ok_mark_h_kon_l_vdal_02.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5158" y="4094160"/>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roup of people on top of buil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6900" y="192087"/>
            <a:ext cx="6325959" cy="390944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459609" y="6438900"/>
            <a:ext cx="1471791" cy="307777"/>
          </a:xfrm>
          <a:prstGeom prst="rect">
            <a:avLst/>
          </a:prstGeom>
          <a:noFill/>
        </p:spPr>
        <p:txBody>
          <a:bodyPr wrap="square" rtlCol="0">
            <a:spAutoFit/>
          </a:bodyPr>
          <a:lstStyle/>
          <a:p>
            <a:r>
              <a:rPr lang="en-GB" sz="1400" dirty="0" smtClean="0">
                <a:solidFill>
                  <a:schemeClr val="bg1"/>
                </a:solidFill>
                <a:latin typeface="Century Gothic" panose="020B0502020202020204" pitchFamily="34" charset="0"/>
              </a:rPr>
              <a:t>Nick Avery</a:t>
            </a:r>
            <a:endParaRPr lang="en-GB" sz="1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10138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850" y="285750"/>
            <a:ext cx="5353050" cy="646331"/>
          </a:xfrm>
          <a:prstGeom prst="rect">
            <a:avLst/>
          </a:prstGeom>
          <a:noFill/>
        </p:spPr>
        <p:txBody>
          <a:bodyPr wrap="square" rtlCol="0">
            <a:spAutoFit/>
          </a:bodyPr>
          <a:lstStyle/>
          <a:p>
            <a:r>
              <a:rPr lang="en-GB" sz="3600" b="1" dirty="0" smtClean="0">
                <a:solidFill>
                  <a:srgbClr val="002060"/>
                </a:solidFill>
                <a:latin typeface="Century Gothic" panose="020B0502020202020204" pitchFamily="34" charset="0"/>
              </a:rPr>
              <a:t>¿</a:t>
            </a:r>
            <a:r>
              <a:rPr lang="en-GB" sz="3600" dirty="0" smtClean="0">
                <a:solidFill>
                  <a:srgbClr val="002060"/>
                </a:solidFill>
                <a:latin typeface="Century Gothic" panose="020B0502020202020204" pitchFamily="34" charset="0"/>
              </a:rPr>
              <a:t>Dónde está…</a:t>
            </a:r>
            <a:r>
              <a:rPr lang="en-GB" sz="3600" b="1" dirty="0" smtClean="0">
                <a:solidFill>
                  <a:srgbClr val="002060"/>
                </a:solidFill>
                <a:latin typeface="Century Gothic" panose="020B0502020202020204" pitchFamily="34" charset="0"/>
              </a:rPr>
              <a:t>?</a:t>
            </a:r>
            <a:endParaRPr lang="en-GB" sz="3600" b="1" dirty="0">
              <a:solidFill>
                <a:srgbClr val="002060"/>
              </a:solidFill>
              <a:latin typeface="Century Gothic" panose="020B0502020202020204" pitchFamily="34" charset="0"/>
            </a:endParaRPr>
          </a:p>
        </p:txBody>
      </p:sp>
      <p:sp>
        <p:nvSpPr>
          <p:cNvPr id="6" name="TextBox 5"/>
          <p:cNvSpPr txBox="1"/>
          <p:nvPr/>
        </p:nvSpPr>
        <p:spPr>
          <a:xfrm>
            <a:off x="879734" y="1959122"/>
            <a:ext cx="5429250" cy="1107996"/>
          </a:xfrm>
          <a:prstGeom prst="rect">
            <a:avLst/>
          </a:prstGeom>
          <a:noFill/>
        </p:spPr>
        <p:txBody>
          <a:bodyPr wrap="square" rtlCol="0">
            <a:spAutoFit/>
          </a:bodyPr>
          <a:lstStyle/>
          <a:p>
            <a:r>
              <a:rPr lang="en-GB" sz="6600" dirty="0" smtClean="0">
                <a:solidFill>
                  <a:srgbClr val="002060"/>
                </a:solidFill>
                <a:latin typeface="Century Gothic" panose="020B0502020202020204" pitchFamily="34" charset="0"/>
              </a:rPr>
              <a:t>Caracas</a:t>
            </a:r>
            <a:endParaRPr lang="en-GB" sz="6600" dirty="0">
              <a:solidFill>
                <a:srgbClr val="002060"/>
              </a:solidFill>
              <a:latin typeface="Century Gothic" panose="020B0502020202020204" pitchFamily="34" charset="0"/>
            </a:endParaRPr>
          </a:p>
        </p:txBody>
      </p:sp>
      <p:sp>
        <p:nvSpPr>
          <p:cNvPr id="8" name="Rectangle 7"/>
          <p:cNvSpPr/>
          <p:nvPr/>
        </p:nvSpPr>
        <p:spPr>
          <a:xfrm>
            <a:off x="495300" y="4595515"/>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latin typeface="Century Gothic" panose="020B0502020202020204" pitchFamily="34" charset="0"/>
              </a:rPr>
              <a:t>Brasil</a:t>
            </a:r>
            <a:endParaRPr lang="en-GB" sz="3600" dirty="0">
              <a:latin typeface="Century Gothic" panose="020B0502020202020204" pitchFamily="34" charset="0"/>
            </a:endParaRPr>
          </a:p>
        </p:txBody>
      </p:sp>
      <p:sp>
        <p:nvSpPr>
          <p:cNvPr id="10" name="Rectangle 9"/>
          <p:cNvSpPr/>
          <p:nvPr/>
        </p:nvSpPr>
        <p:spPr>
          <a:xfrm>
            <a:off x="4486275"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latin typeface="Century Gothic" panose="020B0502020202020204" pitchFamily="34" charset="0"/>
              </a:rPr>
              <a:t>Venezuela</a:t>
            </a:r>
            <a:endParaRPr lang="en-GB" sz="3600" dirty="0">
              <a:latin typeface="Century Gothic" panose="020B0502020202020204" pitchFamily="34" charset="0"/>
            </a:endParaRPr>
          </a:p>
        </p:txBody>
      </p:sp>
      <p:sp>
        <p:nvSpPr>
          <p:cNvPr id="11" name="Rectangle 10"/>
          <p:cNvSpPr/>
          <p:nvPr/>
        </p:nvSpPr>
        <p:spPr>
          <a:xfrm>
            <a:off x="8477250" y="4595514"/>
            <a:ext cx="32004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latin typeface="Century Gothic" panose="020B0502020202020204" pitchFamily="34" charset="0"/>
              </a:rPr>
              <a:t>Chile</a:t>
            </a:r>
            <a:endParaRPr lang="en-GB" sz="3600" dirty="0">
              <a:latin typeface="Century Gothic" panose="020B0502020202020204" pitchFamily="34" charset="0"/>
            </a:endParaRPr>
          </a:p>
        </p:txBody>
      </p:sp>
      <p:pic>
        <p:nvPicPr>
          <p:cNvPr id="7" name="Picture 2" descr="http://www.clker.com/cliparts/0/f/7/0/11954234311954389563ok_mark_h_kon_l_vdal_02.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6900" y="4094160"/>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aerial view of c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6832" y="129639"/>
            <a:ext cx="5286028" cy="396452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459609" y="6438900"/>
            <a:ext cx="1471791" cy="307777"/>
          </a:xfrm>
          <a:prstGeom prst="rect">
            <a:avLst/>
          </a:prstGeom>
          <a:noFill/>
        </p:spPr>
        <p:txBody>
          <a:bodyPr wrap="square" rtlCol="0">
            <a:spAutoFit/>
          </a:bodyPr>
          <a:lstStyle/>
          <a:p>
            <a:r>
              <a:rPr lang="en-GB" sz="1400" dirty="0" smtClean="0">
                <a:solidFill>
                  <a:schemeClr val="bg1"/>
                </a:solidFill>
                <a:latin typeface="Century Gothic" panose="020B0502020202020204" pitchFamily="34" charset="0"/>
              </a:rPr>
              <a:t>Nick Avery</a:t>
            </a:r>
            <a:endParaRPr lang="en-GB" sz="1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86554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850" y="285750"/>
            <a:ext cx="5353050" cy="646331"/>
          </a:xfrm>
          <a:prstGeom prst="rect">
            <a:avLst/>
          </a:prstGeom>
          <a:noFill/>
        </p:spPr>
        <p:txBody>
          <a:bodyPr wrap="square" rtlCol="0">
            <a:spAutoFit/>
          </a:bodyPr>
          <a:lstStyle/>
          <a:p>
            <a:r>
              <a:rPr lang="en-GB" sz="3600" dirty="0" smtClean="0">
                <a:solidFill>
                  <a:srgbClr val="002060"/>
                </a:solidFill>
                <a:latin typeface="Century Gothic" panose="020B0502020202020204" pitchFamily="34" charset="0"/>
              </a:rPr>
              <a:t>¿Dónde está…?</a:t>
            </a:r>
            <a:endParaRPr lang="en-GB" sz="3600" dirty="0">
              <a:solidFill>
                <a:srgbClr val="002060"/>
              </a:solidFill>
              <a:latin typeface="Century Gothic" panose="020B0502020202020204" pitchFamily="34" charset="0"/>
            </a:endParaRPr>
          </a:p>
        </p:txBody>
      </p:sp>
      <p:sp>
        <p:nvSpPr>
          <p:cNvPr id="6" name="TextBox 5"/>
          <p:cNvSpPr txBox="1"/>
          <p:nvPr/>
        </p:nvSpPr>
        <p:spPr>
          <a:xfrm>
            <a:off x="752475" y="2040429"/>
            <a:ext cx="5429250" cy="1107996"/>
          </a:xfrm>
          <a:prstGeom prst="rect">
            <a:avLst/>
          </a:prstGeom>
          <a:noFill/>
        </p:spPr>
        <p:txBody>
          <a:bodyPr wrap="square" rtlCol="0">
            <a:spAutoFit/>
          </a:bodyPr>
          <a:lstStyle/>
          <a:p>
            <a:r>
              <a:rPr lang="en-GB" sz="6600" dirty="0" smtClean="0">
                <a:solidFill>
                  <a:srgbClr val="002060"/>
                </a:solidFill>
                <a:latin typeface="Century Gothic" panose="020B0502020202020204" pitchFamily="34" charset="0"/>
              </a:rPr>
              <a:t>Estocolmo</a:t>
            </a:r>
            <a:endParaRPr lang="en-GB" sz="6600" dirty="0">
              <a:solidFill>
                <a:srgbClr val="002060"/>
              </a:solidFill>
              <a:latin typeface="Century Gothic" panose="020B0502020202020204" pitchFamily="34" charset="0"/>
            </a:endParaRPr>
          </a:p>
        </p:txBody>
      </p:sp>
      <p:sp>
        <p:nvSpPr>
          <p:cNvPr id="8" name="Rectangle 7"/>
          <p:cNvSpPr/>
          <p:nvPr/>
        </p:nvSpPr>
        <p:spPr>
          <a:xfrm>
            <a:off x="495300" y="4595515"/>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latin typeface="Century Gothic" panose="020B0502020202020204" pitchFamily="34" charset="0"/>
              </a:rPr>
              <a:t>Finlandia</a:t>
            </a:r>
            <a:endParaRPr lang="en-GB" sz="3600" dirty="0">
              <a:latin typeface="Century Gothic" panose="020B0502020202020204" pitchFamily="34" charset="0"/>
            </a:endParaRPr>
          </a:p>
        </p:txBody>
      </p:sp>
      <p:sp>
        <p:nvSpPr>
          <p:cNvPr id="10" name="Rectangle 9"/>
          <p:cNvSpPr/>
          <p:nvPr/>
        </p:nvSpPr>
        <p:spPr>
          <a:xfrm>
            <a:off x="4486275"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latin typeface="Century Gothic" panose="020B0502020202020204" pitchFamily="34" charset="0"/>
              </a:rPr>
              <a:t>Suecia</a:t>
            </a:r>
            <a:endParaRPr lang="en-GB" sz="3600" dirty="0">
              <a:latin typeface="Century Gothic" panose="020B0502020202020204" pitchFamily="34" charset="0"/>
            </a:endParaRPr>
          </a:p>
        </p:txBody>
      </p:sp>
      <p:sp>
        <p:nvSpPr>
          <p:cNvPr id="11" name="Rectangle 10"/>
          <p:cNvSpPr/>
          <p:nvPr/>
        </p:nvSpPr>
        <p:spPr>
          <a:xfrm>
            <a:off x="8477250" y="4595514"/>
            <a:ext cx="32004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latin typeface="Century Gothic" panose="020B0502020202020204" pitchFamily="34" charset="0"/>
              </a:rPr>
              <a:t>Francia</a:t>
            </a:r>
            <a:endParaRPr lang="en-GB" sz="3600" dirty="0">
              <a:latin typeface="Century Gothic" panose="020B0502020202020204" pitchFamily="34" charset="0"/>
            </a:endParaRPr>
          </a:p>
        </p:txBody>
      </p:sp>
      <p:pic>
        <p:nvPicPr>
          <p:cNvPr id="7" name="Picture 2" descr="http://www.clker.com/cliparts/0/f/7/0/11954234311954389563ok_mark_h_kon_l_vdal_02.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2175" y="4094160"/>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photo of brown high-rise buil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661" y="95514"/>
            <a:ext cx="5831827" cy="38898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459609" y="6438900"/>
            <a:ext cx="1471791" cy="307777"/>
          </a:xfrm>
          <a:prstGeom prst="rect">
            <a:avLst/>
          </a:prstGeom>
          <a:noFill/>
        </p:spPr>
        <p:txBody>
          <a:bodyPr wrap="square" rtlCol="0">
            <a:spAutoFit/>
          </a:bodyPr>
          <a:lstStyle/>
          <a:p>
            <a:r>
              <a:rPr lang="en-GB" sz="1400" dirty="0" smtClean="0">
                <a:solidFill>
                  <a:schemeClr val="bg1"/>
                </a:solidFill>
                <a:latin typeface="Century Gothic" panose="020B0502020202020204" pitchFamily="34" charset="0"/>
              </a:rPr>
              <a:t>Nick Avery</a:t>
            </a:r>
            <a:endParaRPr lang="en-GB" sz="1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9224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158" y="423290"/>
            <a:ext cx="117428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To mean ‘s/he’ or ‘it’ with a verb, the verb ending changes to </a:t>
            </a:r>
            <a:r>
              <a:rPr kumimoji="0" lang="en-GB" sz="28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mn-cs"/>
              </a:rPr>
              <a:t>a.</a:t>
            </a:r>
            <a:endParaRPr kumimoji="0" lang="en-GB" sz="2800" b="0" i="1"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endParaRPr>
          </a:p>
        </p:txBody>
      </p:sp>
      <p:sp>
        <p:nvSpPr>
          <p:cNvPr id="5" name="TextBox 4"/>
          <p:cNvSpPr txBox="1"/>
          <p:nvPr/>
        </p:nvSpPr>
        <p:spPr>
          <a:xfrm>
            <a:off x="320158" y="1905032"/>
            <a:ext cx="40888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Escuch</a:t>
            </a:r>
            <a:r>
              <a:rPr kumimoji="0" lang="en-GB" sz="2800" b="0"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 música.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p:cNvSpPr txBox="1"/>
          <p:nvPr/>
        </p:nvSpPr>
        <p:spPr>
          <a:xfrm>
            <a:off x="4408978" y="1905032"/>
            <a:ext cx="40888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S/he listens to music.</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p:cNvSpPr txBox="1"/>
          <p:nvPr/>
        </p:nvSpPr>
        <p:spPr>
          <a:xfrm>
            <a:off x="320158" y="1161953"/>
            <a:ext cx="74590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For example: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Oval Callout 10"/>
          <p:cNvSpPr/>
          <p:nvPr/>
        </p:nvSpPr>
        <p:spPr>
          <a:xfrm>
            <a:off x="4814727" y="2703250"/>
            <a:ext cx="7121769" cy="3468510"/>
          </a:xfrm>
          <a:prstGeom prst="wedgeEllipseCallout">
            <a:avLst>
              <a:gd name="adj1" fmla="val -90365"/>
              <a:gd name="adj2" fmla="val -5959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In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English, we say ‘he’ or ‘she’ to say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does the </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In Spanish, the </a:t>
            </a:r>
            <a:r>
              <a:rPr kumimoji="0" lang="en-GB" sz="24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verb ending </a:t>
            </a: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tells us this. There is usually no need for the word ‘s/he’.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Tw Cen MT" panose="020B0602020104020603"/>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7" name="TextBox 6"/>
          <p:cNvSpPr txBox="1"/>
          <p:nvPr/>
        </p:nvSpPr>
        <p:spPr>
          <a:xfrm>
            <a:off x="7048500" y="6446758"/>
            <a:ext cx="26542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Nick Avery / Emma Marsden</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4670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850" y="285750"/>
            <a:ext cx="5353050" cy="646331"/>
          </a:xfrm>
          <a:prstGeom prst="rect">
            <a:avLst/>
          </a:prstGeom>
          <a:noFill/>
        </p:spPr>
        <p:txBody>
          <a:bodyPr wrap="square" rtlCol="0">
            <a:spAutoFit/>
          </a:bodyPr>
          <a:lstStyle/>
          <a:p>
            <a:r>
              <a:rPr lang="en-GB" sz="3600" dirty="0" smtClean="0">
                <a:solidFill>
                  <a:srgbClr val="002060"/>
                </a:solidFill>
                <a:latin typeface="Century Gothic" panose="020B0502020202020204" pitchFamily="34" charset="0"/>
              </a:rPr>
              <a:t>¿Dónde está…?</a:t>
            </a:r>
            <a:endParaRPr lang="en-GB" sz="3600" dirty="0">
              <a:solidFill>
                <a:srgbClr val="002060"/>
              </a:solidFill>
              <a:latin typeface="Century Gothic" panose="020B0502020202020204" pitchFamily="34" charset="0"/>
            </a:endParaRPr>
          </a:p>
        </p:txBody>
      </p:sp>
      <p:sp>
        <p:nvSpPr>
          <p:cNvPr id="6" name="TextBox 5"/>
          <p:cNvSpPr txBox="1"/>
          <p:nvPr/>
        </p:nvSpPr>
        <p:spPr>
          <a:xfrm>
            <a:off x="1981200" y="1982373"/>
            <a:ext cx="5429250" cy="1107996"/>
          </a:xfrm>
          <a:prstGeom prst="rect">
            <a:avLst/>
          </a:prstGeom>
          <a:noFill/>
        </p:spPr>
        <p:txBody>
          <a:bodyPr wrap="square" rtlCol="0">
            <a:spAutoFit/>
          </a:bodyPr>
          <a:lstStyle/>
          <a:p>
            <a:r>
              <a:rPr lang="en-GB" sz="6600" dirty="0" smtClean="0">
                <a:solidFill>
                  <a:srgbClr val="002060"/>
                </a:solidFill>
                <a:latin typeface="Century Gothic" panose="020B0502020202020204" pitchFamily="34" charset="0"/>
              </a:rPr>
              <a:t>Tokio</a:t>
            </a:r>
            <a:endParaRPr lang="en-GB" sz="6600" dirty="0">
              <a:solidFill>
                <a:srgbClr val="002060"/>
              </a:solidFill>
              <a:latin typeface="Century Gothic" panose="020B0502020202020204" pitchFamily="34" charset="0"/>
            </a:endParaRPr>
          </a:p>
        </p:txBody>
      </p:sp>
      <p:sp>
        <p:nvSpPr>
          <p:cNvPr id="8" name="Rectangle 7"/>
          <p:cNvSpPr/>
          <p:nvPr/>
        </p:nvSpPr>
        <p:spPr>
          <a:xfrm>
            <a:off x="495300" y="4595515"/>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latin typeface="Century Gothic" panose="020B0502020202020204" pitchFamily="34" charset="0"/>
              </a:rPr>
              <a:t>Inglaterra</a:t>
            </a:r>
            <a:endParaRPr lang="en-GB" sz="3600" dirty="0">
              <a:latin typeface="Century Gothic" panose="020B0502020202020204" pitchFamily="34" charset="0"/>
            </a:endParaRPr>
          </a:p>
        </p:txBody>
      </p:sp>
      <p:sp>
        <p:nvSpPr>
          <p:cNvPr id="10" name="Rectangle 9"/>
          <p:cNvSpPr/>
          <p:nvPr/>
        </p:nvSpPr>
        <p:spPr>
          <a:xfrm>
            <a:off x="4486275" y="4595514"/>
            <a:ext cx="29718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latin typeface="Century Gothic" panose="020B0502020202020204" pitchFamily="34" charset="0"/>
              </a:rPr>
              <a:t>Francia</a:t>
            </a:r>
            <a:endParaRPr lang="en-GB" sz="3600" dirty="0">
              <a:latin typeface="Century Gothic" panose="020B0502020202020204" pitchFamily="34" charset="0"/>
            </a:endParaRPr>
          </a:p>
        </p:txBody>
      </p:sp>
      <p:sp>
        <p:nvSpPr>
          <p:cNvPr id="11" name="Rectangle 10"/>
          <p:cNvSpPr/>
          <p:nvPr/>
        </p:nvSpPr>
        <p:spPr>
          <a:xfrm>
            <a:off x="8477250" y="4595514"/>
            <a:ext cx="3200400" cy="125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latin typeface="Century Gothic" panose="020B0502020202020204" pitchFamily="34" charset="0"/>
              </a:rPr>
              <a:t>Japón</a:t>
            </a:r>
            <a:endParaRPr lang="en-GB" sz="3600" dirty="0">
              <a:latin typeface="Century Gothic" panose="020B0502020202020204" pitchFamily="34" charset="0"/>
            </a:endParaRPr>
          </a:p>
        </p:txBody>
      </p:sp>
      <p:pic>
        <p:nvPicPr>
          <p:cNvPr id="7" name="Picture 2" descr="http://www.clker.com/cliparts/0/f/7/0/11954234311954389563ok_mark_h_kon_l_vdal_02.svg.m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7450" y="4094160"/>
            <a:ext cx="632084" cy="50135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elective focus photography of person wearing hat, red-and-black check coat walking on busy street during dayti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199" y="147323"/>
            <a:ext cx="5485947" cy="36701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459609" y="6438900"/>
            <a:ext cx="1471791" cy="307777"/>
          </a:xfrm>
          <a:prstGeom prst="rect">
            <a:avLst/>
          </a:prstGeom>
          <a:noFill/>
        </p:spPr>
        <p:txBody>
          <a:bodyPr wrap="square" rtlCol="0">
            <a:spAutoFit/>
          </a:bodyPr>
          <a:lstStyle/>
          <a:p>
            <a:r>
              <a:rPr lang="en-GB" sz="1400" dirty="0" smtClean="0">
                <a:solidFill>
                  <a:schemeClr val="bg1"/>
                </a:solidFill>
                <a:latin typeface="Century Gothic" panose="020B0502020202020204" pitchFamily="34" charset="0"/>
              </a:rPr>
              <a:t>Nick Avery</a:t>
            </a:r>
            <a:endParaRPr lang="en-GB" sz="1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86168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0" y="208001"/>
            <a:ext cx="6213476" cy="1107996"/>
          </a:xfrm>
          <a:prstGeom prst="rect">
            <a:avLst/>
          </a:prstGeom>
          <a:noFill/>
        </p:spPr>
        <p:txBody>
          <a:bodyPr wrap="square" rtlCol="0">
            <a:spAutoFit/>
          </a:bodyPr>
          <a:lstStyle/>
          <a:p>
            <a:r>
              <a:rPr lang="en-GB" sz="6600" dirty="0" smtClean="0">
                <a:solidFill>
                  <a:srgbClr val="002060"/>
                </a:solidFill>
                <a:latin typeface="Century Gothic" panose="020B0502020202020204" pitchFamily="34" charset="0"/>
              </a:rPr>
              <a:t>¿Los Llanos?</a:t>
            </a:r>
            <a:endParaRPr lang="en-GB" sz="6600" dirty="0">
              <a:solidFill>
                <a:srgbClr val="002060"/>
              </a:solidFill>
              <a:latin typeface="Century Gothic" panose="020B0502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6975" y="3303628"/>
            <a:ext cx="4645025" cy="3096683"/>
          </a:xfrm>
          <a:prstGeom prst="rect">
            <a:avLst/>
          </a:prstGeom>
        </p:spPr>
      </p:pic>
      <p:pic>
        <p:nvPicPr>
          <p:cNvPr id="2050" name="Picture 2" descr="green-grass fie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9775" y="0"/>
            <a:ext cx="4617316" cy="307975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7089775" y="17501"/>
            <a:ext cx="609600" cy="501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effectLst>
                  <a:outerShdw blurRad="38100" dist="38100" dir="2700000" algn="tl">
                    <a:srgbClr val="000000">
                      <a:alpha val="43137"/>
                    </a:srgbClr>
                  </a:outerShdw>
                </a:effectLst>
                <a:latin typeface="Century Gothic" panose="020B0502020202020204" pitchFamily="34" charset="0"/>
              </a:rPr>
              <a:t>B</a:t>
            </a:r>
            <a:endParaRPr lang="en-GB" sz="2800" b="1" dirty="0">
              <a:effectLst>
                <a:outerShdw blurRad="38100" dist="38100" dir="2700000" algn="tl">
                  <a:srgbClr val="000000">
                    <a:alpha val="43137"/>
                  </a:srgbClr>
                </a:outerShdw>
              </a:effectLst>
              <a:latin typeface="Century Gothic" panose="020B0502020202020204" pitchFamily="34" charset="0"/>
            </a:endParaRPr>
          </a:p>
        </p:txBody>
      </p:sp>
      <p:sp>
        <p:nvSpPr>
          <p:cNvPr id="15" name="Rectangle 14"/>
          <p:cNvSpPr/>
          <p:nvPr/>
        </p:nvSpPr>
        <p:spPr>
          <a:xfrm>
            <a:off x="7527925" y="3287457"/>
            <a:ext cx="609600" cy="501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effectLst>
                  <a:outerShdw blurRad="38100" dist="38100" dir="2700000" algn="tl">
                    <a:srgbClr val="000000">
                      <a:alpha val="43137"/>
                    </a:srgbClr>
                  </a:outerShdw>
                </a:effectLst>
                <a:latin typeface="Century Gothic" panose="020B0502020202020204" pitchFamily="34" charset="0"/>
              </a:rPr>
              <a:t>C</a:t>
            </a:r>
            <a:endParaRPr lang="en-GB" sz="2800" b="1" dirty="0">
              <a:effectLst>
                <a:outerShdw blurRad="38100" dist="38100" dir="2700000" algn="tl">
                  <a:srgbClr val="000000">
                    <a:alpha val="43137"/>
                  </a:srgbClr>
                </a:outerShdw>
              </a:effectLst>
              <a:latin typeface="Century Gothic" panose="020B0502020202020204" pitchFamily="34" charset="0"/>
            </a:endParaRPr>
          </a:p>
        </p:txBody>
      </p:sp>
      <p:sp>
        <p:nvSpPr>
          <p:cNvPr id="16" name="Rectangle 15"/>
          <p:cNvSpPr/>
          <p:nvPr/>
        </p:nvSpPr>
        <p:spPr>
          <a:xfrm>
            <a:off x="100694" y="4901465"/>
            <a:ext cx="7293881" cy="8869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Century Gothic" panose="020B0502020202020204" pitchFamily="34" charset="0"/>
              </a:rPr>
              <a:t>Es una parte de Colombia y Venezuela.</a:t>
            </a:r>
          </a:p>
        </p:txBody>
      </p:sp>
      <p:sp>
        <p:nvSpPr>
          <p:cNvPr id="17" name="TextBox 16"/>
          <p:cNvSpPr txBox="1"/>
          <p:nvPr/>
        </p:nvSpPr>
        <p:spPr>
          <a:xfrm>
            <a:off x="8459609" y="6438900"/>
            <a:ext cx="1471791" cy="307777"/>
          </a:xfrm>
          <a:prstGeom prst="rect">
            <a:avLst/>
          </a:prstGeom>
          <a:noFill/>
        </p:spPr>
        <p:txBody>
          <a:bodyPr wrap="square" rtlCol="0">
            <a:spAutoFit/>
          </a:bodyPr>
          <a:lstStyle/>
          <a:p>
            <a:r>
              <a:rPr lang="en-GB" sz="1400" dirty="0" smtClean="0">
                <a:solidFill>
                  <a:schemeClr val="bg1"/>
                </a:solidFill>
                <a:latin typeface="Century Gothic" panose="020B0502020202020204" pitchFamily="34" charset="0"/>
              </a:rPr>
              <a:t>Nick Avery</a:t>
            </a:r>
            <a:endParaRPr lang="en-GB" sz="1400" dirty="0">
              <a:solidFill>
                <a:schemeClr val="bg1"/>
              </a:solidFill>
              <a:latin typeface="Century Gothic" panose="020B0502020202020204" pitchFamily="34" charset="0"/>
            </a:endParaRPr>
          </a:p>
        </p:txBody>
      </p:sp>
      <p:pic>
        <p:nvPicPr>
          <p:cNvPr id="1026" name="Picture 2" descr="La imagen puede contener: nube, cielo, césped, exterior y naturalez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418065"/>
            <a:ext cx="6048017" cy="33516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00417" y="1428506"/>
            <a:ext cx="609600" cy="501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effectLst>
                  <a:outerShdw blurRad="38100" dist="38100" dir="2700000" algn="tl">
                    <a:srgbClr val="000000">
                      <a:alpha val="43137"/>
                    </a:srgbClr>
                  </a:outerShdw>
                </a:effectLst>
                <a:latin typeface="Century Gothic" panose="020B0502020202020204" pitchFamily="34" charset="0"/>
              </a:rPr>
              <a:t>A</a:t>
            </a:r>
            <a:endParaRPr lang="en-GB" sz="2800" b="1" dirty="0">
              <a:effectLst>
                <a:outerShdw blurRad="38100" dist="38100" dir="2700000" algn="tl">
                  <a:srgbClr val="000000">
                    <a:alpha val="43137"/>
                  </a:srgbClr>
                </a:outerShdw>
              </a:effectLst>
              <a:latin typeface="Century Gothic" panose="020B0502020202020204" pitchFamily="34" charset="0"/>
            </a:endParaRPr>
          </a:p>
        </p:txBody>
      </p:sp>
      <p:pic>
        <p:nvPicPr>
          <p:cNvPr id="12" name="Picture 2" descr="http://www.clker.com/cliparts/0/f/7/0/11954234311954389563ok_mark_h_kon_l_vdal_02.svg.me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0465" y="1970024"/>
            <a:ext cx="960881" cy="76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59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6835" y="922842"/>
            <a:ext cx="7772400" cy="553998"/>
          </a:xfrm>
          <a:prstGeom prst="rect">
            <a:avLst/>
          </a:prstGeom>
          <a:noFill/>
        </p:spPr>
        <p:txBody>
          <a:bodyPr wrap="square" rtlCol="0">
            <a:spAutoFit/>
          </a:bodyPr>
          <a:lstStyle/>
          <a:p>
            <a:r>
              <a:rPr lang="en-GB" sz="3000" dirty="0" smtClean="0">
                <a:latin typeface="Century Gothic" panose="020B0502020202020204" pitchFamily="34" charset="0"/>
              </a:rPr>
              <a:t>In La Habana she </a:t>
            </a:r>
            <a:endParaRPr lang="en-GB" sz="3000" dirty="0">
              <a:latin typeface="Century Gothic" panose="020B0502020202020204" pitchFamily="34" charset="0"/>
            </a:endParaRPr>
          </a:p>
        </p:txBody>
      </p:sp>
      <p:sp>
        <p:nvSpPr>
          <p:cNvPr id="5" name="TextBox 4"/>
          <p:cNvSpPr txBox="1"/>
          <p:nvPr/>
        </p:nvSpPr>
        <p:spPr>
          <a:xfrm>
            <a:off x="2686050" y="65376"/>
            <a:ext cx="5886450" cy="769441"/>
          </a:xfrm>
          <a:prstGeom prst="rect">
            <a:avLst/>
          </a:prstGeom>
          <a:noFill/>
        </p:spPr>
        <p:txBody>
          <a:bodyPr wrap="square" rtlCol="0">
            <a:spAutoFit/>
          </a:bodyPr>
          <a:lstStyle/>
          <a:p>
            <a:r>
              <a:rPr lang="en-GB" sz="4400" dirty="0" smtClean="0">
                <a:solidFill>
                  <a:srgbClr val="002060"/>
                </a:solidFill>
                <a:latin typeface="Century Gothic" panose="020B0502020202020204" pitchFamily="34" charset="0"/>
              </a:rPr>
              <a:t>What does she do?</a:t>
            </a:r>
            <a:endParaRPr lang="en-GB" sz="4400" dirty="0">
              <a:solidFill>
                <a:srgbClr val="002060"/>
              </a:solidFill>
              <a:latin typeface="Century Gothic" panose="020B0502020202020204" pitchFamily="34" charset="0"/>
            </a:endParaRPr>
          </a:p>
        </p:txBody>
      </p:sp>
      <p:sp>
        <p:nvSpPr>
          <p:cNvPr id="6" name="TextBox 5"/>
          <p:cNvSpPr txBox="1"/>
          <p:nvPr/>
        </p:nvSpPr>
        <p:spPr>
          <a:xfrm>
            <a:off x="626835" y="1589686"/>
            <a:ext cx="7772400" cy="553998"/>
          </a:xfrm>
          <a:prstGeom prst="rect">
            <a:avLst/>
          </a:prstGeom>
          <a:noFill/>
        </p:spPr>
        <p:txBody>
          <a:bodyPr wrap="square" rtlCol="0">
            <a:spAutoFit/>
          </a:bodyPr>
          <a:lstStyle/>
          <a:p>
            <a:r>
              <a:rPr lang="en-GB" sz="3000" dirty="0" smtClean="0">
                <a:latin typeface="Century Gothic" panose="020B0502020202020204" pitchFamily="34" charset="0"/>
              </a:rPr>
              <a:t>In Bangkok she</a:t>
            </a:r>
            <a:endParaRPr lang="en-GB" sz="3000" dirty="0">
              <a:latin typeface="Century Gothic" panose="020B0502020202020204" pitchFamily="34" charset="0"/>
            </a:endParaRPr>
          </a:p>
        </p:txBody>
      </p:sp>
      <p:sp>
        <p:nvSpPr>
          <p:cNvPr id="7" name="TextBox 6"/>
          <p:cNvSpPr txBox="1"/>
          <p:nvPr/>
        </p:nvSpPr>
        <p:spPr>
          <a:xfrm>
            <a:off x="626835" y="2254213"/>
            <a:ext cx="7772400" cy="553998"/>
          </a:xfrm>
          <a:prstGeom prst="rect">
            <a:avLst/>
          </a:prstGeom>
          <a:noFill/>
        </p:spPr>
        <p:txBody>
          <a:bodyPr wrap="square" rtlCol="0">
            <a:spAutoFit/>
          </a:bodyPr>
          <a:lstStyle/>
          <a:p>
            <a:r>
              <a:rPr lang="en-GB" sz="3000" dirty="0" smtClean="0">
                <a:latin typeface="Century Gothic" panose="020B0502020202020204" pitchFamily="34" charset="0"/>
              </a:rPr>
              <a:t>In Caracas she</a:t>
            </a:r>
            <a:endParaRPr lang="en-GB" sz="3000" dirty="0">
              <a:latin typeface="Century Gothic" panose="020B0502020202020204" pitchFamily="34" charset="0"/>
            </a:endParaRPr>
          </a:p>
        </p:txBody>
      </p:sp>
      <p:sp>
        <p:nvSpPr>
          <p:cNvPr id="8" name="TextBox 7"/>
          <p:cNvSpPr txBox="1"/>
          <p:nvPr/>
        </p:nvSpPr>
        <p:spPr>
          <a:xfrm>
            <a:off x="626835" y="2966538"/>
            <a:ext cx="7772400" cy="553998"/>
          </a:xfrm>
          <a:prstGeom prst="rect">
            <a:avLst/>
          </a:prstGeom>
          <a:noFill/>
        </p:spPr>
        <p:txBody>
          <a:bodyPr wrap="square" rtlCol="0">
            <a:spAutoFit/>
          </a:bodyPr>
          <a:lstStyle/>
          <a:p>
            <a:r>
              <a:rPr lang="en-GB" sz="3000" dirty="0" smtClean="0">
                <a:latin typeface="Century Gothic" panose="020B0502020202020204" pitchFamily="34" charset="0"/>
              </a:rPr>
              <a:t>In Stockholm she</a:t>
            </a:r>
            <a:endParaRPr lang="en-GB" sz="3000" dirty="0">
              <a:latin typeface="Century Gothic" panose="020B0502020202020204" pitchFamily="34" charset="0"/>
            </a:endParaRPr>
          </a:p>
        </p:txBody>
      </p:sp>
      <p:sp>
        <p:nvSpPr>
          <p:cNvPr id="9" name="TextBox 8"/>
          <p:cNvSpPr txBox="1"/>
          <p:nvPr/>
        </p:nvSpPr>
        <p:spPr>
          <a:xfrm>
            <a:off x="626835" y="3666634"/>
            <a:ext cx="7772400" cy="553998"/>
          </a:xfrm>
          <a:prstGeom prst="rect">
            <a:avLst/>
          </a:prstGeom>
          <a:noFill/>
        </p:spPr>
        <p:txBody>
          <a:bodyPr wrap="square" rtlCol="0">
            <a:spAutoFit/>
          </a:bodyPr>
          <a:lstStyle/>
          <a:p>
            <a:r>
              <a:rPr lang="en-GB" sz="3000" dirty="0" smtClean="0">
                <a:latin typeface="Century Gothic" panose="020B0502020202020204" pitchFamily="34" charset="0"/>
              </a:rPr>
              <a:t>In Los Llanos she</a:t>
            </a:r>
            <a:endParaRPr lang="en-GB" sz="3000" dirty="0">
              <a:latin typeface="Century Gothic" panose="020B0502020202020204" pitchFamily="34" charset="0"/>
            </a:endParaRPr>
          </a:p>
        </p:txBody>
      </p:sp>
      <p:sp>
        <p:nvSpPr>
          <p:cNvPr id="10" name="TextBox 9"/>
          <p:cNvSpPr txBox="1"/>
          <p:nvPr/>
        </p:nvSpPr>
        <p:spPr>
          <a:xfrm>
            <a:off x="626835" y="4366730"/>
            <a:ext cx="7772400" cy="553998"/>
          </a:xfrm>
          <a:prstGeom prst="rect">
            <a:avLst/>
          </a:prstGeom>
          <a:noFill/>
        </p:spPr>
        <p:txBody>
          <a:bodyPr wrap="square" rtlCol="0">
            <a:spAutoFit/>
          </a:bodyPr>
          <a:lstStyle/>
          <a:p>
            <a:r>
              <a:rPr lang="en-GB" sz="3000" dirty="0" smtClean="0">
                <a:latin typeface="Century Gothic" panose="020B0502020202020204" pitchFamily="34" charset="0"/>
              </a:rPr>
              <a:t>In Tokio she</a:t>
            </a:r>
            <a:endParaRPr lang="en-GB" sz="3000" dirty="0">
              <a:latin typeface="Century Gothic" panose="020B0502020202020204" pitchFamily="34" charset="0"/>
            </a:endParaRPr>
          </a:p>
        </p:txBody>
      </p:sp>
      <p:sp>
        <p:nvSpPr>
          <p:cNvPr id="11" name="TextBox 10"/>
          <p:cNvSpPr txBox="1"/>
          <p:nvPr/>
        </p:nvSpPr>
        <p:spPr>
          <a:xfrm>
            <a:off x="626835" y="5066826"/>
            <a:ext cx="7772400" cy="553998"/>
          </a:xfrm>
          <a:prstGeom prst="rect">
            <a:avLst/>
          </a:prstGeom>
          <a:noFill/>
        </p:spPr>
        <p:txBody>
          <a:bodyPr wrap="square" rtlCol="0">
            <a:spAutoFit/>
          </a:bodyPr>
          <a:lstStyle/>
          <a:p>
            <a:r>
              <a:rPr lang="en-GB" sz="3000" dirty="0" smtClean="0">
                <a:latin typeface="Century Gothic" panose="020B0502020202020204" pitchFamily="34" charset="0"/>
              </a:rPr>
              <a:t>In Oslo she</a:t>
            </a:r>
            <a:endParaRPr lang="en-GB" sz="3000" dirty="0">
              <a:latin typeface="Century Gothic" panose="020B0502020202020204" pitchFamily="34" charset="0"/>
            </a:endParaRPr>
          </a:p>
        </p:txBody>
      </p:sp>
      <p:sp>
        <p:nvSpPr>
          <p:cNvPr id="12" name="TextBox 11"/>
          <p:cNvSpPr txBox="1"/>
          <p:nvPr/>
        </p:nvSpPr>
        <p:spPr>
          <a:xfrm>
            <a:off x="626835" y="5766922"/>
            <a:ext cx="7772400" cy="553998"/>
          </a:xfrm>
          <a:prstGeom prst="rect">
            <a:avLst/>
          </a:prstGeom>
          <a:noFill/>
        </p:spPr>
        <p:txBody>
          <a:bodyPr wrap="square" rtlCol="0">
            <a:spAutoFit/>
          </a:bodyPr>
          <a:lstStyle/>
          <a:p>
            <a:r>
              <a:rPr lang="en-GB" sz="3000" dirty="0" smtClean="0">
                <a:latin typeface="Century Gothic" panose="020B0502020202020204" pitchFamily="34" charset="0"/>
              </a:rPr>
              <a:t>In California she</a:t>
            </a:r>
            <a:endParaRPr lang="en-GB" sz="3000" dirty="0">
              <a:latin typeface="Century Gothic" panose="020B0502020202020204" pitchFamily="34" charset="0"/>
            </a:endParaRPr>
          </a:p>
        </p:txBody>
      </p:sp>
      <p:sp>
        <p:nvSpPr>
          <p:cNvPr id="13" name="Rounded Rectangle 12"/>
          <p:cNvSpPr/>
          <p:nvPr/>
        </p:nvSpPr>
        <p:spPr>
          <a:xfrm>
            <a:off x="10719940" y="55591"/>
            <a:ext cx="1341432" cy="490551"/>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latin typeface="Century Gothic" panose="020B0502020202020204" pitchFamily="34" charset="0"/>
              </a:rPr>
              <a:t>escuchar</a:t>
            </a:r>
            <a:endParaRPr lang="en-GB" b="1" dirty="0">
              <a:latin typeface="Century Gothic" panose="020B0502020202020204" pitchFamily="34" charset="0"/>
            </a:endParaRPr>
          </a:p>
        </p:txBody>
      </p:sp>
      <p:sp>
        <p:nvSpPr>
          <p:cNvPr id="2" name="TextBox 1"/>
          <p:cNvSpPr txBox="1"/>
          <p:nvPr/>
        </p:nvSpPr>
        <p:spPr>
          <a:xfrm>
            <a:off x="3475280" y="1589686"/>
            <a:ext cx="6362700" cy="553998"/>
          </a:xfrm>
          <a:prstGeom prst="rect">
            <a:avLst/>
          </a:prstGeom>
          <a:noFill/>
        </p:spPr>
        <p:txBody>
          <a:bodyPr wrap="square" rtlCol="0">
            <a:spAutoFit/>
          </a:bodyPr>
          <a:lstStyle/>
          <a:p>
            <a:r>
              <a:rPr lang="en-GB" sz="3000" dirty="0">
                <a:solidFill>
                  <a:schemeClr val="accent2"/>
                </a:solidFill>
                <a:latin typeface="Century Gothic" panose="020B0502020202020204" pitchFamily="34" charset="0"/>
              </a:rPr>
              <a:t>d</a:t>
            </a:r>
            <a:r>
              <a:rPr lang="en-GB" sz="3000" dirty="0" smtClean="0">
                <a:solidFill>
                  <a:schemeClr val="accent2"/>
                </a:solidFill>
                <a:latin typeface="Century Gothic" panose="020B0502020202020204" pitchFamily="34" charset="0"/>
              </a:rPr>
              <a:t>ances with a (male) friend.</a:t>
            </a:r>
            <a:endParaRPr lang="en-GB" sz="3000" dirty="0">
              <a:solidFill>
                <a:schemeClr val="accent2"/>
              </a:solidFill>
              <a:latin typeface="Century Gothic" panose="020B0502020202020204" pitchFamily="34" charset="0"/>
            </a:endParaRPr>
          </a:p>
        </p:txBody>
      </p:sp>
      <p:sp>
        <p:nvSpPr>
          <p:cNvPr id="14" name="TextBox 13"/>
          <p:cNvSpPr txBox="1"/>
          <p:nvPr/>
        </p:nvSpPr>
        <p:spPr>
          <a:xfrm>
            <a:off x="3989160" y="922842"/>
            <a:ext cx="5838825" cy="553998"/>
          </a:xfrm>
          <a:prstGeom prst="rect">
            <a:avLst/>
          </a:prstGeom>
          <a:noFill/>
        </p:spPr>
        <p:txBody>
          <a:bodyPr wrap="square" rtlCol="0">
            <a:spAutoFit/>
          </a:bodyPr>
          <a:lstStyle/>
          <a:p>
            <a:r>
              <a:rPr lang="en-GB" sz="3000" dirty="0">
                <a:solidFill>
                  <a:schemeClr val="accent2"/>
                </a:solidFill>
                <a:latin typeface="Century Gothic" panose="020B0502020202020204" pitchFamily="34" charset="0"/>
              </a:rPr>
              <a:t>s</a:t>
            </a:r>
            <a:r>
              <a:rPr lang="en-GB" sz="3000" dirty="0" smtClean="0">
                <a:solidFill>
                  <a:schemeClr val="accent2"/>
                </a:solidFill>
                <a:latin typeface="Century Gothic" panose="020B0502020202020204" pitchFamily="34" charset="0"/>
              </a:rPr>
              <a:t>peaks with a (female) friend.</a:t>
            </a:r>
            <a:endParaRPr lang="en-GB" sz="3000" dirty="0">
              <a:solidFill>
                <a:schemeClr val="accent2"/>
              </a:solidFill>
              <a:latin typeface="Century Gothic" panose="020B0502020202020204" pitchFamily="34" charset="0"/>
            </a:endParaRPr>
          </a:p>
        </p:txBody>
      </p:sp>
      <p:sp>
        <p:nvSpPr>
          <p:cNvPr id="15" name="TextBox 14"/>
          <p:cNvSpPr txBox="1"/>
          <p:nvPr/>
        </p:nvSpPr>
        <p:spPr>
          <a:xfrm>
            <a:off x="3663593" y="2249224"/>
            <a:ext cx="2841884" cy="553998"/>
          </a:xfrm>
          <a:prstGeom prst="rect">
            <a:avLst/>
          </a:prstGeom>
          <a:noFill/>
        </p:spPr>
        <p:txBody>
          <a:bodyPr wrap="square" rtlCol="0">
            <a:spAutoFit/>
          </a:bodyPr>
          <a:lstStyle/>
          <a:p>
            <a:r>
              <a:rPr lang="en-GB" sz="3000" dirty="0">
                <a:solidFill>
                  <a:schemeClr val="accent2"/>
                </a:solidFill>
                <a:latin typeface="Century Gothic" panose="020B0502020202020204" pitchFamily="34" charset="0"/>
              </a:rPr>
              <a:t>b</a:t>
            </a:r>
            <a:r>
              <a:rPr lang="en-GB" sz="3000" dirty="0" smtClean="0">
                <a:solidFill>
                  <a:schemeClr val="accent2"/>
                </a:solidFill>
                <a:latin typeface="Century Gothic" panose="020B0502020202020204" pitchFamily="34" charset="0"/>
              </a:rPr>
              <a:t>uys a house.</a:t>
            </a:r>
            <a:endParaRPr lang="en-GB" sz="3000" dirty="0">
              <a:solidFill>
                <a:schemeClr val="accent2"/>
              </a:solidFill>
              <a:latin typeface="Century Gothic" panose="020B0502020202020204" pitchFamily="34" charset="0"/>
            </a:endParaRPr>
          </a:p>
        </p:txBody>
      </p:sp>
      <p:sp>
        <p:nvSpPr>
          <p:cNvPr id="16" name="TextBox 15"/>
          <p:cNvSpPr txBox="1"/>
          <p:nvPr/>
        </p:nvSpPr>
        <p:spPr>
          <a:xfrm>
            <a:off x="3854093" y="2986917"/>
            <a:ext cx="3516442" cy="553998"/>
          </a:xfrm>
          <a:prstGeom prst="rect">
            <a:avLst/>
          </a:prstGeom>
          <a:noFill/>
        </p:spPr>
        <p:txBody>
          <a:bodyPr wrap="square" rtlCol="0">
            <a:spAutoFit/>
          </a:bodyPr>
          <a:lstStyle/>
          <a:p>
            <a:r>
              <a:rPr lang="en-GB" sz="3000" dirty="0">
                <a:solidFill>
                  <a:schemeClr val="accent2"/>
                </a:solidFill>
                <a:latin typeface="Century Gothic" panose="020B0502020202020204" pitchFamily="34" charset="0"/>
              </a:rPr>
              <a:t>l</a:t>
            </a:r>
            <a:r>
              <a:rPr lang="en-GB" sz="3000" dirty="0" smtClean="0">
                <a:solidFill>
                  <a:schemeClr val="accent2"/>
                </a:solidFill>
                <a:latin typeface="Century Gothic" panose="020B0502020202020204" pitchFamily="34" charset="0"/>
              </a:rPr>
              <a:t>istens to music.</a:t>
            </a:r>
            <a:endParaRPr lang="en-GB" sz="3000" dirty="0">
              <a:solidFill>
                <a:schemeClr val="accent2"/>
              </a:solidFill>
              <a:latin typeface="Century Gothic" panose="020B0502020202020204" pitchFamily="34" charset="0"/>
            </a:endParaRPr>
          </a:p>
        </p:txBody>
      </p:sp>
      <p:sp>
        <p:nvSpPr>
          <p:cNvPr id="17" name="TextBox 16"/>
          <p:cNvSpPr txBox="1"/>
          <p:nvPr/>
        </p:nvSpPr>
        <p:spPr>
          <a:xfrm>
            <a:off x="3747601" y="3666634"/>
            <a:ext cx="3516442" cy="553998"/>
          </a:xfrm>
          <a:prstGeom prst="rect">
            <a:avLst/>
          </a:prstGeom>
          <a:noFill/>
        </p:spPr>
        <p:txBody>
          <a:bodyPr wrap="square" rtlCol="0">
            <a:spAutoFit/>
          </a:bodyPr>
          <a:lstStyle/>
          <a:p>
            <a:r>
              <a:rPr lang="en-GB" sz="3000" dirty="0">
                <a:solidFill>
                  <a:schemeClr val="accent2"/>
                </a:solidFill>
                <a:latin typeface="Century Gothic" panose="020B0502020202020204" pitchFamily="34" charset="0"/>
              </a:rPr>
              <a:t>a</a:t>
            </a:r>
            <a:r>
              <a:rPr lang="en-GB" sz="3000" dirty="0" smtClean="0">
                <a:solidFill>
                  <a:schemeClr val="accent2"/>
                </a:solidFill>
                <a:latin typeface="Century Gothic" panose="020B0502020202020204" pitchFamily="34" charset="0"/>
              </a:rPr>
              <a:t>rrives late.</a:t>
            </a:r>
            <a:endParaRPr lang="en-GB" sz="3000" dirty="0">
              <a:solidFill>
                <a:schemeClr val="accent2"/>
              </a:solidFill>
              <a:latin typeface="Century Gothic" panose="020B0502020202020204" pitchFamily="34" charset="0"/>
            </a:endParaRPr>
          </a:p>
        </p:txBody>
      </p:sp>
      <p:sp>
        <p:nvSpPr>
          <p:cNvPr id="18" name="TextBox 17"/>
          <p:cNvSpPr txBox="1"/>
          <p:nvPr/>
        </p:nvSpPr>
        <p:spPr>
          <a:xfrm>
            <a:off x="2790193" y="4366730"/>
            <a:ext cx="3516442" cy="553998"/>
          </a:xfrm>
          <a:prstGeom prst="rect">
            <a:avLst/>
          </a:prstGeom>
          <a:noFill/>
        </p:spPr>
        <p:txBody>
          <a:bodyPr wrap="square" rtlCol="0">
            <a:spAutoFit/>
          </a:bodyPr>
          <a:lstStyle/>
          <a:p>
            <a:r>
              <a:rPr lang="en-GB" sz="3000" dirty="0">
                <a:solidFill>
                  <a:schemeClr val="accent2"/>
                </a:solidFill>
                <a:latin typeface="Century Gothic" panose="020B0502020202020204" pitchFamily="34" charset="0"/>
              </a:rPr>
              <a:t>h</a:t>
            </a:r>
            <a:r>
              <a:rPr lang="en-GB" sz="3000" dirty="0" smtClean="0">
                <a:solidFill>
                  <a:schemeClr val="accent2"/>
                </a:solidFill>
                <a:latin typeface="Century Gothic" panose="020B0502020202020204" pitchFamily="34" charset="0"/>
              </a:rPr>
              <a:t>as a party.</a:t>
            </a:r>
            <a:endParaRPr lang="en-GB" sz="3000" dirty="0">
              <a:solidFill>
                <a:schemeClr val="accent2"/>
              </a:solidFill>
              <a:latin typeface="Century Gothic" panose="020B0502020202020204" pitchFamily="34" charset="0"/>
            </a:endParaRPr>
          </a:p>
        </p:txBody>
      </p:sp>
      <p:sp>
        <p:nvSpPr>
          <p:cNvPr id="19" name="TextBox 18"/>
          <p:cNvSpPr txBox="1"/>
          <p:nvPr/>
        </p:nvSpPr>
        <p:spPr>
          <a:xfrm>
            <a:off x="2754814" y="5066826"/>
            <a:ext cx="3516442" cy="553998"/>
          </a:xfrm>
          <a:prstGeom prst="rect">
            <a:avLst/>
          </a:prstGeom>
          <a:noFill/>
        </p:spPr>
        <p:txBody>
          <a:bodyPr wrap="square" rtlCol="0">
            <a:spAutoFit/>
          </a:bodyPr>
          <a:lstStyle/>
          <a:p>
            <a:r>
              <a:rPr lang="en-GB" sz="3000" dirty="0">
                <a:solidFill>
                  <a:schemeClr val="accent2"/>
                </a:solidFill>
                <a:latin typeface="Century Gothic" panose="020B0502020202020204" pitchFamily="34" charset="0"/>
              </a:rPr>
              <a:t>f</a:t>
            </a:r>
            <a:r>
              <a:rPr lang="en-GB" sz="3000" dirty="0" smtClean="0">
                <a:solidFill>
                  <a:schemeClr val="accent2"/>
                </a:solidFill>
                <a:latin typeface="Century Gothic" panose="020B0502020202020204" pitchFamily="34" charset="0"/>
              </a:rPr>
              <a:t>orgets a book</a:t>
            </a:r>
            <a:endParaRPr lang="en-GB" sz="3000" dirty="0">
              <a:solidFill>
                <a:schemeClr val="accent2"/>
              </a:solidFill>
              <a:latin typeface="Century Gothic" panose="020B0502020202020204" pitchFamily="34" charset="0"/>
            </a:endParaRPr>
          </a:p>
        </p:txBody>
      </p:sp>
      <p:sp>
        <p:nvSpPr>
          <p:cNvPr id="20" name="TextBox 19"/>
          <p:cNvSpPr txBox="1"/>
          <p:nvPr/>
        </p:nvSpPr>
        <p:spPr>
          <a:xfrm>
            <a:off x="3663593" y="5766922"/>
            <a:ext cx="3516442" cy="553998"/>
          </a:xfrm>
          <a:prstGeom prst="rect">
            <a:avLst/>
          </a:prstGeom>
          <a:noFill/>
        </p:spPr>
        <p:txBody>
          <a:bodyPr wrap="square" rtlCol="0">
            <a:spAutoFit/>
          </a:bodyPr>
          <a:lstStyle/>
          <a:p>
            <a:r>
              <a:rPr lang="en-GB" sz="3000" dirty="0">
                <a:solidFill>
                  <a:schemeClr val="accent2"/>
                </a:solidFill>
                <a:latin typeface="Century Gothic" panose="020B0502020202020204" pitchFamily="34" charset="0"/>
              </a:rPr>
              <a:t>b</a:t>
            </a:r>
            <a:r>
              <a:rPr lang="en-GB" sz="3000" dirty="0" smtClean="0">
                <a:solidFill>
                  <a:schemeClr val="accent2"/>
                </a:solidFill>
                <a:latin typeface="Century Gothic" panose="020B0502020202020204" pitchFamily="34" charset="0"/>
              </a:rPr>
              <a:t>uys a boat</a:t>
            </a:r>
            <a:endParaRPr lang="en-GB" sz="3000" dirty="0">
              <a:solidFill>
                <a:schemeClr val="accent2"/>
              </a:solidFill>
              <a:latin typeface="Century Gothic" panose="020B0502020202020204" pitchFamily="34" charset="0"/>
            </a:endParaRPr>
          </a:p>
        </p:txBody>
      </p:sp>
      <p:pic>
        <p:nvPicPr>
          <p:cNvPr id="5122" name="Picture 2" descr="coconut tree beside wooden post filled with signboards"/>
          <p:cNvPicPr>
            <a:picLocks noChangeAspect="1" noChangeArrowheads="1"/>
          </p:cNvPicPr>
          <p:nvPr/>
        </p:nvPicPr>
        <p:blipFill rotWithShape="1">
          <a:blip r:embed="rId3">
            <a:extLst>
              <a:ext uri="{28A0092B-C50C-407E-A947-70E740481C1C}">
                <a14:useLocalDpi xmlns:a14="http://schemas.microsoft.com/office/drawing/2010/main" val="0"/>
              </a:ext>
            </a:extLst>
          </a:blip>
          <a:srcRect l="50176" r="10662"/>
          <a:stretch/>
        </p:blipFill>
        <p:spPr bwMode="auto">
          <a:xfrm>
            <a:off x="9077600" y="1420338"/>
            <a:ext cx="2760010" cy="470080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8459609" y="6438900"/>
            <a:ext cx="1471791" cy="307777"/>
          </a:xfrm>
          <a:prstGeom prst="rect">
            <a:avLst/>
          </a:prstGeom>
          <a:noFill/>
        </p:spPr>
        <p:txBody>
          <a:bodyPr wrap="square" rtlCol="0">
            <a:spAutoFit/>
          </a:bodyPr>
          <a:lstStyle/>
          <a:p>
            <a:r>
              <a:rPr lang="en-GB" sz="1400" dirty="0" smtClean="0">
                <a:solidFill>
                  <a:schemeClr val="bg1"/>
                </a:solidFill>
                <a:latin typeface="Century Gothic" panose="020B0502020202020204" pitchFamily="34" charset="0"/>
              </a:rPr>
              <a:t>Nick Avery</a:t>
            </a:r>
            <a:endParaRPr lang="en-GB" sz="1400" dirty="0">
              <a:solidFill>
                <a:schemeClr val="bg1"/>
              </a:solidFill>
              <a:latin typeface="Century Gothic" panose="020B0502020202020204" pitchFamily="34" charset="0"/>
            </a:endParaRPr>
          </a:p>
        </p:txBody>
      </p:sp>
      <p:sp>
        <p:nvSpPr>
          <p:cNvPr id="22" name="Rectangle 21">
            <a:hlinkClick r:id="" action="ppaction://noaction">
              <a:snd r:embed="rId4" name="Habla con una amiga en La Habana.wav"/>
            </a:hlinkClick>
          </p:cNvPr>
          <p:cNvSpPr/>
          <p:nvPr/>
        </p:nvSpPr>
        <p:spPr>
          <a:xfrm>
            <a:off x="203200" y="1005371"/>
            <a:ext cx="423635" cy="40184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Century Gothic" panose="020B0502020202020204" pitchFamily="34" charset="0"/>
              </a:rPr>
              <a:t>1</a:t>
            </a:r>
            <a:endParaRPr lang="en-GB" sz="2400" b="1" dirty="0">
              <a:latin typeface="Century Gothic" panose="020B0502020202020204" pitchFamily="34" charset="0"/>
            </a:endParaRPr>
          </a:p>
        </p:txBody>
      </p:sp>
      <p:sp>
        <p:nvSpPr>
          <p:cNvPr id="24" name="Rectangle 23">
            <a:hlinkClick r:id="" action="ppaction://noaction">
              <a:snd r:embed="rId5" name="Baila con un amigo en Bangkok.wav"/>
            </a:hlinkClick>
          </p:cNvPr>
          <p:cNvSpPr/>
          <p:nvPr/>
        </p:nvSpPr>
        <p:spPr>
          <a:xfrm>
            <a:off x="203199" y="1694042"/>
            <a:ext cx="423635" cy="40184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smtClean="0">
                <a:latin typeface="Century Gothic" panose="020B0502020202020204" pitchFamily="34" charset="0"/>
              </a:rPr>
              <a:t>2</a:t>
            </a:r>
            <a:endParaRPr lang="en-GB" sz="2400" b="1" dirty="0">
              <a:latin typeface="Century Gothic" panose="020B0502020202020204" pitchFamily="34" charset="0"/>
            </a:endParaRPr>
          </a:p>
        </p:txBody>
      </p:sp>
      <p:sp>
        <p:nvSpPr>
          <p:cNvPr id="25" name="Rectangle 24">
            <a:hlinkClick r:id="" action="ppaction://noaction">
              <a:snd r:embed="rId6" name="Compra una casa en Caracas.wav"/>
            </a:hlinkClick>
          </p:cNvPr>
          <p:cNvSpPr/>
          <p:nvPr/>
        </p:nvSpPr>
        <p:spPr>
          <a:xfrm>
            <a:off x="200313" y="2325301"/>
            <a:ext cx="423635" cy="40184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Century Gothic" panose="020B0502020202020204" pitchFamily="34" charset="0"/>
              </a:rPr>
              <a:t>3</a:t>
            </a:r>
            <a:endParaRPr lang="en-GB" sz="2400" b="1" dirty="0">
              <a:latin typeface="Century Gothic" panose="020B0502020202020204" pitchFamily="34" charset="0"/>
            </a:endParaRPr>
          </a:p>
        </p:txBody>
      </p:sp>
      <p:sp>
        <p:nvSpPr>
          <p:cNvPr id="26" name="Rectangle 25">
            <a:hlinkClick r:id="" action="ppaction://noaction">
              <a:snd r:embed="rId7" name="Escucha música en Estocolmo.wav"/>
            </a:hlinkClick>
          </p:cNvPr>
          <p:cNvSpPr/>
          <p:nvPr/>
        </p:nvSpPr>
        <p:spPr>
          <a:xfrm>
            <a:off x="200312" y="3039395"/>
            <a:ext cx="423635" cy="40184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Century Gothic" panose="020B0502020202020204" pitchFamily="34" charset="0"/>
              </a:rPr>
              <a:t>4</a:t>
            </a:r>
            <a:endParaRPr lang="en-GB" sz="2400" b="1" dirty="0">
              <a:latin typeface="Century Gothic" panose="020B0502020202020204" pitchFamily="34" charset="0"/>
            </a:endParaRPr>
          </a:p>
        </p:txBody>
      </p:sp>
      <p:sp>
        <p:nvSpPr>
          <p:cNvPr id="27" name="Rectangle 26">
            <a:hlinkClick r:id="" action="ppaction://noaction">
              <a:snd r:embed="rId8" name="Llega tarde a los llanos.wav"/>
            </a:hlinkClick>
          </p:cNvPr>
          <p:cNvSpPr/>
          <p:nvPr/>
        </p:nvSpPr>
        <p:spPr>
          <a:xfrm>
            <a:off x="200311" y="3773236"/>
            <a:ext cx="423635" cy="40184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Century Gothic" panose="020B0502020202020204" pitchFamily="34" charset="0"/>
              </a:rPr>
              <a:t>5</a:t>
            </a:r>
            <a:endParaRPr lang="en-GB" sz="2400" b="1" dirty="0">
              <a:latin typeface="Century Gothic" panose="020B0502020202020204" pitchFamily="34" charset="0"/>
            </a:endParaRPr>
          </a:p>
        </p:txBody>
      </p:sp>
      <p:sp>
        <p:nvSpPr>
          <p:cNvPr id="28" name="Rectangle 27">
            <a:hlinkClick r:id="" action="ppaction://noaction">
              <a:snd r:embed="rId9" name="Tiene una fiesta en Tokio.wav"/>
            </a:hlinkClick>
          </p:cNvPr>
          <p:cNvSpPr/>
          <p:nvPr/>
        </p:nvSpPr>
        <p:spPr>
          <a:xfrm>
            <a:off x="200311" y="4487330"/>
            <a:ext cx="423635" cy="40184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Century Gothic" panose="020B0502020202020204" pitchFamily="34" charset="0"/>
              </a:rPr>
              <a:t>6</a:t>
            </a:r>
            <a:endParaRPr lang="en-GB" sz="2400" b="1" dirty="0">
              <a:latin typeface="Century Gothic" panose="020B0502020202020204" pitchFamily="34" charset="0"/>
            </a:endParaRPr>
          </a:p>
        </p:txBody>
      </p:sp>
      <p:sp>
        <p:nvSpPr>
          <p:cNvPr id="29" name="Rectangle 28">
            <a:hlinkClick r:id="" action="ppaction://noaction">
              <a:snd r:embed="rId10" name="Olvida un libro en Oslo.wav"/>
            </a:hlinkClick>
          </p:cNvPr>
          <p:cNvSpPr/>
          <p:nvPr/>
        </p:nvSpPr>
        <p:spPr>
          <a:xfrm>
            <a:off x="203199" y="5156913"/>
            <a:ext cx="423635" cy="40184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Century Gothic" panose="020B0502020202020204" pitchFamily="34" charset="0"/>
              </a:rPr>
              <a:t>7</a:t>
            </a:r>
            <a:endParaRPr lang="en-GB" sz="2400" b="1" dirty="0">
              <a:latin typeface="Century Gothic" panose="020B0502020202020204" pitchFamily="34" charset="0"/>
            </a:endParaRPr>
          </a:p>
        </p:txBody>
      </p:sp>
      <p:sp>
        <p:nvSpPr>
          <p:cNvPr id="30" name="Rectangle 29">
            <a:hlinkClick r:id="" action="ppaction://noaction">
              <a:snd r:embed="rId11" name="Compra un barco en California.wav"/>
            </a:hlinkClick>
          </p:cNvPr>
          <p:cNvSpPr/>
          <p:nvPr/>
        </p:nvSpPr>
        <p:spPr>
          <a:xfrm>
            <a:off x="200310" y="5871599"/>
            <a:ext cx="423635" cy="40184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latin typeface="Century Gothic" panose="020B0502020202020204" pitchFamily="34" charset="0"/>
              </a:rPr>
              <a:t>8</a:t>
            </a:r>
            <a:endParaRPr lang="en-GB" sz="2400" b="1" dirty="0">
              <a:latin typeface="Century Gothic" panose="020B0502020202020204" pitchFamily="34" charset="0"/>
            </a:endParaRPr>
          </a:p>
        </p:txBody>
      </p:sp>
    </p:spTree>
    <p:extLst>
      <p:ext uri="{BB962C8B-B14F-4D97-AF65-F5344CB8AC3E}">
        <p14:creationId xmlns:p14="http://schemas.microsoft.com/office/powerpoint/2010/main" val="34993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6" grpId="0"/>
      <p:bldP spid="17" grpId="0"/>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42" y="195333"/>
            <a:ext cx="11444214" cy="1325563"/>
          </a:xfrm>
        </p:spPr>
        <p:txBody>
          <a:bodyPr>
            <a:normAutofit fontScale="90000"/>
          </a:bodyPr>
          <a:lstStyle/>
          <a:p>
            <a:r>
              <a:rPr lang="en-GB" sz="3600" dirty="0" smtClean="0"/>
              <a:t>Paula’s trip was so good that she does it again! </a:t>
            </a:r>
            <a:br>
              <a:rPr lang="en-GB" sz="3600" dirty="0" smtClean="0"/>
            </a:br>
            <a:r>
              <a:rPr lang="en-GB" sz="3600" dirty="0" smtClean="0"/>
              <a:t>This time she goes to the places in a </a:t>
            </a:r>
            <a:r>
              <a:rPr lang="en-GB" sz="3600" i="1" dirty="0" smtClean="0"/>
              <a:t>different</a:t>
            </a:r>
            <a:r>
              <a:rPr lang="en-GB" sz="3600" dirty="0" smtClean="0"/>
              <a:t> order.</a:t>
            </a:r>
            <a:endParaRPr lang="en-GB" sz="3600" dirty="0"/>
          </a:p>
        </p:txBody>
      </p:sp>
      <p:sp>
        <p:nvSpPr>
          <p:cNvPr id="4" name="TextBox 3"/>
          <p:cNvSpPr txBox="1"/>
          <p:nvPr/>
        </p:nvSpPr>
        <p:spPr>
          <a:xfrm>
            <a:off x="297842" y="1879794"/>
            <a:ext cx="9247415" cy="1077218"/>
          </a:xfrm>
          <a:prstGeom prst="rect">
            <a:avLst/>
          </a:prstGeom>
          <a:noFill/>
        </p:spPr>
        <p:txBody>
          <a:bodyPr wrap="square" rtlCol="0">
            <a:spAutoFit/>
          </a:bodyPr>
          <a:lstStyle/>
          <a:p>
            <a:r>
              <a:rPr lang="en-GB" sz="3200" dirty="0" smtClean="0">
                <a:solidFill>
                  <a:srgbClr val="002060"/>
                </a:solidFill>
                <a:latin typeface="Century Gothic" panose="020B0502020202020204" pitchFamily="34" charset="0"/>
              </a:rPr>
              <a:t>Student A: Tell the story on your prompt cards!</a:t>
            </a:r>
          </a:p>
          <a:p>
            <a:endParaRPr lang="en-GB" sz="3200" dirty="0">
              <a:solidFill>
                <a:srgbClr val="002060"/>
              </a:solidFill>
              <a:latin typeface="Century Gothic" panose="020B0502020202020204" pitchFamily="34" charset="0"/>
            </a:endParaRPr>
          </a:p>
        </p:txBody>
      </p:sp>
      <p:sp>
        <p:nvSpPr>
          <p:cNvPr id="5" name="TextBox 4"/>
          <p:cNvSpPr txBox="1"/>
          <p:nvPr/>
        </p:nvSpPr>
        <p:spPr>
          <a:xfrm>
            <a:off x="297842" y="4447502"/>
            <a:ext cx="9361715" cy="1077218"/>
          </a:xfrm>
          <a:prstGeom prst="rect">
            <a:avLst/>
          </a:prstGeom>
          <a:noFill/>
        </p:spPr>
        <p:txBody>
          <a:bodyPr wrap="square" rtlCol="0">
            <a:spAutoFit/>
          </a:bodyPr>
          <a:lstStyle/>
          <a:p>
            <a:r>
              <a:rPr lang="en-GB" sz="3200" dirty="0" smtClean="0">
                <a:solidFill>
                  <a:srgbClr val="002060"/>
                </a:solidFill>
                <a:latin typeface="Century Gothic" panose="020B0502020202020204" pitchFamily="34" charset="0"/>
              </a:rPr>
              <a:t>Then swap roles. </a:t>
            </a:r>
            <a:br>
              <a:rPr lang="en-GB" sz="3200" dirty="0" smtClean="0">
                <a:solidFill>
                  <a:srgbClr val="002060"/>
                </a:solidFill>
                <a:latin typeface="Century Gothic" panose="020B0502020202020204" pitchFamily="34" charset="0"/>
              </a:rPr>
            </a:br>
            <a:r>
              <a:rPr lang="en-GB" sz="3200" dirty="0" smtClean="0">
                <a:solidFill>
                  <a:srgbClr val="002060"/>
                </a:solidFill>
                <a:latin typeface="Century Gothic" panose="020B0502020202020204" pitchFamily="34" charset="0"/>
              </a:rPr>
              <a:t>Student B has a different set of cards.</a:t>
            </a:r>
            <a:endParaRPr lang="en-GB" sz="3200" dirty="0">
              <a:solidFill>
                <a:srgbClr val="002060"/>
              </a:solidFill>
              <a:latin typeface="Century Gothic" panose="020B0502020202020204" pitchFamily="34" charset="0"/>
            </a:endParaRPr>
          </a:p>
        </p:txBody>
      </p:sp>
      <p:sp>
        <p:nvSpPr>
          <p:cNvPr id="6" name="TextBox 5"/>
          <p:cNvSpPr txBox="1"/>
          <p:nvPr/>
        </p:nvSpPr>
        <p:spPr>
          <a:xfrm>
            <a:off x="297842" y="2939844"/>
            <a:ext cx="9434285" cy="1077218"/>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Student B: Listen and take notes </a:t>
            </a:r>
            <a:endParaRPr lang="en-GB" sz="3200" dirty="0" smtClean="0">
              <a:solidFill>
                <a:srgbClr val="002060"/>
              </a:solidFill>
              <a:latin typeface="Century Gothic" panose="020B0502020202020204" pitchFamily="34" charset="0"/>
            </a:endParaRPr>
          </a:p>
          <a:p>
            <a:r>
              <a:rPr lang="en-GB" sz="3200" dirty="0" smtClean="0">
                <a:solidFill>
                  <a:srgbClr val="002060"/>
                </a:solidFill>
                <a:latin typeface="Century Gothic" panose="020B0502020202020204" pitchFamily="34" charset="0"/>
              </a:rPr>
              <a:t>What happens and in what order?</a:t>
            </a:r>
            <a:endParaRPr lang="en-GB" sz="3200" dirty="0"/>
          </a:p>
        </p:txBody>
      </p:sp>
      <p:pic>
        <p:nvPicPr>
          <p:cNvPr id="13316" name="Picture 4" descr="woman writing while sitting on hill near mounta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45257" y="1415637"/>
            <a:ext cx="2482385" cy="3723579"/>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8453949" y="5910224"/>
            <a:ext cx="3707681" cy="386352"/>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smtClean="0">
                <a:latin typeface="Century Gothic" panose="020B0502020202020204" pitchFamily="34" charset="0"/>
              </a:rPr>
              <a:t>hablar / escuchar / escribir</a:t>
            </a:r>
            <a:endParaRPr lang="en-GB" sz="2000" b="1" dirty="0">
              <a:latin typeface="Century Gothic" panose="020B0502020202020204" pitchFamily="34" charset="0"/>
            </a:endParaRPr>
          </a:p>
        </p:txBody>
      </p:sp>
      <p:sp>
        <p:nvSpPr>
          <p:cNvPr id="11" name="TextBox 10"/>
          <p:cNvSpPr txBox="1"/>
          <p:nvPr/>
        </p:nvSpPr>
        <p:spPr>
          <a:xfrm>
            <a:off x="8459609" y="6438900"/>
            <a:ext cx="1471791" cy="307777"/>
          </a:xfrm>
          <a:prstGeom prst="rect">
            <a:avLst/>
          </a:prstGeom>
          <a:noFill/>
        </p:spPr>
        <p:txBody>
          <a:bodyPr wrap="square" rtlCol="0">
            <a:spAutoFit/>
          </a:bodyPr>
          <a:lstStyle/>
          <a:p>
            <a:r>
              <a:rPr lang="en-GB" sz="1400" dirty="0" smtClean="0">
                <a:solidFill>
                  <a:schemeClr val="bg1"/>
                </a:solidFill>
                <a:latin typeface="Century Gothic" panose="020B0502020202020204" pitchFamily="34" charset="0"/>
              </a:rPr>
              <a:t>Nick Avery</a:t>
            </a:r>
            <a:endParaRPr lang="en-GB" sz="1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93698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78306" y="2857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33350" y="2857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205828" y="2857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271000" y="28574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278306" y="31622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33350" y="31622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205828" y="31622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9293718" y="3162293"/>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15509" y="2221793"/>
            <a:ext cx="2322285" cy="553998"/>
          </a:xfrm>
          <a:prstGeom prst="rect">
            <a:avLst/>
          </a:prstGeom>
          <a:noFill/>
        </p:spPr>
        <p:txBody>
          <a:bodyPr wrap="square" rtlCol="0">
            <a:spAutoFit/>
          </a:bodyPr>
          <a:lstStyle/>
          <a:p>
            <a:r>
              <a:rPr lang="en-GB" sz="3000" i="1" dirty="0" smtClean="0">
                <a:solidFill>
                  <a:srgbClr val="002060"/>
                </a:solidFill>
                <a:latin typeface="Century Gothic" panose="020B0502020202020204" pitchFamily="34" charset="0"/>
              </a:rPr>
              <a:t>Oslo</a:t>
            </a:r>
            <a:endParaRPr lang="en-GB" sz="3000" i="1" dirty="0">
              <a:solidFill>
                <a:srgbClr val="002060"/>
              </a:solidFill>
              <a:latin typeface="Century Gothic" panose="020B0502020202020204" pitchFamily="34" charset="0"/>
            </a:endParaRPr>
          </a:p>
        </p:txBody>
      </p:sp>
      <p:sp>
        <p:nvSpPr>
          <p:cNvPr id="14" name="Action Button: Custom 13">
            <a:hlinkClick r:id="" action="ppaction://noaction" highlightClick="1">
              <a:snd r:embed="rId3" name="1. Es un gato (obscured).wav"/>
            </a:hlinkClick>
          </p:cNvPr>
          <p:cNvSpPr/>
          <p:nvPr/>
        </p:nvSpPr>
        <p:spPr>
          <a:xfrm>
            <a:off x="153761" y="32661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70C0"/>
                </a:solidFill>
                <a:latin typeface="Century Gothic" panose="020B0502020202020204" pitchFamily="34" charset="0"/>
              </a:rPr>
              <a:t>A</a:t>
            </a:r>
            <a:endParaRPr lang="en-GB" sz="2800" b="1" dirty="0">
              <a:solidFill>
                <a:srgbClr val="0070C0"/>
              </a:solidFill>
              <a:latin typeface="Century Gothic" panose="020B0502020202020204" pitchFamily="34" charset="0"/>
            </a:endParaRPr>
          </a:p>
        </p:txBody>
      </p:sp>
      <p:sp>
        <p:nvSpPr>
          <p:cNvPr id="25" name="TextBox 24"/>
          <p:cNvSpPr txBox="1"/>
          <p:nvPr/>
        </p:nvSpPr>
        <p:spPr>
          <a:xfrm>
            <a:off x="133350" y="1138352"/>
            <a:ext cx="2995585"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Forgets a book</a:t>
            </a:r>
            <a:endParaRPr lang="en-GB" sz="2800" dirty="0">
              <a:solidFill>
                <a:srgbClr val="002060"/>
              </a:solidFill>
              <a:latin typeface="Century Gothic" panose="020B0502020202020204" pitchFamily="34" charset="0"/>
            </a:endParaRPr>
          </a:p>
        </p:txBody>
      </p:sp>
      <p:sp>
        <p:nvSpPr>
          <p:cNvPr id="26" name="TextBox 25"/>
          <p:cNvSpPr txBox="1"/>
          <p:nvPr/>
        </p:nvSpPr>
        <p:spPr>
          <a:xfrm>
            <a:off x="3205828" y="1127926"/>
            <a:ext cx="3254758"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Listens to music</a:t>
            </a:r>
            <a:endParaRPr lang="en-GB" sz="2800" dirty="0">
              <a:solidFill>
                <a:srgbClr val="002060"/>
              </a:solidFill>
              <a:latin typeface="Century Gothic" panose="020B0502020202020204" pitchFamily="34" charset="0"/>
            </a:endParaRPr>
          </a:p>
        </p:txBody>
      </p:sp>
      <p:sp>
        <p:nvSpPr>
          <p:cNvPr id="27" name="TextBox 26"/>
          <p:cNvSpPr txBox="1"/>
          <p:nvPr/>
        </p:nvSpPr>
        <p:spPr>
          <a:xfrm>
            <a:off x="3578220" y="2246043"/>
            <a:ext cx="2998077" cy="553998"/>
          </a:xfrm>
          <a:prstGeom prst="rect">
            <a:avLst/>
          </a:prstGeom>
          <a:noFill/>
        </p:spPr>
        <p:txBody>
          <a:bodyPr wrap="square" rtlCol="0">
            <a:spAutoFit/>
          </a:bodyPr>
          <a:lstStyle/>
          <a:p>
            <a:r>
              <a:rPr lang="en-GB" sz="3000" i="1" dirty="0" smtClean="0">
                <a:solidFill>
                  <a:srgbClr val="002060"/>
                </a:solidFill>
                <a:latin typeface="Century Gothic" panose="020B0502020202020204" pitchFamily="34" charset="0"/>
              </a:rPr>
              <a:t>Estocolmo</a:t>
            </a:r>
            <a:endParaRPr lang="en-GB" sz="3000" i="1" dirty="0">
              <a:solidFill>
                <a:srgbClr val="002060"/>
              </a:solidFill>
              <a:latin typeface="Century Gothic" panose="020B0502020202020204" pitchFamily="34" charset="0"/>
            </a:endParaRPr>
          </a:p>
        </p:txBody>
      </p:sp>
      <p:sp>
        <p:nvSpPr>
          <p:cNvPr id="28" name="Action Button: Custom 27">
            <a:hlinkClick r:id="" action="ppaction://noaction" highlightClick="1">
              <a:snd r:embed="rId3" name="1. Es un gato (obscured).wav"/>
            </a:hlinkClick>
          </p:cNvPr>
          <p:cNvSpPr/>
          <p:nvPr/>
        </p:nvSpPr>
        <p:spPr>
          <a:xfrm>
            <a:off x="3280228" y="33310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70C0"/>
                </a:solidFill>
                <a:latin typeface="Century Gothic" panose="020B0502020202020204" pitchFamily="34" charset="0"/>
              </a:rPr>
              <a:t>B</a:t>
            </a:r>
            <a:endParaRPr lang="en-GB" sz="2800" b="1" dirty="0">
              <a:solidFill>
                <a:srgbClr val="0070C0"/>
              </a:solidFill>
              <a:latin typeface="Century Gothic" panose="020B0502020202020204" pitchFamily="34" charset="0"/>
            </a:endParaRPr>
          </a:p>
        </p:txBody>
      </p:sp>
      <p:sp>
        <p:nvSpPr>
          <p:cNvPr id="29" name="Action Button: Custom 28">
            <a:hlinkClick r:id="" action="ppaction://noaction" highlightClick="1">
              <a:snd r:embed="rId3" name="1. Es un gato (obscured).wav"/>
            </a:hlinkClick>
          </p:cNvPr>
          <p:cNvSpPr/>
          <p:nvPr/>
        </p:nvSpPr>
        <p:spPr>
          <a:xfrm>
            <a:off x="6338172" y="33310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C</a:t>
            </a:r>
          </a:p>
        </p:txBody>
      </p:sp>
      <p:sp>
        <p:nvSpPr>
          <p:cNvPr id="30" name="TextBox 29"/>
          <p:cNvSpPr txBox="1"/>
          <p:nvPr/>
        </p:nvSpPr>
        <p:spPr>
          <a:xfrm>
            <a:off x="6278305" y="1138352"/>
            <a:ext cx="2995585"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Buys a house</a:t>
            </a:r>
            <a:endParaRPr lang="en-GB" sz="2800" dirty="0">
              <a:solidFill>
                <a:srgbClr val="002060"/>
              </a:solidFill>
              <a:latin typeface="Century Gothic" panose="020B0502020202020204" pitchFamily="34" charset="0"/>
            </a:endParaRPr>
          </a:p>
        </p:txBody>
      </p:sp>
      <p:sp>
        <p:nvSpPr>
          <p:cNvPr id="31" name="TextBox 30"/>
          <p:cNvSpPr txBox="1"/>
          <p:nvPr/>
        </p:nvSpPr>
        <p:spPr>
          <a:xfrm>
            <a:off x="6737309" y="2256596"/>
            <a:ext cx="2573581" cy="553998"/>
          </a:xfrm>
          <a:prstGeom prst="rect">
            <a:avLst/>
          </a:prstGeom>
          <a:noFill/>
        </p:spPr>
        <p:txBody>
          <a:bodyPr wrap="square" rtlCol="0">
            <a:spAutoFit/>
          </a:bodyPr>
          <a:lstStyle/>
          <a:p>
            <a:r>
              <a:rPr lang="en-GB" sz="3000" i="1" dirty="0" smtClean="0">
                <a:solidFill>
                  <a:srgbClr val="002060"/>
                </a:solidFill>
                <a:latin typeface="Century Gothic" panose="020B0502020202020204" pitchFamily="34" charset="0"/>
              </a:rPr>
              <a:t>Caracas</a:t>
            </a:r>
            <a:endParaRPr lang="en-GB" sz="3000" i="1" dirty="0">
              <a:solidFill>
                <a:srgbClr val="002060"/>
              </a:solidFill>
              <a:latin typeface="Century Gothic" panose="020B0502020202020204" pitchFamily="34" charset="0"/>
            </a:endParaRPr>
          </a:p>
        </p:txBody>
      </p:sp>
      <p:sp>
        <p:nvSpPr>
          <p:cNvPr id="32" name="Action Button: Custom 31">
            <a:hlinkClick r:id="" action="ppaction://noaction" highlightClick="1">
              <a:snd r:embed="rId3" name="1. Es un gato (obscured).wav"/>
            </a:hlinkClick>
          </p:cNvPr>
          <p:cNvSpPr/>
          <p:nvPr/>
        </p:nvSpPr>
        <p:spPr>
          <a:xfrm>
            <a:off x="9350781" y="32661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70C0"/>
                </a:solidFill>
                <a:latin typeface="Century Gothic" panose="020B0502020202020204" pitchFamily="34" charset="0"/>
              </a:rPr>
              <a:t>D</a:t>
            </a:r>
            <a:endParaRPr lang="en-GB" sz="2800" b="1" dirty="0">
              <a:solidFill>
                <a:srgbClr val="0070C0"/>
              </a:solidFill>
              <a:latin typeface="Century Gothic" panose="020B0502020202020204" pitchFamily="34" charset="0"/>
            </a:endParaRPr>
          </a:p>
        </p:txBody>
      </p:sp>
      <p:sp>
        <p:nvSpPr>
          <p:cNvPr id="33" name="TextBox 32"/>
          <p:cNvSpPr txBox="1"/>
          <p:nvPr/>
        </p:nvSpPr>
        <p:spPr>
          <a:xfrm>
            <a:off x="9588906" y="1158935"/>
            <a:ext cx="2995585"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Arrives late</a:t>
            </a:r>
            <a:endParaRPr lang="en-GB" sz="2800" dirty="0">
              <a:solidFill>
                <a:srgbClr val="002060"/>
              </a:solidFill>
              <a:latin typeface="Century Gothic" panose="020B0502020202020204" pitchFamily="34" charset="0"/>
            </a:endParaRPr>
          </a:p>
        </p:txBody>
      </p:sp>
      <p:sp>
        <p:nvSpPr>
          <p:cNvPr id="34" name="TextBox 33"/>
          <p:cNvSpPr txBox="1"/>
          <p:nvPr/>
        </p:nvSpPr>
        <p:spPr>
          <a:xfrm>
            <a:off x="9759827" y="2237310"/>
            <a:ext cx="2653742" cy="553998"/>
          </a:xfrm>
          <a:prstGeom prst="rect">
            <a:avLst/>
          </a:prstGeom>
          <a:noFill/>
        </p:spPr>
        <p:txBody>
          <a:bodyPr wrap="square" rtlCol="0">
            <a:spAutoFit/>
          </a:bodyPr>
          <a:lstStyle/>
          <a:p>
            <a:r>
              <a:rPr lang="en-GB" sz="3000" i="1" dirty="0" smtClean="0">
                <a:solidFill>
                  <a:srgbClr val="002060"/>
                </a:solidFill>
                <a:latin typeface="Century Gothic" panose="020B0502020202020204" pitchFamily="34" charset="0"/>
              </a:rPr>
              <a:t>Los Llanos</a:t>
            </a:r>
            <a:endParaRPr lang="en-GB" sz="3000" i="1" dirty="0">
              <a:solidFill>
                <a:srgbClr val="002060"/>
              </a:solidFill>
              <a:latin typeface="Century Gothic" panose="020B0502020202020204" pitchFamily="34" charset="0"/>
            </a:endParaRPr>
          </a:p>
        </p:txBody>
      </p:sp>
      <p:sp>
        <p:nvSpPr>
          <p:cNvPr id="35" name="TextBox 34"/>
          <p:cNvSpPr txBox="1"/>
          <p:nvPr/>
        </p:nvSpPr>
        <p:spPr>
          <a:xfrm>
            <a:off x="202666" y="3896374"/>
            <a:ext cx="2995585" cy="954107"/>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Dances with a (male) friend</a:t>
            </a:r>
            <a:endParaRPr lang="en-GB" sz="2800" dirty="0">
              <a:solidFill>
                <a:srgbClr val="002060"/>
              </a:solidFill>
              <a:latin typeface="Century Gothic" panose="020B0502020202020204" pitchFamily="34" charset="0"/>
            </a:endParaRPr>
          </a:p>
        </p:txBody>
      </p:sp>
      <p:sp>
        <p:nvSpPr>
          <p:cNvPr id="36" name="TextBox 35"/>
          <p:cNvSpPr txBox="1"/>
          <p:nvPr/>
        </p:nvSpPr>
        <p:spPr>
          <a:xfrm>
            <a:off x="767562" y="5107433"/>
            <a:ext cx="2646177" cy="553998"/>
          </a:xfrm>
          <a:prstGeom prst="rect">
            <a:avLst/>
          </a:prstGeom>
          <a:noFill/>
        </p:spPr>
        <p:txBody>
          <a:bodyPr wrap="square" rtlCol="0">
            <a:spAutoFit/>
          </a:bodyPr>
          <a:lstStyle/>
          <a:p>
            <a:r>
              <a:rPr lang="en-GB" sz="3000" i="1" dirty="0" smtClean="0">
                <a:solidFill>
                  <a:srgbClr val="002060"/>
                </a:solidFill>
                <a:latin typeface="Century Gothic" panose="020B0502020202020204" pitchFamily="34" charset="0"/>
              </a:rPr>
              <a:t>Bangkok</a:t>
            </a:r>
            <a:endParaRPr lang="en-GB" sz="3000" i="1" dirty="0">
              <a:solidFill>
                <a:srgbClr val="002060"/>
              </a:solidFill>
              <a:latin typeface="Century Gothic" panose="020B0502020202020204" pitchFamily="34" charset="0"/>
            </a:endParaRPr>
          </a:p>
        </p:txBody>
      </p:sp>
      <p:sp>
        <p:nvSpPr>
          <p:cNvPr id="37" name="Action Button: Custom 36">
            <a:hlinkClick r:id="" action="ppaction://noaction" highlightClick="1">
              <a:snd r:embed="rId3" name="1. Es un gato (obscured).wav"/>
            </a:hlinkClick>
          </p:cNvPr>
          <p:cNvSpPr/>
          <p:nvPr/>
        </p:nvSpPr>
        <p:spPr>
          <a:xfrm>
            <a:off x="175047" y="3201828"/>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70C0"/>
                </a:solidFill>
                <a:latin typeface="Century Gothic" panose="020B0502020202020204" pitchFamily="34" charset="0"/>
              </a:rPr>
              <a:t>E</a:t>
            </a:r>
            <a:endParaRPr lang="en-GB" sz="2800" b="1" dirty="0">
              <a:solidFill>
                <a:srgbClr val="0070C0"/>
              </a:solidFill>
              <a:latin typeface="Century Gothic" panose="020B0502020202020204" pitchFamily="34" charset="0"/>
            </a:endParaRPr>
          </a:p>
        </p:txBody>
      </p:sp>
      <p:sp>
        <p:nvSpPr>
          <p:cNvPr id="38" name="Action Button: Custom 37">
            <a:hlinkClick r:id="" action="ppaction://noaction" highlightClick="1">
              <a:snd r:embed="rId3" name="1. Es un gato (obscured).wav"/>
            </a:hlinkClick>
          </p:cNvPr>
          <p:cNvSpPr/>
          <p:nvPr/>
        </p:nvSpPr>
        <p:spPr>
          <a:xfrm>
            <a:off x="3280228" y="3201828"/>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70C0"/>
                </a:solidFill>
                <a:latin typeface="Century Gothic" panose="020B0502020202020204" pitchFamily="34" charset="0"/>
              </a:rPr>
              <a:t>F</a:t>
            </a:r>
            <a:endParaRPr lang="en-GB" sz="2800" b="1" dirty="0">
              <a:solidFill>
                <a:srgbClr val="0070C0"/>
              </a:solidFill>
              <a:latin typeface="Century Gothic" panose="020B0502020202020204" pitchFamily="34" charset="0"/>
            </a:endParaRPr>
          </a:p>
        </p:txBody>
      </p:sp>
      <p:sp>
        <p:nvSpPr>
          <p:cNvPr id="39" name="TextBox 38"/>
          <p:cNvSpPr txBox="1"/>
          <p:nvPr/>
        </p:nvSpPr>
        <p:spPr>
          <a:xfrm>
            <a:off x="4182776" y="5092118"/>
            <a:ext cx="2646177" cy="553998"/>
          </a:xfrm>
          <a:prstGeom prst="rect">
            <a:avLst/>
          </a:prstGeom>
          <a:noFill/>
        </p:spPr>
        <p:txBody>
          <a:bodyPr wrap="square" rtlCol="0">
            <a:spAutoFit/>
          </a:bodyPr>
          <a:lstStyle/>
          <a:p>
            <a:r>
              <a:rPr lang="en-GB" sz="3000" i="1" dirty="0" smtClean="0">
                <a:solidFill>
                  <a:srgbClr val="002060"/>
                </a:solidFill>
                <a:latin typeface="Century Gothic" panose="020B0502020202020204" pitchFamily="34" charset="0"/>
              </a:rPr>
              <a:t>Tokio</a:t>
            </a:r>
            <a:endParaRPr lang="en-GB" sz="3000" i="1" dirty="0">
              <a:solidFill>
                <a:srgbClr val="002060"/>
              </a:solidFill>
              <a:latin typeface="Century Gothic" panose="020B0502020202020204" pitchFamily="34" charset="0"/>
            </a:endParaRPr>
          </a:p>
        </p:txBody>
      </p:sp>
      <p:sp>
        <p:nvSpPr>
          <p:cNvPr id="40" name="TextBox 39"/>
          <p:cNvSpPr txBox="1"/>
          <p:nvPr/>
        </p:nvSpPr>
        <p:spPr>
          <a:xfrm>
            <a:off x="3580712" y="4123943"/>
            <a:ext cx="2995585"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Has a party</a:t>
            </a:r>
            <a:endParaRPr lang="en-GB" sz="2800" dirty="0">
              <a:solidFill>
                <a:srgbClr val="002060"/>
              </a:solidFill>
              <a:latin typeface="Century Gothic" panose="020B0502020202020204" pitchFamily="34" charset="0"/>
            </a:endParaRPr>
          </a:p>
        </p:txBody>
      </p:sp>
      <p:sp>
        <p:nvSpPr>
          <p:cNvPr id="41" name="Action Button: Custom 40">
            <a:hlinkClick r:id="" action="ppaction://noaction" highlightClick="1">
              <a:snd r:embed="rId3" name="1. Es un gato (obscured).wav"/>
            </a:hlinkClick>
          </p:cNvPr>
          <p:cNvSpPr/>
          <p:nvPr/>
        </p:nvSpPr>
        <p:spPr>
          <a:xfrm>
            <a:off x="6338172" y="3212381"/>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70C0"/>
                </a:solidFill>
                <a:latin typeface="Century Gothic" panose="020B0502020202020204" pitchFamily="34" charset="0"/>
              </a:rPr>
              <a:t>G</a:t>
            </a:r>
            <a:endParaRPr lang="en-GB" sz="2800" b="1" dirty="0">
              <a:solidFill>
                <a:srgbClr val="0070C0"/>
              </a:solidFill>
              <a:latin typeface="Century Gothic" panose="020B0502020202020204" pitchFamily="34" charset="0"/>
            </a:endParaRPr>
          </a:p>
        </p:txBody>
      </p:sp>
      <p:sp>
        <p:nvSpPr>
          <p:cNvPr id="42" name="TextBox 41"/>
          <p:cNvSpPr txBox="1"/>
          <p:nvPr/>
        </p:nvSpPr>
        <p:spPr>
          <a:xfrm>
            <a:off x="6301024" y="4116969"/>
            <a:ext cx="2995585"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Buys a boat</a:t>
            </a:r>
            <a:endParaRPr lang="en-GB" sz="2800" dirty="0">
              <a:solidFill>
                <a:srgbClr val="002060"/>
              </a:solidFill>
              <a:latin typeface="Century Gothic" panose="020B0502020202020204" pitchFamily="34" charset="0"/>
            </a:endParaRPr>
          </a:p>
        </p:txBody>
      </p:sp>
      <p:sp>
        <p:nvSpPr>
          <p:cNvPr id="43" name="TextBox 42"/>
          <p:cNvSpPr txBox="1"/>
          <p:nvPr/>
        </p:nvSpPr>
        <p:spPr>
          <a:xfrm>
            <a:off x="6788169" y="5099723"/>
            <a:ext cx="2646177" cy="553998"/>
          </a:xfrm>
          <a:prstGeom prst="rect">
            <a:avLst/>
          </a:prstGeom>
          <a:noFill/>
        </p:spPr>
        <p:txBody>
          <a:bodyPr wrap="square" rtlCol="0">
            <a:spAutoFit/>
          </a:bodyPr>
          <a:lstStyle/>
          <a:p>
            <a:r>
              <a:rPr lang="en-GB" sz="3000" i="1" dirty="0" smtClean="0">
                <a:solidFill>
                  <a:srgbClr val="002060"/>
                </a:solidFill>
                <a:latin typeface="Century Gothic" panose="020B0502020202020204" pitchFamily="34" charset="0"/>
              </a:rPr>
              <a:t>California</a:t>
            </a:r>
            <a:endParaRPr lang="en-GB" sz="3000" i="1" dirty="0">
              <a:solidFill>
                <a:srgbClr val="002060"/>
              </a:solidFill>
              <a:latin typeface="Century Gothic" panose="020B0502020202020204" pitchFamily="34" charset="0"/>
            </a:endParaRPr>
          </a:p>
        </p:txBody>
      </p:sp>
      <p:sp>
        <p:nvSpPr>
          <p:cNvPr id="44" name="TextBox 43"/>
          <p:cNvSpPr txBox="1"/>
          <p:nvPr/>
        </p:nvSpPr>
        <p:spPr>
          <a:xfrm>
            <a:off x="9702761" y="5138182"/>
            <a:ext cx="2813307" cy="553998"/>
          </a:xfrm>
          <a:prstGeom prst="rect">
            <a:avLst/>
          </a:prstGeom>
          <a:noFill/>
        </p:spPr>
        <p:txBody>
          <a:bodyPr wrap="square" rtlCol="0">
            <a:spAutoFit/>
          </a:bodyPr>
          <a:lstStyle/>
          <a:p>
            <a:r>
              <a:rPr lang="en-GB" sz="3000" i="1" dirty="0" smtClean="0">
                <a:solidFill>
                  <a:srgbClr val="002060"/>
                </a:solidFill>
                <a:latin typeface="Century Gothic" panose="020B0502020202020204" pitchFamily="34" charset="0"/>
              </a:rPr>
              <a:t>La Habana</a:t>
            </a:r>
            <a:endParaRPr lang="en-GB" sz="3000" i="1" dirty="0">
              <a:solidFill>
                <a:srgbClr val="002060"/>
              </a:solidFill>
              <a:latin typeface="Century Gothic" panose="020B0502020202020204" pitchFamily="34" charset="0"/>
            </a:endParaRPr>
          </a:p>
        </p:txBody>
      </p:sp>
      <p:sp>
        <p:nvSpPr>
          <p:cNvPr id="45" name="TextBox 44"/>
          <p:cNvSpPr txBox="1"/>
          <p:nvPr/>
        </p:nvSpPr>
        <p:spPr>
          <a:xfrm>
            <a:off x="9271000" y="3904263"/>
            <a:ext cx="2890197" cy="954107"/>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Speaks with a (female) friend</a:t>
            </a:r>
            <a:endParaRPr lang="en-GB" sz="2800" dirty="0">
              <a:solidFill>
                <a:srgbClr val="002060"/>
              </a:solidFill>
              <a:latin typeface="Century Gothic" panose="020B0502020202020204" pitchFamily="34" charset="0"/>
            </a:endParaRPr>
          </a:p>
        </p:txBody>
      </p:sp>
      <p:sp>
        <p:nvSpPr>
          <p:cNvPr id="46" name="Action Button: Custom 45">
            <a:hlinkClick r:id="" action="ppaction://noaction" highlightClick="1">
              <a:snd r:embed="rId3" name="1. Es un gato (obscured).wav"/>
            </a:hlinkClick>
          </p:cNvPr>
          <p:cNvSpPr/>
          <p:nvPr/>
        </p:nvSpPr>
        <p:spPr>
          <a:xfrm>
            <a:off x="9348828" y="3191146"/>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70C0"/>
                </a:solidFill>
                <a:latin typeface="Century Gothic" panose="020B0502020202020204" pitchFamily="34" charset="0"/>
              </a:rPr>
              <a:t>H</a:t>
            </a:r>
          </a:p>
        </p:txBody>
      </p:sp>
      <p:sp>
        <p:nvSpPr>
          <p:cNvPr id="49" name="TextBox 48"/>
          <p:cNvSpPr txBox="1"/>
          <p:nvPr/>
        </p:nvSpPr>
        <p:spPr>
          <a:xfrm>
            <a:off x="8459609" y="6438900"/>
            <a:ext cx="1471791" cy="307777"/>
          </a:xfrm>
          <a:prstGeom prst="rect">
            <a:avLst/>
          </a:prstGeom>
          <a:noFill/>
        </p:spPr>
        <p:txBody>
          <a:bodyPr wrap="square" rtlCol="0">
            <a:spAutoFit/>
          </a:bodyPr>
          <a:lstStyle/>
          <a:p>
            <a:r>
              <a:rPr lang="en-GB" sz="1400" dirty="0" smtClean="0">
                <a:solidFill>
                  <a:schemeClr val="bg1"/>
                </a:solidFill>
                <a:latin typeface="Century Gothic" panose="020B0502020202020204" pitchFamily="34" charset="0"/>
              </a:rPr>
              <a:t>Nick Avery</a:t>
            </a:r>
            <a:endParaRPr lang="en-GB" sz="1400" dirty="0">
              <a:solidFill>
                <a:schemeClr val="bg1"/>
              </a:solidFill>
              <a:latin typeface="Century Gothic" panose="020B0502020202020204" pitchFamily="34" charset="0"/>
            </a:endParaRPr>
          </a:p>
        </p:txBody>
      </p:sp>
      <p:sp>
        <p:nvSpPr>
          <p:cNvPr id="2" name="TextBox 1"/>
          <p:cNvSpPr txBox="1"/>
          <p:nvPr/>
        </p:nvSpPr>
        <p:spPr>
          <a:xfrm>
            <a:off x="133350" y="5839465"/>
            <a:ext cx="3803850" cy="523220"/>
          </a:xfrm>
          <a:prstGeom prst="rect">
            <a:avLst/>
          </a:prstGeom>
          <a:noFill/>
        </p:spPr>
        <p:txBody>
          <a:bodyPr wrap="square" rtlCol="0">
            <a:spAutoFit/>
          </a:bodyPr>
          <a:lstStyle/>
          <a:p>
            <a:r>
              <a:rPr lang="en-GB" sz="2800" b="1" dirty="0" smtClean="0">
                <a:solidFill>
                  <a:schemeClr val="accent5">
                    <a:lumMod val="50000"/>
                  </a:schemeClr>
                </a:solidFill>
                <a:latin typeface="Century Gothic" panose="020B0502020202020204" pitchFamily="34" charset="0"/>
              </a:rPr>
              <a:t>Persona A</a:t>
            </a:r>
            <a:endParaRPr lang="en-GB" sz="28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6720771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5326" y="286849"/>
            <a:ext cx="12488218" cy="5390044"/>
            <a:chOff x="215326" y="286849"/>
            <a:chExt cx="12488218" cy="5390044"/>
          </a:xfrm>
        </p:grpSpPr>
        <p:sp>
          <p:nvSpPr>
            <p:cNvPr id="4" name="Rectangle 3"/>
            <p:cNvSpPr/>
            <p:nvPr/>
          </p:nvSpPr>
          <p:spPr>
            <a:xfrm>
              <a:off x="3280228" y="3117170"/>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278306" y="3112076"/>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288364" y="3112075"/>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273089" y="301825"/>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15326" y="322650"/>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6226426" y="286849"/>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9273891" y="297772"/>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223329" y="362185"/>
              <a:ext cx="3249577" cy="5314708"/>
              <a:chOff x="223329" y="362185"/>
              <a:chExt cx="3249577" cy="5314708"/>
            </a:xfrm>
          </p:grpSpPr>
          <p:sp>
            <p:nvSpPr>
              <p:cNvPr id="6" name="Rectangle 5"/>
              <p:cNvSpPr/>
              <p:nvPr/>
            </p:nvSpPr>
            <p:spPr>
              <a:xfrm>
                <a:off x="223329" y="3162292"/>
                <a:ext cx="2813304" cy="25146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1150621" y="5098849"/>
                <a:ext cx="2322285" cy="553998"/>
              </a:xfrm>
              <a:prstGeom prst="rect">
                <a:avLst/>
              </a:prstGeom>
              <a:noFill/>
            </p:spPr>
            <p:txBody>
              <a:bodyPr wrap="square" rtlCol="0">
                <a:spAutoFit/>
              </a:bodyPr>
              <a:lstStyle/>
              <a:p>
                <a:r>
                  <a:rPr lang="en-GB" sz="3000" i="1" dirty="0" smtClean="0">
                    <a:solidFill>
                      <a:srgbClr val="002060"/>
                    </a:solidFill>
                    <a:latin typeface="Century Gothic" panose="020B0502020202020204" pitchFamily="34" charset="0"/>
                  </a:rPr>
                  <a:t>Oslo</a:t>
                </a:r>
                <a:endParaRPr lang="en-GB" sz="3000" i="1" dirty="0">
                  <a:solidFill>
                    <a:srgbClr val="002060"/>
                  </a:solidFill>
                  <a:latin typeface="Century Gothic" panose="020B0502020202020204" pitchFamily="34" charset="0"/>
                </a:endParaRPr>
              </a:p>
            </p:txBody>
          </p:sp>
          <p:sp>
            <p:nvSpPr>
              <p:cNvPr id="14" name="Action Button: Custom 13">
                <a:hlinkClick r:id="" action="ppaction://noaction" highlightClick="1">
                  <a:snd r:embed="rId3" name="1. Es un gato (obscured).wav"/>
                </a:hlinkClick>
              </p:cNvPr>
              <p:cNvSpPr/>
              <p:nvPr/>
            </p:nvSpPr>
            <p:spPr>
              <a:xfrm>
                <a:off x="240309" y="362185"/>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70C0"/>
                    </a:solidFill>
                    <a:latin typeface="Century Gothic" panose="020B0502020202020204" pitchFamily="34" charset="0"/>
                  </a:rPr>
                  <a:t>A</a:t>
                </a:r>
                <a:endParaRPr lang="en-GB" sz="2800" b="1" dirty="0">
                  <a:solidFill>
                    <a:srgbClr val="0070C0"/>
                  </a:solidFill>
                  <a:latin typeface="Century Gothic" panose="020B0502020202020204" pitchFamily="34" charset="0"/>
                </a:endParaRPr>
              </a:p>
            </p:txBody>
          </p:sp>
          <p:sp>
            <p:nvSpPr>
              <p:cNvPr id="25" name="TextBox 24"/>
              <p:cNvSpPr txBox="1"/>
              <p:nvPr/>
            </p:nvSpPr>
            <p:spPr>
              <a:xfrm>
                <a:off x="234047" y="3970319"/>
                <a:ext cx="2995585"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Forgets a book</a:t>
                </a:r>
                <a:endParaRPr lang="en-GB" sz="2800" dirty="0">
                  <a:solidFill>
                    <a:srgbClr val="002060"/>
                  </a:solidFill>
                  <a:latin typeface="Century Gothic" panose="020B0502020202020204" pitchFamily="34" charset="0"/>
                </a:endParaRPr>
              </a:p>
            </p:txBody>
          </p:sp>
        </p:grpSp>
        <p:sp>
          <p:nvSpPr>
            <p:cNvPr id="26" name="TextBox 25"/>
            <p:cNvSpPr txBox="1"/>
            <p:nvPr/>
          </p:nvSpPr>
          <p:spPr>
            <a:xfrm>
              <a:off x="6267940" y="4049327"/>
              <a:ext cx="2995585"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Listens to music</a:t>
              </a:r>
              <a:endParaRPr lang="en-GB" sz="2800" dirty="0">
                <a:solidFill>
                  <a:srgbClr val="002060"/>
                </a:solidFill>
                <a:latin typeface="Century Gothic" panose="020B0502020202020204" pitchFamily="34" charset="0"/>
              </a:endParaRPr>
            </a:p>
          </p:txBody>
        </p:sp>
        <p:sp>
          <p:nvSpPr>
            <p:cNvPr id="27" name="TextBox 26"/>
            <p:cNvSpPr txBox="1"/>
            <p:nvPr/>
          </p:nvSpPr>
          <p:spPr>
            <a:xfrm>
              <a:off x="6709882" y="5020061"/>
              <a:ext cx="2998077" cy="553998"/>
            </a:xfrm>
            <a:prstGeom prst="rect">
              <a:avLst/>
            </a:prstGeom>
            <a:noFill/>
          </p:spPr>
          <p:txBody>
            <a:bodyPr wrap="square" rtlCol="0">
              <a:spAutoFit/>
            </a:bodyPr>
            <a:lstStyle/>
            <a:p>
              <a:r>
                <a:rPr lang="en-GB" sz="3000" i="1" dirty="0" smtClean="0">
                  <a:solidFill>
                    <a:srgbClr val="002060"/>
                  </a:solidFill>
                  <a:latin typeface="Century Gothic" panose="020B0502020202020204" pitchFamily="34" charset="0"/>
                </a:rPr>
                <a:t>Estocolmo</a:t>
              </a:r>
              <a:endParaRPr lang="en-GB" sz="3000" i="1" dirty="0">
                <a:solidFill>
                  <a:srgbClr val="002060"/>
                </a:solidFill>
                <a:latin typeface="Century Gothic" panose="020B0502020202020204" pitchFamily="34" charset="0"/>
              </a:endParaRPr>
            </a:p>
          </p:txBody>
        </p:sp>
        <p:sp>
          <p:nvSpPr>
            <p:cNvPr id="28" name="Action Button: Custom 27">
              <a:hlinkClick r:id="" action="ppaction://noaction" highlightClick="1">
                <a:snd r:embed="rId3" name="1. Es un gato (obscured).wav"/>
              </a:hlinkClick>
            </p:cNvPr>
            <p:cNvSpPr/>
            <p:nvPr/>
          </p:nvSpPr>
          <p:spPr>
            <a:xfrm>
              <a:off x="6352706" y="3159434"/>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70C0"/>
                  </a:solidFill>
                  <a:latin typeface="Century Gothic" panose="020B0502020202020204" pitchFamily="34" charset="0"/>
                </a:rPr>
                <a:t>G</a:t>
              </a:r>
              <a:endParaRPr lang="en-GB" sz="2800" b="1" dirty="0">
                <a:solidFill>
                  <a:srgbClr val="0070C0"/>
                </a:solidFill>
                <a:latin typeface="Century Gothic" panose="020B0502020202020204" pitchFamily="34" charset="0"/>
              </a:endParaRPr>
            </a:p>
          </p:txBody>
        </p:sp>
        <p:sp>
          <p:nvSpPr>
            <p:cNvPr id="29" name="Action Button: Custom 28">
              <a:hlinkClick r:id="" action="ppaction://noaction" highlightClick="1">
                <a:snd r:embed="rId3" name="1. Es un gato (obscured).wav"/>
              </a:hlinkClick>
            </p:cNvPr>
            <p:cNvSpPr/>
            <p:nvPr/>
          </p:nvSpPr>
          <p:spPr>
            <a:xfrm>
              <a:off x="3340094" y="3164528"/>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70C0"/>
                  </a:solidFill>
                  <a:latin typeface="Century Gothic" panose="020B0502020202020204" pitchFamily="34" charset="0"/>
                </a:rPr>
                <a:t>F</a:t>
              </a:r>
              <a:endParaRPr lang="en-GB" sz="2800" b="1" dirty="0">
                <a:solidFill>
                  <a:srgbClr val="0070C0"/>
                </a:solidFill>
                <a:latin typeface="Century Gothic" panose="020B0502020202020204" pitchFamily="34" charset="0"/>
              </a:endParaRPr>
            </a:p>
          </p:txBody>
        </p:sp>
        <p:sp>
          <p:nvSpPr>
            <p:cNvPr id="30" name="TextBox 29"/>
            <p:cNvSpPr txBox="1"/>
            <p:nvPr/>
          </p:nvSpPr>
          <p:spPr>
            <a:xfrm>
              <a:off x="3509544" y="3970319"/>
              <a:ext cx="2995585"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Buys a house</a:t>
              </a:r>
              <a:endParaRPr lang="en-GB" sz="2800" dirty="0">
                <a:solidFill>
                  <a:srgbClr val="002060"/>
                </a:solidFill>
                <a:latin typeface="Century Gothic" panose="020B0502020202020204" pitchFamily="34" charset="0"/>
              </a:endParaRPr>
            </a:p>
          </p:txBody>
        </p:sp>
        <p:sp>
          <p:nvSpPr>
            <p:cNvPr id="31" name="TextBox 30"/>
            <p:cNvSpPr txBox="1"/>
            <p:nvPr/>
          </p:nvSpPr>
          <p:spPr>
            <a:xfrm>
              <a:off x="3896578" y="5069689"/>
              <a:ext cx="2573581" cy="553998"/>
            </a:xfrm>
            <a:prstGeom prst="rect">
              <a:avLst/>
            </a:prstGeom>
            <a:noFill/>
          </p:spPr>
          <p:txBody>
            <a:bodyPr wrap="square" rtlCol="0">
              <a:spAutoFit/>
            </a:bodyPr>
            <a:lstStyle/>
            <a:p>
              <a:r>
                <a:rPr lang="en-GB" sz="3000" i="1" dirty="0" smtClean="0">
                  <a:solidFill>
                    <a:srgbClr val="002060"/>
                  </a:solidFill>
                  <a:latin typeface="Century Gothic" panose="020B0502020202020204" pitchFamily="34" charset="0"/>
                </a:rPr>
                <a:t>Caracas</a:t>
              </a:r>
              <a:endParaRPr lang="en-GB" sz="3000" i="1" dirty="0">
                <a:solidFill>
                  <a:srgbClr val="002060"/>
                </a:solidFill>
                <a:latin typeface="Century Gothic" panose="020B0502020202020204" pitchFamily="34" charset="0"/>
              </a:endParaRPr>
            </a:p>
          </p:txBody>
        </p:sp>
        <p:sp>
          <p:nvSpPr>
            <p:cNvPr id="32" name="Action Button: Custom 31">
              <a:hlinkClick r:id="" action="ppaction://noaction" highlightClick="1">
                <a:snd r:embed="rId3" name="1. Es un gato (obscured).wav"/>
              </a:hlinkClick>
            </p:cNvPr>
            <p:cNvSpPr/>
            <p:nvPr/>
          </p:nvSpPr>
          <p:spPr>
            <a:xfrm>
              <a:off x="9350783" y="3159433"/>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70C0"/>
                  </a:solidFill>
                  <a:latin typeface="Century Gothic" panose="020B0502020202020204" pitchFamily="34" charset="0"/>
                </a:rPr>
                <a:t>H</a:t>
              </a:r>
              <a:endParaRPr lang="en-GB" sz="2800" b="1" dirty="0">
                <a:solidFill>
                  <a:srgbClr val="0070C0"/>
                </a:solidFill>
                <a:latin typeface="Century Gothic" panose="020B0502020202020204" pitchFamily="34" charset="0"/>
              </a:endParaRPr>
            </a:p>
          </p:txBody>
        </p:sp>
        <p:sp>
          <p:nvSpPr>
            <p:cNvPr id="33" name="TextBox 32"/>
            <p:cNvSpPr txBox="1"/>
            <p:nvPr/>
          </p:nvSpPr>
          <p:spPr>
            <a:xfrm>
              <a:off x="9707959" y="3979746"/>
              <a:ext cx="2995585"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Arrives late</a:t>
              </a:r>
              <a:endParaRPr lang="en-GB" sz="2800" dirty="0">
                <a:solidFill>
                  <a:srgbClr val="002060"/>
                </a:solidFill>
                <a:latin typeface="Century Gothic" panose="020B0502020202020204" pitchFamily="34" charset="0"/>
              </a:endParaRPr>
            </a:p>
          </p:txBody>
        </p:sp>
        <p:sp>
          <p:nvSpPr>
            <p:cNvPr id="34" name="TextBox 33"/>
            <p:cNvSpPr txBox="1"/>
            <p:nvPr/>
          </p:nvSpPr>
          <p:spPr>
            <a:xfrm>
              <a:off x="9738415" y="5053580"/>
              <a:ext cx="2653742" cy="553998"/>
            </a:xfrm>
            <a:prstGeom prst="rect">
              <a:avLst/>
            </a:prstGeom>
            <a:noFill/>
          </p:spPr>
          <p:txBody>
            <a:bodyPr wrap="square" rtlCol="0">
              <a:spAutoFit/>
            </a:bodyPr>
            <a:lstStyle/>
            <a:p>
              <a:r>
                <a:rPr lang="en-GB" sz="3000" i="1" dirty="0" smtClean="0">
                  <a:solidFill>
                    <a:srgbClr val="002060"/>
                  </a:solidFill>
                  <a:latin typeface="Century Gothic" panose="020B0502020202020204" pitchFamily="34" charset="0"/>
                </a:rPr>
                <a:t>Los Llanos</a:t>
              </a:r>
              <a:endParaRPr lang="en-GB" sz="3000" i="1" dirty="0">
                <a:solidFill>
                  <a:srgbClr val="002060"/>
                </a:solidFill>
                <a:latin typeface="Century Gothic" panose="020B0502020202020204" pitchFamily="34" charset="0"/>
              </a:endParaRPr>
            </a:p>
          </p:txBody>
        </p:sp>
        <p:sp>
          <p:nvSpPr>
            <p:cNvPr id="35" name="TextBox 34"/>
            <p:cNvSpPr txBox="1"/>
            <p:nvPr/>
          </p:nvSpPr>
          <p:spPr>
            <a:xfrm>
              <a:off x="284642" y="1056731"/>
              <a:ext cx="2995585" cy="954107"/>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Dances with a (male) friend</a:t>
              </a:r>
              <a:endParaRPr lang="en-GB" sz="2800" dirty="0">
                <a:solidFill>
                  <a:srgbClr val="002060"/>
                </a:solidFill>
                <a:latin typeface="Century Gothic" panose="020B0502020202020204" pitchFamily="34" charset="0"/>
              </a:endParaRPr>
            </a:p>
          </p:txBody>
        </p:sp>
        <p:sp>
          <p:nvSpPr>
            <p:cNvPr id="36" name="TextBox 35"/>
            <p:cNvSpPr txBox="1"/>
            <p:nvPr/>
          </p:nvSpPr>
          <p:spPr>
            <a:xfrm>
              <a:off x="798945" y="2293206"/>
              <a:ext cx="2646177" cy="553998"/>
            </a:xfrm>
            <a:prstGeom prst="rect">
              <a:avLst/>
            </a:prstGeom>
            <a:noFill/>
          </p:spPr>
          <p:txBody>
            <a:bodyPr wrap="square" rtlCol="0">
              <a:spAutoFit/>
            </a:bodyPr>
            <a:lstStyle/>
            <a:p>
              <a:r>
                <a:rPr lang="en-GB" sz="3000" i="1" dirty="0" smtClean="0">
                  <a:solidFill>
                    <a:srgbClr val="002060"/>
                  </a:solidFill>
                  <a:latin typeface="Century Gothic" panose="020B0502020202020204" pitchFamily="34" charset="0"/>
                </a:rPr>
                <a:t>Bangkok</a:t>
              </a:r>
              <a:endParaRPr lang="en-GB" sz="3000" i="1" dirty="0">
                <a:solidFill>
                  <a:srgbClr val="002060"/>
                </a:solidFill>
                <a:latin typeface="Century Gothic" panose="020B0502020202020204" pitchFamily="34" charset="0"/>
              </a:endParaRPr>
            </a:p>
          </p:txBody>
        </p:sp>
        <p:sp>
          <p:nvSpPr>
            <p:cNvPr id="37" name="Action Button: Custom 36">
              <a:hlinkClick r:id="" action="ppaction://noaction" highlightClick="1">
                <a:snd r:embed="rId3" name="1. Es un gato (obscured).wav"/>
              </a:hlinkClick>
            </p:cNvPr>
            <p:cNvSpPr/>
            <p:nvPr/>
          </p:nvSpPr>
          <p:spPr>
            <a:xfrm>
              <a:off x="240309" y="3162292"/>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70C0"/>
                  </a:solidFill>
                  <a:latin typeface="Century Gothic" panose="020B0502020202020204" pitchFamily="34" charset="0"/>
                </a:rPr>
                <a:t>E</a:t>
              </a:r>
              <a:endParaRPr lang="en-GB" sz="2800" b="1" dirty="0">
                <a:solidFill>
                  <a:srgbClr val="0070C0"/>
                </a:solidFill>
                <a:latin typeface="Century Gothic" panose="020B0502020202020204" pitchFamily="34" charset="0"/>
              </a:endParaRPr>
            </a:p>
          </p:txBody>
        </p:sp>
        <p:sp>
          <p:nvSpPr>
            <p:cNvPr id="38" name="Action Button: Custom 37">
              <a:hlinkClick r:id="" action="ppaction://noaction" highlightClick="1">
                <a:snd r:embed="rId3" name="1. Es un gato (obscured).wav"/>
              </a:hlinkClick>
            </p:cNvPr>
            <p:cNvSpPr/>
            <p:nvPr/>
          </p:nvSpPr>
          <p:spPr>
            <a:xfrm>
              <a:off x="6300826" y="326384"/>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70C0"/>
                  </a:solidFill>
                  <a:latin typeface="Century Gothic" panose="020B0502020202020204" pitchFamily="34" charset="0"/>
                </a:rPr>
                <a:t>C</a:t>
              </a:r>
              <a:endParaRPr lang="en-GB" sz="2800" b="1" dirty="0">
                <a:solidFill>
                  <a:srgbClr val="0070C0"/>
                </a:solidFill>
                <a:latin typeface="Century Gothic" panose="020B0502020202020204" pitchFamily="34" charset="0"/>
              </a:endParaRPr>
            </a:p>
          </p:txBody>
        </p:sp>
        <p:sp>
          <p:nvSpPr>
            <p:cNvPr id="39" name="TextBox 38"/>
            <p:cNvSpPr txBox="1"/>
            <p:nvPr/>
          </p:nvSpPr>
          <p:spPr>
            <a:xfrm>
              <a:off x="7180856" y="2256957"/>
              <a:ext cx="2646177" cy="553998"/>
            </a:xfrm>
            <a:prstGeom prst="rect">
              <a:avLst/>
            </a:prstGeom>
            <a:noFill/>
          </p:spPr>
          <p:txBody>
            <a:bodyPr wrap="square" rtlCol="0">
              <a:spAutoFit/>
            </a:bodyPr>
            <a:lstStyle/>
            <a:p>
              <a:r>
                <a:rPr lang="en-GB" sz="3000" i="1" dirty="0" smtClean="0">
                  <a:solidFill>
                    <a:srgbClr val="002060"/>
                  </a:solidFill>
                  <a:latin typeface="Century Gothic" panose="020B0502020202020204" pitchFamily="34" charset="0"/>
                </a:rPr>
                <a:t>Tokio</a:t>
              </a:r>
              <a:endParaRPr lang="en-GB" sz="3000" i="1" dirty="0">
                <a:solidFill>
                  <a:srgbClr val="002060"/>
                </a:solidFill>
                <a:latin typeface="Century Gothic" panose="020B0502020202020204" pitchFamily="34" charset="0"/>
              </a:endParaRPr>
            </a:p>
          </p:txBody>
        </p:sp>
        <p:sp>
          <p:nvSpPr>
            <p:cNvPr id="40" name="TextBox 39"/>
            <p:cNvSpPr txBox="1"/>
            <p:nvPr/>
          </p:nvSpPr>
          <p:spPr>
            <a:xfrm>
              <a:off x="6601310" y="1248499"/>
              <a:ext cx="2995585"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Has a party</a:t>
              </a:r>
              <a:endParaRPr lang="en-GB" sz="2800" dirty="0">
                <a:solidFill>
                  <a:srgbClr val="002060"/>
                </a:solidFill>
                <a:latin typeface="Century Gothic" panose="020B0502020202020204" pitchFamily="34" charset="0"/>
              </a:endParaRPr>
            </a:p>
          </p:txBody>
        </p:sp>
        <p:sp>
          <p:nvSpPr>
            <p:cNvPr id="41" name="Action Button: Custom 40">
              <a:hlinkClick r:id="" action="ppaction://noaction" highlightClick="1">
                <a:snd r:embed="rId3" name="1. Es un gato (obscured).wav"/>
              </a:hlinkClick>
            </p:cNvPr>
            <p:cNvSpPr/>
            <p:nvPr/>
          </p:nvSpPr>
          <p:spPr>
            <a:xfrm>
              <a:off x="3332955" y="351913"/>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70C0"/>
                  </a:solidFill>
                  <a:latin typeface="Century Gothic" panose="020B0502020202020204" pitchFamily="34" charset="0"/>
                </a:rPr>
                <a:t>B</a:t>
              </a:r>
              <a:endParaRPr lang="en-GB" sz="2800" b="1" dirty="0">
                <a:solidFill>
                  <a:srgbClr val="0070C0"/>
                </a:solidFill>
                <a:latin typeface="Century Gothic" panose="020B0502020202020204" pitchFamily="34" charset="0"/>
              </a:endParaRPr>
            </a:p>
          </p:txBody>
        </p:sp>
        <p:sp>
          <p:nvSpPr>
            <p:cNvPr id="42" name="TextBox 41"/>
            <p:cNvSpPr txBox="1"/>
            <p:nvPr/>
          </p:nvSpPr>
          <p:spPr>
            <a:xfrm>
              <a:off x="3509545" y="1247299"/>
              <a:ext cx="2995585" cy="523220"/>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Buys a boat</a:t>
              </a:r>
              <a:endParaRPr lang="en-GB" sz="2800" dirty="0">
                <a:solidFill>
                  <a:srgbClr val="002060"/>
                </a:solidFill>
                <a:latin typeface="Century Gothic" panose="020B0502020202020204" pitchFamily="34" charset="0"/>
              </a:endParaRPr>
            </a:p>
          </p:txBody>
        </p:sp>
        <p:sp>
          <p:nvSpPr>
            <p:cNvPr id="43" name="TextBox 42"/>
            <p:cNvSpPr txBox="1"/>
            <p:nvPr/>
          </p:nvSpPr>
          <p:spPr>
            <a:xfrm>
              <a:off x="3714407" y="2253192"/>
              <a:ext cx="2646177" cy="553998"/>
            </a:xfrm>
            <a:prstGeom prst="rect">
              <a:avLst/>
            </a:prstGeom>
            <a:noFill/>
          </p:spPr>
          <p:txBody>
            <a:bodyPr wrap="square" rtlCol="0">
              <a:spAutoFit/>
            </a:bodyPr>
            <a:lstStyle/>
            <a:p>
              <a:r>
                <a:rPr lang="en-GB" sz="3000" i="1" dirty="0" smtClean="0">
                  <a:solidFill>
                    <a:srgbClr val="002060"/>
                  </a:solidFill>
                  <a:latin typeface="Century Gothic" panose="020B0502020202020204" pitchFamily="34" charset="0"/>
                </a:rPr>
                <a:t>California</a:t>
              </a:r>
              <a:endParaRPr lang="en-GB" sz="3000" i="1" dirty="0">
                <a:solidFill>
                  <a:srgbClr val="002060"/>
                </a:solidFill>
                <a:latin typeface="Century Gothic" panose="020B0502020202020204" pitchFamily="34" charset="0"/>
              </a:endParaRPr>
            </a:p>
          </p:txBody>
        </p:sp>
        <p:sp>
          <p:nvSpPr>
            <p:cNvPr id="44" name="TextBox 43"/>
            <p:cNvSpPr txBox="1"/>
            <p:nvPr/>
          </p:nvSpPr>
          <p:spPr>
            <a:xfrm>
              <a:off x="9534223" y="2256927"/>
              <a:ext cx="2813307" cy="553998"/>
            </a:xfrm>
            <a:prstGeom prst="rect">
              <a:avLst/>
            </a:prstGeom>
            <a:noFill/>
          </p:spPr>
          <p:txBody>
            <a:bodyPr wrap="square" rtlCol="0">
              <a:spAutoFit/>
            </a:bodyPr>
            <a:lstStyle/>
            <a:p>
              <a:r>
                <a:rPr lang="en-GB" sz="3000" i="1" dirty="0" smtClean="0">
                  <a:solidFill>
                    <a:srgbClr val="002060"/>
                  </a:solidFill>
                  <a:latin typeface="Century Gothic" panose="020B0502020202020204" pitchFamily="34" charset="0"/>
                </a:rPr>
                <a:t>La Habana</a:t>
              </a:r>
              <a:endParaRPr lang="en-GB" sz="3000" i="1" dirty="0">
                <a:solidFill>
                  <a:srgbClr val="002060"/>
                </a:solidFill>
                <a:latin typeface="Century Gothic" panose="020B0502020202020204" pitchFamily="34" charset="0"/>
              </a:endParaRPr>
            </a:p>
          </p:txBody>
        </p:sp>
        <p:sp>
          <p:nvSpPr>
            <p:cNvPr id="45" name="TextBox 44"/>
            <p:cNvSpPr txBox="1"/>
            <p:nvPr/>
          </p:nvSpPr>
          <p:spPr>
            <a:xfrm>
              <a:off x="9288364" y="1017196"/>
              <a:ext cx="2890197" cy="954107"/>
            </a:xfrm>
            <a:prstGeom prst="rect">
              <a:avLst/>
            </a:prstGeom>
            <a:noFill/>
          </p:spPr>
          <p:txBody>
            <a:bodyPr wrap="square" rtlCol="0">
              <a:spAutoFit/>
            </a:bodyPr>
            <a:lstStyle/>
            <a:p>
              <a:r>
                <a:rPr lang="en-GB" sz="2800" dirty="0" smtClean="0">
                  <a:solidFill>
                    <a:srgbClr val="002060"/>
                  </a:solidFill>
                  <a:latin typeface="Century Gothic" panose="020B0502020202020204" pitchFamily="34" charset="0"/>
                </a:rPr>
                <a:t>Speaks with a (female) friend</a:t>
              </a:r>
              <a:endParaRPr lang="en-GB" sz="2800" dirty="0">
                <a:solidFill>
                  <a:srgbClr val="002060"/>
                </a:solidFill>
                <a:latin typeface="Century Gothic" panose="020B0502020202020204" pitchFamily="34" charset="0"/>
              </a:endParaRPr>
            </a:p>
          </p:txBody>
        </p:sp>
        <p:sp>
          <p:nvSpPr>
            <p:cNvPr id="46" name="Action Button: Custom 45">
              <a:hlinkClick r:id="" action="ppaction://noaction" highlightClick="1">
                <a:snd r:embed="rId3" name="1. Es un gato (obscured).wav"/>
              </a:hlinkClick>
            </p:cNvPr>
            <p:cNvSpPr/>
            <p:nvPr/>
          </p:nvSpPr>
          <p:spPr>
            <a:xfrm>
              <a:off x="9289299" y="326172"/>
              <a:ext cx="476250" cy="65501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70C0"/>
                  </a:solidFill>
                  <a:latin typeface="Century Gothic" panose="020B0502020202020204" pitchFamily="34" charset="0"/>
                </a:rPr>
                <a:t>D</a:t>
              </a:r>
              <a:endParaRPr lang="en-GB" sz="2800" b="1" dirty="0">
                <a:solidFill>
                  <a:srgbClr val="0070C0"/>
                </a:solidFill>
                <a:latin typeface="Century Gothic" panose="020B0502020202020204" pitchFamily="34" charset="0"/>
              </a:endParaRPr>
            </a:p>
          </p:txBody>
        </p:sp>
      </p:grpSp>
      <p:sp>
        <p:nvSpPr>
          <p:cNvPr id="47" name="TextBox 46"/>
          <p:cNvSpPr txBox="1"/>
          <p:nvPr/>
        </p:nvSpPr>
        <p:spPr>
          <a:xfrm>
            <a:off x="8459609" y="6438900"/>
            <a:ext cx="1471791" cy="307777"/>
          </a:xfrm>
          <a:prstGeom prst="rect">
            <a:avLst/>
          </a:prstGeom>
          <a:noFill/>
        </p:spPr>
        <p:txBody>
          <a:bodyPr wrap="square" rtlCol="0">
            <a:spAutoFit/>
          </a:bodyPr>
          <a:lstStyle/>
          <a:p>
            <a:r>
              <a:rPr lang="en-GB" sz="1400" dirty="0" smtClean="0">
                <a:solidFill>
                  <a:schemeClr val="bg1"/>
                </a:solidFill>
                <a:latin typeface="Century Gothic" panose="020B0502020202020204" pitchFamily="34" charset="0"/>
              </a:rPr>
              <a:t>Nick Avery</a:t>
            </a:r>
            <a:endParaRPr lang="en-GB" sz="1400" dirty="0">
              <a:solidFill>
                <a:schemeClr val="bg1"/>
              </a:solidFill>
              <a:latin typeface="Century Gothic" panose="020B0502020202020204" pitchFamily="34" charset="0"/>
            </a:endParaRPr>
          </a:p>
        </p:txBody>
      </p:sp>
      <p:sp>
        <p:nvSpPr>
          <p:cNvPr id="48" name="TextBox 47"/>
          <p:cNvSpPr txBox="1"/>
          <p:nvPr/>
        </p:nvSpPr>
        <p:spPr>
          <a:xfrm>
            <a:off x="133350" y="5839465"/>
            <a:ext cx="3803850" cy="523220"/>
          </a:xfrm>
          <a:prstGeom prst="rect">
            <a:avLst/>
          </a:prstGeom>
          <a:noFill/>
        </p:spPr>
        <p:txBody>
          <a:bodyPr wrap="square" rtlCol="0">
            <a:spAutoFit/>
          </a:bodyPr>
          <a:lstStyle/>
          <a:p>
            <a:r>
              <a:rPr lang="en-GB" sz="2800" b="1" dirty="0" smtClean="0">
                <a:solidFill>
                  <a:schemeClr val="accent5">
                    <a:lumMod val="50000"/>
                  </a:schemeClr>
                </a:solidFill>
                <a:latin typeface="Century Gothic" panose="020B0502020202020204" pitchFamily="34" charset="0"/>
              </a:rPr>
              <a:t>Persona B</a:t>
            </a:r>
            <a:endParaRPr lang="en-GB" sz="28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42419139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181" y="-6515"/>
            <a:ext cx="8035637" cy="1325563"/>
          </a:xfrm>
        </p:spPr>
        <p:txBody>
          <a:bodyPr/>
          <a:lstStyle/>
          <a:p>
            <a:r>
              <a:rPr lang="en-GB" dirty="0" smtClean="0"/>
              <a:t>Deberes: una tarea escrita</a:t>
            </a:r>
            <a:endParaRPr lang="en-GB" dirty="0"/>
          </a:p>
        </p:txBody>
      </p:sp>
      <p:sp>
        <p:nvSpPr>
          <p:cNvPr id="3" name="Content Placeholder 2"/>
          <p:cNvSpPr>
            <a:spLocks noGrp="1"/>
          </p:cNvSpPr>
          <p:nvPr>
            <p:ph idx="1"/>
          </p:nvPr>
        </p:nvSpPr>
        <p:spPr>
          <a:xfrm>
            <a:off x="838200" y="1304529"/>
            <a:ext cx="8797119" cy="1148356"/>
          </a:xfrm>
        </p:spPr>
        <p:txBody>
          <a:bodyPr/>
          <a:lstStyle/>
          <a:p>
            <a:pPr marL="0" indent="0">
              <a:buNone/>
            </a:pPr>
            <a:r>
              <a:rPr lang="en-GB" sz="3600" dirty="0" smtClean="0"/>
              <a:t>Write the story of someone’s world trip. Use the present tense.</a:t>
            </a:r>
            <a:endParaRPr lang="en-GB" sz="3600" dirty="0"/>
          </a:p>
        </p:txBody>
      </p:sp>
      <p:sp>
        <p:nvSpPr>
          <p:cNvPr id="4" name="Rounded Rectangle 3"/>
          <p:cNvSpPr/>
          <p:nvPr/>
        </p:nvSpPr>
        <p:spPr>
          <a:xfrm>
            <a:off x="231062" y="112923"/>
            <a:ext cx="1501486" cy="490552"/>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smtClean="0">
                <a:latin typeface="Century Gothic" panose="020B0502020202020204" pitchFamily="34" charset="0"/>
              </a:rPr>
              <a:t>escribir</a:t>
            </a:r>
            <a:endParaRPr lang="en-GB" sz="2000" b="1" dirty="0">
              <a:latin typeface="Century Gothic" panose="020B0502020202020204" pitchFamily="34" charset="0"/>
            </a:endParaRPr>
          </a:p>
        </p:txBody>
      </p:sp>
      <p:sp>
        <p:nvSpPr>
          <p:cNvPr id="5" name="Content Placeholder 2"/>
          <p:cNvSpPr txBox="1">
            <a:spLocks/>
          </p:cNvSpPr>
          <p:nvPr/>
        </p:nvSpPr>
        <p:spPr>
          <a:xfrm>
            <a:off x="838199" y="2721157"/>
            <a:ext cx="10986655" cy="11483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dirty="0" smtClean="0"/>
              <a:t>Use the verbs </a:t>
            </a:r>
            <a:r>
              <a:rPr lang="en-GB" sz="3600" i="1" dirty="0" smtClean="0"/>
              <a:t>hablar</a:t>
            </a:r>
            <a:r>
              <a:rPr lang="en-GB" sz="3600" dirty="0" smtClean="0"/>
              <a:t>, </a:t>
            </a:r>
            <a:r>
              <a:rPr lang="en-GB" sz="3600" i="1" dirty="0" err="1" smtClean="0"/>
              <a:t>bailar</a:t>
            </a:r>
            <a:r>
              <a:rPr lang="en-GB" sz="3600" dirty="0" smtClean="0"/>
              <a:t>, </a:t>
            </a:r>
            <a:r>
              <a:rPr lang="en-GB" sz="3600" i="1" dirty="0" err="1" smtClean="0"/>
              <a:t>comprar</a:t>
            </a:r>
            <a:r>
              <a:rPr lang="en-GB" sz="3600" dirty="0" smtClean="0"/>
              <a:t>, </a:t>
            </a:r>
            <a:r>
              <a:rPr lang="en-GB" sz="3600" i="1" dirty="0" smtClean="0"/>
              <a:t>escuchar</a:t>
            </a:r>
            <a:r>
              <a:rPr lang="en-GB" sz="3600" dirty="0" smtClean="0"/>
              <a:t>, </a:t>
            </a:r>
            <a:r>
              <a:rPr lang="en-GB" sz="3600" i="1" dirty="0" err="1" smtClean="0"/>
              <a:t>olvidar</a:t>
            </a:r>
            <a:r>
              <a:rPr lang="en-GB" sz="3600" dirty="0" smtClean="0"/>
              <a:t>, </a:t>
            </a:r>
            <a:r>
              <a:rPr lang="en-GB" sz="3600" i="1" dirty="0" smtClean="0"/>
              <a:t>llegar</a:t>
            </a:r>
            <a:r>
              <a:rPr lang="en-GB" sz="3600" dirty="0" smtClean="0"/>
              <a:t>.</a:t>
            </a:r>
            <a:endParaRPr lang="en-GB" sz="3600" dirty="0"/>
          </a:p>
        </p:txBody>
      </p:sp>
      <p:sp>
        <p:nvSpPr>
          <p:cNvPr id="8" name="Content Placeholder 2"/>
          <p:cNvSpPr txBox="1">
            <a:spLocks/>
          </p:cNvSpPr>
          <p:nvPr/>
        </p:nvSpPr>
        <p:spPr>
          <a:xfrm>
            <a:off x="838200" y="5007982"/>
            <a:ext cx="10515600" cy="11483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dirty="0" smtClean="0"/>
              <a:t>City and country names are sometimes different in Spanish! Check this in a dictionary.</a:t>
            </a:r>
            <a:endParaRPr lang="en-GB" sz="3600" dirty="0"/>
          </a:p>
        </p:txBody>
      </p:sp>
      <p:sp>
        <p:nvSpPr>
          <p:cNvPr id="9" name="Content Placeholder 2"/>
          <p:cNvSpPr txBox="1">
            <a:spLocks/>
          </p:cNvSpPr>
          <p:nvPr/>
        </p:nvSpPr>
        <p:spPr>
          <a:xfrm>
            <a:off x="838200" y="4137785"/>
            <a:ext cx="10515600" cy="11483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dirty="0" smtClean="0"/>
              <a:t>Remember to use the –a verb ending for s/he.</a:t>
            </a:r>
            <a:endParaRPr lang="en-GB" sz="3600" dirty="0"/>
          </a:p>
        </p:txBody>
      </p:sp>
      <p:pic>
        <p:nvPicPr>
          <p:cNvPr id="14338" name="Picture 2" descr="http://www.clker.com/cliparts/b/e/e/e/11949839881243335407note.svg.m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2982" y="261757"/>
            <a:ext cx="1821872" cy="202430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459609" y="6438900"/>
            <a:ext cx="1471791" cy="307777"/>
          </a:xfrm>
          <a:prstGeom prst="rect">
            <a:avLst/>
          </a:prstGeom>
          <a:noFill/>
        </p:spPr>
        <p:txBody>
          <a:bodyPr wrap="square" rtlCol="0">
            <a:spAutoFit/>
          </a:bodyPr>
          <a:lstStyle/>
          <a:p>
            <a:r>
              <a:rPr lang="en-GB" sz="1400" dirty="0" smtClean="0">
                <a:solidFill>
                  <a:schemeClr val="bg1"/>
                </a:solidFill>
                <a:latin typeface="Century Gothic" panose="020B0502020202020204" pitchFamily="34" charset="0"/>
              </a:rPr>
              <a:t>Nick Avery</a:t>
            </a:r>
            <a:endParaRPr lang="en-GB" sz="1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2599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66950" y="834817"/>
            <a:ext cx="7772400" cy="553998"/>
          </a:xfrm>
          <a:prstGeom prst="rect">
            <a:avLst/>
          </a:prstGeom>
          <a:noFill/>
        </p:spPr>
        <p:txBody>
          <a:bodyPr wrap="square" rtlCol="0">
            <a:spAutoFit/>
          </a:bodyPr>
          <a:lstStyle/>
          <a:p>
            <a:r>
              <a:rPr lang="en-GB" sz="3000" dirty="0" smtClean="0">
                <a:solidFill>
                  <a:srgbClr val="002060"/>
                </a:solidFill>
                <a:latin typeface="Century Gothic" panose="020B0502020202020204" pitchFamily="34" charset="0"/>
              </a:rPr>
              <a:t>Habla con una amiga en La Habana. </a:t>
            </a:r>
            <a:endParaRPr lang="en-GB" sz="3000" dirty="0">
              <a:solidFill>
                <a:srgbClr val="002060"/>
              </a:solidFill>
              <a:latin typeface="Century Gothic" panose="020B0502020202020204" pitchFamily="34" charset="0"/>
            </a:endParaRPr>
          </a:p>
        </p:txBody>
      </p:sp>
      <p:sp>
        <p:nvSpPr>
          <p:cNvPr id="5" name="TextBox 4"/>
          <p:cNvSpPr txBox="1"/>
          <p:nvPr/>
        </p:nvSpPr>
        <p:spPr>
          <a:xfrm>
            <a:off x="2748395" y="89702"/>
            <a:ext cx="5886450" cy="769441"/>
          </a:xfrm>
          <a:prstGeom prst="rect">
            <a:avLst/>
          </a:prstGeom>
          <a:noFill/>
        </p:spPr>
        <p:txBody>
          <a:bodyPr wrap="square" rtlCol="0">
            <a:spAutoFit/>
          </a:bodyPr>
          <a:lstStyle/>
          <a:p>
            <a:r>
              <a:rPr lang="en-GB" sz="4400" dirty="0" smtClean="0">
                <a:solidFill>
                  <a:schemeClr val="accent2"/>
                </a:solidFill>
                <a:latin typeface="Century Gothic" panose="020B0502020202020204" pitchFamily="34" charset="0"/>
              </a:rPr>
              <a:t>Una gran aventura</a:t>
            </a:r>
            <a:endParaRPr lang="en-GB" sz="4400" dirty="0">
              <a:solidFill>
                <a:schemeClr val="accent2"/>
              </a:solidFill>
              <a:latin typeface="Century Gothic" panose="020B0502020202020204" pitchFamily="34" charset="0"/>
            </a:endParaRPr>
          </a:p>
        </p:txBody>
      </p:sp>
      <p:sp>
        <p:nvSpPr>
          <p:cNvPr id="6" name="TextBox 5"/>
          <p:cNvSpPr txBox="1"/>
          <p:nvPr/>
        </p:nvSpPr>
        <p:spPr>
          <a:xfrm>
            <a:off x="2266950" y="1567529"/>
            <a:ext cx="7772400" cy="553998"/>
          </a:xfrm>
          <a:prstGeom prst="rect">
            <a:avLst/>
          </a:prstGeom>
          <a:noFill/>
        </p:spPr>
        <p:txBody>
          <a:bodyPr wrap="square" rtlCol="0">
            <a:spAutoFit/>
          </a:bodyPr>
          <a:lstStyle/>
          <a:p>
            <a:r>
              <a:rPr lang="en-GB" sz="3000" dirty="0" smtClean="0">
                <a:solidFill>
                  <a:srgbClr val="002060"/>
                </a:solidFill>
                <a:latin typeface="Century Gothic" panose="020B0502020202020204" pitchFamily="34" charset="0"/>
              </a:rPr>
              <a:t>Baila con un amigo en Bangkok. </a:t>
            </a:r>
            <a:endParaRPr lang="en-GB" sz="3000" dirty="0">
              <a:solidFill>
                <a:srgbClr val="002060"/>
              </a:solidFill>
              <a:latin typeface="Century Gothic" panose="020B0502020202020204" pitchFamily="34" charset="0"/>
            </a:endParaRPr>
          </a:p>
        </p:txBody>
      </p:sp>
      <p:sp>
        <p:nvSpPr>
          <p:cNvPr id="7" name="TextBox 6"/>
          <p:cNvSpPr txBox="1"/>
          <p:nvPr/>
        </p:nvSpPr>
        <p:spPr>
          <a:xfrm>
            <a:off x="2266950" y="2232056"/>
            <a:ext cx="7772400" cy="553998"/>
          </a:xfrm>
          <a:prstGeom prst="rect">
            <a:avLst/>
          </a:prstGeom>
          <a:noFill/>
        </p:spPr>
        <p:txBody>
          <a:bodyPr wrap="square" rtlCol="0">
            <a:spAutoFit/>
          </a:bodyPr>
          <a:lstStyle/>
          <a:p>
            <a:r>
              <a:rPr lang="en-GB" sz="3000" dirty="0" smtClean="0">
                <a:solidFill>
                  <a:srgbClr val="002060"/>
                </a:solidFill>
                <a:latin typeface="Century Gothic" panose="020B0502020202020204" pitchFamily="34" charset="0"/>
              </a:rPr>
              <a:t>Compra una casa en Caracas.</a:t>
            </a:r>
            <a:endParaRPr lang="en-GB" sz="3000" dirty="0">
              <a:solidFill>
                <a:srgbClr val="002060"/>
              </a:solidFill>
              <a:latin typeface="Century Gothic" panose="020B0502020202020204" pitchFamily="34" charset="0"/>
            </a:endParaRPr>
          </a:p>
        </p:txBody>
      </p:sp>
      <p:sp>
        <p:nvSpPr>
          <p:cNvPr id="8" name="TextBox 7"/>
          <p:cNvSpPr txBox="1"/>
          <p:nvPr/>
        </p:nvSpPr>
        <p:spPr>
          <a:xfrm>
            <a:off x="2266950" y="2944381"/>
            <a:ext cx="7772400" cy="553998"/>
          </a:xfrm>
          <a:prstGeom prst="rect">
            <a:avLst/>
          </a:prstGeom>
          <a:noFill/>
        </p:spPr>
        <p:txBody>
          <a:bodyPr wrap="square" rtlCol="0">
            <a:spAutoFit/>
          </a:bodyPr>
          <a:lstStyle/>
          <a:p>
            <a:r>
              <a:rPr lang="en-GB" sz="3000" dirty="0" smtClean="0">
                <a:solidFill>
                  <a:srgbClr val="002060"/>
                </a:solidFill>
                <a:latin typeface="Century Gothic" panose="020B0502020202020204" pitchFamily="34" charset="0"/>
              </a:rPr>
              <a:t>Escucha música en Estocolmo.</a:t>
            </a:r>
            <a:endParaRPr lang="en-GB" sz="3000" dirty="0">
              <a:solidFill>
                <a:srgbClr val="002060"/>
              </a:solidFill>
              <a:latin typeface="Century Gothic" panose="020B0502020202020204" pitchFamily="34" charset="0"/>
            </a:endParaRPr>
          </a:p>
        </p:txBody>
      </p:sp>
      <p:sp>
        <p:nvSpPr>
          <p:cNvPr id="9" name="TextBox 8"/>
          <p:cNvSpPr txBox="1"/>
          <p:nvPr/>
        </p:nvSpPr>
        <p:spPr>
          <a:xfrm>
            <a:off x="2266950" y="3644477"/>
            <a:ext cx="7772400" cy="553998"/>
          </a:xfrm>
          <a:prstGeom prst="rect">
            <a:avLst/>
          </a:prstGeom>
          <a:noFill/>
        </p:spPr>
        <p:txBody>
          <a:bodyPr wrap="square" rtlCol="0">
            <a:spAutoFit/>
          </a:bodyPr>
          <a:lstStyle/>
          <a:p>
            <a:r>
              <a:rPr lang="en-GB" sz="3000" dirty="0" smtClean="0">
                <a:solidFill>
                  <a:srgbClr val="002060"/>
                </a:solidFill>
                <a:latin typeface="Century Gothic" panose="020B0502020202020204" pitchFamily="34" charset="0"/>
              </a:rPr>
              <a:t>Llega tarde a Los Llanos.</a:t>
            </a:r>
            <a:endParaRPr lang="en-GB" sz="3000" dirty="0">
              <a:solidFill>
                <a:srgbClr val="002060"/>
              </a:solidFill>
              <a:latin typeface="Century Gothic" panose="020B0502020202020204" pitchFamily="34" charset="0"/>
            </a:endParaRPr>
          </a:p>
        </p:txBody>
      </p:sp>
      <p:sp>
        <p:nvSpPr>
          <p:cNvPr id="10" name="TextBox 9"/>
          <p:cNvSpPr txBox="1"/>
          <p:nvPr/>
        </p:nvSpPr>
        <p:spPr>
          <a:xfrm>
            <a:off x="2266950" y="4344573"/>
            <a:ext cx="7772400" cy="553998"/>
          </a:xfrm>
          <a:prstGeom prst="rect">
            <a:avLst/>
          </a:prstGeom>
          <a:noFill/>
        </p:spPr>
        <p:txBody>
          <a:bodyPr wrap="square" rtlCol="0">
            <a:spAutoFit/>
          </a:bodyPr>
          <a:lstStyle/>
          <a:p>
            <a:r>
              <a:rPr lang="en-GB" sz="3000" dirty="0" smtClean="0">
                <a:solidFill>
                  <a:srgbClr val="002060"/>
                </a:solidFill>
                <a:latin typeface="Century Gothic" panose="020B0502020202020204" pitchFamily="34" charset="0"/>
              </a:rPr>
              <a:t>Tiene una fiesta en Tokio.</a:t>
            </a:r>
            <a:endParaRPr lang="en-GB" sz="3000" dirty="0">
              <a:solidFill>
                <a:srgbClr val="002060"/>
              </a:solidFill>
              <a:latin typeface="Century Gothic" panose="020B0502020202020204" pitchFamily="34" charset="0"/>
            </a:endParaRPr>
          </a:p>
        </p:txBody>
      </p:sp>
      <p:sp>
        <p:nvSpPr>
          <p:cNvPr id="11" name="TextBox 10"/>
          <p:cNvSpPr txBox="1"/>
          <p:nvPr/>
        </p:nvSpPr>
        <p:spPr>
          <a:xfrm>
            <a:off x="2266950" y="5044669"/>
            <a:ext cx="7772400" cy="553998"/>
          </a:xfrm>
          <a:prstGeom prst="rect">
            <a:avLst/>
          </a:prstGeom>
          <a:noFill/>
        </p:spPr>
        <p:txBody>
          <a:bodyPr wrap="square" rtlCol="0">
            <a:spAutoFit/>
          </a:bodyPr>
          <a:lstStyle/>
          <a:p>
            <a:r>
              <a:rPr lang="en-GB" sz="3000" dirty="0" smtClean="0">
                <a:solidFill>
                  <a:srgbClr val="002060"/>
                </a:solidFill>
                <a:latin typeface="Century Gothic" panose="020B0502020202020204" pitchFamily="34" charset="0"/>
              </a:rPr>
              <a:t>Olvida un libro en Oslo.</a:t>
            </a:r>
            <a:endParaRPr lang="en-GB" sz="3000" dirty="0">
              <a:solidFill>
                <a:srgbClr val="002060"/>
              </a:solidFill>
              <a:latin typeface="Century Gothic" panose="020B0502020202020204" pitchFamily="34" charset="0"/>
            </a:endParaRPr>
          </a:p>
        </p:txBody>
      </p:sp>
      <p:sp>
        <p:nvSpPr>
          <p:cNvPr id="12" name="TextBox 11"/>
          <p:cNvSpPr txBox="1"/>
          <p:nvPr/>
        </p:nvSpPr>
        <p:spPr>
          <a:xfrm>
            <a:off x="2266950" y="5744765"/>
            <a:ext cx="7772400" cy="553998"/>
          </a:xfrm>
          <a:prstGeom prst="rect">
            <a:avLst/>
          </a:prstGeom>
          <a:noFill/>
        </p:spPr>
        <p:txBody>
          <a:bodyPr wrap="square" rtlCol="0">
            <a:spAutoFit/>
          </a:bodyPr>
          <a:lstStyle/>
          <a:p>
            <a:r>
              <a:rPr lang="en-GB" sz="3000" dirty="0" smtClean="0">
                <a:solidFill>
                  <a:srgbClr val="002060"/>
                </a:solidFill>
                <a:latin typeface="Century Gothic" panose="020B0502020202020204" pitchFamily="34" charset="0"/>
              </a:rPr>
              <a:t>Compra un barco en California.</a:t>
            </a:r>
            <a:endParaRPr lang="en-GB" sz="3000" dirty="0">
              <a:solidFill>
                <a:srgbClr val="002060"/>
              </a:solidFill>
              <a:latin typeface="Century Gothic" panose="020B0502020202020204" pitchFamily="34" charset="0"/>
            </a:endParaRPr>
          </a:p>
        </p:txBody>
      </p:sp>
      <p:sp>
        <p:nvSpPr>
          <p:cNvPr id="14" name="TextBox 13"/>
          <p:cNvSpPr txBox="1"/>
          <p:nvPr/>
        </p:nvSpPr>
        <p:spPr>
          <a:xfrm>
            <a:off x="8459609" y="6438900"/>
            <a:ext cx="1471791" cy="307777"/>
          </a:xfrm>
          <a:prstGeom prst="rect">
            <a:avLst/>
          </a:prstGeom>
          <a:noFill/>
        </p:spPr>
        <p:txBody>
          <a:bodyPr wrap="square" rtlCol="0">
            <a:spAutoFit/>
          </a:bodyPr>
          <a:lstStyle/>
          <a:p>
            <a:r>
              <a:rPr lang="en-GB" sz="1400" dirty="0" smtClean="0">
                <a:solidFill>
                  <a:schemeClr val="bg1"/>
                </a:solidFill>
                <a:latin typeface="Century Gothic" panose="020B0502020202020204" pitchFamily="34" charset="0"/>
              </a:rPr>
              <a:t>Nick Avery</a:t>
            </a:r>
            <a:endParaRPr lang="en-GB" sz="1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180006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546907" y="1006821"/>
            <a:ext cx="3762120" cy="4738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26949" y="993469"/>
            <a:ext cx="32273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habla</a:t>
            </a:r>
            <a:r>
              <a:rPr kumimoji="0" lang="en-GB" sz="24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con un amigo </a:t>
            </a:r>
          </a:p>
        </p:txBody>
      </p:sp>
      <p:pic>
        <p:nvPicPr>
          <p:cNvPr id="10"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64789" y="1586069"/>
            <a:ext cx="2450689" cy="4518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51257" y="1575471"/>
            <a:ext cx="19071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llega</a:t>
            </a:r>
            <a:r>
              <a:rPr kumimoji="0" lang="en-GB" sz="24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tarde</a:t>
            </a:r>
          </a:p>
        </p:txBody>
      </p:sp>
      <p:pic>
        <p:nvPicPr>
          <p:cNvPr id="11"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15330" y="2115174"/>
            <a:ext cx="2467082" cy="4744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125004" y="2111515"/>
            <a:ext cx="2553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bailar salsa</a:t>
            </a:r>
          </a:p>
        </p:txBody>
      </p:sp>
      <p:pic>
        <p:nvPicPr>
          <p:cNvPr id="13"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642802" y="2599655"/>
            <a:ext cx="3375526" cy="49990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041944" y="2587158"/>
            <a:ext cx="2772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compra</a:t>
            </a:r>
            <a:r>
              <a:rPr kumimoji="0" lang="en-GB" sz="24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un libro</a:t>
            </a:r>
          </a:p>
        </p:txBody>
      </p:sp>
      <p:sp>
        <p:nvSpPr>
          <p:cNvPr id="15" name="Action Button: Custom 14">
            <a:hlinkClick r:id="" action="ppaction://noaction" highlightClick="1"/>
          </p:cNvPr>
          <p:cNvSpPr/>
          <p:nvPr/>
        </p:nvSpPr>
        <p:spPr>
          <a:xfrm>
            <a:off x="385260" y="1116492"/>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1</a:t>
            </a:r>
          </a:p>
        </p:txBody>
      </p:sp>
      <p:sp>
        <p:nvSpPr>
          <p:cNvPr id="17" name="Action Button: Custom 16">
            <a:hlinkClick r:id="" action="ppaction://noaction" highlightClick="1"/>
          </p:cNvPr>
          <p:cNvSpPr/>
          <p:nvPr/>
        </p:nvSpPr>
        <p:spPr>
          <a:xfrm>
            <a:off x="385260" y="1623249"/>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0070C0"/>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sp>
        <p:nvSpPr>
          <p:cNvPr id="18" name="Action Button: Custom 17">
            <a:hlinkClick r:id="" action="ppaction://noaction" highlightClick="1"/>
          </p:cNvPr>
          <p:cNvSpPr/>
          <p:nvPr/>
        </p:nvSpPr>
        <p:spPr>
          <a:xfrm>
            <a:off x="387229" y="2196698"/>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0070C0"/>
                </a:solidFill>
                <a:effectLst/>
                <a:uLnTx/>
                <a:uFillTx/>
                <a:latin typeface="Century Gothic" panose="020B0502020202020204" pitchFamily="34" charset="0"/>
                <a:ea typeface="+mn-ea"/>
                <a:cs typeface="+mn-cs"/>
              </a:rPr>
              <a:t>3</a:t>
            </a:r>
            <a:endPar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sp>
        <p:nvSpPr>
          <p:cNvPr id="19" name="Action Button: Custom 18">
            <a:hlinkClick r:id="" action="ppaction://noaction" highlightClick="1"/>
          </p:cNvPr>
          <p:cNvSpPr/>
          <p:nvPr/>
        </p:nvSpPr>
        <p:spPr>
          <a:xfrm>
            <a:off x="392169" y="2755054"/>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0070C0"/>
                </a:solidFill>
                <a:effectLst/>
                <a:uLnTx/>
                <a:uFillTx/>
                <a:latin typeface="Century Gothic" panose="020B0502020202020204" pitchFamily="34" charset="0"/>
                <a:ea typeface="+mn-ea"/>
                <a:cs typeface="+mn-cs"/>
              </a:rPr>
              <a:t>4</a:t>
            </a:r>
            <a:endPar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pic>
        <p:nvPicPr>
          <p:cNvPr id="20"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663516" y="3187669"/>
            <a:ext cx="3697916" cy="46053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125349" y="3158416"/>
            <a:ext cx="3028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escuchar en clase </a:t>
            </a:r>
          </a:p>
        </p:txBody>
      </p:sp>
      <p:sp>
        <p:nvSpPr>
          <p:cNvPr id="22" name="Action Button: Custom 21">
            <a:hlinkClick r:id="" action="ppaction://noaction" highlightClick="1"/>
          </p:cNvPr>
          <p:cNvSpPr/>
          <p:nvPr/>
        </p:nvSpPr>
        <p:spPr>
          <a:xfrm>
            <a:off x="385260" y="3250981"/>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0070C0"/>
                </a:solidFill>
                <a:effectLst/>
                <a:uLnTx/>
                <a:uFillTx/>
                <a:latin typeface="Century Gothic" panose="020B0502020202020204" pitchFamily="34" charset="0"/>
                <a:ea typeface="+mn-ea"/>
                <a:cs typeface="+mn-cs"/>
              </a:rPr>
              <a:t>5</a:t>
            </a:r>
            <a:endPar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sp>
        <p:nvSpPr>
          <p:cNvPr id="23" name="Action Button: Custom 22">
            <a:hlinkClick r:id="" action="ppaction://noaction" highlightClick="1"/>
          </p:cNvPr>
          <p:cNvSpPr/>
          <p:nvPr/>
        </p:nvSpPr>
        <p:spPr>
          <a:xfrm>
            <a:off x="397784" y="3794329"/>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0070C0"/>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pic>
        <p:nvPicPr>
          <p:cNvPr id="24"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64789" y="3728357"/>
            <a:ext cx="3697916" cy="50474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129062" y="3702340"/>
            <a:ext cx="3028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comprar una casa </a:t>
            </a:r>
          </a:p>
        </p:txBody>
      </p:sp>
      <p:sp>
        <p:nvSpPr>
          <p:cNvPr id="26" name="Action Button: Custom 25">
            <a:hlinkClick r:id="" action="ppaction://noaction" highlightClick="1"/>
          </p:cNvPr>
          <p:cNvSpPr/>
          <p:nvPr/>
        </p:nvSpPr>
        <p:spPr>
          <a:xfrm>
            <a:off x="389553" y="4313654"/>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0070C0"/>
                </a:solidFill>
                <a:effectLst/>
                <a:uLnTx/>
                <a:uFillTx/>
                <a:latin typeface="Century Gothic" panose="020B0502020202020204" pitchFamily="34" charset="0"/>
                <a:ea typeface="+mn-ea"/>
                <a:cs typeface="+mn-cs"/>
              </a:rPr>
              <a:t>7</a:t>
            </a:r>
            <a:endPar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pic>
        <p:nvPicPr>
          <p:cNvPr id="27"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64789" y="4301338"/>
            <a:ext cx="3640783" cy="44593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120832" y="4290133"/>
            <a:ext cx="32988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olvida</a:t>
            </a:r>
            <a:r>
              <a:rPr kumimoji="0" lang="en-GB" sz="24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una palabra    </a:t>
            </a:r>
          </a:p>
        </p:txBody>
      </p:sp>
      <p:sp>
        <p:nvSpPr>
          <p:cNvPr id="40" name="Action Button: Custom 39">
            <a:hlinkClick r:id="" action="ppaction://noaction" highlightClick="1"/>
          </p:cNvPr>
          <p:cNvSpPr/>
          <p:nvPr/>
        </p:nvSpPr>
        <p:spPr>
          <a:xfrm>
            <a:off x="392169" y="4824662"/>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0070C0"/>
                </a:solidFill>
                <a:effectLst/>
                <a:uLnTx/>
                <a:uFillTx/>
                <a:latin typeface="Century Gothic" panose="020B0502020202020204" pitchFamily="34" charset="0"/>
                <a:ea typeface="+mn-ea"/>
                <a:cs typeface="+mn-cs"/>
              </a:rPr>
              <a:t>8</a:t>
            </a:r>
            <a:endPar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pic>
        <p:nvPicPr>
          <p:cNvPr id="41"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31723" y="4787302"/>
            <a:ext cx="3186605" cy="42890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256368" y="4779741"/>
            <a:ext cx="27157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hablar con José    </a:t>
            </a:r>
          </a:p>
        </p:txBody>
      </p:sp>
      <p:sp>
        <p:nvSpPr>
          <p:cNvPr id="43" name="Action Button: Custom 42">
            <a:hlinkClick r:id="" action="ppaction://noaction" highlightClick="1"/>
          </p:cNvPr>
          <p:cNvSpPr/>
          <p:nvPr/>
        </p:nvSpPr>
        <p:spPr>
          <a:xfrm>
            <a:off x="394640" y="5343987"/>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0070C0"/>
                </a:solidFill>
                <a:effectLst/>
                <a:uLnTx/>
                <a:uFillTx/>
                <a:latin typeface="Century Gothic" panose="020B0502020202020204" pitchFamily="34" charset="0"/>
                <a:ea typeface="+mn-ea"/>
                <a:cs typeface="+mn-cs"/>
              </a:rPr>
              <a:t>9</a:t>
            </a:r>
            <a:endPar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pic>
        <p:nvPicPr>
          <p:cNvPr id="44"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1002092" y="5282934"/>
            <a:ext cx="2656946" cy="498083"/>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1425051" y="5292786"/>
            <a:ext cx="22532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llega</a:t>
            </a:r>
            <a:r>
              <a:rPr kumimoji="0" lang="en-GB" sz="24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tarde</a:t>
            </a:r>
          </a:p>
        </p:txBody>
      </p:sp>
      <p:sp>
        <p:nvSpPr>
          <p:cNvPr id="46" name="Action Button: Custom 45">
            <a:hlinkClick r:id="" action="ppaction://noaction" highlightClick="1"/>
          </p:cNvPr>
          <p:cNvSpPr/>
          <p:nvPr/>
        </p:nvSpPr>
        <p:spPr>
          <a:xfrm>
            <a:off x="352457" y="5863312"/>
            <a:ext cx="388901"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rgbClr val="0070C0"/>
                </a:solidFill>
                <a:effectLst/>
                <a:uLnTx/>
                <a:uFillTx/>
                <a:latin typeface="Century Gothic" panose="020B0502020202020204" pitchFamily="34" charset="0"/>
                <a:ea typeface="+mn-ea"/>
                <a:cs typeface="+mn-cs"/>
              </a:rPr>
              <a:t>10</a:t>
            </a:r>
            <a:endParaRPr kumimoji="0" lang="en-GB" sz="1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pic>
        <p:nvPicPr>
          <p:cNvPr id="47"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51884" y="5804335"/>
            <a:ext cx="3514601" cy="498083"/>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926949" y="5822545"/>
            <a:ext cx="3405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baila</a:t>
            </a:r>
            <a:r>
              <a:rPr kumimoji="0" lang="en-GB" sz="24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con Alejandra</a:t>
            </a:r>
          </a:p>
        </p:txBody>
      </p:sp>
      <p:sp>
        <p:nvSpPr>
          <p:cNvPr id="60" name="TextBox 59"/>
          <p:cNvSpPr txBox="1"/>
          <p:nvPr/>
        </p:nvSpPr>
        <p:spPr>
          <a:xfrm>
            <a:off x="111834" y="14542"/>
            <a:ext cx="101791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The dog ate your Spanish homework!  What do the text pieces talk about?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28" name="Picture 4" descr="http://www.clker.com/cliparts/a/6/a/6/1194989844558026598beagle_copper_ganson.svg.m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34857" y="398848"/>
            <a:ext cx="964623" cy="796503"/>
          </a:xfrm>
          <a:prstGeom prst="rect">
            <a:avLst/>
          </a:prstGeom>
          <a:noFill/>
          <a:extLst>
            <a:ext uri="{909E8E84-426E-40DD-AFC4-6F175D3DCCD1}">
              <a14:hiddenFill xmlns:a14="http://schemas.microsoft.com/office/drawing/2010/main">
                <a:solidFill>
                  <a:srgbClr val="FFFFFF"/>
                </a:solidFill>
              </a14:hiddenFill>
            </a:ext>
          </a:extLst>
        </p:spPr>
      </p:pic>
      <p:sp>
        <p:nvSpPr>
          <p:cNvPr id="63" name="Rounded Rectangle 62"/>
          <p:cNvSpPr/>
          <p:nvPr/>
        </p:nvSpPr>
        <p:spPr>
          <a:xfrm>
            <a:off x="3298412" y="6399047"/>
            <a:ext cx="935421" cy="400919"/>
          </a:xfrm>
          <a:prstGeom prst="roundRect">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mn-cs"/>
              </a:rPr>
              <a:t>leer</a:t>
            </a:r>
            <a:endParaRPr kumimoji="0" lang="en-GB" sz="1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59" name="TextBox 58"/>
          <p:cNvSpPr txBox="1"/>
          <p:nvPr/>
        </p:nvSpPr>
        <p:spPr>
          <a:xfrm>
            <a:off x="8459609" y="6438900"/>
            <a:ext cx="14717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Nick Avery</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4051283774"/>
              </p:ext>
            </p:extLst>
          </p:nvPr>
        </p:nvGraphicFramePr>
        <p:xfrm>
          <a:off x="4425425" y="485948"/>
          <a:ext cx="6710661" cy="5854729"/>
        </p:xfrm>
        <a:graphic>
          <a:graphicData uri="http://schemas.openxmlformats.org/drawingml/2006/table">
            <a:tbl>
              <a:tblPr firstRow="1" bandRow="1">
                <a:tableStyleId>{8A107856-5554-42FB-B03E-39F5DBC370BA}</a:tableStyleId>
              </a:tblPr>
              <a:tblGrid>
                <a:gridCol w="3300395">
                  <a:extLst>
                    <a:ext uri="{9D8B030D-6E8A-4147-A177-3AD203B41FA5}">
                      <a16:colId xmlns:a16="http://schemas.microsoft.com/office/drawing/2014/main" val="2928869905"/>
                    </a:ext>
                  </a:extLst>
                </a:gridCol>
                <a:gridCol w="3410266">
                  <a:extLst>
                    <a:ext uri="{9D8B030D-6E8A-4147-A177-3AD203B41FA5}">
                      <a16:colId xmlns:a16="http://schemas.microsoft.com/office/drawing/2014/main" val="2415405571"/>
                    </a:ext>
                  </a:extLst>
                </a:gridCol>
              </a:tblGrid>
              <a:tr h="559109">
                <a:tc>
                  <a:txBody>
                    <a:bodyPr/>
                    <a:lstStyle/>
                    <a:p>
                      <a:pPr algn="ctr"/>
                      <a:r>
                        <a:rPr lang="en-GB" b="1" baseline="0" dirty="0" smtClean="0">
                          <a:solidFill>
                            <a:schemeClr val="accent5">
                              <a:lumMod val="75000"/>
                            </a:schemeClr>
                          </a:solidFill>
                          <a:latin typeface="Century Gothic" panose="020B0502020202020204" pitchFamily="34" charset="0"/>
                        </a:rPr>
                        <a:t>the action </a:t>
                      </a:r>
                      <a:r>
                        <a:rPr lang="en-GB" b="1" i="1" baseline="0" dirty="0" smtClean="0">
                          <a:solidFill>
                            <a:schemeClr val="accent5">
                              <a:lumMod val="75000"/>
                            </a:schemeClr>
                          </a:solidFill>
                          <a:latin typeface="Century Gothic" panose="020B0502020202020204" pitchFamily="34" charset="0"/>
                        </a:rPr>
                        <a:t>in general</a:t>
                      </a:r>
                      <a:endParaRPr lang="en-GB" b="1" i="1" dirty="0">
                        <a:solidFill>
                          <a:schemeClr val="accent5">
                            <a:lumMod val="75000"/>
                          </a:schemeClr>
                        </a:solidFill>
                        <a:latin typeface="Century Gothic" panose="020B0502020202020204" pitchFamily="34" charset="0"/>
                      </a:endParaRPr>
                    </a:p>
                  </a:txBody>
                  <a:tcPr anchor="ctr"/>
                </a:tc>
                <a:tc>
                  <a:txBody>
                    <a:bodyPr/>
                    <a:lstStyle/>
                    <a:p>
                      <a:pPr algn="ctr"/>
                      <a:r>
                        <a:rPr lang="en-GB" b="1" baseline="0" dirty="0" smtClean="0">
                          <a:solidFill>
                            <a:schemeClr val="accent5">
                              <a:lumMod val="75000"/>
                            </a:schemeClr>
                          </a:solidFill>
                          <a:latin typeface="Century Gothic" panose="020B0502020202020204" pitchFamily="34" charset="0"/>
                        </a:rPr>
                        <a:t>someone does the action</a:t>
                      </a:r>
                      <a:endParaRPr lang="en-GB" b="1" dirty="0">
                        <a:solidFill>
                          <a:schemeClr val="accent5">
                            <a:lumMod val="75000"/>
                          </a:schemeClr>
                        </a:solidFill>
                        <a:latin typeface="Century Gothic" panose="020B0502020202020204" pitchFamily="34" charset="0"/>
                      </a:endParaRPr>
                    </a:p>
                  </a:txBody>
                  <a:tcPr anchor="ctr"/>
                </a:tc>
                <a:extLst>
                  <a:ext uri="{0D108BD9-81ED-4DB2-BD59-A6C34878D82A}">
                    <a16:rowId xmlns:a16="http://schemas.microsoft.com/office/drawing/2014/main" val="924415809"/>
                  </a:ext>
                </a:extLst>
              </a:tr>
              <a:tr h="529562">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3100476975"/>
                  </a:ext>
                </a:extLst>
              </a:tr>
              <a:tr h="529562">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3848763795"/>
                  </a:ext>
                </a:extLst>
              </a:tr>
              <a:tr h="529562">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4107030061"/>
                  </a:ext>
                </a:extLst>
              </a:tr>
              <a:tr h="529562">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3067270774"/>
                  </a:ext>
                </a:extLst>
              </a:tr>
              <a:tr h="529562">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4255301201"/>
                  </a:ext>
                </a:extLst>
              </a:tr>
              <a:tr h="529562">
                <a:tc>
                  <a:txBody>
                    <a:bodyPr/>
                    <a:lstStyle/>
                    <a:p>
                      <a:endParaRPr lang="en-GB">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3623565507"/>
                  </a:ext>
                </a:extLst>
              </a:tr>
              <a:tr h="529562">
                <a:tc>
                  <a:txBody>
                    <a:bodyPr/>
                    <a:lstStyle/>
                    <a:p>
                      <a:endParaRPr lang="en-GB" dirty="0">
                        <a:latin typeface="Century Gothic" panose="020B0502020202020204" pitchFamily="34" charset="0"/>
                      </a:endParaRPr>
                    </a:p>
                  </a:txBody>
                  <a:tcPr/>
                </a:tc>
                <a:tc>
                  <a:txBody>
                    <a:bodyPr/>
                    <a:lstStyle/>
                    <a:p>
                      <a:endParaRPr lang="en-GB">
                        <a:latin typeface="Century Gothic" panose="020B0502020202020204" pitchFamily="34" charset="0"/>
                      </a:endParaRPr>
                    </a:p>
                  </a:txBody>
                  <a:tcPr/>
                </a:tc>
                <a:extLst>
                  <a:ext uri="{0D108BD9-81ED-4DB2-BD59-A6C34878D82A}">
                    <a16:rowId xmlns:a16="http://schemas.microsoft.com/office/drawing/2014/main" val="3164601267"/>
                  </a:ext>
                </a:extLst>
              </a:tr>
              <a:tr h="529562">
                <a:tc>
                  <a:txBody>
                    <a:bodyPr/>
                    <a:lstStyle/>
                    <a:p>
                      <a:endParaRPr lang="en-GB">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961647291"/>
                  </a:ext>
                </a:extLst>
              </a:tr>
              <a:tr h="529562">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3376119432"/>
                  </a:ext>
                </a:extLst>
              </a:tr>
              <a:tr h="529562">
                <a:tc>
                  <a:txBody>
                    <a:bodyPr/>
                    <a:lstStyle/>
                    <a:p>
                      <a:endParaRPr lang="en-GB" dirty="0">
                        <a:latin typeface="Century Gothic" panose="020B0502020202020204" pitchFamily="34" charset="0"/>
                      </a:endParaRPr>
                    </a:p>
                  </a:txBody>
                  <a:tcPr/>
                </a:tc>
                <a:tc>
                  <a:txBody>
                    <a:bodyPr/>
                    <a:lstStyle/>
                    <a:p>
                      <a:endParaRPr lang="en-GB" dirty="0">
                        <a:latin typeface="Century Gothic" panose="020B0502020202020204" pitchFamily="34" charset="0"/>
                      </a:endParaRPr>
                    </a:p>
                  </a:txBody>
                  <a:tcPr/>
                </a:tc>
                <a:extLst>
                  <a:ext uri="{0D108BD9-81ED-4DB2-BD59-A6C34878D82A}">
                    <a16:rowId xmlns:a16="http://schemas.microsoft.com/office/drawing/2014/main" val="2429530778"/>
                  </a:ext>
                </a:extLst>
              </a:tr>
            </a:tbl>
          </a:graphicData>
        </a:graphic>
      </p:graphicFrame>
      <p:pic>
        <p:nvPicPr>
          <p:cNvPr id="49"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0404" y="111306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5504" y="161199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853" y="213237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0404" y="267915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2311" y="318003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853" y="3734430"/>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5504" y="423039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2311" y="479054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84278" y="531195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84278" y="5862371"/>
            <a:ext cx="422268" cy="440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30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7293" y="103649"/>
            <a:ext cx="91164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You find four more pieces!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5549627" y="1625565"/>
            <a:ext cx="2941823" cy="4605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40552" y="1618324"/>
            <a:ext cx="23508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es importante</a:t>
            </a:r>
          </a:p>
        </p:txBody>
      </p:sp>
      <p:sp>
        <p:nvSpPr>
          <p:cNvPr id="39" name="TextBox 38"/>
          <p:cNvSpPr txBox="1"/>
          <p:nvPr/>
        </p:nvSpPr>
        <p:spPr>
          <a:xfrm>
            <a:off x="148171" y="574568"/>
            <a:ext cx="113119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Which of the text fragments could these have gone with?</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0"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384015" y="1434408"/>
            <a:ext cx="3762120" cy="473835"/>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735926" y="1453894"/>
            <a:ext cx="32273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habla</a:t>
            </a: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con un amigo </a:t>
            </a:r>
          </a:p>
        </p:txBody>
      </p:sp>
      <p:pic>
        <p:nvPicPr>
          <p:cNvPr id="42"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579702" y="1905376"/>
            <a:ext cx="2450689" cy="45181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966170" y="1894778"/>
            <a:ext cx="19071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llega</a:t>
            </a: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tarde</a:t>
            </a:r>
          </a:p>
        </p:txBody>
      </p:sp>
      <p:pic>
        <p:nvPicPr>
          <p:cNvPr id="44"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605411" y="2389654"/>
            <a:ext cx="2467082" cy="474456"/>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915085" y="2385995"/>
            <a:ext cx="25534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bailar salsa</a:t>
            </a:r>
          </a:p>
        </p:txBody>
      </p:sp>
      <p:pic>
        <p:nvPicPr>
          <p:cNvPr id="46"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500940" y="2877577"/>
            <a:ext cx="3375526" cy="499907"/>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900082" y="2865080"/>
            <a:ext cx="27720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compra</a:t>
            </a: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un libro</a:t>
            </a:r>
          </a:p>
        </p:txBody>
      </p:sp>
      <p:pic>
        <p:nvPicPr>
          <p:cNvPr id="52"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506139" y="3399480"/>
            <a:ext cx="3697916" cy="460533"/>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967972" y="3370227"/>
            <a:ext cx="30289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escuchar en clase </a:t>
            </a:r>
          </a:p>
        </p:txBody>
      </p:sp>
      <p:pic>
        <p:nvPicPr>
          <p:cNvPr id="56"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625654" y="3875899"/>
            <a:ext cx="3697916" cy="504745"/>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989927" y="3849882"/>
            <a:ext cx="30289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comprar un barco</a:t>
            </a:r>
          </a:p>
        </p:txBody>
      </p:sp>
      <p:pic>
        <p:nvPicPr>
          <p:cNvPr id="59"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647947" y="4340787"/>
            <a:ext cx="3640783" cy="445939"/>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p:cNvSpPr txBox="1"/>
          <p:nvPr/>
        </p:nvSpPr>
        <p:spPr>
          <a:xfrm>
            <a:off x="989928" y="4353671"/>
            <a:ext cx="32988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olvida</a:t>
            </a: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una palabra    </a:t>
            </a:r>
          </a:p>
        </p:txBody>
      </p:sp>
      <p:pic>
        <p:nvPicPr>
          <p:cNvPr id="62"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08444" y="4820833"/>
            <a:ext cx="3186605" cy="428905"/>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1135176" y="4778626"/>
            <a:ext cx="27157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hablar con José    </a:t>
            </a:r>
          </a:p>
        </p:txBody>
      </p:sp>
      <p:pic>
        <p:nvPicPr>
          <p:cNvPr id="65"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47857" y="5206330"/>
            <a:ext cx="2656946" cy="498083"/>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1270816" y="5216182"/>
            <a:ext cx="22532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llega</a:t>
            </a: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tarde</a:t>
            </a:r>
          </a:p>
        </p:txBody>
      </p:sp>
      <p:pic>
        <p:nvPicPr>
          <p:cNvPr id="68"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518467" y="5633709"/>
            <a:ext cx="3521195" cy="498083"/>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p:cNvSpPr txBox="1"/>
          <p:nvPr/>
        </p:nvSpPr>
        <p:spPr>
          <a:xfrm>
            <a:off x="927349" y="5660977"/>
            <a:ext cx="29236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smtClean="0">
                <a:ln>
                  <a:noFill/>
                </a:ln>
                <a:solidFill>
                  <a:srgbClr val="4472C4">
                    <a:lumMod val="50000"/>
                  </a:srgbClr>
                </a:solidFill>
                <a:effectLst/>
                <a:uLnTx/>
                <a:uFillTx/>
                <a:latin typeface="Century Gothic" panose="020B0502020202020204" pitchFamily="34" charset="0"/>
                <a:ea typeface="+mn-ea"/>
                <a:cs typeface="+mn-cs"/>
              </a:rPr>
              <a:t>baila</a:t>
            </a:r>
            <a:r>
              <a:rPr kumimoji="0" lang="en-GB" sz="20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 con Alejandra</a:t>
            </a:r>
          </a:p>
        </p:txBody>
      </p:sp>
      <p:pic>
        <p:nvPicPr>
          <p:cNvPr id="73"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0009" y="238867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4055" y="3399480"/>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2558" y="389133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http://www.clker.com/cliparts/j/p/l/D/8/K/green-ti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3624" y="4792274"/>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77" name="Rounded Rectangle 76"/>
          <p:cNvSpPr/>
          <p:nvPr/>
        </p:nvSpPr>
        <p:spPr>
          <a:xfrm>
            <a:off x="10343175" y="5884196"/>
            <a:ext cx="1745903" cy="400919"/>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leer / 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8"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5887201" y="2173265"/>
            <a:ext cx="2941823" cy="460533"/>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p:cNvSpPr txBox="1"/>
          <p:nvPr/>
        </p:nvSpPr>
        <p:spPr>
          <a:xfrm>
            <a:off x="6140552" y="2114090"/>
            <a:ext cx="23508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es fantástico</a:t>
            </a:r>
          </a:p>
        </p:txBody>
      </p:sp>
      <p:sp>
        <p:nvSpPr>
          <p:cNvPr id="80" name="TextBox 79"/>
          <p:cNvSpPr txBox="1"/>
          <p:nvPr/>
        </p:nvSpPr>
        <p:spPr>
          <a:xfrm>
            <a:off x="5113421" y="3180739"/>
            <a:ext cx="677590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Write four sentences combining the new pieces with four of the old ones!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Then translate them into English.</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1"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476559" y="1625000"/>
            <a:ext cx="2941823" cy="460533"/>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a:off x="8893110" y="1625000"/>
            <a:ext cx="23508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es excelente</a:t>
            </a:r>
          </a:p>
        </p:txBody>
      </p:sp>
      <p:pic>
        <p:nvPicPr>
          <p:cNvPr id="83" name="Picture 2" descr="close up of  white ripped piece of paper on white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491450" y="2064019"/>
            <a:ext cx="2941823" cy="460533"/>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p:cNvSpPr txBox="1"/>
          <p:nvPr/>
        </p:nvSpPr>
        <p:spPr>
          <a:xfrm>
            <a:off x="8908001" y="2064019"/>
            <a:ext cx="23508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es normal</a:t>
            </a:r>
          </a:p>
        </p:txBody>
      </p:sp>
      <p:sp>
        <p:nvSpPr>
          <p:cNvPr id="70" name="TextBox 69"/>
          <p:cNvSpPr txBox="1"/>
          <p:nvPr/>
        </p:nvSpPr>
        <p:spPr>
          <a:xfrm>
            <a:off x="8459609" y="6438900"/>
            <a:ext cx="14717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Nick Avery</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1" name="Action Button: Custom 70">
            <a:hlinkClick r:id="" action="ppaction://noaction" highlightClick="1"/>
          </p:cNvPr>
          <p:cNvSpPr/>
          <p:nvPr/>
        </p:nvSpPr>
        <p:spPr>
          <a:xfrm>
            <a:off x="371760" y="1477404"/>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1</a:t>
            </a:r>
          </a:p>
        </p:txBody>
      </p:sp>
      <p:sp>
        <p:nvSpPr>
          <p:cNvPr id="72" name="Action Button: Custom 71">
            <a:hlinkClick r:id="" action="ppaction://noaction" highlightClick="1"/>
          </p:cNvPr>
          <p:cNvSpPr/>
          <p:nvPr/>
        </p:nvSpPr>
        <p:spPr>
          <a:xfrm>
            <a:off x="385260" y="1925077"/>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0070C0"/>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sp>
        <p:nvSpPr>
          <p:cNvPr id="85" name="Action Button: Custom 84">
            <a:hlinkClick r:id="" action="ppaction://noaction" highlightClick="1"/>
          </p:cNvPr>
          <p:cNvSpPr/>
          <p:nvPr/>
        </p:nvSpPr>
        <p:spPr>
          <a:xfrm>
            <a:off x="374962" y="2413396"/>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0070C0"/>
                </a:solidFill>
                <a:effectLst/>
                <a:uLnTx/>
                <a:uFillTx/>
                <a:latin typeface="Century Gothic" panose="020B0502020202020204" pitchFamily="34" charset="0"/>
                <a:ea typeface="+mn-ea"/>
                <a:cs typeface="+mn-cs"/>
              </a:rPr>
              <a:t>3</a:t>
            </a:r>
            <a:endPar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sp>
        <p:nvSpPr>
          <p:cNvPr id="86" name="Action Button: Custom 85">
            <a:hlinkClick r:id="" action="ppaction://noaction" highlightClick="1"/>
          </p:cNvPr>
          <p:cNvSpPr/>
          <p:nvPr/>
        </p:nvSpPr>
        <p:spPr>
          <a:xfrm>
            <a:off x="380522" y="2899557"/>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0070C0"/>
                </a:solidFill>
                <a:effectLst/>
                <a:uLnTx/>
                <a:uFillTx/>
                <a:latin typeface="Century Gothic" panose="020B0502020202020204" pitchFamily="34" charset="0"/>
                <a:ea typeface="+mn-ea"/>
                <a:cs typeface="+mn-cs"/>
              </a:rPr>
              <a:t>4</a:t>
            </a:r>
            <a:endPar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sp>
        <p:nvSpPr>
          <p:cNvPr id="87" name="Action Button: Custom 86">
            <a:hlinkClick r:id="" action="ppaction://noaction" highlightClick="1"/>
          </p:cNvPr>
          <p:cNvSpPr/>
          <p:nvPr/>
        </p:nvSpPr>
        <p:spPr>
          <a:xfrm>
            <a:off x="385260" y="3420063"/>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0070C0"/>
                </a:solidFill>
                <a:effectLst/>
                <a:uLnTx/>
                <a:uFillTx/>
                <a:latin typeface="Century Gothic" panose="020B0502020202020204" pitchFamily="34" charset="0"/>
                <a:ea typeface="+mn-ea"/>
                <a:cs typeface="+mn-cs"/>
              </a:rPr>
              <a:t>5</a:t>
            </a:r>
            <a:endPar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sp>
        <p:nvSpPr>
          <p:cNvPr id="88" name="Action Button: Custom 87">
            <a:hlinkClick r:id="" action="ppaction://noaction" highlightClick="1"/>
          </p:cNvPr>
          <p:cNvSpPr/>
          <p:nvPr/>
        </p:nvSpPr>
        <p:spPr>
          <a:xfrm>
            <a:off x="395721" y="3878116"/>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0070C0"/>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sp>
        <p:nvSpPr>
          <p:cNvPr id="89" name="Action Button: Custom 88">
            <a:hlinkClick r:id="" action="ppaction://noaction" highlightClick="1"/>
          </p:cNvPr>
          <p:cNvSpPr/>
          <p:nvPr/>
        </p:nvSpPr>
        <p:spPr>
          <a:xfrm>
            <a:off x="402442" y="4423290"/>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0070C0"/>
                </a:solidFill>
                <a:effectLst/>
                <a:uLnTx/>
                <a:uFillTx/>
                <a:latin typeface="Century Gothic" panose="020B0502020202020204" pitchFamily="34" charset="0"/>
                <a:ea typeface="+mn-ea"/>
                <a:cs typeface="+mn-cs"/>
              </a:rPr>
              <a:t>7</a:t>
            </a:r>
            <a:endPar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sp>
        <p:nvSpPr>
          <p:cNvPr id="90" name="Action Button: Custom 89">
            <a:hlinkClick r:id="" action="ppaction://noaction" highlightClick="1"/>
          </p:cNvPr>
          <p:cNvSpPr/>
          <p:nvPr/>
        </p:nvSpPr>
        <p:spPr>
          <a:xfrm>
            <a:off x="392169" y="4907376"/>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0070C0"/>
                </a:solidFill>
                <a:effectLst/>
                <a:uLnTx/>
                <a:uFillTx/>
                <a:latin typeface="Century Gothic" panose="020B0502020202020204" pitchFamily="34" charset="0"/>
                <a:ea typeface="+mn-ea"/>
                <a:cs typeface="+mn-cs"/>
              </a:rPr>
              <a:t>8</a:t>
            </a:r>
            <a:endPar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sp>
        <p:nvSpPr>
          <p:cNvPr id="91" name="Action Button: Custom 90">
            <a:hlinkClick r:id="" action="ppaction://noaction" highlightClick="1"/>
          </p:cNvPr>
          <p:cNvSpPr/>
          <p:nvPr/>
        </p:nvSpPr>
        <p:spPr>
          <a:xfrm>
            <a:off x="394640" y="5343987"/>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rgbClr val="0070C0"/>
                </a:solidFill>
                <a:effectLst/>
                <a:uLnTx/>
                <a:uFillTx/>
                <a:latin typeface="Century Gothic" panose="020B0502020202020204" pitchFamily="34" charset="0"/>
                <a:ea typeface="+mn-ea"/>
                <a:cs typeface="+mn-cs"/>
              </a:rPr>
              <a:t>9</a:t>
            </a:r>
            <a:endParaRPr kumimoji="0" lang="en-GB"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sp>
        <p:nvSpPr>
          <p:cNvPr id="92" name="Action Button: Custom 91">
            <a:hlinkClick r:id="" action="ppaction://noaction" highlightClick="1"/>
          </p:cNvPr>
          <p:cNvSpPr/>
          <p:nvPr/>
        </p:nvSpPr>
        <p:spPr>
          <a:xfrm>
            <a:off x="347025" y="5793834"/>
            <a:ext cx="388901"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rgbClr val="0070C0"/>
                </a:solidFill>
                <a:effectLst/>
                <a:uLnTx/>
                <a:uFillTx/>
                <a:latin typeface="Century Gothic" panose="020B0502020202020204" pitchFamily="34" charset="0"/>
                <a:ea typeface="+mn-ea"/>
                <a:cs typeface="+mn-cs"/>
              </a:rPr>
              <a:t>10</a:t>
            </a:r>
            <a:endParaRPr kumimoji="0" lang="en-GB" sz="14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8866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10" presetClass="entr" presetSubtype="0" fill="hold"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500"/>
                                        <p:tgtEl>
                                          <p:spTgt spid="8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par>
                                <p:cTn id="23" presetID="10" presetClass="entr" presetSubtype="0" fill="hold" nodeType="withEffect">
                                  <p:stCondLst>
                                    <p:cond delay="0"/>
                                  </p:stCondLst>
                                  <p:childTnLst>
                                    <p:set>
                                      <p:cBhvr>
                                        <p:cTn id="24" dur="1" fill="hold">
                                          <p:stCondLst>
                                            <p:cond delay="0"/>
                                          </p:stCondLst>
                                        </p:cTn>
                                        <p:tgtEl>
                                          <p:spTgt spid="83"/>
                                        </p:tgtEl>
                                        <p:attrNameLst>
                                          <p:attrName>style.visibility</p:attrName>
                                        </p:attrNameLst>
                                      </p:cBhvr>
                                      <p:to>
                                        <p:strVal val="visible"/>
                                      </p:to>
                                    </p:set>
                                    <p:animEffect transition="in" filter="fade">
                                      <p:cBhvr>
                                        <p:cTn id="25" dur="500"/>
                                        <p:tgtEl>
                                          <p:spTgt spid="83"/>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7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7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9" grpId="0"/>
      <p:bldP spid="79" grpId="0"/>
      <p:bldP spid="80" grpId="0"/>
      <p:bldP spid="82" grpId="0"/>
      <p:bldP spid="8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Action Button: Custom 38">
            <a:hlinkClick r:id="" action="ppaction://noaction" highlightClick="1">
              <a:snd r:embed="rId3" name="ESCUCHA.wav"/>
            </a:hlinkClick>
          </p:cNvPr>
          <p:cNvSpPr/>
          <p:nvPr/>
        </p:nvSpPr>
        <p:spPr>
          <a:xfrm>
            <a:off x="876317" y="1434895"/>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0" name="Action Button: Custom 39">
            <a:hlinkClick r:id="" action="ppaction://noaction" highlightClick="1">
              <a:snd r:embed="rId4" name="COMPRA.wav"/>
            </a:hlinkClick>
          </p:cNvPr>
          <p:cNvSpPr/>
          <p:nvPr/>
        </p:nvSpPr>
        <p:spPr>
          <a:xfrm>
            <a:off x="876317" y="2080094"/>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1" name="Action Button: Custom 40">
            <a:hlinkClick r:id="" action="ppaction://noaction" highlightClick="1">
              <a:snd r:embed="rId5" name="LLEGA.wav"/>
            </a:hlinkClick>
          </p:cNvPr>
          <p:cNvSpPr/>
          <p:nvPr/>
        </p:nvSpPr>
        <p:spPr>
          <a:xfrm>
            <a:off x="876317" y="2725293"/>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2" name="Action Button: Custom 41">
            <a:hlinkClick r:id="" action="ppaction://noaction" highlightClick="1">
              <a:snd r:embed="rId6" name="HABLA.wav"/>
            </a:hlinkClick>
          </p:cNvPr>
          <p:cNvSpPr/>
          <p:nvPr/>
        </p:nvSpPr>
        <p:spPr>
          <a:xfrm>
            <a:off x="876317" y="336367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Action Button: Custom 42">
            <a:hlinkClick r:id="" action="ppaction://noaction" highlightClick="1">
              <a:snd r:embed="rId7" name="BAILA.wav"/>
            </a:hlinkClick>
          </p:cNvPr>
          <p:cNvSpPr/>
          <p:nvPr/>
        </p:nvSpPr>
        <p:spPr>
          <a:xfrm>
            <a:off x="876317" y="401227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 name="TextBox 3"/>
          <p:cNvSpPr txBox="1"/>
          <p:nvPr/>
        </p:nvSpPr>
        <p:spPr>
          <a:xfrm>
            <a:off x="412613" y="170261"/>
            <a:ext cx="113923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Carmen says what her friend Monica (in the pictures) does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Write 1 –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Listen and match the action verb you hear to the picture.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ounded Rectangle 28"/>
          <p:cNvSpPr/>
          <p:nvPr/>
        </p:nvSpPr>
        <p:spPr>
          <a:xfrm>
            <a:off x="10856759" y="5918618"/>
            <a:ext cx="1285874" cy="400919"/>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58888">
            <a:off x="8575393" y="4032822"/>
            <a:ext cx="2959556" cy="1664750"/>
          </a:xfrm>
          <a:prstGeom prst="rect">
            <a:avLst/>
          </a:prstGeom>
          <a:ln w="25400">
            <a:solidFill>
              <a:schemeClr val="accent2"/>
            </a:solidFill>
          </a:ln>
        </p:spPr>
      </p:pic>
      <p:sp>
        <p:nvSpPr>
          <p:cNvPr id="5" name="TextBox 4"/>
          <p:cNvSpPr txBox="1"/>
          <p:nvPr/>
        </p:nvSpPr>
        <p:spPr>
          <a:xfrm rot="1122857">
            <a:off x="10399260" y="4318672"/>
            <a:ext cx="10694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¡Hola!</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75589">
            <a:off x="4243401" y="4115833"/>
            <a:ext cx="3312258" cy="1863145"/>
          </a:xfrm>
          <a:prstGeom prst="rect">
            <a:avLst/>
          </a:prstGeom>
          <a:ln w="25400">
            <a:solidFill>
              <a:schemeClr val="accent2"/>
            </a:solidFill>
          </a:ln>
        </p:spPr>
      </p:pic>
      <p:pic>
        <p:nvPicPr>
          <p:cNvPr id="38" name="Picture 37"/>
          <p:cNvPicPr>
            <a:picLocks noChangeAspect="1"/>
          </p:cNvPicPr>
          <p:nvPr/>
        </p:nvPicPr>
        <p:blipFill rotWithShape="1">
          <a:blip r:embed="rId10" cstate="print">
            <a:extLst>
              <a:ext uri="{28A0092B-C50C-407E-A947-70E740481C1C}">
                <a14:useLocalDpi xmlns:a14="http://schemas.microsoft.com/office/drawing/2010/main" val="0"/>
              </a:ext>
            </a:extLst>
          </a:blip>
          <a:srcRect l="28315" r="22866"/>
          <a:stretch/>
        </p:blipFill>
        <p:spPr>
          <a:xfrm>
            <a:off x="9861244" y="920373"/>
            <a:ext cx="2120524" cy="2443305"/>
          </a:xfrm>
          <a:prstGeom prst="rect">
            <a:avLst/>
          </a:prstGeom>
          <a:ln w="19050">
            <a:solidFill>
              <a:schemeClr val="accent2"/>
            </a:solidFill>
          </a:ln>
        </p:spPr>
      </p:pic>
      <p:sp>
        <p:nvSpPr>
          <p:cNvPr id="49" name="TextBox 48"/>
          <p:cNvSpPr txBox="1"/>
          <p:nvPr/>
        </p:nvSpPr>
        <p:spPr>
          <a:xfrm rot="21160439">
            <a:off x="9883739" y="910281"/>
            <a:ext cx="2578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C</a:t>
            </a:r>
            <a:endPar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0" name="TextBox 49"/>
          <p:cNvSpPr txBox="1"/>
          <p:nvPr/>
        </p:nvSpPr>
        <p:spPr>
          <a:xfrm rot="21160439">
            <a:off x="4208654" y="4160850"/>
            <a:ext cx="2578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D</a:t>
            </a:r>
            <a:endPar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1" name="TextBox 50"/>
          <p:cNvSpPr txBox="1"/>
          <p:nvPr/>
        </p:nvSpPr>
        <p:spPr>
          <a:xfrm rot="21160439">
            <a:off x="8633505" y="3864943"/>
            <a:ext cx="2578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E</a:t>
            </a:r>
            <a:endPar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2" name="TextBox 51"/>
          <p:cNvSpPr txBox="1"/>
          <p:nvPr/>
        </p:nvSpPr>
        <p:spPr>
          <a:xfrm>
            <a:off x="1439033" y="1368958"/>
            <a:ext cx="517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4472C4">
                    <a:lumMod val="75000"/>
                  </a:srgbClr>
                </a:solidFill>
                <a:effectLst/>
                <a:uLnTx/>
                <a:uFillTx/>
                <a:latin typeface="Century Gothic" panose="020B0502020202020204" pitchFamily="34" charset="0"/>
                <a:ea typeface="+mn-ea"/>
                <a:cs typeface="+mn-cs"/>
              </a:rPr>
              <a:t>A</a:t>
            </a:r>
            <a:endParaRPr kumimoji="0" lang="en-GB" sz="28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sp>
        <p:nvSpPr>
          <p:cNvPr id="53" name="TextBox 52"/>
          <p:cNvSpPr txBox="1"/>
          <p:nvPr/>
        </p:nvSpPr>
        <p:spPr>
          <a:xfrm>
            <a:off x="1439033" y="2001907"/>
            <a:ext cx="517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4472C4">
                    <a:lumMod val="75000"/>
                  </a:srgbClr>
                </a:solidFill>
                <a:effectLst/>
                <a:uLnTx/>
                <a:uFillTx/>
                <a:latin typeface="Century Gothic" panose="020B0502020202020204" pitchFamily="34" charset="0"/>
                <a:ea typeface="+mn-ea"/>
                <a:cs typeface="+mn-cs"/>
              </a:rPr>
              <a:t>C</a:t>
            </a:r>
            <a:endParaRPr kumimoji="0" lang="en-GB" sz="28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sp>
        <p:nvSpPr>
          <p:cNvPr id="54" name="TextBox 53"/>
          <p:cNvSpPr txBox="1"/>
          <p:nvPr/>
        </p:nvSpPr>
        <p:spPr>
          <a:xfrm>
            <a:off x="1439033" y="2647106"/>
            <a:ext cx="517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4472C4">
                    <a:lumMod val="75000"/>
                  </a:srgbClr>
                </a:solidFill>
                <a:effectLst/>
                <a:uLnTx/>
                <a:uFillTx/>
                <a:latin typeface="Century Gothic" panose="020B0502020202020204" pitchFamily="34" charset="0"/>
                <a:ea typeface="+mn-ea"/>
                <a:cs typeface="+mn-cs"/>
              </a:rPr>
              <a:t>D</a:t>
            </a:r>
            <a:endParaRPr kumimoji="0" lang="en-GB" sz="28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sp>
        <p:nvSpPr>
          <p:cNvPr id="55" name="TextBox 54"/>
          <p:cNvSpPr txBox="1"/>
          <p:nvPr/>
        </p:nvSpPr>
        <p:spPr>
          <a:xfrm>
            <a:off x="1474491" y="3258741"/>
            <a:ext cx="517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4472C4">
                    <a:lumMod val="75000"/>
                  </a:srgbClr>
                </a:solidFill>
                <a:effectLst/>
                <a:uLnTx/>
                <a:uFillTx/>
                <a:latin typeface="Century Gothic" panose="020B0502020202020204" pitchFamily="34" charset="0"/>
                <a:ea typeface="+mn-ea"/>
                <a:cs typeface="+mn-cs"/>
              </a:rPr>
              <a:t>E</a:t>
            </a:r>
            <a:endParaRPr kumimoji="0" lang="en-GB" sz="28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sp>
        <p:nvSpPr>
          <p:cNvPr id="56" name="TextBox 55"/>
          <p:cNvSpPr txBox="1"/>
          <p:nvPr/>
        </p:nvSpPr>
        <p:spPr>
          <a:xfrm>
            <a:off x="1474491" y="3934083"/>
            <a:ext cx="517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4472C4">
                    <a:lumMod val="75000"/>
                  </a:srgbClr>
                </a:solidFill>
                <a:effectLst/>
                <a:uLnTx/>
                <a:uFillTx/>
                <a:latin typeface="Century Gothic" panose="020B0502020202020204" pitchFamily="34" charset="0"/>
                <a:ea typeface="+mn-ea"/>
                <a:cs typeface="+mn-cs"/>
              </a:rPr>
              <a:t>B</a:t>
            </a:r>
            <a:endParaRPr kumimoji="0" lang="en-GB" sz="28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pic>
        <p:nvPicPr>
          <p:cNvPr id="16" name="Picture 15"/>
          <p:cNvPicPr>
            <a:picLocks noChangeAspect="1"/>
          </p:cNvPicPr>
          <p:nvPr/>
        </p:nvPicPr>
        <p:blipFill rotWithShape="1">
          <a:blip r:embed="rId11" cstate="print">
            <a:extLst>
              <a:ext uri="{28A0092B-C50C-407E-A947-70E740481C1C}">
                <a14:useLocalDpi xmlns:a14="http://schemas.microsoft.com/office/drawing/2010/main" val="0"/>
              </a:ext>
            </a:extLst>
          </a:blip>
          <a:srcRect l="16919" r="24289"/>
          <a:stretch/>
        </p:blipFill>
        <p:spPr>
          <a:xfrm rot="21212326">
            <a:off x="2822164" y="1332293"/>
            <a:ext cx="2477845" cy="2370712"/>
          </a:xfrm>
          <a:prstGeom prst="rect">
            <a:avLst/>
          </a:prstGeom>
          <a:ln w="22225">
            <a:solidFill>
              <a:schemeClr val="accent2"/>
            </a:solidFill>
          </a:ln>
        </p:spPr>
      </p:pic>
      <p:pic>
        <p:nvPicPr>
          <p:cNvPr id="17" name="Picture 16"/>
          <p:cNvPicPr>
            <a:picLocks noChangeAspect="1"/>
          </p:cNvPicPr>
          <p:nvPr/>
        </p:nvPicPr>
        <p:blipFill rotWithShape="1">
          <a:blip r:embed="rId12" cstate="print">
            <a:extLst>
              <a:ext uri="{28A0092B-C50C-407E-A947-70E740481C1C}">
                <a14:useLocalDpi xmlns:a14="http://schemas.microsoft.com/office/drawing/2010/main" val="0"/>
              </a:ext>
            </a:extLst>
          </a:blip>
          <a:srcRect l="16085" r="15958"/>
          <a:stretch/>
        </p:blipFill>
        <p:spPr>
          <a:xfrm rot="21098582">
            <a:off x="6213736" y="1159362"/>
            <a:ext cx="2869600" cy="2375240"/>
          </a:xfrm>
          <a:prstGeom prst="rect">
            <a:avLst/>
          </a:prstGeom>
          <a:ln w="22225">
            <a:solidFill>
              <a:schemeClr val="accent2"/>
            </a:solidFill>
          </a:ln>
        </p:spPr>
      </p:pic>
      <p:sp>
        <p:nvSpPr>
          <p:cNvPr id="48" name="TextBox 47"/>
          <p:cNvSpPr txBox="1"/>
          <p:nvPr/>
        </p:nvSpPr>
        <p:spPr>
          <a:xfrm rot="21160439">
            <a:off x="6153757" y="1380993"/>
            <a:ext cx="2578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B</a:t>
            </a:r>
            <a:endPar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TextBox 14"/>
          <p:cNvSpPr txBox="1"/>
          <p:nvPr/>
        </p:nvSpPr>
        <p:spPr>
          <a:xfrm rot="20772765">
            <a:off x="2747690" y="1482050"/>
            <a:ext cx="2578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A</a:t>
            </a:r>
            <a:endPar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TextBox 17"/>
          <p:cNvSpPr txBox="1"/>
          <p:nvPr/>
        </p:nvSpPr>
        <p:spPr>
          <a:xfrm rot="21312464">
            <a:off x="5583219" y="4250517"/>
            <a:ext cx="12694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[arrives]</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TextBox 25"/>
          <p:cNvSpPr txBox="1"/>
          <p:nvPr/>
        </p:nvSpPr>
        <p:spPr>
          <a:xfrm>
            <a:off x="8459609" y="6438900"/>
            <a:ext cx="14717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Nick Avery</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724475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3604" y="171997"/>
            <a:ext cx="1108708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Now listen to Carmen’s whole sentence about Monica.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Write down what you hear. Afterwards, translate the sentences.</a:t>
            </a:r>
          </a:p>
        </p:txBody>
      </p:sp>
      <p:sp>
        <p:nvSpPr>
          <p:cNvPr id="12" name="TextBox 11"/>
          <p:cNvSpPr txBox="1"/>
          <p:nvPr/>
        </p:nvSpPr>
        <p:spPr>
          <a:xfrm>
            <a:off x="1092385" y="1612829"/>
            <a:ext cx="420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She dances in a boat.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Action Button: Custom 12">
            <a:hlinkClick r:id="" action="ppaction://noaction" highlightClick="1">
              <a:snd r:embed="rId3" name="BAILA EN UN BARCO.wav"/>
            </a:hlinkClick>
          </p:cNvPr>
          <p:cNvSpPr/>
          <p:nvPr/>
        </p:nvSpPr>
        <p:spPr>
          <a:xfrm>
            <a:off x="497404" y="1456513"/>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Action Button: Custom 13">
            <a:hlinkClick r:id="" action="ppaction://noaction" highlightClick="1">
              <a:snd r:embed="rId4" name="COMPRA UNA REVISTA.wav"/>
            </a:hlinkClick>
          </p:cNvPr>
          <p:cNvSpPr/>
          <p:nvPr/>
        </p:nvSpPr>
        <p:spPr>
          <a:xfrm>
            <a:off x="497404" y="2546215"/>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5" name="Action Button: Custom 14">
            <a:hlinkClick r:id="" action="ppaction://noaction" highlightClick="1">
              <a:snd r:embed="rId5" name="ESCUCHA MUSICA.wav"/>
            </a:hlinkClick>
          </p:cNvPr>
          <p:cNvSpPr/>
          <p:nvPr/>
        </p:nvSpPr>
        <p:spPr>
          <a:xfrm>
            <a:off x="497404" y="361140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Action Button: Custom 15">
            <a:hlinkClick r:id="" action="ppaction://noaction" highlightClick="1">
              <a:snd r:embed="rId6" name="LLEGA TARDE.wav"/>
            </a:hlinkClick>
          </p:cNvPr>
          <p:cNvSpPr/>
          <p:nvPr/>
        </p:nvSpPr>
        <p:spPr>
          <a:xfrm>
            <a:off x="497404" y="464523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7" name="Action Button: Custom 16">
            <a:hlinkClick r:id="" action="ppaction://noaction" highlightClick="1">
              <a:snd r:embed="rId7" name="HABLA CON UN AMIGO.wav"/>
            </a:hlinkClick>
          </p:cNvPr>
          <p:cNvSpPr/>
          <p:nvPr/>
        </p:nvSpPr>
        <p:spPr>
          <a:xfrm>
            <a:off x="497404" y="5679058"/>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8" name="Action Button: Custom 17">
            <a:hlinkClick r:id="" action="ppaction://noaction" highlightClick="1">
              <a:snd r:embed="rId8" name="ESCUCHA EN CLASE.wav"/>
            </a:hlinkClick>
          </p:cNvPr>
          <p:cNvSpPr/>
          <p:nvPr/>
        </p:nvSpPr>
        <p:spPr>
          <a:xfrm>
            <a:off x="6234777" y="145651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Action Button: Custom 18">
            <a:hlinkClick r:id="" action="ppaction://noaction" highlightClick="1">
              <a:snd r:embed="rId9" name="LLEGA TEMPRANO.wav"/>
            </a:hlinkClick>
          </p:cNvPr>
          <p:cNvSpPr/>
          <p:nvPr/>
        </p:nvSpPr>
        <p:spPr>
          <a:xfrm>
            <a:off x="6234777" y="253982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Action Button: Custom 19">
            <a:hlinkClick r:id="" action="ppaction://noaction" highlightClick="1">
              <a:snd r:embed="rId10" name="HABLA CON UNA AMIGA.wav"/>
            </a:hlinkClick>
          </p:cNvPr>
          <p:cNvSpPr/>
          <p:nvPr/>
        </p:nvSpPr>
        <p:spPr>
          <a:xfrm>
            <a:off x="6248408" y="3605083"/>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Action Button: Custom 20">
            <a:hlinkClick r:id="" action="ppaction://noaction" highlightClick="1">
              <a:snd r:embed="rId11" name="BAILA EN UNA CASA.wav"/>
            </a:hlinkClick>
          </p:cNvPr>
          <p:cNvSpPr/>
          <p:nvPr/>
        </p:nvSpPr>
        <p:spPr>
          <a:xfrm>
            <a:off x="6248408" y="464522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Action Button: Custom 21">
            <a:hlinkClick r:id="" action="ppaction://noaction" highlightClick="1">
              <a:snd r:embed="rId12" name="COMPRA UN LIBRO.wav"/>
            </a:hlinkClick>
          </p:cNvPr>
          <p:cNvSpPr/>
          <p:nvPr/>
        </p:nvSpPr>
        <p:spPr>
          <a:xfrm>
            <a:off x="6231933" y="5679057"/>
            <a:ext cx="417770"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10</a:t>
            </a:r>
            <a:endParaRPr kumimoji="0" lang="en-GB"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ounded Rectangle 22"/>
          <p:cNvSpPr/>
          <p:nvPr/>
        </p:nvSpPr>
        <p:spPr>
          <a:xfrm>
            <a:off x="9801226" y="42841"/>
            <a:ext cx="2297378" cy="400919"/>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escuchar / 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extBox 24"/>
          <p:cNvSpPr txBox="1"/>
          <p:nvPr/>
        </p:nvSpPr>
        <p:spPr>
          <a:xfrm>
            <a:off x="1092384" y="1178272"/>
            <a:ext cx="420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mn-cs"/>
              </a:rPr>
              <a:t>Baila en un barco.</a:t>
            </a:r>
            <a:endPar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6" name="TextBox 25"/>
          <p:cNvSpPr txBox="1"/>
          <p:nvPr/>
        </p:nvSpPr>
        <p:spPr>
          <a:xfrm>
            <a:off x="1092383" y="2315382"/>
            <a:ext cx="420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mn-cs"/>
              </a:rPr>
              <a:t>Compra una revista.</a:t>
            </a:r>
            <a:endPar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7" name="TextBox 26"/>
          <p:cNvSpPr txBox="1"/>
          <p:nvPr/>
        </p:nvSpPr>
        <p:spPr>
          <a:xfrm>
            <a:off x="1092382" y="2660179"/>
            <a:ext cx="420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She buys a magazine.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p:cNvSpPr txBox="1"/>
          <p:nvPr/>
        </p:nvSpPr>
        <p:spPr>
          <a:xfrm>
            <a:off x="1092382" y="3431923"/>
            <a:ext cx="420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mn-cs"/>
              </a:rPr>
              <a:t>Escucha música.</a:t>
            </a:r>
            <a:endPar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9" name="TextBox 28"/>
          <p:cNvSpPr txBox="1"/>
          <p:nvPr/>
        </p:nvSpPr>
        <p:spPr>
          <a:xfrm>
            <a:off x="1092382" y="3783322"/>
            <a:ext cx="420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She listens to music.</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p:cNvSpPr txBox="1"/>
          <p:nvPr/>
        </p:nvSpPr>
        <p:spPr>
          <a:xfrm>
            <a:off x="1092382" y="4429845"/>
            <a:ext cx="420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mn-cs"/>
              </a:rPr>
              <a:t>Llega tarde.</a:t>
            </a:r>
            <a:endPar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31" name="TextBox 30"/>
          <p:cNvSpPr txBox="1"/>
          <p:nvPr/>
        </p:nvSpPr>
        <p:spPr>
          <a:xfrm>
            <a:off x="1092382" y="4781244"/>
            <a:ext cx="420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She arrives late.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p:cNvSpPr txBox="1"/>
          <p:nvPr/>
        </p:nvSpPr>
        <p:spPr>
          <a:xfrm>
            <a:off x="1092382" y="5463673"/>
            <a:ext cx="420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mn-cs"/>
              </a:rPr>
              <a:t>Habla con un amigo.</a:t>
            </a:r>
            <a:endPar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33" name="TextBox 32"/>
          <p:cNvSpPr txBox="1"/>
          <p:nvPr/>
        </p:nvSpPr>
        <p:spPr>
          <a:xfrm>
            <a:off x="1092382" y="5815072"/>
            <a:ext cx="51083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She speaks with a (male) friend.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p:cNvSpPr txBox="1"/>
          <p:nvPr/>
        </p:nvSpPr>
        <p:spPr>
          <a:xfrm>
            <a:off x="6988360" y="1612829"/>
            <a:ext cx="420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She listens in class.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p:cNvSpPr txBox="1"/>
          <p:nvPr/>
        </p:nvSpPr>
        <p:spPr>
          <a:xfrm>
            <a:off x="6988359" y="1232565"/>
            <a:ext cx="420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mn-cs"/>
              </a:rPr>
              <a:t>Escucha en clase.</a:t>
            </a:r>
            <a:endPar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36" name="TextBox 35"/>
          <p:cNvSpPr txBox="1"/>
          <p:nvPr/>
        </p:nvSpPr>
        <p:spPr>
          <a:xfrm>
            <a:off x="6988360" y="2725299"/>
            <a:ext cx="420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She arrives early.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p:cNvSpPr txBox="1"/>
          <p:nvPr/>
        </p:nvSpPr>
        <p:spPr>
          <a:xfrm>
            <a:off x="6988359" y="2290742"/>
            <a:ext cx="420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mn-cs"/>
              </a:rPr>
              <a:t>Llega temprano.</a:t>
            </a:r>
            <a:endPar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38" name="TextBox 37"/>
          <p:cNvSpPr txBox="1"/>
          <p:nvPr/>
        </p:nvSpPr>
        <p:spPr>
          <a:xfrm>
            <a:off x="6988360" y="3741097"/>
            <a:ext cx="56196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She speaks with a (female) friend.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p:cNvSpPr txBox="1"/>
          <p:nvPr/>
        </p:nvSpPr>
        <p:spPr>
          <a:xfrm>
            <a:off x="6988359" y="3306540"/>
            <a:ext cx="420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mn-cs"/>
              </a:rPr>
              <a:t>Habla con una amiga.</a:t>
            </a:r>
            <a:endPar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40" name="TextBox 39"/>
          <p:cNvSpPr txBox="1"/>
          <p:nvPr/>
        </p:nvSpPr>
        <p:spPr>
          <a:xfrm>
            <a:off x="6988360" y="4822166"/>
            <a:ext cx="420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She dances in a house.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p:cNvSpPr txBox="1"/>
          <p:nvPr/>
        </p:nvSpPr>
        <p:spPr>
          <a:xfrm>
            <a:off x="6988359" y="4387609"/>
            <a:ext cx="420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mn-cs"/>
              </a:rPr>
              <a:t>Baila en una casa.</a:t>
            </a:r>
            <a:endPar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42" name="TextBox 41"/>
          <p:cNvSpPr txBox="1"/>
          <p:nvPr/>
        </p:nvSpPr>
        <p:spPr>
          <a:xfrm>
            <a:off x="6988359" y="5815072"/>
            <a:ext cx="420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She buys a book.</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p:cNvSpPr txBox="1"/>
          <p:nvPr/>
        </p:nvSpPr>
        <p:spPr>
          <a:xfrm>
            <a:off x="6988359" y="5487104"/>
            <a:ext cx="4209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ED7D31"/>
                </a:solidFill>
                <a:effectLst/>
                <a:uLnTx/>
                <a:uFillTx/>
                <a:latin typeface="Century Gothic" panose="020B0502020202020204" pitchFamily="34" charset="0"/>
                <a:ea typeface="+mn-ea"/>
                <a:cs typeface="+mn-cs"/>
              </a:rPr>
              <a:t>Compra un libro.</a:t>
            </a:r>
            <a:endPar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pic>
        <p:nvPicPr>
          <p:cNvPr id="2" name="Picture 1"/>
          <p:cNvPicPr>
            <a:picLocks noChangeAspect="1"/>
          </p:cNvPicPr>
          <p:nvPr/>
        </p:nvPicPr>
        <p:blipFill rotWithShape="1">
          <a:blip r:embed="rId13" cstate="print">
            <a:extLst>
              <a:ext uri="{28A0092B-C50C-407E-A947-70E740481C1C}">
                <a14:useLocalDpi xmlns:a14="http://schemas.microsoft.com/office/drawing/2010/main" val="0"/>
              </a:ext>
            </a:extLst>
          </a:blip>
          <a:srcRect l="34045" r="36356"/>
          <a:stretch/>
        </p:blipFill>
        <p:spPr>
          <a:xfrm>
            <a:off x="10854467" y="502157"/>
            <a:ext cx="1090810" cy="2073009"/>
          </a:xfrm>
          <a:prstGeom prst="rect">
            <a:avLst/>
          </a:prstGeom>
        </p:spPr>
      </p:pic>
      <p:sp>
        <p:nvSpPr>
          <p:cNvPr id="44" name="TextBox 43"/>
          <p:cNvSpPr txBox="1"/>
          <p:nvPr/>
        </p:nvSpPr>
        <p:spPr>
          <a:xfrm>
            <a:off x="8459609" y="6438900"/>
            <a:ext cx="14717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Nick Avery</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039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935" y="841244"/>
            <a:ext cx="792236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You tell a friend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about your younger brother.</a:t>
            </a:r>
          </a:p>
        </p:txBody>
      </p:sp>
      <p:sp>
        <p:nvSpPr>
          <p:cNvPr id="7" name="Rectangle 6"/>
          <p:cNvSpPr/>
          <p:nvPr/>
        </p:nvSpPr>
        <p:spPr>
          <a:xfrm>
            <a:off x="775910" y="2301244"/>
            <a:ext cx="10836569"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Student A</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 tell your friend what your brother does &amp; what is important for him to 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Student B</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 listen and write in English:</a:t>
            </a: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hat your friend’s brother does.</a:t>
            </a: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what your friend thinks is important for him to do.</a:t>
            </a:r>
          </a:p>
        </p:txBody>
      </p:sp>
      <p:sp>
        <p:nvSpPr>
          <p:cNvPr id="12" name="Rectangle 11"/>
          <p:cNvSpPr/>
          <p:nvPr/>
        </p:nvSpPr>
        <p:spPr>
          <a:xfrm>
            <a:off x="860131" y="5456555"/>
            <a:ext cx="731161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Then swap roles. Your cards are different.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 name="Picture 7"/>
          <p:cNvPicPr>
            <a:picLocks noChangeAspect="1"/>
          </p:cNvPicPr>
          <p:nvPr/>
        </p:nvPicPr>
        <p:blipFill rotWithShape="1">
          <a:blip r:embed="rId3" cstate="print">
            <a:clrChange>
              <a:clrFrom>
                <a:srgbClr val="FCFAFB"/>
              </a:clrFrom>
              <a:clrTo>
                <a:srgbClr val="FCFAFB">
                  <a:alpha val="0"/>
                </a:srgbClr>
              </a:clrTo>
            </a:clrChange>
            <a:extLst>
              <a:ext uri="{28A0092B-C50C-407E-A947-70E740481C1C}">
                <a14:useLocalDpi xmlns:a14="http://schemas.microsoft.com/office/drawing/2010/main" val="0"/>
              </a:ext>
            </a:extLst>
          </a:blip>
          <a:srcRect l="27273" r="28940"/>
          <a:stretch/>
        </p:blipFill>
        <p:spPr>
          <a:xfrm>
            <a:off x="9281431" y="92469"/>
            <a:ext cx="1852790" cy="2208775"/>
          </a:xfrm>
          <a:prstGeom prst="rect">
            <a:avLst/>
          </a:prstGeom>
        </p:spPr>
      </p:pic>
      <p:sp>
        <p:nvSpPr>
          <p:cNvPr id="9" name="TextBox 8"/>
          <p:cNvSpPr txBox="1"/>
          <p:nvPr/>
        </p:nvSpPr>
        <p:spPr>
          <a:xfrm>
            <a:off x="8459609" y="6438900"/>
            <a:ext cx="14717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Nick Avery</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ounded Rectangle 9"/>
          <p:cNvSpPr/>
          <p:nvPr/>
        </p:nvSpPr>
        <p:spPr>
          <a:xfrm>
            <a:off x="9784369" y="5833927"/>
            <a:ext cx="2297378" cy="400919"/>
          </a:xfrm>
          <a:prstGeom prst="roundRect">
            <a:avLst/>
          </a:prstGeom>
          <a:solidFill>
            <a:schemeClr val="accent2"/>
          </a:solidFill>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hablar / 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6157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494429" y="5889094"/>
            <a:ext cx="152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[music]</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p:cNvSpPr txBox="1"/>
          <p:nvPr/>
        </p:nvSpPr>
        <p:spPr>
          <a:xfrm>
            <a:off x="10080515" y="2550805"/>
            <a:ext cx="22507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 magazine]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2" name="Group 1"/>
          <p:cNvGrpSpPr/>
          <p:nvPr/>
        </p:nvGrpSpPr>
        <p:grpSpPr>
          <a:xfrm>
            <a:off x="0" y="-11971"/>
            <a:ext cx="11921302" cy="6214651"/>
            <a:chOff x="0" y="-11971"/>
            <a:chExt cx="11921302" cy="6214651"/>
          </a:xfrm>
        </p:grpSpPr>
        <p:sp>
          <p:nvSpPr>
            <p:cNvPr id="34" name="TextBox 33"/>
            <p:cNvSpPr txBox="1"/>
            <p:nvPr/>
          </p:nvSpPr>
          <p:spPr>
            <a:xfrm>
              <a:off x="0" y="-11971"/>
              <a:ext cx="1645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4472C4">
                      <a:lumMod val="75000"/>
                    </a:srgbClr>
                  </a:solidFill>
                  <a:effectLst/>
                  <a:uLnTx/>
                  <a:uFillTx/>
                  <a:latin typeface="Century Gothic" panose="020B0502020202020204" pitchFamily="34" charset="0"/>
                  <a:ea typeface="+mn-ea"/>
                  <a:cs typeface="+mn-cs"/>
                </a:rPr>
                <a:t>Student A</a:t>
              </a:r>
              <a:endParaRPr kumimoji="0" lang="en-GB" sz="18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pic>
          <p:nvPicPr>
            <p:cNvPr id="4" name="Picture 3"/>
            <p:cNvPicPr>
              <a:picLocks noChangeAspect="1"/>
            </p:cNvPicPr>
            <p:nvPr/>
          </p:nvPicPr>
          <p:blipFill rotWithShape="1">
            <a:blip r:embed="rId3" cstate="print">
              <a:clrChange>
                <a:clrFrom>
                  <a:srgbClr val="FCFAFB"/>
                </a:clrFrom>
                <a:clrTo>
                  <a:srgbClr val="FCFAFB">
                    <a:alpha val="0"/>
                  </a:srgbClr>
                </a:clrTo>
              </a:clrChange>
              <a:extLst>
                <a:ext uri="{28A0092B-C50C-407E-A947-70E740481C1C}">
                  <a14:useLocalDpi xmlns:a14="http://schemas.microsoft.com/office/drawing/2010/main" val="0"/>
                </a:ext>
              </a:extLst>
            </a:blip>
            <a:srcRect l="27878" r="29395"/>
            <a:stretch/>
          </p:blipFill>
          <p:spPr>
            <a:xfrm>
              <a:off x="193638" y="983142"/>
              <a:ext cx="1652883" cy="2176003"/>
            </a:xfrm>
            <a:prstGeom prst="rect">
              <a:avLst/>
            </a:prstGeom>
          </p:spPr>
        </p:pic>
        <p:sp>
          <p:nvSpPr>
            <p:cNvPr id="5" name="TextBox 4"/>
            <p:cNvSpPr txBox="1"/>
            <p:nvPr/>
          </p:nvSpPr>
          <p:spPr>
            <a:xfrm>
              <a:off x="1006120" y="196713"/>
              <a:ext cx="4221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Brother already does it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p:cNvSpPr txBox="1"/>
            <p:nvPr/>
          </p:nvSpPr>
          <p:spPr>
            <a:xfrm>
              <a:off x="322521" y="2928312"/>
              <a:ext cx="152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[salsa]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8" name="Straight Connector 7"/>
            <p:cNvCxnSpPr/>
            <p:nvPr/>
          </p:nvCxnSpPr>
          <p:spPr>
            <a:xfrm>
              <a:off x="6156960" y="96819"/>
              <a:ext cx="0" cy="610586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4" cstate="print">
              <a:clrChange>
                <a:clrFrom>
                  <a:srgbClr val="FBF9FA"/>
                </a:clrFrom>
                <a:clrTo>
                  <a:srgbClr val="FBF9FA">
                    <a:alpha val="0"/>
                  </a:srgbClr>
                </a:clrTo>
              </a:clrChange>
              <a:extLst>
                <a:ext uri="{28A0092B-C50C-407E-A947-70E740481C1C}">
                  <a14:useLocalDpi xmlns:a14="http://schemas.microsoft.com/office/drawing/2010/main" val="0"/>
                </a:ext>
              </a:extLst>
            </a:blip>
            <a:srcRect l="27273" r="28940"/>
            <a:stretch/>
          </p:blipFill>
          <p:spPr>
            <a:xfrm>
              <a:off x="193638" y="3680319"/>
              <a:ext cx="1852790" cy="2208775"/>
            </a:xfrm>
            <a:prstGeom prst="rect">
              <a:avLst/>
            </a:prstGeom>
          </p:spPr>
        </p:pic>
        <p:pic>
          <p:nvPicPr>
            <p:cNvPr id="10" name="Picture 9"/>
            <p:cNvPicPr>
              <a:picLocks noChangeAspect="1"/>
            </p:cNvPicPr>
            <p:nvPr/>
          </p:nvPicPr>
          <p:blipFill>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2046428" y="1081844"/>
              <a:ext cx="3523047" cy="1981714"/>
            </a:xfrm>
            <a:prstGeom prst="rect">
              <a:avLst/>
            </a:prstGeom>
          </p:spPr>
        </p:pic>
        <p:sp>
          <p:nvSpPr>
            <p:cNvPr id="11" name="TextBox 10"/>
            <p:cNvSpPr txBox="1"/>
            <p:nvPr/>
          </p:nvSpPr>
          <p:spPr>
            <a:xfrm rot="21285988">
              <a:off x="4210096" y="1259797"/>
              <a:ext cx="13411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Tw Cen MT" panose="020B0602020104020603"/>
                  <a:ea typeface="+mn-ea"/>
                  <a:cs typeface="+mn-cs"/>
                </a:rPr>
                <a:t>¡Hola!</a:t>
              </a:r>
              <a:endParaRPr kumimoji="0" lang="en-GB" sz="2400" b="0" i="0" u="none" strike="noStrike" kern="1200" cap="none" spc="0" normalizeH="0" baseline="0" noProof="0" dirty="0">
                <a:ln>
                  <a:noFill/>
                </a:ln>
                <a:solidFill>
                  <a:srgbClr val="002060"/>
                </a:solidFill>
                <a:effectLst/>
                <a:uLnTx/>
                <a:uFillTx/>
                <a:latin typeface="Tw Cen MT" panose="020B0602020104020603"/>
                <a:ea typeface="+mn-ea"/>
                <a:cs typeface="+mn-cs"/>
              </a:endParaRPr>
            </a:p>
          </p:txBody>
        </p:sp>
        <p:sp>
          <p:nvSpPr>
            <p:cNvPr id="36" name="TextBox 35"/>
            <p:cNvSpPr txBox="1"/>
            <p:nvPr/>
          </p:nvSpPr>
          <p:spPr>
            <a:xfrm>
              <a:off x="2283950" y="2928312"/>
              <a:ext cx="3873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[with a male friend]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 name="Picture 12"/>
            <p:cNvPicPr>
              <a:picLocks noChangeAspect="1"/>
            </p:cNvPicPr>
            <p:nvPr/>
          </p:nvPicPr>
          <p:blipFill>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2720471" y="3817750"/>
              <a:ext cx="3392995" cy="1908560"/>
            </a:xfrm>
            <a:prstGeom prst="rect">
              <a:avLst/>
            </a:prstGeom>
          </p:spPr>
        </p:pic>
        <p:sp>
          <p:nvSpPr>
            <p:cNvPr id="38" name="TextBox 37"/>
            <p:cNvSpPr txBox="1"/>
            <p:nvPr/>
          </p:nvSpPr>
          <p:spPr>
            <a:xfrm>
              <a:off x="2891118" y="5717132"/>
              <a:ext cx="2000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[arrives late]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p:cNvSpPr txBox="1"/>
            <p:nvPr/>
          </p:nvSpPr>
          <p:spPr>
            <a:xfrm>
              <a:off x="7084764" y="163173"/>
              <a:ext cx="4221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It’s important to…</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0" name="Picture 39"/>
            <p:cNvPicPr>
              <a:picLocks noChangeAspect="1"/>
            </p:cNvPicPr>
            <p:nvPr/>
          </p:nvPicPr>
          <p:blipFill>
            <a:blip r:embed="rId7" cstate="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6356867" y="3817750"/>
              <a:ext cx="3182542" cy="1790180"/>
            </a:xfrm>
            <a:prstGeom prst="rect">
              <a:avLst/>
            </a:prstGeom>
          </p:spPr>
        </p:pic>
        <p:sp>
          <p:nvSpPr>
            <p:cNvPr id="41" name="TextBox 40"/>
            <p:cNvSpPr txBox="1"/>
            <p:nvPr/>
          </p:nvSpPr>
          <p:spPr>
            <a:xfrm>
              <a:off x="6527514" y="5598752"/>
              <a:ext cx="22507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[arrives early]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p:cNvSpPr txBox="1"/>
            <p:nvPr/>
          </p:nvSpPr>
          <p:spPr>
            <a:xfrm>
              <a:off x="6386202" y="2601893"/>
              <a:ext cx="3873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[with a female friend]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4" name="Group 13"/>
            <p:cNvGrpSpPr/>
            <p:nvPr/>
          </p:nvGrpSpPr>
          <p:grpSpPr>
            <a:xfrm>
              <a:off x="6356867" y="737481"/>
              <a:ext cx="3530010" cy="1981714"/>
              <a:chOff x="6356867" y="891341"/>
              <a:chExt cx="3524578" cy="1981714"/>
            </a:xfrm>
          </p:grpSpPr>
          <p:pic>
            <p:nvPicPr>
              <p:cNvPr id="42" name="Picture 41"/>
              <p:cNvPicPr>
                <a:picLocks noChangeAspect="1"/>
              </p:cNvPicPr>
              <p:nvPr/>
            </p:nvPicPr>
            <p:blipFill>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6356867" y="891341"/>
                <a:ext cx="3523047" cy="1981714"/>
              </a:xfrm>
              <a:prstGeom prst="rect">
                <a:avLst/>
              </a:prstGeom>
            </p:spPr>
          </p:pic>
          <p:pic>
            <p:nvPicPr>
              <p:cNvPr id="44" name="Picture 43"/>
              <p:cNvPicPr>
                <a:picLocks noChangeAspect="1"/>
              </p:cNvPicPr>
              <p:nvPr/>
            </p:nvPicPr>
            <p:blipFill rotWithShape="1">
              <a:blip r:embed="rId8" cstate="print">
                <a:extLst>
                  <a:ext uri="{28A0092B-C50C-407E-A947-70E740481C1C}">
                    <a14:useLocalDpi xmlns:a14="http://schemas.microsoft.com/office/drawing/2010/main" val="0"/>
                  </a:ext>
                </a:extLst>
              </a:blip>
              <a:srcRect l="7092" r="58171" b="42627"/>
              <a:stretch/>
            </p:blipFill>
            <p:spPr>
              <a:xfrm rot="21400476">
                <a:off x="6625433" y="938205"/>
                <a:ext cx="1189266" cy="1104849"/>
              </a:xfrm>
              <a:prstGeom prst="rect">
                <a:avLst/>
              </a:prstGeom>
              <a:ln w="25400">
                <a:noFill/>
              </a:ln>
            </p:spPr>
          </p:pic>
          <p:sp>
            <p:nvSpPr>
              <p:cNvPr id="46" name="TextBox 45"/>
              <p:cNvSpPr txBox="1"/>
              <p:nvPr/>
            </p:nvSpPr>
            <p:spPr>
              <a:xfrm rot="21285988">
                <a:off x="8540325" y="1155006"/>
                <a:ext cx="13411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Tw Cen MT" panose="020B0602020104020603"/>
                    <a:ea typeface="+mn-ea"/>
                    <a:cs typeface="+mn-cs"/>
                  </a:rPr>
                  <a:t>¡Hola!</a:t>
                </a:r>
                <a:endParaRPr kumimoji="0" lang="en-GB" sz="2400" b="0" i="0" u="none" strike="noStrike" kern="1200" cap="none" spc="0" normalizeH="0" baseline="0" noProof="0" dirty="0">
                  <a:ln>
                    <a:noFill/>
                  </a:ln>
                  <a:solidFill>
                    <a:srgbClr val="002060"/>
                  </a:solidFill>
                  <a:effectLst/>
                  <a:uLnTx/>
                  <a:uFillTx/>
                  <a:latin typeface="Tw Cen MT" panose="020B0602020104020603"/>
                  <a:ea typeface="+mn-ea"/>
                  <a:cs typeface="+mn-cs"/>
                </a:endParaRPr>
              </a:p>
            </p:txBody>
          </p:sp>
        </p:grpSp>
        <p:pic>
          <p:nvPicPr>
            <p:cNvPr id="15" name="Picture 14"/>
            <p:cNvPicPr>
              <a:picLocks noChangeAspect="1"/>
            </p:cNvPicPr>
            <p:nvPr/>
          </p:nvPicPr>
          <p:blipFill rotWithShape="1">
            <a:blip r:embed="rId9" cstate="print">
              <a:clrChange>
                <a:clrFrom>
                  <a:srgbClr val="FCFAFB"/>
                </a:clrFrom>
                <a:clrTo>
                  <a:srgbClr val="FCFAFB">
                    <a:alpha val="0"/>
                  </a:srgbClr>
                </a:clrTo>
              </a:clrChange>
              <a:extLst>
                <a:ext uri="{28A0092B-C50C-407E-A947-70E740481C1C}">
                  <a14:useLocalDpi xmlns:a14="http://schemas.microsoft.com/office/drawing/2010/main" val="0"/>
                </a:ext>
              </a:extLst>
            </a:blip>
            <a:srcRect l="33484" t="4579" r="33182"/>
            <a:stretch/>
          </p:blipFill>
          <p:spPr>
            <a:xfrm>
              <a:off x="10397302" y="96819"/>
              <a:ext cx="1524000" cy="2453986"/>
            </a:xfrm>
            <a:prstGeom prst="rect">
              <a:avLst/>
            </a:prstGeom>
          </p:spPr>
        </p:pic>
        <p:pic>
          <p:nvPicPr>
            <p:cNvPr id="48" name="Picture 47"/>
            <p:cNvPicPr>
              <a:picLocks noChangeAspect="1"/>
            </p:cNvPicPr>
            <p:nvPr/>
          </p:nvPicPr>
          <p:blipFill rotWithShape="1">
            <a:blip r:embed="rId3" cstate="print">
              <a:clrChange>
                <a:clrFrom>
                  <a:srgbClr val="FBF9FA"/>
                </a:clrFrom>
                <a:clrTo>
                  <a:srgbClr val="FBF9FA">
                    <a:alpha val="0"/>
                  </a:srgbClr>
                </a:clrTo>
              </a:clrChange>
              <a:extLst>
                <a:ext uri="{28A0092B-C50C-407E-A947-70E740481C1C}">
                  <a14:useLocalDpi xmlns:a14="http://schemas.microsoft.com/office/drawing/2010/main" val="0"/>
                </a:ext>
              </a:extLst>
            </a:blip>
            <a:srcRect l="27878" r="29395"/>
            <a:stretch/>
          </p:blipFill>
          <p:spPr>
            <a:xfrm>
              <a:off x="9905133" y="3327215"/>
              <a:ext cx="1652883" cy="2176003"/>
            </a:xfrm>
            <a:prstGeom prst="rect">
              <a:avLst/>
            </a:prstGeom>
          </p:spPr>
        </p:pic>
        <p:sp>
          <p:nvSpPr>
            <p:cNvPr id="49" name="TextBox 48"/>
            <p:cNvSpPr txBox="1"/>
            <p:nvPr/>
          </p:nvSpPr>
          <p:spPr>
            <a:xfrm>
              <a:off x="10136214" y="5503218"/>
              <a:ext cx="152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[in class]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27" name="TextBox 26"/>
          <p:cNvSpPr txBox="1"/>
          <p:nvPr/>
        </p:nvSpPr>
        <p:spPr>
          <a:xfrm>
            <a:off x="8459609" y="6438900"/>
            <a:ext cx="14717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Nick Avery</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497081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6156960" y="96819"/>
            <a:ext cx="0" cy="610586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683260" y="5836445"/>
            <a:ext cx="22507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 cat]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p:cNvSpPr txBox="1"/>
          <p:nvPr/>
        </p:nvSpPr>
        <p:spPr>
          <a:xfrm>
            <a:off x="10295492" y="2894419"/>
            <a:ext cx="22507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 house]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3" name="Group 2"/>
          <p:cNvGrpSpPr/>
          <p:nvPr/>
        </p:nvGrpSpPr>
        <p:grpSpPr>
          <a:xfrm>
            <a:off x="0" y="-18637"/>
            <a:ext cx="12124964" cy="6138771"/>
            <a:chOff x="0" y="-11971"/>
            <a:chExt cx="12124964" cy="6138771"/>
          </a:xfrm>
        </p:grpSpPr>
        <p:pic>
          <p:nvPicPr>
            <p:cNvPr id="15" name="Picture 14"/>
            <p:cNvPicPr>
              <a:picLocks noChangeAspect="1"/>
            </p:cNvPicPr>
            <p:nvPr/>
          </p:nvPicPr>
          <p:blipFill rotWithShape="1">
            <a:blip r:embed="rId3" cstate="print">
              <a:clrChange>
                <a:clrFrom>
                  <a:srgbClr val="FCFAFB"/>
                </a:clrFrom>
                <a:clrTo>
                  <a:srgbClr val="FCFAFB">
                    <a:alpha val="0"/>
                  </a:srgbClr>
                </a:clrTo>
              </a:clrChange>
              <a:extLst>
                <a:ext uri="{28A0092B-C50C-407E-A947-70E740481C1C}">
                  <a14:useLocalDpi xmlns:a14="http://schemas.microsoft.com/office/drawing/2010/main" val="0"/>
                </a:ext>
              </a:extLst>
            </a:blip>
            <a:srcRect l="33484" t="4579" r="33182"/>
            <a:stretch/>
          </p:blipFill>
          <p:spPr>
            <a:xfrm>
              <a:off x="9879270" y="96819"/>
              <a:ext cx="1743095" cy="2806779"/>
            </a:xfrm>
            <a:prstGeom prst="rect">
              <a:avLst/>
            </a:prstGeom>
          </p:spPr>
        </p:pic>
        <p:sp>
          <p:nvSpPr>
            <p:cNvPr id="34" name="TextBox 33"/>
            <p:cNvSpPr txBox="1"/>
            <p:nvPr/>
          </p:nvSpPr>
          <p:spPr>
            <a:xfrm>
              <a:off x="0" y="-11971"/>
              <a:ext cx="1645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4472C4">
                      <a:lumMod val="75000"/>
                    </a:srgbClr>
                  </a:solidFill>
                  <a:effectLst/>
                  <a:uLnTx/>
                  <a:uFillTx/>
                  <a:latin typeface="Century Gothic" panose="020B0502020202020204" pitchFamily="34" charset="0"/>
                  <a:ea typeface="+mn-ea"/>
                  <a:cs typeface="+mn-cs"/>
                </a:rPr>
                <a:t>Student B</a:t>
              </a:r>
              <a:endParaRPr kumimoji="0" lang="en-GB" sz="18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endParaRPr>
            </a:p>
          </p:txBody>
        </p:sp>
        <p:sp>
          <p:nvSpPr>
            <p:cNvPr id="5" name="TextBox 4"/>
            <p:cNvSpPr txBox="1"/>
            <p:nvPr/>
          </p:nvSpPr>
          <p:spPr>
            <a:xfrm>
              <a:off x="1562971" y="218006"/>
              <a:ext cx="4221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Brother already does it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 name="TextBox 5"/>
            <p:cNvSpPr txBox="1"/>
            <p:nvPr/>
          </p:nvSpPr>
          <p:spPr>
            <a:xfrm>
              <a:off x="0" y="2928312"/>
              <a:ext cx="24073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 newspaper]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9" name="Picture 8"/>
            <p:cNvPicPr>
              <a:picLocks noChangeAspect="1"/>
            </p:cNvPicPr>
            <p:nvPr/>
          </p:nvPicPr>
          <p:blipFill rotWithShape="1">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rcRect l="27273" r="28940"/>
            <a:stretch/>
          </p:blipFill>
          <p:spPr>
            <a:xfrm>
              <a:off x="9989078" y="3456360"/>
              <a:ext cx="1852790" cy="2380098"/>
            </a:xfrm>
            <a:prstGeom prst="rect">
              <a:avLst/>
            </a:prstGeom>
          </p:spPr>
        </p:pic>
        <p:sp>
          <p:nvSpPr>
            <p:cNvPr id="35" name="TextBox 34"/>
            <p:cNvSpPr txBox="1"/>
            <p:nvPr/>
          </p:nvSpPr>
          <p:spPr>
            <a:xfrm>
              <a:off x="10289869" y="5665135"/>
              <a:ext cx="152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[music]</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2" name="Group 1"/>
            <p:cNvGrpSpPr/>
            <p:nvPr/>
          </p:nvGrpSpPr>
          <p:grpSpPr>
            <a:xfrm>
              <a:off x="6307663" y="1047952"/>
              <a:ext cx="4110529" cy="2308133"/>
              <a:chOff x="6307663" y="1047952"/>
              <a:chExt cx="4110529" cy="2308133"/>
            </a:xfrm>
          </p:grpSpPr>
          <p:pic>
            <p:nvPicPr>
              <p:cNvPr id="10" name="Picture 9"/>
              <p:cNvPicPr>
                <a:picLocks noChangeAspect="1"/>
              </p:cNvPicPr>
              <p:nvPr/>
            </p:nvPicPr>
            <p:blipFill>
              <a:blip r:embed="rId5" cstate="print">
                <a:clrChange>
                  <a:clrFrom>
                    <a:srgbClr val="FBF9FA"/>
                  </a:clrFrom>
                  <a:clrTo>
                    <a:srgbClr val="FBF9FA">
                      <a:alpha val="0"/>
                    </a:srgbClr>
                  </a:clrTo>
                </a:clrChange>
                <a:extLst>
                  <a:ext uri="{28A0092B-C50C-407E-A947-70E740481C1C}">
                    <a14:useLocalDpi xmlns:a14="http://schemas.microsoft.com/office/drawing/2010/main" val="0"/>
                  </a:ext>
                </a:extLst>
              </a:blip>
              <a:stretch>
                <a:fillRect/>
              </a:stretch>
            </p:blipFill>
            <p:spPr>
              <a:xfrm>
                <a:off x="6307663" y="1047952"/>
                <a:ext cx="3523047" cy="1981714"/>
              </a:xfrm>
              <a:prstGeom prst="rect">
                <a:avLst/>
              </a:prstGeom>
            </p:spPr>
          </p:pic>
          <p:sp>
            <p:nvSpPr>
              <p:cNvPr id="11" name="TextBox 10"/>
              <p:cNvSpPr txBox="1"/>
              <p:nvPr/>
            </p:nvSpPr>
            <p:spPr>
              <a:xfrm rot="21285988">
                <a:off x="8545753" y="1340055"/>
                <a:ext cx="13411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Tw Cen MT" panose="020B0602020104020603"/>
                    <a:ea typeface="+mn-ea"/>
                    <a:cs typeface="+mn-cs"/>
                  </a:rPr>
                  <a:t>¡Hola!</a:t>
                </a:r>
                <a:endParaRPr kumimoji="0" lang="en-GB" sz="2400" b="0" i="0" u="none" strike="noStrike" kern="1200" cap="none" spc="0" normalizeH="0" baseline="0" noProof="0" dirty="0">
                  <a:ln>
                    <a:noFill/>
                  </a:ln>
                  <a:solidFill>
                    <a:srgbClr val="002060"/>
                  </a:solidFill>
                  <a:effectLst/>
                  <a:uLnTx/>
                  <a:uFillTx/>
                  <a:latin typeface="Tw Cen MT" panose="020B0602020104020603"/>
                  <a:ea typeface="+mn-ea"/>
                  <a:cs typeface="+mn-cs"/>
                </a:endParaRPr>
              </a:p>
            </p:txBody>
          </p:sp>
          <p:sp>
            <p:nvSpPr>
              <p:cNvPr id="36" name="TextBox 35"/>
              <p:cNvSpPr txBox="1"/>
              <p:nvPr/>
            </p:nvSpPr>
            <p:spPr>
              <a:xfrm>
                <a:off x="6545185" y="2894420"/>
                <a:ext cx="3873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[with a male friend]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13" name="Picture 12"/>
            <p:cNvPicPr>
              <a:picLocks noChangeAspect="1"/>
            </p:cNvPicPr>
            <p:nvPr/>
          </p:nvPicPr>
          <p:blipFill>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2720471" y="3817750"/>
              <a:ext cx="3392995" cy="1908560"/>
            </a:xfrm>
            <a:prstGeom prst="rect">
              <a:avLst/>
            </a:prstGeom>
          </p:spPr>
        </p:pic>
        <p:sp>
          <p:nvSpPr>
            <p:cNvPr id="38" name="TextBox 37"/>
            <p:cNvSpPr txBox="1"/>
            <p:nvPr/>
          </p:nvSpPr>
          <p:spPr>
            <a:xfrm>
              <a:off x="3323795" y="5632812"/>
              <a:ext cx="28277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[arrives early]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p:cNvSpPr txBox="1"/>
            <p:nvPr/>
          </p:nvSpPr>
          <p:spPr>
            <a:xfrm>
              <a:off x="6446521" y="240377"/>
              <a:ext cx="4221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smtClean="0">
                  <a:ln>
                    <a:noFill/>
                  </a:ln>
                  <a:solidFill>
                    <a:srgbClr val="4472C4">
                      <a:lumMod val="50000"/>
                    </a:srgbClr>
                  </a:solidFill>
                  <a:effectLst/>
                  <a:uLnTx/>
                  <a:uFillTx/>
                  <a:latin typeface="Century Gothic" panose="020B0502020202020204" pitchFamily="34" charset="0"/>
                  <a:ea typeface="+mn-ea"/>
                  <a:cs typeface="+mn-cs"/>
                </a:rPr>
                <a:t>It’s important to…</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3" name="TextBox 42"/>
            <p:cNvSpPr txBox="1"/>
            <p:nvPr/>
          </p:nvSpPr>
          <p:spPr>
            <a:xfrm>
              <a:off x="2810253" y="2903598"/>
              <a:ext cx="3873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[with a female friend]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4" name="Group 13"/>
            <p:cNvGrpSpPr/>
            <p:nvPr/>
          </p:nvGrpSpPr>
          <p:grpSpPr>
            <a:xfrm>
              <a:off x="2169401" y="1039186"/>
              <a:ext cx="3530010" cy="1981714"/>
              <a:chOff x="6356867" y="891341"/>
              <a:chExt cx="3524578" cy="1981714"/>
            </a:xfrm>
          </p:grpSpPr>
          <p:pic>
            <p:nvPicPr>
              <p:cNvPr id="42" name="Picture 41"/>
              <p:cNvPicPr>
                <a:picLocks noChangeAspect="1"/>
              </p:cNvPicPr>
              <p:nvPr/>
            </p:nvPicPr>
            <p:blipFill>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6356867" y="891341"/>
                <a:ext cx="3523047" cy="1981714"/>
              </a:xfrm>
              <a:prstGeom prst="rect">
                <a:avLst/>
              </a:prstGeom>
            </p:spPr>
          </p:pic>
          <p:pic>
            <p:nvPicPr>
              <p:cNvPr id="44" name="Picture 43"/>
              <p:cNvPicPr>
                <a:picLocks noChangeAspect="1"/>
              </p:cNvPicPr>
              <p:nvPr/>
            </p:nvPicPr>
            <p:blipFill rotWithShape="1">
              <a:blip r:embed="rId7" cstate="print">
                <a:clrChange>
                  <a:clrFrom>
                    <a:srgbClr val="FBFBFB"/>
                  </a:clrFrom>
                  <a:clrTo>
                    <a:srgbClr val="FBFBFB">
                      <a:alpha val="0"/>
                    </a:srgbClr>
                  </a:clrTo>
                </a:clrChange>
                <a:extLst>
                  <a:ext uri="{28A0092B-C50C-407E-A947-70E740481C1C}">
                    <a14:useLocalDpi xmlns:a14="http://schemas.microsoft.com/office/drawing/2010/main" val="0"/>
                  </a:ext>
                </a:extLst>
              </a:blip>
              <a:srcRect l="7092" r="58171" b="42627"/>
              <a:stretch/>
            </p:blipFill>
            <p:spPr>
              <a:xfrm rot="21400476">
                <a:off x="6569659" y="898947"/>
                <a:ext cx="1352122" cy="1135098"/>
              </a:xfrm>
              <a:prstGeom prst="rect">
                <a:avLst/>
              </a:prstGeom>
              <a:ln w="25400">
                <a:noFill/>
              </a:ln>
            </p:spPr>
          </p:pic>
          <p:sp>
            <p:nvSpPr>
              <p:cNvPr id="46" name="TextBox 45"/>
              <p:cNvSpPr txBox="1"/>
              <p:nvPr/>
            </p:nvSpPr>
            <p:spPr>
              <a:xfrm rot="21285988">
                <a:off x="8540325" y="1155006"/>
                <a:ext cx="13411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Tw Cen MT" panose="020B0602020104020603"/>
                    <a:ea typeface="+mn-ea"/>
                    <a:cs typeface="+mn-cs"/>
                  </a:rPr>
                  <a:t>¡Hola!</a:t>
                </a:r>
                <a:endParaRPr kumimoji="0" lang="en-GB" sz="2400" b="0" i="0" u="none" strike="noStrike" kern="1200" cap="none" spc="0" normalizeH="0" baseline="0" noProof="0" dirty="0">
                  <a:ln>
                    <a:noFill/>
                  </a:ln>
                  <a:solidFill>
                    <a:srgbClr val="002060"/>
                  </a:solidFill>
                  <a:effectLst/>
                  <a:uLnTx/>
                  <a:uFillTx/>
                  <a:latin typeface="Tw Cen MT" panose="020B0602020104020603"/>
                  <a:ea typeface="+mn-ea"/>
                  <a:cs typeface="+mn-cs"/>
                </a:endParaRPr>
              </a:p>
            </p:txBody>
          </p:sp>
        </p:grpSp>
        <p:pic>
          <p:nvPicPr>
            <p:cNvPr id="48" name="Picture 47"/>
            <p:cNvPicPr>
              <a:picLocks noChangeAspect="1"/>
            </p:cNvPicPr>
            <p:nvPr/>
          </p:nvPicPr>
          <p:blipFill rotWithShape="1">
            <a:blip r:embed="rId8" cstate="print">
              <a:clrChange>
                <a:clrFrom>
                  <a:srgbClr val="FCFAFB"/>
                </a:clrFrom>
                <a:clrTo>
                  <a:srgbClr val="FCFAFB">
                    <a:alpha val="0"/>
                  </a:srgbClr>
                </a:clrTo>
              </a:clrChange>
              <a:extLst>
                <a:ext uri="{28A0092B-C50C-407E-A947-70E740481C1C}">
                  <a14:useLocalDpi xmlns:a14="http://schemas.microsoft.com/office/drawing/2010/main" val="0"/>
                </a:ext>
              </a:extLst>
            </a:blip>
            <a:srcRect l="27878" r="29395"/>
            <a:stretch/>
          </p:blipFill>
          <p:spPr>
            <a:xfrm>
              <a:off x="63130" y="3549418"/>
              <a:ext cx="1652883" cy="2176003"/>
            </a:xfrm>
            <a:prstGeom prst="rect">
              <a:avLst/>
            </a:prstGeom>
          </p:spPr>
        </p:pic>
        <p:sp>
          <p:nvSpPr>
            <p:cNvPr id="49" name="TextBox 48"/>
            <p:cNvSpPr txBox="1"/>
            <p:nvPr/>
          </p:nvSpPr>
          <p:spPr>
            <a:xfrm>
              <a:off x="337406" y="5665134"/>
              <a:ext cx="20972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2060"/>
                  </a:solidFill>
                  <a:effectLst/>
                  <a:uLnTx/>
                  <a:uFillTx/>
                  <a:latin typeface="Century Gothic" panose="020B0502020202020204" pitchFamily="34" charset="0"/>
                  <a:ea typeface="+mn-ea"/>
                  <a:cs typeface="+mn-cs"/>
                </a:rPr>
                <a:t>[in a boat]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9" name="Picture 28"/>
            <p:cNvPicPr>
              <a:picLocks noChangeAspect="1"/>
            </p:cNvPicPr>
            <p:nvPr/>
          </p:nvPicPr>
          <p:blipFill rotWithShape="1">
            <a:blip r:embed="rId9" cstate="print">
              <a:clrChange>
                <a:clrFrom>
                  <a:srgbClr val="FBF9FA"/>
                </a:clrFrom>
                <a:clrTo>
                  <a:srgbClr val="FBF9FA">
                    <a:alpha val="0"/>
                  </a:srgbClr>
                </a:clrTo>
              </a:clrChange>
              <a:extLst>
                <a:ext uri="{28A0092B-C50C-407E-A947-70E740481C1C}">
                  <a14:useLocalDpi xmlns:a14="http://schemas.microsoft.com/office/drawing/2010/main" val="0"/>
                </a:ext>
              </a:extLst>
            </a:blip>
            <a:srcRect l="33484" t="4579" r="33182"/>
            <a:stretch/>
          </p:blipFill>
          <p:spPr>
            <a:xfrm>
              <a:off x="99033" y="533050"/>
              <a:ext cx="1469834" cy="2366767"/>
            </a:xfrm>
            <a:prstGeom prst="rect">
              <a:avLst/>
            </a:prstGeom>
          </p:spPr>
        </p:pic>
        <p:pic>
          <p:nvPicPr>
            <p:cNvPr id="3076" name="Picture 4" descr="http://www.clker.com/cliparts/c/e/1/7/11949844171677658659newspaper_aubanel_monnie_01.svg.med.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736" y="1955754"/>
              <a:ext cx="1504876" cy="87282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rotWithShape="1">
            <a:blip r:embed="rId11" cstate="print">
              <a:clrChange>
                <a:clrFrom>
                  <a:srgbClr val="FBF9FA"/>
                </a:clrFrom>
                <a:clrTo>
                  <a:srgbClr val="FBF9FA">
                    <a:alpha val="0"/>
                  </a:srgbClr>
                </a:clrTo>
              </a:clrChange>
              <a:extLst>
                <a:ext uri="{28A0092B-C50C-407E-A947-70E740481C1C}">
                  <a14:useLocalDpi xmlns:a14="http://schemas.microsoft.com/office/drawing/2010/main" val="0"/>
                </a:ext>
              </a:extLst>
            </a:blip>
            <a:srcRect l="33484" t="4579" r="33182"/>
            <a:stretch/>
          </p:blipFill>
          <p:spPr>
            <a:xfrm>
              <a:off x="6545185" y="3617215"/>
              <a:ext cx="1309812" cy="2109095"/>
            </a:xfrm>
            <a:prstGeom prst="rect">
              <a:avLst/>
            </a:prstGeom>
          </p:spPr>
        </p:pic>
        <p:pic>
          <p:nvPicPr>
            <p:cNvPr id="3078" name="Picture 6" descr="http://www.clker.com/cliparts/b/7/a/c/11949898031195101122gatto_cat_architetto_fra_03.svg.med.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92036" y="4551482"/>
              <a:ext cx="1289260" cy="128496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www.clker.com/cliparts/1/2/b/5/11949896831046083558boat_jarno_vasamaa_.svg.med.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77796" y="4018245"/>
              <a:ext cx="916376" cy="161456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58362" y="1737974"/>
              <a:ext cx="1666602" cy="1097451"/>
            </a:xfrm>
            <a:prstGeom prst="rect">
              <a:avLst/>
            </a:prstGeom>
          </p:spPr>
        </p:pic>
      </p:grpSp>
      <p:sp>
        <p:nvSpPr>
          <p:cNvPr id="32" name="TextBox 31"/>
          <p:cNvSpPr txBox="1"/>
          <p:nvPr/>
        </p:nvSpPr>
        <p:spPr>
          <a:xfrm>
            <a:off x="8459609" y="6438900"/>
            <a:ext cx="147179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Nick Avery</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9267953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2361</Words>
  <Application>Microsoft Office PowerPoint</Application>
  <PresentationFormat>Widescreen</PresentationFormat>
  <Paragraphs>459</Paragraphs>
  <Slides>27</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Century Gothic</vt:lpstr>
      <vt:lpstr>Tw Cen MT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Paula’s trip was so good that she does it again!  This time she goes to the places in a different order.</vt:lpstr>
      <vt:lpstr>PowerPoint Presentation</vt:lpstr>
      <vt:lpstr>PowerPoint Presentation</vt:lpstr>
      <vt:lpstr>Deberes: una tarea escrita</vt:lpstr>
      <vt:lpstr>PowerPoint Presentation</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 Avery</dc:creator>
  <cp:lastModifiedBy>Nicholas Avery</cp:lastModifiedBy>
  <cp:revision>3</cp:revision>
  <dcterms:created xsi:type="dcterms:W3CDTF">2019-10-10T19:02:35Z</dcterms:created>
  <dcterms:modified xsi:type="dcterms:W3CDTF">2019-10-11T17:43:12Z</dcterms:modified>
</cp:coreProperties>
</file>