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3" d="100"/>
          <a:sy n="113" d="100"/>
        </p:scale>
        <p:origin x="37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0A42DB-5C58-440B-AB23-D4630E4C3F60}" type="datetimeFigureOut">
              <a:rPr lang="en-GB" smtClean="0"/>
              <a:t>27/09/2019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6BBAB7-E6ED-46B7-A981-015734B267C9}" type="slidenum">
              <a:rPr lang="en-GB" smtClean="0"/>
              <a:t>‹#›</a:t>
            </a:fld>
            <a:endParaRPr lang="en-GB"/>
          </a:p>
        </p:txBody>
      </p:sp>
    </p:spTree>
    <p:extLst>
      <p:ext uri="{BB962C8B-B14F-4D97-AF65-F5344CB8AC3E}">
        <p14:creationId xmlns:p14="http://schemas.microsoft.com/office/powerpoint/2010/main" val="1258989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Starter slide: revisit words from </a:t>
            </a:r>
            <a:r>
              <a:rPr lang="en-GB" baseline="0" dirty="0" smtClean="0"/>
              <a:t>Week 2. </a:t>
            </a:r>
            <a:r>
              <a:rPr lang="en-GB" baseline="0" dirty="0"/>
              <a:t>Give students 60 seconds to fill in correct words</a:t>
            </a:r>
            <a:r>
              <a:rPr lang="en-GB" baseline="0" dirty="0" smtClean="0"/>
              <a:t>.</a:t>
            </a:r>
            <a:br>
              <a:rPr lang="en-GB" baseline="0" dirty="0" smtClean="0"/>
            </a:br>
            <a:r>
              <a:rPr lang="en-GB" baseline="0" dirty="0" smtClean="0"/>
              <a:t>Note: Students are likely to be clear about the meanings these pictures represent, but make it clear to students that they can ask about any they are not sure about: ‘Was </a:t>
            </a:r>
            <a:r>
              <a:rPr lang="en-GB" baseline="0" dirty="0" err="1" smtClean="0"/>
              <a:t>ist</a:t>
            </a:r>
            <a:r>
              <a:rPr lang="en-GB" baseline="0" dirty="0" smtClean="0"/>
              <a:t> ‘E’ auf </a:t>
            </a:r>
            <a:r>
              <a:rPr lang="en-GB" baseline="0" dirty="0" err="1" smtClean="0"/>
              <a:t>Englisch</a:t>
            </a:r>
            <a:r>
              <a:rPr lang="en-GB" baseline="0" dirty="0" smtClean="0"/>
              <a:t>?</a:t>
            </a:r>
            <a:br>
              <a:rPr lang="en-GB" baseline="0" dirty="0" smtClean="0"/>
            </a:br>
            <a:r>
              <a:rPr lang="en-GB" baseline="0" dirty="0" smtClean="0"/>
              <a:t>This also offers the opportunity for them to re-visit some alphabet letters from last week.</a:t>
            </a:r>
            <a:endParaRPr lang="en-GB" baseline="0" dirty="0"/>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err="1"/>
              <a:t>sagen</a:t>
            </a:r>
            <a:r>
              <a:rPr lang="en-GB" baseline="0" dirty="0"/>
              <a:t> [46] </a:t>
            </a:r>
            <a:r>
              <a:rPr lang="en-GB" baseline="0" dirty="0" err="1"/>
              <a:t>sagt</a:t>
            </a:r>
            <a:r>
              <a:rPr lang="en-GB" baseline="0" dirty="0"/>
              <a:t> [46]  der Tag [108] der Mann [131] das </a:t>
            </a:r>
            <a:r>
              <a:rPr lang="en-GB" baseline="0" dirty="0" err="1"/>
              <a:t>Paar</a:t>
            </a:r>
            <a:r>
              <a:rPr lang="en-GB" baseline="0" dirty="0"/>
              <a:t> [284] die </a:t>
            </a:r>
            <a:r>
              <a:rPr lang="en-GB" baseline="0" dirty="0" err="1"/>
              <a:t>Klasse</a:t>
            </a:r>
            <a:r>
              <a:rPr lang="en-GB" baseline="0" dirty="0"/>
              <a:t> [619] </a:t>
            </a:r>
            <a:r>
              <a:rPr lang="en-GB" baseline="0" dirty="0" err="1"/>
              <a:t>richtig</a:t>
            </a:r>
            <a:r>
              <a:rPr lang="en-GB" baseline="0" dirty="0"/>
              <a:t> [211] </a:t>
            </a:r>
            <a:r>
              <a:rPr lang="en-GB" baseline="0" dirty="0" err="1"/>
              <a:t>falsch</a:t>
            </a:r>
            <a:r>
              <a:rPr lang="en-GB" baseline="0" dirty="0"/>
              <a:t> [638] </a:t>
            </a:r>
            <a:r>
              <a:rPr lang="en-GB" baseline="0" dirty="0" err="1"/>
              <a:t>nicht</a:t>
            </a:r>
            <a:r>
              <a:rPr lang="en-GB" baseline="0" dirty="0"/>
              <a:t> [12]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err="1"/>
              <a:t>ja</a:t>
            </a:r>
            <a:r>
              <a:rPr lang="en-GB" baseline="0" dirty="0"/>
              <a:t> [27], </a:t>
            </a:r>
            <a:r>
              <a:rPr lang="en-GB" baseline="0" dirty="0" err="1"/>
              <a:t>nein</a:t>
            </a:r>
            <a:r>
              <a:rPr lang="en-GB" baseline="0" dirty="0"/>
              <a:t> [120], and </a:t>
            </a:r>
            <a:r>
              <a:rPr lang="en-GB" baseline="0" dirty="0" err="1"/>
              <a:t>oder</a:t>
            </a:r>
            <a:r>
              <a:rPr lang="en-GB" baseline="0" dirty="0"/>
              <a:t> [30] will be incorporated in the next exercise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a:t>Was? [39] will be revisited in the activity on Question words</a:t>
            </a:r>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1409455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1. Students write 1-6 in books.</a:t>
            </a:r>
          </a:p>
          <a:p>
            <a:r>
              <a:rPr lang="en-GB" baseline="0" dirty="0" smtClean="0"/>
              <a:t>2. Ask </a:t>
            </a:r>
            <a:r>
              <a:rPr lang="en-GB" baseline="0" dirty="0"/>
              <a:t>students to write down the </a:t>
            </a:r>
            <a:r>
              <a:rPr lang="en-GB" baseline="0" dirty="0" smtClean="0"/>
              <a:t>English translation </a:t>
            </a:r>
            <a:r>
              <a:rPr lang="en-GB" baseline="0" dirty="0"/>
              <a:t>before the word has faded away</a:t>
            </a:r>
            <a:r>
              <a:rPr lang="en-GB" baseline="0" dirty="0" smtClean="0"/>
              <a:t>.</a:t>
            </a:r>
            <a:br>
              <a:rPr lang="en-GB" baseline="0" dirty="0" smtClean="0"/>
            </a:br>
            <a:r>
              <a:rPr lang="en-GB" baseline="0" dirty="0" smtClean="0"/>
              <a:t>3. Click to bring up each option</a:t>
            </a:r>
          </a:p>
          <a:p>
            <a:r>
              <a:rPr lang="en-GB" baseline="0" dirty="0" smtClean="0"/>
              <a:t>4. Check answers by eliciting the German from students, with definite article. (i.e. so that they are translating back from their written English into spoken German).</a:t>
            </a:r>
            <a:br>
              <a:rPr lang="en-GB" baseline="0" dirty="0" smtClean="0"/>
            </a:br>
            <a:r>
              <a:rPr lang="en-GB" baseline="0" dirty="0" smtClean="0"/>
              <a:t>Note: Students have not yet done numbers but will be taught them explicitly in Week 9. However, in the next few weeks, certain activities will prime for them.  Here the teacher can say the number when eliciting the answers, but support understanding by holding up the appropriate number of fingers each time.  Obviously, the items proceed in number order in any case, so the finger gesture is more to draw learners attention to the sound – meaning connection of the number with the German word for that number.</a:t>
            </a:r>
            <a:br>
              <a:rPr lang="en-GB" baseline="0" dirty="0" smtClean="0"/>
            </a:br>
            <a:r>
              <a:rPr lang="en-GB" baseline="0" dirty="0" smtClean="0"/>
              <a:t/>
            </a:r>
            <a:br>
              <a:rPr lang="en-GB" baseline="0" dirty="0" smtClean="0"/>
            </a:br>
            <a:r>
              <a:rPr lang="en-GB" baseline="0" dirty="0" smtClean="0"/>
              <a:t>ANSWERS</a:t>
            </a:r>
            <a:br>
              <a:rPr lang="en-GB" baseline="0" dirty="0" smtClean="0"/>
            </a:br>
            <a:r>
              <a:rPr lang="en-GB" baseline="0" dirty="0" smtClean="0"/>
              <a:t>1. der </a:t>
            </a:r>
            <a:r>
              <a:rPr lang="en-GB" baseline="0" dirty="0" err="1" smtClean="0"/>
              <a:t>Fußball</a:t>
            </a:r>
            <a:r>
              <a:rPr lang="en-GB" baseline="0" dirty="0" smtClean="0"/>
              <a:t/>
            </a:r>
            <a:br>
              <a:rPr lang="en-GB" baseline="0" dirty="0" smtClean="0"/>
            </a:br>
            <a:r>
              <a:rPr lang="en-GB" baseline="0" dirty="0" smtClean="0"/>
              <a:t>2. der Freund</a:t>
            </a:r>
            <a:br>
              <a:rPr lang="en-GB" baseline="0" dirty="0" smtClean="0"/>
            </a:br>
            <a:r>
              <a:rPr lang="en-GB" baseline="0" dirty="0" smtClean="0"/>
              <a:t>3. das Wasser</a:t>
            </a:r>
            <a:br>
              <a:rPr lang="en-GB" baseline="0" dirty="0" smtClean="0"/>
            </a:br>
            <a:r>
              <a:rPr lang="en-GB" baseline="0" dirty="0" smtClean="0"/>
              <a:t>4. das Wort</a:t>
            </a:r>
            <a:br>
              <a:rPr lang="en-GB" baseline="0" dirty="0" smtClean="0"/>
            </a:br>
            <a:r>
              <a:rPr lang="en-GB" baseline="0" dirty="0" smtClean="0"/>
              <a:t>5. die Welt</a:t>
            </a:r>
            <a:br>
              <a:rPr lang="en-GB" baseline="0" dirty="0" smtClean="0"/>
            </a:br>
            <a:r>
              <a:rPr lang="en-GB" baseline="0" dirty="0" smtClean="0"/>
              <a:t>6. der Lehrer</a:t>
            </a:r>
            <a:br>
              <a:rPr lang="en-GB" baseline="0" dirty="0" smtClean="0"/>
            </a:br>
            <a:r>
              <a:rPr lang="en-GB" baseline="0" dirty="0" smtClean="0"/>
              <a:t/>
            </a:r>
            <a:br>
              <a:rPr lang="en-GB" baseline="0" dirty="0" smtClean="0"/>
            </a:br>
            <a:r>
              <a:rPr lang="en-GB" baseline="0" dirty="0" smtClean="0"/>
              <a:t>Pay particular attention to the pronunciation of ‘W’, our SSC for this week, and also to the correct recall of the genders.  It’s all too easy for students to lose the connection between the gender and the noun.</a:t>
            </a:r>
            <a:endParaRPr lang="en-GB" baseline="0"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219923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Ask students to predict which </a:t>
            </a:r>
            <a:r>
              <a:rPr lang="en-GB" baseline="0" dirty="0" err="1"/>
              <a:t>pacman</a:t>
            </a:r>
            <a:r>
              <a:rPr lang="en-GB" baseline="0" dirty="0"/>
              <a:t> will eat the word based on the word’s gender. </a:t>
            </a:r>
          </a:p>
          <a:p>
            <a:endParaRPr lang="en-GB" baseline="0" dirty="0"/>
          </a:p>
          <a:p>
            <a:r>
              <a:rPr lang="en-GB" baseline="0" dirty="0"/>
              <a:t>We continue to emphasise the importance of knowing the gender of a word in German.</a:t>
            </a:r>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2453602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ANSWERS SLIDE</a:t>
            </a:r>
            <a:br>
              <a:rPr lang="en-GB" baseline="0" dirty="0" smtClean="0"/>
            </a:br>
            <a:r>
              <a:rPr lang="en-GB" baseline="0" dirty="0" smtClean="0"/>
              <a:t>Answers animated to facilitate oral elicitation – students read their own answers aloud, which reinforces their SSC knowledge.</a:t>
            </a:r>
            <a:br>
              <a:rPr lang="en-GB" baseline="0" dirty="0" smtClean="0"/>
            </a:br>
            <a:r>
              <a:rPr lang="en-GB" baseline="0" dirty="0" smtClean="0"/>
              <a:t>Suggested classroom language routine:</a:t>
            </a:r>
          </a:p>
          <a:p>
            <a:r>
              <a:rPr lang="en-GB" baseline="0" dirty="0" smtClean="0"/>
              <a:t>Teacher: Was </a:t>
            </a:r>
            <a:r>
              <a:rPr lang="en-GB" baseline="0" dirty="0" err="1" smtClean="0"/>
              <a:t>ist</a:t>
            </a:r>
            <a:r>
              <a:rPr lang="en-GB" baseline="0" dirty="0" smtClean="0"/>
              <a:t> A?</a:t>
            </a:r>
            <a:br>
              <a:rPr lang="en-GB" baseline="0" dirty="0" smtClean="0"/>
            </a:br>
            <a:r>
              <a:rPr lang="en-GB" baseline="0" dirty="0" smtClean="0"/>
              <a:t>Student(s): A </a:t>
            </a:r>
            <a:r>
              <a:rPr lang="en-GB" baseline="0" dirty="0" err="1" smtClean="0"/>
              <a:t>ist</a:t>
            </a:r>
            <a:r>
              <a:rPr lang="en-GB" baseline="0" dirty="0" smtClean="0"/>
              <a:t> das </a:t>
            </a:r>
            <a:r>
              <a:rPr lang="en-GB" baseline="0" dirty="0" err="1" smtClean="0"/>
              <a:t>Paar</a:t>
            </a:r>
            <a:r>
              <a:rPr lang="en-GB" baseline="0" dirty="0" smtClean="0"/>
              <a:t>.</a:t>
            </a:r>
            <a:br>
              <a:rPr lang="en-GB" baseline="0" dirty="0" smtClean="0"/>
            </a:br>
            <a:r>
              <a:rPr lang="en-GB" baseline="0" dirty="0" smtClean="0"/>
              <a:t/>
            </a:r>
            <a:br>
              <a:rPr lang="en-GB" baseline="0" dirty="0" smtClean="0"/>
            </a:br>
            <a:r>
              <a:rPr lang="en-GB" baseline="0" dirty="0" smtClean="0"/>
              <a:t>This could be done with teacher nomination of individuals OR with whole class responses, as it is designed to be a low stakes revisiting of taught vocabulary.</a:t>
            </a:r>
            <a:endParaRPr lang="en-GB" baseline="0"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441487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Present new vocabulary for this week - </a:t>
            </a:r>
            <a:r>
              <a:rPr lang="en-GB" dirty="0"/>
              <a:t>der Lehrer [433] der </a:t>
            </a:r>
            <a:r>
              <a:rPr lang="en-GB" dirty="0" err="1"/>
              <a:t>Fußball</a:t>
            </a:r>
            <a:r>
              <a:rPr lang="en-GB" dirty="0"/>
              <a:t> [1497] der Freund [326] das Wasser [297] die Welt [190] das Wort [243]</a:t>
            </a: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Der Lehrer [433] – teacher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These words (should) have been pre-learned using Quizlet and so the teacher could go through these fairly quickly. </a:t>
            </a:r>
            <a:r>
              <a:rPr lang="en-GB" baseline="0" dirty="0" smtClean="0"/>
              <a:t/>
            </a:r>
            <a:br>
              <a:rPr lang="en-GB" baseline="0" dirty="0" smtClean="0"/>
            </a:br>
            <a:r>
              <a:rPr lang="en-GB" baseline="0" dirty="0" smtClean="0"/>
              <a:t>https</a:t>
            </a:r>
            <a:r>
              <a:rPr lang="en-GB" baseline="0" dirty="0"/>
              <a:t>://quizlet.com/gb/427138563/year-7-german-term-11-week-5-flash-cards</a:t>
            </a:r>
            <a:r>
              <a:rPr lang="en-GB"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The words are animated to allow teachers to elicit prior knowledge from students, but there will obviously (as always) be different levels of knowledge in the room, particularly as their first encounters with these words were self-access via Quizlet.  Teachers can use these slides flexibly to move students to more secure knowledge of the words.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endParaRPr lang="en-GB" baseline="0"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02036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der </a:t>
            </a:r>
            <a:r>
              <a:rPr lang="en-GB" dirty="0" err="1"/>
              <a:t>Fußball</a:t>
            </a:r>
            <a:r>
              <a:rPr lang="en-GB" dirty="0"/>
              <a:t> [1497] – football</a:t>
            </a:r>
            <a:endParaRPr lang="en-GB" baseline="0"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085730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der Freund [326] – </a:t>
            </a:r>
            <a:r>
              <a:rPr lang="en-GB" dirty="0" smtClean="0"/>
              <a:t>friend</a:t>
            </a:r>
            <a:br>
              <a:rPr lang="en-GB" dirty="0" smtClean="0"/>
            </a:br>
            <a:r>
              <a:rPr lang="en-GB" dirty="0" smtClean="0"/>
              <a:t>Note: students need to be clear that ‘der Freund’ indicates a ‘male friend’ or a ‘boyfriend’ but not a friend that is a girl or a girlfriend.</a:t>
            </a:r>
            <a:br>
              <a:rPr lang="en-GB" dirty="0" smtClean="0"/>
            </a:br>
            <a:r>
              <a:rPr lang="en-GB" dirty="0" smtClean="0"/>
              <a:t>Students</a:t>
            </a:r>
            <a:r>
              <a:rPr lang="en-GB" baseline="0" dirty="0" smtClean="0"/>
              <a:t> may then ask how to say ‘girl friend’ – Encourage ‘</a:t>
            </a:r>
            <a:r>
              <a:rPr lang="en-GB" baseline="0" dirty="0" err="1" smtClean="0"/>
              <a:t>wie</a:t>
            </a:r>
            <a:r>
              <a:rPr lang="en-GB" baseline="0" dirty="0" smtClean="0"/>
              <a:t> </a:t>
            </a:r>
            <a:r>
              <a:rPr lang="en-GB" baseline="0" dirty="0" err="1" smtClean="0"/>
              <a:t>sagt</a:t>
            </a:r>
            <a:r>
              <a:rPr lang="en-GB" baseline="0" dirty="0" smtClean="0"/>
              <a:t> man ‘girl friend’ auf Deutsch? as they have learnt this.</a:t>
            </a:r>
            <a:br>
              <a:rPr lang="en-GB" baseline="0" dirty="0" smtClean="0"/>
            </a:br>
            <a:r>
              <a:rPr lang="en-GB" baseline="0" dirty="0" smtClean="0"/>
              <a:t/>
            </a:r>
            <a:br>
              <a:rPr lang="en-GB" baseline="0" dirty="0" smtClean="0"/>
            </a:br>
            <a:r>
              <a:rPr lang="en-GB" baseline="0" dirty="0" smtClean="0"/>
              <a:t>As students will explicitly meet the pattern ‘Lehrer / </a:t>
            </a:r>
            <a:r>
              <a:rPr lang="en-GB" baseline="0" dirty="0" err="1" smtClean="0"/>
              <a:t>Lehrerin</a:t>
            </a:r>
            <a:r>
              <a:rPr lang="en-GB" baseline="0" dirty="0" smtClean="0"/>
              <a:t>’ and ‘</a:t>
            </a:r>
            <a:r>
              <a:rPr lang="en-GB" baseline="0" dirty="0" err="1" smtClean="0"/>
              <a:t>Sänger</a:t>
            </a:r>
            <a:r>
              <a:rPr lang="en-GB" baseline="0" dirty="0" smtClean="0"/>
              <a:t>/</a:t>
            </a:r>
            <a:r>
              <a:rPr lang="en-GB" baseline="0" dirty="0" err="1" smtClean="0"/>
              <a:t>Sängerin</a:t>
            </a:r>
            <a:r>
              <a:rPr lang="en-GB" baseline="0" dirty="0" smtClean="0"/>
              <a:t>’ in Week 7, providing ‘</a:t>
            </a:r>
            <a:r>
              <a:rPr lang="en-GB" baseline="0" dirty="0" err="1" smtClean="0"/>
              <a:t>Freundin</a:t>
            </a:r>
            <a:r>
              <a:rPr lang="en-GB" baseline="0" dirty="0" smtClean="0"/>
              <a:t>’ is useful priming, particularly if the communicative impetus comes spontaneously from students.</a:t>
            </a:r>
            <a:endParaRPr lang="en-GB" baseline="0"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28962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das Wasser [297] - water</a:t>
            </a:r>
            <a:endParaRPr lang="en-GB" baseline="0"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575013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die Welt [190] - world</a:t>
            </a:r>
            <a:endParaRPr lang="en-GB" baseline="0"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3463989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das Wort [243] - word</a:t>
            </a:r>
            <a:endParaRPr lang="en-GB" baseline="0" dirty="0"/>
          </a:p>
          <a:p>
            <a:endParaRPr lang="en-GB" baseline="0"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3004034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Teacher elicits the vocabulary from students.</a:t>
            </a:r>
            <a:br>
              <a:rPr lang="en-GB" baseline="0" dirty="0" smtClean="0"/>
            </a:br>
            <a:r>
              <a:rPr lang="en-GB" baseline="0" dirty="0" smtClean="0"/>
              <a:t>Suggested routine:</a:t>
            </a:r>
            <a:br>
              <a:rPr lang="en-GB" baseline="0" dirty="0" smtClean="0"/>
            </a:br>
            <a:r>
              <a:rPr lang="en-GB" baseline="0" dirty="0" smtClean="0"/>
              <a:t/>
            </a:r>
            <a:br>
              <a:rPr lang="en-GB" baseline="0" dirty="0" smtClean="0"/>
            </a:br>
            <a:r>
              <a:rPr lang="en-GB" baseline="0" dirty="0" smtClean="0"/>
              <a:t>Teacher: Was </a:t>
            </a:r>
            <a:r>
              <a:rPr lang="en-GB" baseline="0" dirty="0" err="1" smtClean="0"/>
              <a:t>ist</a:t>
            </a:r>
            <a:r>
              <a:rPr lang="en-GB" baseline="0" dirty="0" smtClean="0"/>
              <a:t> ‘I’?</a:t>
            </a:r>
            <a:br>
              <a:rPr lang="en-GB" baseline="0" dirty="0" smtClean="0"/>
            </a:br>
            <a:r>
              <a:rPr lang="en-GB" baseline="0" dirty="0" smtClean="0"/>
              <a:t>Students: die Welt.</a:t>
            </a:r>
            <a:br>
              <a:rPr lang="en-GB" baseline="0" dirty="0" smtClean="0"/>
            </a:br>
            <a:r>
              <a:rPr lang="en-GB" baseline="0" dirty="0" smtClean="0"/>
              <a:t>Teacher: Was </a:t>
            </a:r>
            <a:r>
              <a:rPr lang="en-GB" baseline="0" dirty="0" err="1" smtClean="0"/>
              <a:t>ist</a:t>
            </a:r>
            <a:r>
              <a:rPr lang="en-GB" baseline="0" dirty="0" smtClean="0"/>
              <a:t> ‘L’?</a:t>
            </a:r>
            <a:br>
              <a:rPr lang="en-GB" baseline="0" dirty="0" smtClean="0"/>
            </a:br>
            <a:r>
              <a:rPr lang="en-GB" baseline="0" dirty="0" smtClean="0"/>
              <a:t>Students: der Lehrer.</a:t>
            </a:r>
            <a:br>
              <a:rPr lang="en-GB" baseline="0" dirty="0" smtClean="0"/>
            </a:br>
            <a:r>
              <a:rPr lang="en-GB" baseline="0" dirty="0" smtClean="0"/>
              <a:t/>
            </a:r>
            <a:br>
              <a:rPr lang="en-GB" baseline="0" dirty="0" smtClean="0"/>
            </a:br>
            <a:r>
              <a:rPr lang="en-GB" baseline="0" dirty="0" smtClean="0"/>
              <a:t>The letter prompts are the trigger (i.e. click on the letter) for the lines to connect the word to the picture.</a:t>
            </a:r>
            <a:br>
              <a:rPr lang="en-GB" baseline="0" dirty="0" smtClean="0"/>
            </a:br>
            <a:r>
              <a:rPr lang="en-GB" baseline="0" dirty="0" smtClean="0"/>
              <a:t>This means that students are practising their understanding of another set of alphabet letters at the same time.</a:t>
            </a:r>
            <a:br>
              <a:rPr lang="en-GB" baseline="0" dirty="0" smtClean="0"/>
            </a:br>
            <a:r>
              <a:rPr lang="en-GB" baseline="0" dirty="0" smtClean="0"/>
              <a:t>The teacher chooses which order to ask the letters in – clearly, it would be easy to ask in alphabetical order, but this would be what students would naturally expect, so it reduces the need for them to listen attentively to them.</a:t>
            </a:r>
          </a:p>
          <a:p>
            <a:endParaRPr lang="en-GB" baseline="0" dirty="0" smtClean="0"/>
          </a:p>
          <a:p>
            <a:endParaRPr lang="en-GB" baseline="0"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3826210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473637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4"/>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27/09/2019</a:t>
            </a:fld>
            <a:endParaRPr lang="en-GB" dirty="0">
              <a:solidFill>
                <a:prstClr val="black"/>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4"/>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839210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4"/>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27/09/2019</a:t>
            </a:fld>
            <a:endParaRPr lang="en-GB" dirty="0">
              <a:solidFill>
                <a:prstClr val="black"/>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4"/>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414373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76780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34484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605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978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051209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4"/>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27/09/2019</a:t>
            </a:fld>
            <a:endParaRPr lang="en-GB" dirty="0">
              <a:solidFill>
                <a:prstClr val="black"/>
              </a:solidFill>
            </a:endParaRPr>
          </a:p>
        </p:txBody>
      </p:sp>
      <p:sp>
        <p:nvSpPr>
          <p:cNvPr id="3" name="Footer Placeholder 2"/>
          <p:cNvSpPr>
            <a:spLocks noGrp="1"/>
          </p:cNvSpPr>
          <p:nvPr>
            <p:ph type="ftr" sz="quarter" idx="11"/>
          </p:nvPr>
        </p:nvSpPr>
        <p:spPr>
          <a:xfrm>
            <a:off x="4038600" y="6356354"/>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4"/>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89009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4"/>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27/09/2019</a:t>
            </a:fld>
            <a:endParaRPr lang="en-GB" dirty="0">
              <a:solidFill>
                <a:prstClr val="black"/>
              </a:solidFill>
            </a:endParaRPr>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4"/>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91218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9"/>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4"/>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27/09/2019</a:t>
            </a:fld>
            <a:endParaRPr lang="en-GB" dirty="0">
              <a:solidFill>
                <a:prstClr val="black"/>
              </a:solidFill>
            </a:endParaRPr>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4"/>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34044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5" y="6572245"/>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3"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648814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7.png"/><Relationship Id="rId7"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5.png"/><Relationship Id="rId4" Type="http://schemas.openxmlformats.org/officeDocument/2006/relationships/image" Target="../media/image18.jpeg"/><Relationship Id="rId9" Type="http://schemas.openxmlformats.org/officeDocument/2006/relationships/image" Target="../media/image20.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7.png"/><Relationship Id="rId7"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5.png"/><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xmlns="" id="{E47DFD57-6F65-5844-B387-4E489B57F1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759" y="3083421"/>
            <a:ext cx="2458373" cy="1446310"/>
          </a:xfrm>
          <a:prstGeom prst="rect">
            <a:avLst/>
          </a:prstGeom>
        </p:spPr>
      </p:pic>
      <p:grpSp>
        <p:nvGrpSpPr>
          <p:cNvPr id="20" name="Group 19">
            <a:extLst>
              <a:ext uri="{FF2B5EF4-FFF2-40B4-BE49-F238E27FC236}">
                <a16:creationId xmlns:a16="http://schemas.microsoft.com/office/drawing/2014/main" xmlns="" id="{47CEF3E5-B560-C246-B4CD-58022355AA73}"/>
              </a:ext>
            </a:extLst>
          </p:cNvPr>
          <p:cNvGrpSpPr/>
          <p:nvPr/>
        </p:nvGrpSpPr>
        <p:grpSpPr>
          <a:xfrm>
            <a:off x="5506915" y="4272733"/>
            <a:ext cx="2347637" cy="1937254"/>
            <a:chOff x="9088545" y="3559051"/>
            <a:chExt cx="2347637" cy="1937254"/>
          </a:xfrm>
        </p:grpSpPr>
        <p:pic>
          <p:nvPicPr>
            <p:cNvPr id="16" name="Picture 15">
              <a:extLst>
                <a:ext uri="{FF2B5EF4-FFF2-40B4-BE49-F238E27FC236}">
                  <a16:creationId xmlns:a16="http://schemas.microsoft.com/office/drawing/2014/main" xmlns="" id="{014FE159-9ECC-9247-89D6-C9D4E84625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88545" y="4398939"/>
              <a:ext cx="1108450" cy="1097366"/>
            </a:xfrm>
            <a:prstGeom prst="rect">
              <a:avLst/>
            </a:prstGeom>
          </p:spPr>
        </p:pic>
        <p:pic>
          <p:nvPicPr>
            <p:cNvPr id="17" name="Picture 16">
              <a:extLst>
                <a:ext uri="{FF2B5EF4-FFF2-40B4-BE49-F238E27FC236}">
                  <a16:creationId xmlns:a16="http://schemas.microsoft.com/office/drawing/2014/main" xmlns="" id="{0F8C0FEE-96F3-3E4B-98EF-FB8201BF52D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10074" y="4398939"/>
              <a:ext cx="1226108" cy="1097366"/>
            </a:xfrm>
            <a:prstGeom prst="rect">
              <a:avLst/>
            </a:prstGeom>
          </p:spPr>
        </p:pic>
        <p:pic>
          <p:nvPicPr>
            <p:cNvPr id="18" name="Picture 17">
              <a:extLst>
                <a:ext uri="{FF2B5EF4-FFF2-40B4-BE49-F238E27FC236}">
                  <a16:creationId xmlns:a16="http://schemas.microsoft.com/office/drawing/2014/main" xmlns="" id="{03F6786A-AC95-A14E-8CCD-322D6232B78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29455" y="3559051"/>
              <a:ext cx="757452" cy="789012"/>
            </a:xfrm>
            <a:prstGeom prst="rect">
              <a:avLst/>
            </a:prstGeom>
          </p:spPr>
        </p:pic>
        <p:pic>
          <p:nvPicPr>
            <p:cNvPr id="19" name="Picture 18">
              <a:extLst>
                <a:ext uri="{FF2B5EF4-FFF2-40B4-BE49-F238E27FC236}">
                  <a16:creationId xmlns:a16="http://schemas.microsoft.com/office/drawing/2014/main" xmlns="" id="{ABDA5124-F9AE-9648-805D-E1D8B33ED8F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06314" y="3736145"/>
              <a:ext cx="581170" cy="662795"/>
            </a:xfrm>
            <a:prstGeom prst="rect">
              <a:avLst/>
            </a:prstGeom>
          </p:spPr>
        </p:pic>
      </p:grpSp>
      <p:pic>
        <p:nvPicPr>
          <p:cNvPr id="21" name="Picture 20">
            <a:extLst>
              <a:ext uri="{FF2B5EF4-FFF2-40B4-BE49-F238E27FC236}">
                <a16:creationId xmlns:a16="http://schemas.microsoft.com/office/drawing/2014/main" xmlns="" id="{6B857EDF-2DF4-0B4D-9B96-AFE6218E625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5848" y="284012"/>
            <a:ext cx="1197230" cy="1203277"/>
          </a:xfrm>
          <a:prstGeom prst="rect">
            <a:avLst/>
          </a:prstGeom>
        </p:spPr>
      </p:pic>
      <p:pic>
        <p:nvPicPr>
          <p:cNvPr id="22" name="Picture 21">
            <a:extLst>
              <a:ext uri="{FF2B5EF4-FFF2-40B4-BE49-F238E27FC236}">
                <a16:creationId xmlns:a16="http://schemas.microsoft.com/office/drawing/2014/main" xmlns="" id="{C88E60A5-D806-844E-BCCA-FD661C715CD2}"/>
              </a:ext>
            </a:extLst>
          </p:cNvPr>
          <p:cNvPicPr>
            <a:picLocks noChangeAspect="1"/>
          </p:cNvPicPr>
          <p:nvPr/>
        </p:nvPicPr>
        <p:blipFill>
          <a:blip r:embed="rId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33791" y="2151090"/>
            <a:ext cx="877855" cy="1864663"/>
          </a:xfrm>
          <a:prstGeom prst="rect">
            <a:avLst/>
          </a:prstGeom>
        </p:spPr>
      </p:pic>
      <p:pic>
        <p:nvPicPr>
          <p:cNvPr id="23" name="Picture 22">
            <a:extLst>
              <a:ext uri="{FF2B5EF4-FFF2-40B4-BE49-F238E27FC236}">
                <a16:creationId xmlns:a16="http://schemas.microsoft.com/office/drawing/2014/main" xmlns="" id="{B1C586EB-6218-8A4D-BF9F-DC769FE1527D}"/>
              </a:ext>
            </a:extLst>
          </p:cNvPr>
          <p:cNvPicPr>
            <a:picLocks noChangeAspect="1"/>
          </p:cNvPicPr>
          <p:nvPr/>
        </p:nvPicPr>
        <p:blipFill>
          <a:blip r:embed="rId1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37728" y="4661601"/>
            <a:ext cx="2079014" cy="1500355"/>
          </a:xfrm>
          <a:prstGeom prst="rect">
            <a:avLst/>
          </a:prstGeom>
        </p:spPr>
      </p:pic>
      <p:pic>
        <p:nvPicPr>
          <p:cNvPr id="25" name="Picture 24">
            <a:extLst>
              <a:ext uri="{FF2B5EF4-FFF2-40B4-BE49-F238E27FC236}">
                <a16:creationId xmlns:a16="http://schemas.microsoft.com/office/drawing/2014/main" xmlns="" id="{BCC38307-A1C0-F946-A92A-CFF25E51BBC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5737" y="1891167"/>
            <a:ext cx="757452" cy="789012"/>
          </a:xfrm>
          <a:prstGeom prst="rect">
            <a:avLst/>
          </a:prstGeom>
        </p:spPr>
      </p:pic>
      <p:pic>
        <p:nvPicPr>
          <p:cNvPr id="26" name="Picture 25">
            <a:extLst>
              <a:ext uri="{FF2B5EF4-FFF2-40B4-BE49-F238E27FC236}">
                <a16:creationId xmlns:a16="http://schemas.microsoft.com/office/drawing/2014/main" xmlns="" id="{660625B1-6B9A-D649-9D08-DED1160D802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57240" y="824494"/>
            <a:ext cx="581170" cy="662795"/>
          </a:xfrm>
          <a:prstGeom prst="rect">
            <a:avLst/>
          </a:prstGeom>
        </p:spPr>
      </p:pic>
      <p:sp>
        <p:nvSpPr>
          <p:cNvPr id="34" name="Rectangle 33">
            <a:extLst>
              <a:ext uri="{FF2B5EF4-FFF2-40B4-BE49-F238E27FC236}">
                <a16:creationId xmlns:a16="http://schemas.microsoft.com/office/drawing/2014/main" xmlns="" id="{D5769766-8965-5D44-B216-EF9A874AF4F9}"/>
              </a:ext>
            </a:extLst>
          </p:cNvPr>
          <p:cNvSpPr/>
          <p:nvPr/>
        </p:nvSpPr>
        <p:spPr>
          <a:xfrm>
            <a:off x="9879285" y="5370526"/>
            <a:ext cx="745068" cy="7658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37" name="TextBox 36">
            <a:extLst>
              <a:ext uri="{FF2B5EF4-FFF2-40B4-BE49-F238E27FC236}">
                <a16:creationId xmlns:a16="http://schemas.microsoft.com/office/drawing/2014/main" xmlns="" id="{BEC3CC96-2888-9143-A205-5C3DB09ABF56}"/>
              </a:ext>
            </a:extLst>
          </p:cNvPr>
          <p:cNvSpPr txBox="1"/>
          <p:nvPr/>
        </p:nvSpPr>
        <p:spPr>
          <a:xfrm>
            <a:off x="2105571" y="885650"/>
            <a:ext cx="2295948" cy="461665"/>
          </a:xfrm>
          <a:prstGeom prst="rect">
            <a:avLst/>
          </a:prstGeom>
          <a:noFill/>
        </p:spPr>
        <p:txBody>
          <a:bodyPr wrap="square" rtlCol="0">
            <a:spAutoFit/>
          </a:bodyPr>
          <a:lstStyle/>
          <a:p>
            <a:r>
              <a:rPr lang="en-GB" sz="2400" dirty="0">
                <a:solidFill>
                  <a:srgbClr val="115076"/>
                </a:solidFill>
                <a:latin typeface="Century Gothic" panose="020B0502020202020204" pitchFamily="34" charset="0"/>
              </a:rPr>
              <a:t>d__ P___</a:t>
            </a:r>
          </a:p>
        </p:txBody>
      </p:sp>
      <p:sp>
        <p:nvSpPr>
          <p:cNvPr id="38" name="TextBox 37">
            <a:extLst>
              <a:ext uri="{FF2B5EF4-FFF2-40B4-BE49-F238E27FC236}">
                <a16:creationId xmlns:a16="http://schemas.microsoft.com/office/drawing/2014/main" xmlns="" id="{7CE41A36-5FE2-4C45-9308-513FF42FEC5B}"/>
              </a:ext>
            </a:extLst>
          </p:cNvPr>
          <p:cNvSpPr txBox="1"/>
          <p:nvPr/>
        </p:nvSpPr>
        <p:spPr>
          <a:xfrm>
            <a:off x="2105571" y="2054840"/>
            <a:ext cx="2295948" cy="461665"/>
          </a:xfrm>
          <a:prstGeom prst="rect">
            <a:avLst/>
          </a:prstGeom>
          <a:noFill/>
        </p:spPr>
        <p:txBody>
          <a:bodyPr wrap="square" rtlCol="0">
            <a:spAutoFit/>
          </a:bodyPr>
          <a:lstStyle/>
          <a:p>
            <a:r>
              <a:rPr lang="en-GB" sz="2400" dirty="0">
                <a:solidFill>
                  <a:srgbClr val="115076"/>
                </a:solidFill>
                <a:latin typeface="Century Gothic" panose="020B0502020202020204" pitchFamily="34" charset="0"/>
              </a:rPr>
              <a:t>r______</a:t>
            </a:r>
          </a:p>
        </p:txBody>
      </p:sp>
      <p:sp>
        <p:nvSpPr>
          <p:cNvPr id="39" name="TextBox 38">
            <a:extLst>
              <a:ext uri="{FF2B5EF4-FFF2-40B4-BE49-F238E27FC236}">
                <a16:creationId xmlns:a16="http://schemas.microsoft.com/office/drawing/2014/main" xmlns="" id="{12B7F7CD-7A5D-EF44-A900-1A7D0D496F77}"/>
              </a:ext>
            </a:extLst>
          </p:cNvPr>
          <p:cNvSpPr txBox="1"/>
          <p:nvPr/>
        </p:nvSpPr>
        <p:spPr>
          <a:xfrm>
            <a:off x="2918529" y="3532430"/>
            <a:ext cx="2295948" cy="461665"/>
          </a:xfrm>
          <a:prstGeom prst="rect">
            <a:avLst/>
          </a:prstGeom>
          <a:noFill/>
        </p:spPr>
        <p:txBody>
          <a:bodyPr wrap="square" rtlCol="0">
            <a:spAutoFit/>
          </a:bodyPr>
          <a:lstStyle/>
          <a:p>
            <a:r>
              <a:rPr lang="en-GB" sz="2400" dirty="0">
                <a:solidFill>
                  <a:srgbClr val="115076"/>
                </a:solidFill>
                <a:latin typeface="Century Gothic" panose="020B0502020202020204" pitchFamily="34" charset="0"/>
              </a:rPr>
              <a:t>s______</a:t>
            </a:r>
          </a:p>
        </p:txBody>
      </p:sp>
      <p:sp>
        <p:nvSpPr>
          <p:cNvPr id="40" name="TextBox 39">
            <a:extLst>
              <a:ext uri="{FF2B5EF4-FFF2-40B4-BE49-F238E27FC236}">
                <a16:creationId xmlns:a16="http://schemas.microsoft.com/office/drawing/2014/main" xmlns="" id="{6CD65863-D211-9447-A003-C843AFCF066F}"/>
              </a:ext>
            </a:extLst>
          </p:cNvPr>
          <p:cNvSpPr txBox="1"/>
          <p:nvPr/>
        </p:nvSpPr>
        <p:spPr>
          <a:xfrm>
            <a:off x="2677140" y="5288257"/>
            <a:ext cx="2295948" cy="461665"/>
          </a:xfrm>
          <a:prstGeom prst="rect">
            <a:avLst/>
          </a:prstGeom>
          <a:noFill/>
        </p:spPr>
        <p:txBody>
          <a:bodyPr wrap="square" rtlCol="0">
            <a:spAutoFit/>
          </a:bodyPr>
          <a:lstStyle/>
          <a:p>
            <a:r>
              <a:rPr lang="en-GB" sz="2400" dirty="0">
                <a:solidFill>
                  <a:srgbClr val="115076"/>
                </a:solidFill>
                <a:latin typeface="Century Gothic" panose="020B0502020202020204" pitchFamily="34" charset="0"/>
              </a:rPr>
              <a:t>d__ K___</a:t>
            </a:r>
          </a:p>
        </p:txBody>
      </p:sp>
      <p:sp>
        <p:nvSpPr>
          <p:cNvPr id="41" name="TextBox 40">
            <a:extLst>
              <a:ext uri="{FF2B5EF4-FFF2-40B4-BE49-F238E27FC236}">
                <a16:creationId xmlns:a16="http://schemas.microsoft.com/office/drawing/2014/main" xmlns="" id="{A92E1499-4A64-4A40-A8E1-9FDD48B3D558}"/>
              </a:ext>
            </a:extLst>
          </p:cNvPr>
          <p:cNvSpPr txBox="1"/>
          <p:nvPr/>
        </p:nvSpPr>
        <p:spPr>
          <a:xfrm>
            <a:off x="6666333" y="925058"/>
            <a:ext cx="2295948" cy="461665"/>
          </a:xfrm>
          <a:prstGeom prst="rect">
            <a:avLst/>
          </a:prstGeom>
          <a:noFill/>
        </p:spPr>
        <p:txBody>
          <a:bodyPr wrap="square" rtlCol="0">
            <a:spAutoFit/>
          </a:bodyPr>
          <a:lstStyle/>
          <a:p>
            <a:r>
              <a:rPr lang="en-GB" sz="2400" dirty="0">
                <a:solidFill>
                  <a:srgbClr val="115076"/>
                </a:solidFill>
                <a:latin typeface="Century Gothic" panose="020B0502020202020204" pitchFamily="34" charset="0"/>
              </a:rPr>
              <a:t>f_____</a:t>
            </a:r>
          </a:p>
        </p:txBody>
      </p:sp>
      <p:sp>
        <p:nvSpPr>
          <p:cNvPr id="42" name="TextBox 41">
            <a:extLst>
              <a:ext uri="{FF2B5EF4-FFF2-40B4-BE49-F238E27FC236}">
                <a16:creationId xmlns:a16="http://schemas.microsoft.com/office/drawing/2014/main" xmlns="" id="{6562C8EE-CCD2-FD4D-A0F2-E506D36FF706}"/>
              </a:ext>
            </a:extLst>
          </p:cNvPr>
          <p:cNvSpPr txBox="1"/>
          <p:nvPr/>
        </p:nvSpPr>
        <p:spPr>
          <a:xfrm>
            <a:off x="6868363" y="2894518"/>
            <a:ext cx="2295948" cy="461665"/>
          </a:xfrm>
          <a:prstGeom prst="rect">
            <a:avLst/>
          </a:prstGeom>
          <a:noFill/>
        </p:spPr>
        <p:txBody>
          <a:bodyPr wrap="square" rtlCol="0">
            <a:spAutoFit/>
          </a:bodyPr>
          <a:lstStyle/>
          <a:p>
            <a:r>
              <a:rPr lang="en-GB" sz="2400" dirty="0">
                <a:solidFill>
                  <a:srgbClr val="115076"/>
                </a:solidFill>
                <a:latin typeface="Century Gothic" panose="020B0502020202020204" pitchFamily="34" charset="0"/>
              </a:rPr>
              <a:t>d__ M___</a:t>
            </a:r>
          </a:p>
        </p:txBody>
      </p:sp>
      <p:sp>
        <p:nvSpPr>
          <p:cNvPr id="43" name="TextBox 42">
            <a:extLst>
              <a:ext uri="{FF2B5EF4-FFF2-40B4-BE49-F238E27FC236}">
                <a16:creationId xmlns:a16="http://schemas.microsoft.com/office/drawing/2014/main" xmlns="" id="{14C6EB83-8E9C-F84F-A3E4-AC55844B6B55}"/>
              </a:ext>
            </a:extLst>
          </p:cNvPr>
          <p:cNvSpPr txBox="1"/>
          <p:nvPr/>
        </p:nvSpPr>
        <p:spPr>
          <a:xfrm>
            <a:off x="8232767" y="5425276"/>
            <a:ext cx="2295948" cy="461665"/>
          </a:xfrm>
          <a:prstGeom prst="rect">
            <a:avLst/>
          </a:prstGeom>
          <a:noFill/>
        </p:spPr>
        <p:txBody>
          <a:bodyPr wrap="square" rtlCol="0">
            <a:spAutoFit/>
          </a:bodyPr>
          <a:lstStyle/>
          <a:p>
            <a:r>
              <a:rPr lang="en-GB" sz="2400" dirty="0">
                <a:solidFill>
                  <a:srgbClr val="115076"/>
                </a:solidFill>
                <a:latin typeface="Century Gothic" panose="020B0502020202020204" pitchFamily="34" charset="0"/>
              </a:rPr>
              <a:t>d__ T__</a:t>
            </a:r>
          </a:p>
        </p:txBody>
      </p:sp>
      <p:sp>
        <p:nvSpPr>
          <p:cNvPr id="46" name="Rectangle 2">
            <a:extLst>
              <a:ext uri="{FF2B5EF4-FFF2-40B4-BE49-F238E27FC236}">
                <a16:creationId xmlns:a16="http://schemas.microsoft.com/office/drawing/2014/main" xmlns="" id="{587A288E-1999-5347-A2F2-785B94EDEE05}"/>
              </a:ext>
            </a:extLst>
          </p:cNvPr>
          <p:cNvSpPr>
            <a:spLocks noChangeArrowheads="1"/>
          </p:cNvSpPr>
          <p:nvPr/>
        </p:nvSpPr>
        <p:spPr bwMode="auto">
          <a:xfrm>
            <a:off x="10032879" y="1214269"/>
            <a:ext cx="502131" cy="4156257"/>
          </a:xfrm>
          <a:prstGeom prst="rect">
            <a:avLst/>
          </a:prstGeom>
          <a:solidFill>
            <a:srgbClr val="CC0099"/>
          </a:solidFill>
          <a:ln w="9525">
            <a:solidFill>
              <a:schemeClr val="tx1"/>
            </a:solidFill>
            <a:miter lim="800000"/>
            <a:headEnd/>
            <a:tailEnd/>
          </a:ln>
          <a:effectLst/>
          <a:scene3d>
            <a:camera prst="orthographicFront"/>
            <a:lightRig rig="threePt" dir="t"/>
          </a:scene3d>
          <a:sp3d extrusionH="76200" prstMaterial="clear">
            <a:bevelT w="152400" h="50800" prst="softRound"/>
            <a:bevelB/>
            <a:extrusionClr>
              <a:schemeClr val="bg1"/>
            </a:extrusionClr>
          </a:sp3d>
        </p:spPr>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
        <p:nvSpPr>
          <p:cNvPr id="47" name="Rectangle 3">
            <a:extLst>
              <a:ext uri="{FF2B5EF4-FFF2-40B4-BE49-F238E27FC236}">
                <a16:creationId xmlns:a16="http://schemas.microsoft.com/office/drawing/2014/main" xmlns="" id="{31865D30-782E-7C42-A63D-E26F1D994DEC}"/>
              </a:ext>
            </a:extLst>
          </p:cNvPr>
          <p:cNvSpPr>
            <a:spLocks noChangeArrowheads="1"/>
          </p:cNvSpPr>
          <p:nvPr/>
        </p:nvSpPr>
        <p:spPr bwMode="auto">
          <a:xfrm>
            <a:off x="10030513" y="1214267"/>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
        <p:nvSpPr>
          <p:cNvPr id="48" name="Line 4">
            <a:extLst>
              <a:ext uri="{FF2B5EF4-FFF2-40B4-BE49-F238E27FC236}">
                <a16:creationId xmlns:a16="http://schemas.microsoft.com/office/drawing/2014/main" xmlns="" id="{18DDEDE2-ED64-6A4C-BDC3-8E3BEDC0D13A}"/>
              </a:ext>
            </a:extLst>
          </p:cNvPr>
          <p:cNvSpPr>
            <a:spLocks noChangeShapeType="1"/>
          </p:cNvSpPr>
          <p:nvPr/>
        </p:nvSpPr>
        <p:spPr bwMode="auto">
          <a:xfrm>
            <a:off x="10716252" y="1202841"/>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49" name="Line 7">
            <a:extLst>
              <a:ext uri="{FF2B5EF4-FFF2-40B4-BE49-F238E27FC236}">
                <a16:creationId xmlns:a16="http://schemas.microsoft.com/office/drawing/2014/main" xmlns="" id="{C344275B-C9A3-E64F-AD8D-AE672A230408}"/>
              </a:ext>
            </a:extLst>
          </p:cNvPr>
          <p:cNvSpPr>
            <a:spLocks noChangeShapeType="1"/>
          </p:cNvSpPr>
          <p:nvPr/>
        </p:nvSpPr>
        <p:spPr bwMode="auto">
          <a:xfrm>
            <a:off x="10740940" y="1202841"/>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50" name="Line 9">
            <a:extLst>
              <a:ext uri="{FF2B5EF4-FFF2-40B4-BE49-F238E27FC236}">
                <a16:creationId xmlns:a16="http://schemas.microsoft.com/office/drawing/2014/main" xmlns="" id="{B60F2983-67F9-444D-9AF1-8B07AB930246}"/>
              </a:ext>
            </a:extLst>
          </p:cNvPr>
          <p:cNvSpPr>
            <a:spLocks noChangeShapeType="1"/>
          </p:cNvSpPr>
          <p:nvPr/>
        </p:nvSpPr>
        <p:spPr bwMode="auto">
          <a:xfrm>
            <a:off x="10716252" y="5359100"/>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51" name="Text Box 10">
            <a:extLst>
              <a:ext uri="{FF2B5EF4-FFF2-40B4-BE49-F238E27FC236}">
                <a16:creationId xmlns:a16="http://schemas.microsoft.com/office/drawing/2014/main" xmlns="" id="{CD928962-83E8-B942-92B0-85DEC2B1CEDA}"/>
              </a:ext>
            </a:extLst>
          </p:cNvPr>
          <p:cNvSpPr txBox="1">
            <a:spLocks noChangeArrowheads="1"/>
          </p:cNvSpPr>
          <p:nvPr/>
        </p:nvSpPr>
        <p:spPr bwMode="auto">
          <a:xfrm>
            <a:off x="10716252" y="3186743"/>
            <a:ext cx="1439862" cy="369332"/>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en-GB" b="1" dirty="0" err="1">
                <a:solidFill>
                  <a:srgbClr val="5B9BD5">
                    <a:lumMod val="50000"/>
                  </a:srgbClr>
                </a:solidFill>
                <a:latin typeface="Century Gothic" panose="020B0502020202020204" pitchFamily="34" charset="0"/>
              </a:rPr>
              <a:t>Sekunden</a:t>
            </a:r>
            <a:endParaRPr lang="en-GB" b="1" dirty="0">
              <a:solidFill>
                <a:srgbClr val="5B9BD5">
                  <a:lumMod val="50000"/>
                </a:srgbClr>
              </a:solidFill>
              <a:latin typeface="Century Gothic" panose="020B0502020202020204" pitchFamily="34" charset="0"/>
            </a:endParaRPr>
          </a:p>
        </p:txBody>
      </p:sp>
      <p:sp>
        <p:nvSpPr>
          <p:cNvPr id="52" name="Text Box 12">
            <a:extLst>
              <a:ext uri="{FF2B5EF4-FFF2-40B4-BE49-F238E27FC236}">
                <a16:creationId xmlns:a16="http://schemas.microsoft.com/office/drawing/2014/main" xmlns="" id="{C5412B4A-2A6C-3545-8D4F-F243F6EDC334}"/>
              </a:ext>
            </a:extLst>
          </p:cNvPr>
          <p:cNvSpPr txBox="1">
            <a:spLocks noChangeArrowheads="1"/>
          </p:cNvSpPr>
          <p:nvPr/>
        </p:nvSpPr>
        <p:spPr bwMode="auto">
          <a:xfrm>
            <a:off x="10957731" y="1044990"/>
            <a:ext cx="431800" cy="338554"/>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60</a:t>
            </a:r>
          </a:p>
        </p:txBody>
      </p:sp>
      <p:sp>
        <p:nvSpPr>
          <p:cNvPr id="53" name="Text Box 14">
            <a:extLst>
              <a:ext uri="{FF2B5EF4-FFF2-40B4-BE49-F238E27FC236}">
                <a16:creationId xmlns:a16="http://schemas.microsoft.com/office/drawing/2014/main" xmlns="" id="{654879BC-3510-B04B-9A96-88CCBF3DA407}"/>
              </a:ext>
            </a:extLst>
          </p:cNvPr>
          <p:cNvSpPr txBox="1">
            <a:spLocks noChangeArrowheads="1"/>
          </p:cNvSpPr>
          <p:nvPr/>
        </p:nvSpPr>
        <p:spPr bwMode="auto">
          <a:xfrm>
            <a:off x="10933043" y="5178572"/>
            <a:ext cx="734174" cy="338554"/>
          </a:xfrm>
          <a:prstGeom prst="rect">
            <a:avLst/>
          </a:prstGeom>
          <a:no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0</a:t>
            </a:r>
          </a:p>
        </p:txBody>
      </p:sp>
      <p:sp>
        <p:nvSpPr>
          <p:cNvPr id="54" name="Rectangle 53">
            <a:extLst>
              <a:ext uri="{FF2B5EF4-FFF2-40B4-BE49-F238E27FC236}">
                <a16:creationId xmlns:a16="http://schemas.microsoft.com/office/drawing/2014/main" xmlns="" id="{589EC30A-E358-B145-A78F-F4DF24DF6A34}"/>
              </a:ext>
            </a:extLst>
          </p:cNvPr>
          <p:cNvSpPr/>
          <p:nvPr/>
        </p:nvSpPr>
        <p:spPr>
          <a:xfrm>
            <a:off x="9879285" y="5370526"/>
            <a:ext cx="745068" cy="7658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5" name="AutoShape 11">
            <a:hlinkClick r:id="" action="ppaction://noaction" highlightClick="1"/>
            <a:extLst>
              <a:ext uri="{FF2B5EF4-FFF2-40B4-BE49-F238E27FC236}">
                <a16:creationId xmlns:a16="http://schemas.microsoft.com/office/drawing/2014/main" xmlns="" id="{5DA6FE57-FBD2-5A4A-AEC8-27BC98074ABC}"/>
              </a:ext>
            </a:extLst>
          </p:cNvPr>
          <p:cNvSpPr>
            <a:spLocks noChangeArrowheads="1"/>
          </p:cNvSpPr>
          <p:nvPr/>
        </p:nvSpPr>
        <p:spPr bwMode="auto">
          <a:xfrm>
            <a:off x="9769615" y="5589520"/>
            <a:ext cx="1058732" cy="382082"/>
          </a:xfrm>
          <a:prstGeom prst="actionButtonBlank">
            <a:avLst/>
          </a:prstGeom>
          <a:solidFill>
            <a:srgbClr val="1F4E7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base">
              <a:spcBef>
                <a:spcPct val="0"/>
              </a:spcBef>
              <a:spcAft>
                <a:spcPct val="0"/>
              </a:spcAft>
              <a:defRPr/>
            </a:pPr>
            <a:r>
              <a:rPr lang="en-GB" b="1" dirty="0">
                <a:solidFill>
                  <a:prstClr val="white"/>
                </a:solidFill>
                <a:latin typeface="Century Gothic" panose="020B0502020202020204" pitchFamily="34" charset="0"/>
              </a:rPr>
              <a:t>ANFANG</a:t>
            </a:r>
          </a:p>
        </p:txBody>
      </p:sp>
      <p:sp>
        <p:nvSpPr>
          <p:cNvPr id="2" name="TextBox 1"/>
          <p:cNvSpPr txBox="1"/>
          <p:nvPr/>
        </p:nvSpPr>
        <p:spPr>
          <a:xfrm>
            <a:off x="59572" y="916427"/>
            <a:ext cx="409595" cy="400110"/>
          </a:xfrm>
          <a:prstGeom prst="rect">
            <a:avLst/>
          </a:prstGeom>
          <a:solidFill>
            <a:srgbClr val="115076"/>
          </a:solidFill>
        </p:spPr>
        <p:txBody>
          <a:bodyPr wrap="square" rtlCol="0">
            <a:spAutoFit/>
          </a:bodyPr>
          <a:lstStyle/>
          <a:p>
            <a:pPr algn="ctr"/>
            <a:r>
              <a:rPr lang="en-GB" sz="2000" b="1" dirty="0">
                <a:solidFill>
                  <a:prstClr val="white"/>
                </a:solidFill>
                <a:latin typeface="Century Gothic" panose="020B0502020202020204" pitchFamily="34" charset="0"/>
              </a:rPr>
              <a:t>A</a:t>
            </a:r>
            <a:endParaRPr lang="en-GB" sz="2000" b="1" dirty="0">
              <a:solidFill>
                <a:prstClr val="white"/>
              </a:solidFill>
              <a:latin typeface="Century Gothic" panose="020B0502020202020204" pitchFamily="34" charset="0"/>
            </a:endParaRPr>
          </a:p>
        </p:txBody>
      </p:sp>
      <p:sp>
        <p:nvSpPr>
          <p:cNvPr id="33" name="TextBox 32"/>
          <p:cNvSpPr txBox="1"/>
          <p:nvPr/>
        </p:nvSpPr>
        <p:spPr>
          <a:xfrm>
            <a:off x="71743" y="2255083"/>
            <a:ext cx="409595" cy="400110"/>
          </a:xfrm>
          <a:prstGeom prst="rect">
            <a:avLst/>
          </a:prstGeom>
          <a:solidFill>
            <a:srgbClr val="115076"/>
          </a:solidFill>
        </p:spPr>
        <p:txBody>
          <a:bodyPr wrap="square" rtlCol="0">
            <a:spAutoFit/>
          </a:bodyPr>
          <a:lstStyle/>
          <a:p>
            <a:pPr algn="ctr"/>
            <a:r>
              <a:rPr lang="en-GB" sz="2000" b="1" dirty="0">
                <a:solidFill>
                  <a:prstClr val="white"/>
                </a:solidFill>
                <a:latin typeface="Century Gothic" panose="020B0502020202020204" pitchFamily="34" charset="0"/>
              </a:rPr>
              <a:t>B</a:t>
            </a:r>
            <a:endParaRPr lang="en-GB" sz="2000" b="1" dirty="0">
              <a:solidFill>
                <a:prstClr val="white"/>
              </a:solidFill>
              <a:latin typeface="Century Gothic" panose="020B0502020202020204" pitchFamily="34" charset="0"/>
            </a:endParaRPr>
          </a:p>
        </p:txBody>
      </p:sp>
      <p:sp>
        <p:nvSpPr>
          <p:cNvPr id="35" name="TextBox 34"/>
          <p:cNvSpPr txBox="1"/>
          <p:nvPr/>
        </p:nvSpPr>
        <p:spPr>
          <a:xfrm>
            <a:off x="57698" y="3758823"/>
            <a:ext cx="409595" cy="400110"/>
          </a:xfrm>
          <a:prstGeom prst="rect">
            <a:avLst/>
          </a:prstGeom>
          <a:solidFill>
            <a:srgbClr val="115076"/>
          </a:solidFill>
        </p:spPr>
        <p:txBody>
          <a:bodyPr wrap="square" rtlCol="0">
            <a:spAutoFit/>
          </a:bodyPr>
          <a:lstStyle/>
          <a:p>
            <a:pPr algn="ctr"/>
            <a:r>
              <a:rPr lang="en-GB" sz="2000" b="1" dirty="0">
                <a:solidFill>
                  <a:prstClr val="white"/>
                </a:solidFill>
                <a:latin typeface="Century Gothic" panose="020B0502020202020204" pitchFamily="34" charset="0"/>
              </a:rPr>
              <a:t>C</a:t>
            </a:r>
            <a:endParaRPr lang="en-GB" sz="2000" b="1" dirty="0">
              <a:solidFill>
                <a:prstClr val="white"/>
              </a:solidFill>
              <a:latin typeface="Century Gothic" panose="020B0502020202020204" pitchFamily="34" charset="0"/>
            </a:endParaRPr>
          </a:p>
        </p:txBody>
      </p:sp>
      <p:sp>
        <p:nvSpPr>
          <p:cNvPr id="36" name="TextBox 35"/>
          <p:cNvSpPr txBox="1"/>
          <p:nvPr/>
        </p:nvSpPr>
        <p:spPr>
          <a:xfrm>
            <a:off x="71742" y="5255998"/>
            <a:ext cx="409595" cy="400110"/>
          </a:xfrm>
          <a:prstGeom prst="rect">
            <a:avLst/>
          </a:prstGeom>
          <a:solidFill>
            <a:srgbClr val="115076"/>
          </a:solidFill>
        </p:spPr>
        <p:txBody>
          <a:bodyPr wrap="square" rtlCol="0">
            <a:spAutoFit/>
          </a:bodyPr>
          <a:lstStyle/>
          <a:p>
            <a:pPr algn="ctr"/>
            <a:r>
              <a:rPr lang="en-GB" sz="2000" b="1" dirty="0">
                <a:solidFill>
                  <a:prstClr val="white"/>
                </a:solidFill>
                <a:latin typeface="Century Gothic" panose="020B0502020202020204" pitchFamily="34" charset="0"/>
              </a:rPr>
              <a:t>D</a:t>
            </a:r>
            <a:endParaRPr lang="en-GB" sz="2000" b="1" dirty="0">
              <a:solidFill>
                <a:prstClr val="white"/>
              </a:solidFill>
              <a:latin typeface="Century Gothic" panose="020B0502020202020204" pitchFamily="34" charset="0"/>
            </a:endParaRPr>
          </a:p>
        </p:txBody>
      </p:sp>
      <p:sp>
        <p:nvSpPr>
          <p:cNvPr id="44" name="TextBox 43"/>
          <p:cNvSpPr txBox="1"/>
          <p:nvPr/>
        </p:nvSpPr>
        <p:spPr>
          <a:xfrm>
            <a:off x="4880006" y="924673"/>
            <a:ext cx="409595" cy="400110"/>
          </a:xfrm>
          <a:prstGeom prst="rect">
            <a:avLst/>
          </a:prstGeom>
          <a:solidFill>
            <a:srgbClr val="115076"/>
          </a:solidFill>
        </p:spPr>
        <p:txBody>
          <a:bodyPr wrap="square" rtlCol="0">
            <a:spAutoFit/>
          </a:bodyPr>
          <a:lstStyle/>
          <a:p>
            <a:pPr algn="ctr"/>
            <a:r>
              <a:rPr lang="en-GB" sz="2000" b="1" dirty="0">
                <a:solidFill>
                  <a:prstClr val="white"/>
                </a:solidFill>
                <a:latin typeface="Century Gothic" panose="020B0502020202020204" pitchFamily="34" charset="0"/>
              </a:rPr>
              <a:t>E</a:t>
            </a:r>
            <a:endParaRPr lang="en-GB" sz="2000" b="1" dirty="0">
              <a:solidFill>
                <a:prstClr val="white"/>
              </a:solidFill>
              <a:latin typeface="Century Gothic" panose="020B0502020202020204" pitchFamily="34" charset="0"/>
            </a:endParaRPr>
          </a:p>
        </p:txBody>
      </p:sp>
      <p:sp>
        <p:nvSpPr>
          <p:cNvPr id="45" name="TextBox 44"/>
          <p:cNvSpPr txBox="1"/>
          <p:nvPr/>
        </p:nvSpPr>
        <p:spPr>
          <a:xfrm>
            <a:off x="4892177" y="2263329"/>
            <a:ext cx="409595" cy="400110"/>
          </a:xfrm>
          <a:prstGeom prst="rect">
            <a:avLst/>
          </a:prstGeom>
          <a:solidFill>
            <a:srgbClr val="115076"/>
          </a:solidFill>
        </p:spPr>
        <p:txBody>
          <a:bodyPr wrap="square" rtlCol="0">
            <a:spAutoFit/>
          </a:bodyPr>
          <a:lstStyle/>
          <a:p>
            <a:pPr algn="ctr"/>
            <a:r>
              <a:rPr lang="en-GB" sz="2000" b="1" dirty="0">
                <a:solidFill>
                  <a:prstClr val="white"/>
                </a:solidFill>
                <a:latin typeface="Century Gothic" panose="020B0502020202020204" pitchFamily="34" charset="0"/>
              </a:rPr>
              <a:t>F</a:t>
            </a:r>
            <a:endParaRPr lang="en-GB" sz="2000" b="1" dirty="0">
              <a:solidFill>
                <a:prstClr val="white"/>
              </a:solidFill>
              <a:latin typeface="Century Gothic" panose="020B0502020202020204" pitchFamily="34" charset="0"/>
            </a:endParaRPr>
          </a:p>
        </p:txBody>
      </p:sp>
      <p:sp>
        <p:nvSpPr>
          <p:cNvPr id="57" name="TextBox 56"/>
          <p:cNvSpPr txBox="1"/>
          <p:nvPr/>
        </p:nvSpPr>
        <p:spPr>
          <a:xfrm>
            <a:off x="4892176" y="5264244"/>
            <a:ext cx="409595" cy="400110"/>
          </a:xfrm>
          <a:prstGeom prst="rect">
            <a:avLst/>
          </a:prstGeom>
          <a:solidFill>
            <a:srgbClr val="115076"/>
          </a:solidFill>
        </p:spPr>
        <p:txBody>
          <a:bodyPr wrap="square" rtlCol="0">
            <a:spAutoFit/>
          </a:bodyPr>
          <a:lstStyle/>
          <a:p>
            <a:pPr algn="ctr"/>
            <a:r>
              <a:rPr lang="en-GB" sz="2000" b="1" dirty="0">
                <a:solidFill>
                  <a:prstClr val="white"/>
                </a:solidFill>
                <a:latin typeface="Century Gothic" panose="020B0502020202020204" pitchFamily="34" charset="0"/>
              </a:rPr>
              <a:t>G</a:t>
            </a:r>
            <a:endParaRPr lang="en-GB" sz="2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280119491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5"/>
                    </p:tgtEl>
                  </p:cond>
                </p:stCondLst>
                <p:endSync evt="end" delay="0">
                  <p:rtn val="all"/>
                </p:endSync>
                <p:childTnLst>
                  <p:par>
                    <p:cTn id="3" fill="hold">
                      <p:stCondLst>
                        <p:cond delay="0"/>
                      </p:stCondLst>
                      <p:childTnLst>
                        <p:par>
                          <p:cTn id="4" fill="hold">
                            <p:stCondLst>
                              <p:cond delay="0"/>
                            </p:stCondLst>
                            <p:childTnLst>
                              <p:par>
                                <p:cTn id="5" presetID="12" presetClass="exit" presetSubtype="4" fill="hold" nodeType="afterEffect">
                                  <p:stCondLst>
                                    <p:cond delay="0"/>
                                  </p:stCondLst>
                                  <p:childTnLst>
                                    <p:animEffect transition="out" filter="slide(fromBottom)">
                                      <p:cBhvr>
                                        <p:cTn id="6" dur="59000"/>
                                        <p:tgtEl>
                                          <p:spTgt spid="47"/>
                                        </p:tgtEl>
                                      </p:cBhvr>
                                    </p:animEffect>
                                    <p:set>
                                      <p:cBhvr>
                                        <p:cTn id="7" dur="1" fill="hold">
                                          <p:stCondLst>
                                            <p:cond delay="58999"/>
                                          </p:stCondLst>
                                        </p:cTn>
                                        <p:tgtEl>
                                          <p:spTgt spid="47"/>
                                        </p:tgtEl>
                                        <p:attrNameLst>
                                          <p:attrName>style.visibility</p:attrName>
                                        </p:attrNameLst>
                                      </p:cBhvr>
                                      <p:to>
                                        <p:strVal val="hidden"/>
                                      </p:to>
                                    </p:set>
                                  </p:childTnLst>
                                </p:cTn>
                              </p:par>
                            </p:childTnLst>
                          </p:cTn>
                        </p:par>
                      </p:childTnLst>
                    </p:cTn>
                  </p:par>
                </p:childTnLst>
              </p:cTn>
              <p:nextCondLst>
                <p:cond evt="onClick" delay="0">
                  <p:tgtEl>
                    <p:spTgt spid="55"/>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05ED26FA-94A4-1144-96A1-85AEBB6344BB}"/>
              </a:ext>
            </a:extLst>
          </p:cNvPr>
          <p:cNvSpPr txBox="1"/>
          <p:nvPr/>
        </p:nvSpPr>
        <p:spPr>
          <a:xfrm>
            <a:off x="5229342" y="2272229"/>
            <a:ext cx="4035682" cy="769441"/>
          </a:xfrm>
          <a:prstGeom prst="rect">
            <a:avLst/>
          </a:prstGeom>
          <a:noFill/>
        </p:spPr>
        <p:txBody>
          <a:bodyPr wrap="square" rtlCol="0">
            <a:spAutoFit/>
          </a:bodyPr>
          <a:lstStyle/>
          <a:p>
            <a:pPr algn="ctr"/>
            <a:r>
              <a:rPr lang="en-GB" sz="4400" b="1" dirty="0">
                <a:solidFill>
                  <a:srgbClr val="115076"/>
                </a:solidFill>
                <a:latin typeface="Century Gothic" panose="020B0502020202020204" pitchFamily="34" charset="0"/>
              </a:rPr>
              <a:t>4. das Wort</a:t>
            </a:r>
            <a:endParaRPr lang="en-GB" sz="4400" b="1" dirty="0">
              <a:solidFill>
                <a:srgbClr val="115076"/>
              </a:solidFill>
              <a:latin typeface="Century Gothic" panose="020B0502020202020204" pitchFamily="34" charset="0"/>
            </a:endParaRPr>
          </a:p>
        </p:txBody>
      </p:sp>
      <p:sp>
        <p:nvSpPr>
          <p:cNvPr id="6" name="TextBox 5">
            <a:extLst>
              <a:ext uri="{FF2B5EF4-FFF2-40B4-BE49-F238E27FC236}">
                <a16:creationId xmlns:a16="http://schemas.microsoft.com/office/drawing/2014/main" xmlns="" id="{A1B96A20-00A5-964F-885C-C165257CFC48}"/>
              </a:ext>
            </a:extLst>
          </p:cNvPr>
          <p:cNvSpPr txBox="1"/>
          <p:nvPr/>
        </p:nvSpPr>
        <p:spPr>
          <a:xfrm>
            <a:off x="1777266" y="2362136"/>
            <a:ext cx="2997332" cy="769441"/>
          </a:xfrm>
          <a:prstGeom prst="rect">
            <a:avLst/>
          </a:prstGeom>
          <a:noFill/>
        </p:spPr>
        <p:txBody>
          <a:bodyPr wrap="square" rtlCol="0">
            <a:spAutoFit/>
          </a:bodyPr>
          <a:lstStyle/>
          <a:p>
            <a:pPr algn="ctr"/>
            <a:r>
              <a:rPr lang="en-GB" sz="4400" b="1" dirty="0">
                <a:solidFill>
                  <a:srgbClr val="115076"/>
                </a:solidFill>
                <a:latin typeface="Century Gothic" panose="020B0502020202020204" pitchFamily="34" charset="0"/>
              </a:rPr>
              <a:t>5. die Welt</a:t>
            </a:r>
            <a:endParaRPr lang="en-GB" sz="4400" b="1" dirty="0">
              <a:solidFill>
                <a:srgbClr val="115076"/>
              </a:solidFill>
              <a:latin typeface="Century Gothic" panose="020B0502020202020204" pitchFamily="34" charset="0"/>
            </a:endParaRPr>
          </a:p>
        </p:txBody>
      </p:sp>
      <p:sp>
        <p:nvSpPr>
          <p:cNvPr id="11" name="TextBox 10">
            <a:extLst>
              <a:ext uri="{FF2B5EF4-FFF2-40B4-BE49-F238E27FC236}">
                <a16:creationId xmlns:a16="http://schemas.microsoft.com/office/drawing/2014/main" xmlns="" id="{C0438FBB-20C6-3E42-B716-8A878A628A10}"/>
              </a:ext>
            </a:extLst>
          </p:cNvPr>
          <p:cNvSpPr txBox="1"/>
          <p:nvPr/>
        </p:nvSpPr>
        <p:spPr>
          <a:xfrm>
            <a:off x="6029883" y="3287687"/>
            <a:ext cx="4033428" cy="769441"/>
          </a:xfrm>
          <a:prstGeom prst="rect">
            <a:avLst/>
          </a:prstGeom>
          <a:noFill/>
        </p:spPr>
        <p:txBody>
          <a:bodyPr wrap="square" rtlCol="0">
            <a:spAutoFit/>
          </a:bodyPr>
          <a:lstStyle/>
          <a:p>
            <a:pPr algn="ctr"/>
            <a:r>
              <a:rPr lang="en-GB" sz="4400" b="1" dirty="0">
                <a:solidFill>
                  <a:srgbClr val="115076"/>
                </a:solidFill>
                <a:latin typeface="Century Gothic" panose="020B0502020202020204" pitchFamily="34" charset="0"/>
              </a:rPr>
              <a:t>3. das Wasser</a:t>
            </a:r>
            <a:endParaRPr lang="en-GB" sz="4400" b="1" dirty="0">
              <a:solidFill>
                <a:srgbClr val="115076"/>
              </a:solidFill>
              <a:latin typeface="Century Gothic" panose="020B0502020202020204" pitchFamily="34" charset="0"/>
            </a:endParaRPr>
          </a:p>
        </p:txBody>
      </p:sp>
      <p:sp>
        <p:nvSpPr>
          <p:cNvPr id="13" name="TextBox 12">
            <a:extLst>
              <a:ext uri="{FF2B5EF4-FFF2-40B4-BE49-F238E27FC236}">
                <a16:creationId xmlns:a16="http://schemas.microsoft.com/office/drawing/2014/main" xmlns="" id="{04A9B460-5B60-CB46-8749-5EBC17551F12}"/>
              </a:ext>
            </a:extLst>
          </p:cNvPr>
          <p:cNvSpPr txBox="1"/>
          <p:nvPr/>
        </p:nvSpPr>
        <p:spPr>
          <a:xfrm>
            <a:off x="1909482" y="3616194"/>
            <a:ext cx="4363563" cy="769441"/>
          </a:xfrm>
          <a:prstGeom prst="rect">
            <a:avLst/>
          </a:prstGeom>
          <a:noFill/>
        </p:spPr>
        <p:txBody>
          <a:bodyPr wrap="square" rtlCol="0">
            <a:spAutoFit/>
          </a:bodyPr>
          <a:lstStyle/>
          <a:p>
            <a:pPr algn="ctr"/>
            <a:r>
              <a:rPr lang="en-GB" sz="4400" b="1" dirty="0">
                <a:solidFill>
                  <a:srgbClr val="115076"/>
                </a:solidFill>
                <a:latin typeface="Century Gothic" panose="020B0502020202020204" pitchFamily="34" charset="0"/>
              </a:rPr>
              <a:t>2. der Freund</a:t>
            </a:r>
            <a:endParaRPr lang="en-GB" sz="4400" b="1" dirty="0">
              <a:solidFill>
                <a:srgbClr val="115076"/>
              </a:solidFill>
              <a:latin typeface="Century Gothic" panose="020B0502020202020204" pitchFamily="34" charset="0"/>
            </a:endParaRPr>
          </a:p>
        </p:txBody>
      </p:sp>
      <p:sp>
        <p:nvSpPr>
          <p:cNvPr id="15" name="TextBox 14">
            <a:extLst>
              <a:ext uri="{FF2B5EF4-FFF2-40B4-BE49-F238E27FC236}">
                <a16:creationId xmlns:a16="http://schemas.microsoft.com/office/drawing/2014/main" xmlns="" id="{F2FBC167-1F65-FD4A-A280-00090C3DC4D8}"/>
              </a:ext>
            </a:extLst>
          </p:cNvPr>
          <p:cNvSpPr txBox="1"/>
          <p:nvPr/>
        </p:nvSpPr>
        <p:spPr>
          <a:xfrm>
            <a:off x="3254188" y="1127407"/>
            <a:ext cx="4110083" cy="769441"/>
          </a:xfrm>
          <a:prstGeom prst="rect">
            <a:avLst/>
          </a:prstGeom>
          <a:noFill/>
        </p:spPr>
        <p:txBody>
          <a:bodyPr wrap="square" rtlCol="0">
            <a:spAutoFit/>
          </a:bodyPr>
          <a:lstStyle/>
          <a:p>
            <a:pPr algn="ctr"/>
            <a:r>
              <a:rPr lang="en-GB" sz="4400" b="1" dirty="0">
                <a:solidFill>
                  <a:srgbClr val="115076"/>
                </a:solidFill>
                <a:latin typeface="Century Gothic" panose="020B0502020202020204" pitchFamily="34" charset="0"/>
              </a:rPr>
              <a:t>1. der </a:t>
            </a:r>
            <a:r>
              <a:rPr lang="en-GB" sz="4400" b="1" dirty="0" err="1">
                <a:solidFill>
                  <a:srgbClr val="115076"/>
                </a:solidFill>
                <a:latin typeface="Century Gothic" panose="020B0502020202020204" pitchFamily="34" charset="0"/>
              </a:rPr>
              <a:t>Fußball</a:t>
            </a:r>
            <a:endParaRPr lang="en-GB" sz="4400" b="1" dirty="0">
              <a:solidFill>
                <a:srgbClr val="115076"/>
              </a:solidFill>
              <a:latin typeface="Century Gothic" panose="020B0502020202020204" pitchFamily="34" charset="0"/>
            </a:endParaRPr>
          </a:p>
        </p:txBody>
      </p:sp>
      <p:sp>
        <p:nvSpPr>
          <p:cNvPr id="17" name="TextBox 16">
            <a:extLst>
              <a:ext uri="{FF2B5EF4-FFF2-40B4-BE49-F238E27FC236}">
                <a16:creationId xmlns:a16="http://schemas.microsoft.com/office/drawing/2014/main" xmlns="" id="{EFCD5847-8EDE-BE49-93AA-37E24BB16B8E}"/>
              </a:ext>
            </a:extLst>
          </p:cNvPr>
          <p:cNvSpPr txBox="1"/>
          <p:nvPr/>
        </p:nvSpPr>
        <p:spPr>
          <a:xfrm>
            <a:off x="7205833" y="743761"/>
            <a:ext cx="4371858" cy="769441"/>
          </a:xfrm>
          <a:prstGeom prst="rect">
            <a:avLst/>
          </a:prstGeom>
          <a:noFill/>
        </p:spPr>
        <p:txBody>
          <a:bodyPr wrap="square" rtlCol="0">
            <a:spAutoFit/>
          </a:bodyPr>
          <a:lstStyle/>
          <a:p>
            <a:pPr algn="ctr"/>
            <a:r>
              <a:rPr lang="en-GB" sz="4400" b="1" dirty="0">
                <a:solidFill>
                  <a:srgbClr val="115076"/>
                </a:solidFill>
                <a:latin typeface="Century Gothic" panose="020B0502020202020204" pitchFamily="34" charset="0"/>
              </a:rPr>
              <a:t>6. der Lehrer</a:t>
            </a:r>
            <a:endParaRPr lang="en-GB" sz="4400" b="1" dirty="0">
              <a:solidFill>
                <a:srgbClr val="115076"/>
              </a:solidFill>
              <a:latin typeface="Century Gothic" panose="020B0502020202020204" pitchFamily="34" charset="0"/>
            </a:endParaRPr>
          </a:p>
        </p:txBody>
      </p:sp>
    </p:spTree>
    <p:extLst>
      <p:ext uri="{BB962C8B-B14F-4D97-AF65-F5344CB8AC3E}">
        <p14:creationId xmlns:p14="http://schemas.microsoft.com/office/powerpoint/2010/main" val="227248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par>
                          <p:cTn id="7" fill="hold">
                            <p:stCondLst>
                              <p:cond delay="0"/>
                            </p:stCondLst>
                            <p:childTnLst>
                              <p:par>
                                <p:cTn id="8" presetID="9" presetClass="exit" presetSubtype="0" fill="hold" grpId="0" nodeType="afterEffect">
                                  <p:stCondLst>
                                    <p:cond delay="0"/>
                                  </p:stCondLst>
                                  <p:childTnLst>
                                    <p:animEffect transition="out" filter="dissolve">
                                      <p:cBhvr>
                                        <p:cTn id="9" dur="3000"/>
                                        <p:tgtEl>
                                          <p:spTgt spid="15"/>
                                        </p:tgtEl>
                                      </p:cBhvr>
                                    </p:animEffect>
                                    <p:set>
                                      <p:cBhvr>
                                        <p:cTn id="10" dur="1" fill="hold">
                                          <p:stCondLst>
                                            <p:cond delay="2999"/>
                                          </p:stCondLst>
                                        </p:cTn>
                                        <p:tgtEl>
                                          <p:spTgt spid="1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par>
                          <p:cTn id="15" fill="hold">
                            <p:stCondLst>
                              <p:cond delay="0"/>
                            </p:stCondLst>
                            <p:childTnLst>
                              <p:par>
                                <p:cTn id="16" presetID="9" presetClass="exit" presetSubtype="0" fill="hold" grpId="1" nodeType="afterEffect">
                                  <p:stCondLst>
                                    <p:cond delay="0"/>
                                  </p:stCondLst>
                                  <p:childTnLst>
                                    <p:animEffect transition="out" filter="dissolve">
                                      <p:cBhvr>
                                        <p:cTn id="17" dur="3000"/>
                                        <p:tgtEl>
                                          <p:spTgt spid="13"/>
                                        </p:tgtEl>
                                      </p:cBhvr>
                                    </p:animEffect>
                                    <p:set>
                                      <p:cBhvr>
                                        <p:cTn id="18" dur="1" fill="hold">
                                          <p:stCondLst>
                                            <p:cond delay="2999"/>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par>
                          <p:cTn id="23" fill="hold">
                            <p:stCondLst>
                              <p:cond delay="0"/>
                            </p:stCondLst>
                            <p:childTnLst>
                              <p:par>
                                <p:cTn id="24" presetID="9" presetClass="exit" presetSubtype="0" fill="hold" grpId="1" nodeType="afterEffect">
                                  <p:stCondLst>
                                    <p:cond delay="0"/>
                                  </p:stCondLst>
                                  <p:childTnLst>
                                    <p:animEffect transition="out" filter="dissolve">
                                      <p:cBhvr>
                                        <p:cTn id="25" dur="3000"/>
                                        <p:tgtEl>
                                          <p:spTgt spid="11"/>
                                        </p:tgtEl>
                                      </p:cBhvr>
                                    </p:animEffect>
                                    <p:set>
                                      <p:cBhvr>
                                        <p:cTn id="26" dur="1" fill="hold">
                                          <p:stCondLst>
                                            <p:cond delay="2999"/>
                                          </p:stCondLst>
                                        </p:cTn>
                                        <p:tgtEl>
                                          <p:spTgt spid="1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par>
                          <p:cTn id="31" fill="hold">
                            <p:stCondLst>
                              <p:cond delay="0"/>
                            </p:stCondLst>
                            <p:childTnLst>
                              <p:par>
                                <p:cTn id="32" presetID="9" presetClass="exit" presetSubtype="0" fill="hold" grpId="1" nodeType="afterEffect">
                                  <p:stCondLst>
                                    <p:cond delay="0"/>
                                  </p:stCondLst>
                                  <p:childTnLst>
                                    <p:animEffect transition="out" filter="dissolve">
                                      <p:cBhvr>
                                        <p:cTn id="33" dur="3000"/>
                                        <p:tgtEl>
                                          <p:spTgt spid="9"/>
                                        </p:tgtEl>
                                      </p:cBhvr>
                                    </p:animEffect>
                                    <p:set>
                                      <p:cBhvr>
                                        <p:cTn id="34" dur="1" fill="hold">
                                          <p:stCondLst>
                                            <p:cond delay="2999"/>
                                          </p:stCondLst>
                                        </p:cTn>
                                        <p:tgtEl>
                                          <p:spTgt spid="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par>
                          <p:cTn id="39" fill="hold">
                            <p:stCondLst>
                              <p:cond delay="0"/>
                            </p:stCondLst>
                            <p:childTnLst>
                              <p:par>
                                <p:cTn id="40" presetID="9" presetClass="exit" presetSubtype="0" fill="hold" grpId="1" nodeType="afterEffect">
                                  <p:stCondLst>
                                    <p:cond delay="0"/>
                                  </p:stCondLst>
                                  <p:childTnLst>
                                    <p:animEffect transition="out" filter="dissolve">
                                      <p:cBhvr>
                                        <p:cTn id="41" dur="3000"/>
                                        <p:tgtEl>
                                          <p:spTgt spid="6"/>
                                        </p:tgtEl>
                                      </p:cBhvr>
                                    </p:animEffect>
                                    <p:set>
                                      <p:cBhvr>
                                        <p:cTn id="42" dur="1" fill="hold">
                                          <p:stCondLst>
                                            <p:cond delay="2999"/>
                                          </p:stCondLst>
                                        </p:cTn>
                                        <p:tgtEl>
                                          <p:spTgt spid="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par>
                          <p:cTn id="47" fill="hold">
                            <p:stCondLst>
                              <p:cond delay="0"/>
                            </p:stCondLst>
                            <p:childTnLst>
                              <p:par>
                                <p:cTn id="48" presetID="9" presetClass="exit" presetSubtype="0" fill="hold" grpId="1" nodeType="afterEffect">
                                  <p:stCondLst>
                                    <p:cond delay="0"/>
                                  </p:stCondLst>
                                  <p:childTnLst>
                                    <p:animEffect transition="out" filter="dissolve">
                                      <p:cBhvr>
                                        <p:cTn id="49" dur="3000"/>
                                        <p:tgtEl>
                                          <p:spTgt spid="17"/>
                                        </p:tgtEl>
                                      </p:cBhvr>
                                    </p:animEffect>
                                    <p:set>
                                      <p:cBhvr>
                                        <p:cTn id="50" dur="1" fill="hold">
                                          <p:stCondLst>
                                            <p:cond delay="2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6" grpId="0"/>
      <p:bldP spid="6" grpId="1"/>
      <p:bldP spid="11" grpId="0"/>
      <p:bldP spid="11" grpId="1"/>
      <p:bldP spid="13" grpId="0"/>
      <p:bldP spid="13" grpId="1"/>
      <p:bldP spid="15" grpId="0"/>
      <p:bldP spid="15" grpId="1"/>
      <p:bldP spid="17" grpId="0"/>
      <p:bldP spid="17"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clker.com/cliparts/0/F/H/c/a/X/crossword-letter-tiles-hi.png">
            <a:extLst>
              <a:ext uri="{FF2B5EF4-FFF2-40B4-BE49-F238E27FC236}">
                <a16:creationId xmlns:a16="http://schemas.microsoft.com/office/drawing/2014/main" xmlns="" id="{97482C75-02E8-9D48-B8EA-450B28EAEC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0324" y="1100482"/>
            <a:ext cx="2284874" cy="158798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xmlns="" id="{10CE2314-D153-C34B-B04C-93F790D7AD9F}"/>
              </a:ext>
            </a:extLst>
          </p:cNvPr>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697092" y="1100482"/>
            <a:ext cx="2555836" cy="2210330"/>
          </a:xfrm>
          <a:prstGeom prst="rect">
            <a:avLst/>
          </a:prstGeom>
        </p:spPr>
      </p:pic>
      <p:pic>
        <p:nvPicPr>
          <p:cNvPr id="10" name="Picture 9">
            <a:extLst>
              <a:ext uri="{FF2B5EF4-FFF2-40B4-BE49-F238E27FC236}">
                <a16:creationId xmlns:a16="http://schemas.microsoft.com/office/drawing/2014/main" xmlns="" id="{7FED2B89-86E4-CD48-8BA4-97FAC843F54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62040" y="1254625"/>
            <a:ext cx="986818" cy="1453225"/>
          </a:xfrm>
          <a:prstGeom prst="rect">
            <a:avLst/>
          </a:prstGeom>
        </p:spPr>
      </p:pic>
      <p:pic>
        <p:nvPicPr>
          <p:cNvPr id="12" name="Picture 38" descr="Man and Woman Holding Hands on Facebook 2.2">
            <a:extLst>
              <a:ext uri="{FF2B5EF4-FFF2-40B4-BE49-F238E27FC236}">
                <a16:creationId xmlns:a16="http://schemas.microsoft.com/office/drawing/2014/main" xmlns="" id="{76342AFC-BE30-1F44-8499-B613FE8045B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38746" y="1339607"/>
            <a:ext cx="1587988" cy="15879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xmlns="" id="{4323BD4F-3FC3-7942-99D8-FBB4513376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85612" y="1274561"/>
            <a:ext cx="1624354" cy="1632556"/>
          </a:xfrm>
          <a:prstGeom prst="rect">
            <a:avLst/>
          </a:prstGeom>
        </p:spPr>
      </p:pic>
      <p:pic>
        <p:nvPicPr>
          <p:cNvPr id="16" name="Picture 15">
            <a:extLst>
              <a:ext uri="{FF2B5EF4-FFF2-40B4-BE49-F238E27FC236}">
                <a16:creationId xmlns:a16="http://schemas.microsoft.com/office/drawing/2014/main" xmlns="" id="{A604BB58-BAC7-B246-A0CC-153CB687C99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45933" y="1003531"/>
            <a:ext cx="2153655" cy="2210330"/>
          </a:xfrm>
          <a:prstGeom prst="rect">
            <a:avLst/>
          </a:prstGeom>
        </p:spPr>
      </p:pic>
      <p:pic>
        <p:nvPicPr>
          <p:cNvPr id="18" name="Picture 17">
            <a:extLst>
              <a:ext uri="{FF2B5EF4-FFF2-40B4-BE49-F238E27FC236}">
                <a16:creationId xmlns:a16="http://schemas.microsoft.com/office/drawing/2014/main" xmlns="" id="{D140248C-FC6C-224F-984C-0F8BF6D63AF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433574">
            <a:off x="151587" y="48930"/>
            <a:ext cx="3616656" cy="4129360"/>
          </a:xfrm>
          <a:prstGeom prst="rect">
            <a:avLst/>
          </a:prstGeom>
        </p:spPr>
      </p:pic>
      <p:pic>
        <p:nvPicPr>
          <p:cNvPr id="19" name="Picture 18">
            <a:extLst>
              <a:ext uri="{FF2B5EF4-FFF2-40B4-BE49-F238E27FC236}">
                <a16:creationId xmlns:a16="http://schemas.microsoft.com/office/drawing/2014/main" xmlns="" id="{BC180B48-9723-1546-ADA7-C158BFC0BA8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flipH="1">
            <a:off x="8246233" y="92375"/>
            <a:ext cx="3538985" cy="4082452"/>
          </a:xfrm>
          <a:prstGeom prst="rect">
            <a:avLst/>
          </a:prstGeom>
        </p:spPr>
      </p:pic>
      <p:pic>
        <p:nvPicPr>
          <p:cNvPr id="20" name="Picture 19">
            <a:extLst>
              <a:ext uri="{FF2B5EF4-FFF2-40B4-BE49-F238E27FC236}">
                <a16:creationId xmlns:a16="http://schemas.microsoft.com/office/drawing/2014/main" xmlns="" id="{6E32EC3A-2EDC-7A4E-9505-FEA5B8F1D12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5400000" flipH="1">
            <a:off x="4153269" y="2993862"/>
            <a:ext cx="3538985" cy="4082452"/>
          </a:xfrm>
          <a:prstGeom prst="rect">
            <a:avLst/>
          </a:prstGeom>
        </p:spPr>
      </p:pic>
      <p:sp>
        <p:nvSpPr>
          <p:cNvPr id="21" name="TextBox 20">
            <a:extLst>
              <a:ext uri="{FF2B5EF4-FFF2-40B4-BE49-F238E27FC236}">
                <a16:creationId xmlns:a16="http://schemas.microsoft.com/office/drawing/2014/main" xmlns="" id="{E6050152-6ED6-B144-AFD0-DE8A41A60716}"/>
              </a:ext>
            </a:extLst>
          </p:cNvPr>
          <p:cNvSpPr txBox="1"/>
          <p:nvPr/>
        </p:nvSpPr>
        <p:spPr>
          <a:xfrm>
            <a:off x="980590" y="2676123"/>
            <a:ext cx="1453328" cy="923330"/>
          </a:xfrm>
          <a:prstGeom prst="rect">
            <a:avLst/>
          </a:prstGeom>
          <a:noFill/>
        </p:spPr>
        <p:txBody>
          <a:bodyPr wrap="square" rtlCol="0">
            <a:spAutoFit/>
          </a:bodyPr>
          <a:lstStyle/>
          <a:p>
            <a:pPr algn="ctr"/>
            <a:r>
              <a:rPr lang="en-GB" sz="5400" b="1" dirty="0">
                <a:solidFill>
                  <a:srgbClr val="115076"/>
                </a:solidFill>
                <a:latin typeface="Century Gothic" panose="020B0502020202020204" pitchFamily="34" charset="0"/>
              </a:rPr>
              <a:t>der</a:t>
            </a:r>
            <a:endParaRPr lang="en-GB" sz="5400" b="1" dirty="0">
              <a:solidFill>
                <a:srgbClr val="115076"/>
              </a:solidFill>
              <a:latin typeface="Century Gothic" panose="020B0502020202020204" pitchFamily="34" charset="0"/>
            </a:endParaRPr>
          </a:p>
        </p:txBody>
      </p:sp>
      <p:sp>
        <p:nvSpPr>
          <p:cNvPr id="22" name="TextBox 21">
            <a:extLst>
              <a:ext uri="{FF2B5EF4-FFF2-40B4-BE49-F238E27FC236}">
                <a16:creationId xmlns:a16="http://schemas.microsoft.com/office/drawing/2014/main" xmlns="" id="{3053D006-F5E5-E947-AC45-473347AFD1B9}"/>
              </a:ext>
            </a:extLst>
          </p:cNvPr>
          <p:cNvSpPr txBox="1"/>
          <p:nvPr/>
        </p:nvSpPr>
        <p:spPr>
          <a:xfrm>
            <a:off x="9641665" y="2771045"/>
            <a:ext cx="1300943" cy="923330"/>
          </a:xfrm>
          <a:prstGeom prst="rect">
            <a:avLst/>
          </a:prstGeom>
          <a:noFill/>
        </p:spPr>
        <p:txBody>
          <a:bodyPr wrap="square" rtlCol="0">
            <a:spAutoFit/>
          </a:bodyPr>
          <a:lstStyle/>
          <a:p>
            <a:pPr algn="ctr"/>
            <a:r>
              <a:rPr lang="en-GB" sz="5400" b="1" dirty="0">
                <a:solidFill>
                  <a:srgbClr val="115076"/>
                </a:solidFill>
                <a:latin typeface="Century Gothic" panose="020B0502020202020204" pitchFamily="34" charset="0"/>
              </a:rPr>
              <a:t>die</a:t>
            </a:r>
            <a:endParaRPr lang="en-GB" sz="5400" b="1" dirty="0">
              <a:solidFill>
                <a:srgbClr val="115076"/>
              </a:solidFill>
              <a:latin typeface="Century Gothic" panose="020B0502020202020204" pitchFamily="34" charset="0"/>
            </a:endParaRPr>
          </a:p>
        </p:txBody>
      </p:sp>
      <p:sp>
        <p:nvSpPr>
          <p:cNvPr id="23" name="TextBox 22">
            <a:extLst>
              <a:ext uri="{FF2B5EF4-FFF2-40B4-BE49-F238E27FC236}">
                <a16:creationId xmlns:a16="http://schemas.microsoft.com/office/drawing/2014/main" xmlns="" id="{CD9A9D11-6970-4C42-84F1-A310B76E2C67}"/>
              </a:ext>
            </a:extLst>
          </p:cNvPr>
          <p:cNvSpPr txBox="1"/>
          <p:nvPr/>
        </p:nvSpPr>
        <p:spPr>
          <a:xfrm>
            <a:off x="5184164" y="5135267"/>
            <a:ext cx="1442570" cy="923330"/>
          </a:xfrm>
          <a:prstGeom prst="rect">
            <a:avLst/>
          </a:prstGeom>
          <a:noFill/>
        </p:spPr>
        <p:txBody>
          <a:bodyPr wrap="square" rtlCol="0">
            <a:spAutoFit/>
          </a:bodyPr>
          <a:lstStyle/>
          <a:p>
            <a:pPr algn="ctr"/>
            <a:r>
              <a:rPr lang="en-GB" sz="5400" b="1" dirty="0">
                <a:solidFill>
                  <a:srgbClr val="115076"/>
                </a:solidFill>
                <a:latin typeface="Century Gothic" panose="020B0502020202020204" pitchFamily="34" charset="0"/>
              </a:rPr>
              <a:t>das</a:t>
            </a:r>
            <a:endParaRPr lang="en-GB" sz="5400" b="1" dirty="0">
              <a:solidFill>
                <a:srgbClr val="115076"/>
              </a:solidFill>
              <a:latin typeface="Century Gothic" panose="020B0502020202020204" pitchFamily="34" charset="0"/>
            </a:endParaRPr>
          </a:p>
        </p:txBody>
      </p:sp>
    </p:spTree>
    <p:extLst>
      <p:ext uri="{BB962C8B-B14F-4D97-AF65-F5344CB8AC3E}">
        <p14:creationId xmlns:p14="http://schemas.microsoft.com/office/powerpoint/2010/main" val="116632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2.70833E-6 2.59259E-6 L 0.02096 0.33171 " pathEditMode="relative" rAng="0" ptsTypes="AA">
                                      <p:cBhvr>
                                        <p:cTn id="10" dur="2000" fill="hold"/>
                                        <p:tgtEl>
                                          <p:spTgt spid="7"/>
                                        </p:tgtEl>
                                        <p:attrNameLst>
                                          <p:attrName>ppt_x</p:attrName>
                                          <p:attrName>ppt_y</p:attrName>
                                        </p:attrNameLst>
                                      </p:cBhvr>
                                      <p:rCtr x="1042" y="16574"/>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4.58333E-6 -1.11111E-6 L -0.25873 0.02824 " pathEditMode="relative" rAng="0" ptsTypes="AA">
                                      <p:cBhvr>
                                        <p:cTn id="18" dur="2000" fill="hold"/>
                                        <p:tgtEl>
                                          <p:spTgt spid="12"/>
                                        </p:tgtEl>
                                        <p:attrNameLst>
                                          <p:attrName>ppt_x</p:attrName>
                                          <p:attrName>ppt_y</p:attrName>
                                        </p:attrNameLst>
                                      </p:cBhvr>
                                      <p:rCtr x="-12943" y="1412"/>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0.00208 -0.00579 L -0.25703 0.0287 " pathEditMode="relative" rAng="0" ptsTypes="AA">
                                      <p:cBhvr>
                                        <p:cTn id="26" dur="2000" fill="hold"/>
                                        <p:tgtEl>
                                          <p:spTgt spid="14"/>
                                        </p:tgtEl>
                                        <p:attrNameLst>
                                          <p:attrName>ppt_x</p:attrName>
                                          <p:attrName>ppt_y</p:attrName>
                                        </p:attrNameLst>
                                      </p:cBhvr>
                                      <p:rCtr x="-12747" y="1713"/>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nodeType="clickEffect">
                                  <p:stCondLst>
                                    <p:cond delay="0"/>
                                  </p:stCondLst>
                                  <p:childTnLst>
                                    <p:animMotion origin="layout" path="M 1.66667E-6 1.11111E-6 L 0.00156 0.35116 " pathEditMode="relative" rAng="0" ptsTypes="AA">
                                      <p:cBhvr>
                                        <p:cTn id="34" dur="2000" fill="hold"/>
                                        <p:tgtEl>
                                          <p:spTgt spid="10"/>
                                        </p:tgtEl>
                                        <p:attrNameLst>
                                          <p:attrName>ppt_x</p:attrName>
                                          <p:attrName>ppt_y</p:attrName>
                                        </p:attrNameLst>
                                      </p:cBhvr>
                                      <p:rCtr x="78" y="17546"/>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nodeType="clickEffect">
                                  <p:stCondLst>
                                    <p:cond delay="0"/>
                                  </p:stCondLst>
                                  <p:childTnLst>
                                    <p:animMotion origin="layout" path="M 2.70833E-6 2.59259E-6 L -0.25495 0.00023 " pathEditMode="relative" rAng="0" ptsTypes="AA">
                                      <p:cBhvr>
                                        <p:cTn id="42" dur="2000" fill="hold"/>
                                        <p:tgtEl>
                                          <p:spTgt spid="16"/>
                                        </p:tgtEl>
                                        <p:attrNameLst>
                                          <p:attrName>ppt_x</p:attrName>
                                          <p:attrName>ppt_y</p:attrName>
                                        </p:attrNameLst>
                                      </p:cBhvr>
                                      <p:rCtr x="-12747" y="0"/>
                                    </p:animMotion>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42" presetClass="path" presetSubtype="0" accel="50000" decel="50000" fill="hold" nodeType="clickEffect">
                                  <p:stCondLst>
                                    <p:cond delay="0"/>
                                  </p:stCondLst>
                                  <p:childTnLst>
                                    <p:animMotion origin="layout" path="M -4.16667E-6 2.22222E-6 L 0.30066 0.00555 " pathEditMode="relative" rAng="0" ptsTypes="AA">
                                      <p:cBhvr>
                                        <p:cTn id="50" dur="2000" fill="hold"/>
                                        <p:tgtEl>
                                          <p:spTgt spid="5"/>
                                        </p:tgtEl>
                                        <p:attrNameLst>
                                          <p:attrName>ppt_x</p:attrName>
                                          <p:attrName>ppt_y</p:attrName>
                                        </p:attrNameLst>
                                      </p:cBhvr>
                                      <p:rCtr x="15026" y="2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xmlns="" id="{E47DFD57-6F65-5844-B387-4E489B57F1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164" y="3032391"/>
            <a:ext cx="2458373" cy="1446310"/>
          </a:xfrm>
          <a:prstGeom prst="rect">
            <a:avLst/>
          </a:prstGeom>
        </p:spPr>
      </p:pic>
      <p:grpSp>
        <p:nvGrpSpPr>
          <p:cNvPr id="20" name="Group 19">
            <a:extLst>
              <a:ext uri="{FF2B5EF4-FFF2-40B4-BE49-F238E27FC236}">
                <a16:creationId xmlns:a16="http://schemas.microsoft.com/office/drawing/2014/main" xmlns="" id="{47CEF3E5-B560-C246-B4CD-58022355AA73}"/>
              </a:ext>
            </a:extLst>
          </p:cNvPr>
          <p:cNvGrpSpPr/>
          <p:nvPr/>
        </p:nvGrpSpPr>
        <p:grpSpPr>
          <a:xfrm>
            <a:off x="5506915" y="4272733"/>
            <a:ext cx="2347637" cy="1937254"/>
            <a:chOff x="9088545" y="3559051"/>
            <a:chExt cx="2347637" cy="1937254"/>
          </a:xfrm>
        </p:grpSpPr>
        <p:pic>
          <p:nvPicPr>
            <p:cNvPr id="16" name="Picture 15">
              <a:extLst>
                <a:ext uri="{FF2B5EF4-FFF2-40B4-BE49-F238E27FC236}">
                  <a16:creationId xmlns:a16="http://schemas.microsoft.com/office/drawing/2014/main" xmlns="" id="{014FE159-9ECC-9247-89D6-C9D4E84625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88545" y="4398939"/>
              <a:ext cx="1108450" cy="1097366"/>
            </a:xfrm>
            <a:prstGeom prst="rect">
              <a:avLst/>
            </a:prstGeom>
          </p:spPr>
        </p:pic>
        <p:pic>
          <p:nvPicPr>
            <p:cNvPr id="17" name="Picture 16">
              <a:extLst>
                <a:ext uri="{FF2B5EF4-FFF2-40B4-BE49-F238E27FC236}">
                  <a16:creationId xmlns:a16="http://schemas.microsoft.com/office/drawing/2014/main" xmlns="" id="{0F8C0FEE-96F3-3E4B-98EF-FB8201BF52D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10074" y="4398939"/>
              <a:ext cx="1226108" cy="1097366"/>
            </a:xfrm>
            <a:prstGeom prst="rect">
              <a:avLst/>
            </a:prstGeom>
          </p:spPr>
        </p:pic>
        <p:pic>
          <p:nvPicPr>
            <p:cNvPr id="18" name="Picture 17">
              <a:extLst>
                <a:ext uri="{FF2B5EF4-FFF2-40B4-BE49-F238E27FC236}">
                  <a16:creationId xmlns:a16="http://schemas.microsoft.com/office/drawing/2014/main" xmlns="" id="{03F6786A-AC95-A14E-8CCD-322D6232B78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29455" y="3559051"/>
              <a:ext cx="757452" cy="789012"/>
            </a:xfrm>
            <a:prstGeom prst="rect">
              <a:avLst/>
            </a:prstGeom>
          </p:spPr>
        </p:pic>
        <p:pic>
          <p:nvPicPr>
            <p:cNvPr id="19" name="Picture 18">
              <a:extLst>
                <a:ext uri="{FF2B5EF4-FFF2-40B4-BE49-F238E27FC236}">
                  <a16:creationId xmlns:a16="http://schemas.microsoft.com/office/drawing/2014/main" xmlns="" id="{ABDA5124-F9AE-9648-805D-E1D8B33ED8F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06314" y="3736145"/>
              <a:ext cx="581170" cy="662795"/>
            </a:xfrm>
            <a:prstGeom prst="rect">
              <a:avLst/>
            </a:prstGeom>
          </p:spPr>
        </p:pic>
      </p:grpSp>
      <p:pic>
        <p:nvPicPr>
          <p:cNvPr id="21" name="Picture 20">
            <a:extLst>
              <a:ext uri="{FF2B5EF4-FFF2-40B4-BE49-F238E27FC236}">
                <a16:creationId xmlns:a16="http://schemas.microsoft.com/office/drawing/2014/main" xmlns="" id="{6B857EDF-2DF4-0B4D-9B96-AFE6218E625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5848" y="284012"/>
            <a:ext cx="1197230" cy="1203277"/>
          </a:xfrm>
          <a:prstGeom prst="rect">
            <a:avLst/>
          </a:prstGeom>
        </p:spPr>
      </p:pic>
      <p:pic>
        <p:nvPicPr>
          <p:cNvPr id="22" name="Picture 21">
            <a:extLst>
              <a:ext uri="{FF2B5EF4-FFF2-40B4-BE49-F238E27FC236}">
                <a16:creationId xmlns:a16="http://schemas.microsoft.com/office/drawing/2014/main" xmlns="" id="{C88E60A5-D806-844E-BCCA-FD661C715CD2}"/>
              </a:ext>
            </a:extLst>
          </p:cNvPr>
          <p:cNvPicPr>
            <a:picLocks noChangeAspect="1"/>
          </p:cNvPicPr>
          <p:nvPr/>
        </p:nvPicPr>
        <p:blipFill>
          <a:blip r:embed="rId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33791" y="2151090"/>
            <a:ext cx="877855" cy="1864663"/>
          </a:xfrm>
          <a:prstGeom prst="rect">
            <a:avLst/>
          </a:prstGeom>
        </p:spPr>
      </p:pic>
      <p:pic>
        <p:nvPicPr>
          <p:cNvPr id="23" name="Picture 22">
            <a:extLst>
              <a:ext uri="{FF2B5EF4-FFF2-40B4-BE49-F238E27FC236}">
                <a16:creationId xmlns:a16="http://schemas.microsoft.com/office/drawing/2014/main" xmlns="" id="{B1C586EB-6218-8A4D-BF9F-DC769FE1527D}"/>
              </a:ext>
            </a:extLst>
          </p:cNvPr>
          <p:cNvPicPr>
            <a:picLocks noChangeAspect="1"/>
          </p:cNvPicPr>
          <p:nvPr/>
        </p:nvPicPr>
        <p:blipFill>
          <a:blip r:embed="rId1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5426" y="4667239"/>
            <a:ext cx="2079014" cy="1500355"/>
          </a:xfrm>
          <a:prstGeom prst="rect">
            <a:avLst/>
          </a:prstGeom>
        </p:spPr>
      </p:pic>
      <p:pic>
        <p:nvPicPr>
          <p:cNvPr id="25" name="Picture 24">
            <a:extLst>
              <a:ext uri="{FF2B5EF4-FFF2-40B4-BE49-F238E27FC236}">
                <a16:creationId xmlns:a16="http://schemas.microsoft.com/office/drawing/2014/main" xmlns="" id="{BCC38307-A1C0-F946-A92A-CFF25E51BBC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5737" y="1891167"/>
            <a:ext cx="757452" cy="789012"/>
          </a:xfrm>
          <a:prstGeom prst="rect">
            <a:avLst/>
          </a:prstGeom>
        </p:spPr>
      </p:pic>
      <p:pic>
        <p:nvPicPr>
          <p:cNvPr id="26" name="Picture 25">
            <a:extLst>
              <a:ext uri="{FF2B5EF4-FFF2-40B4-BE49-F238E27FC236}">
                <a16:creationId xmlns:a16="http://schemas.microsoft.com/office/drawing/2014/main" xmlns="" id="{660625B1-6B9A-D649-9D08-DED1160D802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57240" y="824494"/>
            <a:ext cx="581170" cy="662795"/>
          </a:xfrm>
          <a:prstGeom prst="rect">
            <a:avLst/>
          </a:prstGeom>
        </p:spPr>
      </p:pic>
      <p:sp>
        <p:nvSpPr>
          <p:cNvPr id="37" name="TextBox 36">
            <a:extLst>
              <a:ext uri="{FF2B5EF4-FFF2-40B4-BE49-F238E27FC236}">
                <a16:creationId xmlns:a16="http://schemas.microsoft.com/office/drawing/2014/main" xmlns="" id="{BEC3CC96-2888-9143-A205-5C3DB09ABF56}"/>
              </a:ext>
            </a:extLst>
          </p:cNvPr>
          <p:cNvSpPr txBox="1"/>
          <p:nvPr/>
        </p:nvSpPr>
        <p:spPr>
          <a:xfrm>
            <a:off x="2105571" y="863118"/>
            <a:ext cx="2295948" cy="461665"/>
          </a:xfrm>
          <a:prstGeom prst="rect">
            <a:avLst/>
          </a:prstGeom>
          <a:noFill/>
        </p:spPr>
        <p:txBody>
          <a:bodyPr wrap="square" rtlCol="0">
            <a:spAutoFit/>
          </a:bodyPr>
          <a:lstStyle/>
          <a:p>
            <a:r>
              <a:rPr lang="en-GB" sz="2400" dirty="0">
                <a:solidFill>
                  <a:srgbClr val="115076"/>
                </a:solidFill>
                <a:latin typeface="Century Gothic" panose="020B0502020202020204" pitchFamily="34" charset="0"/>
              </a:rPr>
              <a:t>das </a:t>
            </a:r>
            <a:r>
              <a:rPr lang="en-GB" sz="2400" dirty="0" err="1">
                <a:solidFill>
                  <a:srgbClr val="115076"/>
                </a:solidFill>
                <a:latin typeface="Century Gothic" panose="020B0502020202020204" pitchFamily="34" charset="0"/>
              </a:rPr>
              <a:t>Paar</a:t>
            </a:r>
            <a:endParaRPr lang="en-GB" sz="2400" dirty="0">
              <a:solidFill>
                <a:srgbClr val="115076"/>
              </a:solidFill>
              <a:latin typeface="Century Gothic" panose="020B0502020202020204" pitchFamily="34" charset="0"/>
            </a:endParaRPr>
          </a:p>
        </p:txBody>
      </p:sp>
      <p:sp>
        <p:nvSpPr>
          <p:cNvPr id="38" name="TextBox 37">
            <a:extLst>
              <a:ext uri="{FF2B5EF4-FFF2-40B4-BE49-F238E27FC236}">
                <a16:creationId xmlns:a16="http://schemas.microsoft.com/office/drawing/2014/main" xmlns="" id="{7CE41A36-5FE2-4C45-9308-513FF42FEC5B}"/>
              </a:ext>
            </a:extLst>
          </p:cNvPr>
          <p:cNvSpPr txBox="1"/>
          <p:nvPr/>
        </p:nvSpPr>
        <p:spPr>
          <a:xfrm>
            <a:off x="2105571" y="2054840"/>
            <a:ext cx="2295948" cy="461665"/>
          </a:xfrm>
          <a:prstGeom prst="rect">
            <a:avLst/>
          </a:prstGeom>
          <a:noFill/>
        </p:spPr>
        <p:txBody>
          <a:bodyPr wrap="square" rtlCol="0">
            <a:spAutoFit/>
          </a:bodyPr>
          <a:lstStyle/>
          <a:p>
            <a:r>
              <a:rPr lang="en-GB" sz="2400" dirty="0" err="1">
                <a:solidFill>
                  <a:srgbClr val="115076"/>
                </a:solidFill>
                <a:latin typeface="Century Gothic" panose="020B0502020202020204" pitchFamily="34" charset="0"/>
              </a:rPr>
              <a:t>richtig</a:t>
            </a:r>
            <a:endParaRPr lang="en-GB" sz="2400" dirty="0">
              <a:solidFill>
                <a:srgbClr val="115076"/>
              </a:solidFill>
              <a:latin typeface="Century Gothic" panose="020B0502020202020204" pitchFamily="34" charset="0"/>
            </a:endParaRPr>
          </a:p>
        </p:txBody>
      </p:sp>
      <p:sp>
        <p:nvSpPr>
          <p:cNvPr id="39" name="TextBox 38">
            <a:extLst>
              <a:ext uri="{FF2B5EF4-FFF2-40B4-BE49-F238E27FC236}">
                <a16:creationId xmlns:a16="http://schemas.microsoft.com/office/drawing/2014/main" xmlns="" id="{12B7F7CD-7A5D-EF44-A900-1A7D0D496F77}"/>
              </a:ext>
            </a:extLst>
          </p:cNvPr>
          <p:cNvSpPr txBox="1"/>
          <p:nvPr/>
        </p:nvSpPr>
        <p:spPr>
          <a:xfrm>
            <a:off x="2918529" y="3532430"/>
            <a:ext cx="2295948" cy="461665"/>
          </a:xfrm>
          <a:prstGeom prst="rect">
            <a:avLst/>
          </a:prstGeom>
          <a:noFill/>
        </p:spPr>
        <p:txBody>
          <a:bodyPr wrap="square" rtlCol="0">
            <a:spAutoFit/>
          </a:bodyPr>
          <a:lstStyle/>
          <a:p>
            <a:r>
              <a:rPr lang="en-GB" sz="2400" dirty="0" err="1">
                <a:solidFill>
                  <a:srgbClr val="115076"/>
                </a:solidFill>
                <a:latin typeface="Century Gothic" panose="020B0502020202020204" pitchFamily="34" charset="0"/>
              </a:rPr>
              <a:t>sagen</a:t>
            </a:r>
            <a:endParaRPr lang="en-GB" sz="2400" dirty="0">
              <a:solidFill>
                <a:srgbClr val="115076"/>
              </a:solidFill>
              <a:latin typeface="Century Gothic" panose="020B0502020202020204" pitchFamily="34" charset="0"/>
            </a:endParaRPr>
          </a:p>
        </p:txBody>
      </p:sp>
      <p:sp>
        <p:nvSpPr>
          <p:cNvPr id="40" name="TextBox 39">
            <a:extLst>
              <a:ext uri="{FF2B5EF4-FFF2-40B4-BE49-F238E27FC236}">
                <a16:creationId xmlns:a16="http://schemas.microsoft.com/office/drawing/2014/main" xmlns="" id="{6CD65863-D211-9447-A003-C843AFCF066F}"/>
              </a:ext>
            </a:extLst>
          </p:cNvPr>
          <p:cNvSpPr txBox="1"/>
          <p:nvPr/>
        </p:nvSpPr>
        <p:spPr>
          <a:xfrm>
            <a:off x="2677140" y="5288257"/>
            <a:ext cx="2295948" cy="461665"/>
          </a:xfrm>
          <a:prstGeom prst="rect">
            <a:avLst/>
          </a:prstGeom>
          <a:noFill/>
        </p:spPr>
        <p:txBody>
          <a:bodyPr wrap="square" rtlCol="0">
            <a:spAutoFit/>
          </a:bodyPr>
          <a:lstStyle/>
          <a:p>
            <a:r>
              <a:rPr lang="en-GB" sz="2400" dirty="0">
                <a:solidFill>
                  <a:srgbClr val="115076"/>
                </a:solidFill>
                <a:latin typeface="Century Gothic" panose="020B0502020202020204" pitchFamily="34" charset="0"/>
              </a:rPr>
              <a:t>die </a:t>
            </a:r>
            <a:r>
              <a:rPr lang="en-GB" sz="2400" dirty="0" err="1">
                <a:solidFill>
                  <a:srgbClr val="115076"/>
                </a:solidFill>
                <a:latin typeface="Century Gothic" panose="020B0502020202020204" pitchFamily="34" charset="0"/>
              </a:rPr>
              <a:t>Klasse</a:t>
            </a:r>
            <a:endParaRPr lang="en-GB" sz="2400" dirty="0">
              <a:solidFill>
                <a:srgbClr val="115076"/>
              </a:solidFill>
              <a:latin typeface="Century Gothic" panose="020B0502020202020204" pitchFamily="34" charset="0"/>
            </a:endParaRPr>
          </a:p>
        </p:txBody>
      </p:sp>
      <p:sp>
        <p:nvSpPr>
          <p:cNvPr id="41" name="TextBox 40">
            <a:extLst>
              <a:ext uri="{FF2B5EF4-FFF2-40B4-BE49-F238E27FC236}">
                <a16:creationId xmlns:a16="http://schemas.microsoft.com/office/drawing/2014/main" xmlns="" id="{A92E1499-4A64-4A40-A8E1-9FDD48B3D558}"/>
              </a:ext>
            </a:extLst>
          </p:cNvPr>
          <p:cNvSpPr txBox="1"/>
          <p:nvPr/>
        </p:nvSpPr>
        <p:spPr>
          <a:xfrm>
            <a:off x="6666333" y="925058"/>
            <a:ext cx="2295948" cy="461665"/>
          </a:xfrm>
          <a:prstGeom prst="rect">
            <a:avLst/>
          </a:prstGeom>
          <a:noFill/>
        </p:spPr>
        <p:txBody>
          <a:bodyPr wrap="square" rtlCol="0">
            <a:spAutoFit/>
          </a:bodyPr>
          <a:lstStyle/>
          <a:p>
            <a:r>
              <a:rPr lang="en-GB" sz="2400" dirty="0" err="1">
                <a:solidFill>
                  <a:srgbClr val="115076"/>
                </a:solidFill>
                <a:latin typeface="Century Gothic" panose="020B0502020202020204" pitchFamily="34" charset="0"/>
              </a:rPr>
              <a:t>falsch</a:t>
            </a:r>
            <a:endParaRPr lang="en-GB" sz="2400" dirty="0">
              <a:solidFill>
                <a:srgbClr val="115076"/>
              </a:solidFill>
              <a:latin typeface="Century Gothic" panose="020B0502020202020204" pitchFamily="34" charset="0"/>
            </a:endParaRPr>
          </a:p>
        </p:txBody>
      </p:sp>
      <p:sp>
        <p:nvSpPr>
          <p:cNvPr id="42" name="TextBox 41">
            <a:extLst>
              <a:ext uri="{FF2B5EF4-FFF2-40B4-BE49-F238E27FC236}">
                <a16:creationId xmlns:a16="http://schemas.microsoft.com/office/drawing/2014/main" xmlns="" id="{6562C8EE-CCD2-FD4D-A0F2-E506D36FF706}"/>
              </a:ext>
            </a:extLst>
          </p:cNvPr>
          <p:cNvSpPr txBox="1"/>
          <p:nvPr/>
        </p:nvSpPr>
        <p:spPr>
          <a:xfrm>
            <a:off x="6868363" y="2894518"/>
            <a:ext cx="2295948" cy="461665"/>
          </a:xfrm>
          <a:prstGeom prst="rect">
            <a:avLst/>
          </a:prstGeom>
          <a:noFill/>
        </p:spPr>
        <p:txBody>
          <a:bodyPr wrap="square" rtlCol="0">
            <a:spAutoFit/>
          </a:bodyPr>
          <a:lstStyle/>
          <a:p>
            <a:r>
              <a:rPr lang="en-GB" sz="2400" dirty="0">
                <a:solidFill>
                  <a:srgbClr val="115076"/>
                </a:solidFill>
                <a:latin typeface="Century Gothic" panose="020B0502020202020204" pitchFamily="34" charset="0"/>
              </a:rPr>
              <a:t>der Mann</a:t>
            </a:r>
          </a:p>
        </p:txBody>
      </p:sp>
      <p:sp>
        <p:nvSpPr>
          <p:cNvPr id="43" name="TextBox 42">
            <a:extLst>
              <a:ext uri="{FF2B5EF4-FFF2-40B4-BE49-F238E27FC236}">
                <a16:creationId xmlns:a16="http://schemas.microsoft.com/office/drawing/2014/main" xmlns="" id="{14C6EB83-8E9C-F84F-A3E4-AC55844B6B55}"/>
              </a:ext>
            </a:extLst>
          </p:cNvPr>
          <p:cNvSpPr txBox="1"/>
          <p:nvPr/>
        </p:nvSpPr>
        <p:spPr>
          <a:xfrm>
            <a:off x="8232767" y="5425276"/>
            <a:ext cx="2295948" cy="461665"/>
          </a:xfrm>
          <a:prstGeom prst="rect">
            <a:avLst/>
          </a:prstGeom>
          <a:noFill/>
        </p:spPr>
        <p:txBody>
          <a:bodyPr wrap="square" rtlCol="0">
            <a:spAutoFit/>
          </a:bodyPr>
          <a:lstStyle/>
          <a:p>
            <a:r>
              <a:rPr lang="en-GB" sz="2400" dirty="0">
                <a:solidFill>
                  <a:srgbClr val="115076"/>
                </a:solidFill>
                <a:latin typeface="Century Gothic" panose="020B0502020202020204" pitchFamily="34" charset="0"/>
              </a:rPr>
              <a:t>der Tag</a:t>
            </a:r>
          </a:p>
        </p:txBody>
      </p:sp>
      <p:sp>
        <p:nvSpPr>
          <p:cNvPr id="32" name="TextBox 31"/>
          <p:cNvSpPr txBox="1"/>
          <p:nvPr/>
        </p:nvSpPr>
        <p:spPr>
          <a:xfrm>
            <a:off x="59572" y="916427"/>
            <a:ext cx="409595" cy="400110"/>
          </a:xfrm>
          <a:prstGeom prst="rect">
            <a:avLst/>
          </a:prstGeom>
          <a:solidFill>
            <a:srgbClr val="115076"/>
          </a:solidFill>
        </p:spPr>
        <p:txBody>
          <a:bodyPr wrap="square" rtlCol="0">
            <a:spAutoFit/>
          </a:bodyPr>
          <a:lstStyle/>
          <a:p>
            <a:pPr algn="ctr"/>
            <a:r>
              <a:rPr lang="en-GB" sz="2000" b="1" dirty="0">
                <a:solidFill>
                  <a:prstClr val="white"/>
                </a:solidFill>
                <a:latin typeface="Century Gothic" panose="020B0502020202020204" pitchFamily="34" charset="0"/>
              </a:rPr>
              <a:t>A</a:t>
            </a:r>
            <a:endParaRPr lang="en-GB" sz="2000" b="1" dirty="0">
              <a:solidFill>
                <a:prstClr val="white"/>
              </a:solidFill>
              <a:latin typeface="Century Gothic" panose="020B0502020202020204" pitchFamily="34" charset="0"/>
            </a:endParaRPr>
          </a:p>
        </p:txBody>
      </p:sp>
      <p:sp>
        <p:nvSpPr>
          <p:cNvPr id="33" name="TextBox 32"/>
          <p:cNvSpPr txBox="1"/>
          <p:nvPr/>
        </p:nvSpPr>
        <p:spPr>
          <a:xfrm>
            <a:off x="71743" y="2255083"/>
            <a:ext cx="409595" cy="400110"/>
          </a:xfrm>
          <a:prstGeom prst="rect">
            <a:avLst/>
          </a:prstGeom>
          <a:solidFill>
            <a:srgbClr val="115076"/>
          </a:solidFill>
        </p:spPr>
        <p:txBody>
          <a:bodyPr wrap="square" rtlCol="0">
            <a:spAutoFit/>
          </a:bodyPr>
          <a:lstStyle/>
          <a:p>
            <a:pPr algn="ctr"/>
            <a:r>
              <a:rPr lang="en-GB" sz="2000" b="1" dirty="0">
                <a:solidFill>
                  <a:prstClr val="white"/>
                </a:solidFill>
                <a:latin typeface="Century Gothic" panose="020B0502020202020204" pitchFamily="34" charset="0"/>
              </a:rPr>
              <a:t>B</a:t>
            </a:r>
            <a:endParaRPr lang="en-GB" sz="2000" b="1" dirty="0">
              <a:solidFill>
                <a:prstClr val="white"/>
              </a:solidFill>
              <a:latin typeface="Century Gothic" panose="020B0502020202020204" pitchFamily="34" charset="0"/>
            </a:endParaRPr>
          </a:p>
        </p:txBody>
      </p:sp>
      <p:sp>
        <p:nvSpPr>
          <p:cNvPr id="35" name="TextBox 34"/>
          <p:cNvSpPr txBox="1"/>
          <p:nvPr/>
        </p:nvSpPr>
        <p:spPr>
          <a:xfrm>
            <a:off x="57698" y="3758823"/>
            <a:ext cx="409595" cy="400110"/>
          </a:xfrm>
          <a:prstGeom prst="rect">
            <a:avLst/>
          </a:prstGeom>
          <a:solidFill>
            <a:srgbClr val="115076"/>
          </a:solidFill>
        </p:spPr>
        <p:txBody>
          <a:bodyPr wrap="square" rtlCol="0">
            <a:spAutoFit/>
          </a:bodyPr>
          <a:lstStyle/>
          <a:p>
            <a:pPr algn="ctr"/>
            <a:r>
              <a:rPr lang="en-GB" sz="2000" b="1" dirty="0">
                <a:solidFill>
                  <a:prstClr val="white"/>
                </a:solidFill>
                <a:latin typeface="Century Gothic" panose="020B0502020202020204" pitchFamily="34" charset="0"/>
              </a:rPr>
              <a:t>C</a:t>
            </a:r>
            <a:endParaRPr lang="en-GB" sz="2000" b="1" dirty="0">
              <a:solidFill>
                <a:prstClr val="white"/>
              </a:solidFill>
              <a:latin typeface="Century Gothic" panose="020B0502020202020204" pitchFamily="34" charset="0"/>
            </a:endParaRPr>
          </a:p>
        </p:txBody>
      </p:sp>
      <p:sp>
        <p:nvSpPr>
          <p:cNvPr id="36" name="TextBox 35"/>
          <p:cNvSpPr txBox="1"/>
          <p:nvPr/>
        </p:nvSpPr>
        <p:spPr>
          <a:xfrm>
            <a:off x="71742" y="5255998"/>
            <a:ext cx="409595" cy="400110"/>
          </a:xfrm>
          <a:prstGeom prst="rect">
            <a:avLst/>
          </a:prstGeom>
          <a:solidFill>
            <a:srgbClr val="115076"/>
          </a:solidFill>
        </p:spPr>
        <p:txBody>
          <a:bodyPr wrap="square" rtlCol="0">
            <a:spAutoFit/>
          </a:bodyPr>
          <a:lstStyle/>
          <a:p>
            <a:pPr algn="ctr"/>
            <a:r>
              <a:rPr lang="en-GB" sz="2000" b="1" dirty="0">
                <a:solidFill>
                  <a:prstClr val="white"/>
                </a:solidFill>
                <a:latin typeface="Century Gothic" panose="020B0502020202020204" pitchFamily="34" charset="0"/>
              </a:rPr>
              <a:t>D</a:t>
            </a:r>
            <a:endParaRPr lang="en-GB" sz="2000" b="1" dirty="0">
              <a:solidFill>
                <a:prstClr val="white"/>
              </a:solidFill>
              <a:latin typeface="Century Gothic" panose="020B0502020202020204" pitchFamily="34" charset="0"/>
            </a:endParaRPr>
          </a:p>
        </p:txBody>
      </p:sp>
      <p:sp>
        <p:nvSpPr>
          <p:cNvPr id="44" name="TextBox 43"/>
          <p:cNvSpPr txBox="1"/>
          <p:nvPr/>
        </p:nvSpPr>
        <p:spPr>
          <a:xfrm>
            <a:off x="4880006" y="924673"/>
            <a:ext cx="409595" cy="400110"/>
          </a:xfrm>
          <a:prstGeom prst="rect">
            <a:avLst/>
          </a:prstGeom>
          <a:solidFill>
            <a:srgbClr val="115076"/>
          </a:solidFill>
        </p:spPr>
        <p:txBody>
          <a:bodyPr wrap="square" rtlCol="0">
            <a:spAutoFit/>
          </a:bodyPr>
          <a:lstStyle/>
          <a:p>
            <a:pPr algn="ctr"/>
            <a:r>
              <a:rPr lang="en-GB" sz="2000" b="1" dirty="0">
                <a:solidFill>
                  <a:prstClr val="white"/>
                </a:solidFill>
                <a:latin typeface="Century Gothic" panose="020B0502020202020204" pitchFamily="34" charset="0"/>
              </a:rPr>
              <a:t>E</a:t>
            </a:r>
            <a:endParaRPr lang="en-GB" sz="2000" b="1" dirty="0">
              <a:solidFill>
                <a:prstClr val="white"/>
              </a:solidFill>
              <a:latin typeface="Century Gothic" panose="020B0502020202020204" pitchFamily="34" charset="0"/>
            </a:endParaRPr>
          </a:p>
        </p:txBody>
      </p:sp>
      <p:sp>
        <p:nvSpPr>
          <p:cNvPr id="45" name="TextBox 44"/>
          <p:cNvSpPr txBox="1"/>
          <p:nvPr/>
        </p:nvSpPr>
        <p:spPr>
          <a:xfrm>
            <a:off x="4892177" y="2263329"/>
            <a:ext cx="409595" cy="400110"/>
          </a:xfrm>
          <a:prstGeom prst="rect">
            <a:avLst/>
          </a:prstGeom>
          <a:solidFill>
            <a:srgbClr val="115076"/>
          </a:solidFill>
        </p:spPr>
        <p:txBody>
          <a:bodyPr wrap="square" rtlCol="0">
            <a:spAutoFit/>
          </a:bodyPr>
          <a:lstStyle/>
          <a:p>
            <a:pPr algn="ctr"/>
            <a:r>
              <a:rPr lang="en-GB" sz="2000" b="1" dirty="0">
                <a:solidFill>
                  <a:prstClr val="white"/>
                </a:solidFill>
                <a:latin typeface="Century Gothic" panose="020B0502020202020204" pitchFamily="34" charset="0"/>
              </a:rPr>
              <a:t>F</a:t>
            </a:r>
            <a:endParaRPr lang="en-GB" sz="2000" b="1" dirty="0">
              <a:solidFill>
                <a:prstClr val="white"/>
              </a:solidFill>
              <a:latin typeface="Century Gothic" panose="020B0502020202020204" pitchFamily="34" charset="0"/>
            </a:endParaRPr>
          </a:p>
        </p:txBody>
      </p:sp>
      <p:sp>
        <p:nvSpPr>
          <p:cNvPr id="57" name="TextBox 56"/>
          <p:cNvSpPr txBox="1"/>
          <p:nvPr/>
        </p:nvSpPr>
        <p:spPr>
          <a:xfrm>
            <a:off x="4892176" y="5264244"/>
            <a:ext cx="409595" cy="400110"/>
          </a:xfrm>
          <a:prstGeom prst="rect">
            <a:avLst/>
          </a:prstGeom>
          <a:solidFill>
            <a:srgbClr val="115076"/>
          </a:solidFill>
        </p:spPr>
        <p:txBody>
          <a:bodyPr wrap="square" rtlCol="0">
            <a:spAutoFit/>
          </a:bodyPr>
          <a:lstStyle/>
          <a:p>
            <a:pPr algn="ctr"/>
            <a:r>
              <a:rPr lang="en-GB" sz="2000" b="1" dirty="0">
                <a:solidFill>
                  <a:prstClr val="white"/>
                </a:solidFill>
                <a:latin typeface="Century Gothic" panose="020B0502020202020204" pitchFamily="34" charset="0"/>
              </a:rPr>
              <a:t>G</a:t>
            </a:r>
            <a:endParaRPr lang="en-GB" sz="2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398435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500"/>
                                        <p:tgtEl>
                                          <p:spTgt spid="3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500"/>
                                        <p:tgtEl>
                                          <p:spTgt spid="4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fade">
                                      <p:cBhvr>
                                        <p:cTn id="32" dur="500"/>
                                        <p:tgtEl>
                                          <p:spTgt spid="4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P spid="42" grpId="0"/>
      <p:bldP spid="4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F4DA1250-1F9D-6C47-B54A-FE22CE2711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5176" y="1182803"/>
            <a:ext cx="4854388" cy="4982135"/>
          </a:xfrm>
          <a:prstGeom prst="rect">
            <a:avLst/>
          </a:prstGeom>
        </p:spPr>
      </p:pic>
      <p:sp>
        <p:nvSpPr>
          <p:cNvPr id="10" name="TextBox 9">
            <a:extLst>
              <a:ext uri="{FF2B5EF4-FFF2-40B4-BE49-F238E27FC236}">
                <a16:creationId xmlns:a16="http://schemas.microsoft.com/office/drawing/2014/main" xmlns="" id="{B7E26A87-D928-ED45-AB40-CF7303383DE6}"/>
              </a:ext>
            </a:extLst>
          </p:cNvPr>
          <p:cNvSpPr txBox="1"/>
          <p:nvPr/>
        </p:nvSpPr>
        <p:spPr>
          <a:xfrm>
            <a:off x="4513344" y="212784"/>
            <a:ext cx="3358051" cy="707886"/>
          </a:xfrm>
          <a:prstGeom prst="rect">
            <a:avLst/>
          </a:prstGeom>
          <a:noFill/>
        </p:spPr>
        <p:txBody>
          <a:bodyPr wrap="square" rtlCol="0">
            <a:spAutoFit/>
          </a:bodyPr>
          <a:lstStyle/>
          <a:p>
            <a:pPr algn="ctr"/>
            <a:r>
              <a:rPr lang="en-GB" sz="4000" b="1" dirty="0">
                <a:solidFill>
                  <a:srgbClr val="115076"/>
                </a:solidFill>
                <a:latin typeface="Century Gothic" panose="020B0502020202020204" pitchFamily="34" charset="0"/>
              </a:rPr>
              <a:t>d</a:t>
            </a:r>
            <a:r>
              <a:rPr lang="en-GB" sz="4000" b="1" dirty="0">
                <a:solidFill>
                  <a:srgbClr val="115076"/>
                </a:solidFill>
                <a:latin typeface="Century Gothic" panose="020B0502020202020204" pitchFamily="34" charset="0"/>
              </a:rPr>
              <a:t>er </a:t>
            </a:r>
            <a:r>
              <a:rPr lang="en-GB" sz="4000" b="1" dirty="0">
                <a:solidFill>
                  <a:srgbClr val="115076"/>
                </a:solidFill>
                <a:latin typeface="Century Gothic" panose="020B0502020202020204" pitchFamily="34" charset="0"/>
              </a:rPr>
              <a:t>Lehrer</a:t>
            </a:r>
          </a:p>
        </p:txBody>
      </p:sp>
    </p:spTree>
    <p:extLst>
      <p:ext uri="{BB962C8B-B14F-4D97-AF65-F5344CB8AC3E}">
        <p14:creationId xmlns:p14="http://schemas.microsoft.com/office/powerpoint/2010/main" val="228091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0B09DD08-DF6C-5340-BC3F-5A2A9E8481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02694" y="1416788"/>
            <a:ext cx="3586609" cy="3604720"/>
          </a:xfrm>
          <a:prstGeom prst="rect">
            <a:avLst/>
          </a:prstGeom>
        </p:spPr>
      </p:pic>
      <p:sp>
        <p:nvSpPr>
          <p:cNvPr id="9" name="TextBox 8">
            <a:extLst>
              <a:ext uri="{FF2B5EF4-FFF2-40B4-BE49-F238E27FC236}">
                <a16:creationId xmlns:a16="http://schemas.microsoft.com/office/drawing/2014/main" xmlns="" id="{F8E26202-3826-584B-A174-BC524993BDF3}"/>
              </a:ext>
            </a:extLst>
          </p:cNvPr>
          <p:cNvSpPr txBox="1"/>
          <p:nvPr/>
        </p:nvSpPr>
        <p:spPr>
          <a:xfrm>
            <a:off x="4437529" y="241449"/>
            <a:ext cx="3007483" cy="707886"/>
          </a:xfrm>
          <a:prstGeom prst="rect">
            <a:avLst/>
          </a:prstGeom>
          <a:noFill/>
        </p:spPr>
        <p:txBody>
          <a:bodyPr wrap="square" rtlCol="0">
            <a:spAutoFit/>
          </a:bodyPr>
          <a:lstStyle/>
          <a:p>
            <a:pPr algn="ctr"/>
            <a:r>
              <a:rPr lang="en-GB" sz="4000" b="1" dirty="0">
                <a:solidFill>
                  <a:srgbClr val="115076"/>
                </a:solidFill>
                <a:latin typeface="Century Gothic" panose="020B0502020202020204" pitchFamily="34" charset="0"/>
              </a:rPr>
              <a:t>der </a:t>
            </a:r>
            <a:r>
              <a:rPr lang="en-GB" sz="4000" b="1" dirty="0" err="1">
                <a:solidFill>
                  <a:srgbClr val="115076"/>
                </a:solidFill>
                <a:latin typeface="Century Gothic" panose="020B0502020202020204" pitchFamily="34" charset="0"/>
              </a:rPr>
              <a:t>Fußball</a:t>
            </a:r>
            <a:endParaRPr lang="en-GB" sz="4000" b="1" dirty="0">
              <a:solidFill>
                <a:srgbClr val="115076"/>
              </a:solidFill>
              <a:latin typeface="Century Gothic" panose="020B0502020202020204" pitchFamily="34" charset="0"/>
            </a:endParaRPr>
          </a:p>
        </p:txBody>
      </p:sp>
    </p:spTree>
    <p:extLst>
      <p:ext uri="{BB962C8B-B14F-4D97-AF65-F5344CB8AC3E}">
        <p14:creationId xmlns:p14="http://schemas.microsoft.com/office/powerpoint/2010/main" val="350792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4098C91A-C359-6542-B647-8F9639E325D1}"/>
              </a:ext>
            </a:extLst>
          </p:cNvPr>
          <p:cNvSpPr txBox="1"/>
          <p:nvPr/>
        </p:nvSpPr>
        <p:spPr>
          <a:xfrm>
            <a:off x="4571051" y="281066"/>
            <a:ext cx="2917663" cy="707886"/>
          </a:xfrm>
          <a:prstGeom prst="rect">
            <a:avLst/>
          </a:prstGeom>
          <a:noFill/>
        </p:spPr>
        <p:txBody>
          <a:bodyPr wrap="square" rtlCol="0">
            <a:spAutoFit/>
          </a:bodyPr>
          <a:lstStyle/>
          <a:p>
            <a:pPr algn="ctr"/>
            <a:r>
              <a:rPr lang="en-GB" sz="4000" b="1" dirty="0">
                <a:solidFill>
                  <a:srgbClr val="115076"/>
                </a:solidFill>
                <a:latin typeface="Century Gothic" panose="020B0502020202020204" pitchFamily="34" charset="0"/>
              </a:rPr>
              <a:t>d</a:t>
            </a:r>
            <a:r>
              <a:rPr lang="en-GB" sz="4000" b="1" dirty="0">
                <a:solidFill>
                  <a:srgbClr val="115076"/>
                </a:solidFill>
                <a:latin typeface="Century Gothic" panose="020B0502020202020204" pitchFamily="34" charset="0"/>
              </a:rPr>
              <a:t>er </a:t>
            </a:r>
            <a:r>
              <a:rPr lang="en-GB" sz="4000" b="1" dirty="0">
                <a:solidFill>
                  <a:srgbClr val="115076"/>
                </a:solidFill>
                <a:latin typeface="Century Gothic" panose="020B0502020202020204" pitchFamily="34" charset="0"/>
              </a:rPr>
              <a:t>Freund</a:t>
            </a:r>
          </a:p>
        </p:txBody>
      </p:sp>
      <p:cxnSp>
        <p:nvCxnSpPr>
          <p:cNvPr id="3" name="Straight Arrow Connector 2"/>
          <p:cNvCxnSpPr/>
          <p:nvPr/>
        </p:nvCxnSpPr>
        <p:spPr>
          <a:xfrm>
            <a:off x="6454588" y="1298234"/>
            <a:ext cx="161365" cy="68751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1934" y="2063775"/>
            <a:ext cx="2938197" cy="2938197"/>
          </a:xfrm>
          <a:prstGeom prst="rect">
            <a:avLst/>
          </a:prstGeom>
        </p:spPr>
      </p:pic>
    </p:spTree>
    <p:extLst>
      <p:ext uri="{BB962C8B-B14F-4D97-AF65-F5344CB8AC3E}">
        <p14:creationId xmlns:p14="http://schemas.microsoft.com/office/powerpoint/2010/main" val="102415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2E3861DF-983D-624A-9F58-C098D4BC9C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1659" y="1366065"/>
            <a:ext cx="2460254" cy="3623061"/>
          </a:xfrm>
          <a:prstGeom prst="rect">
            <a:avLst/>
          </a:prstGeom>
          <a:effectLst>
            <a:outerShdw blurRad="50800" dist="38100" dir="5400000" algn="t" rotWithShape="0">
              <a:prstClr val="black">
                <a:alpha val="40000"/>
              </a:prstClr>
            </a:outerShdw>
          </a:effectLst>
        </p:spPr>
      </p:pic>
      <p:sp>
        <p:nvSpPr>
          <p:cNvPr id="9" name="TextBox 8">
            <a:extLst>
              <a:ext uri="{FF2B5EF4-FFF2-40B4-BE49-F238E27FC236}">
                <a16:creationId xmlns:a16="http://schemas.microsoft.com/office/drawing/2014/main" xmlns="" id="{976468FC-F6AA-5943-8CB4-A7F7E39E1FE3}"/>
              </a:ext>
            </a:extLst>
          </p:cNvPr>
          <p:cNvSpPr txBox="1"/>
          <p:nvPr/>
        </p:nvSpPr>
        <p:spPr>
          <a:xfrm>
            <a:off x="4249272" y="240724"/>
            <a:ext cx="3128332" cy="707886"/>
          </a:xfrm>
          <a:prstGeom prst="rect">
            <a:avLst/>
          </a:prstGeom>
          <a:noFill/>
        </p:spPr>
        <p:txBody>
          <a:bodyPr wrap="square" rtlCol="0">
            <a:spAutoFit/>
          </a:bodyPr>
          <a:lstStyle/>
          <a:p>
            <a:pPr algn="ctr"/>
            <a:r>
              <a:rPr lang="en-GB" sz="4000" b="1" dirty="0">
                <a:solidFill>
                  <a:srgbClr val="115076"/>
                </a:solidFill>
                <a:latin typeface="Century Gothic" panose="020B0502020202020204" pitchFamily="34" charset="0"/>
              </a:rPr>
              <a:t>das </a:t>
            </a:r>
            <a:r>
              <a:rPr lang="en-GB" sz="4000" b="1" dirty="0">
                <a:solidFill>
                  <a:srgbClr val="115076"/>
                </a:solidFill>
                <a:latin typeface="Century Gothic" panose="020B0502020202020204" pitchFamily="34" charset="0"/>
              </a:rPr>
              <a:t>Wasser</a:t>
            </a:r>
          </a:p>
        </p:txBody>
      </p:sp>
    </p:spTree>
    <p:extLst>
      <p:ext uri="{BB962C8B-B14F-4D97-AF65-F5344CB8AC3E}">
        <p14:creationId xmlns:p14="http://schemas.microsoft.com/office/powerpoint/2010/main" val="280838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7FE1E7DC-29C2-294D-9B16-6EE1CF13E5EE}"/>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70989" y="673311"/>
            <a:ext cx="6317788" cy="5463728"/>
          </a:xfrm>
          <a:prstGeom prst="rect">
            <a:avLst/>
          </a:prstGeom>
        </p:spPr>
      </p:pic>
      <p:sp>
        <p:nvSpPr>
          <p:cNvPr id="9" name="TextBox 8">
            <a:extLst>
              <a:ext uri="{FF2B5EF4-FFF2-40B4-BE49-F238E27FC236}">
                <a16:creationId xmlns:a16="http://schemas.microsoft.com/office/drawing/2014/main" xmlns="" id="{D898D9A3-841B-F942-A1A5-E2BB81152085}"/>
              </a:ext>
            </a:extLst>
          </p:cNvPr>
          <p:cNvSpPr txBox="1"/>
          <p:nvPr/>
        </p:nvSpPr>
        <p:spPr>
          <a:xfrm>
            <a:off x="4620358" y="307959"/>
            <a:ext cx="2819050" cy="707886"/>
          </a:xfrm>
          <a:prstGeom prst="rect">
            <a:avLst/>
          </a:prstGeom>
          <a:noFill/>
        </p:spPr>
        <p:txBody>
          <a:bodyPr wrap="square" rtlCol="0">
            <a:spAutoFit/>
          </a:bodyPr>
          <a:lstStyle/>
          <a:p>
            <a:pPr algn="ctr"/>
            <a:r>
              <a:rPr lang="en-GB" sz="4000" b="1" dirty="0">
                <a:solidFill>
                  <a:srgbClr val="115076"/>
                </a:solidFill>
                <a:latin typeface="Century Gothic" panose="020B0502020202020204" pitchFamily="34" charset="0"/>
              </a:rPr>
              <a:t>die </a:t>
            </a:r>
            <a:r>
              <a:rPr lang="en-GB" sz="4000" b="1" dirty="0">
                <a:solidFill>
                  <a:srgbClr val="115076"/>
                </a:solidFill>
                <a:latin typeface="Century Gothic" panose="020B0502020202020204" pitchFamily="34" charset="0"/>
              </a:rPr>
              <a:t>Welt</a:t>
            </a:r>
          </a:p>
        </p:txBody>
      </p:sp>
    </p:spTree>
    <p:extLst>
      <p:ext uri="{BB962C8B-B14F-4D97-AF65-F5344CB8AC3E}">
        <p14:creationId xmlns:p14="http://schemas.microsoft.com/office/powerpoint/2010/main" val="308779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clker.com/cliparts/0/F/H/c/a/X/crossword-letter-tiles-hi.png">
            <a:extLst>
              <a:ext uri="{FF2B5EF4-FFF2-40B4-BE49-F238E27FC236}">
                <a16:creationId xmlns:a16="http://schemas.microsoft.com/office/drawing/2014/main" xmlns="" id="{97482C75-02E8-9D48-B8EA-450B28EAEC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0946" y="1448271"/>
            <a:ext cx="5578079" cy="387676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xmlns="" id="{05ED26FA-94A4-1144-96A1-85AEBB6344BB}"/>
              </a:ext>
            </a:extLst>
          </p:cNvPr>
          <p:cNvSpPr txBox="1"/>
          <p:nvPr/>
        </p:nvSpPr>
        <p:spPr>
          <a:xfrm>
            <a:off x="4605791" y="227277"/>
            <a:ext cx="2980415" cy="707886"/>
          </a:xfrm>
          <a:prstGeom prst="rect">
            <a:avLst/>
          </a:prstGeom>
          <a:noFill/>
        </p:spPr>
        <p:txBody>
          <a:bodyPr wrap="square" rtlCol="0">
            <a:spAutoFit/>
          </a:bodyPr>
          <a:lstStyle/>
          <a:p>
            <a:pPr algn="ctr"/>
            <a:r>
              <a:rPr lang="en-GB" sz="4000" b="1" dirty="0">
                <a:solidFill>
                  <a:srgbClr val="115076"/>
                </a:solidFill>
                <a:latin typeface="Century Gothic" panose="020B0502020202020204" pitchFamily="34" charset="0"/>
              </a:rPr>
              <a:t>das </a:t>
            </a:r>
            <a:r>
              <a:rPr lang="en-GB" sz="4000" b="1" dirty="0">
                <a:solidFill>
                  <a:srgbClr val="115076"/>
                </a:solidFill>
                <a:latin typeface="Century Gothic" panose="020B0502020202020204" pitchFamily="34" charset="0"/>
              </a:rPr>
              <a:t>Wort</a:t>
            </a:r>
          </a:p>
        </p:txBody>
      </p:sp>
    </p:spTree>
    <p:extLst>
      <p:ext uri="{BB962C8B-B14F-4D97-AF65-F5344CB8AC3E}">
        <p14:creationId xmlns:p14="http://schemas.microsoft.com/office/powerpoint/2010/main" val="51853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clker.com/cliparts/0/F/H/c/a/X/crossword-letter-tiles-hi.png">
            <a:extLst>
              <a:ext uri="{FF2B5EF4-FFF2-40B4-BE49-F238E27FC236}">
                <a16:creationId xmlns:a16="http://schemas.microsoft.com/office/drawing/2014/main" xmlns="" id="{97482C75-02E8-9D48-B8EA-450B28EAEC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3814" y="4201914"/>
            <a:ext cx="2284874" cy="158798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xmlns="" id="{05ED26FA-94A4-1144-96A1-85AEBB6344BB}"/>
              </a:ext>
            </a:extLst>
          </p:cNvPr>
          <p:cNvSpPr txBox="1"/>
          <p:nvPr/>
        </p:nvSpPr>
        <p:spPr>
          <a:xfrm>
            <a:off x="126350" y="1142655"/>
            <a:ext cx="1929831" cy="461665"/>
          </a:xfrm>
          <a:prstGeom prst="rect">
            <a:avLst/>
          </a:prstGeom>
          <a:noFill/>
          <a:ln>
            <a:noFill/>
          </a:ln>
        </p:spPr>
        <p:txBody>
          <a:bodyPr wrap="square" rtlCol="0">
            <a:spAutoFit/>
          </a:bodyPr>
          <a:lstStyle/>
          <a:p>
            <a:pPr algn="ctr"/>
            <a:r>
              <a:rPr lang="en-GB" sz="2400" dirty="0">
                <a:solidFill>
                  <a:srgbClr val="115076"/>
                </a:solidFill>
                <a:latin typeface="Century Gothic" panose="020B0502020202020204" pitchFamily="34" charset="0"/>
              </a:rPr>
              <a:t>das </a:t>
            </a:r>
            <a:r>
              <a:rPr lang="en-GB" sz="2400" dirty="0">
                <a:solidFill>
                  <a:srgbClr val="115076"/>
                </a:solidFill>
                <a:latin typeface="Century Gothic" panose="020B0502020202020204" pitchFamily="34" charset="0"/>
              </a:rPr>
              <a:t>Wort</a:t>
            </a:r>
          </a:p>
        </p:txBody>
      </p:sp>
      <p:pic>
        <p:nvPicPr>
          <p:cNvPr id="5" name="Picture 4">
            <a:extLst>
              <a:ext uri="{FF2B5EF4-FFF2-40B4-BE49-F238E27FC236}">
                <a16:creationId xmlns:a16="http://schemas.microsoft.com/office/drawing/2014/main" xmlns="" id="{10CE2314-D153-C34B-B04C-93F790D7AD9F}"/>
              </a:ext>
            </a:extLst>
          </p:cNvPr>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028" y="4117465"/>
            <a:ext cx="2555836" cy="2210330"/>
          </a:xfrm>
          <a:prstGeom prst="rect">
            <a:avLst/>
          </a:prstGeom>
        </p:spPr>
      </p:pic>
      <p:sp>
        <p:nvSpPr>
          <p:cNvPr id="6" name="TextBox 5">
            <a:extLst>
              <a:ext uri="{FF2B5EF4-FFF2-40B4-BE49-F238E27FC236}">
                <a16:creationId xmlns:a16="http://schemas.microsoft.com/office/drawing/2014/main" xmlns="" id="{A1B96A20-00A5-964F-885C-C165257CFC48}"/>
              </a:ext>
            </a:extLst>
          </p:cNvPr>
          <p:cNvSpPr txBox="1"/>
          <p:nvPr/>
        </p:nvSpPr>
        <p:spPr>
          <a:xfrm>
            <a:off x="1787805" y="372905"/>
            <a:ext cx="2132901" cy="461665"/>
          </a:xfrm>
          <a:prstGeom prst="rect">
            <a:avLst/>
          </a:prstGeom>
          <a:noFill/>
        </p:spPr>
        <p:txBody>
          <a:bodyPr wrap="square" rtlCol="0">
            <a:spAutoFit/>
          </a:bodyPr>
          <a:lstStyle/>
          <a:p>
            <a:pPr algn="ctr"/>
            <a:r>
              <a:rPr lang="en-GB" sz="2400" dirty="0">
                <a:solidFill>
                  <a:srgbClr val="115076"/>
                </a:solidFill>
                <a:latin typeface="Century Gothic" panose="020B0502020202020204" pitchFamily="34" charset="0"/>
              </a:rPr>
              <a:t>die </a:t>
            </a:r>
            <a:r>
              <a:rPr lang="en-GB" sz="2400" dirty="0">
                <a:solidFill>
                  <a:srgbClr val="115076"/>
                </a:solidFill>
                <a:latin typeface="Century Gothic" panose="020B0502020202020204" pitchFamily="34" charset="0"/>
              </a:rPr>
              <a:t>Welt</a:t>
            </a:r>
          </a:p>
        </p:txBody>
      </p:sp>
      <p:pic>
        <p:nvPicPr>
          <p:cNvPr id="10" name="Picture 9">
            <a:extLst>
              <a:ext uri="{FF2B5EF4-FFF2-40B4-BE49-F238E27FC236}">
                <a16:creationId xmlns:a16="http://schemas.microsoft.com/office/drawing/2014/main" xmlns="" id="{7FED2B89-86E4-CD48-8BA4-97FAC843F54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08115" y="1820009"/>
            <a:ext cx="986818" cy="1453225"/>
          </a:xfrm>
          <a:prstGeom prst="rect">
            <a:avLst/>
          </a:prstGeom>
        </p:spPr>
      </p:pic>
      <p:sp>
        <p:nvSpPr>
          <p:cNvPr id="11" name="TextBox 10">
            <a:extLst>
              <a:ext uri="{FF2B5EF4-FFF2-40B4-BE49-F238E27FC236}">
                <a16:creationId xmlns:a16="http://schemas.microsoft.com/office/drawing/2014/main" xmlns="" id="{C0438FBB-20C6-3E42-B716-8A878A628A10}"/>
              </a:ext>
            </a:extLst>
          </p:cNvPr>
          <p:cNvSpPr txBox="1"/>
          <p:nvPr/>
        </p:nvSpPr>
        <p:spPr>
          <a:xfrm>
            <a:off x="3662316" y="1392802"/>
            <a:ext cx="2132901" cy="461665"/>
          </a:xfrm>
          <a:prstGeom prst="rect">
            <a:avLst/>
          </a:prstGeom>
          <a:noFill/>
        </p:spPr>
        <p:txBody>
          <a:bodyPr wrap="square" rtlCol="0">
            <a:spAutoFit/>
          </a:bodyPr>
          <a:lstStyle/>
          <a:p>
            <a:pPr algn="ctr"/>
            <a:r>
              <a:rPr lang="en-GB" sz="2400" dirty="0">
                <a:solidFill>
                  <a:srgbClr val="115076"/>
                </a:solidFill>
                <a:latin typeface="Century Gothic" panose="020B0502020202020204" pitchFamily="34" charset="0"/>
              </a:rPr>
              <a:t>das </a:t>
            </a:r>
            <a:r>
              <a:rPr lang="en-GB" sz="2400" dirty="0">
                <a:solidFill>
                  <a:srgbClr val="115076"/>
                </a:solidFill>
                <a:latin typeface="Century Gothic" panose="020B0502020202020204" pitchFamily="34" charset="0"/>
              </a:rPr>
              <a:t>Wasser</a:t>
            </a:r>
          </a:p>
        </p:txBody>
      </p:sp>
      <p:sp>
        <p:nvSpPr>
          <p:cNvPr id="13" name="TextBox 12">
            <a:extLst>
              <a:ext uri="{FF2B5EF4-FFF2-40B4-BE49-F238E27FC236}">
                <a16:creationId xmlns:a16="http://schemas.microsoft.com/office/drawing/2014/main" xmlns="" id="{04A9B460-5B60-CB46-8749-5EBC17551F12}"/>
              </a:ext>
            </a:extLst>
          </p:cNvPr>
          <p:cNvSpPr txBox="1"/>
          <p:nvPr/>
        </p:nvSpPr>
        <p:spPr>
          <a:xfrm>
            <a:off x="5850537" y="383066"/>
            <a:ext cx="2132901" cy="461665"/>
          </a:xfrm>
          <a:prstGeom prst="rect">
            <a:avLst/>
          </a:prstGeom>
          <a:noFill/>
        </p:spPr>
        <p:txBody>
          <a:bodyPr wrap="square" rtlCol="0">
            <a:spAutoFit/>
          </a:bodyPr>
          <a:lstStyle/>
          <a:p>
            <a:pPr algn="ctr"/>
            <a:r>
              <a:rPr lang="en-GB" sz="2400" dirty="0">
                <a:solidFill>
                  <a:srgbClr val="115076"/>
                </a:solidFill>
                <a:latin typeface="Century Gothic" panose="020B0502020202020204" pitchFamily="34" charset="0"/>
              </a:rPr>
              <a:t>der </a:t>
            </a:r>
            <a:r>
              <a:rPr lang="en-GB" sz="2400" dirty="0">
                <a:solidFill>
                  <a:srgbClr val="115076"/>
                </a:solidFill>
                <a:latin typeface="Century Gothic" panose="020B0502020202020204" pitchFamily="34" charset="0"/>
              </a:rPr>
              <a:t>Freund</a:t>
            </a:r>
          </a:p>
        </p:txBody>
      </p:sp>
      <p:pic>
        <p:nvPicPr>
          <p:cNvPr id="14" name="Picture 13">
            <a:extLst>
              <a:ext uri="{FF2B5EF4-FFF2-40B4-BE49-F238E27FC236}">
                <a16:creationId xmlns:a16="http://schemas.microsoft.com/office/drawing/2014/main" xmlns="" id="{4323BD4F-3FC3-7942-99D8-FBB45133769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26801" y="2312000"/>
            <a:ext cx="1624354" cy="1632556"/>
          </a:xfrm>
          <a:prstGeom prst="rect">
            <a:avLst/>
          </a:prstGeom>
        </p:spPr>
      </p:pic>
      <p:sp>
        <p:nvSpPr>
          <p:cNvPr id="15" name="TextBox 14">
            <a:extLst>
              <a:ext uri="{FF2B5EF4-FFF2-40B4-BE49-F238E27FC236}">
                <a16:creationId xmlns:a16="http://schemas.microsoft.com/office/drawing/2014/main" xmlns="" id="{F2FBC167-1F65-FD4A-A280-00090C3DC4D8}"/>
              </a:ext>
            </a:extLst>
          </p:cNvPr>
          <p:cNvSpPr txBox="1"/>
          <p:nvPr/>
        </p:nvSpPr>
        <p:spPr>
          <a:xfrm>
            <a:off x="7926535" y="1221133"/>
            <a:ext cx="2132901" cy="461665"/>
          </a:xfrm>
          <a:prstGeom prst="rect">
            <a:avLst/>
          </a:prstGeom>
          <a:noFill/>
        </p:spPr>
        <p:txBody>
          <a:bodyPr wrap="square" rtlCol="0">
            <a:spAutoFit/>
          </a:bodyPr>
          <a:lstStyle/>
          <a:p>
            <a:pPr algn="ctr"/>
            <a:r>
              <a:rPr lang="en-GB" sz="2400" dirty="0">
                <a:solidFill>
                  <a:srgbClr val="115076"/>
                </a:solidFill>
                <a:latin typeface="Century Gothic" panose="020B0502020202020204" pitchFamily="34" charset="0"/>
              </a:rPr>
              <a:t>der </a:t>
            </a:r>
            <a:r>
              <a:rPr lang="en-GB" sz="2400" dirty="0" err="1">
                <a:solidFill>
                  <a:srgbClr val="115076"/>
                </a:solidFill>
                <a:latin typeface="Century Gothic" panose="020B0502020202020204" pitchFamily="34" charset="0"/>
              </a:rPr>
              <a:t>Fußball</a:t>
            </a:r>
            <a:endParaRPr lang="en-GB" sz="2400" dirty="0">
              <a:solidFill>
                <a:srgbClr val="115076"/>
              </a:solidFill>
              <a:latin typeface="Century Gothic" panose="020B0502020202020204" pitchFamily="34" charset="0"/>
            </a:endParaRPr>
          </a:p>
        </p:txBody>
      </p:sp>
      <p:sp>
        <p:nvSpPr>
          <p:cNvPr id="17" name="TextBox 16">
            <a:extLst>
              <a:ext uri="{FF2B5EF4-FFF2-40B4-BE49-F238E27FC236}">
                <a16:creationId xmlns:a16="http://schemas.microsoft.com/office/drawing/2014/main" xmlns="" id="{EFCD5847-8EDE-BE49-93AA-37E24BB16B8E}"/>
              </a:ext>
            </a:extLst>
          </p:cNvPr>
          <p:cNvSpPr txBox="1"/>
          <p:nvPr/>
        </p:nvSpPr>
        <p:spPr>
          <a:xfrm>
            <a:off x="9641665" y="383066"/>
            <a:ext cx="2132901" cy="461665"/>
          </a:xfrm>
          <a:prstGeom prst="rect">
            <a:avLst/>
          </a:prstGeom>
          <a:noFill/>
        </p:spPr>
        <p:txBody>
          <a:bodyPr wrap="square" rtlCol="0">
            <a:spAutoFit/>
          </a:bodyPr>
          <a:lstStyle/>
          <a:p>
            <a:pPr algn="ctr"/>
            <a:r>
              <a:rPr lang="en-GB" sz="2400" dirty="0">
                <a:solidFill>
                  <a:srgbClr val="115076"/>
                </a:solidFill>
                <a:latin typeface="Century Gothic" panose="020B0502020202020204" pitchFamily="34" charset="0"/>
              </a:rPr>
              <a:t>der </a:t>
            </a:r>
            <a:r>
              <a:rPr lang="en-GB" sz="2400" dirty="0">
                <a:solidFill>
                  <a:srgbClr val="115076"/>
                </a:solidFill>
                <a:latin typeface="Century Gothic" panose="020B0502020202020204" pitchFamily="34" charset="0"/>
              </a:rPr>
              <a:t>Lehrer</a:t>
            </a:r>
          </a:p>
        </p:txBody>
      </p:sp>
      <p:grpSp>
        <p:nvGrpSpPr>
          <p:cNvPr id="20" name="Group 19"/>
          <p:cNvGrpSpPr/>
          <p:nvPr/>
        </p:nvGrpSpPr>
        <p:grpSpPr>
          <a:xfrm>
            <a:off x="270788" y="969832"/>
            <a:ext cx="7723026" cy="4026076"/>
            <a:chOff x="270788" y="969832"/>
            <a:chExt cx="7723026" cy="4026076"/>
          </a:xfrm>
        </p:grpSpPr>
        <p:cxnSp>
          <p:nvCxnSpPr>
            <p:cNvPr id="3" name="Curved Connector 2">
              <a:extLst>
                <a:ext uri="{FF2B5EF4-FFF2-40B4-BE49-F238E27FC236}">
                  <a16:creationId xmlns:a16="http://schemas.microsoft.com/office/drawing/2014/main" xmlns="" id="{2D189693-15C1-364F-B2F3-BC37F146A556}"/>
                </a:ext>
              </a:extLst>
            </p:cNvPr>
            <p:cNvCxnSpPr>
              <a:cxnSpLocks/>
              <a:stCxn id="9" idx="2"/>
              <a:endCxn id="7" idx="1"/>
            </p:cNvCxnSpPr>
            <p:nvPr/>
          </p:nvCxnSpPr>
          <p:spPr>
            <a:xfrm rot="16200000" flipH="1">
              <a:off x="2846746" y="-151160"/>
              <a:ext cx="3391588" cy="6902548"/>
            </a:xfrm>
            <a:prstGeom prst="curvedConnector2">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xmlns="" id="{154668BA-02FA-0749-8371-17457C328F3B}"/>
                </a:ext>
              </a:extLst>
            </p:cNvPr>
            <p:cNvSpPr/>
            <p:nvPr/>
          </p:nvSpPr>
          <p:spPr>
            <a:xfrm>
              <a:off x="270788" y="969832"/>
              <a:ext cx="1624354" cy="663066"/>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8" name="Group 17"/>
          <p:cNvGrpSpPr/>
          <p:nvPr/>
        </p:nvGrpSpPr>
        <p:grpSpPr>
          <a:xfrm>
            <a:off x="3951155" y="1090956"/>
            <a:ext cx="5931075" cy="2037322"/>
            <a:chOff x="3951155" y="1090956"/>
            <a:chExt cx="5931075" cy="2037322"/>
          </a:xfrm>
        </p:grpSpPr>
        <p:sp>
          <p:nvSpPr>
            <p:cNvPr id="24" name="Oval 23">
              <a:extLst>
                <a:ext uri="{FF2B5EF4-FFF2-40B4-BE49-F238E27FC236}">
                  <a16:creationId xmlns:a16="http://schemas.microsoft.com/office/drawing/2014/main" xmlns="" id="{F0089B9A-3F8B-E845-BB0F-88C8B3E7723D}"/>
                </a:ext>
              </a:extLst>
            </p:cNvPr>
            <p:cNvSpPr/>
            <p:nvPr/>
          </p:nvSpPr>
          <p:spPr>
            <a:xfrm>
              <a:off x="8069800" y="1090956"/>
              <a:ext cx="1812430" cy="815210"/>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27" name="Curved Connector 26">
              <a:extLst>
                <a:ext uri="{FF2B5EF4-FFF2-40B4-BE49-F238E27FC236}">
                  <a16:creationId xmlns:a16="http://schemas.microsoft.com/office/drawing/2014/main" xmlns="" id="{754E8CA8-9CF5-A94D-83A1-569E102A30ED}"/>
                </a:ext>
              </a:extLst>
            </p:cNvPr>
            <p:cNvCxnSpPr>
              <a:cxnSpLocks/>
              <a:stCxn id="24" idx="4"/>
              <a:endCxn id="14" idx="3"/>
            </p:cNvCxnSpPr>
            <p:nvPr/>
          </p:nvCxnSpPr>
          <p:spPr>
            <a:xfrm rot="5400000">
              <a:off x="5852529" y="4792"/>
              <a:ext cx="1222112" cy="5024860"/>
            </a:xfrm>
            <a:prstGeom prst="curvedConnector2">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4511630" y="120484"/>
            <a:ext cx="3299997" cy="4209113"/>
            <a:chOff x="4511630" y="120484"/>
            <a:chExt cx="3299997" cy="4209113"/>
          </a:xfrm>
        </p:grpSpPr>
        <p:sp>
          <p:nvSpPr>
            <p:cNvPr id="23" name="Oval 22">
              <a:extLst>
                <a:ext uri="{FF2B5EF4-FFF2-40B4-BE49-F238E27FC236}">
                  <a16:creationId xmlns:a16="http://schemas.microsoft.com/office/drawing/2014/main" xmlns="" id="{6CF16436-24E9-F442-BAEC-530973D91B23}"/>
                </a:ext>
              </a:extLst>
            </p:cNvPr>
            <p:cNvSpPr/>
            <p:nvPr/>
          </p:nvSpPr>
          <p:spPr>
            <a:xfrm>
              <a:off x="5969689" y="120484"/>
              <a:ext cx="1841938" cy="919439"/>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28" name="Curved Connector 27">
              <a:extLst>
                <a:ext uri="{FF2B5EF4-FFF2-40B4-BE49-F238E27FC236}">
                  <a16:creationId xmlns:a16="http://schemas.microsoft.com/office/drawing/2014/main" xmlns="" id="{9DD75FF5-2D08-F045-8A9C-B6337DE03D7A}"/>
                </a:ext>
              </a:extLst>
            </p:cNvPr>
            <p:cNvCxnSpPr>
              <a:cxnSpLocks/>
              <a:stCxn id="23" idx="4"/>
            </p:cNvCxnSpPr>
            <p:nvPr/>
          </p:nvCxnSpPr>
          <p:spPr>
            <a:xfrm rot="5400000">
              <a:off x="4056307" y="1495246"/>
              <a:ext cx="3289674" cy="2379028"/>
            </a:xfrm>
            <a:prstGeom prst="curvedConnector3">
              <a:avLst>
                <a:gd name="adj1" fmla="val 50000"/>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3717636" y="1272787"/>
            <a:ext cx="6990479" cy="1273835"/>
            <a:chOff x="3717636" y="1272787"/>
            <a:chExt cx="6990479" cy="1273835"/>
          </a:xfrm>
        </p:grpSpPr>
        <p:sp>
          <p:nvSpPr>
            <p:cNvPr id="22" name="Oval 21">
              <a:extLst>
                <a:ext uri="{FF2B5EF4-FFF2-40B4-BE49-F238E27FC236}">
                  <a16:creationId xmlns:a16="http://schemas.microsoft.com/office/drawing/2014/main" xmlns="" id="{971079BC-1024-3D4A-8073-D55DBE7B800D}"/>
                </a:ext>
              </a:extLst>
            </p:cNvPr>
            <p:cNvSpPr/>
            <p:nvPr/>
          </p:nvSpPr>
          <p:spPr>
            <a:xfrm>
              <a:off x="3717636" y="1272787"/>
              <a:ext cx="2033280" cy="663066"/>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9" name="Curved Connector 28">
              <a:extLst>
                <a:ext uri="{FF2B5EF4-FFF2-40B4-BE49-F238E27FC236}">
                  <a16:creationId xmlns:a16="http://schemas.microsoft.com/office/drawing/2014/main" xmlns="" id="{86DEAEA1-8E17-C548-89D0-B61004BE34AA}"/>
                </a:ext>
              </a:extLst>
            </p:cNvPr>
            <p:cNvCxnSpPr>
              <a:cxnSpLocks/>
              <a:endCxn id="10" idx="1"/>
            </p:cNvCxnSpPr>
            <p:nvPr/>
          </p:nvCxnSpPr>
          <p:spPr>
            <a:xfrm>
              <a:off x="4672166" y="1953684"/>
              <a:ext cx="6035949" cy="592938"/>
            </a:xfrm>
            <a:prstGeom prst="curvedConnector3">
              <a:avLst>
                <a:gd name="adj1" fmla="val 74136"/>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a:off x="1220891" y="272203"/>
            <a:ext cx="2472004" cy="4057394"/>
            <a:chOff x="1220891" y="272203"/>
            <a:chExt cx="2472004" cy="4057394"/>
          </a:xfrm>
        </p:grpSpPr>
        <p:sp>
          <p:nvSpPr>
            <p:cNvPr id="21" name="Oval 20">
              <a:extLst>
                <a:ext uri="{FF2B5EF4-FFF2-40B4-BE49-F238E27FC236}">
                  <a16:creationId xmlns:a16="http://schemas.microsoft.com/office/drawing/2014/main" xmlns="" id="{D6078E0E-23D8-DC4D-B478-1D595C3C1365}"/>
                </a:ext>
              </a:extLst>
            </p:cNvPr>
            <p:cNvSpPr/>
            <p:nvPr/>
          </p:nvSpPr>
          <p:spPr>
            <a:xfrm>
              <a:off x="2068541" y="272203"/>
              <a:ext cx="1624354" cy="663066"/>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0" name="Curved Connector 29">
              <a:extLst>
                <a:ext uri="{FF2B5EF4-FFF2-40B4-BE49-F238E27FC236}">
                  <a16:creationId xmlns:a16="http://schemas.microsoft.com/office/drawing/2014/main" xmlns="" id="{106BC026-344A-CB4D-ABAF-CFB238D3DC6A}"/>
                </a:ext>
              </a:extLst>
            </p:cNvPr>
            <p:cNvCxnSpPr>
              <a:cxnSpLocks/>
            </p:cNvCxnSpPr>
            <p:nvPr/>
          </p:nvCxnSpPr>
          <p:spPr>
            <a:xfrm rot="5400000">
              <a:off x="334728" y="1815161"/>
              <a:ext cx="3400599" cy="1628273"/>
            </a:xfrm>
            <a:prstGeom prst="curvedConnector3">
              <a:avLst>
                <a:gd name="adj1" fmla="val 50000"/>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7963205" y="223466"/>
            <a:ext cx="3649978" cy="3199775"/>
            <a:chOff x="7963205" y="223466"/>
            <a:chExt cx="3649978" cy="3199775"/>
          </a:xfrm>
        </p:grpSpPr>
        <p:sp>
          <p:nvSpPr>
            <p:cNvPr id="25" name="Oval 24">
              <a:extLst>
                <a:ext uri="{FF2B5EF4-FFF2-40B4-BE49-F238E27FC236}">
                  <a16:creationId xmlns:a16="http://schemas.microsoft.com/office/drawing/2014/main" xmlns="" id="{FDD86F9A-6B90-144A-B328-2205E31028E0}"/>
                </a:ext>
              </a:extLst>
            </p:cNvPr>
            <p:cNvSpPr/>
            <p:nvPr/>
          </p:nvSpPr>
          <p:spPr>
            <a:xfrm>
              <a:off x="9820758" y="223466"/>
              <a:ext cx="1792425" cy="663066"/>
            </a:xfrm>
            <a:prstGeom prst="ellipse">
              <a:avLst/>
            </a:prstGeom>
            <a:noFill/>
            <a:ln w="57150">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1" name="Curved Connector 30">
              <a:extLst>
                <a:ext uri="{FF2B5EF4-FFF2-40B4-BE49-F238E27FC236}">
                  <a16:creationId xmlns:a16="http://schemas.microsoft.com/office/drawing/2014/main" xmlns="" id="{81EE5008-000B-044B-8DB2-4DE5919E17C4}"/>
                </a:ext>
              </a:extLst>
            </p:cNvPr>
            <p:cNvCxnSpPr>
              <a:cxnSpLocks/>
              <a:stCxn id="16" idx="3"/>
              <a:endCxn id="25" idx="4"/>
            </p:cNvCxnSpPr>
            <p:nvPr/>
          </p:nvCxnSpPr>
          <p:spPr>
            <a:xfrm flipV="1">
              <a:off x="7963205" y="886532"/>
              <a:ext cx="2753766" cy="2536709"/>
            </a:xfrm>
            <a:prstGeom prst="curvedConnector2">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grpSp>
      <p:pic>
        <p:nvPicPr>
          <p:cNvPr id="16" name="Picture 15">
            <a:extLst>
              <a:ext uri="{FF2B5EF4-FFF2-40B4-BE49-F238E27FC236}">
                <a16:creationId xmlns:a16="http://schemas.microsoft.com/office/drawing/2014/main" xmlns="" id="{A604BB58-BAC7-B246-A0CC-153CB687C99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09550" y="2318076"/>
            <a:ext cx="2153655" cy="2210330"/>
          </a:xfrm>
          <a:prstGeom prst="rect">
            <a:avLst/>
          </a:prstGeom>
        </p:spPr>
      </p:pic>
      <p:sp>
        <p:nvSpPr>
          <p:cNvPr id="2" name="TextBox 1"/>
          <p:cNvSpPr txBox="1"/>
          <p:nvPr/>
        </p:nvSpPr>
        <p:spPr>
          <a:xfrm>
            <a:off x="299922" y="4006431"/>
            <a:ext cx="457200" cy="646331"/>
          </a:xfrm>
          <a:prstGeom prst="rect">
            <a:avLst/>
          </a:prstGeom>
          <a:noFill/>
        </p:spPr>
        <p:txBody>
          <a:bodyPr wrap="square" rtlCol="0">
            <a:spAutoFit/>
          </a:bodyPr>
          <a:lstStyle/>
          <a:p>
            <a:pPr algn="ctr"/>
            <a:r>
              <a:rPr lang="en-GB" sz="3600" b="1" dirty="0">
                <a:solidFill>
                  <a:prstClr val="black"/>
                </a:solidFill>
                <a:latin typeface="Century Gothic" panose="020B0502020202020204" pitchFamily="34" charset="0"/>
              </a:rPr>
              <a:t>I</a:t>
            </a:r>
            <a:endParaRPr lang="en-GB" sz="3600" b="1" dirty="0">
              <a:solidFill>
                <a:prstClr val="black"/>
              </a:solidFill>
              <a:latin typeface="Century Gothic" panose="020B0502020202020204" pitchFamily="34" charset="0"/>
            </a:endParaRPr>
          </a:p>
        </p:txBody>
      </p:sp>
      <p:sp>
        <p:nvSpPr>
          <p:cNvPr id="32" name="TextBox 31"/>
          <p:cNvSpPr txBox="1"/>
          <p:nvPr/>
        </p:nvSpPr>
        <p:spPr>
          <a:xfrm>
            <a:off x="2847145" y="1706636"/>
            <a:ext cx="457200" cy="646331"/>
          </a:xfrm>
          <a:prstGeom prst="rect">
            <a:avLst/>
          </a:prstGeom>
          <a:noFill/>
        </p:spPr>
        <p:txBody>
          <a:bodyPr wrap="square" rtlCol="0">
            <a:spAutoFit/>
          </a:bodyPr>
          <a:lstStyle/>
          <a:p>
            <a:pPr algn="ctr"/>
            <a:r>
              <a:rPr lang="en-GB" sz="3600" b="1" dirty="0">
                <a:solidFill>
                  <a:prstClr val="black"/>
                </a:solidFill>
                <a:latin typeface="Century Gothic" panose="020B0502020202020204" pitchFamily="34" charset="0"/>
              </a:rPr>
              <a:t>J</a:t>
            </a:r>
            <a:endParaRPr lang="en-GB" sz="3600" b="1" dirty="0">
              <a:solidFill>
                <a:prstClr val="black"/>
              </a:solidFill>
              <a:latin typeface="Century Gothic" panose="020B0502020202020204" pitchFamily="34" charset="0"/>
            </a:endParaRPr>
          </a:p>
        </p:txBody>
      </p:sp>
      <p:sp>
        <p:nvSpPr>
          <p:cNvPr id="33" name="TextBox 32"/>
          <p:cNvSpPr txBox="1"/>
          <p:nvPr/>
        </p:nvSpPr>
        <p:spPr>
          <a:xfrm>
            <a:off x="4067992" y="3709115"/>
            <a:ext cx="457200" cy="646331"/>
          </a:xfrm>
          <a:prstGeom prst="rect">
            <a:avLst/>
          </a:prstGeom>
          <a:noFill/>
        </p:spPr>
        <p:txBody>
          <a:bodyPr wrap="square" rtlCol="0">
            <a:spAutoFit/>
          </a:bodyPr>
          <a:lstStyle/>
          <a:p>
            <a:pPr algn="ctr"/>
            <a:r>
              <a:rPr lang="en-GB" sz="3600" b="1" dirty="0">
                <a:solidFill>
                  <a:prstClr val="black"/>
                </a:solidFill>
                <a:latin typeface="Century Gothic" panose="020B0502020202020204" pitchFamily="34" charset="0"/>
              </a:rPr>
              <a:t>K</a:t>
            </a:r>
            <a:endParaRPr lang="en-GB" sz="3600" b="1" dirty="0">
              <a:solidFill>
                <a:prstClr val="black"/>
              </a:solidFill>
              <a:latin typeface="Century Gothic" panose="020B0502020202020204" pitchFamily="34" charset="0"/>
            </a:endParaRPr>
          </a:p>
        </p:txBody>
      </p:sp>
      <p:sp>
        <p:nvSpPr>
          <p:cNvPr id="34" name="TextBox 33"/>
          <p:cNvSpPr txBox="1"/>
          <p:nvPr/>
        </p:nvSpPr>
        <p:spPr>
          <a:xfrm>
            <a:off x="6879466" y="1738648"/>
            <a:ext cx="457200" cy="646331"/>
          </a:xfrm>
          <a:prstGeom prst="rect">
            <a:avLst/>
          </a:prstGeom>
          <a:noFill/>
        </p:spPr>
        <p:txBody>
          <a:bodyPr wrap="square" rtlCol="0">
            <a:spAutoFit/>
          </a:bodyPr>
          <a:lstStyle/>
          <a:p>
            <a:pPr algn="ctr"/>
            <a:r>
              <a:rPr lang="en-GB" sz="3600" b="1" dirty="0">
                <a:solidFill>
                  <a:prstClr val="black"/>
                </a:solidFill>
                <a:latin typeface="Century Gothic" panose="020B0502020202020204" pitchFamily="34" charset="0"/>
              </a:rPr>
              <a:t>L</a:t>
            </a:r>
            <a:endParaRPr lang="en-GB" sz="3600" b="1" dirty="0">
              <a:solidFill>
                <a:prstClr val="black"/>
              </a:solidFill>
              <a:latin typeface="Century Gothic" panose="020B0502020202020204" pitchFamily="34" charset="0"/>
            </a:endParaRPr>
          </a:p>
        </p:txBody>
      </p:sp>
      <p:sp>
        <p:nvSpPr>
          <p:cNvPr id="35" name="TextBox 34"/>
          <p:cNvSpPr txBox="1"/>
          <p:nvPr/>
        </p:nvSpPr>
        <p:spPr>
          <a:xfrm>
            <a:off x="8209373" y="4039339"/>
            <a:ext cx="457200" cy="646331"/>
          </a:xfrm>
          <a:prstGeom prst="rect">
            <a:avLst/>
          </a:prstGeom>
          <a:noFill/>
        </p:spPr>
        <p:txBody>
          <a:bodyPr wrap="square" rtlCol="0">
            <a:spAutoFit/>
          </a:bodyPr>
          <a:lstStyle/>
          <a:p>
            <a:pPr algn="ctr"/>
            <a:r>
              <a:rPr lang="en-GB" sz="3600" b="1" dirty="0">
                <a:solidFill>
                  <a:prstClr val="black"/>
                </a:solidFill>
                <a:latin typeface="Century Gothic" panose="020B0502020202020204" pitchFamily="34" charset="0"/>
              </a:rPr>
              <a:t>M</a:t>
            </a:r>
            <a:endParaRPr lang="en-GB" sz="3600" b="1" dirty="0">
              <a:solidFill>
                <a:prstClr val="black"/>
              </a:solidFill>
              <a:latin typeface="Century Gothic" panose="020B0502020202020204" pitchFamily="34" charset="0"/>
            </a:endParaRPr>
          </a:p>
        </p:txBody>
      </p:sp>
      <p:sp>
        <p:nvSpPr>
          <p:cNvPr id="36" name="TextBox 35"/>
          <p:cNvSpPr txBox="1"/>
          <p:nvPr/>
        </p:nvSpPr>
        <p:spPr>
          <a:xfrm>
            <a:off x="10873025" y="1451965"/>
            <a:ext cx="457200" cy="646331"/>
          </a:xfrm>
          <a:prstGeom prst="rect">
            <a:avLst/>
          </a:prstGeom>
          <a:noFill/>
        </p:spPr>
        <p:txBody>
          <a:bodyPr wrap="square" rtlCol="0">
            <a:spAutoFit/>
          </a:bodyPr>
          <a:lstStyle/>
          <a:p>
            <a:pPr algn="ctr"/>
            <a:r>
              <a:rPr lang="en-GB" sz="3600" b="1" dirty="0">
                <a:solidFill>
                  <a:prstClr val="black"/>
                </a:solidFill>
                <a:latin typeface="Century Gothic" panose="020B0502020202020204" pitchFamily="34" charset="0"/>
              </a:rPr>
              <a:t>N</a:t>
            </a:r>
            <a:endParaRPr lang="en-GB" sz="3600" b="1" dirty="0">
              <a:solidFill>
                <a:prstClr val="black"/>
              </a:solidFill>
              <a:latin typeface="Century Gothic" panose="020B0502020202020204" pitchFamily="34" charset="0"/>
            </a:endParaRPr>
          </a:p>
        </p:txBody>
      </p:sp>
      <p:pic>
        <p:nvPicPr>
          <p:cNvPr id="39" name="Picture 3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62316" y="4402089"/>
            <a:ext cx="1430442" cy="1430442"/>
          </a:xfrm>
          <a:prstGeom prst="rect">
            <a:avLst/>
          </a:prstGeom>
        </p:spPr>
      </p:pic>
    </p:spTree>
    <p:extLst>
      <p:ext uri="{BB962C8B-B14F-4D97-AF65-F5344CB8AC3E}">
        <p14:creationId xmlns:p14="http://schemas.microsoft.com/office/powerpoint/2010/main" val="85363420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nextCondLst>
                <p:cond evt="onClick" delay="0">
                  <p:tgtEl>
                    <p:spTgt spid="2"/>
                  </p:tgtEl>
                </p:cond>
              </p:nextCondLst>
            </p:seq>
            <p:seq concurrent="1" nextAc="seek">
              <p:cTn id="8" restart="whenNotActive" fill="hold" evtFilter="cancelBubble" nodeType="interactiveSeq">
                <p:stCondLst>
                  <p:cond evt="onClick" delay="0">
                    <p:tgtEl>
                      <p:spTgt spid="32"/>
                    </p:tgtEl>
                  </p:cond>
                </p:stCondLst>
                <p:endSync evt="end" delay="0">
                  <p:rtn val="all"/>
                </p:endSync>
                <p:childTnLst>
                  <p:par>
                    <p:cTn id="9" fill="hold">
                      <p:stCondLst>
                        <p:cond delay="0"/>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childTnLst>
              </p:cTn>
              <p:nextCondLst>
                <p:cond evt="onClick" delay="0">
                  <p:tgtEl>
                    <p:spTgt spid="32"/>
                  </p:tgtEl>
                </p:cond>
              </p:nextCondLst>
            </p:seq>
            <p:seq concurrent="1" nextAc="seek">
              <p:cTn id="14" restart="whenNotActive" fill="hold" evtFilter="cancelBubble" nodeType="interactiveSeq">
                <p:stCondLst>
                  <p:cond evt="onClick" delay="0">
                    <p:tgtEl>
                      <p:spTgt spid="35"/>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childTnLst>
              </p:cTn>
              <p:nextCondLst>
                <p:cond evt="onClick" delay="0">
                  <p:tgtEl>
                    <p:spTgt spid="35"/>
                  </p:tgtEl>
                </p:cond>
              </p:nextCondLst>
            </p:seq>
            <p:seq concurrent="1" nextAc="seek">
              <p:cTn id="20" restart="whenNotActive" fill="hold" evtFilter="cancelBubble" nodeType="interactiveSeq">
                <p:stCondLst>
                  <p:cond evt="onClick" delay="0">
                    <p:tgtEl>
                      <p:spTgt spid="34"/>
                    </p:tgtEl>
                  </p:cond>
                </p:stCondLst>
                <p:endSync evt="end" delay="0">
                  <p:rtn val="all"/>
                </p:endSync>
                <p:childTnLst>
                  <p:par>
                    <p:cTn id="21" fill="hold">
                      <p:stCondLst>
                        <p:cond delay="0"/>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childTnLst>
                          </p:cTn>
                        </p:par>
                      </p:childTnLst>
                    </p:cTn>
                  </p:par>
                </p:childTnLst>
              </p:cTn>
              <p:nextCondLst>
                <p:cond evt="onClick" delay="0">
                  <p:tgtEl>
                    <p:spTgt spid="34"/>
                  </p:tgtEl>
                </p:cond>
              </p:nextCondLst>
            </p:seq>
            <p:seq concurrent="1" nextAc="seek">
              <p:cTn id="26" restart="whenNotActive" fill="hold" evtFilter="cancelBubble" nodeType="interactiveSeq">
                <p:stCondLst>
                  <p:cond evt="onClick" delay="0">
                    <p:tgtEl>
                      <p:spTgt spid="36"/>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childTnLst>
                          </p:cTn>
                        </p:par>
                      </p:childTnLst>
                    </p:cTn>
                  </p:par>
                </p:childTnLst>
              </p:cTn>
              <p:nextCondLst>
                <p:cond evt="onClick" delay="0">
                  <p:tgtEl>
                    <p:spTgt spid="36"/>
                  </p:tgtEl>
                </p:cond>
              </p:nextCondLst>
            </p:seq>
            <p:seq concurrent="1" nextAc="seek">
              <p:cTn id="32" restart="whenNotActive" fill="hold" evtFilter="cancelBubble" nodeType="interactiveSeq">
                <p:stCondLst>
                  <p:cond evt="onClick" delay="0">
                    <p:tgtEl>
                      <p:spTgt spid="33"/>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500"/>
                                        <p:tgtEl>
                                          <p:spTgt spid="38"/>
                                        </p:tgtEl>
                                      </p:cBhvr>
                                    </p:animEffect>
                                  </p:childTnLst>
                                </p:cTn>
                              </p:par>
                            </p:childTnLst>
                          </p:cTn>
                        </p:par>
                      </p:childTnLst>
                    </p:cTn>
                  </p:par>
                </p:childTnLst>
              </p:cTn>
              <p:nextCondLst>
                <p:cond evt="onClick" delay="0">
                  <p:tgtEl>
                    <p:spTgt spid="33"/>
                  </p:tgtEl>
                </p:cond>
              </p:nextCondLst>
            </p:seq>
          </p:childTnLst>
        </p:cTn>
      </p:par>
    </p:tnLst>
  </p:timing>
</p:sld>
</file>

<file path=ppt/theme/theme1.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304</Words>
  <Application>Microsoft Office PowerPoint</Application>
  <PresentationFormat>Widescreen</PresentationFormat>
  <Paragraphs>99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Tw Cen MT</vt:lpstr>
      <vt:lpstr>5_Office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Rachel Hawkes</cp:lastModifiedBy>
  <cp:revision>3</cp:revision>
  <dcterms:created xsi:type="dcterms:W3CDTF">2019-09-27T11:50:25Z</dcterms:created>
  <dcterms:modified xsi:type="dcterms:W3CDTF">2019-09-27T12:05:32Z</dcterms:modified>
</cp:coreProperties>
</file>