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B7B2F-3908-44A5-8F4C-62832B5F63EF}" type="datetimeFigureOut">
              <a:rPr lang="en-GB" smtClean="0"/>
              <a:t>03/12/2019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02585-3295-4150-A540-45E1D40397D4}" type="slidenum">
              <a:rPr lang="en-GB" smtClean="0"/>
              <a:t>‹#›</a:t>
            </a:fld>
            <a:endParaRPr lang="en-GB"/>
          </a:p>
        </p:txBody>
      </p:sp>
    </p:spTree>
    <p:extLst>
      <p:ext uri="{BB962C8B-B14F-4D97-AF65-F5344CB8AC3E}">
        <p14:creationId xmlns:p14="http://schemas.microsoft.com/office/powerpoint/2010/main" val="404507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4</a:t>
            </a:r>
            <a:r>
              <a:rPr lang="en-US" baseline="30000" dirty="0"/>
              <a:t>th</a:t>
            </a:r>
            <a:r>
              <a:rPr lang="en-US" dirty="0"/>
              <a:t> Question word: ‘</a:t>
            </a:r>
            <a:r>
              <a:rPr lang="en-US" dirty="0" err="1"/>
              <a:t>wer</a:t>
            </a:r>
            <a:r>
              <a:rPr lang="en-US" dirty="0"/>
              <a:t>’ [173]</a:t>
            </a:r>
          </a:p>
          <a:p>
            <a:r>
              <a:rPr lang="en-US" dirty="0"/>
              <a:t>Following the introduction of ‘ </a:t>
            </a:r>
            <a:r>
              <a:rPr lang="en-US" dirty="0" err="1"/>
              <a:t>wer</a:t>
            </a:r>
            <a:r>
              <a:rPr lang="en-US" dirty="0"/>
              <a:t>’ we will revisit the question words students have encountered so far.</a:t>
            </a:r>
          </a:p>
          <a:p>
            <a:r>
              <a:rPr lang="en-US" dirty="0"/>
              <a:t>Note that ‘</a:t>
            </a:r>
            <a:r>
              <a:rPr lang="en-US" dirty="0" err="1"/>
              <a:t>wer</a:t>
            </a:r>
            <a:r>
              <a:rPr lang="en-US" dirty="0"/>
              <a:t>’ might be considered a false friend as it sounds similar to ‘where’ in </a:t>
            </a:r>
            <a:r>
              <a:rPr lang="en-US" dirty="0" smtClean="0"/>
              <a:t>English.</a:t>
            </a:r>
          </a:p>
          <a:p>
            <a:r>
              <a:rPr lang="en-US" b="1" i="1" dirty="0" smtClean="0"/>
              <a:t>Optional:  </a:t>
            </a:r>
            <a:r>
              <a:rPr lang="en-US" dirty="0" smtClean="0"/>
              <a:t>One useful</a:t>
            </a:r>
            <a:r>
              <a:rPr lang="en-US" baseline="0" dirty="0" smtClean="0"/>
              <a:t> ‘hook’ for students is to say ‘Who? </a:t>
            </a:r>
            <a:r>
              <a:rPr lang="en-US" baseline="0" dirty="0" err="1" smtClean="0"/>
              <a:t>wer</a:t>
            </a:r>
            <a:r>
              <a:rPr lang="en-US" baseline="0" dirty="0" smtClean="0"/>
              <a:t>?’ (and mime the action of ‘hoovering’!)  </a:t>
            </a:r>
            <a:br>
              <a:rPr lang="en-US" baseline="0" dirty="0" smtClean="0"/>
            </a:br>
            <a:r>
              <a:rPr lang="en-US" baseline="0" dirty="0" smtClean="0"/>
              <a:t>This (perhaps bizarrely) has the effect of fixing the association of the English ‘who’ with the German ‘</a:t>
            </a:r>
            <a:r>
              <a:rPr lang="en-US" baseline="0" dirty="0" err="1" smtClean="0"/>
              <a:t>wer’and</a:t>
            </a:r>
            <a:r>
              <a:rPr lang="en-US" baseline="0" dirty="0" smtClean="0"/>
              <a:t> does help students to map the L1:L2 meaning more securely.</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51309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98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37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21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52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a:t>
            </a:r>
            <a:r>
              <a:rPr lang="en-GB" baseline="0" dirty="0"/>
              <a:t> the ‘</a:t>
            </a:r>
            <a:r>
              <a:rPr lang="en-GB" baseline="0" dirty="0" err="1"/>
              <a:t>wer</a:t>
            </a:r>
            <a:r>
              <a:rPr lang="en-GB" baseline="0" dirty="0"/>
              <a:t>’ from students.</a:t>
            </a:r>
            <a:endParaRPr lang="en-GB"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00461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a:t>
            </a:r>
            <a:r>
              <a:rPr lang="en-GB" baseline="0" dirty="0"/>
              <a:t> the ‘</a:t>
            </a:r>
            <a:r>
              <a:rPr lang="en-GB" baseline="0" dirty="0" err="1"/>
              <a:t>wer</a:t>
            </a:r>
            <a:r>
              <a:rPr lang="en-GB" baseline="0" dirty="0"/>
              <a:t>’ from students</a:t>
            </a:r>
            <a:r>
              <a:rPr lang="en-GB" baseline="0" dirty="0" smtClean="0"/>
              <a:t>.</a:t>
            </a:r>
            <a:br>
              <a:rPr lang="en-GB" baseline="0" dirty="0" smtClean="0"/>
            </a:br>
            <a:r>
              <a:rPr lang="en-GB" baseline="0" dirty="0" smtClean="0"/>
              <a:t/>
            </a:r>
            <a:br>
              <a:rPr lang="en-GB" baseline="0" dirty="0" smtClean="0"/>
            </a:br>
            <a:r>
              <a:rPr lang="en-GB" baseline="0" dirty="0" smtClean="0"/>
              <a:t>Open this question out to the class.  They will all have met their teachers by now.</a:t>
            </a:r>
            <a:br>
              <a:rPr lang="en-GB" baseline="0" dirty="0" smtClean="0"/>
            </a:br>
            <a:r>
              <a:rPr lang="en-GB" baseline="0" dirty="0" smtClean="0"/>
              <a:t>Of course their response will be: Mr Smith etc.. which builds in a communicative need for them to use ‘Herr’ (Mr) or ‘Frau’ (Mrs).</a:t>
            </a:r>
            <a:br>
              <a:rPr lang="en-GB" baseline="0" dirty="0" smtClean="0"/>
            </a:br>
            <a:r>
              <a:rPr lang="en-GB" baseline="0" dirty="0" smtClean="0"/>
              <a:t>They will already have met one or other of these when they met you, their German teacher, so the link back to you (your name is probably on their exercise books).</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Herr [187] is very high-frequency.</a:t>
            </a:r>
            <a:br>
              <a:rPr lang="en-GB" baseline="0" dirty="0" smtClean="0"/>
            </a:br>
            <a:r>
              <a:rPr lang="en-GB" baseline="0" dirty="0" smtClean="0"/>
              <a:t>Frau [103] likewise.</a:t>
            </a:r>
            <a:br>
              <a:rPr lang="en-GB" baseline="0" dirty="0" smtClean="0"/>
            </a:br>
            <a:r>
              <a:rPr lang="en-GB" baseline="0" dirty="0" smtClean="0"/>
              <a:t>Both words feature in the Spelling Bee list.</a:t>
            </a:r>
            <a:endParaRPr lang="en-GB" dirty="0"/>
          </a:p>
          <a:p>
            <a:endParaRPr lang="en-US" dirty="0" smtClean="0"/>
          </a:p>
          <a:p>
            <a:r>
              <a:rPr lang="en-US" dirty="0" smtClean="0"/>
              <a:t>This will bring in (in the teacher’s language only) the incidental</a:t>
            </a:r>
            <a:r>
              <a:rPr lang="en-US" baseline="0" dirty="0" smtClean="0"/>
              <a:t> </a:t>
            </a:r>
            <a:r>
              <a:rPr lang="en-US" dirty="0" smtClean="0"/>
              <a:t>use of ‘..</a:t>
            </a:r>
            <a:r>
              <a:rPr lang="en-US" dirty="0" err="1" smtClean="0"/>
              <a:t>lehrer</a:t>
            </a:r>
            <a:r>
              <a:rPr lang="en-US" dirty="0" smtClean="0"/>
              <a:t>’ and ‘…</a:t>
            </a:r>
            <a:r>
              <a:rPr lang="en-US" dirty="0" err="1" smtClean="0"/>
              <a:t>lehrerin</a:t>
            </a:r>
            <a:r>
              <a:rPr lang="en-US" dirty="0" smtClean="0"/>
              <a:t>’.  This will be taught explicitly</a:t>
            </a:r>
            <a:r>
              <a:rPr lang="en-US" baseline="0" dirty="0" smtClean="0"/>
              <a:t> in Week 7, so here it acts as a primer.</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79697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a:t>
            </a:r>
            <a:r>
              <a:rPr lang="en-GB" baseline="0" dirty="0"/>
              <a:t> the images to elicit the question words and a whole question. The questions on the slide are examples they have seen before, but other options are possible, of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remember to revisit </a:t>
            </a:r>
            <a:r>
              <a:rPr lang="en-GB" u="sng" baseline="0" dirty="0"/>
              <a:t>both</a:t>
            </a:r>
            <a:r>
              <a:rPr lang="en-GB" u="none" baseline="0" dirty="0"/>
              <a:t> meanings of ‘</a:t>
            </a:r>
            <a:r>
              <a:rPr lang="en-GB" u="none" baseline="0" dirty="0" err="1"/>
              <a:t>wie</a:t>
            </a:r>
            <a:r>
              <a:rPr lang="en-GB" u="none" baseline="0" dirty="0"/>
              <a:t>’ (‘how’ and ‘like what</a:t>
            </a:r>
            <a:r>
              <a:rPr lang="en-GB" u="none" baseline="0" dirty="0" smtClean="0"/>
              <a:t>’)</a:t>
            </a:r>
            <a:br>
              <a:rPr lang="en-GB" u="none" baseline="0" dirty="0" smtClean="0"/>
            </a:br>
            <a:r>
              <a:rPr lang="en-GB" u="none" baseline="0" dirty="0" smtClean="0"/>
              <a:t>E.g. Ask: </a:t>
            </a:r>
            <a:r>
              <a:rPr lang="en-GB" u="none" baseline="0" dirty="0" err="1" smtClean="0"/>
              <a:t>Wie</a:t>
            </a:r>
            <a:r>
              <a:rPr lang="en-GB" u="none" baseline="0" dirty="0" smtClean="0"/>
              <a:t> </a:t>
            </a:r>
            <a:r>
              <a:rPr lang="en-GB" u="none" baseline="0" dirty="0" err="1" smtClean="0"/>
              <a:t>ist</a:t>
            </a:r>
            <a:r>
              <a:rPr lang="en-GB" u="none" baseline="0" dirty="0" smtClean="0"/>
              <a:t> das Heft </a:t>
            </a:r>
            <a:r>
              <a:rPr lang="en-GB" u="none" baseline="0" dirty="0" err="1" smtClean="0"/>
              <a:t>hier</a:t>
            </a:r>
            <a:r>
              <a:rPr lang="en-GB" u="none" baseline="0" dirty="0" smtClean="0"/>
              <a:t>?  Rot </a:t>
            </a:r>
            <a:r>
              <a:rPr lang="en-GB" u="none" baseline="0" dirty="0" err="1" smtClean="0"/>
              <a:t>oder</a:t>
            </a:r>
            <a:r>
              <a:rPr lang="en-GB" u="none" baseline="0" dirty="0" smtClean="0"/>
              <a:t> </a:t>
            </a:r>
            <a:r>
              <a:rPr lang="en-GB" u="none" baseline="0" dirty="0" err="1" smtClean="0"/>
              <a:t>blau</a:t>
            </a:r>
            <a:r>
              <a:rPr lang="en-GB" u="none" baseline="0" dirty="0" smtClean="0"/>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5919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teachers</a:t>
            </a:r>
            <a:r>
              <a:rPr lang="en-US" baseline="0" dirty="0" smtClean="0"/>
              <a:t> have used gestures to teach the questions, it is straightforward here to </a:t>
            </a:r>
            <a:r>
              <a:rPr lang="en-US" baseline="0" dirty="0" err="1" smtClean="0"/>
              <a:t>practise</a:t>
            </a:r>
            <a:r>
              <a:rPr lang="en-US" baseline="0" dirty="0" smtClean="0"/>
              <a:t> retrieval with students, whilst they show their understanding of each question word’s meaning.</a:t>
            </a:r>
            <a:br>
              <a:rPr lang="en-US" baseline="0" dirty="0" smtClean="0"/>
            </a:br>
            <a:r>
              <a:rPr lang="en-US" baseline="0" dirty="0" smtClean="0"/>
              <a:t>Move quickly onto slide 12, where students can be invited to call out a question word and the rest of the class shows their understanding with the appropriate gesture.</a:t>
            </a:r>
            <a:br>
              <a:rPr lang="en-US" baseline="0" dirty="0" smtClean="0"/>
            </a:br>
            <a:r>
              <a:rPr lang="en-US" baseline="0" dirty="0" smtClean="0"/>
              <a:t>The teacher can also do the gestures (in jumbled order) and elicit the German from students.</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6522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Write down the question words</a:t>
            </a:r>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8873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pairs, students take turns to create a question using a question and a noun from each set. Once a word has been used it is crossed out. Note that not all question words can go with all nouns, e.g. ‘</a:t>
            </a:r>
            <a:r>
              <a:rPr lang="en-GB" baseline="0" dirty="0" err="1"/>
              <a:t>wer</a:t>
            </a:r>
            <a:r>
              <a:rPr lang="en-GB" baseline="0" dirty="0"/>
              <a:t>’ only makes sense with living things</a:t>
            </a:r>
            <a:r>
              <a:rPr lang="en-GB" baseline="0" dirty="0" smtClean="0"/>
              <a:t>.</a:t>
            </a:r>
            <a:br>
              <a:rPr lang="en-GB" baseline="0" dirty="0" smtClean="0"/>
            </a:br>
            <a:r>
              <a:rPr lang="en-GB" baseline="0" dirty="0" smtClean="0"/>
              <a:t/>
            </a:r>
            <a:br>
              <a:rPr lang="en-GB" baseline="0" dirty="0" smtClean="0"/>
            </a:br>
            <a:r>
              <a:rPr lang="en-GB" baseline="0" dirty="0" smtClean="0"/>
              <a:t>Rather than answering the questions, students translate their partner’s question into English. </a:t>
            </a:r>
            <a:endParaRPr lang="en-GB" baseline="0" dirty="0"/>
          </a:p>
          <a:p>
            <a:r>
              <a:rPr lang="en-GB" baseline="0" dirty="0" smtClean="0"/>
              <a:t>They </a:t>
            </a:r>
            <a:r>
              <a:rPr lang="en-GB" baseline="0" dirty="0"/>
              <a:t>can do this orally or write down their questions</a:t>
            </a:r>
            <a:r>
              <a:rPr lang="en-GB" baseline="0" dirty="0" smtClean="0"/>
              <a:t>.</a:t>
            </a:r>
            <a:br>
              <a:rPr lang="en-GB" baseline="0" dirty="0" smtClean="0"/>
            </a:br>
            <a:r>
              <a:rPr lang="en-GB" baseline="0" dirty="0" smtClean="0"/>
              <a:t/>
            </a:r>
            <a:br>
              <a:rPr lang="en-GB" baseline="0" dirty="0" smtClean="0"/>
            </a:br>
            <a:r>
              <a:rPr lang="en-GB" baseline="0" dirty="0" smtClean="0"/>
              <a:t>For higher challenge, suggest that only the student creating the questions has sight of the sheet.</a:t>
            </a:r>
            <a:br>
              <a:rPr lang="en-GB" baseline="0" dirty="0" smtClean="0"/>
            </a:br>
            <a:r>
              <a:rPr lang="en-GB" baseline="0" dirty="0" smtClean="0"/>
              <a:t>This ensures that the listener relies only on the aural input for understanding.</a:t>
            </a:r>
            <a:endParaRPr lang="en-GB" baseline="0" dirty="0"/>
          </a:p>
          <a:p>
            <a:endParaRPr lang="en-GB" baseline="0" dirty="0"/>
          </a:p>
          <a:p>
            <a:r>
              <a:rPr lang="en-GB" baseline="0" dirty="0"/>
              <a:t>All the words have been introduced during previous weeks in the NCELP SOW.</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2223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9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4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47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4911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28640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21795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7607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7390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330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2629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27897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3043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6159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581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2951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94351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5938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107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897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884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2656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9793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7222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03/12/2019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5540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91639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102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audio" Target="../media/audio3.wav"/><Relationship Id="rId4" Type="http://schemas.openxmlformats.org/officeDocument/2006/relationships/audio" Target="../media/audio5.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audio" Target="../media/audio4.wav"/><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34673" y="236215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349562">
            <a:off x="5168105" y="2956965"/>
            <a:ext cx="2065204"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6" name="TextBox 5"/>
          <p:cNvSpPr txBox="1"/>
          <p:nvPr/>
        </p:nvSpPr>
        <p:spPr>
          <a:xfrm>
            <a:off x="104707" y="493592"/>
            <a:ext cx="12192000" cy="2215991"/>
          </a:xfrm>
          <a:prstGeom prst="rect">
            <a:avLst/>
          </a:prstGeom>
          <a:noFill/>
        </p:spPr>
        <p:txBody>
          <a:bodyPr wrap="square" rtlCol="0">
            <a:spAutoFit/>
          </a:bodyPr>
          <a:lstStyle/>
          <a:p>
            <a:pPr algn="ctr"/>
            <a:r>
              <a:rPr lang="en-GB" sz="13800" b="1" dirty="0" err="1">
                <a:solidFill>
                  <a:srgbClr val="5B9BD5">
                    <a:lumMod val="50000"/>
                  </a:srgbClr>
                </a:solidFill>
                <a:latin typeface="Century Gothic" panose="020B0502020202020204" pitchFamily="34" charset="0"/>
              </a:rPr>
              <a:t>wer</a:t>
            </a:r>
            <a:r>
              <a:rPr lang="en-GB" sz="13800" b="1" dirty="0">
                <a:solidFill>
                  <a:srgbClr val="5B9BD5">
                    <a:lumMod val="50000"/>
                  </a:srgbClr>
                </a:solidFill>
                <a:latin typeface="Century Gothic" panose="020B0502020202020204" pitchFamily="34" charset="0"/>
              </a:rPr>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07" y="1"/>
            <a:ext cx="1314529" cy="1628078"/>
          </a:xfrm>
          <a:prstGeom prst="rect">
            <a:avLst/>
          </a:prstGeom>
        </p:spPr>
      </p:pic>
    </p:spTree>
    <p:extLst>
      <p:ext uri="{BB962C8B-B14F-4D97-AF65-F5344CB8AC3E}">
        <p14:creationId xmlns:p14="http://schemas.microsoft.com/office/powerpoint/2010/main" val="267970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haben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3038170" y="217738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have / having]</a:t>
            </a:r>
          </a:p>
        </p:txBody>
      </p:sp>
      <p:sp>
        <p:nvSpPr>
          <p:cNvPr id="12" name="TextBox 11"/>
          <p:cNvSpPr txBox="1"/>
          <p:nvPr/>
        </p:nvSpPr>
        <p:spPr>
          <a:xfrm>
            <a:off x="3038170" y="3345299"/>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hat</a:t>
            </a:r>
          </a:p>
        </p:txBody>
      </p:sp>
      <p:sp>
        <p:nvSpPr>
          <p:cNvPr id="13" name="TextBox 12"/>
          <p:cNvSpPr txBox="1"/>
          <p:nvPr/>
        </p:nvSpPr>
        <p:spPr>
          <a:xfrm>
            <a:off x="3038170" y="5041045"/>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[has]</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Action Button: Help 14">
            <a:hlinkClick r:id="" action="ppaction://noaction" highlightClick="1"/>
          </p:cNvPr>
          <p:cNvSpPr/>
          <p:nvPr/>
        </p:nvSpPr>
        <p:spPr>
          <a:xfrm>
            <a:off x="2495652" y="5073415"/>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1211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4" name="02_Short_For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hat</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[has]</a:t>
            </a: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 </a:t>
            </a:r>
            <a:r>
              <a:rPr kumimoji="0" lang="en-GB" sz="60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ein</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Fahrrad</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2365817" y="5055095"/>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has</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bike.]</a:t>
            </a:r>
          </a:p>
        </p:txBody>
      </p:sp>
    </p:spTree>
    <p:extLst>
      <p:ext uri="{BB962C8B-B14F-4D97-AF65-F5344CB8AC3E}">
        <p14:creationId xmlns:p14="http://schemas.microsoft.com/office/powerpoint/2010/main" val="10624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2_Short_Form.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02_S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haben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have </a:t>
            </a:r>
            <a:r>
              <a:rPr kumimoji="0" lang="en-GB" sz="32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having]</a:t>
            </a: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 muss ein Fahrrad </a:t>
            </a:r>
            <a:r>
              <a:rPr kumimoji="0" lang="de" sz="60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haben</a:t>
            </a:r>
            <a:r>
              <a:rPr kumimoji="0" lang="de"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2521009" y="5053048"/>
            <a:ext cx="593206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 must </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have</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bike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9554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02_In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hat</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[has]</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ction Button: Help 6">
            <a:hlinkClick r:id="" action="ppaction://noaction" highlightClick="1"/>
          </p:cNvPr>
          <p:cNvSpPr/>
          <p:nvPr/>
        </p:nvSpPr>
        <p:spPr>
          <a:xfrm>
            <a:off x="2495652" y="5103310"/>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3038170" y="4084109"/>
            <a:ext cx="9153830" cy="101566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a:t>
            </a:r>
            <a:r>
              <a:rPr kumimoji="0" lang="zh-CN" altLang="en-US"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mn-cs"/>
              </a:rPr>
              <a:t> </a:t>
            </a:r>
            <a:r>
              <a:rPr kumimoji="0" lang="en-US" altLang="zh-CN"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mn-cs"/>
              </a:rPr>
              <a:t>____</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ein</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Fahrrad</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4057073" y="5053605"/>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 </a:t>
            </a:r>
            <a:r>
              <a:rPr kumimoji="0" lang="en-GB"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has</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bike.]</a:t>
            </a:r>
          </a:p>
        </p:txBody>
      </p:sp>
      <p:sp>
        <p:nvSpPr>
          <p:cNvPr id="10" name="Rectangle 9"/>
          <p:cNvSpPr/>
          <p:nvPr/>
        </p:nvSpPr>
        <p:spPr>
          <a:xfrm>
            <a:off x="5982670" y="4087647"/>
            <a:ext cx="1385316"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hat</a:t>
            </a:r>
            <a:endParaRPr kumimoji="0" lang="en-GB" sz="60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509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02_Short_Form.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4" name="02_S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5" name="02_S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haben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have </a:t>
            </a:r>
            <a:r>
              <a:rPr kumimoji="0" lang="en-GB" sz="32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having]</a:t>
            </a:r>
          </a:p>
        </p:txBody>
      </p:sp>
      <p:sp>
        <p:nvSpPr>
          <p:cNvPr id="5" name="TextBox 4"/>
          <p:cNvSpPr txBox="1"/>
          <p:nvPr/>
        </p:nvSpPr>
        <p:spPr>
          <a:xfrm>
            <a:off x="398585" y="4060829"/>
            <a:ext cx="11793416"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 muss ein Fahrrad</a:t>
            </a:r>
            <a:r>
              <a:rPr kumimoji="0" lang="zh-CN" altLang="en-US"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mn-cs"/>
              </a:rPr>
              <a:t> </a:t>
            </a:r>
            <a:r>
              <a:rPr kumimoji="0" lang="en-US" altLang="zh-CN"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mn-cs"/>
              </a:rPr>
              <a:t>_______</a:t>
            </a:r>
            <a:r>
              <a:rPr kumimoji="0" lang="en-GB"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7" name="TextBox 6"/>
          <p:cNvSpPr txBox="1"/>
          <p:nvPr/>
        </p:nvSpPr>
        <p:spPr>
          <a:xfrm>
            <a:off x="3038169" y="5053048"/>
            <a:ext cx="591424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Markus must </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have</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bike</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ction Button: Help 8">
            <a:hlinkClick r:id="" action="ppaction://noaction" highlightClick="1"/>
          </p:cNvPr>
          <p:cNvSpPr/>
          <p:nvPr/>
        </p:nvSpPr>
        <p:spPr>
          <a:xfrm>
            <a:off x="2495651" y="5106424"/>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8642943" y="4037383"/>
            <a:ext cx="237276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 sz="54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haben</a:t>
            </a:r>
            <a:endParaRPr kumimoji="0" lang="en-GB" sz="54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569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02_Infinitiv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4" name="02_In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5" name="02_In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w/d/u/B/w/V/stamp1-md.png"/>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881027"/>
            <a:ext cx="2065204"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4" name="TextBox 3"/>
          <p:cNvSpPr txBox="1"/>
          <p:nvPr/>
        </p:nvSpPr>
        <p:spPr>
          <a:xfrm>
            <a:off x="104707" y="493592"/>
            <a:ext cx="12192000" cy="2215991"/>
          </a:xfrm>
          <a:prstGeom prst="rect">
            <a:avLst/>
          </a:prstGeom>
          <a:noFill/>
        </p:spPr>
        <p:txBody>
          <a:bodyPr wrap="square" rtlCol="0">
            <a:spAutoFit/>
          </a:bodyPr>
          <a:lstStyle/>
          <a:p>
            <a:pPr algn="ctr"/>
            <a:r>
              <a:rPr lang="en-GB" sz="13800" b="1" dirty="0" err="1">
                <a:solidFill>
                  <a:srgbClr val="5B9BD5">
                    <a:lumMod val="50000"/>
                  </a:srgbClr>
                </a:solidFill>
                <a:latin typeface="Century Gothic" panose="020B0502020202020204" pitchFamily="34" charset="0"/>
              </a:rPr>
              <a:t>wer</a:t>
            </a:r>
            <a:r>
              <a:rPr lang="en-GB" sz="13800" b="1" dirty="0">
                <a:solidFill>
                  <a:srgbClr val="5B9BD5">
                    <a:lumMod val="50000"/>
                  </a:srgbClr>
                </a:solidFill>
                <a:latin typeface="Century Gothic" panose="020B0502020202020204" pitchFamily="34" charset="0"/>
              </a:rPr>
              <a:t>?</a:t>
            </a:r>
          </a:p>
        </p:txBody>
      </p:sp>
      <p:sp>
        <p:nvSpPr>
          <p:cNvPr id="5" name="Action Button: Help 4">
            <a:hlinkClick r:id="" action="ppaction://noaction" highlightClick="1"/>
          </p:cNvPr>
          <p:cNvSpPr/>
          <p:nvPr/>
        </p:nvSpPr>
        <p:spPr>
          <a:xfrm>
            <a:off x="2106031" y="3350800"/>
            <a:ext cx="542518" cy="478022"/>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07" y="1"/>
            <a:ext cx="1314529" cy="1628078"/>
          </a:xfrm>
          <a:prstGeom prst="rect">
            <a:avLst/>
          </a:prstGeom>
        </p:spPr>
      </p:pic>
    </p:spTree>
    <p:extLst>
      <p:ext uri="{BB962C8B-B14F-4D97-AF65-F5344CB8AC3E}">
        <p14:creationId xmlns:p14="http://schemas.microsoft.com/office/powerpoint/2010/main" val="250874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w/d/u/B/w/V/stamp1-md.png"/>
          <p:cNvPicPr>
            <a:picLocks noChangeAspect="1" noChangeArrowheads="1"/>
          </p:cNvPicPr>
          <p:nvPr/>
        </p:nvPicPr>
        <p:blipFill>
          <a:blip r:embed="rId2">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0" y="234887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1" y="2876888"/>
            <a:ext cx="2065204"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4" name="TextBox 3"/>
          <p:cNvSpPr txBox="1"/>
          <p:nvPr/>
        </p:nvSpPr>
        <p:spPr>
          <a:xfrm>
            <a:off x="104707" y="493592"/>
            <a:ext cx="12192000" cy="2215991"/>
          </a:xfrm>
          <a:prstGeom prst="rect">
            <a:avLst/>
          </a:prstGeom>
          <a:noFill/>
        </p:spPr>
        <p:txBody>
          <a:bodyPr wrap="square" rtlCol="0">
            <a:spAutoFit/>
          </a:bodyPr>
          <a:lstStyle/>
          <a:p>
            <a:pPr algn="ctr"/>
            <a:r>
              <a:rPr lang="en-GB" sz="13800" b="1" dirty="0" err="1">
                <a:solidFill>
                  <a:srgbClr val="5B9BD5">
                    <a:lumMod val="50000"/>
                  </a:srgbClr>
                </a:solidFill>
                <a:latin typeface="Century Gothic" panose="020B0502020202020204" pitchFamily="34" charset="0"/>
              </a:rPr>
              <a:t>wer</a:t>
            </a:r>
            <a:r>
              <a:rPr lang="en-GB" sz="13800" b="1" dirty="0">
                <a:solidFill>
                  <a:srgbClr val="5B9BD5">
                    <a:lumMod val="50000"/>
                  </a:srgbClr>
                </a:solidFill>
                <a:latin typeface="Century Gothic" panose="020B0502020202020204" pitchFamily="34" charset="0"/>
              </a:rPr>
              <a:t>?</a:t>
            </a:r>
          </a:p>
        </p:txBody>
      </p:sp>
      <p:sp>
        <p:nvSpPr>
          <p:cNvPr id="5" name="TextBox 4"/>
          <p:cNvSpPr txBox="1"/>
          <p:nvPr/>
        </p:nvSpPr>
        <p:spPr>
          <a:xfrm>
            <a:off x="0" y="4101107"/>
            <a:ext cx="12192000" cy="923330"/>
          </a:xfrm>
          <a:prstGeom prst="rect">
            <a:avLst/>
          </a:prstGeom>
          <a:noFill/>
        </p:spPr>
        <p:txBody>
          <a:bodyPr wrap="square" rtlCol="0">
            <a:spAutoFit/>
          </a:bodyPr>
          <a:lstStyle/>
          <a:p>
            <a:pPr algn="ctr"/>
            <a:r>
              <a:rPr lang="es-ES" sz="5400" b="1" dirty="0" err="1">
                <a:solidFill>
                  <a:srgbClr val="EA5F00"/>
                </a:solidFill>
                <a:latin typeface="Century Gothic" panose="020B0502020202020204" pitchFamily="34" charset="0"/>
                <a:cs typeface="Calibri" panose="020F0502020204030204" pitchFamily="34" charset="0"/>
              </a:rPr>
              <a:t>Wer</a:t>
            </a:r>
            <a:r>
              <a:rPr lang="es-ES" sz="5400" b="1" dirty="0">
                <a:solidFill>
                  <a:srgbClr val="EA5F00"/>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dein</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Mathelehrer</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6" name="TextBox 5"/>
          <p:cNvSpPr txBox="1"/>
          <p:nvPr/>
        </p:nvSpPr>
        <p:spPr>
          <a:xfrm>
            <a:off x="0" y="5096241"/>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Who </a:t>
            </a:r>
            <a:r>
              <a:rPr lang="en-HK" sz="3200" dirty="0">
                <a:solidFill>
                  <a:srgbClr val="5B9BD5">
                    <a:lumMod val="50000"/>
                  </a:srgbClr>
                </a:solidFill>
                <a:latin typeface="Century Gothic" panose="020B0502020202020204" pitchFamily="34" charset="0"/>
              </a:rPr>
              <a:t>is your maths teacher?</a:t>
            </a:r>
            <a:r>
              <a:rPr lang="en-GB" sz="3200" dirty="0">
                <a:solidFill>
                  <a:srgbClr val="5B9BD5">
                    <a:lumMod val="50000"/>
                  </a:srgbClr>
                </a:solidFill>
                <a:latin typeface="Century Gothic" panose="020B0502020202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07" y="1"/>
            <a:ext cx="1314529" cy="1628078"/>
          </a:xfrm>
          <a:prstGeom prst="rect">
            <a:avLst/>
          </a:prstGeom>
        </p:spPr>
      </p:pic>
    </p:spTree>
    <p:extLst>
      <p:ext uri="{BB962C8B-B14F-4D97-AF65-F5344CB8AC3E}">
        <p14:creationId xmlns:p14="http://schemas.microsoft.com/office/powerpoint/2010/main" val="14200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lker.com/cliparts/w/d/u/B/w/V/stamp1-md.png"/>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881027"/>
            <a:ext cx="2065204"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4" name="TextBox 3"/>
          <p:cNvSpPr txBox="1"/>
          <p:nvPr/>
        </p:nvSpPr>
        <p:spPr>
          <a:xfrm>
            <a:off x="104707" y="493592"/>
            <a:ext cx="12192000" cy="2215991"/>
          </a:xfrm>
          <a:prstGeom prst="rect">
            <a:avLst/>
          </a:prstGeom>
          <a:noFill/>
        </p:spPr>
        <p:txBody>
          <a:bodyPr wrap="square" rtlCol="0">
            <a:spAutoFit/>
          </a:bodyPr>
          <a:lstStyle/>
          <a:p>
            <a:pPr algn="ctr"/>
            <a:r>
              <a:rPr lang="en-GB" sz="13800" b="1" dirty="0" err="1">
                <a:solidFill>
                  <a:srgbClr val="5B9BD5">
                    <a:lumMod val="50000"/>
                  </a:srgbClr>
                </a:solidFill>
                <a:latin typeface="Century Gothic" panose="020B0502020202020204" pitchFamily="34" charset="0"/>
              </a:rPr>
              <a:t>wer</a:t>
            </a:r>
            <a:r>
              <a:rPr lang="en-GB" sz="13800" b="1" dirty="0">
                <a:solidFill>
                  <a:srgbClr val="5B9BD5">
                    <a:lumMod val="50000"/>
                  </a:srgbClr>
                </a:solidFill>
                <a:latin typeface="Century Gothic" panose="020B0502020202020204" pitchFamily="34" charset="0"/>
              </a:rPr>
              <a:t>?</a:t>
            </a:r>
          </a:p>
        </p:txBody>
      </p:sp>
      <p:sp>
        <p:nvSpPr>
          <p:cNvPr id="5" name="Action Button: Help 4">
            <a:hlinkClick r:id="" action="ppaction://noaction" highlightClick="1"/>
          </p:cNvPr>
          <p:cNvSpPr/>
          <p:nvPr/>
        </p:nvSpPr>
        <p:spPr>
          <a:xfrm>
            <a:off x="2106031" y="3350800"/>
            <a:ext cx="542518" cy="478022"/>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0" y="4101107"/>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____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dein</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Mathelehrer</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7" name="TextBox 6"/>
          <p:cNvSpPr txBox="1"/>
          <p:nvPr/>
        </p:nvSpPr>
        <p:spPr>
          <a:xfrm>
            <a:off x="0" y="5096241"/>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Who </a:t>
            </a:r>
            <a:r>
              <a:rPr lang="en-HK" sz="3200" dirty="0">
                <a:solidFill>
                  <a:srgbClr val="5B9BD5">
                    <a:lumMod val="50000"/>
                  </a:srgbClr>
                </a:solidFill>
                <a:latin typeface="Century Gothic" panose="020B0502020202020204" pitchFamily="34" charset="0"/>
              </a:rPr>
              <a:t>is your maths teacher?</a:t>
            </a:r>
            <a:r>
              <a:rPr lang="en-GB" sz="3200" dirty="0">
                <a:solidFill>
                  <a:srgbClr val="5B9BD5">
                    <a:lumMod val="50000"/>
                  </a:srgbClr>
                </a:solidFill>
                <a:latin typeface="Century Gothic" panose="020B0502020202020204" pitchFamily="34" charset="0"/>
              </a:rPr>
              <a:t>]</a:t>
            </a:r>
          </a:p>
        </p:txBody>
      </p:sp>
      <p:sp>
        <p:nvSpPr>
          <p:cNvPr id="8" name="Rectangle 7"/>
          <p:cNvSpPr/>
          <p:nvPr/>
        </p:nvSpPr>
        <p:spPr>
          <a:xfrm>
            <a:off x="1814827" y="4101107"/>
            <a:ext cx="1667444"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Wer</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sp>
        <p:nvSpPr>
          <p:cNvPr id="9" name="Action Button: Help 8">
            <a:hlinkClick r:id="" action="ppaction://noaction" highlightClick="1"/>
          </p:cNvPr>
          <p:cNvSpPr/>
          <p:nvPr/>
        </p:nvSpPr>
        <p:spPr>
          <a:xfrm>
            <a:off x="2106031" y="5102871"/>
            <a:ext cx="542518" cy="478022"/>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07" y="1"/>
            <a:ext cx="1314529" cy="1628078"/>
          </a:xfrm>
          <a:prstGeom prst="rect">
            <a:avLst/>
          </a:prstGeom>
        </p:spPr>
      </p:pic>
    </p:spTree>
    <p:extLst>
      <p:ext uri="{BB962C8B-B14F-4D97-AF65-F5344CB8AC3E}">
        <p14:creationId xmlns:p14="http://schemas.microsoft.com/office/powerpoint/2010/main" val="38794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animBg="1"/>
      <p:bldP spid="6" grpId="0"/>
      <p:bldP spid="7" grpId="0" animBg="1"/>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836" y="3363707"/>
            <a:ext cx="1580316" cy="15080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1" y="1722538"/>
            <a:ext cx="1694906" cy="17760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750" y="229480"/>
            <a:ext cx="1460225" cy="150808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609" y="4851759"/>
            <a:ext cx="1224506" cy="1516582"/>
          </a:xfrm>
          <a:prstGeom prst="rect">
            <a:avLst/>
          </a:prstGeom>
        </p:spPr>
      </p:pic>
      <p:sp>
        <p:nvSpPr>
          <p:cNvPr id="15" name="TextBox 14">
            <a:extLst>
              <a:ext uri="{FF2B5EF4-FFF2-40B4-BE49-F238E27FC236}">
                <a16:creationId xmlns:a16="http://schemas.microsoft.com/office/drawing/2014/main" id="{7521C34C-4ACE-6643-9CE2-9C8399B580F3}"/>
              </a:ext>
            </a:extLst>
          </p:cNvPr>
          <p:cNvSpPr txBox="1"/>
          <p:nvPr/>
        </p:nvSpPr>
        <p:spPr>
          <a:xfrm>
            <a:off x="898994" y="5391825"/>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___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dein</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Mathelehrer</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3F4711E-645D-D14E-B470-0775A102FD01}"/>
              </a:ext>
            </a:extLst>
          </p:cNvPr>
          <p:cNvSpPr/>
          <p:nvPr/>
        </p:nvSpPr>
        <p:spPr>
          <a:xfrm>
            <a:off x="2764611" y="5332814"/>
            <a:ext cx="1667444"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Wer</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sp>
        <p:nvSpPr>
          <p:cNvPr id="17" name="TextBox 16">
            <a:extLst>
              <a:ext uri="{FF2B5EF4-FFF2-40B4-BE49-F238E27FC236}">
                <a16:creationId xmlns:a16="http://schemas.microsoft.com/office/drawing/2014/main" id="{3B96C1CA-E15B-4F41-8B50-8C6C1761CC7E}"/>
              </a:ext>
            </a:extLst>
          </p:cNvPr>
          <p:cNvSpPr txBox="1"/>
          <p:nvPr/>
        </p:nvSpPr>
        <p:spPr>
          <a:xfrm>
            <a:off x="-1341465" y="2114260"/>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Niko</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F4B7EF1-4C42-DF4D-A5BE-7465B432A6B3}"/>
              </a:ext>
            </a:extLst>
          </p:cNvPr>
          <p:cNvSpPr/>
          <p:nvPr/>
        </p:nvSpPr>
        <p:spPr>
          <a:xfrm>
            <a:off x="2681255" y="2114260"/>
            <a:ext cx="1834156"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Wo</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sp>
        <p:nvSpPr>
          <p:cNvPr id="19" name="TextBox 18">
            <a:extLst>
              <a:ext uri="{FF2B5EF4-FFF2-40B4-BE49-F238E27FC236}">
                <a16:creationId xmlns:a16="http://schemas.microsoft.com/office/drawing/2014/main" id="{DEF6C934-8DF4-0348-A4FB-E9593CD877F4}"/>
              </a:ext>
            </a:extLst>
          </p:cNvPr>
          <p:cNvSpPr txBox="1"/>
          <p:nvPr/>
        </p:nvSpPr>
        <p:spPr>
          <a:xfrm>
            <a:off x="256350" y="3723537"/>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___  </a:t>
            </a:r>
            <a:r>
              <a:rPr lang="es-ES" sz="5400" dirty="0" err="1">
                <a:solidFill>
                  <a:srgbClr val="5B9BD5">
                    <a:lumMod val="50000"/>
                  </a:srgbClr>
                </a:solidFill>
                <a:latin typeface="Century Gothic" panose="020B0502020202020204" pitchFamily="34" charset="0"/>
                <a:cs typeface="Calibri" panose="020F0502020204030204" pitchFamily="34" charset="0"/>
              </a:rPr>
              <a:t>schreibt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man</a:t>
            </a:r>
            <a:r>
              <a:rPr lang="es-ES" sz="5400" dirty="0">
                <a:solidFill>
                  <a:srgbClr val="5B9BD5">
                    <a:lumMod val="50000"/>
                  </a:srgbClr>
                </a:solidFill>
                <a:latin typeface="Century Gothic" panose="020B0502020202020204" pitchFamily="34" charset="0"/>
                <a:cs typeface="Calibri" panose="020F0502020204030204" pitchFamily="34" charset="0"/>
              </a:rPr>
              <a:t> …?</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43F39D66-F536-C841-9D89-16FF6611672A}"/>
              </a:ext>
            </a:extLst>
          </p:cNvPr>
          <p:cNvSpPr/>
          <p:nvPr/>
        </p:nvSpPr>
        <p:spPr>
          <a:xfrm>
            <a:off x="2681255" y="3648069"/>
            <a:ext cx="1612942"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Wie</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sp>
        <p:nvSpPr>
          <p:cNvPr id="21" name="TextBox 20">
            <a:extLst>
              <a:ext uri="{FF2B5EF4-FFF2-40B4-BE49-F238E27FC236}">
                <a16:creationId xmlns:a16="http://schemas.microsoft.com/office/drawing/2014/main" id="{B492360E-A352-0748-B8E1-3CB4AA3B3140}"/>
              </a:ext>
            </a:extLst>
          </p:cNvPr>
          <p:cNvSpPr txBox="1"/>
          <p:nvPr/>
        </p:nvSpPr>
        <p:spPr>
          <a:xfrm>
            <a:off x="-842260" y="645900"/>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____ </a:t>
            </a:r>
            <a:r>
              <a:rPr lang="es-ES" sz="5400" dirty="0" err="1">
                <a:solidFill>
                  <a:srgbClr val="5B9BD5">
                    <a:lumMod val="50000"/>
                  </a:srgbClr>
                </a:solidFill>
                <a:latin typeface="Century Gothic" panose="020B0502020202020204" pitchFamily="34" charset="0"/>
                <a:cs typeface="Calibri" panose="020F0502020204030204" pitchFamily="34" charset="0"/>
              </a:rPr>
              <a:t>denkst</a:t>
            </a:r>
            <a:r>
              <a:rPr lang="es-ES" sz="5400" dirty="0">
                <a:solidFill>
                  <a:srgbClr val="5B9BD5">
                    <a:lumMod val="50000"/>
                  </a:srgbClr>
                </a:solidFill>
                <a:latin typeface="Century Gothic" panose="020B0502020202020204" pitchFamily="34" charset="0"/>
                <a:cs typeface="Calibri" panose="020F0502020204030204" pitchFamily="34" charset="0"/>
              </a:rPr>
              <a:t> du?</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75596753-F844-7D42-8E42-164244CD5A33}"/>
              </a:ext>
            </a:extLst>
          </p:cNvPr>
          <p:cNvSpPr/>
          <p:nvPr/>
        </p:nvSpPr>
        <p:spPr>
          <a:xfrm>
            <a:off x="2588402" y="613846"/>
            <a:ext cx="1763624"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Was</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spTree>
    <p:extLst>
      <p:ext uri="{BB962C8B-B14F-4D97-AF65-F5344CB8AC3E}">
        <p14:creationId xmlns:p14="http://schemas.microsoft.com/office/powerpoint/2010/main" val="41286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flipH="1">
            <a:off x="8591320" y="2728559"/>
            <a:ext cx="2100689" cy="1060279"/>
          </a:xfrm>
          <a:prstGeom prst="wedgeEllipseCallout">
            <a:avLst>
              <a:gd name="adj1" fmla="val 31501"/>
              <a:gd name="adj2" fmla="val 55285"/>
            </a:avLst>
          </a:prstGeom>
          <a:solidFill>
            <a:srgbClr val="00B050"/>
          </a:solidFill>
          <a:ln w="12700" cap="flat" cmpd="sng" algn="ctr">
            <a:solidFill>
              <a:sysClr val="windowText" lastClr="000000"/>
            </a:solidFill>
            <a:prstDash val="solid"/>
            <a:miter lim="800000"/>
          </a:ln>
          <a:effectLst/>
        </p:spPr>
        <p:txBody>
          <a:bodyPr rtlCol="0" anchor="ctr"/>
          <a:lstStyle/>
          <a:p>
            <a:pPr algn="ctr">
              <a:defRPr/>
            </a:pPr>
            <a:r>
              <a:rPr lang="en-GB" sz="4800" b="1" kern="0" dirty="0">
                <a:solidFill>
                  <a:prstClr val="white"/>
                </a:solidFill>
                <a:latin typeface="Century Gothic" panose="020B0502020202020204" pitchFamily="34" charset="0"/>
              </a:rPr>
              <a:t>Wo?</a:t>
            </a:r>
          </a:p>
        </p:txBody>
      </p:sp>
      <p:sp>
        <p:nvSpPr>
          <p:cNvPr id="7" name="Oval Callout 6"/>
          <p:cNvSpPr/>
          <p:nvPr/>
        </p:nvSpPr>
        <p:spPr>
          <a:xfrm>
            <a:off x="925032" y="197661"/>
            <a:ext cx="2761597" cy="923284"/>
          </a:xfrm>
          <a:prstGeom prst="wedgeEllipseCallout">
            <a:avLst>
              <a:gd name="adj1" fmla="val 31501"/>
              <a:gd name="adj2" fmla="val 55285"/>
            </a:avLst>
          </a:prstGeom>
          <a:solidFill>
            <a:srgbClr val="FFC000"/>
          </a:solidFill>
          <a:ln w="12700" cap="flat" cmpd="sng" algn="ctr">
            <a:solidFill>
              <a:sysClr val="windowText" lastClr="000000"/>
            </a:solidFill>
            <a:prstDash val="solid"/>
            <a:miter lim="800000"/>
          </a:ln>
          <a:effectLst/>
        </p:spPr>
        <p:txBody>
          <a:bodyPr rtlCol="0" anchor="ctr"/>
          <a:lstStyle/>
          <a:p>
            <a:pPr algn="ctr">
              <a:defRPr/>
            </a:pPr>
            <a:r>
              <a:rPr lang="en-GB" sz="5400" b="1" kern="0" dirty="0" err="1">
                <a:solidFill>
                  <a:srgbClr val="4472C4">
                    <a:lumMod val="50000"/>
                  </a:srgbClr>
                </a:solidFill>
                <a:latin typeface="Century Gothic" panose="020B0502020202020204" pitchFamily="34" charset="0"/>
              </a:rPr>
              <a:t>Wie</a:t>
            </a:r>
            <a:r>
              <a:rPr lang="en-GB" sz="5400" b="1" kern="0" dirty="0">
                <a:solidFill>
                  <a:srgbClr val="4472C4">
                    <a:lumMod val="50000"/>
                  </a:srgbClr>
                </a:solidFill>
                <a:latin typeface="Century Gothic" panose="020B0502020202020204" pitchFamily="34" charset="0"/>
              </a:rPr>
              <a:t>?</a:t>
            </a:r>
          </a:p>
        </p:txBody>
      </p:sp>
      <p:sp>
        <p:nvSpPr>
          <p:cNvPr id="8" name="Oval Callout 7"/>
          <p:cNvSpPr/>
          <p:nvPr/>
        </p:nvSpPr>
        <p:spPr>
          <a:xfrm>
            <a:off x="8347081" y="197661"/>
            <a:ext cx="3488461" cy="1263401"/>
          </a:xfrm>
          <a:prstGeom prst="wedgeEllipseCallout">
            <a:avLst>
              <a:gd name="adj1" fmla="val -40403"/>
              <a:gd name="adj2" fmla="val 58171"/>
            </a:avLst>
          </a:prstGeom>
          <a:solidFill>
            <a:srgbClr val="FF0000"/>
          </a:solidFill>
          <a:ln w="12700" cap="flat" cmpd="sng" algn="ctr">
            <a:solidFill>
              <a:sysClr val="windowText" lastClr="000000"/>
            </a:solidFill>
            <a:prstDash val="solid"/>
            <a:miter lim="800000"/>
          </a:ln>
          <a:effectLst/>
        </p:spPr>
        <p:txBody>
          <a:bodyPr rtlCol="0" anchor="ctr"/>
          <a:lstStyle/>
          <a:p>
            <a:pPr algn="ctr">
              <a:defRPr/>
            </a:pPr>
            <a:r>
              <a:rPr lang="en-GB" sz="5400" b="1" kern="0" dirty="0" err="1">
                <a:solidFill>
                  <a:prstClr val="white"/>
                </a:solidFill>
                <a:latin typeface="Century Gothic" panose="020B0502020202020204" pitchFamily="34" charset="0"/>
              </a:rPr>
              <a:t>Wer</a:t>
            </a:r>
            <a:r>
              <a:rPr lang="en-GB" sz="5400" b="1" kern="0" dirty="0">
                <a:solidFill>
                  <a:prstClr val="white"/>
                </a:solidFill>
                <a:latin typeface="Century Gothic" panose="020B0502020202020204" pitchFamily="34" charset="0"/>
              </a:rPr>
              <a:t>?</a:t>
            </a:r>
          </a:p>
        </p:txBody>
      </p:sp>
      <p:sp>
        <p:nvSpPr>
          <p:cNvPr id="9" name="Oval Callout 8"/>
          <p:cNvSpPr/>
          <p:nvPr/>
        </p:nvSpPr>
        <p:spPr>
          <a:xfrm>
            <a:off x="318977" y="1563209"/>
            <a:ext cx="2787080" cy="1027783"/>
          </a:xfrm>
          <a:prstGeom prst="wedgeEllipseCallout">
            <a:avLst>
              <a:gd name="adj1" fmla="val 31501"/>
              <a:gd name="adj2" fmla="val 55285"/>
            </a:avLst>
          </a:prstGeom>
          <a:solidFill>
            <a:srgbClr val="C00000"/>
          </a:solidFill>
          <a:ln w="12700" cap="flat" cmpd="sng" algn="ctr">
            <a:solidFill>
              <a:sysClr val="windowText" lastClr="000000"/>
            </a:solidFill>
            <a:prstDash val="solid"/>
            <a:miter lim="800000"/>
          </a:ln>
          <a:effectLst/>
        </p:spPr>
        <p:txBody>
          <a:bodyPr rtlCol="0" anchor="ctr"/>
          <a:lstStyle/>
          <a:p>
            <a:pPr algn="ctr">
              <a:defRPr/>
            </a:pPr>
            <a:r>
              <a:rPr lang="en-GB" sz="5400" b="1" kern="0" dirty="0">
                <a:solidFill>
                  <a:prstClr val="white"/>
                </a:solidFill>
                <a:latin typeface="Century Gothic" panose="020B0502020202020204" pitchFamily="34" charset="0"/>
              </a:rPr>
              <a:t>Was?</a:t>
            </a:r>
          </a:p>
        </p:txBody>
      </p:sp>
      <p:pic>
        <p:nvPicPr>
          <p:cNvPr id="12" name="Picture 11"/>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44854" y="1779580"/>
            <a:ext cx="4018516" cy="4018516"/>
          </a:xfrm>
          <a:prstGeom prst="rect">
            <a:avLst/>
          </a:prstGeom>
        </p:spPr>
      </p:pic>
    </p:spTree>
    <p:extLst>
      <p:ext uri="{BB962C8B-B14F-4D97-AF65-F5344CB8AC3E}">
        <p14:creationId xmlns:p14="http://schemas.microsoft.com/office/powerpoint/2010/main" val="36662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flipH="1">
            <a:off x="8591320" y="2728559"/>
            <a:ext cx="2100689" cy="1060279"/>
          </a:xfrm>
          <a:prstGeom prst="wedgeEllipseCallout">
            <a:avLst>
              <a:gd name="adj1" fmla="val 31501"/>
              <a:gd name="adj2" fmla="val 55285"/>
            </a:avLst>
          </a:prstGeom>
          <a:solidFill>
            <a:srgbClr val="00B050"/>
          </a:solidFill>
          <a:ln w="12700" cap="flat" cmpd="sng" algn="ctr">
            <a:solidFill>
              <a:sysClr val="windowText" lastClr="000000"/>
            </a:solidFill>
            <a:prstDash val="solid"/>
            <a:miter lim="800000"/>
          </a:ln>
          <a:effectLst/>
        </p:spPr>
        <p:txBody>
          <a:bodyPr rtlCol="0" anchor="ctr"/>
          <a:lstStyle/>
          <a:p>
            <a:pPr algn="ctr">
              <a:defRPr/>
            </a:pPr>
            <a:r>
              <a:rPr lang="en-GB" sz="4800" b="1" kern="0" dirty="0">
                <a:solidFill>
                  <a:prstClr val="white"/>
                </a:solidFill>
                <a:latin typeface="Century Gothic" panose="020B0502020202020204" pitchFamily="34" charset="0"/>
              </a:rPr>
              <a:t>W_?</a:t>
            </a:r>
          </a:p>
        </p:txBody>
      </p:sp>
      <p:sp>
        <p:nvSpPr>
          <p:cNvPr id="7" name="Oval Callout 6"/>
          <p:cNvSpPr/>
          <p:nvPr/>
        </p:nvSpPr>
        <p:spPr>
          <a:xfrm>
            <a:off x="925032" y="197661"/>
            <a:ext cx="2761597" cy="923284"/>
          </a:xfrm>
          <a:prstGeom prst="wedgeEllipseCallout">
            <a:avLst>
              <a:gd name="adj1" fmla="val 31501"/>
              <a:gd name="adj2" fmla="val 55285"/>
            </a:avLst>
          </a:prstGeom>
          <a:solidFill>
            <a:srgbClr val="FFC000"/>
          </a:solidFill>
          <a:ln w="12700" cap="flat" cmpd="sng" algn="ctr">
            <a:solidFill>
              <a:sysClr val="windowText" lastClr="000000"/>
            </a:solidFill>
            <a:prstDash val="solid"/>
            <a:miter lim="800000"/>
          </a:ln>
          <a:effectLst/>
        </p:spPr>
        <p:txBody>
          <a:bodyPr rtlCol="0" anchor="ctr"/>
          <a:lstStyle/>
          <a:p>
            <a:pPr algn="ctr">
              <a:defRPr/>
            </a:pPr>
            <a:r>
              <a:rPr lang="en-GB" sz="5400" b="1" kern="0" dirty="0">
                <a:solidFill>
                  <a:srgbClr val="4472C4">
                    <a:lumMod val="50000"/>
                  </a:srgbClr>
                </a:solidFill>
                <a:latin typeface="Century Gothic" panose="020B0502020202020204" pitchFamily="34" charset="0"/>
              </a:rPr>
              <a:t>W__?</a:t>
            </a:r>
          </a:p>
        </p:txBody>
      </p:sp>
      <p:sp>
        <p:nvSpPr>
          <p:cNvPr id="8" name="Oval Callout 7"/>
          <p:cNvSpPr/>
          <p:nvPr/>
        </p:nvSpPr>
        <p:spPr>
          <a:xfrm>
            <a:off x="8347081" y="197661"/>
            <a:ext cx="3488461" cy="1263401"/>
          </a:xfrm>
          <a:prstGeom prst="wedgeEllipseCallout">
            <a:avLst>
              <a:gd name="adj1" fmla="val -40403"/>
              <a:gd name="adj2" fmla="val 58171"/>
            </a:avLst>
          </a:prstGeom>
          <a:solidFill>
            <a:srgbClr val="FF0000"/>
          </a:solidFill>
          <a:ln w="12700" cap="flat" cmpd="sng" algn="ctr">
            <a:solidFill>
              <a:sysClr val="windowText" lastClr="000000"/>
            </a:solidFill>
            <a:prstDash val="solid"/>
            <a:miter lim="800000"/>
          </a:ln>
          <a:effectLst/>
        </p:spPr>
        <p:txBody>
          <a:bodyPr rtlCol="0" anchor="ctr"/>
          <a:lstStyle/>
          <a:p>
            <a:pPr algn="ctr">
              <a:defRPr/>
            </a:pPr>
            <a:r>
              <a:rPr lang="en-GB" sz="5400" b="1" kern="0" dirty="0">
                <a:solidFill>
                  <a:prstClr val="white"/>
                </a:solidFill>
                <a:latin typeface="Century Gothic" panose="020B0502020202020204" pitchFamily="34" charset="0"/>
              </a:rPr>
              <a:t>W__?</a:t>
            </a:r>
          </a:p>
        </p:txBody>
      </p:sp>
      <p:sp>
        <p:nvSpPr>
          <p:cNvPr id="9" name="Oval Callout 8"/>
          <p:cNvSpPr/>
          <p:nvPr/>
        </p:nvSpPr>
        <p:spPr>
          <a:xfrm>
            <a:off x="318977" y="1563209"/>
            <a:ext cx="2787080" cy="1027783"/>
          </a:xfrm>
          <a:prstGeom prst="wedgeEllipseCallout">
            <a:avLst>
              <a:gd name="adj1" fmla="val 31501"/>
              <a:gd name="adj2" fmla="val 55285"/>
            </a:avLst>
          </a:prstGeom>
          <a:solidFill>
            <a:srgbClr val="C00000"/>
          </a:solidFill>
          <a:ln w="12700" cap="flat" cmpd="sng" algn="ctr">
            <a:solidFill>
              <a:sysClr val="windowText" lastClr="000000"/>
            </a:solidFill>
            <a:prstDash val="solid"/>
            <a:miter lim="800000"/>
          </a:ln>
          <a:effectLst/>
        </p:spPr>
        <p:txBody>
          <a:bodyPr rtlCol="0" anchor="ctr"/>
          <a:lstStyle/>
          <a:p>
            <a:pPr algn="ctr">
              <a:defRPr/>
            </a:pPr>
            <a:r>
              <a:rPr lang="en-GB" sz="5400" b="1" kern="0" dirty="0">
                <a:solidFill>
                  <a:prstClr val="white"/>
                </a:solidFill>
                <a:latin typeface="Century Gothic" panose="020B0502020202020204" pitchFamily="34" charset="0"/>
              </a:rPr>
              <a:t>W__?</a:t>
            </a:r>
          </a:p>
        </p:txBody>
      </p:sp>
      <p:pic>
        <p:nvPicPr>
          <p:cNvPr id="12" name="Picture 11"/>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44854" y="1779580"/>
            <a:ext cx="4018516" cy="4018516"/>
          </a:xfrm>
          <a:prstGeom prst="rect">
            <a:avLst/>
          </a:prstGeom>
        </p:spPr>
      </p:pic>
    </p:spTree>
    <p:extLst>
      <p:ext uri="{BB962C8B-B14F-4D97-AF65-F5344CB8AC3E}">
        <p14:creationId xmlns:p14="http://schemas.microsoft.com/office/powerpoint/2010/main" val="37036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C6873CA-4B76-E44A-AFF2-B27B3CD3BF40}"/>
              </a:ext>
            </a:extLst>
          </p:cNvPr>
          <p:cNvGrpSpPr/>
          <p:nvPr/>
        </p:nvGrpSpPr>
        <p:grpSpPr>
          <a:xfrm>
            <a:off x="72515" y="1174500"/>
            <a:ext cx="4499846" cy="3301139"/>
            <a:chOff x="526942" y="1162372"/>
            <a:chExt cx="4556502" cy="3301139"/>
          </a:xfrm>
        </p:grpSpPr>
        <p:sp>
          <p:nvSpPr>
            <p:cNvPr id="2" name="Oval 1">
              <a:extLst>
                <a:ext uri="{FF2B5EF4-FFF2-40B4-BE49-F238E27FC236}">
                  <a16:creationId xmlns:a16="http://schemas.microsoft.com/office/drawing/2014/main" id="{BCB57AED-2E26-8544-9B32-8BFF2857135B}"/>
                </a:ext>
              </a:extLst>
            </p:cNvPr>
            <p:cNvSpPr/>
            <p:nvPr/>
          </p:nvSpPr>
          <p:spPr>
            <a:xfrm>
              <a:off x="526942" y="1162372"/>
              <a:ext cx="4556502" cy="330113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547CC96D-71C5-804B-A625-C90521F09ED8}"/>
                </a:ext>
              </a:extLst>
            </p:cNvPr>
            <p:cNvSpPr/>
            <p:nvPr/>
          </p:nvSpPr>
          <p:spPr>
            <a:xfrm>
              <a:off x="1519018" y="1580826"/>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Was</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6" name="Rectangle 5">
              <a:extLst>
                <a:ext uri="{FF2B5EF4-FFF2-40B4-BE49-F238E27FC236}">
                  <a16:creationId xmlns:a16="http://schemas.microsoft.com/office/drawing/2014/main" id="{4DD7F9ED-1249-E846-87FD-47F3F630D298}"/>
                </a:ext>
              </a:extLst>
            </p:cNvPr>
            <p:cNvSpPr/>
            <p:nvPr/>
          </p:nvSpPr>
          <p:spPr>
            <a:xfrm>
              <a:off x="875930" y="2498948"/>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Was</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7" name="Rectangle 6">
              <a:extLst>
                <a:ext uri="{FF2B5EF4-FFF2-40B4-BE49-F238E27FC236}">
                  <a16:creationId xmlns:a16="http://schemas.microsoft.com/office/drawing/2014/main" id="{367294B3-157D-8347-9430-A9296A0F9B0D}"/>
                </a:ext>
              </a:extLst>
            </p:cNvPr>
            <p:cNvSpPr/>
            <p:nvPr/>
          </p:nvSpPr>
          <p:spPr>
            <a:xfrm>
              <a:off x="2979687" y="1975728"/>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Wo</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9" name="Rectangle 8">
              <a:extLst>
                <a:ext uri="{FF2B5EF4-FFF2-40B4-BE49-F238E27FC236}">
                  <a16:creationId xmlns:a16="http://schemas.microsoft.com/office/drawing/2014/main" id="{B1D39D26-E0A1-894A-B1DA-2498DC19547C}"/>
                </a:ext>
              </a:extLst>
            </p:cNvPr>
            <p:cNvSpPr/>
            <p:nvPr/>
          </p:nvSpPr>
          <p:spPr>
            <a:xfrm>
              <a:off x="1519018" y="3347021"/>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Wo</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10" name="Rectangle 9">
              <a:extLst>
                <a:ext uri="{FF2B5EF4-FFF2-40B4-BE49-F238E27FC236}">
                  <a16:creationId xmlns:a16="http://schemas.microsoft.com/office/drawing/2014/main" id="{65DB21B6-ECE6-2340-9B2A-EF58F3958651}"/>
                </a:ext>
              </a:extLst>
            </p:cNvPr>
            <p:cNvSpPr/>
            <p:nvPr/>
          </p:nvSpPr>
          <p:spPr>
            <a:xfrm>
              <a:off x="2805193" y="3429000"/>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Wie</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11" name="Rectangle 10">
              <a:extLst>
                <a:ext uri="{FF2B5EF4-FFF2-40B4-BE49-F238E27FC236}">
                  <a16:creationId xmlns:a16="http://schemas.microsoft.com/office/drawing/2014/main" id="{9A1BFC98-C1DE-7D49-B795-78932AC278EC}"/>
                </a:ext>
              </a:extLst>
            </p:cNvPr>
            <p:cNvSpPr/>
            <p:nvPr/>
          </p:nvSpPr>
          <p:spPr>
            <a:xfrm>
              <a:off x="2162105" y="2781715"/>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Wie</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12" name="Rectangle 11">
              <a:extLst>
                <a:ext uri="{FF2B5EF4-FFF2-40B4-BE49-F238E27FC236}">
                  <a16:creationId xmlns:a16="http://schemas.microsoft.com/office/drawing/2014/main" id="{E9478F83-C7F9-F647-A9E0-4156892A248F}"/>
                </a:ext>
              </a:extLst>
            </p:cNvPr>
            <p:cNvSpPr/>
            <p:nvPr/>
          </p:nvSpPr>
          <p:spPr>
            <a:xfrm>
              <a:off x="2511094" y="1376876"/>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Wer</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sp>
          <p:nvSpPr>
            <p:cNvPr id="13" name="Rectangle 12">
              <a:extLst>
                <a:ext uri="{FF2B5EF4-FFF2-40B4-BE49-F238E27FC236}">
                  <a16:creationId xmlns:a16="http://schemas.microsoft.com/office/drawing/2014/main" id="{179F0704-BE49-6340-A5B8-56C10E493DFA}"/>
                </a:ext>
              </a:extLst>
            </p:cNvPr>
            <p:cNvSpPr/>
            <p:nvPr/>
          </p:nvSpPr>
          <p:spPr>
            <a:xfrm>
              <a:off x="3448280" y="2686483"/>
              <a:ext cx="1286175" cy="523220"/>
            </a:xfrm>
            <a:prstGeom prst="rect">
              <a:avLst/>
            </a:prstGeom>
          </p:spPr>
          <p:txBody>
            <a:bodyPr wrap="square">
              <a:spAutoFit/>
            </a:bodyPr>
            <a:lstStyle/>
            <a:p>
              <a:r>
                <a:rPr lang="es-ES" sz="2800" b="1" dirty="0" err="1">
                  <a:solidFill>
                    <a:srgbClr val="EA5F00"/>
                  </a:solidFill>
                  <a:latin typeface="Century Gothic" panose="020B0502020202020204" pitchFamily="34" charset="0"/>
                  <a:cs typeface="Calibri" panose="020F0502020204030204" pitchFamily="34" charset="0"/>
                </a:rPr>
                <a:t>Wer</a:t>
              </a:r>
              <a:r>
                <a:rPr lang="es-ES" sz="2800" b="1" dirty="0">
                  <a:solidFill>
                    <a:srgbClr val="EA5F00"/>
                  </a:solidFill>
                  <a:latin typeface="Century Gothic" panose="020B0502020202020204" pitchFamily="34" charset="0"/>
                  <a:cs typeface="Calibri" panose="020F0502020204030204" pitchFamily="34" charset="0"/>
                </a:rPr>
                <a:t> </a:t>
              </a:r>
              <a:endParaRPr lang="en-GB" sz="2800" dirty="0">
                <a:solidFill>
                  <a:prstClr val="black"/>
                </a:solidFill>
              </a:endParaRPr>
            </a:p>
          </p:txBody>
        </p:sp>
      </p:grpSp>
      <p:grpSp>
        <p:nvGrpSpPr>
          <p:cNvPr id="26" name="Group 25">
            <a:extLst>
              <a:ext uri="{FF2B5EF4-FFF2-40B4-BE49-F238E27FC236}">
                <a16:creationId xmlns:a16="http://schemas.microsoft.com/office/drawing/2014/main" id="{083BBBE7-F705-794E-8CAA-45C2A435F3EA}"/>
              </a:ext>
            </a:extLst>
          </p:cNvPr>
          <p:cNvGrpSpPr/>
          <p:nvPr/>
        </p:nvGrpSpPr>
        <p:grpSpPr>
          <a:xfrm>
            <a:off x="6141221" y="903354"/>
            <a:ext cx="5199590" cy="3843428"/>
            <a:chOff x="6718607" y="1147026"/>
            <a:chExt cx="5199590" cy="3843428"/>
          </a:xfrm>
        </p:grpSpPr>
        <p:sp>
          <p:nvSpPr>
            <p:cNvPr id="14" name="Oval 13">
              <a:extLst>
                <a:ext uri="{FF2B5EF4-FFF2-40B4-BE49-F238E27FC236}">
                  <a16:creationId xmlns:a16="http://schemas.microsoft.com/office/drawing/2014/main" id="{D65A9833-54B0-CB47-BB0C-45DC72FDC3EF}"/>
                </a:ext>
              </a:extLst>
            </p:cNvPr>
            <p:cNvSpPr/>
            <p:nvPr/>
          </p:nvSpPr>
          <p:spPr>
            <a:xfrm>
              <a:off x="6718607" y="1147026"/>
              <a:ext cx="5199590" cy="3843428"/>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7D2F0F1B-009C-E74E-BB54-38085FAE70C6}"/>
                </a:ext>
              </a:extLst>
            </p:cNvPr>
            <p:cNvSpPr/>
            <p:nvPr/>
          </p:nvSpPr>
          <p:spPr>
            <a:xfrm>
              <a:off x="7909671" y="1524171"/>
              <a:ext cx="1518649"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a:t>
              </a:r>
              <a:r>
                <a:rPr lang="es-ES" sz="2800" b="1" dirty="0" err="1">
                  <a:solidFill>
                    <a:srgbClr val="115076"/>
                  </a:solidFill>
                  <a:latin typeface="Century Gothic" panose="020B0502020202020204" pitchFamily="34" charset="0"/>
                  <a:cs typeface="Calibri" panose="020F0502020204030204" pitchFamily="34" charset="0"/>
                </a:rPr>
                <a:t>Tag</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17" name="Rectangle 16">
              <a:extLst>
                <a:ext uri="{FF2B5EF4-FFF2-40B4-BE49-F238E27FC236}">
                  <a16:creationId xmlns:a16="http://schemas.microsoft.com/office/drawing/2014/main" id="{E0B786EE-5D07-E64D-B23D-25D61FB1A5B1}"/>
                </a:ext>
              </a:extLst>
            </p:cNvPr>
            <p:cNvSpPr/>
            <p:nvPr/>
          </p:nvSpPr>
          <p:spPr>
            <a:xfrm>
              <a:off x="7108556" y="2301850"/>
              <a:ext cx="1850618"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Mann </a:t>
              </a:r>
              <a:endParaRPr lang="en-GB" sz="2800" dirty="0">
                <a:solidFill>
                  <a:srgbClr val="115076"/>
                </a:solidFill>
              </a:endParaRPr>
            </a:p>
          </p:txBody>
        </p:sp>
        <p:sp>
          <p:nvSpPr>
            <p:cNvPr id="18" name="Rectangle 17">
              <a:extLst>
                <a:ext uri="{FF2B5EF4-FFF2-40B4-BE49-F238E27FC236}">
                  <a16:creationId xmlns:a16="http://schemas.microsoft.com/office/drawing/2014/main" id="{471039C0-0830-2F42-A053-4ACD7A8847F8}"/>
                </a:ext>
              </a:extLst>
            </p:cNvPr>
            <p:cNvSpPr/>
            <p:nvPr/>
          </p:nvSpPr>
          <p:spPr>
            <a:xfrm>
              <a:off x="9701351" y="1736386"/>
              <a:ext cx="1518649"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das </a:t>
              </a:r>
              <a:r>
                <a:rPr lang="es-ES" sz="2800" b="1" dirty="0" err="1">
                  <a:solidFill>
                    <a:srgbClr val="115076"/>
                  </a:solidFill>
                  <a:latin typeface="Century Gothic" panose="020B0502020202020204" pitchFamily="34" charset="0"/>
                  <a:cs typeface="Calibri" panose="020F0502020204030204" pitchFamily="34" charset="0"/>
                </a:rPr>
                <a:t>Tier</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19" name="Rectangle 18">
              <a:extLst>
                <a:ext uri="{FF2B5EF4-FFF2-40B4-BE49-F238E27FC236}">
                  <a16:creationId xmlns:a16="http://schemas.microsoft.com/office/drawing/2014/main" id="{F866196F-F22E-AD47-BD70-9DFFF97B21FD}"/>
                </a:ext>
              </a:extLst>
            </p:cNvPr>
            <p:cNvSpPr/>
            <p:nvPr/>
          </p:nvSpPr>
          <p:spPr>
            <a:xfrm>
              <a:off x="6862309" y="2947756"/>
              <a:ext cx="1850618"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die </a:t>
              </a:r>
              <a:r>
                <a:rPr lang="es-ES" sz="2800" b="1" dirty="0" err="1">
                  <a:solidFill>
                    <a:srgbClr val="115076"/>
                  </a:solidFill>
                  <a:latin typeface="Century Gothic" panose="020B0502020202020204" pitchFamily="34" charset="0"/>
                  <a:cs typeface="Calibri" panose="020F0502020204030204" pitchFamily="34" charset="0"/>
                </a:rPr>
                <a:t>Farbe</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20" name="Rectangle 19">
              <a:extLst>
                <a:ext uri="{FF2B5EF4-FFF2-40B4-BE49-F238E27FC236}">
                  <a16:creationId xmlns:a16="http://schemas.microsoft.com/office/drawing/2014/main" id="{A9D28C54-83DA-1149-B30F-70884A22C8D6}"/>
                </a:ext>
              </a:extLst>
            </p:cNvPr>
            <p:cNvSpPr/>
            <p:nvPr/>
          </p:nvSpPr>
          <p:spPr>
            <a:xfrm>
              <a:off x="8856629" y="2587356"/>
              <a:ext cx="1850618"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a:t>
              </a:r>
              <a:r>
                <a:rPr lang="es-ES" sz="2800" b="1" dirty="0" err="1">
                  <a:solidFill>
                    <a:srgbClr val="115076"/>
                  </a:solidFill>
                  <a:latin typeface="Century Gothic" panose="020B0502020202020204" pitchFamily="34" charset="0"/>
                  <a:cs typeface="Calibri" panose="020F0502020204030204" pitchFamily="34" charset="0"/>
                </a:rPr>
                <a:t>Gast</a:t>
              </a:r>
              <a:endParaRPr lang="en-GB" sz="2800" dirty="0">
                <a:solidFill>
                  <a:srgbClr val="115076"/>
                </a:solidFill>
              </a:endParaRPr>
            </a:p>
          </p:txBody>
        </p:sp>
        <p:sp>
          <p:nvSpPr>
            <p:cNvPr id="21" name="Rectangle 20">
              <a:extLst>
                <a:ext uri="{FF2B5EF4-FFF2-40B4-BE49-F238E27FC236}">
                  <a16:creationId xmlns:a16="http://schemas.microsoft.com/office/drawing/2014/main" id="{D34E58EC-AE0C-8B40-A248-C11A1B51C4B1}"/>
                </a:ext>
              </a:extLst>
            </p:cNvPr>
            <p:cNvSpPr/>
            <p:nvPr/>
          </p:nvSpPr>
          <p:spPr>
            <a:xfrm>
              <a:off x="9591415" y="3167390"/>
              <a:ext cx="2231664"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die </a:t>
              </a:r>
              <a:r>
                <a:rPr lang="es-ES" sz="2800" b="1" dirty="0" err="1">
                  <a:solidFill>
                    <a:srgbClr val="115076"/>
                  </a:solidFill>
                  <a:latin typeface="Century Gothic" panose="020B0502020202020204" pitchFamily="34" charset="0"/>
                  <a:cs typeface="Calibri" panose="020F0502020204030204" pitchFamily="34" charset="0"/>
                </a:rPr>
                <a:t>Flasche</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22" name="Rectangle 21">
              <a:extLst>
                <a:ext uri="{FF2B5EF4-FFF2-40B4-BE49-F238E27FC236}">
                  <a16:creationId xmlns:a16="http://schemas.microsoft.com/office/drawing/2014/main" id="{648F71EA-82E4-7E4A-8287-35F3796EB469}"/>
                </a:ext>
              </a:extLst>
            </p:cNvPr>
            <p:cNvSpPr/>
            <p:nvPr/>
          </p:nvSpPr>
          <p:spPr>
            <a:xfrm>
              <a:off x="7383470" y="3586511"/>
              <a:ext cx="2317881"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der </a:t>
              </a:r>
              <a:r>
                <a:rPr lang="es-ES" sz="2800" b="1" dirty="0" err="1">
                  <a:solidFill>
                    <a:srgbClr val="115076"/>
                  </a:solidFill>
                  <a:latin typeface="Century Gothic" panose="020B0502020202020204" pitchFamily="34" charset="0"/>
                  <a:cs typeface="Calibri" panose="020F0502020204030204" pitchFamily="34" charset="0"/>
                </a:rPr>
                <a:t>Mensch</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sp>
          <p:nvSpPr>
            <p:cNvPr id="24" name="Rectangle 23">
              <a:extLst>
                <a:ext uri="{FF2B5EF4-FFF2-40B4-BE49-F238E27FC236}">
                  <a16:creationId xmlns:a16="http://schemas.microsoft.com/office/drawing/2014/main" id="{49888FA2-62BA-EF4D-B564-4CCAA96C8F14}"/>
                </a:ext>
              </a:extLst>
            </p:cNvPr>
            <p:cNvSpPr/>
            <p:nvPr/>
          </p:nvSpPr>
          <p:spPr>
            <a:xfrm>
              <a:off x="8797421" y="4178086"/>
              <a:ext cx="1807859" cy="523220"/>
            </a:xfrm>
            <a:prstGeom prst="rect">
              <a:avLst/>
            </a:prstGeom>
          </p:spPr>
          <p:txBody>
            <a:bodyPr wrap="square">
              <a:spAutoFit/>
            </a:bodyPr>
            <a:lstStyle/>
            <a:p>
              <a:r>
                <a:rPr lang="es-ES" sz="2800" b="1" dirty="0">
                  <a:solidFill>
                    <a:srgbClr val="115076"/>
                  </a:solidFill>
                  <a:latin typeface="Century Gothic" panose="020B0502020202020204" pitchFamily="34" charset="0"/>
                  <a:cs typeface="Calibri" panose="020F0502020204030204" pitchFamily="34" charset="0"/>
                </a:rPr>
                <a:t>das </a:t>
              </a:r>
              <a:r>
                <a:rPr lang="es-ES" sz="2800" b="1" dirty="0" err="1">
                  <a:solidFill>
                    <a:srgbClr val="115076"/>
                  </a:solidFill>
                  <a:latin typeface="Century Gothic" panose="020B0502020202020204" pitchFamily="34" charset="0"/>
                  <a:cs typeface="Calibri" panose="020F0502020204030204" pitchFamily="34" charset="0"/>
                </a:rPr>
                <a:t>Ding</a:t>
              </a:r>
              <a:r>
                <a:rPr lang="es-ES" sz="2800" b="1" dirty="0">
                  <a:solidFill>
                    <a:srgbClr val="115076"/>
                  </a:solidFill>
                  <a:latin typeface="Century Gothic" panose="020B0502020202020204" pitchFamily="34" charset="0"/>
                  <a:cs typeface="Calibri" panose="020F0502020204030204" pitchFamily="34" charset="0"/>
                </a:rPr>
                <a:t> </a:t>
              </a:r>
              <a:endParaRPr lang="en-GB" sz="2800" dirty="0">
                <a:solidFill>
                  <a:srgbClr val="115076"/>
                </a:solidFill>
              </a:endParaRPr>
            </a:p>
          </p:txBody>
        </p:sp>
      </p:grpSp>
      <p:sp>
        <p:nvSpPr>
          <p:cNvPr id="27" name="TextBox 26">
            <a:extLst>
              <a:ext uri="{FF2B5EF4-FFF2-40B4-BE49-F238E27FC236}">
                <a16:creationId xmlns:a16="http://schemas.microsoft.com/office/drawing/2014/main" id="{DCA5A4E9-44E5-9048-A6C2-3850537C3635}"/>
              </a:ext>
            </a:extLst>
          </p:cNvPr>
          <p:cNvSpPr txBox="1"/>
          <p:nvPr/>
        </p:nvSpPr>
        <p:spPr>
          <a:xfrm>
            <a:off x="5067946" y="2898183"/>
            <a:ext cx="184731" cy="369332"/>
          </a:xfrm>
          <a:prstGeom prst="rect">
            <a:avLst/>
          </a:prstGeom>
          <a:noFill/>
        </p:spPr>
        <p:txBody>
          <a:bodyPr wrap="none" rtlCol="0">
            <a:spAutoFit/>
          </a:bodyPr>
          <a:lstStyle/>
          <a:p>
            <a:endParaRPr lang="en-US" dirty="0">
              <a:solidFill>
                <a:prstClr val="black"/>
              </a:solidFill>
            </a:endParaRPr>
          </a:p>
        </p:txBody>
      </p:sp>
      <p:sp>
        <p:nvSpPr>
          <p:cNvPr id="28" name="Rectangle 27">
            <a:extLst>
              <a:ext uri="{FF2B5EF4-FFF2-40B4-BE49-F238E27FC236}">
                <a16:creationId xmlns:a16="http://schemas.microsoft.com/office/drawing/2014/main" id="{0CF2E511-09D9-0448-BDE4-249A5D6F93AA}"/>
              </a:ext>
            </a:extLst>
          </p:cNvPr>
          <p:cNvSpPr/>
          <p:nvPr/>
        </p:nvSpPr>
        <p:spPr>
          <a:xfrm>
            <a:off x="4944070" y="2501903"/>
            <a:ext cx="825442" cy="646331"/>
          </a:xfrm>
          <a:prstGeom prst="rect">
            <a:avLst/>
          </a:prstGeom>
        </p:spPr>
        <p:txBody>
          <a:bodyPr wrap="square">
            <a:spAutoFit/>
          </a:bodyPr>
          <a:lstStyle/>
          <a:p>
            <a:r>
              <a:rPr lang="es-ES" sz="3600" b="1" dirty="0">
                <a:solidFill>
                  <a:srgbClr val="DAA520"/>
                </a:solidFill>
                <a:latin typeface="Century Gothic" panose="020B0502020202020204" pitchFamily="34" charset="0"/>
                <a:cs typeface="Calibri" panose="020F0502020204030204" pitchFamily="34" charset="0"/>
              </a:rPr>
              <a:t>IST </a:t>
            </a:r>
            <a:endParaRPr lang="en-GB" sz="3600" dirty="0">
              <a:solidFill>
                <a:srgbClr val="DAA520"/>
              </a:solidFill>
            </a:endParaRPr>
          </a:p>
        </p:txBody>
      </p:sp>
      <p:sp>
        <p:nvSpPr>
          <p:cNvPr id="29" name="Rectangle 28">
            <a:extLst>
              <a:ext uri="{FF2B5EF4-FFF2-40B4-BE49-F238E27FC236}">
                <a16:creationId xmlns:a16="http://schemas.microsoft.com/office/drawing/2014/main" id="{D9342304-3858-7B45-A503-0CC9D3908FE8}"/>
              </a:ext>
            </a:extLst>
          </p:cNvPr>
          <p:cNvSpPr/>
          <p:nvPr/>
        </p:nvSpPr>
        <p:spPr>
          <a:xfrm>
            <a:off x="11442441" y="2470677"/>
            <a:ext cx="435493" cy="646331"/>
          </a:xfrm>
          <a:prstGeom prst="rect">
            <a:avLst/>
          </a:prstGeom>
        </p:spPr>
        <p:txBody>
          <a:bodyPr wrap="square">
            <a:spAutoFit/>
          </a:bodyPr>
          <a:lstStyle/>
          <a:p>
            <a:r>
              <a:rPr lang="es-ES" sz="3600" b="1" dirty="0">
                <a:solidFill>
                  <a:srgbClr val="DAA520"/>
                </a:solidFill>
                <a:latin typeface="Century Gothic" panose="020B0502020202020204" pitchFamily="34" charset="0"/>
                <a:cs typeface="Calibri" panose="020F0502020204030204" pitchFamily="34" charset="0"/>
              </a:rPr>
              <a:t>? </a:t>
            </a:r>
            <a:endParaRPr lang="en-GB" sz="3600" dirty="0">
              <a:solidFill>
                <a:srgbClr val="DAA520"/>
              </a:solidFill>
            </a:endParaRPr>
          </a:p>
        </p:txBody>
      </p:sp>
    </p:spTree>
    <p:extLst>
      <p:ext uri="{BB962C8B-B14F-4D97-AF65-F5344CB8AC3E}">
        <p14:creationId xmlns:p14="http://schemas.microsoft.com/office/powerpoint/2010/main" val="395206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haben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3038170" y="2189979"/>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have </a:t>
            </a:r>
            <a:r>
              <a:rPr kumimoji="0" lang="en-GB" sz="32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having]</a:t>
            </a:r>
          </a:p>
        </p:txBody>
      </p:sp>
      <p:sp>
        <p:nvSpPr>
          <p:cNvPr id="8" name="TextBox 7"/>
          <p:cNvSpPr txBox="1"/>
          <p:nvPr/>
        </p:nvSpPr>
        <p:spPr>
          <a:xfrm>
            <a:off x="3038170" y="3369643"/>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hat</a:t>
            </a:r>
          </a:p>
        </p:txBody>
      </p:sp>
      <p:sp>
        <p:nvSpPr>
          <p:cNvPr id="9" name="TextBox 8"/>
          <p:cNvSpPr txBox="1"/>
          <p:nvPr/>
        </p:nvSpPr>
        <p:spPr>
          <a:xfrm>
            <a:off x="3038170" y="5095707"/>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[has]</a:t>
            </a:r>
          </a:p>
        </p:txBody>
      </p:sp>
    </p:spTree>
    <p:extLst>
      <p:ext uri="{BB962C8B-B14F-4D97-AF65-F5344CB8AC3E}">
        <p14:creationId xmlns:p14="http://schemas.microsoft.com/office/powerpoint/2010/main" val="40836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02_Short_Form.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25_most_common_verbs_1_SEIN" id="{AF319847-DCEF-8D45-8E9E-74434EE6BD95}" vid="{38398282-AAD3-0A44-9C21-E798DEF5F2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Widescreen</PresentationFormat>
  <Paragraphs>105</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Century Gothic</vt:lpstr>
      <vt:lpstr>华文仿宋</vt:lpstr>
      <vt:lpstr>Tw Cen MT</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Natalie Finlayson</cp:lastModifiedBy>
  <cp:revision>2</cp:revision>
  <dcterms:created xsi:type="dcterms:W3CDTF">2019-09-27T11:40:53Z</dcterms:created>
  <dcterms:modified xsi:type="dcterms:W3CDTF">2019-12-03T15:59:35Z</dcterms:modified>
</cp:coreProperties>
</file>