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 Alferink" initials="IA" lastIdx="1" clrIdx="0">
    <p:extLst>
      <p:ext uri="{19B8F6BF-5375-455C-9EA6-DF929625EA0E}">
        <p15:presenceInfo xmlns:p15="http://schemas.microsoft.com/office/powerpoint/2012/main" userId="S::inge.alferink@york.ac.uk::be3d6108-63c7-4730-8d28-a880634c3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2" autoAdjust="0"/>
    <p:restoredTop sz="86420" autoAdjust="0"/>
  </p:normalViewPr>
  <p:slideViewPr>
    <p:cSldViewPr snapToGrid="0" showGuides="1">
      <p:cViewPr varScale="1">
        <p:scale>
          <a:sx n="58" d="100"/>
          <a:sy n="58" d="100"/>
        </p:scale>
        <p:origin x="84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07A4-7121-453B-AD3A-6CC1A7D4B180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6000C-BE69-4EBE-B2E7-4E2956A7D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79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9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00C-BE69-4EBE-B2E7-4E2956A7D7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1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00C-BE69-4EBE-B2E7-4E2956A7D7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8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72411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0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71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2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6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7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92562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4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B7717-E659-D54E-B3D2-2FF33758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8" y="0"/>
            <a:ext cx="10515600" cy="572958"/>
          </a:xfrm>
        </p:spPr>
        <p:txBody>
          <a:bodyPr>
            <a:normAutofit/>
          </a:bodyPr>
          <a:lstStyle/>
          <a:p>
            <a:r>
              <a:rPr lang="en-GB" sz="1600" b="1" dirty="0"/>
              <a:t>German Y9 scheme of work overview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E37878E-8D46-394D-BC70-6FD6F339340D}"/>
              </a:ext>
            </a:extLst>
          </p:cNvPr>
          <p:cNvSpPr txBox="1">
            <a:spLocks/>
          </p:cNvSpPr>
          <p:nvPr/>
        </p:nvSpPr>
        <p:spPr>
          <a:xfrm>
            <a:off x="11467705" y="-28173"/>
            <a:ext cx="724295" cy="314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 b="1" dirty="0">
                <a:solidFill>
                  <a:schemeClr val="tx2"/>
                </a:solidFill>
              </a:rPr>
              <a:t>Term 1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C5D83A-CD77-44AF-9C2F-5C474F469461}"/>
              </a:ext>
            </a:extLst>
          </p:cNvPr>
          <p:cNvSpPr txBox="1">
            <a:spLocks/>
          </p:cNvSpPr>
          <p:nvPr/>
        </p:nvSpPr>
        <p:spPr>
          <a:xfrm>
            <a:off x="4180115" y="36569"/>
            <a:ext cx="8011886" cy="484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2</a:t>
            </a:r>
            <a:r>
              <a:rPr lang="en-GB" sz="1200" baseline="30000" dirty="0">
                <a:solidFill>
                  <a:srgbClr val="1F4E79"/>
                </a:solidFill>
              </a:rPr>
              <a:t>nd</a:t>
            </a:r>
            <a:r>
              <a:rPr lang="en-GB" sz="1200" dirty="0">
                <a:solidFill>
                  <a:srgbClr val="1F4E79"/>
                </a:solidFill>
              </a:rPr>
              <a:t> half autumn term(Week 1.2.5). Separate phonics, vocabulary and grammar assessments. </a:t>
            </a:r>
            <a:endParaRPr lang="en-US" sz="1200" dirty="0"/>
          </a:p>
        </p:txBody>
      </p:sp>
      <p:graphicFrame>
        <p:nvGraphicFramePr>
          <p:cNvPr id="5" name="Table 4" descr="showing the context, grammar, phonics and vocabularly covered in year 7 German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15280"/>
              </p:ext>
            </p:extLst>
          </p:nvPr>
        </p:nvGraphicFramePr>
        <p:xfrm>
          <a:off x="194733" y="430381"/>
          <a:ext cx="11802533" cy="583727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0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6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  <a:endParaRPr lang="en-GB" sz="1100" b="1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what you do generally and are doing now: being a musician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to different groups of people; a fairy tale in several parts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Comparing what people do: preparing for an event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Saying what you see: describing pictures</a:t>
                      </a:r>
                      <a:endParaRPr lang="en-GB" sz="11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what people did and have done: finding out about people's lives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</a:t>
                      </a:r>
                      <a:r>
                        <a:rPr lang="en-GB" sz="110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when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now and in the past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Then and now: experiences from childhood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Present tense - 2nd person plural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ihr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(weak</a:t>
                      </a:r>
                      <a:r>
                        <a:rPr lang="en-GB" sz="11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 and strong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 verbs)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SEID (SEIN), HABT (HABEN)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Past</a:t>
                      </a:r>
                      <a:r>
                        <a:rPr lang="en-GB" sz="11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 participle 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formation patterns (be-,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ver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-, er-, -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iert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,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ge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-stem-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en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, stem-changes [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ei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] – [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ie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], [(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i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)e] – [o], [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i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] – [u], no change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ver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-,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ent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-)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Historic present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Als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 + past to mean when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Bevor,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nachdem</a:t>
                      </a:r>
                      <a:endParaRPr lang="en-GB" sz="11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</a:rPr>
                        <a:t>Plural rule 6 (-in 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 -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innen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Das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Gendersternchen</a:t>
                      </a:r>
                      <a:endParaRPr lang="en-GB" sz="11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Calendar years</a:t>
                      </a:r>
                      <a:b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</a:br>
                      <a:endParaRPr lang="en-GB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Revisit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: present tense (weak/strong);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gern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; VSO questions; WH-questions; WO2; du/Sie; verbs with direct/indirect objects; numbers 1-100; plural rules 1-5; negation (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nicht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kein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); adjective agreement; perfect tense (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sein/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haben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); WO3; imperfect (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war,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hatte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, gab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); adverb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j-lt"/>
                          <a:sym typeface="Wingdings" panose="05000000000000000000" pitchFamily="2" charset="2"/>
                        </a:rPr>
                        <a:t>früher</a:t>
                      </a:r>
                      <a:endParaRPr lang="en-GB" sz="11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j-lt"/>
                        <a:sym typeface="Wingdings" panose="05000000000000000000" pitchFamily="2" charset="2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 Y9, SSC knowledge is further developed and all SSC are revisited.  New in Y9, attention is given to particular aspects of word and sentence stress.  In addition, several weeks practise fluency-related activities.</a:t>
                      </a:r>
                      <a:b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syllable stress of cognates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[o] vs [ö] | [a] vs [ä]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[-e] vs [-er]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Fluency development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 stress on past participles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several SSC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Feminisation of person nouns, pronunciation of [-r]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SSC that are written differently but sound the same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To develop vocabulary knowledge, we focus explicitly on some high frequency word patterns. To teach these patterns, a range of types of lexical item (e.g. frequent/infrequent; known/unknown) will be used as examples. We also develop learners’ knowledge of word families.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Cognates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Plural forms rules 1-5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Compound noun formation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GB" sz="11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ieren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near cognate German verbs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Verb and noun pairs [-</a:t>
                      </a:r>
                      <a:r>
                        <a:rPr lang="en-GB" sz="11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er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] [-</a:t>
                      </a:r>
                      <a:r>
                        <a:rPr lang="en-GB" sz="11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ung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]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Suffix [-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heit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] for nouns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what you would like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future challenges</a:t>
                      </a:r>
                      <a:endParaRPr lang="en-GB" sz="11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what is important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recent journeys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things you do and have done with and for others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everyday actions and routines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celebrations</a:t>
                      </a: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M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ÖCHT- + nouns, + infinitive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Future tense: plural forms WERDEN + infinitive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Verb (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vorhaben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planen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 + 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en-GB" sz="11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infinitive</a:t>
                      </a:r>
                      <a:endParaRPr lang="en-GB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Verb stem +-er = person noun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Uses of the infinitive: </a:t>
                      </a:r>
                      <a:r>
                        <a:rPr lang="en-GB" sz="11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GB" sz="11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adjective, </a:t>
                      </a:r>
                      <a:r>
                        <a:rPr lang="en-GB" sz="1100" b="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infinitive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Reflexive use of verbs [1] – reflexive vs. non-reflexive use (meaning change &amp; no meaning change) singular &amp;</a:t>
                      </a:r>
                      <a:r>
                        <a:rPr lang="en-GB" sz="11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plural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br>
                        <a:rPr lang="en-GB" sz="11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</a:br>
                      <a:r>
                        <a:rPr lang="en-GB" sz="1100" b="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Revisit</a:t>
                      </a:r>
                      <a:r>
                        <a:rPr lang="en-GB" sz="11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R1(nom.)/R2(acc.) definite articles; dies-, </a:t>
                      </a:r>
                      <a:r>
                        <a:rPr lang="en-GB" sz="1100" b="0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jed</a:t>
                      </a:r>
                      <a:r>
                        <a:rPr lang="en-GB" sz="11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-; </a:t>
                      </a:r>
                      <a:r>
                        <a:rPr lang="en-GB" sz="1100" b="0" i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alle</a:t>
                      </a:r>
                      <a:r>
                        <a:rPr lang="en-GB" sz="11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; welch-; WO2; adjective agreement; </a:t>
                      </a:r>
                      <a:r>
                        <a:rPr lang="en-GB" sz="1100" b="0" i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zu</a:t>
                      </a:r>
                      <a:r>
                        <a:rPr lang="en-GB" sz="11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+ infinitive; modals + infinitive; capitalisation of nouns; R2/R3 prepositions; 12-/24-hr clock</a:t>
                      </a:r>
                      <a:endParaRPr lang="en-GB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SSC [b] word final, before a consonant vs word initial, before a vowel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Revisit [-er]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Fluency practice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Revisit past participle stress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Revisit several SSC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Fluency practice, applying SSC knowledge to unknown words in read aloud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Verb stem +-er =  person noun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Word family: Arbeit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Revisit nominalisation of verbs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Fluency practice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ACC562-EE9C-4B27-AFFB-9E81377E88F1}"/>
              </a:ext>
            </a:extLst>
          </p:cNvPr>
          <p:cNvSpPr txBox="1"/>
          <p:nvPr/>
        </p:nvSpPr>
        <p:spPr>
          <a:xfrm>
            <a:off x="7935295" y="6490231"/>
            <a:ext cx="1869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updated 29/11/21</a:t>
            </a:r>
          </a:p>
        </p:txBody>
      </p:sp>
    </p:spTree>
    <p:extLst>
      <p:ext uri="{BB962C8B-B14F-4D97-AF65-F5344CB8AC3E}">
        <p14:creationId xmlns:p14="http://schemas.microsoft.com/office/powerpoint/2010/main" val="236186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BB33-4268-544E-8380-9C712B2EF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446" y="0"/>
            <a:ext cx="724295" cy="314652"/>
          </a:xfrm>
        </p:spPr>
        <p:txBody>
          <a:bodyPr>
            <a:norm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Term 2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B1302E-0763-4AFE-B2FD-46090068A279}"/>
              </a:ext>
            </a:extLst>
          </p:cNvPr>
          <p:cNvSpPr txBox="1">
            <a:spLocks/>
          </p:cNvSpPr>
          <p:nvPr/>
        </p:nvSpPr>
        <p:spPr>
          <a:xfrm>
            <a:off x="194733" y="135082"/>
            <a:ext cx="11329188" cy="314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 b="1" dirty="0">
                <a:solidFill>
                  <a:srgbClr val="1F4E79"/>
                </a:solidFill>
              </a:rPr>
              <a:t>Assessment 2</a:t>
            </a:r>
            <a:r>
              <a:rPr lang="en-GB" sz="1200" dirty="0">
                <a:solidFill>
                  <a:srgbClr val="1F4E79"/>
                </a:solidFill>
              </a:rPr>
              <a:t>: 2</a:t>
            </a:r>
            <a:r>
              <a:rPr lang="en-GB" sz="1200" baseline="30000" dirty="0">
                <a:solidFill>
                  <a:srgbClr val="1F4E79"/>
                </a:solidFill>
              </a:rPr>
              <a:t>nd</a:t>
            </a:r>
            <a:r>
              <a:rPr lang="en-GB" sz="1200" dirty="0">
                <a:solidFill>
                  <a:srgbClr val="1F4E79"/>
                </a:solidFill>
              </a:rPr>
              <a:t> half spring term (Week 2.2.5). Separate phonics, vocabulary and grammar achievement tests. Proficiency tests [L,R,W,S]. </a:t>
            </a:r>
            <a:endParaRPr lang="en-US" sz="1200" dirty="0"/>
          </a:p>
        </p:txBody>
      </p:sp>
      <p:graphicFrame>
        <p:nvGraphicFramePr>
          <p:cNvPr id="3" name="Table 2" descr="showing the context, grammar, phonics and vocabularly covered in year 7 German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10329"/>
              </p:ext>
            </p:extLst>
          </p:nvPr>
        </p:nvGraphicFramePr>
        <p:xfrm>
          <a:off x="194733" y="449734"/>
          <a:ext cx="11802533" cy="576014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5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Making New Year’s resolutions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Defining and describing people and things</a:t>
                      </a:r>
                      <a:endParaRPr lang="en-GB" sz="11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Talking about particular characteristics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famous lives from the past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Talking about childhood experiences from around the globe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Comparing how things are with how they were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(future/modals)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Relative clauses (defining) - R1 (nominative)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Indefinite pronouns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jemand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niemand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(R1,2,3)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Relative clauses (non-defining)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Perfect tense with SEIN - change of state verbs and exceptions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Formation of past participles of separable verbs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(perfect)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 modal verbs - 1st, 2nd, 3rd persons singular (WOLLTE(ST), MUSSTE(ST), KONNTE(ST))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Imperfect/Simple past plural forms of HABEN and SEIN (HATTEN, HATTET, WART, WAREN)</a:t>
                      </a:r>
                    </a:p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WO3 with two-verb structures (imperfect modals)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Revisit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future (plural forms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werden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+ infinitive);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vorhaben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planen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+ </a:t>
                      </a:r>
                      <a:r>
                        <a:rPr lang="en-GB" sz="1100" b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zu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+ infinitive; WO3 with single-verb structures; adjective endings (def. articles R1,2,3); years, dates; es gab; pp formation (separable verbs)</a:t>
                      </a:r>
                      <a:endParaRPr lang="en-GB" sz="1100" b="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several SSC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[-d-] vs [d]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[s-] [-s-] [-s] [z]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[ß] or [ss] spelling rule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 stress patterns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SSC that are written differently but sound the same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| eh | e] vs [e]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Add –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los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to nouns for adjectives with the English equivalent ‘-less’ or meaning ‘without’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Add suffix -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te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(1-19) and -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ste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(20-) to change cardinal into ordinal numbers (e.g.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zweite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zwanzigste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Revisit prefixes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Lieblings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- und 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Haupt-</a:t>
                      </a:r>
                      <a:endParaRPr lang="en-GB" sz="11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How it is and how it used to be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everyday life experiences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about what you and others prefer to do; asking and answering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Comparing school experiences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what you do, since when and for how long</a:t>
                      </a: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Welch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 R3 (dative)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Revisit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past (perfect) tense;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möcht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vs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mögen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; plural nouns rules 1-6; numbers 1-1000, years; zero article with professions; 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gut/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besser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gern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lieber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; </a:t>
                      </a:r>
                      <a:r>
                        <a:rPr lang="en-GB" sz="11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verbs + indirect objects; questions; WO3 + 2-verb structures</a:t>
                      </a:r>
                      <a:endParaRPr lang="en-GB" sz="1100" b="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[ai] vs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vs 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i+e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(two syllables)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Word stress – verbs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vs [t] + [h]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Add suffix –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keit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en-GB" sz="1100" i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mean –ty or -ness</a:t>
                      </a:r>
                      <a:endParaRPr lang="en-GB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ieren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verbs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Add suffix –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ung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to a verb stem to change into nouns with equivalent and transparent meaning</a:t>
                      </a:r>
                      <a:b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</a:b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2CD77A-7846-405C-97F1-87332B574DF1}"/>
              </a:ext>
            </a:extLst>
          </p:cNvPr>
          <p:cNvSpPr txBox="1"/>
          <p:nvPr/>
        </p:nvSpPr>
        <p:spPr>
          <a:xfrm>
            <a:off x="7965440" y="6443510"/>
            <a:ext cx="1869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updated 29/11/21</a:t>
            </a:r>
          </a:p>
        </p:txBody>
      </p:sp>
    </p:spTree>
    <p:extLst>
      <p:ext uri="{BB962C8B-B14F-4D97-AF65-F5344CB8AC3E}">
        <p14:creationId xmlns:p14="http://schemas.microsoft.com/office/powerpoint/2010/main" val="397923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3CBDB20-7597-4720-ACDD-778ED128F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0446" y="-97063"/>
            <a:ext cx="721554" cy="450970"/>
          </a:xfrm>
        </p:spPr>
        <p:txBody>
          <a:bodyPr>
            <a:no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Term 3</a:t>
            </a:r>
          </a:p>
        </p:txBody>
      </p:sp>
      <p:graphicFrame>
        <p:nvGraphicFramePr>
          <p:cNvPr id="2" name="Table 1" descr="showing the context, grammar, phonics and vocabularly covered in year 7 German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16545"/>
              </p:ext>
            </p:extLst>
          </p:nvPr>
        </p:nvGraphicFramePr>
        <p:xfrm>
          <a:off x="202678" y="271615"/>
          <a:ext cx="11812108" cy="60287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2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1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Answering the question why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Journeys past and present</a:t>
                      </a:r>
                      <a:endParaRPr lang="en-GB" sz="1100" baseline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Making changes at home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things you do for others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reactions and feelings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Understanding and responding to authentic texts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modals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SOLLTE(ST), DURFTE(ST)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TMP word order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Sentences with two objects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+ direct or indirect object, 1</a:t>
                      </a:r>
                      <a:r>
                        <a:rPr lang="en-GB" sz="11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lang="en-GB" sz="11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3</a:t>
                      </a:r>
                      <a:r>
                        <a:rPr lang="en-GB" sz="11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persons singular</a:t>
                      </a: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indirect object pronoun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euch</a:t>
                      </a:r>
                      <a:endParaRPr lang="en-GB" sz="1100" i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with prepositions an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auf,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für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vor</a:t>
                      </a:r>
                      <a:endParaRPr lang="en-GB" sz="1100" i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</a:t>
                      </a:r>
                      <a:r>
                        <a:rPr lang="en-GB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weil</a:t>
                      </a:r>
                      <a:r>
                        <a:rPr lang="en-GB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denn</a:t>
                      </a:r>
                      <a:r>
                        <a:rPr lang="en-GB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GB" sz="11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lang="en-GB" sz="1100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+infinitive</a:t>
                      </a:r>
                      <a:r>
                        <a:rPr lang="en-GB" sz="110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; imperfect modals;, TMP, pp formation; R2(acc.) vs R3(dat.) prepositions; reflexive and non-reflexive use of verbs; </a:t>
                      </a:r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verbs with indirect objects; object pronouns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uns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en-GB" sz="1100" b="0" i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ihnen</a:t>
                      </a:r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; relative clauses, comparatives, </a:t>
                      </a:r>
                      <a:r>
                        <a:rPr lang="en-GB" sz="1100" b="0" i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wenn</a:t>
                      </a:r>
                      <a:r>
                        <a:rPr lang="en-GB" sz="11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+WO3</a:t>
                      </a:r>
                      <a:endParaRPr lang="en-GB" sz="1100" i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[w] [v]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sch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[u] [ü]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[-b] and [-d]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[-g] and [-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[-er] and [-er]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Revisit time noun / adverb patterns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False friends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Concerns and priorities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Presenting a case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new beginnings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Working together to help others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Narrating in the past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Narrating a series of events; creating a story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Talking about past achievements and future goals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Wo-and da-compounds </a:t>
                      </a:r>
                      <a:r>
                        <a:rPr lang="de-DE" sz="11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wo/darauf, wo/dafür, wo/davor</a:t>
                      </a:r>
                      <a:endParaRPr lang="en-GB" sz="1100" i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lvl="0" indent="-9048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/Simple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past regular (and highly frequent irregular) verbs - 1st, 2nd, 3rd persons singular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: R2(acc.) vs R3(dat.) prepositions; present modals; verbs of opinion;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dass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WO3 + 2-verb structures; </a:t>
                      </a:r>
                      <a:r>
                        <a:rPr kumimoji="0" lang="en-GB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doch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; TMP, present and imperfect modals; perfect tense; future</a:t>
                      </a: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[-r] and [-r-]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Introduce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qu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and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and [au]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Sentence level intonation patterns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hard and soft [</a:t>
                      </a:r>
                      <a:r>
                        <a:rPr lang="en-GB" sz="11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[j] and [y]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90" marR="21590" marT="21590" marB="21590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Prefix </a:t>
                      </a:r>
                      <a:r>
                        <a:rPr lang="en-GB" sz="1100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un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- to make adjectives negative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Diminutives –</a:t>
                      </a:r>
                      <a:r>
                        <a:rPr lang="en-GB" sz="1100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chen</a:t>
                      </a: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and –</a:t>
                      </a:r>
                      <a:r>
                        <a:rPr lang="en-GB" sz="1100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lein</a:t>
                      </a:r>
                      <a:endParaRPr lang="en-GB" sz="1100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b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</a:b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</a:br>
                      <a:r>
                        <a:rPr lang="en-GB" sz="11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en-GB" sz="11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5B7D1C5-4BB7-40A1-AD06-36813A4EAE88}"/>
              </a:ext>
            </a:extLst>
          </p:cNvPr>
          <p:cNvSpPr txBox="1"/>
          <p:nvPr/>
        </p:nvSpPr>
        <p:spPr>
          <a:xfrm>
            <a:off x="7965440" y="6443510"/>
            <a:ext cx="1869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updated 29/11/21</a:t>
            </a:r>
          </a:p>
        </p:txBody>
      </p:sp>
    </p:spTree>
    <p:extLst>
      <p:ext uri="{BB962C8B-B14F-4D97-AF65-F5344CB8AC3E}">
        <p14:creationId xmlns:p14="http://schemas.microsoft.com/office/powerpoint/2010/main" val="577006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E201B1D-F283-4761-B109-34C1B42736A8}" vid="{4FD433AE-AD99-42F2-91AA-464A1A1B2D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1550</Words>
  <Application>Microsoft Office PowerPoint</Application>
  <PresentationFormat>Widescreen</PresentationFormat>
  <Paragraphs>180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1_Office Theme</vt:lpstr>
      <vt:lpstr>German Y9 scheme of work overview</vt:lpstr>
      <vt:lpstr>Term 2</vt:lpstr>
      <vt:lpstr>Term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hören</dc:title>
  <dc:creator>Rachel Hawkes</dc:creator>
  <cp:lastModifiedBy>Rachel Hawkes</cp:lastModifiedBy>
  <cp:revision>72</cp:revision>
  <dcterms:created xsi:type="dcterms:W3CDTF">2019-12-20T11:43:32Z</dcterms:created>
  <dcterms:modified xsi:type="dcterms:W3CDTF">2021-11-29T16:50:21Z</dcterms:modified>
</cp:coreProperties>
</file>