
<file path=[Content_Types].xml><?xml version="1.0" encoding="utf-8"?>
<Types xmlns="http://schemas.openxmlformats.org/package/2006/content-types">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40"/>
  </p:notesMasterIdLst>
  <p:sldIdLst>
    <p:sldId id="257" r:id="rId6"/>
    <p:sldId id="589" r:id="rId7"/>
    <p:sldId id="276" r:id="rId8"/>
    <p:sldId id="259" r:id="rId9"/>
    <p:sldId id="279" r:id="rId10"/>
    <p:sldId id="278" r:id="rId11"/>
    <p:sldId id="280" r:id="rId12"/>
    <p:sldId id="319" r:id="rId13"/>
    <p:sldId id="305" r:id="rId14"/>
    <p:sldId id="289" r:id="rId15"/>
    <p:sldId id="290" r:id="rId16"/>
    <p:sldId id="291" r:id="rId17"/>
    <p:sldId id="292" r:id="rId18"/>
    <p:sldId id="293" r:id="rId19"/>
    <p:sldId id="294" r:id="rId20"/>
    <p:sldId id="296" r:id="rId21"/>
    <p:sldId id="297" r:id="rId22"/>
    <p:sldId id="298" r:id="rId23"/>
    <p:sldId id="285" r:id="rId24"/>
    <p:sldId id="287" r:id="rId25"/>
    <p:sldId id="300" r:id="rId26"/>
    <p:sldId id="302" r:id="rId27"/>
    <p:sldId id="307" r:id="rId28"/>
    <p:sldId id="313" r:id="rId29"/>
    <p:sldId id="304" r:id="rId30"/>
    <p:sldId id="303" r:id="rId31"/>
    <p:sldId id="310" r:id="rId32"/>
    <p:sldId id="314" r:id="rId33"/>
    <p:sldId id="317" r:id="rId34"/>
    <p:sldId id="318" r:id="rId35"/>
    <p:sldId id="315" r:id="rId36"/>
    <p:sldId id="588" r:id="rId37"/>
    <p:sldId id="446" r:id="rId38"/>
    <p:sldId id="26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6400"/>
    <a:srgbClr val="115076"/>
    <a:srgbClr val="EE6000"/>
    <a:srgbClr val="FBF0D5"/>
    <a:srgbClr val="E25B00"/>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70" autoAdjust="0"/>
    <p:restoredTop sz="94225" autoAdjust="0"/>
  </p:normalViewPr>
  <p:slideViewPr>
    <p:cSldViewPr snapToGrid="0">
      <p:cViewPr varScale="1">
        <p:scale>
          <a:sx n="102" d="100"/>
          <a:sy n="102" d="100"/>
        </p:scale>
        <p:origin x="864" y="192"/>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09/07/2021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creativecommons.org/licenses/by-sa/3.0/deed.en"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creativecommons.org/licenses/by-sa/4.0/deed.e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Román.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r>
              <a:rPr lang="en-GB" sz="1200" kern="1200" dirty="0">
                <a:solidFill>
                  <a:schemeClr val="tx1"/>
                </a:solidFill>
                <a:effectLst/>
                <a:latin typeface="+mn-lt"/>
                <a:ea typeface="+mn-ea"/>
                <a:cs typeface="+mn-cs"/>
              </a:rPr>
              <a:t>Consolidation of the following:</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verbs in 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person singular </a:t>
            </a:r>
            <a:r>
              <a:rPr lang="en-GB" sz="1200" kern="1200" dirty="0" err="1">
                <a:solidFill>
                  <a:schemeClr val="tx1"/>
                </a:solidFill>
                <a:effectLst/>
                <a:latin typeface="+mn-lt"/>
                <a:ea typeface="+mn-ea"/>
                <a:cs typeface="+mn-cs"/>
              </a:rPr>
              <a:t>preterite</a:t>
            </a:r>
            <a:r>
              <a:rPr lang="en-GB" sz="1200" kern="1200" dirty="0">
                <a:solidFill>
                  <a:schemeClr val="tx1"/>
                </a:solidFill>
                <a:effectLst/>
                <a:latin typeface="+mn-lt"/>
                <a:ea typeface="+mn-ea"/>
                <a:cs typeface="+mn-cs"/>
              </a:rPr>
              <a:t> (-é)</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verbs in 3rd person singular </a:t>
            </a:r>
            <a:r>
              <a:rPr lang="en-GB" sz="1200" kern="1200" dirty="0" err="1">
                <a:solidFill>
                  <a:schemeClr val="tx1"/>
                </a:solidFill>
                <a:effectLst/>
                <a:latin typeface="+mn-lt"/>
                <a:ea typeface="+mn-ea"/>
                <a:cs typeface="+mn-cs"/>
              </a:rPr>
              <a:t>preterite</a:t>
            </a:r>
            <a:r>
              <a:rPr lang="en-GB" sz="1200" kern="1200" dirty="0">
                <a:solidFill>
                  <a:schemeClr val="tx1"/>
                </a:solidFill>
                <a:effectLst/>
                <a:latin typeface="+mn-lt"/>
                <a:ea typeface="+mn-ea"/>
                <a:cs typeface="+mn-cs"/>
              </a:rPr>
              <a:t> (-ó)</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subject pronouns ‘</a:t>
            </a:r>
            <a:r>
              <a:rPr lang="en-GB" sz="1200" kern="1200" dirty="0" err="1">
                <a:solidFill>
                  <a:schemeClr val="tx1"/>
                </a:solidFill>
                <a:effectLst/>
                <a:latin typeface="+mn-lt"/>
                <a:ea typeface="+mn-ea"/>
                <a:cs typeface="+mn-cs"/>
              </a:rPr>
              <a:t>yo</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tú</a:t>
            </a:r>
            <a:r>
              <a:rPr lang="en-GB"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basic Spanish syllable</a:t>
            </a:r>
            <a:r>
              <a:rPr lang="en-GB" sz="1200" kern="1200" baseline="0" dirty="0">
                <a:solidFill>
                  <a:schemeClr val="tx1"/>
                </a:solidFill>
                <a:effectLst/>
                <a:latin typeface="+mn-lt"/>
                <a:ea typeface="+mn-ea"/>
                <a:cs typeface="+mn-cs"/>
              </a:rPr>
              <a:t> structure</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 subset of Y7 and Y8 vocabulary (see below)</a:t>
            </a: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n-GB" sz="1200" kern="1200" dirty="0">
                <a:solidFill>
                  <a:schemeClr val="tx1"/>
                </a:solidFill>
                <a:effectLst/>
                <a:latin typeface="+mn-lt"/>
                <a:ea typeface="+mn-ea"/>
                <a:cs typeface="+mn-cs"/>
              </a:rPr>
              <a:t>pasar³ [68]; </a:t>
            </a:r>
            <a:r>
              <a:rPr lang="en-GB" sz="1200" kern="1200" dirty="0" err="1">
                <a:solidFill>
                  <a:schemeClr val="tx1"/>
                </a:solidFill>
                <a:effectLst/>
                <a:latin typeface="+mn-lt"/>
                <a:ea typeface="+mn-ea"/>
                <a:cs typeface="+mn-cs"/>
              </a:rPr>
              <a:t>aprovechar</a:t>
            </a:r>
            <a:r>
              <a:rPr lang="en-GB" sz="1200" kern="1200" dirty="0">
                <a:solidFill>
                  <a:schemeClr val="tx1"/>
                </a:solidFill>
                <a:effectLst/>
                <a:latin typeface="+mn-lt"/>
                <a:ea typeface="+mn-ea"/>
                <a:cs typeface="+mn-cs"/>
              </a:rPr>
              <a:t> [885]; </a:t>
            </a:r>
            <a:r>
              <a:rPr lang="en-GB" sz="1200" kern="1200" dirty="0" err="1">
                <a:solidFill>
                  <a:schemeClr val="tx1"/>
                </a:solidFill>
                <a:effectLst/>
                <a:latin typeface="+mn-lt"/>
                <a:ea typeface="+mn-ea"/>
                <a:cs typeface="+mn-cs"/>
              </a:rPr>
              <a:t>quedar</a:t>
            </a:r>
            <a:r>
              <a:rPr lang="en-GB" sz="1200" kern="1200" dirty="0">
                <a:solidFill>
                  <a:schemeClr val="tx1"/>
                </a:solidFill>
                <a:effectLst/>
                <a:latin typeface="+mn-lt"/>
                <a:ea typeface="+mn-ea"/>
                <a:cs typeface="+mn-cs"/>
              </a:rPr>
              <a:t> [100]; </a:t>
            </a:r>
            <a:r>
              <a:rPr lang="en-GB" sz="1200" kern="1200" dirty="0" err="1">
                <a:solidFill>
                  <a:schemeClr val="tx1"/>
                </a:solidFill>
                <a:effectLst/>
                <a:latin typeface="+mn-lt"/>
                <a:ea typeface="+mn-ea"/>
                <a:cs typeface="+mn-cs"/>
              </a:rPr>
              <a:t>verano</a:t>
            </a:r>
            <a:r>
              <a:rPr lang="en-GB" sz="1200" kern="1200" dirty="0">
                <a:solidFill>
                  <a:schemeClr val="tx1"/>
                </a:solidFill>
                <a:effectLst/>
                <a:latin typeface="+mn-lt"/>
                <a:ea typeface="+mn-ea"/>
                <a:cs typeface="+mn-cs"/>
              </a:rPr>
              <a:t> [1139]; </a:t>
            </a:r>
            <a:r>
              <a:rPr lang="en-GB" sz="1200" kern="1200" dirty="0" err="1">
                <a:solidFill>
                  <a:schemeClr val="tx1"/>
                </a:solidFill>
                <a:effectLst/>
                <a:latin typeface="+mn-lt"/>
                <a:ea typeface="+mn-ea"/>
                <a:cs typeface="+mn-cs"/>
              </a:rPr>
              <a:t>pasado</a:t>
            </a:r>
            <a:r>
              <a:rPr lang="en-GB" sz="1200" kern="1200" dirty="0">
                <a:solidFill>
                  <a:schemeClr val="tx1"/>
                </a:solidFill>
                <a:effectLst/>
                <a:latin typeface="+mn-lt"/>
                <a:ea typeface="+mn-ea"/>
                <a:cs typeface="+mn-cs"/>
              </a:rPr>
              <a:t> (adj.); </a:t>
            </a:r>
            <a:r>
              <a:rPr lang="en-GB" sz="1200" kern="1200" dirty="0" err="1">
                <a:solidFill>
                  <a:schemeClr val="tx1"/>
                </a:solidFill>
                <a:effectLst/>
                <a:latin typeface="+mn-lt"/>
                <a:ea typeface="+mn-ea"/>
                <a:cs typeface="+mn-cs"/>
              </a:rPr>
              <a:t>cantar</a:t>
            </a:r>
            <a:r>
              <a:rPr lang="en-GB" sz="1200" kern="1200" dirty="0">
                <a:solidFill>
                  <a:schemeClr val="tx1"/>
                </a:solidFill>
                <a:effectLst/>
                <a:latin typeface="+mn-lt"/>
                <a:ea typeface="+mn-ea"/>
                <a:cs typeface="+mn-cs"/>
              </a:rPr>
              <a:t> [717]; </a:t>
            </a:r>
            <a:r>
              <a:rPr lang="en-GB" sz="1200" kern="1200" dirty="0" err="1">
                <a:solidFill>
                  <a:schemeClr val="tx1"/>
                </a:solidFill>
                <a:effectLst/>
                <a:latin typeface="+mn-lt"/>
                <a:ea typeface="+mn-ea"/>
                <a:cs typeface="+mn-cs"/>
              </a:rPr>
              <a:t>precioso</a:t>
            </a:r>
            <a:r>
              <a:rPr lang="en-GB" sz="1200" kern="1200" dirty="0">
                <a:solidFill>
                  <a:schemeClr val="tx1"/>
                </a:solidFill>
                <a:effectLst/>
                <a:latin typeface="+mn-lt"/>
                <a:ea typeface="+mn-ea"/>
                <a:cs typeface="+mn-cs"/>
              </a:rPr>
              <a:t> [1777]; </a:t>
            </a:r>
            <a:r>
              <a:rPr lang="en-GB" sz="1200" kern="1200" dirty="0" err="1">
                <a:solidFill>
                  <a:schemeClr val="tx1"/>
                </a:solidFill>
                <a:effectLst/>
                <a:latin typeface="+mn-lt"/>
                <a:ea typeface="+mn-ea"/>
                <a:cs typeface="+mn-cs"/>
              </a:rPr>
              <a:t>viaje</a:t>
            </a:r>
            <a:r>
              <a:rPr lang="en-GB" sz="1200" kern="1200" dirty="0">
                <a:solidFill>
                  <a:schemeClr val="tx1"/>
                </a:solidFill>
                <a:effectLst/>
                <a:latin typeface="+mn-lt"/>
                <a:ea typeface="+mn-ea"/>
                <a:cs typeface="+mn-cs"/>
              </a:rPr>
              <a:t> [519]; </a:t>
            </a:r>
            <a:r>
              <a:rPr lang="en-GB" sz="1200" kern="1200" dirty="0" err="1">
                <a:solidFill>
                  <a:schemeClr val="tx1"/>
                </a:solidFill>
                <a:effectLst/>
                <a:latin typeface="+mn-lt"/>
                <a:ea typeface="+mn-ea"/>
                <a:cs typeface="+mn-cs"/>
              </a:rPr>
              <a:t>mientras</a:t>
            </a:r>
            <a:r>
              <a:rPr lang="en-GB" sz="1200" kern="1200" dirty="0">
                <a:solidFill>
                  <a:schemeClr val="tx1"/>
                </a:solidFill>
                <a:effectLst/>
                <a:latin typeface="+mn-lt"/>
                <a:ea typeface="+mn-ea"/>
                <a:cs typeface="+mn-cs"/>
              </a:rPr>
              <a:t> que [mientras-127]; </a:t>
            </a:r>
            <a:r>
              <a:rPr lang="en-GB" sz="1200" kern="1200" dirty="0" err="1">
                <a:solidFill>
                  <a:schemeClr val="tx1"/>
                </a:solidFill>
                <a:effectLst/>
                <a:latin typeface="+mn-lt"/>
                <a:ea typeface="+mn-ea"/>
                <a:cs typeface="+mn-cs"/>
              </a:rPr>
              <a:t>entonces</a:t>
            </a:r>
            <a:r>
              <a:rPr lang="en-GB" sz="1200" kern="1200" dirty="0">
                <a:solidFill>
                  <a:schemeClr val="tx1"/>
                </a:solidFill>
                <a:effectLst/>
                <a:latin typeface="+mn-lt"/>
                <a:ea typeface="+mn-ea"/>
                <a:cs typeface="+mn-cs"/>
              </a:rPr>
              <a:t> [74]; fiesta [796]; </a:t>
            </a:r>
            <a:r>
              <a:rPr lang="en-GB" sz="1200" kern="1200" dirty="0" err="1">
                <a:solidFill>
                  <a:schemeClr val="tx1"/>
                </a:solidFill>
                <a:effectLst/>
                <a:latin typeface="+mn-lt"/>
                <a:ea typeface="+mn-ea"/>
                <a:cs typeface="+mn-cs"/>
              </a:rPr>
              <a:t>canción</a:t>
            </a:r>
            <a:r>
              <a:rPr lang="en-GB" sz="1200" kern="1200" dirty="0">
                <a:solidFill>
                  <a:schemeClr val="tx1"/>
                </a:solidFill>
                <a:effectLst/>
                <a:latin typeface="+mn-lt"/>
                <a:ea typeface="+mn-ea"/>
                <a:cs typeface="+mn-cs"/>
              </a:rPr>
              <a:t> [982]; </a:t>
            </a:r>
            <a:r>
              <a:rPr lang="en-GB" sz="1200" kern="1200" dirty="0" err="1">
                <a:solidFill>
                  <a:schemeClr val="tx1"/>
                </a:solidFill>
                <a:effectLst/>
                <a:latin typeface="+mn-lt"/>
                <a:ea typeface="+mn-ea"/>
                <a:cs typeface="+mn-cs"/>
              </a:rPr>
              <a:t>país</a:t>
            </a:r>
            <a:r>
              <a:rPr lang="en-GB" sz="1200" kern="1200" dirty="0">
                <a:solidFill>
                  <a:schemeClr val="tx1"/>
                </a:solidFill>
                <a:effectLst/>
                <a:latin typeface="+mn-lt"/>
                <a:ea typeface="+mn-ea"/>
                <a:cs typeface="+mn-cs"/>
              </a:rPr>
              <a:t> [109]; costa [896]; </a:t>
            </a:r>
            <a:r>
              <a:rPr lang="en-GB" sz="1200" kern="1200" dirty="0" err="1">
                <a:solidFill>
                  <a:schemeClr val="tx1"/>
                </a:solidFill>
                <a:effectLst/>
                <a:latin typeface="+mn-lt"/>
                <a:ea typeface="+mn-ea"/>
                <a:cs typeface="+mn-cs"/>
              </a:rPr>
              <a:t>yo</a:t>
            </a:r>
            <a:r>
              <a:rPr lang="en-GB" sz="1200" kern="1200" dirty="0">
                <a:solidFill>
                  <a:schemeClr val="tx1"/>
                </a:solidFill>
                <a:effectLst/>
                <a:latin typeface="+mn-lt"/>
                <a:ea typeface="+mn-ea"/>
                <a:cs typeface="+mn-cs"/>
              </a:rPr>
              <a:t> [28]; </a:t>
            </a:r>
            <a:r>
              <a:rPr lang="en-GB" sz="1200" kern="1200" dirty="0" err="1">
                <a:solidFill>
                  <a:schemeClr val="tx1"/>
                </a:solidFill>
                <a:effectLst/>
                <a:latin typeface="+mn-lt"/>
                <a:ea typeface="+mn-ea"/>
                <a:cs typeface="+mn-cs"/>
              </a:rPr>
              <a:t>tú</a:t>
            </a:r>
            <a:r>
              <a:rPr lang="en-GB" sz="1200" kern="1200" dirty="0">
                <a:solidFill>
                  <a:schemeClr val="tx1"/>
                </a:solidFill>
                <a:effectLst/>
                <a:latin typeface="+mn-lt"/>
                <a:ea typeface="+mn-ea"/>
                <a:cs typeface="+mn-cs"/>
              </a:rPr>
              <a:t> [184] </a:t>
            </a:r>
            <a:r>
              <a:rPr lang="en-GB" sz="1200" kern="1200" dirty="0" err="1">
                <a:solidFill>
                  <a:schemeClr val="tx1"/>
                </a:solidFill>
                <a:effectLst/>
                <a:latin typeface="+mn-lt"/>
                <a:ea typeface="+mn-ea"/>
                <a:cs typeface="+mn-cs"/>
              </a:rPr>
              <a:t>él</a:t>
            </a:r>
            <a:r>
              <a:rPr lang="en-GB" sz="1200" kern="1200" dirty="0">
                <a:solidFill>
                  <a:schemeClr val="tx1"/>
                </a:solidFill>
                <a:effectLst/>
                <a:latin typeface="+mn-lt"/>
                <a:ea typeface="+mn-ea"/>
                <a:cs typeface="+mn-cs"/>
              </a:rPr>
              <a:t> [9]; </a:t>
            </a:r>
            <a:r>
              <a:rPr lang="en-GB" sz="1200" kern="1200" dirty="0" err="1">
                <a:solidFill>
                  <a:schemeClr val="tx1"/>
                </a:solidFill>
                <a:effectLst/>
                <a:latin typeface="+mn-lt"/>
                <a:ea typeface="+mn-ea"/>
                <a:cs typeface="+mn-cs"/>
              </a:rPr>
              <a:t>ella</a:t>
            </a:r>
            <a:r>
              <a:rPr lang="en-GB" sz="1200" kern="1200" dirty="0">
                <a:solidFill>
                  <a:schemeClr val="tx1"/>
                </a:solidFill>
                <a:effectLst/>
                <a:latin typeface="+mn-lt"/>
                <a:ea typeface="+mn-ea"/>
                <a:cs typeface="+mn-cs"/>
              </a:rPr>
              <a:t> [72]; </a:t>
            </a:r>
            <a:r>
              <a:rPr lang="en-GB" sz="1200" kern="1200" dirty="0" err="1">
                <a:solidFill>
                  <a:schemeClr val="tx1"/>
                </a:solidFill>
                <a:effectLst/>
                <a:latin typeface="+mn-lt"/>
                <a:ea typeface="+mn-ea"/>
                <a:cs typeface="+mn-cs"/>
              </a:rPr>
              <a:t>encontrar</a:t>
            </a:r>
            <a:r>
              <a:rPr lang="en-GB" sz="1200" kern="1200" dirty="0">
                <a:solidFill>
                  <a:schemeClr val="tx1"/>
                </a:solidFill>
                <a:effectLst/>
                <a:latin typeface="+mn-lt"/>
                <a:ea typeface="+mn-ea"/>
                <a:cs typeface="+mn-cs"/>
              </a:rPr>
              <a:t> [102]; </a:t>
            </a:r>
            <a:r>
              <a:rPr lang="en-GB" sz="1200" kern="1200" dirty="0" err="1">
                <a:solidFill>
                  <a:schemeClr val="tx1"/>
                </a:solidFill>
                <a:effectLst/>
                <a:latin typeface="+mn-lt"/>
                <a:ea typeface="+mn-ea"/>
                <a:cs typeface="+mn-cs"/>
              </a:rPr>
              <a:t>celebrar</a:t>
            </a:r>
            <a:r>
              <a:rPr lang="en-GB" sz="1200" kern="1200" dirty="0">
                <a:solidFill>
                  <a:schemeClr val="tx1"/>
                </a:solidFill>
                <a:effectLst/>
                <a:latin typeface="+mn-lt"/>
                <a:ea typeface="+mn-ea"/>
                <a:cs typeface="+mn-cs"/>
              </a:rPr>
              <a:t> [886]; ¿de </a:t>
            </a:r>
            <a:r>
              <a:rPr lang="en-GB" sz="1200" kern="1200" dirty="0" err="1">
                <a:solidFill>
                  <a:schemeClr val="tx1"/>
                </a:solidFill>
                <a:effectLst/>
                <a:latin typeface="+mn-lt"/>
                <a:ea typeface="+mn-ea"/>
                <a:cs typeface="+mn-cs"/>
              </a:rPr>
              <a:t>verdad</a:t>
            </a:r>
            <a:r>
              <a:rPr lang="en-GB" sz="1200" kern="1200" dirty="0">
                <a:solidFill>
                  <a:schemeClr val="tx1"/>
                </a:solidFill>
                <a:effectLst/>
                <a:latin typeface="+mn-lt"/>
                <a:ea typeface="+mn-ea"/>
                <a:cs typeface="+mn-cs"/>
              </a:rPr>
              <a:t>? [176]; </a:t>
            </a:r>
            <a:r>
              <a:rPr lang="en-GB" sz="1200" kern="1200" dirty="0" err="1">
                <a:solidFill>
                  <a:schemeClr val="tx1"/>
                </a:solidFill>
                <a:effectLst/>
                <a:latin typeface="+mn-lt"/>
                <a:ea typeface="+mn-ea"/>
                <a:cs typeface="+mn-cs"/>
              </a:rPr>
              <a:t>porque</a:t>
            </a:r>
            <a:r>
              <a:rPr lang="en-GB" sz="1200" kern="1200" dirty="0">
                <a:solidFill>
                  <a:schemeClr val="tx1"/>
                </a:solidFill>
                <a:effectLst/>
                <a:latin typeface="+mn-lt"/>
                <a:ea typeface="+mn-ea"/>
                <a:cs typeface="+mn-cs"/>
              </a:rPr>
              <a:t> [40];]; largo [300]; </a:t>
            </a:r>
            <a:r>
              <a:rPr lang="en-GB" sz="1200" kern="1200" dirty="0" err="1">
                <a:solidFill>
                  <a:schemeClr val="tx1"/>
                </a:solidFill>
                <a:effectLst/>
                <a:latin typeface="+mn-lt"/>
                <a:ea typeface="+mn-ea"/>
                <a:cs typeface="+mn-cs"/>
              </a:rPr>
              <a:t>bicicleta</a:t>
            </a:r>
            <a:r>
              <a:rPr lang="en-GB" sz="1200" kern="1200" dirty="0">
                <a:solidFill>
                  <a:schemeClr val="tx1"/>
                </a:solidFill>
                <a:effectLst/>
                <a:latin typeface="+mn-lt"/>
                <a:ea typeface="+mn-ea"/>
                <a:cs typeface="+mn-cs"/>
              </a:rPr>
              <a:t> [3684]; </a:t>
            </a:r>
            <a:r>
              <a:rPr lang="en-GB" sz="1200" kern="1200" dirty="0" err="1">
                <a:solidFill>
                  <a:schemeClr val="tx1"/>
                </a:solidFill>
                <a:effectLst/>
                <a:latin typeface="+mn-lt"/>
                <a:ea typeface="+mn-ea"/>
                <a:cs typeface="+mn-cs"/>
              </a:rPr>
              <a:t>cámara</a:t>
            </a:r>
            <a:r>
              <a:rPr lang="en-GB" sz="1200" kern="1200" dirty="0">
                <a:solidFill>
                  <a:schemeClr val="tx1"/>
                </a:solidFill>
                <a:effectLst/>
                <a:latin typeface="+mn-lt"/>
                <a:ea typeface="+mn-ea"/>
                <a:cs typeface="+mn-cs"/>
              </a:rPr>
              <a:t> [903]; caballo [907]; </a:t>
            </a:r>
            <a:r>
              <a:rPr lang="en-GB" sz="1200" kern="1200" dirty="0" err="1">
                <a:solidFill>
                  <a:schemeClr val="tx1"/>
                </a:solidFill>
                <a:effectLst/>
                <a:latin typeface="+mn-lt"/>
                <a:ea typeface="+mn-ea"/>
                <a:cs typeface="+mn-cs"/>
              </a:rPr>
              <a:t>también</a:t>
            </a:r>
            <a:r>
              <a:rPr lang="en-GB" sz="1200" kern="1200" dirty="0">
                <a:solidFill>
                  <a:schemeClr val="tx1"/>
                </a:solidFill>
                <a:effectLst/>
                <a:latin typeface="+mn-lt"/>
                <a:ea typeface="+mn-ea"/>
                <a:cs typeface="+mn-cs"/>
              </a:rPr>
              <a:t> [49]; </a:t>
            </a:r>
            <a:r>
              <a:rPr lang="en-GB" sz="1200" kern="1200" dirty="0" err="1">
                <a:solidFill>
                  <a:schemeClr val="tx1"/>
                </a:solidFill>
                <a:effectLst/>
                <a:latin typeface="+mn-lt"/>
                <a:ea typeface="+mn-ea"/>
                <a:cs typeface="+mn-cs"/>
              </a:rPr>
              <a:t>comprar</a:t>
            </a:r>
            <a:r>
              <a:rPr lang="en-GB" sz="1200" kern="1200" dirty="0">
                <a:solidFill>
                  <a:schemeClr val="tx1"/>
                </a:solidFill>
                <a:effectLst/>
                <a:latin typeface="+mn-lt"/>
                <a:ea typeface="+mn-ea"/>
                <a:cs typeface="+mn-cs"/>
              </a:rPr>
              <a:t> [361]; </a:t>
            </a:r>
            <a:r>
              <a:rPr lang="en-GB" sz="1200" kern="1200" dirty="0" err="1">
                <a:solidFill>
                  <a:schemeClr val="tx1"/>
                </a:solidFill>
                <a:effectLst/>
                <a:latin typeface="+mn-lt"/>
                <a:ea typeface="+mn-ea"/>
                <a:cs typeface="+mn-cs"/>
              </a:rPr>
              <a:t>bailar</a:t>
            </a:r>
            <a:r>
              <a:rPr lang="en-GB" sz="1200" kern="1200" dirty="0">
                <a:solidFill>
                  <a:schemeClr val="tx1"/>
                </a:solidFill>
                <a:effectLst/>
                <a:latin typeface="+mn-lt"/>
                <a:ea typeface="+mn-ea"/>
                <a:cs typeface="+mn-cs"/>
              </a:rPr>
              <a:t> [1323]; </a:t>
            </a:r>
            <a:r>
              <a:rPr lang="en-GB" sz="1200" kern="1200" dirty="0" err="1">
                <a:solidFill>
                  <a:schemeClr val="tx1"/>
                </a:solidFill>
                <a:effectLst/>
                <a:latin typeface="+mn-lt"/>
                <a:ea typeface="+mn-ea"/>
                <a:cs typeface="+mn-cs"/>
              </a:rPr>
              <a:t>llegar</a:t>
            </a:r>
            <a:r>
              <a:rPr lang="en-GB" sz="1200" kern="1200" dirty="0">
                <a:solidFill>
                  <a:schemeClr val="tx1"/>
                </a:solidFill>
                <a:effectLst/>
                <a:latin typeface="+mn-lt"/>
                <a:ea typeface="+mn-ea"/>
                <a:cs typeface="+mn-cs"/>
              </a:rPr>
              <a:t> [75]; </a:t>
            </a:r>
            <a:r>
              <a:rPr lang="en-GB" sz="1200" kern="1200" dirty="0" err="1">
                <a:solidFill>
                  <a:schemeClr val="tx1"/>
                </a:solidFill>
                <a:effectLst/>
                <a:latin typeface="+mn-lt"/>
                <a:ea typeface="+mn-ea"/>
                <a:cs typeface="+mn-cs"/>
              </a:rPr>
              <a:t>caminar</a:t>
            </a:r>
            <a:r>
              <a:rPr lang="en-GB" sz="1200" kern="1200" dirty="0">
                <a:solidFill>
                  <a:schemeClr val="tx1"/>
                </a:solidFill>
                <a:effectLst/>
                <a:latin typeface="+mn-lt"/>
                <a:ea typeface="+mn-ea"/>
                <a:cs typeface="+mn-cs"/>
              </a:rPr>
              <a:t> [514]; </a:t>
            </a:r>
            <a:r>
              <a:rPr lang="en-GB" sz="1200" kern="1200" dirty="0" err="1">
                <a:solidFill>
                  <a:schemeClr val="tx1"/>
                </a:solidFill>
                <a:effectLst/>
                <a:latin typeface="+mn-lt"/>
                <a:ea typeface="+mn-ea"/>
                <a:cs typeface="+mn-cs"/>
              </a:rPr>
              <a:t>antiguo</a:t>
            </a:r>
            <a:r>
              <a:rPr lang="en-GB" sz="1200" kern="1200" dirty="0">
                <a:solidFill>
                  <a:schemeClr val="tx1"/>
                </a:solidFill>
                <a:effectLst/>
                <a:latin typeface="+mn-lt"/>
                <a:ea typeface="+mn-ea"/>
                <a:cs typeface="+mn-cs"/>
              </a:rPr>
              <a:t> [446]; </a:t>
            </a:r>
            <a:r>
              <a:rPr lang="en-GB" sz="1200"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[1114]; ciudad [178]; mar [480]; </a:t>
            </a:r>
            <a:r>
              <a:rPr lang="en-GB" sz="1200" kern="1200" dirty="0" err="1">
                <a:solidFill>
                  <a:schemeClr val="tx1"/>
                </a:solidFill>
                <a:effectLst/>
                <a:latin typeface="+mn-lt"/>
                <a:ea typeface="+mn-ea"/>
                <a:cs typeface="+mn-cs"/>
              </a:rPr>
              <a:t>durante</a:t>
            </a:r>
            <a:r>
              <a:rPr lang="en-GB" sz="1200" kern="1200" dirty="0">
                <a:solidFill>
                  <a:schemeClr val="tx1"/>
                </a:solidFill>
                <a:effectLst/>
                <a:latin typeface="+mn-lt"/>
                <a:ea typeface="+mn-ea"/>
                <a:cs typeface="+mn-cs"/>
              </a:rPr>
              <a:t> [139]; </a:t>
            </a:r>
            <a:r>
              <a:rPr lang="en-GB" sz="1200" kern="1200" dirty="0" err="1">
                <a:solidFill>
                  <a:schemeClr val="tx1"/>
                </a:solidFill>
                <a:effectLst/>
                <a:latin typeface="+mn-lt"/>
                <a:ea typeface="+mn-ea"/>
                <a:cs typeface="+mn-cs"/>
              </a:rPr>
              <a:t>lugar</a:t>
            </a:r>
            <a:r>
              <a:rPr lang="en-GB" sz="1200" kern="1200" dirty="0">
                <a:solidFill>
                  <a:schemeClr val="tx1"/>
                </a:solidFill>
                <a:effectLst/>
                <a:latin typeface="+mn-lt"/>
                <a:ea typeface="+mn-ea"/>
                <a:cs typeface="+mn-cs"/>
              </a:rPr>
              <a:t> [144]; </a:t>
            </a:r>
            <a:r>
              <a:rPr lang="en-GB" sz="1200" kern="1200" dirty="0" err="1">
                <a:solidFill>
                  <a:schemeClr val="tx1"/>
                </a:solidFill>
                <a:effectLst/>
                <a:latin typeface="+mn-lt"/>
                <a:ea typeface="+mn-ea"/>
                <a:cs typeface="+mn-cs"/>
              </a:rPr>
              <a:t>descansar</a:t>
            </a:r>
            <a:r>
              <a:rPr lang="en-GB" sz="1200" kern="1200" dirty="0">
                <a:solidFill>
                  <a:schemeClr val="tx1"/>
                </a:solidFill>
                <a:effectLst/>
                <a:latin typeface="+mn-lt"/>
                <a:ea typeface="+mn-ea"/>
                <a:cs typeface="+mn-cs"/>
              </a:rPr>
              <a:t> [1749]; </a:t>
            </a:r>
            <a:r>
              <a:rPr lang="en-GB" sz="1200" kern="1200" dirty="0" err="1">
                <a:solidFill>
                  <a:schemeClr val="tx1"/>
                </a:solidFill>
                <a:effectLst/>
                <a:latin typeface="+mn-lt"/>
                <a:ea typeface="+mn-ea"/>
                <a:cs typeface="+mn-cs"/>
              </a:rPr>
              <a:t>preparar</a:t>
            </a:r>
            <a:r>
              <a:rPr lang="en-GB" sz="1200" kern="1200" dirty="0">
                <a:solidFill>
                  <a:schemeClr val="tx1"/>
                </a:solidFill>
                <a:effectLst/>
                <a:latin typeface="+mn-lt"/>
                <a:ea typeface="+mn-ea"/>
                <a:cs typeface="+mn-cs"/>
              </a:rPr>
              <a:t> [570]; </a:t>
            </a:r>
            <a:r>
              <a:rPr lang="en-GB" sz="1200" kern="1200" dirty="0" err="1">
                <a:solidFill>
                  <a:schemeClr val="tx1"/>
                </a:solidFill>
                <a:effectLst/>
                <a:latin typeface="+mn-lt"/>
                <a:ea typeface="+mn-ea"/>
                <a:cs typeface="+mn-cs"/>
              </a:rPr>
              <a:t>participar</a:t>
            </a:r>
            <a:r>
              <a:rPr lang="en-GB" sz="1200" kern="1200" dirty="0">
                <a:solidFill>
                  <a:schemeClr val="tx1"/>
                </a:solidFill>
                <a:effectLst/>
                <a:latin typeface="+mn-lt"/>
                <a:ea typeface="+mn-ea"/>
                <a:cs typeface="+mn-cs"/>
              </a:rPr>
              <a:t> [593]; </a:t>
            </a:r>
            <a:r>
              <a:rPr lang="en-GB" sz="1200" kern="1200" dirty="0" err="1">
                <a:solidFill>
                  <a:schemeClr val="tx1"/>
                </a:solidFill>
                <a:effectLst/>
                <a:latin typeface="+mn-lt"/>
                <a:ea typeface="+mn-ea"/>
                <a:cs typeface="+mn-cs"/>
              </a:rPr>
              <a:t>viajar</a:t>
            </a:r>
            <a:r>
              <a:rPr lang="en-GB" sz="1200" kern="1200" dirty="0">
                <a:solidFill>
                  <a:schemeClr val="tx1"/>
                </a:solidFill>
                <a:effectLst/>
                <a:latin typeface="+mn-lt"/>
                <a:ea typeface="+mn-ea"/>
                <a:cs typeface="+mn-cs"/>
              </a:rPr>
              <a:t> (a) [902]; </a:t>
            </a:r>
            <a:r>
              <a:rPr lang="en-GB" sz="1200" kern="1200" dirty="0" err="1">
                <a:solidFill>
                  <a:schemeClr val="tx1"/>
                </a:solidFill>
                <a:effectLst/>
                <a:latin typeface="+mn-lt"/>
                <a:ea typeface="+mn-ea"/>
                <a:cs typeface="+mn-cs"/>
              </a:rPr>
              <a:t>disfrutar</a:t>
            </a:r>
            <a:r>
              <a:rPr lang="en-GB" sz="1200" kern="1200" dirty="0">
                <a:solidFill>
                  <a:schemeClr val="tx1"/>
                </a:solidFill>
                <a:effectLst/>
                <a:latin typeface="+mn-lt"/>
                <a:ea typeface="+mn-ea"/>
                <a:cs typeface="+mn-cs"/>
              </a:rPr>
              <a:t> [939]; </a:t>
            </a:r>
            <a:r>
              <a:rPr lang="en-GB" sz="1200" kern="1200" dirty="0" err="1">
                <a:solidFill>
                  <a:schemeClr val="tx1"/>
                </a:solidFill>
                <a:effectLst/>
                <a:latin typeface="+mn-lt"/>
                <a:ea typeface="+mn-ea"/>
                <a:cs typeface="+mn-cs"/>
              </a:rPr>
              <a:t>montar</a:t>
            </a:r>
            <a:r>
              <a:rPr lang="en-GB" sz="1200" kern="1200" dirty="0">
                <a:solidFill>
                  <a:schemeClr val="tx1"/>
                </a:solidFill>
                <a:effectLst/>
                <a:latin typeface="+mn-lt"/>
                <a:ea typeface="+mn-ea"/>
                <a:cs typeface="+mn-cs"/>
              </a:rPr>
              <a:t> [1446]; </a:t>
            </a:r>
            <a:r>
              <a:rPr lang="en-GB" sz="1200" kern="1200" dirty="0" err="1">
                <a:solidFill>
                  <a:schemeClr val="tx1"/>
                </a:solidFill>
                <a:effectLst/>
                <a:latin typeface="+mn-lt"/>
                <a:ea typeface="+mn-ea"/>
                <a:cs typeface="+mn-cs"/>
              </a:rPr>
              <a:t>vacaciones</a:t>
            </a:r>
            <a:r>
              <a:rPr lang="en-GB" sz="1200" kern="1200" dirty="0">
                <a:solidFill>
                  <a:schemeClr val="tx1"/>
                </a:solidFill>
                <a:effectLst/>
                <a:latin typeface="+mn-lt"/>
                <a:ea typeface="+mn-ea"/>
                <a:cs typeface="+mn-cs"/>
              </a:rPr>
              <a:t> [2641]; </a:t>
            </a:r>
            <a:r>
              <a:rPr lang="en-GB" sz="1200" kern="1200" dirty="0" err="1">
                <a:solidFill>
                  <a:schemeClr val="tx1"/>
                </a:solidFill>
                <a:effectLst/>
                <a:latin typeface="+mn-lt"/>
                <a:ea typeface="+mn-ea"/>
                <a:cs typeface="+mn-cs"/>
              </a:rPr>
              <a:t>montaña</a:t>
            </a:r>
            <a:r>
              <a:rPr lang="en-GB" sz="1200" kern="1200" dirty="0">
                <a:solidFill>
                  <a:schemeClr val="tx1"/>
                </a:solidFill>
                <a:effectLst/>
                <a:latin typeface="+mn-lt"/>
                <a:ea typeface="+mn-ea"/>
                <a:cs typeface="+mn-cs"/>
              </a:rPr>
              <a:t> [1464]; vista [408]; </a:t>
            </a:r>
            <a:r>
              <a:rPr lang="en-GB" sz="1200" kern="1200" dirty="0" err="1">
                <a:solidFill>
                  <a:schemeClr val="tx1"/>
                </a:solidFill>
                <a:effectLst/>
                <a:latin typeface="+mn-lt"/>
                <a:ea typeface="+mn-ea"/>
                <a:cs typeface="+mn-cs"/>
              </a:rPr>
              <a:t>agosto</a:t>
            </a:r>
            <a:r>
              <a:rPr lang="en-GB" sz="1200" kern="1200" dirty="0">
                <a:solidFill>
                  <a:schemeClr val="tx1"/>
                </a:solidFill>
                <a:effectLst/>
                <a:latin typeface="+mn-lt"/>
                <a:ea typeface="+mn-ea"/>
                <a:cs typeface="+mn-cs"/>
              </a:rPr>
              <a:t> [931]</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endParaRPr lang="en-GB" sz="1200"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a:t>: </a:t>
            </a:r>
            <a:r>
              <a:rPr lang="en-US" b="0"/>
              <a:t>6 </a:t>
            </a:r>
            <a:r>
              <a:rPr lang="en-US" b="0" dirty="0"/>
              <a:t>minutes</a:t>
            </a:r>
          </a:p>
          <a:p>
            <a:endParaRPr lang="en-US" b="1" dirty="0"/>
          </a:p>
          <a:p>
            <a:r>
              <a:rPr lang="en-US" b="1" dirty="0"/>
              <a:t>Aim: </a:t>
            </a:r>
            <a:r>
              <a:rPr lang="en-US" b="0" dirty="0"/>
              <a:t>to </a:t>
            </a:r>
            <a:r>
              <a:rPr lang="en-US" b="0" baseline="0" dirty="0"/>
              <a:t>successfully say sentences using 1</a:t>
            </a:r>
            <a:r>
              <a:rPr lang="en-US" b="0" baseline="30000" dirty="0"/>
              <a:t>st</a:t>
            </a:r>
            <a:r>
              <a:rPr lang="en-US" b="0" baseline="0" dirty="0"/>
              <a:t> and 3</a:t>
            </a:r>
            <a:r>
              <a:rPr lang="en-US" b="0" baseline="30000" dirty="0"/>
              <a:t>rd</a:t>
            </a:r>
            <a:r>
              <a:rPr lang="en-US" b="0" baseline="0" dirty="0"/>
              <a:t> person singular endings of –</a:t>
            </a:r>
            <a:r>
              <a:rPr lang="en-US" b="0" baseline="0" dirty="0" err="1"/>
              <a:t>ar</a:t>
            </a:r>
            <a:r>
              <a:rPr lang="en-US" b="0" baseline="0" dirty="0"/>
              <a:t> verbs in the preterite tense with the correct subject pronouns for the eight slides that follow.</a:t>
            </a:r>
            <a:endParaRPr lang="en-US" b="0" dirty="0"/>
          </a:p>
          <a:p>
            <a:endParaRPr lang="en-US" b="1" dirty="0"/>
          </a:p>
          <a:p>
            <a:r>
              <a:rPr lang="en-US" b="1" dirty="0"/>
              <a:t>Procedure:</a:t>
            </a:r>
          </a:p>
          <a:p>
            <a:pPr marL="228600" indent="-228600">
              <a:buAutoNum type="arabicPeriod"/>
            </a:pPr>
            <a:r>
              <a:rPr lang="en-US" b="0" dirty="0"/>
              <a:t>Students say</a:t>
            </a:r>
            <a:r>
              <a:rPr lang="en-US" b="0" baseline="0" dirty="0"/>
              <a:t> the sentence in Spanish as indicated by the text/images.</a:t>
            </a:r>
          </a:p>
          <a:p>
            <a:pPr marL="228600" indent="-228600">
              <a:buAutoNum type="arabicPeriod"/>
            </a:pPr>
            <a:r>
              <a:rPr lang="en-US" b="0" baseline="0" dirty="0"/>
              <a:t>Clicking will then show the correct sentence in Spanish</a:t>
            </a:r>
          </a:p>
          <a:p>
            <a:pPr marL="228600" indent="-228600">
              <a:buAutoNum type="arabicPeriod"/>
            </a:pPr>
            <a:r>
              <a:rPr lang="en-US" b="0" baseline="0" dirty="0"/>
              <a:t>Teachers can choose how best to conduct this exercise</a:t>
            </a:r>
            <a:r>
              <a:rPr lang="en-US" b="0" baseline="0"/>
              <a:t>. Students could be asked to </a:t>
            </a:r>
            <a:r>
              <a:rPr lang="en-US" b="0" baseline="0" dirty="0"/>
              <a:t>work in pairs to either produce the whole sentence together or come up with a part of the sentence each, and </a:t>
            </a:r>
            <a:r>
              <a:rPr lang="en-US" b="0" baseline="0"/>
              <a:t>then feed back. </a:t>
            </a:r>
            <a:r>
              <a:rPr lang="en-US" b="0" baseline="0" dirty="0"/>
              <a:t>This will ensure all students are working on the task.</a:t>
            </a:r>
          </a:p>
          <a:p>
            <a:pPr marL="228600" indent="-228600">
              <a:buAutoNum type="arabicPeriod"/>
            </a:pPr>
            <a:endParaRPr lang="en-US" b="0" baseline="0" dirty="0"/>
          </a:p>
          <a:p>
            <a:r>
              <a:rPr lang="en-US" b="1" dirty="0"/>
              <a:t>Note:</a:t>
            </a:r>
          </a:p>
          <a:p>
            <a:r>
              <a:rPr lang="en-US" b="0" dirty="0"/>
              <a:t>The final sentence involved a spelling change with ‘</a:t>
            </a:r>
            <a:r>
              <a:rPr lang="en-US" b="0" dirty="0" err="1"/>
              <a:t>llegar</a:t>
            </a:r>
            <a:r>
              <a:rPr lang="en-US" b="0" dirty="0"/>
              <a:t>’ in the 1</a:t>
            </a:r>
            <a:r>
              <a:rPr lang="en-US" b="0" baseline="30000" dirty="0"/>
              <a:t>st</a:t>
            </a:r>
            <a:r>
              <a:rPr lang="en-US" b="0" dirty="0"/>
              <a:t> person singular. Teachers could ask how this verb would be spelled before revealing the </a:t>
            </a:r>
            <a:r>
              <a:rPr lang="en-US" b="0"/>
              <a:t>answer. The –gué ending was covered in Year</a:t>
            </a:r>
            <a:r>
              <a:rPr lang="en-US" b="0" baseline="0"/>
              <a:t> 8.</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376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097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Note: </a:t>
            </a:r>
            <a:r>
              <a:rPr lang="en-GB"/>
              <a:t>the possessive adjective ‘su’ has been taught (both</a:t>
            </a:r>
            <a:r>
              <a:rPr lang="en-GB" baseline="0"/>
              <a:t> in singular and plural form) in the Y8 SOW, but some students may need a reminder here. Alternatively, if this is likely to cause difficulty, ‘her’ could be replaced with ‘some’ to prompt ‘unos/unas’.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617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30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200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626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Note:</a:t>
            </a:r>
            <a:r>
              <a:rPr lang="en-GB" baseline="0"/>
              <a:t> ‘así que’ could also be given for ‘so’.</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487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Note: ‘hermosa’ could also be given for ‘beautiful’. Alternatively, students have also</a:t>
            </a:r>
            <a:r>
              <a:rPr lang="en-GB" baseline="0"/>
              <a:t> learnt the word ‘bonito’ with the translation ‘pretty’.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643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000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a:t>
            </a:r>
          </a:p>
          <a:p>
            <a:r>
              <a:rPr lang="en-US" b="0"/>
              <a:t>This</a:t>
            </a:r>
            <a:r>
              <a:rPr lang="en-US" b="0" baseline="0"/>
              <a:t> text could be used for additional practice in ‘sounding out’ unknown words in Spanish. It is very similar in design to the factual text on the Basque Country on slide 8.</a:t>
            </a:r>
            <a:endParaRPr lang="en-US" b="0"/>
          </a:p>
          <a:p>
            <a:endParaRPr lang="en-US" b="1"/>
          </a:p>
          <a:p>
            <a:r>
              <a:rPr lang="en-GB" b="1"/>
              <a:t>Procedure:</a:t>
            </a:r>
          </a:p>
          <a:p>
            <a:pPr marL="228600" indent="-228600">
              <a:buAutoNum type="arabicPeriod"/>
            </a:pPr>
            <a:r>
              <a:rPr lang="en-GB" b="0" baseline="0"/>
              <a:t>Students first read the text. Then bring up the list of near-cognates.</a:t>
            </a:r>
          </a:p>
          <a:p>
            <a:pPr marL="228600" indent="-228600">
              <a:buAutoNum type="arabicPeriod"/>
            </a:pPr>
            <a:r>
              <a:rPr lang="en-GB" b="0" baseline="0"/>
              <a:t>Check understanding of the cognates/near-cognates.</a:t>
            </a:r>
          </a:p>
          <a:p>
            <a:pPr marL="228600" indent="-228600">
              <a:buAutoNum type="arabicPeriod"/>
            </a:pPr>
            <a:r>
              <a:rPr lang="en-GB" b="0" baseline="0"/>
              <a:t>Students then work with a partner to decide how many syllables the Spanish word has. </a:t>
            </a:r>
          </a:p>
          <a:p>
            <a:pPr marL="228600" indent="-228600">
              <a:buAutoNum type="arabicPeriod"/>
            </a:pPr>
            <a:r>
              <a:rPr lang="en-GB" b="0" baseline="0"/>
              <a:t>When checking the answers, ask students to also say the word and focus on the position of the stress. All words have final syllable stress, except ‘perfumes’ (penultimate syllable stress). In the English equivalent, the stress is always on the first or second syllable.</a:t>
            </a:r>
          </a:p>
          <a:p>
            <a:pPr marL="228600" indent="-228600">
              <a:buAutoNum type="arabicPeriod"/>
            </a:pPr>
            <a:endParaRPr lang="en-GB" b="0" baseline="0" dirty="0"/>
          </a:p>
          <a:p>
            <a:pPr marL="0" indent="0">
              <a:buNone/>
            </a:pPr>
            <a:r>
              <a:rPr lang="en-GB" b="1" baseline="0" dirty="0"/>
              <a:t>Frequency </a:t>
            </a:r>
            <a:r>
              <a:rPr lang="en-GB" b="1" baseline="0"/>
              <a:t>of unknown words/cognates:</a:t>
            </a:r>
            <a:endParaRPr lang="en-GB" b="1" baseline="0" dirty="0"/>
          </a:p>
          <a:p>
            <a:pPr marL="0" indent="0">
              <a:buNone/>
            </a:pPr>
            <a:r>
              <a:rPr lang="en-GB" b="0" baseline="0" dirty="0"/>
              <a:t>capital [581], perfume [2895], central [618], cultural [714], hospital [1050], particular [1013], inferior [2013], error [887], </a:t>
            </a:r>
            <a:r>
              <a:rPr lang="en-GB" b="0" baseline="0" dirty="0" err="1"/>
              <a:t>decisión</a:t>
            </a:r>
            <a:r>
              <a:rPr lang="en-GB" b="0" baseline="0" dirty="0"/>
              <a:t> [590]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indent="0">
              <a:buNone/>
            </a:pP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2232341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Starter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Timing: </a:t>
            </a:r>
            <a:r>
              <a:rPr lang="en-US" b="0" dirty="0"/>
              <a:t>3 minutes</a:t>
            </a:r>
          </a:p>
          <a:p>
            <a:endParaRPr lang="en-US" b="1" dirty="0"/>
          </a:p>
          <a:p>
            <a:r>
              <a:rPr lang="en-US" b="1" dirty="0"/>
              <a:t>Aim: </a:t>
            </a:r>
            <a:r>
              <a:rPr lang="en-US" b="0" dirty="0"/>
              <a:t>to</a:t>
            </a:r>
            <a:r>
              <a:rPr lang="en-US" b="1" dirty="0"/>
              <a:t> </a:t>
            </a:r>
            <a:r>
              <a:rPr lang="en-GB" baseline="0" dirty="0"/>
              <a:t>work out which letters are missing and to share the context for the next activity.</a:t>
            </a:r>
            <a:endParaRPr lang="en-US" b="1" dirty="0"/>
          </a:p>
          <a:p>
            <a:endParaRPr lang="en-US" b="1" dirty="0"/>
          </a:p>
          <a:p>
            <a:r>
              <a:rPr lang="en-US" b="1" dirty="0"/>
              <a:t>Procedure:</a:t>
            </a:r>
          </a:p>
          <a:p>
            <a:r>
              <a:rPr lang="en-US" b="0"/>
              <a:t>1. Students look at the words individually</a:t>
            </a:r>
            <a:r>
              <a:rPr lang="en-US" b="0" baseline="0"/>
              <a:t> or with a partner and try to identify the missing letters.</a:t>
            </a:r>
          </a:p>
          <a:p>
            <a:r>
              <a:rPr lang="en-US" b="0"/>
              <a:t>2</a:t>
            </a:r>
            <a:r>
              <a:rPr lang="en-US" b="0" dirty="0"/>
              <a:t>. Each vertical column of words</a:t>
            </a:r>
            <a:r>
              <a:rPr lang="en-US" b="0" baseline="0" dirty="0"/>
              <a:t> will create a single word in Spanish. Together, these create ‘</a:t>
            </a:r>
            <a:r>
              <a:rPr lang="en-GB" baseline="0" dirty="0"/>
              <a:t>las </a:t>
            </a:r>
            <a:r>
              <a:rPr lang="en-GB" baseline="0" dirty="0" err="1"/>
              <a:t>vacaciones</a:t>
            </a:r>
            <a:r>
              <a:rPr lang="en-GB" baseline="0" dirty="0"/>
              <a:t> de </a:t>
            </a:r>
            <a:r>
              <a:rPr lang="en-GB" baseline="0" dirty="0" err="1"/>
              <a:t>verano</a:t>
            </a:r>
            <a:r>
              <a:rPr lang="en-GB" baseline="0" dirty="0"/>
              <a:t>’, the context for the next activity. </a:t>
            </a:r>
          </a:p>
          <a:p>
            <a:r>
              <a:rPr lang="en-US" b="0" dirty="0"/>
              <a:t>3.</a:t>
            </a:r>
            <a:r>
              <a:rPr lang="en-GB" baseline="0" dirty="0"/>
              <a:t> Elicit the English translations of these words from students to ensure that they understand them. </a:t>
            </a:r>
          </a:p>
          <a:p>
            <a:endParaRPr lang="en-GB" baseline="0" dirty="0"/>
          </a:p>
          <a:p>
            <a:r>
              <a:rPr lang="en-GB" b="1" baseline="0" dirty="0"/>
              <a:t>Notes: </a:t>
            </a:r>
          </a:p>
          <a:p>
            <a:pPr marL="228600" indent="-228600">
              <a:buAutoNum type="arabicPeriod"/>
            </a:pPr>
            <a:r>
              <a:rPr lang="en-GB" b="0" baseline="0" dirty="0"/>
              <a:t>S</a:t>
            </a:r>
            <a:r>
              <a:rPr lang="en-GB" baseline="0" dirty="0"/>
              <a:t>ome words could be given upfront to support students here, if helpful.</a:t>
            </a:r>
          </a:p>
          <a:p>
            <a:pPr marL="228600" indent="-228600">
              <a:buAutoNum type="arabicPeriod"/>
            </a:pPr>
            <a:r>
              <a:rPr lang="en-GB" baseline="0" dirty="0"/>
              <a:t>Vocabulary here is taken from both Year 7 and Year </a:t>
            </a:r>
            <a:r>
              <a:rPr lang="en-GB" baseline="0"/>
              <a:t>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a:t>Pictures from https://openmoji.org/ under a </a:t>
            </a:r>
            <a:r>
              <a:rPr lang="en-GB" sz="1200" b="0" i="0" kern="1200">
                <a:solidFill>
                  <a:schemeClr val="tx1"/>
                </a:solidFill>
                <a:effectLst/>
                <a:latin typeface="+mn-lt"/>
                <a:ea typeface="+mn-ea"/>
                <a:cs typeface="+mn-cs"/>
              </a:rPr>
              <a:t>CC BY-SA 4.0 license.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716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kern="1200">
                <a:solidFill>
                  <a:schemeClr val="tx1"/>
                </a:solidFill>
                <a:effectLst/>
                <a:latin typeface="+mn-lt"/>
                <a:ea typeface="+mn-ea"/>
                <a:cs typeface="+mn-cs"/>
              </a:rPr>
              <a:t>Native teacher feedback provided by Blanca Román.</a:t>
            </a:r>
            <a:endParaRPr lang="en-GB" sz="1200"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Learning </a:t>
            </a:r>
            <a:r>
              <a:rPr lang="en-GB" sz="1200" b="1" dirty="0"/>
              <a:t>outcomes (</a:t>
            </a:r>
            <a:r>
              <a:rPr lang="en-GB" sz="1200" b="1"/>
              <a:t>lesson 2)</a:t>
            </a:r>
            <a:endParaRPr lang="en-GB" sz="1200" b="1" dirty="0"/>
          </a:p>
          <a:p>
            <a:r>
              <a:rPr lang="en-GB" sz="1200" kern="1200">
                <a:solidFill>
                  <a:schemeClr val="tx1"/>
                </a:solidFill>
                <a:effectLst/>
                <a:latin typeface="+mn-lt"/>
                <a:ea typeface="+mn-ea"/>
                <a:cs typeface="+mn-cs"/>
              </a:rPr>
              <a:t>Consolidation of the following:</a:t>
            </a:r>
          </a:p>
          <a:p>
            <a:pPr marL="171450" indent="-171450">
              <a:buFont typeface="Arial" panose="020B0604020202020204" pitchFamily="34" charset="0"/>
              <a:buChar char="•"/>
            </a:pPr>
            <a:r>
              <a:rPr lang="en-GB" sz="1200" kern="1200">
                <a:solidFill>
                  <a:schemeClr val="tx1"/>
                </a:solidFill>
                <a:effectLst/>
                <a:latin typeface="+mn-lt"/>
                <a:ea typeface="+mn-ea"/>
                <a:cs typeface="+mn-cs"/>
              </a:rPr>
              <a:t>-ar verbs in 1</a:t>
            </a:r>
            <a:r>
              <a:rPr lang="en-GB" sz="1200" kern="1200" baseline="30000">
                <a:solidFill>
                  <a:schemeClr val="tx1"/>
                </a:solidFill>
                <a:effectLst/>
                <a:latin typeface="+mn-lt"/>
                <a:ea typeface="+mn-ea"/>
                <a:cs typeface="+mn-cs"/>
              </a:rPr>
              <a:t>st</a:t>
            </a:r>
            <a:r>
              <a:rPr lang="en-GB" sz="1200" kern="1200">
                <a:solidFill>
                  <a:schemeClr val="tx1"/>
                </a:solidFill>
                <a:effectLst/>
                <a:latin typeface="+mn-lt"/>
                <a:ea typeface="+mn-ea"/>
                <a:cs typeface="+mn-cs"/>
              </a:rPr>
              <a:t>, 2</a:t>
            </a:r>
            <a:r>
              <a:rPr lang="en-GB" sz="1200" kern="1200" baseline="30000">
                <a:solidFill>
                  <a:schemeClr val="tx1"/>
                </a:solidFill>
                <a:effectLst/>
                <a:latin typeface="+mn-lt"/>
                <a:ea typeface="+mn-ea"/>
                <a:cs typeface="+mn-cs"/>
              </a:rPr>
              <a:t>nd</a:t>
            </a:r>
            <a:r>
              <a:rPr lang="en-GB" sz="1200" kern="1200" baseline="0">
                <a:solidFill>
                  <a:schemeClr val="tx1"/>
                </a:solidFill>
                <a:effectLst/>
                <a:latin typeface="+mn-lt"/>
                <a:ea typeface="+mn-ea"/>
                <a:cs typeface="+mn-cs"/>
              </a:rPr>
              <a:t> and 3</a:t>
            </a:r>
            <a:r>
              <a:rPr lang="en-GB" sz="1200" kern="1200" baseline="30000">
                <a:solidFill>
                  <a:schemeClr val="tx1"/>
                </a:solidFill>
                <a:effectLst/>
                <a:latin typeface="+mn-lt"/>
                <a:ea typeface="+mn-ea"/>
                <a:cs typeface="+mn-cs"/>
              </a:rPr>
              <a:t>rd</a:t>
            </a:r>
            <a:r>
              <a:rPr lang="en-GB" sz="1200" kern="1200" baseline="0">
                <a:solidFill>
                  <a:schemeClr val="tx1"/>
                </a:solidFill>
                <a:effectLst/>
                <a:latin typeface="+mn-lt"/>
                <a:ea typeface="+mn-ea"/>
                <a:cs typeface="+mn-cs"/>
              </a:rPr>
              <a:t> person singular preterite (-é, -aste, -ó)</a:t>
            </a:r>
            <a:r>
              <a:rPr lang="en-GB" sz="1200" kern="1200">
                <a:solidFill>
                  <a:schemeClr val="tx1"/>
                </a:solidFill>
                <a:effectLst/>
                <a:latin typeface="+mn-lt"/>
                <a:ea typeface="+mn-ea"/>
                <a:cs typeface="+mn-cs"/>
              </a:rPr>
              <a:t> </a:t>
            </a:r>
          </a:p>
          <a:p>
            <a:pPr marL="171450" indent="-171450">
              <a:buFont typeface="Arial" panose="020B0604020202020204" pitchFamily="34" charset="0"/>
              <a:buChar char="•"/>
            </a:pPr>
            <a:r>
              <a:rPr lang="en-GB" sz="1200" kern="1200">
                <a:solidFill>
                  <a:schemeClr val="tx1"/>
                </a:solidFill>
                <a:effectLst/>
                <a:latin typeface="+mn-lt"/>
                <a:ea typeface="+mn-ea"/>
                <a:cs typeface="+mn-cs"/>
              </a:rPr>
              <a:t>subject pronouns ‘yo’, ‘tú’,</a:t>
            </a:r>
            <a:r>
              <a:rPr lang="en-GB" sz="1200" kern="1200" baseline="0">
                <a:solidFill>
                  <a:schemeClr val="tx1"/>
                </a:solidFill>
                <a:effectLst/>
                <a:latin typeface="+mn-lt"/>
                <a:ea typeface="+mn-ea"/>
                <a:cs typeface="+mn-cs"/>
              </a:rPr>
              <a:t> ‘él’, ‘ella’</a:t>
            </a:r>
            <a:endParaRPr lang="en-GB" sz="1200" kern="1200">
              <a:solidFill>
                <a:schemeClr val="tx1"/>
              </a:solidFill>
              <a:effectLst/>
              <a:latin typeface="+mn-lt"/>
              <a:ea typeface="+mn-ea"/>
              <a:cs typeface="+mn-cs"/>
            </a:endParaRPr>
          </a:p>
          <a:p>
            <a:pPr marL="171450" indent="-171450">
              <a:buFont typeface="Arial" panose="020B0604020202020204" pitchFamily="34" charset="0"/>
              <a:buChar char="•"/>
            </a:pPr>
            <a:r>
              <a:rPr lang="en-GB" sz="1200" kern="1200">
                <a:solidFill>
                  <a:schemeClr val="tx1"/>
                </a:solidFill>
                <a:effectLst/>
                <a:latin typeface="+mn-lt"/>
                <a:ea typeface="+mn-ea"/>
                <a:cs typeface="+mn-cs"/>
              </a:rPr>
              <a:t>a subset of Y7 and Y8 vocabulary (see below)</a:t>
            </a: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Frequency </a:t>
            </a:r>
            <a:r>
              <a:rPr lang="en-GB" sz="1200" b="1" i="0" u="none" strike="noStrike" kern="1200" cap="none" dirty="0">
                <a:solidFill>
                  <a:schemeClr val="tx1"/>
                </a:solidFill>
                <a:effectLst/>
                <a:latin typeface="+mn-lt"/>
                <a:ea typeface="Calibri"/>
                <a:cs typeface="Calibri"/>
                <a:sym typeface="Calibri"/>
              </a:rPr>
              <a:t>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n-GB" sz="1200" kern="1200">
                <a:solidFill>
                  <a:schemeClr val="tx1"/>
                </a:solidFill>
                <a:effectLst/>
                <a:latin typeface="+mn-lt"/>
                <a:ea typeface="+mn-ea"/>
                <a:cs typeface="+mn-cs"/>
              </a:rPr>
              <a:t>pasar³ [68]; aprovechar [885]; quedar [100]; verano [1139]; pasado (adj.);  cantar [717]; precioso [1777]; viaje [519]; mientras que [mientras-127]; entonces [74]; fiesta [796]; canción [982]; país [109]; costa [896]; yo [28]; tú [184] él [9]; ella [72]; encontrar [102]; celebrar [886]; ¿de verdad? [176]; porque [40];]; largo [300]; bicicleta [3684]; cámara [903]; caballo [907]; también [49]; comprar [361]; bailar [1323]; llegar [75]; caminar [514]; antiguo [446]; museo [1114]; ¿dónde? [161]; ciudad [178]; ¿cuándo? [57]; (por) ¿qué? [50]; ¿quién? [289]; mar [480]; durante [139]; lugar [144]; descansar [1749]; preparar [570]; participar [593]; viajar (a) [902]; disfrutar [939]; montar [1446]; vacaciones [2641]; montaña [1464]; vista [408]; agosto [931]</a:t>
            </a:r>
          </a:p>
          <a:p>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a:t>Source:</a:t>
            </a:r>
            <a:r>
              <a:rPr lang="es-ES" baseline="0"/>
              <a:t> Davies, M. &amp; Davies, K. (2018</a:t>
            </a:r>
            <a:r>
              <a:rPr lang="es-ES" i="0" baseline="0"/>
              <a:t>)</a:t>
            </a:r>
            <a:r>
              <a:rPr lang="es-ES" i="1" baseline="0"/>
              <a:t>. A frequency dictionary of Spanish: Core vocabulary for learners </a:t>
            </a:r>
            <a:r>
              <a:rPr lang="es-ES" baseline="0"/>
              <a:t>(2nd ed.). Routledge: London</a:t>
            </a:r>
          </a:p>
          <a:p>
            <a:endParaRPr lang="en-GB" sz="1200" kern="1200">
              <a:solidFill>
                <a:schemeClr val="tx1"/>
              </a:solidFill>
              <a:effectLst/>
              <a:latin typeface="+mn-lt"/>
              <a:ea typeface="+mn-ea"/>
              <a:cs typeface="+mn-cs"/>
            </a:endParaRPr>
          </a:p>
          <a:p>
            <a:r>
              <a:rPr lang="en-CA" sz="1200" b="0" i="0" u="none" strike="noStrike" kern="1200">
                <a:solidFill>
                  <a:schemeClr val="tx1"/>
                </a:solidFill>
                <a:effectLst/>
                <a:latin typeface="+mn-lt"/>
                <a:ea typeface="+mn-ea"/>
                <a:cs typeface="+mn-cs"/>
              </a:rPr>
              <a:t>The frequency rankings for words that occur in this PowerPoint which have been</a:t>
            </a:r>
            <a:r>
              <a:rPr lang="en-CA" sz="1200" b="0" i="1" u="none" strike="noStrike" kern="1200">
                <a:solidFill>
                  <a:schemeClr val="tx1"/>
                </a:solidFill>
                <a:effectLst/>
                <a:latin typeface="+mn-lt"/>
                <a:ea typeface="+mn-ea"/>
                <a:cs typeface="+mn-cs"/>
              </a:rPr>
              <a:t> previously</a:t>
            </a:r>
            <a:r>
              <a:rPr lang="en-CA" sz="1200" b="0" i="0" u="none" strike="noStrike" kern="1200">
                <a:solidFill>
                  <a:schemeClr val="tx1"/>
                </a:solidFill>
                <a:effectLst/>
                <a:latin typeface="+mn-lt"/>
                <a:ea typeface="+mn-ea"/>
                <a:cs typeface="+mn-cs"/>
              </a:rPr>
              <a:t> introduced in NCELP resources are given in the NCELP SOW and in the resources that first introduced and formally re-visited those words. For any </a:t>
            </a:r>
            <a:r>
              <a:rPr lang="en-CA" sz="1200" b="0" i="1" u="none" strike="noStrike" kern="1200">
                <a:solidFill>
                  <a:schemeClr val="tx1"/>
                </a:solidFill>
                <a:effectLst/>
                <a:latin typeface="+mn-lt"/>
                <a:ea typeface="+mn-ea"/>
                <a:cs typeface="+mn-cs"/>
              </a:rPr>
              <a:t>other </a:t>
            </a:r>
            <a:r>
              <a:rPr lang="en-CA" sz="1200" b="0" i="0" u="none" strike="noStrike" kern="1200">
                <a:solidFill>
                  <a:schemeClr val="tx1"/>
                </a:solidFill>
                <a:effectLst/>
                <a:latin typeface="+mn-lt"/>
                <a:ea typeface="+mn-ea"/>
                <a:cs typeface="+mn-cs"/>
              </a:rPr>
              <a:t>words that occur incidentally in this PowerPoint, frequency rankings will be provided in the notes field wherever possible.</a:t>
            </a:r>
            <a:endParaRPr lang="en-GB" sz="1200" b="1"/>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881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4</a:t>
            </a:r>
            <a:r>
              <a:rPr lang="en-US" b="0" i="0" dirty="0"/>
              <a:t> minutes </a:t>
            </a:r>
          </a:p>
          <a:p>
            <a:endParaRPr lang="en-US" b="1" dirty="0"/>
          </a:p>
          <a:p>
            <a:r>
              <a:rPr lang="en-US" b="1" dirty="0"/>
              <a:t>Aim: </a:t>
            </a:r>
            <a:r>
              <a:rPr lang="en-US" b="0" dirty="0"/>
              <a:t>to revisit Y7 and Y8</a:t>
            </a:r>
            <a:r>
              <a:rPr lang="en-US" b="0" baseline="0" dirty="0"/>
              <a:t> </a:t>
            </a:r>
            <a:r>
              <a:rPr lang="en-US" b="0" dirty="0"/>
              <a:t>vocabulary in</a:t>
            </a:r>
            <a:r>
              <a:rPr lang="en-US" b="0" baseline="0" dirty="0"/>
              <a:t> both receptive and productive modes of language use.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a:t>
            </a:r>
            <a:r>
              <a:rPr lang="en-GB" dirty="0"/>
              <a:t>Students</a:t>
            </a:r>
            <a:r>
              <a:rPr lang="en-GB" baseline="0" dirty="0"/>
              <a:t> either work by themselves or in pairs, matching up words with the corresponding picture (1 minute)</a:t>
            </a:r>
            <a:br>
              <a:rPr lang="en-GB" baseline="0" dirty="0"/>
            </a:br>
            <a:r>
              <a:rPr lang="en-GB" b="0" baseline="0" dirty="0"/>
              <a:t>2. </a:t>
            </a:r>
            <a:r>
              <a:rPr lang="en-GB" baseline="0" dirty="0"/>
              <a:t>Then the teacher shows the answers one by one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baseline="0" dirty="0"/>
              <a:t>After one more click, the Spanish words are covered up.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a:t>
            </a:r>
            <a:r>
              <a:rPr lang="en-GB" baseline="0" dirty="0"/>
              <a:t>Students work in pairs. One says a random letter and the other says the word in Spanish as fast as possible. Students take turns (2 minutes).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Notes: </a:t>
            </a:r>
            <a:br>
              <a:rPr lang="en-GB" b="1" baseline="0" dirty="0">
                <a:sym typeface="Wingdings" panose="05000000000000000000" pitchFamily="2" charset="2"/>
              </a:rPr>
            </a:br>
            <a:r>
              <a:rPr lang="en-GB" b="0" baseline="0" dirty="0">
                <a:sym typeface="Wingdings" panose="05000000000000000000" pitchFamily="2" charset="2"/>
              </a:rPr>
              <a:t>Teachers could remind students to produce the articles with the nouns in the active recall phase.</a:t>
            </a:r>
            <a:endParaRPr lang="en-GB" b="1"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ym typeface="Wingdings" panose="05000000000000000000" pitchFamily="2" charset="2"/>
              </a:rPr>
              <a:t>To increase the level of difficulty for a higher-ability group, students could pass steps 1-3 and go straight to step 4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ym typeface="Wingdings" panose="05000000000000000000" pitchFamily="2" charset="2"/>
              </a:rPr>
              <a:t>Images free from clipart-library.com</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832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2</a:t>
            </a:r>
            <a:r>
              <a:rPr lang="en-GB" dirty="0"/>
              <a:t> minutes</a:t>
            </a:r>
          </a:p>
          <a:p>
            <a:endParaRPr lang="en-GB" dirty="0"/>
          </a:p>
          <a:p>
            <a:r>
              <a:rPr lang="en-GB" b="1" dirty="0"/>
              <a:t>Aim</a:t>
            </a:r>
            <a:r>
              <a:rPr lang="en-GB" b="1"/>
              <a:t>: </a:t>
            </a:r>
            <a:r>
              <a:rPr lang="en-GB" b="0"/>
              <a:t>to recap the </a:t>
            </a:r>
            <a:r>
              <a:rPr lang="en-GB" b="0" dirty="0"/>
              <a:t>1</a:t>
            </a:r>
            <a:r>
              <a:rPr lang="en-GB" b="0" baseline="30000" dirty="0"/>
              <a:t>st</a:t>
            </a:r>
            <a:r>
              <a:rPr lang="en-GB" b="0" dirty="0"/>
              <a:t>, 2</a:t>
            </a:r>
            <a:r>
              <a:rPr lang="en-GB" b="0" baseline="30000" dirty="0"/>
              <a:t>nd</a:t>
            </a:r>
            <a:r>
              <a:rPr lang="en-GB" b="0" dirty="0"/>
              <a:t> and 3</a:t>
            </a:r>
            <a:r>
              <a:rPr lang="en-GB" b="0" baseline="30000" dirty="0"/>
              <a:t>rd</a:t>
            </a:r>
            <a:r>
              <a:rPr lang="en-GB" b="0" dirty="0"/>
              <a:t> person singular endings for –</a:t>
            </a:r>
            <a:r>
              <a:rPr lang="en-GB" b="0" dirty="0" err="1"/>
              <a:t>ar</a:t>
            </a:r>
            <a:r>
              <a:rPr lang="en-GB" b="0" dirty="0"/>
              <a:t> verbs in the </a:t>
            </a:r>
            <a:r>
              <a:rPr lang="en-GB" b="0" dirty="0" err="1"/>
              <a:t>preterite</a:t>
            </a:r>
            <a:r>
              <a:rPr lang="en-GB" b="0" dirty="0"/>
              <a:t> tense.</a:t>
            </a:r>
          </a:p>
          <a:p>
            <a:endParaRPr lang="en-GB" b="0" dirty="0"/>
          </a:p>
          <a:p>
            <a:r>
              <a:rPr lang="en-GB" b="1" dirty="0"/>
              <a:t>Procedure</a:t>
            </a:r>
            <a:r>
              <a:rPr lang="en-GB" b="1"/>
              <a:t>: </a:t>
            </a:r>
          </a:p>
          <a:p>
            <a:r>
              <a:rPr lang="en-GB" b="0"/>
              <a:t>1. Click </a:t>
            </a:r>
            <a:r>
              <a:rPr lang="en-GB" b="0" dirty="0"/>
              <a:t>to go through the rules for each verb ending</a:t>
            </a:r>
            <a:r>
              <a:rPr lang="en-GB" b="0"/>
              <a:t>. Gaps </a:t>
            </a:r>
            <a:r>
              <a:rPr lang="en-GB" b="0" dirty="0"/>
              <a:t>are left for teachers to elicit answers from students for the endings and translated sentences.</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386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a:t>
            </a:r>
            <a:r>
              <a:rPr lang="en-US" b="0" baseline="0" dirty="0"/>
              <a:t> minutes</a:t>
            </a:r>
          </a:p>
          <a:p>
            <a:endParaRPr lang="en-US" b="1" dirty="0"/>
          </a:p>
          <a:p>
            <a:r>
              <a:rPr lang="en-US" b="1" dirty="0"/>
              <a:t>Aim</a:t>
            </a:r>
            <a:r>
              <a:rPr lang="en-US" b="1"/>
              <a:t>: </a:t>
            </a:r>
            <a:r>
              <a:rPr lang="en-US" b="0" baseline="0"/>
              <a:t>to </a:t>
            </a:r>
            <a:r>
              <a:rPr lang="en-US" b="0" baseline="0" dirty="0"/>
              <a:t>help students prepare for the productive elements of the </a:t>
            </a:r>
            <a:r>
              <a:rPr lang="en-US" b="0" baseline="0"/>
              <a:t>next task by recapping Spanish </a:t>
            </a:r>
            <a:r>
              <a:rPr lang="en-US" b="0" baseline="0" dirty="0"/>
              <a:t>question formation</a:t>
            </a:r>
            <a:r>
              <a:rPr lang="en-US" b="0" baseline="0"/>
              <a:t>. Students often find it </a:t>
            </a:r>
            <a:r>
              <a:rPr lang="en-US" b="0" baseline="0" dirty="0"/>
              <a:t>difficult to construct questions by translating from English prompts, </a:t>
            </a:r>
            <a:r>
              <a:rPr lang="en-US" b="0" baseline="0"/>
              <a:t>as the translation </a:t>
            </a:r>
            <a:r>
              <a:rPr lang="en-US" b="0" baseline="0" dirty="0"/>
              <a:t>is often not </a:t>
            </a:r>
            <a:r>
              <a:rPr lang="en-US" b="0" baseline="0"/>
              <a:t>literal.</a:t>
            </a:r>
            <a:endParaRPr lang="en-US" b="0" baseline="0" dirty="0"/>
          </a:p>
          <a:p>
            <a:endParaRPr lang="en-US" b="0" baseline="0" dirty="0"/>
          </a:p>
          <a:p>
            <a:r>
              <a:rPr lang="en-US" b="1" dirty="0"/>
              <a:t>Procedure:</a:t>
            </a:r>
          </a:p>
          <a:p>
            <a:pPr marL="228600" indent="-228600">
              <a:buAutoNum type="arabicPeriod"/>
            </a:pPr>
            <a:r>
              <a:rPr lang="en-US" b="0" dirty="0"/>
              <a:t>Click to go through this</a:t>
            </a:r>
            <a:r>
              <a:rPr lang="en-US" b="0" baseline="0" dirty="0"/>
              <a:t> slide’s explanation and examples.</a:t>
            </a:r>
          </a:p>
          <a:p>
            <a:pPr marL="228600" indent="-228600">
              <a:buAutoNum type="arabicPeriod"/>
            </a:pPr>
            <a:r>
              <a:rPr lang="en-US" b="0" baseline="0" dirty="0"/>
              <a:t>Audio is provided to model the intonation (see note below).</a:t>
            </a:r>
          </a:p>
          <a:p>
            <a:pPr marL="0" indent="0">
              <a:buNone/>
            </a:pPr>
            <a:endParaRPr lang="en-US" b="0" baseline="0" dirty="0"/>
          </a:p>
          <a:p>
            <a:r>
              <a:rPr lang="en-US" b="1" baseline="0" dirty="0"/>
              <a:t>Note: </a:t>
            </a:r>
            <a:r>
              <a:rPr lang="en-US" b="0" baseline="0" dirty="0"/>
              <a:t>the teacher could also highlight the fact that Spanish questions have raised intonation at the end. This distinguishes them from </a:t>
            </a:r>
            <a:r>
              <a:rPr lang="en-US" b="0" baseline="0"/>
              <a:t>statements.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425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s-ES" b="0" dirty="0"/>
              <a:t>to </a:t>
            </a:r>
            <a:r>
              <a:rPr lang="es-ES" b="0" dirty="0" err="1"/>
              <a:t>consolidate</a:t>
            </a:r>
            <a:r>
              <a:rPr lang="es-ES" b="0" dirty="0"/>
              <a:t> </a:t>
            </a:r>
            <a:r>
              <a:rPr lang="es-ES" b="0" dirty="0" err="1"/>
              <a:t>understanding</a:t>
            </a:r>
            <a:r>
              <a:rPr lang="es-ES" b="0" dirty="0"/>
              <a:t> of </a:t>
            </a:r>
            <a:r>
              <a:rPr lang="es-ES" b="0" dirty="0" err="1"/>
              <a:t>the</a:t>
            </a:r>
            <a:r>
              <a:rPr lang="es-ES" b="0" dirty="0"/>
              <a:t> </a:t>
            </a:r>
            <a:r>
              <a:rPr lang="es-ES" b="0" dirty="0" err="1"/>
              <a:t>difference</a:t>
            </a:r>
            <a:r>
              <a:rPr lang="es-ES" b="0" dirty="0"/>
              <a:t> </a:t>
            </a:r>
            <a:r>
              <a:rPr lang="es-ES" b="0" dirty="0" err="1"/>
              <a:t>between</a:t>
            </a:r>
            <a:r>
              <a:rPr lang="es-ES" b="0" dirty="0"/>
              <a:t> 2nd </a:t>
            </a:r>
            <a:r>
              <a:rPr lang="es-ES" b="0" dirty="0" err="1"/>
              <a:t>person</a:t>
            </a:r>
            <a:r>
              <a:rPr lang="es-ES" b="0" dirty="0"/>
              <a:t> singular (-</a:t>
            </a:r>
            <a:r>
              <a:rPr lang="es-ES" b="0" dirty="0" err="1"/>
              <a:t>aste</a:t>
            </a:r>
            <a:r>
              <a:rPr lang="es-ES" b="0" dirty="0"/>
              <a:t>) and 3rd </a:t>
            </a:r>
            <a:r>
              <a:rPr lang="es-ES" b="0" dirty="0" err="1"/>
              <a:t>person</a:t>
            </a:r>
            <a:r>
              <a:rPr lang="es-ES" b="0" dirty="0"/>
              <a:t> singular (-</a:t>
            </a:r>
            <a:r>
              <a:rPr lang="es-ES" b="0" dirty="0" err="1"/>
              <a:t>ó</a:t>
            </a:r>
            <a:r>
              <a:rPr lang="es-ES" b="0" dirty="0"/>
              <a:t>) </a:t>
            </a:r>
            <a:r>
              <a:rPr lang="es-ES" b="0" dirty="0" err="1"/>
              <a:t>of</a:t>
            </a:r>
            <a:r>
              <a:rPr lang="es-ES" b="0" dirty="0"/>
              <a:t> </a:t>
            </a:r>
            <a:r>
              <a:rPr lang="es-ES" b="0" err="1"/>
              <a:t>the</a:t>
            </a:r>
            <a:r>
              <a:rPr lang="es-ES" b="0"/>
              <a:t> preterite </a:t>
            </a:r>
            <a:r>
              <a:rPr lang="es-ES" b="0" dirty="0" err="1"/>
              <a:t>through</a:t>
            </a:r>
            <a:r>
              <a:rPr lang="es-ES" b="0" dirty="0"/>
              <a:t> </a:t>
            </a:r>
            <a:r>
              <a:rPr lang="es-ES" b="0" dirty="0" err="1"/>
              <a:t>reading</a:t>
            </a:r>
            <a:r>
              <a:rPr lang="es-ES" b="0" dirty="0"/>
              <a:t>. To </a:t>
            </a:r>
            <a:r>
              <a:rPr lang="es-ES" b="0" dirty="0" err="1"/>
              <a:t>consolidate</a:t>
            </a:r>
            <a:r>
              <a:rPr lang="es-ES" b="0" dirty="0"/>
              <a:t> </a:t>
            </a:r>
            <a:r>
              <a:rPr lang="es-ES" b="0" dirty="0" err="1"/>
              <a:t>understanding</a:t>
            </a:r>
            <a:r>
              <a:rPr lang="es-ES" b="0" dirty="0"/>
              <a:t> of </a:t>
            </a:r>
            <a:r>
              <a:rPr lang="es-ES" b="0" dirty="0" err="1"/>
              <a:t>vocabulary</a:t>
            </a:r>
            <a:r>
              <a:rPr lang="es-ES" b="0" dirty="0"/>
              <a:t> </a:t>
            </a:r>
            <a:r>
              <a:rPr lang="es-ES" b="0" dirty="0" err="1"/>
              <a:t>through</a:t>
            </a:r>
            <a:r>
              <a:rPr lang="es-ES" b="0" dirty="0"/>
              <a:t> </a:t>
            </a:r>
            <a:r>
              <a:rPr lang="es-ES" b="0" dirty="0" err="1"/>
              <a:t>translation</a:t>
            </a:r>
            <a:r>
              <a:rPr lang="es-ES" b="0" dirty="0"/>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read each </a:t>
            </a:r>
            <a:r>
              <a:rPr lang="en-US" b="0"/>
              <a:t>sentence and </a:t>
            </a:r>
            <a:r>
              <a:rPr lang="en-US" b="0" dirty="0"/>
              <a:t>decide whether it refers to the 2</a:t>
            </a:r>
            <a:r>
              <a:rPr lang="en-US" b="0" baseline="30000" dirty="0"/>
              <a:t>nd</a:t>
            </a:r>
            <a:r>
              <a:rPr lang="en-US" b="0" dirty="0"/>
              <a:t> or 3</a:t>
            </a:r>
            <a:r>
              <a:rPr lang="en-US" b="0" baseline="30000" dirty="0"/>
              <a:t>rd</a:t>
            </a:r>
            <a:r>
              <a:rPr lang="en-US" b="0" dirty="0"/>
              <a:t> person singular of the </a:t>
            </a:r>
            <a:r>
              <a:rPr lang="en-US" b="0" dirty="0" err="1"/>
              <a:t>preterite</a:t>
            </a:r>
            <a:r>
              <a:rPr lang="en-US" b="0" dirty="0"/>
              <a:t>.</a:t>
            </a:r>
          </a:p>
          <a:p>
            <a:pPr marL="228600" indent="-228600">
              <a:buAutoNum type="arabicPeriod"/>
            </a:pPr>
            <a:r>
              <a:rPr lang="en-US" b="0" baseline="0" dirty="0"/>
              <a:t>Students write each sentence </a:t>
            </a:r>
            <a:r>
              <a:rPr lang="en-US" b="0" baseline="0"/>
              <a:t>in English. Alternatively, they could give the meaning orally when checking answers to part 1.</a:t>
            </a:r>
            <a:endParaRPr lang="en-US" b="0" baseline="0" dirty="0"/>
          </a:p>
          <a:p>
            <a:pPr marL="228600" indent="-228600">
              <a:buAutoNum type="arabicPeriod"/>
            </a:pPr>
            <a:r>
              <a:rPr lang="en-US" sz="1200" b="0" kern="1200" baseline="0" dirty="0">
                <a:solidFill>
                  <a:schemeClr val="tx1"/>
                </a:solidFill>
                <a:effectLst/>
                <a:latin typeface="+mn-lt"/>
                <a:ea typeface="+mn-ea"/>
                <a:cs typeface="+mn-cs"/>
              </a:rPr>
              <a:t>Answers are </a:t>
            </a:r>
            <a:r>
              <a:rPr lang="en-US" sz="1200" b="0" kern="1200" baseline="0">
                <a:solidFill>
                  <a:schemeClr val="tx1"/>
                </a:solidFill>
                <a:effectLst/>
                <a:latin typeface="+mn-lt"/>
                <a:ea typeface="+mn-ea"/>
                <a:cs typeface="+mn-cs"/>
              </a:rPr>
              <a:t>shown by clicking and appear row by row.</a:t>
            </a:r>
            <a:endParaRPr lang="es-419" sz="1200" kern="1200" dirty="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Note: </a:t>
            </a:r>
            <a:r>
              <a:rPr lang="en-US" b="0" baseline="0"/>
              <a:t>picture from https://openmoji.org/ under a </a:t>
            </a:r>
            <a:r>
              <a:rPr lang="en-GB" sz="1200" b="0" i="0" kern="1200">
                <a:solidFill>
                  <a:schemeClr val="tx1"/>
                </a:solidFill>
                <a:effectLst/>
                <a:latin typeface="+mn-lt"/>
                <a:ea typeface="+mn-ea"/>
                <a:cs typeface="+mn-cs"/>
              </a:rPr>
              <a:t>CC BY-SA 4.0 license.</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3626881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1)</a:t>
            </a:r>
            <a:r>
              <a:rPr lang="en-US" b="1" dirty="0"/>
              <a:t> </a:t>
            </a:r>
            <a:r>
              <a:rPr lang="es-ES" b="0" dirty="0" err="1"/>
              <a:t>to</a:t>
            </a:r>
            <a:r>
              <a:rPr lang="es-ES" b="0" dirty="0"/>
              <a:t> </a:t>
            </a:r>
            <a:r>
              <a:rPr lang="es-ES" b="0" dirty="0" err="1"/>
              <a:t>consolidate</a:t>
            </a:r>
            <a:r>
              <a:rPr lang="es-ES" b="0" dirty="0"/>
              <a:t> </a:t>
            </a:r>
            <a:r>
              <a:rPr lang="es-ES" b="0" dirty="0" err="1"/>
              <a:t>understanding</a:t>
            </a:r>
            <a:r>
              <a:rPr lang="es-ES" b="0" dirty="0"/>
              <a:t> </a:t>
            </a:r>
            <a:r>
              <a:rPr lang="es-ES" b="0" dirty="0" err="1"/>
              <a:t>of</a:t>
            </a:r>
            <a:r>
              <a:rPr lang="es-ES" b="0" dirty="0"/>
              <a:t> </a:t>
            </a:r>
            <a:r>
              <a:rPr lang="es-ES" b="0" dirty="0" err="1"/>
              <a:t>the</a:t>
            </a:r>
            <a:r>
              <a:rPr lang="es-ES" b="0" dirty="0"/>
              <a:t> </a:t>
            </a:r>
            <a:r>
              <a:rPr lang="es-ES" b="0" dirty="0" err="1"/>
              <a:t>difference</a:t>
            </a:r>
            <a:r>
              <a:rPr lang="es-ES" b="0" dirty="0"/>
              <a:t> </a:t>
            </a:r>
            <a:r>
              <a:rPr lang="es-ES" b="0" dirty="0" err="1"/>
              <a:t>between</a:t>
            </a:r>
            <a:r>
              <a:rPr lang="es-ES" b="0" dirty="0"/>
              <a:t> 2rd </a:t>
            </a:r>
            <a:r>
              <a:rPr lang="es-ES" b="0" dirty="0" err="1"/>
              <a:t>person</a:t>
            </a:r>
            <a:r>
              <a:rPr lang="es-ES" b="0" dirty="0"/>
              <a:t> singular (-</a:t>
            </a:r>
            <a:r>
              <a:rPr lang="es-ES" b="0" dirty="0" err="1"/>
              <a:t>aste</a:t>
            </a:r>
            <a:r>
              <a:rPr lang="es-ES" b="0" dirty="0"/>
              <a:t>) and 3rd </a:t>
            </a:r>
            <a:r>
              <a:rPr lang="es-ES" b="0" dirty="0" err="1"/>
              <a:t>person</a:t>
            </a:r>
            <a:r>
              <a:rPr lang="es-ES" b="0" dirty="0"/>
              <a:t> singular </a:t>
            </a:r>
            <a:r>
              <a:rPr lang="es-ES" b="0" dirty="0" err="1"/>
              <a:t>of</a:t>
            </a:r>
            <a:r>
              <a:rPr lang="es-ES" b="0" dirty="0"/>
              <a:t> </a:t>
            </a:r>
            <a:r>
              <a:rPr lang="es-ES" b="0" dirty="0" err="1"/>
              <a:t>the</a:t>
            </a:r>
            <a:r>
              <a:rPr lang="es-ES" b="0" dirty="0"/>
              <a:t> </a:t>
            </a:r>
            <a:r>
              <a:rPr lang="es-ES" b="0" dirty="0" err="1"/>
              <a:t>preterite</a:t>
            </a:r>
            <a:r>
              <a:rPr lang="es-ES" b="0" dirty="0"/>
              <a:t> (-</a:t>
            </a:r>
            <a:r>
              <a:rPr lang="es-ES" b="0" dirty="0" err="1"/>
              <a:t>ó</a:t>
            </a:r>
            <a:r>
              <a:rPr lang="es-ES" b="0" dirty="0"/>
              <a:t>) </a:t>
            </a:r>
            <a:r>
              <a:rPr lang="es-ES" b="0" dirty="0" err="1"/>
              <a:t>through</a:t>
            </a:r>
            <a:r>
              <a:rPr lang="es-ES" b="0" dirty="0"/>
              <a:t> </a:t>
            </a:r>
            <a:r>
              <a:rPr lang="es-ES" b="0" dirty="0" err="1"/>
              <a:t>listening</a:t>
            </a:r>
            <a:r>
              <a:rPr lang="es-ES" b="0" dirty="0"/>
              <a:t>; 2) </a:t>
            </a:r>
            <a:r>
              <a:rPr lang="es-ES" b="0" dirty="0" err="1"/>
              <a:t>to</a:t>
            </a:r>
            <a:r>
              <a:rPr lang="es-ES" b="0" dirty="0"/>
              <a:t> </a:t>
            </a:r>
            <a:r>
              <a:rPr lang="es-ES" b="0" dirty="0" err="1"/>
              <a:t>focus</a:t>
            </a:r>
            <a:r>
              <a:rPr lang="es-ES" b="0" dirty="0"/>
              <a:t> </a:t>
            </a:r>
            <a:r>
              <a:rPr lang="es-ES" b="0" dirty="0" err="1"/>
              <a:t>on</a:t>
            </a:r>
            <a:r>
              <a:rPr lang="es-ES" b="0" dirty="0"/>
              <a:t> </a:t>
            </a:r>
            <a:r>
              <a:rPr lang="es-ES" b="0" dirty="0" err="1"/>
              <a:t>the</a:t>
            </a:r>
            <a:r>
              <a:rPr lang="es-ES" b="0" dirty="0"/>
              <a:t> position </a:t>
            </a:r>
            <a:r>
              <a:rPr lang="es-ES" b="0" dirty="0" err="1"/>
              <a:t>of</a:t>
            </a:r>
            <a:r>
              <a:rPr lang="es-ES" b="0" dirty="0"/>
              <a:t> </a:t>
            </a:r>
            <a:r>
              <a:rPr lang="es-ES" b="0" dirty="0" err="1"/>
              <a:t>the</a:t>
            </a:r>
            <a:r>
              <a:rPr lang="es-ES" b="0" baseline="0" dirty="0"/>
              <a:t> stress and </a:t>
            </a:r>
            <a:r>
              <a:rPr lang="es-ES" b="0" baseline="0" dirty="0" err="1"/>
              <a:t>how</a:t>
            </a:r>
            <a:r>
              <a:rPr lang="es-ES" b="0" baseline="0" dirty="0"/>
              <a:t> </a:t>
            </a:r>
            <a:r>
              <a:rPr lang="es-ES" b="0" baseline="0" dirty="0" err="1"/>
              <a:t>this</a:t>
            </a:r>
            <a:r>
              <a:rPr lang="es-ES" b="0" baseline="0" dirty="0"/>
              <a:t> </a:t>
            </a:r>
            <a:r>
              <a:rPr lang="es-ES" b="0" baseline="0" dirty="0" err="1"/>
              <a:t>affects</a:t>
            </a:r>
            <a:r>
              <a:rPr lang="es-ES" b="0" baseline="0" dirty="0"/>
              <a:t> </a:t>
            </a:r>
            <a:r>
              <a:rPr lang="es-ES" b="0" baseline="0" dirty="0" err="1"/>
              <a:t>the</a:t>
            </a:r>
            <a:r>
              <a:rPr lang="es-ES" b="0" baseline="0" dirty="0"/>
              <a:t> use </a:t>
            </a:r>
            <a:r>
              <a:rPr lang="es-ES" b="0" baseline="0" dirty="0" err="1"/>
              <a:t>of</a:t>
            </a:r>
            <a:r>
              <a:rPr lang="es-ES" b="0" baseline="0" dirty="0"/>
              <a:t> </a:t>
            </a:r>
            <a:r>
              <a:rPr lang="es-ES" b="0" baseline="0" dirty="0" err="1"/>
              <a:t>the</a:t>
            </a:r>
            <a:r>
              <a:rPr lang="es-ES" b="0" baseline="0" dirty="0"/>
              <a:t> </a:t>
            </a:r>
            <a:r>
              <a:rPr lang="es-ES" b="0" baseline="0" dirty="0" err="1"/>
              <a:t>written</a:t>
            </a:r>
            <a:r>
              <a:rPr lang="es-ES" b="0" baseline="0" dirty="0"/>
              <a:t> </a:t>
            </a:r>
            <a:r>
              <a:rPr lang="es-ES" b="0" baseline="0" dirty="0" err="1"/>
              <a:t>accent</a:t>
            </a:r>
            <a:r>
              <a:rPr lang="es-ES" b="0" baseline="0" dirty="0"/>
              <a:t>.</a:t>
            </a:r>
            <a:endParaRPr lang="es-ES" b="0" dirty="0"/>
          </a:p>
          <a:p>
            <a:endParaRPr lang="en-US" b="1" dirty="0"/>
          </a:p>
          <a:p>
            <a:r>
              <a:rPr lang="en-US" b="1" dirty="0"/>
              <a:t>Procedure:</a:t>
            </a:r>
          </a:p>
          <a:p>
            <a:pPr marL="228600" indent="-228600">
              <a:buAutoNum type="arabicPeriod"/>
            </a:pPr>
            <a:r>
              <a:rPr lang="en-US" b="0" dirty="0"/>
              <a:t>Students</a:t>
            </a:r>
            <a:r>
              <a:rPr lang="en-US" b="0" baseline="0" dirty="0"/>
              <a:t> l</a:t>
            </a:r>
            <a:r>
              <a:rPr lang="en-US" b="0" dirty="0"/>
              <a:t>isten to each recording.</a:t>
            </a:r>
          </a:p>
          <a:p>
            <a:pPr marL="228600" indent="-228600">
              <a:buAutoNum type="arabicPeriod"/>
            </a:pPr>
            <a:r>
              <a:rPr lang="en-US" b="0" baseline="0" dirty="0"/>
              <a:t>They tick the correct column depending on whether the sentence refers to the present or to a completed action in the past.</a:t>
            </a:r>
          </a:p>
          <a:p>
            <a:pPr marL="228600" indent="-228600">
              <a:buAutoNum type="arabicPeriod"/>
            </a:pPr>
            <a:r>
              <a:rPr lang="en-US" b="0" baseline="0" dirty="0"/>
              <a:t>Students listen again. This time, they write the verb in Spanish and the activity in English.</a:t>
            </a:r>
          </a:p>
          <a:p>
            <a:pPr marL="228600" indent="-228600">
              <a:buAutoNum type="arabicPeriod"/>
            </a:pPr>
            <a:endParaRPr lang="en-US" b="0" baseline="0" dirty="0"/>
          </a:p>
          <a:p>
            <a:pPr marL="0" indent="0">
              <a:buNone/>
            </a:pPr>
            <a:r>
              <a:rPr lang="en-US" b="1" baseline="0" dirty="0"/>
              <a:t>Note: </a:t>
            </a:r>
          </a:p>
          <a:p>
            <a:pPr marL="228600" indent="-228600">
              <a:buAutoNum type="arabicPeriod"/>
            </a:pPr>
            <a:r>
              <a:rPr lang="en-US" b="0" baseline="0" dirty="0"/>
              <a:t>Some students may be able to complete the different parts in one go, rather than as separate steps.</a:t>
            </a:r>
          </a:p>
          <a:p>
            <a:pPr marL="228600" indent="-228600">
              <a:buAutoNum type="arabicPeriod"/>
            </a:pPr>
            <a:r>
              <a:rPr lang="en-US" b="0" baseline="0" dirty="0"/>
              <a:t>The activity could also be adapted for a higher level group by requiring full sentence translation in the final column.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Pictures from https://openmoji.org/ under a </a:t>
            </a:r>
            <a:r>
              <a:rPr lang="en-GB" sz="1200" b="0" i="0" kern="1200" dirty="0">
                <a:solidFill>
                  <a:schemeClr val="tx1"/>
                </a:solidFill>
                <a:effectLst/>
                <a:latin typeface="+mn-lt"/>
                <a:ea typeface="+mn-ea"/>
                <a:cs typeface="+mn-cs"/>
              </a:rPr>
              <a:t>CC BY-SA 4.0 license.</a:t>
            </a:r>
          </a:p>
          <a:p>
            <a:pPr marL="228600" indent="-228600">
              <a:buAutoNum type="arabicPeriod"/>
            </a:pPr>
            <a:endParaRPr lang="en-US" b="0" baseline="0" dirty="0"/>
          </a:p>
          <a:p>
            <a:pPr marL="0" indent="0">
              <a:buNone/>
            </a:pPr>
            <a:r>
              <a:rPr lang="en-US" b="1" baseline="0" dirty="0"/>
              <a:t>Transcript</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a:t>
            </a:r>
            <a:r>
              <a:rPr lang="en-GB" sz="1200" b="0" i="0" u="none" strike="noStrike" kern="1200" cap="none" dirty="0" err="1">
                <a:solidFill>
                  <a:schemeClr val="tx1"/>
                </a:solidFill>
                <a:effectLst/>
                <a:latin typeface="+mn-lt"/>
                <a:ea typeface="Calibri"/>
                <a:cs typeface="Calibri"/>
                <a:sym typeface="Calibri"/>
              </a:rPr>
              <a:t>Visitó</a:t>
            </a:r>
            <a:r>
              <a:rPr lang="en-GB" sz="1200" b="0" i="0" u="none" strike="noStrike" kern="1200" cap="none" dirty="0">
                <a:solidFill>
                  <a:schemeClr val="tx1"/>
                </a:solidFill>
                <a:effectLst/>
                <a:latin typeface="+mn-lt"/>
                <a:ea typeface="Calibri"/>
                <a:cs typeface="Calibri"/>
                <a:sym typeface="Calibri"/>
              </a:rPr>
              <a:t> una ciudad </a:t>
            </a:r>
            <a:r>
              <a:rPr lang="en-GB" sz="1200" b="0" i="0" u="none" strike="noStrike" kern="1200" cap="none" dirty="0" err="1">
                <a:solidFill>
                  <a:schemeClr val="tx1"/>
                </a:solidFill>
                <a:effectLst/>
                <a:latin typeface="+mn-lt"/>
                <a:ea typeface="Calibri"/>
                <a:cs typeface="Calibri"/>
                <a:sym typeface="Calibri"/>
              </a:rPr>
              <a:t>en</a:t>
            </a:r>
            <a:r>
              <a:rPr lang="en-GB" sz="1200" b="0" i="0" u="none" strike="noStrike" kern="1200" cap="none" dirty="0">
                <a:solidFill>
                  <a:schemeClr val="tx1"/>
                </a:solidFill>
                <a:effectLst/>
                <a:latin typeface="+mn-lt"/>
                <a:ea typeface="Calibri"/>
                <a:cs typeface="Calibri"/>
                <a:sym typeface="Calibri"/>
              </a:rPr>
              <a:t> México?</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a:t>
            </a:r>
            <a:r>
              <a:rPr lang="en-GB" sz="1200" b="0" i="0" u="none" strike="noStrike" kern="1200" cap="none" dirty="0" err="1">
                <a:solidFill>
                  <a:schemeClr val="tx1"/>
                </a:solidFill>
                <a:effectLst/>
                <a:latin typeface="+mn-lt"/>
                <a:ea typeface="Calibri"/>
                <a:cs typeface="Calibri"/>
                <a:sym typeface="Calibri"/>
              </a:rPr>
              <a:t>Compraste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algo</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en</a:t>
            </a:r>
            <a:r>
              <a:rPr lang="en-GB" sz="1200" b="0" i="0" u="none" strike="noStrike" kern="1200" cap="none" dirty="0">
                <a:solidFill>
                  <a:schemeClr val="tx1"/>
                </a:solidFill>
                <a:effectLst/>
                <a:latin typeface="+mn-lt"/>
                <a:ea typeface="Calibri"/>
                <a:cs typeface="Calibri"/>
                <a:sym typeface="Calibri"/>
              </a:rPr>
              <a:t> el </a:t>
            </a:r>
            <a:r>
              <a:rPr lang="en-GB" sz="1200" b="0" i="0" u="none" strike="noStrike" kern="1200" cap="none" dirty="0" err="1">
                <a:solidFill>
                  <a:schemeClr val="tx1"/>
                </a:solidFill>
                <a:effectLst/>
                <a:latin typeface="+mn-lt"/>
                <a:ea typeface="Calibri"/>
                <a:cs typeface="Calibri"/>
                <a:sym typeface="Calibri"/>
              </a:rPr>
              <a:t>mercado</a:t>
            </a:r>
            <a:r>
              <a:rPr lang="en-GB" sz="1200" b="0" i="0" u="none" strike="noStrike" kern="1200" cap="none" dirty="0">
                <a:solidFill>
                  <a:schemeClr val="tx1"/>
                </a:solidFill>
                <a:effectLst/>
                <a:latin typeface="+mn-lt"/>
                <a:ea typeface="Calibri"/>
                <a:cs typeface="Calibri"/>
                <a:sym typeface="Calibri"/>
              </a:rPr>
              <a:t>?</a:t>
            </a:r>
          </a:p>
          <a:p>
            <a:pPr marL="228600" indent="-228600">
              <a:buAutoNum type="arabicPeriod"/>
            </a:pPr>
            <a:r>
              <a:rPr lang="en-GB" sz="1200" b="0" i="0" u="none" strike="noStrike" kern="1200" cap="none" dirty="0">
                <a:solidFill>
                  <a:schemeClr val="tx1"/>
                </a:solidFill>
                <a:effectLst/>
                <a:latin typeface="+mn-lt"/>
                <a:ea typeface="Calibri"/>
                <a:cs typeface="Calibri"/>
                <a:sym typeface="Calibri"/>
              </a:rPr>
              <a:t>¿</a:t>
            </a:r>
            <a:r>
              <a:rPr lang="en-GB" sz="1200" b="0" i="0" u="none" strike="noStrike" kern="1200" cap="none" dirty="0" err="1">
                <a:solidFill>
                  <a:schemeClr val="tx1"/>
                </a:solidFill>
                <a:effectLst/>
                <a:latin typeface="+mn-lt"/>
                <a:ea typeface="Calibri"/>
                <a:cs typeface="Calibri"/>
                <a:sym typeface="Calibri"/>
              </a:rPr>
              <a:t>Participó</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en</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muchas</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actividades</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a:solidFill>
                  <a:schemeClr val="tx1"/>
                </a:solidFill>
                <a:effectLst/>
                <a:latin typeface="+mn-lt"/>
                <a:ea typeface="Calibri"/>
                <a:cs typeface="Calibri"/>
                <a:sym typeface="Calibri"/>
              </a:rPr>
              <a:t>¿</a:t>
            </a:r>
            <a:r>
              <a:rPr lang="en-GB" sz="1200" b="0" i="0" u="none" strike="noStrike" kern="1200" cap="none" dirty="0" err="1">
                <a:solidFill>
                  <a:schemeClr val="tx1"/>
                </a:solidFill>
                <a:effectLst/>
                <a:latin typeface="+mn-lt"/>
                <a:ea typeface="Calibri"/>
                <a:cs typeface="Calibri"/>
                <a:sym typeface="Calibri"/>
              </a:rPr>
              <a:t>Celebraste</a:t>
            </a:r>
            <a:r>
              <a:rPr lang="en-GB" sz="1200" b="0" i="0" u="none" strike="noStrike" kern="1200" cap="none" dirty="0">
                <a:solidFill>
                  <a:schemeClr val="tx1"/>
                </a:solidFill>
                <a:effectLst/>
                <a:latin typeface="+mn-lt"/>
                <a:ea typeface="Calibri"/>
                <a:cs typeface="Calibri"/>
                <a:sym typeface="Calibri"/>
              </a:rPr>
              <a:t> el </a:t>
            </a:r>
            <a:r>
              <a:rPr lang="en-GB" sz="1200" b="0" i="0" u="none" strike="noStrike" kern="1200" cap="none" dirty="0" err="1">
                <a:solidFill>
                  <a:schemeClr val="tx1"/>
                </a:solidFill>
                <a:effectLst/>
                <a:latin typeface="+mn-lt"/>
                <a:ea typeface="Calibri"/>
                <a:cs typeface="Calibri"/>
                <a:sym typeface="Calibri"/>
              </a:rPr>
              <a:t>cumpleaños</a:t>
            </a:r>
            <a:r>
              <a:rPr lang="en-GB" sz="1200" b="0" i="0" u="none" strike="noStrike" kern="1200" cap="none" dirty="0">
                <a:solidFill>
                  <a:schemeClr val="tx1"/>
                </a:solidFill>
                <a:effectLst/>
                <a:latin typeface="+mn-lt"/>
                <a:ea typeface="Calibri"/>
                <a:cs typeface="Calibri"/>
                <a:sym typeface="Calibri"/>
              </a:rPr>
              <a:t> de Nadia</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en</a:t>
            </a:r>
            <a:r>
              <a:rPr lang="en-GB" sz="1200" b="0"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err="1">
                <a:solidFill>
                  <a:schemeClr val="tx1"/>
                </a:solidFill>
                <a:effectLst/>
                <a:latin typeface="+mn-lt"/>
                <a:ea typeface="Calibri"/>
                <a:cs typeface="Calibri"/>
                <a:sym typeface="Calibri"/>
              </a:rPr>
              <a:t>julio</a:t>
            </a:r>
            <a:r>
              <a:rPr lang="en-GB" sz="1200" b="0" i="0" u="none" strike="noStrike" kern="1200" cap="none" dirty="0">
                <a:solidFill>
                  <a:schemeClr val="tx1"/>
                </a:solidFill>
                <a:effectLst/>
                <a:latin typeface="+mn-lt"/>
                <a:ea typeface="Calibri"/>
                <a:cs typeface="Calibri"/>
                <a:sym typeface="Calibri"/>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a:solidFill>
                  <a:schemeClr val="tx1"/>
                </a:solidFill>
                <a:effectLst/>
                <a:latin typeface="+mn-lt"/>
                <a:ea typeface="Calibri"/>
                <a:cs typeface="Calibri"/>
                <a:sym typeface="Calibri"/>
              </a:rPr>
              <a:t>¿</a:t>
            </a:r>
            <a:r>
              <a:rPr lang="en-GB" sz="1200" b="0" i="0" u="none" strike="noStrike" kern="1200" cap="none" dirty="0" err="1">
                <a:solidFill>
                  <a:schemeClr val="tx1"/>
                </a:solidFill>
                <a:effectLst/>
                <a:latin typeface="+mn-lt"/>
                <a:ea typeface="Calibri"/>
                <a:cs typeface="Calibri"/>
                <a:sym typeface="Calibri"/>
              </a:rPr>
              <a:t>Descansaste</a:t>
            </a:r>
            <a:r>
              <a:rPr lang="en-GB" sz="1200" b="0" i="0" u="none" strike="noStrike" kern="1200" cap="none" dirty="0">
                <a:solidFill>
                  <a:schemeClr val="tx1"/>
                </a:solidFill>
                <a:effectLst/>
                <a:latin typeface="+mn-lt"/>
                <a:ea typeface="Calibri"/>
                <a:cs typeface="Calibri"/>
                <a:sym typeface="Calibri"/>
              </a:rPr>
              <a:t> por las </a:t>
            </a:r>
            <a:r>
              <a:rPr lang="en-GB" sz="1200" b="0" i="0" u="none" strike="noStrike" kern="1200" cap="none" dirty="0" err="1">
                <a:solidFill>
                  <a:schemeClr val="tx1"/>
                </a:solidFill>
                <a:effectLst/>
                <a:latin typeface="+mn-lt"/>
                <a:ea typeface="Calibri"/>
                <a:cs typeface="Calibri"/>
                <a:sym typeface="Calibri"/>
              </a:rPr>
              <a:t>tardes</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a:solidFill>
                  <a:schemeClr val="tx1"/>
                </a:solidFill>
                <a:effectLst/>
                <a:latin typeface="+mn-lt"/>
                <a:ea typeface="Calibri"/>
                <a:cs typeface="Calibri"/>
                <a:sym typeface="Calibri"/>
              </a:rPr>
              <a:t>¿</a:t>
            </a:r>
            <a:r>
              <a:rPr lang="en-GB" sz="1200" b="0" i="0" u="none" strike="noStrike" kern="1200" cap="none" dirty="0" err="1">
                <a:solidFill>
                  <a:schemeClr val="tx1"/>
                </a:solidFill>
                <a:effectLst/>
                <a:latin typeface="+mn-lt"/>
                <a:ea typeface="Calibri"/>
                <a:cs typeface="Calibri"/>
                <a:sym typeface="Calibri"/>
              </a:rPr>
              <a:t>Llegaste</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en</a:t>
            </a:r>
            <a:r>
              <a:rPr lang="en-GB" sz="1200" b="0"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coche</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a:solidFill>
                  <a:schemeClr val="tx1"/>
                </a:solidFill>
                <a:effectLst/>
                <a:latin typeface="+mn-lt"/>
                <a:ea typeface="Calibri"/>
                <a:cs typeface="Calibri"/>
                <a:sym typeface="Calibri"/>
              </a:rPr>
              <a:t>¿</a:t>
            </a:r>
            <a:r>
              <a:rPr lang="en-GB" sz="1200" b="0" i="0" u="none" strike="noStrike" kern="1200" cap="none" dirty="0" err="1">
                <a:solidFill>
                  <a:schemeClr val="tx1"/>
                </a:solidFill>
                <a:effectLst/>
                <a:latin typeface="+mn-lt"/>
                <a:ea typeface="Calibri"/>
                <a:cs typeface="Calibri"/>
                <a:sym typeface="Calibri"/>
              </a:rPr>
              <a:t>Encontró</a:t>
            </a:r>
            <a:r>
              <a:rPr lang="en-GB" sz="1200" b="0" i="0" u="none" strike="noStrike" kern="1200" cap="none" dirty="0">
                <a:solidFill>
                  <a:schemeClr val="tx1"/>
                </a:solidFill>
                <a:effectLst/>
                <a:latin typeface="+mn-lt"/>
                <a:ea typeface="Calibri"/>
                <a:cs typeface="Calibri"/>
                <a:sym typeface="Calibri"/>
              </a:rPr>
              <a:t> el </a:t>
            </a:r>
            <a:r>
              <a:rPr lang="en-GB" sz="1200" b="0" i="0" u="none" strike="noStrike" kern="1200" cap="none" dirty="0" err="1">
                <a:solidFill>
                  <a:schemeClr val="tx1"/>
                </a:solidFill>
                <a:effectLst/>
                <a:latin typeface="+mn-lt"/>
                <a:ea typeface="Calibri"/>
                <a:cs typeface="Calibri"/>
                <a:sym typeface="Calibri"/>
              </a:rPr>
              <a:t>museo</a:t>
            </a:r>
            <a:r>
              <a:rPr lang="en-GB" sz="1200" b="0" i="0" u="none" strike="noStrike" kern="1200" cap="none" dirty="0">
                <a:solidFill>
                  <a:schemeClr val="tx1"/>
                </a:solidFill>
                <a:effectLst/>
                <a:latin typeface="+mn-lt"/>
                <a:ea typeface="Calibri"/>
                <a:cs typeface="Calibri"/>
                <a:sym typeface="Calibri"/>
              </a:rPr>
              <a:t> de </a:t>
            </a:r>
            <a:r>
              <a:rPr lang="en-GB" sz="1200" b="0" i="0" u="none" strike="noStrike" kern="1200" cap="none" dirty="0" err="1">
                <a:solidFill>
                  <a:schemeClr val="tx1"/>
                </a:solidFill>
                <a:effectLst/>
                <a:latin typeface="+mn-lt"/>
                <a:ea typeface="Calibri"/>
                <a:cs typeface="Calibri"/>
                <a:sym typeface="Calibri"/>
              </a:rPr>
              <a:t>historia</a:t>
            </a:r>
            <a:r>
              <a:rPr lang="en-GB" sz="1200" b="0"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cap="none" dirty="0">
                <a:solidFill>
                  <a:schemeClr val="tx1"/>
                </a:solidFill>
                <a:effectLst/>
                <a:latin typeface="+mn-lt"/>
                <a:ea typeface="Calibri"/>
                <a:cs typeface="Calibri"/>
                <a:sym typeface="Calibri"/>
              </a:rPr>
              <a:t>¿</a:t>
            </a:r>
            <a:r>
              <a:rPr lang="en-GB" sz="1200" b="0" i="0" u="none" strike="noStrike" kern="1200" cap="none" dirty="0" err="1">
                <a:solidFill>
                  <a:schemeClr val="tx1"/>
                </a:solidFill>
                <a:effectLst/>
                <a:latin typeface="+mn-lt"/>
                <a:ea typeface="Calibri"/>
                <a:cs typeface="Calibri"/>
                <a:sym typeface="Calibri"/>
              </a:rPr>
              <a:t>Aprovechó</a:t>
            </a:r>
            <a:r>
              <a:rPr lang="en-GB" sz="1200" b="0" i="0" u="none" strike="noStrike" kern="1200" cap="none" dirty="0">
                <a:solidFill>
                  <a:schemeClr val="tx1"/>
                </a:solidFill>
                <a:effectLst/>
                <a:latin typeface="+mn-lt"/>
                <a:ea typeface="Calibri"/>
                <a:cs typeface="Calibri"/>
                <a:sym typeface="Calibri"/>
              </a:rPr>
              <a:t> las </a:t>
            </a:r>
            <a:r>
              <a:rPr lang="en-GB" sz="1200" b="0" i="0" u="none" strike="noStrike" kern="1200" cap="none" dirty="0" err="1">
                <a:solidFill>
                  <a:schemeClr val="tx1"/>
                </a:solidFill>
                <a:effectLst/>
                <a:latin typeface="+mn-lt"/>
                <a:ea typeface="Calibri"/>
                <a:cs typeface="Calibri"/>
                <a:sym typeface="Calibri"/>
              </a:rPr>
              <a:t>vacaciones</a:t>
            </a:r>
            <a:r>
              <a:rPr lang="en-GB" sz="1200" b="0" i="0" u="none" strike="noStrike" kern="1200" cap="none" dirty="0">
                <a:solidFill>
                  <a:schemeClr val="tx1"/>
                </a:solidFill>
                <a:effectLst/>
                <a:latin typeface="+mn-lt"/>
                <a:ea typeface="Calibri"/>
                <a:cs typeface="Calibri"/>
                <a:sym typeface="Calibri"/>
              </a:rPr>
              <a:t>?</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3649369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a:t>
            </a:r>
            <a:r>
              <a:rPr lang="en-GB" b="1"/>
              <a:t>: </a:t>
            </a:r>
            <a:r>
              <a:rPr lang="en-GB" b="0"/>
              <a:t>2 mins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a:t>to recap </a:t>
            </a:r>
            <a:r>
              <a:rPr lang="en-GB" b="0" dirty="0"/>
              <a:t>how subject pronouns are used when comparing one person’s actions </a:t>
            </a:r>
            <a:r>
              <a:rPr lang="en-GB" b="0"/>
              <a:t>with another’s.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Clr>
                <a:schemeClr val="dk1"/>
              </a:buClr>
              <a:buSzPts val="1200"/>
              <a:buFont typeface="Calibri"/>
              <a:buAutoNum type="arabicPeriod"/>
            </a:pPr>
            <a:r>
              <a:rPr lang="en-GB" b="0"/>
              <a:t>Click </a:t>
            </a:r>
            <a:r>
              <a:rPr lang="en-GB" b="0" dirty="0"/>
              <a:t>to go through the sentences and examples. Gaps are left for teachers to elicit answers from students.</a:t>
            </a:r>
          </a:p>
          <a:p>
            <a:pPr marL="0" lvl="0" indent="0" algn="l" rtl="0">
              <a:spcBef>
                <a:spcPts val="0"/>
              </a:spcBef>
              <a:spcAft>
                <a:spcPts val="0"/>
              </a:spcAft>
              <a:buNone/>
            </a:pPr>
            <a:endParaRPr dirty="0"/>
          </a:p>
        </p:txBody>
      </p:sp>
      <p:sp>
        <p:nvSpPr>
          <p:cNvPr id="787" name="Google Shape;78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2079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consolidate understanding of –</a:t>
            </a:r>
            <a:r>
              <a:rPr lang="en-US" b="0" dirty="0" err="1"/>
              <a:t>ar</a:t>
            </a:r>
            <a:r>
              <a:rPr lang="en-US" b="0" dirty="0"/>
              <a:t> verbs in the </a:t>
            </a:r>
            <a:r>
              <a:rPr lang="en-US" b="0" dirty="0" err="1"/>
              <a:t>preterite</a:t>
            </a:r>
            <a:r>
              <a:rPr lang="en-US" b="0" baseline="0" dirty="0"/>
              <a:t> for all </a:t>
            </a:r>
            <a:r>
              <a:rPr lang="en-US" b="0"/>
              <a:t>singular persons.</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write 1-8 in their books. They first read and the choose the verb in the correct form</a:t>
            </a:r>
            <a:r>
              <a:rPr lang="en-US" b="0" baseline="0" dirty="0"/>
              <a:t>, depending on the subject pronoun or name preceding it.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Check students’ answers. Audio is provided (click the speaker button between the two pictures) to allow for an optional ‘listen and check’.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a:t>Use a </a:t>
            </a:r>
            <a:r>
              <a:rPr lang="en-US" b="0" dirty="0"/>
              <a:t>preferred method to check understanding of the text. This may include phrase by oral translation into English</a:t>
            </a:r>
            <a:r>
              <a:rPr lang="en-US" b="0" baseline="0" dirty="0"/>
              <a:t> or direct questions such as </a:t>
            </a:r>
            <a:r>
              <a:rPr lang="en-US" b="0" i="1" baseline="0" dirty="0"/>
              <a:t>1) Where did Hugo spend the holidays? 2) And Nadia? 3) What different things did Daniel and Lucía do? 4) What does Daniel say about his experience of the festival? 5) Why did Lucía cry?</a:t>
            </a:r>
            <a:endParaRPr lang="en-US" b="0" i="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baseline="0" dirty="0"/>
              <a:t>Draw attention to two previously taught features: (1) the use of ‘para’ + infinitive  (‘para </a:t>
            </a:r>
            <a:r>
              <a:rPr lang="en-US" b="0" i="0" baseline="0" dirty="0" err="1"/>
              <a:t>visitar</a:t>
            </a:r>
            <a:r>
              <a:rPr lang="en-US" b="0" i="0" baseline="0" dirty="0"/>
              <a:t> a un primo’ and ‘para </a:t>
            </a:r>
            <a:r>
              <a:rPr lang="en-US" b="0" i="0" baseline="0" dirty="0" err="1"/>
              <a:t>ver</a:t>
            </a:r>
            <a:r>
              <a:rPr lang="en-US" b="0" i="0" baseline="0" dirty="0"/>
              <a:t> las vistas’); and (2) the way that pronouns are used in place of auxiliaries (‘</a:t>
            </a:r>
            <a:r>
              <a:rPr lang="en-US" b="0" i="0" baseline="0" dirty="0" err="1"/>
              <a:t>yo</a:t>
            </a:r>
            <a:r>
              <a:rPr lang="en-US" b="0" i="0" baseline="0" dirty="0"/>
              <a:t> no, pero Nadia </a:t>
            </a:r>
            <a:r>
              <a:rPr lang="en-US" b="0" i="0" baseline="0" dirty="0" err="1"/>
              <a:t>sí</a:t>
            </a:r>
            <a:r>
              <a:rPr lang="en-US" b="0" i="0" baseline="0" dirty="0"/>
              <a:t>’ for ‘I didn’t, but Nadia did’). Both of these will feature in later activities.</a:t>
            </a:r>
          </a:p>
          <a:p>
            <a:pPr marL="0" indent="0">
              <a:buNone/>
            </a:pPr>
            <a:endParaRPr lang="en-US" b="1" baseline="0" dirty="0"/>
          </a:p>
          <a:p>
            <a:pPr marL="0" indent="0">
              <a:buNone/>
            </a:pPr>
            <a:r>
              <a:rPr lang="en-US" b="1" baseline="0" dirty="0"/>
              <a:t>Notes: </a:t>
            </a:r>
          </a:p>
          <a:p>
            <a:pPr marL="0" indent="0">
              <a:buNone/>
            </a:pPr>
            <a:r>
              <a:rPr lang="en-US" b="0" baseline="0" dirty="0"/>
              <a:t>1. ‘Pasar un </a:t>
            </a:r>
            <a:r>
              <a:rPr lang="en-US" b="0" baseline="0" dirty="0" err="1"/>
              <a:t>buen</a:t>
            </a:r>
            <a:r>
              <a:rPr lang="en-US" b="0" baseline="0" dirty="0"/>
              <a:t> </a:t>
            </a:r>
            <a:r>
              <a:rPr lang="en-US" b="0" baseline="0" dirty="0" err="1"/>
              <a:t>día</a:t>
            </a:r>
            <a:r>
              <a:rPr lang="en-US" b="0" baseline="0" dirty="0"/>
              <a:t>’ will be new to students. They have so far seen pasar as ‘spend (time)’, so attention could be drawn to the non-literal translation ‘have a good day’.</a:t>
            </a:r>
          </a:p>
          <a:p>
            <a:pPr marL="0" indent="0">
              <a:buNone/>
            </a:pPr>
            <a:r>
              <a:rPr lang="en-US" b="0" baseline="0" dirty="0"/>
              <a:t>2. Images free to use from the following sources:</a:t>
            </a:r>
          </a:p>
          <a:p>
            <a:pPr marL="171450" indent="-171450">
              <a:buFont typeface="Arial" panose="020B0604020202020204" pitchFamily="34" charset="0"/>
              <a:buChar char="•"/>
            </a:pPr>
            <a:r>
              <a:rPr lang="en-US" b="0" baseline="0" dirty="0"/>
              <a:t>https://unsplash.com/photos/8KCquMrFEPg</a:t>
            </a:r>
          </a:p>
          <a:p>
            <a:pPr marL="171450" indent="-171450">
              <a:buFont typeface="Arial" panose="020B0604020202020204" pitchFamily="34" charset="0"/>
              <a:buChar char="•"/>
            </a:pPr>
            <a:r>
              <a:rPr lang="en-US" b="0" baseline="0" dirty="0"/>
              <a:t>https://es.wikipedia.org/wiki/Parque_natural_de_las_Pe%C3%B1as_de_Aya#/media/Archivo:Aiako_harria.jpg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807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8 minutes</a:t>
            </a:r>
          </a:p>
          <a:p>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Aim: </a:t>
            </a:r>
            <a:r>
              <a:rPr lang="en-US" b="0" i="0" dirty="0"/>
              <a:t>to</a:t>
            </a:r>
            <a:r>
              <a:rPr lang="en-US" b="0" i="0" baseline="0" dirty="0"/>
              <a:t> </a:t>
            </a:r>
            <a:r>
              <a:rPr lang="en-GB" baseline="0" dirty="0"/>
              <a:t>help students to connect the spoken and written forms of the language more securely; to consolidate vocabulary and grammar knowledge by eliciting suggested changes to the text.</a:t>
            </a:r>
          </a:p>
          <a:p>
            <a:endParaRPr lang="en-GB" noProof="0" dirty="0"/>
          </a:p>
          <a:p>
            <a:pPr marL="0" indent="0">
              <a:buNone/>
            </a:pPr>
            <a:r>
              <a:rPr lang="en-GB" b="1" noProof="0" dirty="0"/>
              <a:t>Procedure:</a:t>
            </a:r>
            <a:br>
              <a:rPr lang="en-GB" noProof="0" dirty="0"/>
            </a:b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8 sections with a pause just after the words 1-7 below, to facilitate easy stop/start. </a:t>
            </a:r>
          </a:p>
          <a:p>
            <a:pPr marL="228600" indent="-228600">
              <a:buAutoNum type="arabicPeriod"/>
            </a:pPr>
            <a:r>
              <a:rPr lang="x-none" sz="1200" kern="1200" dirty="0">
                <a:solidFill>
                  <a:schemeClr val="tx1"/>
                </a:solidFill>
                <a:effectLst/>
                <a:latin typeface="+mn-lt"/>
                <a:ea typeface="+mn-ea"/>
                <a:cs typeface="+mn-cs"/>
              </a:rPr>
              <a:t>To support segmentation</a:t>
            </a:r>
            <a:r>
              <a:rPr lang="en-GB" sz="1200" kern="1200" dirty="0">
                <a:solidFill>
                  <a:schemeClr val="tx1"/>
                </a:solidFill>
                <a:effectLst/>
                <a:latin typeface="+mn-lt"/>
                <a:ea typeface="+mn-ea"/>
                <a:cs typeface="+mn-cs"/>
              </a:rPr>
              <a:t> (identifying</a:t>
            </a:r>
            <a:r>
              <a:rPr lang="en-GB" sz="1200" kern="1200" baseline="0" dirty="0">
                <a:solidFill>
                  <a:schemeClr val="tx1"/>
                </a:solidFill>
                <a:effectLst/>
                <a:latin typeface="+mn-lt"/>
                <a:ea typeface="+mn-ea"/>
                <a:cs typeface="+mn-cs"/>
              </a:rPr>
              <a:t> boundaries between words)</a:t>
            </a:r>
            <a:r>
              <a:rPr lang="x-none" sz="1200" kern="1200" dirty="0">
                <a:solidFill>
                  <a:schemeClr val="tx1"/>
                </a:solidFill>
                <a:effectLst/>
                <a:latin typeface="+mn-lt"/>
                <a:ea typeface="+mn-ea"/>
                <a:cs typeface="+mn-cs"/>
              </a:rPr>
              <a:t>,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dirty="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 Students will need to think about the</a:t>
            </a:r>
            <a:r>
              <a:rPr lang="en-GB" sz="1200" kern="1200" baseline="0" dirty="0">
                <a:solidFill>
                  <a:schemeClr val="tx1"/>
                </a:solidFill>
                <a:effectLst/>
                <a:latin typeface="+mn-lt"/>
                <a:ea typeface="+mn-ea"/>
                <a:cs typeface="+mn-cs"/>
              </a:rPr>
              <a:t> kinds of words</a:t>
            </a:r>
            <a:r>
              <a:rPr lang="en-GB" sz="1200" kern="1200" dirty="0">
                <a:solidFill>
                  <a:schemeClr val="tx1"/>
                </a:solidFill>
                <a:effectLst/>
                <a:latin typeface="+mn-lt"/>
                <a:ea typeface="+mn-ea"/>
                <a:cs typeface="+mn-cs"/>
              </a:rPr>
              <a:t> they can </a:t>
            </a:r>
            <a:r>
              <a:rPr lang="es-ES" sz="1200" kern="1200" dirty="0">
                <a:solidFill>
                  <a:schemeClr val="tx1"/>
                </a:solidFill>
                <a:effectLst/>
                <a:latin typeface="+mn-lt"/>
                <a:ea typeface="+mn-ea"/>
                <a:cs typeface="+mn-cs"/>
              </a:rPr>
              <a:t>use in </a:t>
            </a:r>
            <a:r>
              <a:rPr lang="es-ES" sz="1200" kern="1200" dirty="0" err="1">
                <a:solidFill>
                  <a:schemeClr val="tx1"/>
                </a:solidFill>
                <a:effectLst/>
                <a:latin typeface="+mn-lt"/>
                <a:ea typeface="+mn-ea"/>
                <a:cs typeface="+mn-cs"/>
              </a:rPr>
              <a:t>context</a:t>
            </a:r>
            <a:r>
              <a:rPr lang="es-ES" sz="1200" kern="1200" dirty="0">
                <a:solidFill>
                  <a:schemeClr val="tx1"/>
                </a:solidFill>
                <a:effectLst/>
                <a:latin typeface="+mn-lt"/>
                <a:ea typeface="+mn-ea"/>
                <a:cs typeface="+mn-cs"/>
              </a:rPr>
              <a: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depending</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on</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where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audio </a:t>
            </a:r>
            <a:r>
              <a:rPr lang="es-ES" sz="1200" kern="1200" baseline="0" dirty="0" err="1">
                <a:solidFill>
                  <a:schemeClr val="tx1"/>
                </a:solidFill>
                <a:effectLst/>
                <a:latin typeface="+mn-lt"/>
                <a:ea typeface="+mn-ea"/>
                <a:cs typeface="+mn-cs"/>
              </a:rPr>
              <a:t>stops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Words</a:t>
            </a:r>
            <a:r>
              <a:rPr lang="es-ES" sz="1200" kern="1200" baseline="0" dirty="0">
                <a:solidFill>
                  <a:schemeClr val="tx1"/>
                </a:solidFill>
                <a:effectLst/>
                <a:latin typeface="+mn-lt"/>
                <a:ea typeface="+mn-ea"/>
                <a:cs typeface="+mn-cs"/>
              </a:rPr>
              <a:t> in </a:t>
            </a:r>
            <a:r>
              <a:rPr lang="es-ES" sz="1200" kern="1200" baseline="0" dirty="0" err="1">
                <a:solidFill>
                  <a:schemeClr val="tx1"/>
                </a:solidFill>
                <a:effectLst/>
                <a:latin typeface="+mn-lt"/>
                <a:ea typeface="+mn-ea"/>
                <a:cs typeface="+mn-cs"/>
              </a:rPr>
              <a:t>bold</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below</a:t>
            </a:r>
            <a:r>
              <a:rPr lang="es-ES" sz="1200" kern="1200" baseline="0" dirty="0">
                <a:solidFill>
                  <a:schemeClr val="tx1"/>
                </a:solidFill>
                <a:effectLst/>
                <a:latin typeface="+mn-lt"/>
                <a:ea typeface="+mn-ea"/>
                <a:cs typeface="+mn-cs"/>
              </a:rPr>
              <a:t> are </a:t>
            </a:r>
            <a:r>
              <a:rPr lang="es-ES" sz="1200" kern="1200" baseline="0" dirty="0" err="1">
                <a:solidFill>
                  <a:schemeClr val="tx1"/>
                </a:solidFill>
                <a:effectLst/>
                <a:latin typeface="+mn-lt"/>
                <a:ea typeface="+mn-ea"/>
                <a:cs typeface="+mn-cs"/>
              </a:rPr>
              <a:t>those</a:t>
            </a:r>
            <a:r>
              <a:rPr lang="es-ES" sz="1200" kern="1200" baseline="0" dirty="0">
                <a:solidFill>
                  <a:schemeClr val="tx1"/>
                </a:solidFill>
                <a:effectLst/>
                <a:latin typeface="+mn-lt"/>
                <a:ea typeface="+mn-ea"/>
                <a:cs typeface="+mn-cs"/>
              </a:rPr>
              <a:t> after </a:t>
            </a:r>
            <a:r>
              <a:rPr lang="es-ES" sz="1200" kern="1200" baseline="0" dirty="0" err="1">
                <a:solidFill>
                  <a:schemeClr val="tx1"/>
                </a:solidFill>
                <a:effectLst/>
                <a:latin typeface="+mn-lt"/>
                <a:ea typeface="+mn-ea"/>
                <a:cs typeface="+mn-cs"/>
              </a:rPr>
              <a:t>which</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audio </a:t>
            </a:r>
            <a:r>
              <a:rPr lang="es-ES" sz="1200" kern="1200" baseline="0" dirty="0" err="1">
                <a:solidFill>
                  <a:schemeClr val="tx1"/>
                </a:solidFill>
                <a:effectLst/>
                <a:latin typeface="+mn-lt"/>
                <a:ea typeface="+mn-ea"/>
                <a:cs typeface="+mn-cs"/>
              </a:rPr>
              <a:t>stops</a:t>
            </a:r>
            <a:r>
              <a:rPr lang="es-ES" sz="1200" kern="1200" baseline="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indent="0">
              <a:buFontTx/>
              <a:buNone/>
            </a:pPr>
            <a:r>
              <a:rPr lang="en-GB" sz="1200" kern="1200" baseline="0" dirty="0">
                <a:solidFill>
                  <a:schemeClr val="tx1"/>
                </a:solidFill>
                <a:effectLst/>
                <a:latin typeface="+mn-lt"/>
                <a:ea typeface="+mn-ea"/>
                <a:cs typeface="+mn-cs"/>
              </a:rPr>
              <a:t>I: </a:t>
            </a:r>
            <a:r>
              <a:rPr lang="es-ES_tradnl" sz="1200" dirty="0">
                <a:solidFill>
                  <a:srgbClr val="002060"/>
                </a:solidFill>
              </a:rPr>
              <a:t>¡Hola Hugo! ¿Tú </a:t>
            </a:r>
            <a:r>
              <a:rPr lang="es-ES_tradnl" sz="1200" b="1" dirty="0">
                <a:solidFill>
                  <a:srgbClr val="002060"/>
                </a:solidFill>
              </a:rPr>
              <a:t>viajaste</a:t>
            </a:r>
            <a:r>
              <a:rPr lang="es-ES_tradnl" sz="1200" dirty="0">
                <a:solidFill>
                  <a:srgbClr val="115076"/>
                </a:solidFill>
              </a:rPr>
              <a:t>…. </a:t>
            </a:r>
            <a:r>
              <a:rPr lang="es-ES_tradnl" sz="1200" i="1" dirty="0">
                <a:solidFill>
                  <a:srgbClr val="115076"/>
                </a:solidFill>
              </a:rPr>
              <a:t>[a</a:t>
            </a:r>
            <a:r>
              <a:rPr lang="es-ES_tradnl" sz="1200" i="1" baseline="0" dirty="0">
                <a:solidFill>
                  <a:srgbClr val="115076"/>
                </a:solidFill>
              </a:rPr>
              <a:t> + </a:t>
            </a:r>
            <a:r>
              <a:rPr lang="es-ES_tradnl" sz="1200" i="1" dirty="0" err="1">
                <a:solidFill>
                  <a:srgbClr val="115076"/>
                </a:solidFill>
              </a:rPr>
              <a:t>name</a:t>
            </a:r>
            <a:r>
              <a:rPr lang="es-ES_tradnl" sz="1200" i="1" dirty="0">
                <a:solidFill>
                  <a:srgbClr val="115076"/>
                </a:solidFill>
              </a:rPr>
              <a:t> </a:t>
            </a:r>
            <a:r>
              <a:rPr lang="es-ES_tradnl" sz="1200" i="1" dirty="0" err="1">
                <a:solidFill>
                  <a:srgbClr val="115076"/>
                </a:solidFill>
              </a:rPr>
              <a:t>of</a:t>
            </a:r>
            <a:r>
              <a:rPr lang="es-ES_tradnl" sz="1200" i="1" dirty="0">
                <a:solidFill>
                  <a:srgbClr val="115076"/>
                </a:solidFill>
              </a:rPr>
              <a:t> a</a:t>
            </a:r>
            <a:r>
              <a:rPr lang="es-ES_tradnl" sz="1200" i="1" baseline="0" dirty="0">
                <a:solidFill>
                  <a:srgbClr val="115076"/>
                </a:solidFill>
              </a:rPr>
              <a:t> </a:t>
            </a:r>
            <a:r>
              <a:rPr lang="es-ES_tradnl" sz="1200" i="1" baseline="0" dirty="0" err="1">
                <a:solidFill>
                  <a:srgbClr val="115076"/>
                </a:solidFill>
              </a:rPr>
              <a:t>city</a:t>
            </a:r>
            <a:r>
              <a:rPr lang="es-ES_tradnl" sz="1200" i="1" baseline="0" dirty="0">
                <a:solidFill>
                  <a:srgbClr val="115076"/>
                </a:solidFill>
              </a:rPr>
              <a:t>, región </a:t>
            </a:r>
            <a:r>
              <a:rPr lang="es-ES_tradnl" sz="1200" i="1" baseline="0" dirty="0" err="1">
                <a:solidFill>
                  <a:srgbClr val="115076"/>
                </a:solidFill>
              </a:rPr>
              <a:t>or</a:t>
            </a:r>
            <a:r>
              <a:rPr lang="es-ES_tradnl" sz="1200" i="1" baseline="0" dirty="0">
                <a:solidFill>
                  <a:srgbClr val="115076"/>
                </a:solidFill>
              </a:rPr>
              <a:t> country; </a:t>
            </a:r>
            <a:r>
              <a:rPr lang="es-ES_tradnl" sz="1200" i="1" baseline="0" dirty="0" err="1">
                <a:solidFill>
                  <a:srgbClr val="115076"/>
                </a:solidFill>
              </a:rPr>
              <a:t>feminine</a:t>
            </a:r>
            <a:r>
              <a:rPr lang="es-ES_tradnl" sz="1200" i="1" baseline="0" dirty="0">
                <a:solidFill>
                  <a:srgbClr val="115076"/>
                </a:solidFill>
              </a:rPr>
              <a:t> </a:t>
            </a:r>
            <a:r>
              <a:rPr lang="es-ES_tradnl" sz="1200" i="1" baseline="0" dirty="0" err="1">
                <a:solidFill>
                  <a:srgbClr val="115076"/>
                </a:solidFill>
              </a:rPr>
              <a:t>noun</a:t>
            </a:r>
            <a:r>
              <a:rPr lang="es-ES_tradnl" sz="1200" i="1" baseline="0" dirty="0">
                <a:solidFill>
                  <a:srgbClr val="115076"/>
                </a:solidFill>
              </a:rPr>
              <a:t> – a la costa, a las montañas; ‘al’ + singular </a:t>
            </a:r>
            <a:r>
              <a:rPr lang="es-ES_tradnl" sz="1200" i="1" baseline="0" dirty="0" err="1">
                <a:solidFill>
                  <a:srgbClr val="115076"/>
                </a:solidFill>
              </a:rPr>
              <a:t>masculine</a:t>
            </a:r>
            <a:r>
              <a:rPr lang="es-ES_tradnl" sz="1200" i="1" baseline="0" dirty="0">
                <a:solidFill>
                  <a:srgbClr val="115076"/>
                </a:solidFill>
              </a:rPr>
              <a:t> </a:t>
            </a:r>
            <a:r>
              <a:rPr lang="es-ES_tradnl" sz="1200" i="1" baseline="0" dirty="0" err="1">
                <a:solidFill>
                  <a:srgbClr val="115076"/>
                </a:solidFill>
              </a:rPr>
              <a:t>noun</a:t>
            </a:r>
            <a:r>
              <a:rPr lang="es-ES_tradnl" sz="1200" i="1" baseline="0" dirty="0">
                <a:solidFill>
                  <a:srgbClr val="115076"/>
                </a:solidFill>
              </a:rPr>
              <a:t>; time </a:t>
            </a:r>
            <a:r>
              <a:rPr lang="es-ES_tradnl" sz="1200" i="1" baseline="0" dirty="0" err="1">
                <a:solidFill>
                  <a:srgbClr val="115076"/>
                </a:solidFill>
              </a:rPr>
              <a:t>markers</a:t>
            </a:r>
            <a:r>
              <a:rPr lang="es-ES_tradnl" sz="1200" i="1" baseline="0" dirty="0">
                <a:solidFill>
                  <a:srgbClr val="115076"/>
                </a:solidFill>
              </a:rPr>
              <a:t> – </a:t>
            </a:r>
            <a:r>
              <a:rPr lang="es-ES_tradnl" sz="1200" i="1" baseline="0" dirty="0" err="1">
                <a:solidFill>
                  <a:srgbClr val="115076"/>
                </a:solidFill>
              </a:rPr>
              <a:t>e.g</a:t>
            </a:r>
            <a:r>
              <a:rPr lang="es-ES_tradnl" sz="1200" i="1" baseline="0" dirty="0">
                <a:solidFill>
                  <a:srgbClr val="115076"/>
                </a:solidFill>
              </a:rPr>
              <a:t>. en julio, en agosto]</a:t>
            </a:r>
            <a:endParaRPr lang="es-ES_tradnl" sz="1200" i="1" dirty="0">
              <a:solidFill>
                <a:srgbClr val="115076"/>
              </a:solidFill>
            </a:endParaRPr>
          </a:p>
          <a:p>
            <a:pPr>
              <a:lnSpc>
                <a:spcPct val="120000"/>
              </a:lnSpc>
            </a:pPr>
            <a:r>
              <a:rPr lang="es-ES_tradnl" sz="1200" dirty="0">
                <a:solidFill>
                  <a:srgbClr val="115076"/>
                </a:solidFill>
              </a:rPr>
              <a:t>II: … </a:t>
            </a:r>
            <a:r>
              <a:rPr lang="es-ES_tradnl" sz="1200" dirty="0">
                <a:solidFill>
                  <a:srgbClr val="002060"/>
                </a:solidFill>
              </a:rPr>
              <a:t>el verano pasado? Yo no, pero Nadia sí. Ella viajó</a:t>
            </a:r>
            <a:r>
              <a:rPr lang="es-ES_tradnl" sz="1200" b="1" dirty="0">
                <a:solidFill>
                  <a:srgbClr val="002060"/>
                </a:solidFill>
              </a:rPr>
              <a:t> </a:t>
            </a:r>
            <a:r>
              <a:rPr lang="es-ES_tradnl" sz="1200" dirty="0">
                <a:solidFill>
                  <a:srgbClr val="002060"/>
                </a:solidFill>
              </a:rPr>
              <a:t>a Inglaterra </a:t>
            </a:r>
            <a:r>
              <a:rPr lang="es-ES_tradnl" sz="1200" b="1" dirty="0">
                <a:solidFill>
                  <a:srgbClr val="002060"/>
                </a:solidFill>
              </a:rPr>
              <a:t>para</a:t>
            </a:r>
            <a:r>
              <a:rPr lang="es-ES_tradnl" sz="1200" dirty="0">
                <a:solidFill>
                  <a:srgbClr val="002060"/>
                </a:solidFill>
              </a:rPr>
              <a:t> </a:t>
            </a:r>
            <a:r>
              <a:rPr lang="es-ES_tradnl" sz="1200" dirty="0">
                <a:solidFill>
                  <a:srgbClr val="115076"/>
                </a:solidFill>
              </a:rPr>
              <a:t>… </a:t>
            </a:r>
            <a:r>
              <a:rPr lang="es-ES_tradnl" sz="1200" i="1" dirty="0">
                <a:solidFill>
                  <a:srgbClr val="115076"/>
                </a:solidFill>
              </a:rPr>
              <a:t>[</a:t>
            </a:r>
            <a:r>
              <a:rPr lang="es-ES_tradnl" sz="1200" i="1" dirty="0" err="1">
                <a:solidFill>
                  <a:srgbClr val="115076"/>
                </a:solidFill>
              </a:rPr>
              <a:t>any</a:t>
            </a:r>
            <a:r>
              <a:rPr lang="es-ES_tradnl" sz="1200" i="1" dirty="0">
                <a:solidFill>
                  <a:srgbClr val="115076"/>
                </a:solidFill>
              </a:rPr>
              <a:t> </a:t>
            </a:r>
            <a:r>
              <a:rPr lang="es-ES_tradnl" sz="1200" i="1" dirty="0" err="1">
                <a:solidFill>
                  <a:srgbClr val="115076"/>
                </a:solidFill>
              </a:rPr>
              <a:t>infinitive</a:t>
            </a:r>
            <a:r>
              <a:rPr lang="es-ES_tradnl" sz="1200" i="1" baseline="0" dirty="0">
                <a:solidFill>
                  <a:srgbClr val="115076"/>
                </a:solidFill>
              </a:rPr>
              <a:t> </a:t>
            </a:r>
            <a:r>
              <a:rPr lang="es-ES_tradnl" sz="1200" i="1" baseline="0" dirty="0" err="1">
                <a:solidFill>
                  <a:srgbClr val="115076"/>
                </a:solidFill>
              </a:rPr>
              <a:t>that</a:t>
            </a:r>
            <a:r>
              <a:rPr lang="es-ES_tradnl" sz="1200" i="1" baseline="0" dirty="0">
                <a:solidFill>
                  <a:srgbClr val="115076"/>
                </a:solidFill>
              </a:rPr>
              <a:t> </a:t>
            </a:r>
            <a:r>
              <a:rPr lang="es-ES_tradnl" sz="1200" i="1" baseline="0" dirty="0" err="1">
                <a:solidFill>
                  <a:srgbClr val="115076"/>
                </a:solidFill>
              </a:rPr>
              <a:t>works</a:t>
            </a:r>
            <a:r>
              <a:rPr lang="es-ES_tradnl" sz="1200" i="1" baseline="0" dirty="0">
                <a:solidFill>
                  <a:srgbClr val="115076"/>
                </a:solidFill>
              </a:rPr>
              <a:t> in </a:t>
            </a:r>
            <a:r>
              <a:rPr lang="es-ES_tradnl" sz="1200" i="1" baseline="0" dirty="0" err="1">
                <a:solidFill>
                  <a:srgbClr val="115076"/>
                </a:solidFill>
              </a:rPr>
              <a:t>context</a:t>
            </a:r>
            <a:r>
              <a:rPr lang="es-ES_tradnl" sz="1200" i="1" baseline="0" dirty="0">
                <a:solidFill>
                  <a:srgbClr val="115076"/>
                </a:solidFill>
              </a:rPr>
              <a:t>, </a:t>
            </a:r>
            <a:r>
              <a:rPr lang="es-ES_tradnl" sz="1200" i="1" baseline="0" dirty="0" err="1">
                <a:solidFill>
                  <a:srgbClr val="115076"/>
                </a:solidFill>
              </a:rPr>
              <a:t>e.g</a:t>
            </a:r>
            <a:r>
              <a:rPr lang="es-ES_tradnl" sz="1200" i="1" baseline="0" dirty="0">
                <a:solidFill>
                  <a:srgbClr val="115076"/>
                </a:solidFill>
              </a:rPr>
              <a:t>, ver un partido de fútbol, conocer el país, pasar tiempo con una amiga, aprender inglés]</a:t>
            </a:r>
            <a:endParaRPr lang="es-ES_tradnl" sz="1200" i="1" dirty="0">
              <a:solidFill>
                <a:srgbClr val="115076"/>
              </a:solidFill>
            </a:endParaRPr>
          </a:p>
          <a:p>
            <a:pPr marL="0" indent="0">
              <a:buFontTx/>
              <a:buNone/>
            </a:pPr>
            <a:r>
              <a:rPr lang="es-ES_tradnl" sz="1200" dirty="0">
                <a:solidFill>
                  <a:srgbClr val="115076"/>
                </a:solidFill>
              </a:rPr>
              <a:t>III: …</a:t>
            </a:r>
            <a:r>
              <a:rPr lang="es-ES_tradnl" sz="1200" dirty="0">
                <a:solidFill>
                  <a:srgbClr val="002060"/>
                </a:solidFill>
              </a:rPr>
              <a:t>visitar a un primo mientras que </a:t>
            </a:r>
            <a:r>
              <a:rPr lang="es-ES_tradnl" sz="1200" b="1" dirty="0">
                <a:solidFill>
                  <a:srgbClr val="002060"/>
                </a:solidFill>
              </a:rPr>
              <a:t>yo.... </a:t>
            </a:r>
            <a:r>
              <a:rPr lang="es-ES_tradnl" sz="1200" b="0" i="1" dirty="0">
                <a:solidFill>
                  <a:srgbClr val="002060"/>
                </a:solidFill>
              </a:rPr>
              <a:t>[</a:t>
            </a:r>
            <a:r>
              <a:rPr lang="es-ES_tradnl" sz="1200" b="0" i="1" dirty="0" err="1">
                <a:solidFill>
                  <a:srgbClr val="002060"/>
                </a:solidFill>
              </a:rPr>
              <a:t>any</a:t>
            </a:r>
            <a:r>
              <a:rPr lang="es-ES_tradnl" sz="1200" b="0" i="1" baseline="0" dirty="0">
                <a:solidFill>
                  <a:srgbClr val="002060"/>
                </a:solidFill>
              </a:rPr>
              <a:t> </a:t>
            </a:r>
            <a:r>
              <a:rPr lang="es-ES_tradnl" sz="1200" b="0" i="1" baseline="0" dirty="0" err="1">
                <a:solidFill>
                  <a:srgbClr val="002060"/>
                </a:solidFill>
              </a:rPr>
              <a:t>verb</a:t>
            </a:r>
            <a:r>
              <a:rPr lang="es-ES_tradnl" sz="1200" b="0" i="1" baseline="0" dirty="0">
                <a:solidFill>
                  <a:srgbClr val="002060"/>
                </a:solidFill>
              </a:rPr>
              <a:t> in 1st </a:t>
            </a:r>
            <a:r>
              <a:rPr lang="es-ES_tradnl" sz="1200" b="0" i="1" baseline="0" dirty="0" err="1">
                <a:solidFill>
                  <a:srgbClr val="002060"/>
                </a:solidFill>
              </a:rPr>
              <a:t>person</a:t>
            </a:r>
            <a:r>
              <a:rPr lang="es-ES_tradnl" sz="1200" b="0" i="1" baseline="0" dirty="0">
                <a:solidFill>
                  <a:srgbClr val="002060"/>
                </a:solidFill>
              </a:rPr>
              <a:t> singular </a:t>
            </a:r>
            <a:r>
              <a:rPr lang="es-ES_tradnl" sz="1200" b="0" i="1" baseline="0" dirty="0" err="1">
                <a:solidFill>
                  <a:srgbClr val="002060"/>
                </a:solidFill>
              </a:rPr>
              <a:t>preterite</a:t>
            </a:r>
            <a:r>
              <a:rPr lang="es-ES_tradnl" sz="1200" b="0" i="1" baseline="0" dirty="0">
                <a:solidFill>
                  <a:srgbClr val="002060"/>
                </a:solidFill>
              </a:rPr>
              <a:t>]</a:t>
            </a:r>
            <a:endParaRPr lang="es-ES_tradnl" sz="1200" b="1" dirty="0">
              <a:solidFill>
                <a:srgbClr val="002060"/>
              </a:solidFill>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s-ES_tradnl" sz="1200" dirty="0">
                <a:solidFill>
                  <a:srgbClr val="115076"/>
                </a:solidFill>
                <a:latin typeface="Century Gothic" panose="020F0302020204030204"/>
              </a:rPr>
              <a:t>IV: … </a:t>
            </a:r>
            <a:r>
              <a:rPr lang="es-ES_tradnl" sz="1200" dirty="0">
                <a:solidFill>
                  <a:srgbClr val="002060"/>
                </a:solidFill>
              </a:rPr>
              <a:t>pasé</a:t>
            </a:r>
            <a:r>
              <a:rPr lang="es-ES_tradnl" sz="1200" b="1" dirty="0">
                <a:solidFill>
                  <a:srgbClr val="002060"/>
                </a:solidFill>
              </a:rPr>
              <a:t> </a:t>
            </a:r>
            <a:r>
              <a:rPr lang="es-ES_tradnl" sz="1200" dirty="0">
                <a:solidFill>
                  <a:srgbClr val="002060"/>
                </a:solidFill>
              </a:rPr>
              <a:t>las vacaciones aquí en San Sebastián en la playa </a:t>
            </a:r>
            <a:r>
              <a:rPr lang="es-ES_tradnl" sz="1200">
                <a:solidFill>
                  <a:srgbClr val="002060"/>
                </a:solidFill>
              </a:rPr>
              <a:t>de La </a:t>
            </a:r>
            <a:r>
              <a:rPr lang="es-ES_tradnl" sz="1200" dirty="0">
                <a:solidFill>
                  <a:srgbClr val="002060"/>
                </a:solidFill>
              </a:rPr>
              <a:t>Concha.  ¿</a:t>
            </a:r>
            <a:r>
              <a:rPr lang="es-ES_tradnl" sz="1200">
                <a:solidFill>
                  <a:srgbClr val="002060"/>
                </a:solidFill>
              </a:rPr>
              <a:t>Y tú? ¿Quedaste</a:t>
            </a:r>
            <a:r>
              <a:rPr lang="es-ES_tradnl" sz="1200" b="1">
                <a:solidFill>
                  <a:srgbClr val="002060"/>
                </a:solidFill>
              </a:rPr>
              <a:t> </a:t>
            </a:r>
            <a:r>
              <a:rPr lang="es-ES_tradnl" sz="1200" dirty="0">
                <a:solidFill>
                  <a:srgbClr val="002060"/>
                </a:solidFill>
              </a:rPr>
              <a:t>con otros amigos? ¡Sí, pero sin Lucía! </a:t>
            </a:r>
            <a:r>
              <a:rPr lang="es-ES_tradnl" sz="1200" b="1" dirty="0">
                <a:solidFill>
                  <a:srgbClr val="002060"/>
                </a:solidFill>
              </a:rPr>
              <a:t>Ella… </a:t>
            </a:r>
            <a:r>
              <a:rPr lang="es-ES_tradnl" sz="1200" b="0" i="1" dirty="0">
                <a:solidFill>
                  <a:srgbClr val="002060"/>
                </a:solidFill>
              </a:rPr>
              <a:t>[</a:t>
            </a:r>
            <a:r>
              <a:rPr lang="es-ES_tradnl" sz="1200" b="0" i="1" dirty="0" err="1">
                <a:solidFill>
                  <a:srgbClr val="002060"/>
                </a:solidFill>
              </a:rPr>
              <a:t>any</a:t>
            </a:r>
            <a:r>
              <a:rPr lang="es-ES_tradnl" sz="1200" b="0" i="1" baseline="0" dirty="0">
                <a:solidFill>
                  <a:srgbClr val="002060"/>
                </a:solidFill>
              </a:rPr>
              <a:t> </a:t>
            </a:r>
            <a:r>
              <a:rPr lang="es-ES_tradnl" sz="1200" b="0" i="1" baseline="0" dirty="0" err="1">
                <a:solidFill>
                  <a:srgbClr val="002060"/>
                </a:solidFill>
              </a:rPr>
              <a:t>verb</a:t>
            </a:r>
            <a:r>
              <a:rPr lang="es-ES_tradnl" sz="1200" b="0" i="1" baseline="0" dirty="0">
                <a:solidFill>
                  <a:srgbClr val="002060"/>
                </a:solidFill>
              </a:rPr>
              <a:t> in 3rd </a:t>
            </a:r>
            <a:r>
              <a:rPr lang="es-ES_tradnl" sz="1200" b="0" i="1" baseline="0" dirty="0" err="1">
                <a:solidFill>
                  <a:srgbClr val="002060"/>
                </a:solidFill>
              </a:rPr>
              <a:t>person</a:t>
            </a:r>
            <a:r>
              <a:rPr lang="es-ES_tradnl" sz="1200" b="0" i="1" baseline="0" dirty="0">
                <a:solidFill>
                  <a:srgbClr val="002060"/>
                </a:solidFill>
              </a:rPr>
              <a:t> singular </a:t>
            </a:r>
            <a:r>
              <a:rPr lang="es-ES_tradnl" sz="1200" b="0" i="1" baseline="0" dirty="0" err="1">
                <a:solidFill>
                  <a:srgbClr val="002060"/>
                </a:solidFill>
              </a:rPr>
              <a:t>preterite</a:t>
            </a:r>
            <a:r>
              <a:rPr lang="es-ES_tradnl" sz="1200" b="0" i="1" baseline="0" dirty="0">
                <a:solidFill>
                  <a:srgbClr val="002060"/>
                </a:solidFill>
              </a:rPr>
              <a:t>]</a:t>
            </a:r>
            <a:endParaRPr lang="es-ES_tradnl" sz="1200" b="1" dirty="0">
              <a:solidFill>
                <a:srgbClr val="002060"/>
              </a:solidFill>
            </a:endParaRPr>
          </a:p>
          <a:p>
            <a:pPr>
              <a:lnSpc>
                <a:spcPct val="120000"/>
              </a:lnSpc>
            </a:pPr>
            <a:r>
              <a:rPr lang="es-ES_tradnl" sz="1200" dirty="0">
                <a:solidFill>
                  <a:srgbClr val="115076"/>
                </a:solidFill>
                <a:latin typeface="Century Gothic" panose="020F0302020204030204"/>
              </a:rPr>
              <a:t>V: … </a:t>
            </a:r>
            <a:r>
              <a:rPr lang="es-ES_tradnl" sz="1200" dirty="0">
                <a:solidFill>
                  <a:srgbClr val="002060"/>
                </a:solidFill>
              </a:rPr>
              <a:t>caminó en las montañas cerca de la frontera con Francia para ver las vistas preciosas. Yo participé</a:t>
            </a:r>
            <a:r>
              <a:rPr lang="es-ES_tradnl" sz="1200" b="1" dirty="0">
                <a:solidFill>
                  <a:srgbClr val="002060"/>
                </a:solidFill>
              </a:rPr>
              <a:t> en</a:t>
            </a:r>
            <a:r>
              <a:rPr lang="es-ES_tradnl" sz="1200" b="0" dirty="0">
                <a:solidFill>
                  <a:srgbClr val="002060"/>
                </a:solidFill>
              </a:rPr>
              <a:t>… </a:t>
            </a:r>
            <a:r>
              <a:rPr lang="es-ES_tradnl" sz="1200" b="0" i="1" dirty="0">
                <a:solidFill>
                  <a:srgbClr val="002060"/>
                </a:solidFill>
              </a:rPr>
              <a:t>[</a:t>
            </a:r>
            <a:r>
              <a:rPr lang="es-ES_tradnl" sz="1200" b="0" i="1" dirty="0" err="1">
                <a:solidFill>
                  <a:srgbClr val="002060"/>
                </a:solidFill>
              </a:rPr>
              <a:t>e.g</a:t>
            </a:r>
            <a:r>
              <a:rPr lang="es-ES_tradnl" sz="1200" b="0" i="1" dirty="0">
                <a:solidFill>
                  <a:srgbClr val="002060"/>
                </a:solidFill>
              </a:rPr>
              <a:t>., una</a:t>
            </a:r>
            <a:r>
              <a:rPr lang="es-ES_tradnl" sz="1200" b="0" i="1" baseline="0" dirty="0">
                <a:solidFill>
                  <a:srgbClr val="002060"/>
                </a:solidFill>
              </a:rPr>
              <a:t> clase, un concierto, un partido, un baile]</a:t>
            </a:r>
            <a:endParaRPr lang="es-ES_tradnl" sz="1200" b="0" dirty="0">
              <a:solidFill>
                <a:srgbClr val="002060"/>
              </a:solidFill>
            </a:endParaRPr>
          </a:p>
          <a:p>
            <a:pPr>
              <a:lnSpc>
                <a:spcPct val="120000"/>
              </a:lnSpc>
            </a:pPr>
            <a:r>
              <a:rPr lang="es-ES_tradnl" sz="1200" dirty="0">
                <a:solidFill>
                  <a:srgbClr val="115076"/>
                </a:solidFill>
                <a:latin typeface="Century Gothic" panose="020F0302020204030204"/>
              </a:rPr>
              <a:t>VI: … </a:t>
            </a:r>
            <a:r>
              <a:rPr lang="es-ES_tradnl" sz="1200" dirty="0">
                <a:solidFill>
                  <a:srgbClr val="002060"/>
                </a:solidFill>
              </a:rPr>
              <a:t>un festival de música en Vitoria con Pablo y Alba. ¿De verdad? ¿Tú cantaste</a:t>
            </a:r>
            <a:r>
              <a:rPr lang="es-ES_tradnl" sz="1200" b="1" dirty="0">
                <a:solidFill>
                  <a:srgbClr val="002060"/>
                </a:solidFill>
              </a:rPr>
              <a:t> </a:t>
            </a:r>
            <a:r>
              <a:rPr lang="es-ES_tradnl" sz="1200" dirty="0">
                <a:solidFill>
                  <a:srgbClr val="002060"/>
                </a:solidFill>
              </a:rPr>
              <a:t>en el festival? Ja, ja, ja. No, solo fui </a:t>
            </a:r>
            <a:r>
              <a:rPr lang="es-ES_tradnl" sz="1200" b="1" dirty="0">
                <a:solidFill>
                  <a:srgbClr val="002060"/>
                </a:solidFill>
              </a:rPr>
              <a:t>para… </a:t>
            </a:r>
            <a:r>
              <a:rPr lang="es-ES_tradnl" sz="1200" b="0" i="1" dirty="0">
                <a:solidFill>
                  <a:srgbClr val="002060"/>
                </a:solidFill>
              </a:rPr>
              <a:t>[</a:t>
            </a:r>
            <a:r>
              <a:rPr lang="es-ES_tradnl" sz="1200" i="1" dirty="0" err="1">
                <a:solidFill>
                  <a:srgbClr val="115076"/>
                </a:solidFill>
              </a:rPr>
              <a:t>any</a:t>
            </a:r>
            <a:r>
              <a:rPr lang="es-ES_tradnl" sz="1200" i="1" dirty="0">
                <a:solidFill>
                  <a:srgbClr val="115076"/>
                </a:solidFill>
              </a:rPr>
              <a:t> </a:t>
            </a:r>
            <a:r>
              <a:rPr lang="es-ES_tradnl" sz="1200" i="1" dirty="0" err="1">
                <a:solidFill>
                  <a:srgbClr val="115076"/>
                </a:solidFill>
              </a:rPr>
              <a:t>infinitive</a:t>
            </a:r>
            <a:r>
              <a:rPr lang="es-ES_tradnl" sz="1200" i="1" baseline="0" dirty="0">
                <a:solidFill>
                  <a:srgbClr val="115076"/>
                </a:solidFill>
              </a:rPr>
              <a:t> </a:t>
            </a:r>
            <a:r>
              <a:rPr lang="es-ES_tradnl" sz="1200" i="1" baseline="0" dirty="0" err="1">
                <a:solidFill>
                  <a:srgbClr val="115076"/>
                </a:solidFill>
              </a:rPr>
              <a:t>that</a:t>
            </a:r>
            <a:r>
              <a:rPr lang="es-ES_tradnl" sz="1200" i="1" baseline="0" dirty="0">
                <a:solidFill>
                  <a:srgbClr val="115076"/>
                </a:solidFill>
              </a:rPr>
              <a:t> </a:t>
            </a:r>
            <a:r>
              <a:rPr lang="es-ES_tradnl" sz="1200" i="1" baseline="0" dirty="0" err="1">
                <a:solidFill>
                  <a:srgbClr val="115076"/>
                </a:solidFill>
              </a:rPr>
              <a:t>works</a:t>
            </a:r>
            <a:r>
              <a:rPr lang="es-ES_tradnl" sz="1200" i="1" baseline="0" dirty="0">
                <a:solidFill>
                  <a:srgbClr val="115076"/>
                </a:solidFill>
              </a:rPr>
              <a:t> in </a:t>
            </a:r>
            <a:r>
              <a:rPr lang="es-ES_tradnl" sz="1200" i="1" baseline="0" dirty="0" err="1">
                <a:solidFill>
                  <a:srgbClr val="115076"/>
                </a:solidFill>
              </a:rPr>
              <a:t>context</a:t>
            </a:r>
            <a:r>
              <a:rPr lang="es-ES_tradnl" sz="1200" i="1" baseline="0" dirty="0">
                <a:solidFill>
                  <a:srgbClr val="115076"/>
                </a:solidFill>
              </a:rPr>
              <a:t>]</a:t>
            </a:r>
            <a:endParaRPr lang="es-ES_tradnl" sz="1200" b="1" dirty="0">
              <a:solidFill>
                <a:srgbClr val="002060"/>
              </a:solidFill>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s-ES_tradnl" sz="1200" dirty="0">
                <a:solidFill>
                  <a:srgbClr val="115076"/>
                </a:solidFill>
                <a:latin typeface="Century Gothic" panose="020F0302020204030204"/>
              </a:rPr>
              <a:t>VII: … </a:t>
            </a:r>
            <a:r>
              <a:rPr lang="es-ES_tradnl" sz="1200" dirty="0">
                <a:solidFill>
                  <a:srgbClr val="002060"/>
                </a:solidFill>
              </a:rPr>
              <a:t>escuchar a unos grupos, pero tuve suerte </a:t>
            </a:r>
            <a:r>
              <a:rPr lang="es-ES_tradnl" sz="1200" b="1" dirty="0">
                <a:solidFill>
                  <a:srgbClr val="002060"/>
                </a:solidFill>
              </a:rPr>
              <a:t>porque</a:t>
            </a:r>
            <a:r>
              <a:rPr lang="es-ES_tradnl" sz="1200" b="0" dirty="0">
                <a:solidFill>
                  <a:srgbClr val="002060"/>
                </a:solidFill>
              </a:rPr>
              <a:t>… </a:t>
            </a:r>
            <a:r>
              <a:rPr lang="es-ES_tradnl" sz="1200" b="0" i="1" dirty="0">
                <a:solidFill>
                  <a:srgbClr val="002060"/>
                </a:solidFill>
              </a:rPr>
              <a:t>[</a:t>
            </a:r>
            <a:r>
              <a:rPr lang="es-ES_tradnl" sz="1200" b="0" i="1" dirty="0" err="1">
                <a:solidFill>
                  <a:srgbClr val="002060"/>
                </a:solidFill>
              </a:rPr>
              <a:t>any</a:t>
            </a:r>
            <a:r>
              <a:rPr lang="es-ES_tradnl" sz="1200" b="0" i="1" baseline="0" dirty="0">
                <a:solidFill>
                  <a:srgbClr val="002060"/>
                </a:solidFill>
              </a:rPr>
              <a:t> </a:t>
            </a:r>
            <a:r>
              <a:rPr lang="es-ES_tradnl" sz="1200" b="0" i="1" baseline="0" dirty="0" err="1">
                <a:solidFill>
                  <a:srgbClr val="002060"/>
                </a:solidFill>
              </a:rPr>
              <a:t>verb</a:t>
            </a:r>
            <a:r>
              <a:rPr lang="es-ES_tradnl" sz="1200" b="0" i="1" baseline="0" dirty="0">
                <a:solidFill>
                  <a:srgbClr val="002060"/>
                </a:solidFill>
              </a:rPr>
              <a:t> in 1st </a:t>
            </a:r>
            <a:r>
              <a:rPr lang="es-ES_tradnl" sz="1200" b="0" i="1" baseline="0" dirty="0" err="1">
                <a:solidFill>
                  <a:srgbClr val="002060"/>
                </a:solidFill>
              </a:rPr>
              <a:t>person</a:t>
            </a:r>
            <a:r>
              <a:rPr lang="es-ES_tradnl" sz="1200" b="0" i="1" baseline="0" dirty="0">
                <a:solidFill>
                  <a:srgbClr val="002060"/>
                </a:solidFill>
              </a:rPr>
              <a:t> singular </a:t>
            </a:r>
            <a:r>
              <a:rPr lang="es-ES_tradnl" sz="1200" b="0" i="1" baseline="0" dirty="0" err="1">
                <a:solidFill>
                  <a:srgbClr val="002060"/>
                </a:solidFill>
              </a:rPr>
              <a:t>preterit</a:t>
            </a:r>
            <a:r>
              <a:rPr lang="es-ES_tradnl" sz="1200" b="0" i="1" baseline="0" dirty="0">
                <a:solidFill>
                  <a:srgbClr val="002060"/>
                </a:solidFill>
              </a:rPr>
              <a:t> </a:t>
            </a:r>
            <a:r>
              <a:rPr lang="es-ES_tradnl" sz="1200" b="0" i="1" baseline="0" dirty="0" err="1">
                <a:solidFill>
                  <a:srgbClr val="002060"/>
                </a:solidFill>
              </a:rPr>
              <a:t>or</a:t>
            </a:r>
            <a:r>
              <a:rPr lang="es-ES_tradnl" sz="1200" b="0" i="1" baseline="0" dirty="0">
                <a:solidFill>
                  <a:srgbClr val="002060"/>
                </a:solidFill>
              </a:rPr>
              <a:t> a </a:t>
            </a:r>
            <a:r>
              <a:rPr lang="es-ES_tradnl" sz="1200" b="0" i="1" baseline="0" dirty="0" err="1">
                <a:solidFill>
                  <a:srgbClr val="002060"/>
                </a:solidFill>
              </a:rPr>
              <a:t>change</a:t>
            </a:r>
            <a:r>
              <a:rPr lang="es-ES_tradnl" sz="1200" b="0" i="1" baseline="0" dirty="0">
                <a:solidFill>
                  <a:srgbClr val="002060"/>
                </a:solidFill>
              </a:rPr>
              <a:t> in </a:t>
            </a:r>
            <a:r>
              <a:rPr lang="es-ES_tradnl" sz="1200" b="0" i="1" baseline="0" dirty="0" err="1">
                <a:solidFill>
                  <a:srgbClr val="002060"/>
                </a:solidFill>
              </a:rPr>
              <a:t>subject</a:t>
            </a:r>
            <a:r>
              <a:rPr lang="es-ES_tradnl" sz="1200" b="0" i="1" baseline="0" dirty="0">
                <a:solidFill>
                  <a:srgbClr val="002060"/>
                </a:solidFill>
              </a:rPr>
              <a:t> + </a:t>
            </a:r>
            <a:r>
              <a:rPr lang="es-ES_tradnl" sz="1200" b="0" i="1" baseline="0" dirty="0" err="1">
                <a:solidFill>
                  <a:srgbClr val="002060"/>
                </a:solidFill>
              </a:rPr>
              <a:t>verb</a:t>
            </a:r>
            <a:r>
              <a:rPr lang="es-ES_tradnl" sz="1200" b="0" i="1" baseline="0" dirty="0">
                <a:solidFill>
                  <a:srgbClr val="002060"/>
                </a:solidFill>
              </a:rPr>
              <a:t>, </a:t>
            </a:r>
            <a:r>
              <a:rPr lang="es-ES_tradnl" sz="1200" b="0" i="1" baseline="0" dirty="0" err="1">
                <a:solidFill>
                  <a:srgbClr val="002060"/>
                </a:solidFill>
              </a:rPr>
              <a:t>e.g</a:t>
            </a:r>
            <a:r>
              <a:rPr lang="es-ES_tradnl" sz="1200" b="0" i="1" baseline="0" dirty="0">
                <a:solidFill>
                  <a:srgbClr val="002060"/>
                </a:solidFill>
              </a:rPr>
              <a:t>., un chico me regaló…]</a:t>
            </a:r>
            <a:endParaRPr lang="es-ES_tradnl" sz="1200" b="0" dirty="0">
              <a:solidFill>
                <a:srgbClr val="002060"/>
              </a:solidFill>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s-ES_tradnl" sz="1200" b="0" kern="1200" baseline="0" dirty="0">
                <a:solidFill>
                  <a:srgbClr val="002060"/>
                </a:solidFill>
                <a:effectLst/>
                <a:latin typeface="+mn-lt"/>
                <a:ea typeface="+mn-ea"/>
                <a:cs typeface="+mn-cs"/>
              </a:rPr>
              <a:t>VIII: </a:t>
            </a:r>
            <a:r>
              <a:rPr lang="es-ES_tradnl" sz="1200" dirty="0">
                <a:solidFill>
                  <a:srgbClr val="002060"/>
                </a:solidFill>
              </a:rPr>
              <a:t>gané</a:t>
            </a:r>
            <a:r>
              <a:rPr lang="es-ES_tradnl" sz="1200" b="1" dirty="0">
                <a:solidFill>
                  <a:srgbClr val="002060"/>
                </a:solidFill>
              </a:rPr>
              <a:t> </a:t>
            </a:r>
            <a:r>
              <a:rPr lang="es-ES_tradnl" sz="1200" dirty="0">
                <a:solidFill>
                  <a:srgbClr val="002060"/>
                </a:solidFill>
              </a:rPr>
              <a:t>un premio en el festival.</a:t>
            </a:r>
            <a:r>
              <a:rPr lang="es-GB" sz="1200" dirty="0">
                <a:solidFill>
                  <a:srgbClr val="002060"/>
                </a:solidFill>
              </a:rPr>
              <a:t> </a:t>
            </a:r>
            <a:r>
              <a:rPr lang="es-ES_tradnl" sz="1200" dirty="0">
                <a:solidFill>
                  <a:srgbClr val="002060"/>
                </a:solidFill>
              </a:rPr>
              <a:t>En cambio Lucía no pasó un buen día. ¡Ella lloró</a:t>
            </a:r>
            <a:r>
              <a:rPr lang="es-ES_tradnl" sz="1200" b="1" dirty="0">
                <a:solidFill>
                  <a:srgbClr val="002060"/>
                </a:solidFill>
              </a:rPr>
              <a:t> </a:t>
            </a:r>
            <a:r>
              <a:rPr lang="es-ES_tradnl" sz="1200" dirty="0">
                <a:solidFill>
                  <a:srgbClr val="002060"/>
                </a:solidFill>
              </a:rPr>
              <a:t>porque olvidó la cámara!</a:t>
            </a:r>
            <a:endParaRPr lang="en-GB" sz="1200" kern="1200" baseline="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endParaRPr lang="x-none" sz="1200" b="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032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 </a:t>
            </a:r>
            <a:r>
              <a:rPr lang="en-GB" b="1" dirty="0"/>
              <a:t>(either do this slide or the activity on the next slide)</a:t>
            </a:r>
            <a:endParaRPr lang="en-GB" b="0" dirty="0"/>
          </a:p>
          <a:p>
            <a:endParaRPr lang="en-GB" b="0" dirty="0"/>
          </a:p>
          <a:p>
            <a:r>
              <a:rPr lang="en-GB" b="1" dirty="0"/>
              <a:t>Aim</a:t>
            </a:r>
            <a:r>
              <a:rPr lang="en-GB" b="0" dirty="0"/>
              <a:t>: Scaffolded writing exercise using the same text as the previous two exercises.</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 1 – scaffolded text completion   </a:t>
            </a:r>
          </a:p>
          <a:p>
            <a:endParaRPr lang="en-GB" b="0" dirty="0"/>
          </a:p>
          <a:p>
            <a:r>
              <a:rPr lang="en-GB" b="1" dirty="0"/>
              <a:t>Procedure: </a:t>
            </a:r>
            <a:endParaRPr lang="en-GB" b="0" dirty="0"/>
          </a:p>
          <a:p>
            <a:pPr marL="228600" indent="-228600">
              <a:buAutoNum type="arabicPeriod"/>
            </a:pPr>
            <a:r>
              <a:rPr lang="en-GB" b="0"/>
              <a:t>Students write 1-8 in their</a:t>
            </a:r>
            <a:r>
              <a:rPr lang="en-GB" b="0" baseline="0"/>
              <a:t> books.</a:t>
            </a:r>
            <a:endParaRPr lang="en-GB" b="0"/>
          </a:p>
          <a:p>
            <a:pPr marL="228600" indent="-228600">
              <a:buAutoNum type="arabicPeriod"/>
            </a:pPr>
            <a:r>
              <a:rPr lang="en-GB" b="0"/>
              <a:t>They</a:t>
            </a:r>
            <a:r>
              <a:rPr lang="en-GB" b="0" baseline="0"/>
              <a:t> will need to </a:t>
            </a:r>
            <a:r>
              <a:rPr lang="en-GB" b="0"/>
              <a:t>look </a:t>
            </a:r>
            <a:r>
              <a:rPr lang="en-GB" b="0" dirty="0"/>
              <a:t>at the English </a:t>
            </a:r>
            <a:r>
              <a:rPr lang="en-GB" b="0"/>
              <a:t>text and use the prompts in bold to </a:t>
            </a:r>
            <a:r>
              <a:rPr lang="en-GB" b="0" dirty="0"/>
              <a:t>fill in the missing words in the Spanish text on the right hand side</a:t>
            </a:r>
            <a:r>
              <a:rPr lang="en-GB" b="0"/>
              <a:t>. These include the target grammar features worked on this week, including subject pronouns and -ar</a:t>
            </a:r>
            <a:r>
              <a:rPr lang="en-GB" b="0" baseline="0"/>
              <a:t> verbs in the preterite, as well as vocabulary.</a:t>
            </a:r>
            <a:endParaRPr lang="en-GB" b="0" dirty="0"/>
          </a:p>
          <a:p>
            <a:pPr marL="228600" indent="-228600">
              <a:buAutoNum type="arabicPeriod"/>
            </a:pPr>
            <a:r>
              <a:rPr lang="en-GB" b="0" dirty="0"/>
              <a:t>Click to show the missing Spanish words one by </a:t>
            </a:r>
            <a:r>
              <a:rPr lang="en-GB" b="0"/>
              <a:t>one.</a:t>
            </a:r>
          </a:p>
          <a:p>
            <a:pPr marL="0" indent="0">
              <a:buNone/>
            </a:pPr>
            <a:endParaRPr lang="en-GB" b="0"/>
          </a:p>
          <a:p>
            <a:pPr marL="0" indent="0">
              <a:buNone/>
            </a:pPr>
            <a:r>
              <a:rPr lang="en-GB" b="1"/>
              <a:t>Note:</a:t>
            </a:r>
          </a:p>
          <a:p>
            <a:pPr marL="0" indent="0">
              <a:buNone/>
            </a:pPr>
            <a:r>
              <a:rPr lang="en-US" b="0" baseline="0"/>
              <a:t>Image free to use from the following source:</a:t>
            </a:r>
          </a:p>
          <a:p>
            <a:pPr marL="171450" indent="-171450">
              <a:buFont typeface="Arial" panose="020B0604020202020204" pitchFamily="34" charset="0"/>
              <a:buChar char="•"/>
            </a:pPr>
            <a:r>
              <a:rPr lang="en-US" b="0" baseline="0"/>
              <a:t>https://unsplash.com/photos/8KCquMrFEPg</a:t>
            </a:r>
            <a:endParaRPr lang="en-GB" b="0"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719069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Vocabulary recall activity</a:t>
            </a:r>
          </a:p>
          <a:p>
            <a:endParaRPr lang="en-GB" dirty="0"/>
          </a:p>
          <a:p>
            <a:r>
              <a:rPr lang="en-GB" b="1" dirty="0"/>
              <a:t>Timing</a:t>
            </a:r>
            <a:r>
              <a:rPr lang="es-GB" b="1"/>
              <a:t>: </a:t>
            </a:r>
            <a:r>
              <a:rPr lang="en-GB" b="0"/>
              <a:t>6</a:t>
            </a:r>
            <a:r>
              <a:rPr lang="es-GB"/>
              <a:t> min</a:t>
            </a:r>
            <a:r>
              <a:rPr lang="en-GB"/>
              <a:t>s</a:t>
            </a:r>
            <a:endParaRPr lang="en-GB" dirty="0"/>
          </a:p>
          <a:p>
            <a:endParaRPr lang="en-GB" dirty="0"/>
          </a:p>
          <a:p>
            <a:r>
              <a:rPr lang="en-GB" b="1" dirty="0"/>
              <a:t>Aim: </a:t>
            </a:r>
            <a:r>
              <a:rPr lang="en-GB" b="0" dirty="0"/>
              <a:t>t</a:t>
            </a:r>
            <a:r>
              <a:rPr lang="en-GB" dirty="0"/>
              <a:t>o recall previously</a:t>
            </a:r>
            <a:r>
              <a:rPr lang="en-GB" baseline="0" dirty="0"/>
              <a:t> taught </a:t>
            </a:r>
            <a:r>
              <a:rPr lang="en-GB" dirty="0"/>
              <a:t>vocabulary and use it in the correct sentence. </a:t>
            </a:r>
          </a:p>
          <a:p>
            <a:endParaRPr lang="en-GB" dirty="0"/>
          </a:p>
          <a:p>
            <a:r>
              <a:rPr lang="en-GB" b="1" dirty="0"/>
              <a:t>Procedure:</a:t>
            </a:r>
          </a:p>
          <a:p>
            <a:pPr marL="228600" indent="-228600">
              <a:buAutoNum type="arabicPeriod"/>
            </a:pPr>
            <a:r>
              <a:rPr lang="en-GB" noProof="0"/>
              <a:t>Students read each sentence and consider</a:t>
            </a:r>
            <a:r>
              <a:rPr lang="en-GB" baseline="0" noProof="0"/>
              <a:t> which option in the box on the right could correspond to the missing Spanish word. To prompt productive recall, answer options are given in English.</a:t>
            </a:r>
            <a:endParaRPr lang="en-GB" noProof="0" dirty="0"/>
          </a:p>
          <a:p>
            <a:pPr marL="228600" indent="-228600">
              <a:buAutoNum type="arabicPeriod"/>
            </a:pPr>
            <a:r>
              <a:rPr lang="en-GB" noProof="0"/>
              <a:t>Elicit translations of sentences as part of feedback. It is worth checking understanding of ‘pero Lucía no’ in item 6, as this</a:t>
            </a:r>
            <a:r>
              <a:rPr lang="en-GB" baseline="0" noProof="0"/>
              <a:t> translates as ‘but Lucía doesn’t’. </a:t>
            </a:r>
            <a:endParaRPr lang="en-GB" noProof="0"/>
          </a:p>
          <a:p>
            <a:pPr marL="0" indent="0">
              <a:buNone/>
            </a:pPr>
            <a:endParaRPr lang="en-GB"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a:t>Notes:</a:t>
            </a:r>
            <a:r>
              <a:rPr lang="en-GB" b="1" baseline="0" noProof="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noProof="0"/>
              <a:t>The activity could be adapted for a lower-level</a:t>
            </a:r>
            <a:r>
              <a:rPr lang="en-GB" baseline="0" noProof="0"/>
              <a:t> group </a:t>
            </a:r>
            <a:r>
              <a:rPr lang="en-GB" noProof="0"/>
              <a:t>by giving the first letter of the Spanish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noProof="0"/>
              <a:t>The word ‘durante’ (one of the words in the options box) could be used to substitute ‘en’ in</a:t>
            </a:r>
            <a:r>
              <a:rPr lang="en-GB" baseline="0" noProof="0"/>
              <a:t> the phrase ‘en las vacaciones’. It would also be possible to say ‘las actividades’. This could be pointed out, if useful.</a:t>
            </a:r>
            <a:endParaRPr lang="en-GB"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indent="0">
              <a:buNone/>
            </a:pPr>
            <a:endParaRPr lang="en-GB" noProof="0" dirty="0"/>
          </a:p>
          <a:p>
            <a:pPr marL="0" indent="0">
              <a:buNone/>
            </a:pPr>
            <a:r>
              <a:rPr lang="en-GB" b="1" noProof="0"/>
              <a:t>Frequency of unknown words/cognates:</a:t>
            </a:r>
            <a:endParaRPr lang="en-GB" b="1" noProof="0" dirty="0"/>
          </a:p>
          <a:p>
            <a:pPr marL="0" indent="0">
              <a:buNone/>
            </a:pPr>
            <a:r>
              <a:rPr lang="en-GB" noProof="0" dirty="0"/>
              <a:t>idea [248]</a:t>
            </a:r>
          </a:p>
          <a:p>
            <a:pPr marL="0" indent="0">
              <a:buNone/>
            </a:pPr>
            <a:endParaRPr lang="en-GB" noProof="0" dirty="0"/>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3151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OPTION </a:t>
            </a:r>
            <a:r>
              <a:rPr lang="en-US" b="1"/>
              <a:t>2 – </a:t>
            </a:r>
            <a:r>
              <a:rPr lang="en-US" b="1" baseline="0"/>
              <a:t>translation of a passage of the text</a:t>
            </a:r>
            <a:endParaRPr lang="en-US" b="1" dirty="0"/>
          </a:p>
          <a:p>
            <a:r>
              <a:rPr lang="en-US" b="0" dirty="0"/>
              <a:t>The Spanish translation of each line of the text</a:t>
            </a:r>
            <a:r>
              <a:rPr lang="en-US" b="0" baseline="0" dirty="0"/>
              <a:t> </a:t>
            </a:r>
            <a:r>
              <a:rPr lang="en-US" b="0" dirty="0"/>
              <a:t>is revealed</a:t>
            </a:r>
            <a:r>
              <a:rPr lang="en-US" b="0" baseline="0" dirty="0"/>
              <a:t> on a mouse </a:t>
            </a:r>
            <a:r>
              <a:rPr lang="en-US" b="0" baseline="0"/>
              <a:t>click.</a:t>
            </a:r>
          </a:p>
          <a:p>
            <a:endParaRPr lang="en-US" b="0" baseline="0"/>
          </a:p>
          <a:p>
            <a:r>
              <a:rPr lang="en-US" b="0" baseline="0"/>
              <a:t>Note: option 2 may take a couple of minutes longer than option 1. Lesson timings total 52 minutes if option 2 is chosen, and 50 minutes if option 1 is chosen.</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456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noProof="0">
                <a:solidFill>
                  <a:schemeClr val="tx1"/>
                </a:solidFill>
                <a:effectLst/>
                <a:latin typeface="+mn-lt"/>
                <a:ea typeface="+mn-ea"/>
                <a:cs typeface="+mn-cs"/>
              </a:rPr>
              <a:t>Timing</a:t>
            </a:r>
            <a:r>
              <a:rPr lang="en-GB" sz="1200" b="1" kern="1200" noProof="0" dirty="0">
                <a:solidFill>
                  <a:schemeClr val="tx1"/>
                </a:solidFill>
                <a:effectLst/>
                <a:latin typeface="+mn-lt"/>
                <a:ea typeface="+mn-ea"/>
                <a:cs typeface="+mn-cs"/>
              </a:rPr>
              <a:t>: </a:t>
            </a:r>
            <a:r>
              <a:rPr lang="en-GB" sz="1200" b="0" kern="1200" noProof="0" dirty="0">
                <a:solidFill>
                  <a:schemeClr val="tx1"/>
                </a:solidFill>
                <a:effectLst/>
                <a:latin typeface="+mn-lt"/>
                <a:ea typeface="+mn-ea"/>
                <a:cs typeface="+mn-cs"/>
              </a:rPr>
              <a:t>5 mins</a:t>
            </a:r>
          </a:p>
          <a:p>
            <a:endParaRPr lang="en-GB" b="1" noProof="0" dirty="0"/>
          </a:p>
          <a:p>
            <a:r>
              <a:rPr lang="en-GB" b="1" noProof="0" dirty="0"/>
              <a:t>Aim: </a:t>
            </a:r>
            <a:r>
              <a:rPr lang="en-GB" noProof="0" dirty="0"/>
              <a:t>to </a:t>
            </a:r>
            <a:r>
              <a:rPr lang="en-GB" b="0" baseline="0" noProof="0"/>
              <a:t>automatise knowledge of subject pronouns and –ar verbs in the preterite </a:t>
            </a:r>
            <a:r>
              <a:rPr lang="en-GB" b="0" baseline="0" noProof="0" dirty="0"/>
              <a:t>in oral production.</a:t>
            </a:r>
            <a:br>
              <a:rPr lang="en-GB" b="0" baseline="0" noProof="0" dirty="0"/>
            </a:b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a:t>
            </a:r>
            <a:r>
              <a:rPr lang="en-GB" b="0" baseline="0" noProof="0" dirty="0"/>
              <a:t>Students read the text </a:t>
            </a:r>
            <a:r>
              <a:rPr lang="en-GB" b="0" baseline="0" noProof="0"/>
              <a:t>aloud with </a:t>
            </a:r>
            <a:r>
              <a:rPr lang="en-GB" b="0" baseline="0" noProof="0" dirty="0"/>
              <a:t>a partner, translating the English prompts into Spanish as they go</a:t>
            </a:r>
            <a:r>
              <a:rPr lang="en-GB" b="0" baseline="0" noProof="0"/>
              <a:t>. After reading through it once, they can swap roles (the person reading as Daniel becoming Hugo and visa-versa).</a:t>
            </a:r>
            <a:endParaRPr lang="en-GB"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noProof="0" dirty="0"/>
              <a:t>2. The teacher may wish to do the first one together with the class to ensure understanding that two words (pronoun and verb) are needed for each </a:t>
            </a:r>
            <a:r>
              <a:rPr lang="en-GB" b="0" baseline="0" noProof="0"/>
              <a:t>prompt.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a:t>Note: </a:t>
            </a:r>
            <a:r>
              <a:rPr lang="en-GB" b="0" baseline="0" noProof="0"/>
              <a:t>to challenge a higher-level group, more words in the text could be given as prompts. At present the activity just focuses on verbs and pronouns as this is the main focus for this week’s teaching.</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7910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OPTIONAL</a:t>
            </a:r>
          </a:p>
          <a:p>
            <a:endParaRPr lang="en-GB" b="1"/>
          </a:p>
          <a:p>
            <a:r>
              <a:rPr lang="en-GB" b="1" baseline="0"/>
              <a:t>Aim</a:t>
            </a:r>
            <a:r>
              <a:rPr lang="en-GB" b="1" baseline="0" dirty="0"/>
              <a:t>: </a:t>
            </a:r>
            <a:r>
              <a:rPr lang="en-GB" baseline="0" dirty="0"/>
              <a:t>to recall previously taught vocabulary</a:t>
            </a:r>
          </a:p>
          <a:p>
            <a:endParaRPr lang="en-GB" baseline="0" dirty="0"/>
          </a:p>
          <a:p>
            <a:r>
              <a:rPr lang="en-GB" b="1" baseline="0" dirty="0"/>
              <a:t>Procedure: </a:t>
            </a:r>
          </a:p>
          <a:p>
            <a:pPr marL="228600" indent="-228600">
              <a:buAutoNum type="arabicPeriod"/>
            </a:pPr>
            <a:r>
              <a:rPr lang="en-GB" b="0" baseline="0"/>
              <a:t>Say the </a:t>
            </a:r>
            <a:r>
              <a:rPr lang="en-GB" b="0" baseline="0" dirty="0"/>
              <a:t>item number in Spanish. This can be done in any order, so can be useful for additional practice with numbers.</a:t>
            </a:r>
          </a:p>
          <a:p>
            <a:pPr marL="228600" indent="-228600">
              <a:buAutoNum type="arabicPeriod"/>
            </a:pPr>
            <a:r>
              <a:rPr lang="en-GB" b="0" baseline="0" dirty="0"/>
              <a:t>Students say the target Spanish word in chorus, with definite article if referring to a noun.</a:t>
            </a:r>
          </a:p>
          <a:p>
            <a:pPr marL="228600" indent="-228600">
              <a:buAutoNum type="arabicPeriod"/>
            </a:pPr>
            <a:r>
              <a:rPr lang="en-GB" b="0" baseline="0"/>
              <a:t>Click on </a:t>
            </a:r>
            <a:r>
              <a:rPr lang="en-GB" b="0" baseline="0" dirty="0"/>
              <a:t>the pink text box to reveal the answer.</a:t>
            </a:r>
          </a:p>
          <a:p>
            <a:pPr marL="228600" indent="-228600">
              <a:buAutoNum type="arabicPeriod"/>
            </a:pPr>
            <a:r>
              <a:rPr lang="en-GB" b="0" dirty="0"/>
              <a:t>Further rounds could be done as</a:t>
            </a:r>
            <a:r>
              <a:rPr lang="en-GB" b="0" baseline="0" dirty="0"/>
              <a:t> a class or </a:t>
            </a:r>
            <a:r>
              <a:rPr lang="en-GB" b="0" dirty="0"/>
              <a:t>in pairs,</a:t>
            </a:r>
            <a:r>
              <a:rPr lang="en-GB" b="0" baseline="0" dirty="0"/>
              <a:t> with one partner saying a number and the other then saying the word. This could be done under time pressure to </a:t>
            </a:r>
            <a:r>
              <a:rPr lang="en-GB" b="0" baseline="0"/>
              <a:t>help automaticity </a:t>
            </a:r>
            <a:r>
              <a:rPr lang="en-GB" b="0" baseline="0" dirty="0"/>
              <a:t>(e.g. number of words that can be achieved in one minute by partner/team A vs partner/team B).</a:t>
            </a:r>
          </a:p>
          <a:p>
            <a:pPr marL="0" indent="0">
              <a:buNone/>
            </a:pP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465206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mn-lt"/>
                <a:ea typeface="Calibri"/>
                <a:cs typeface="Calibri"/>
                <a:sym typeface="Calibri"/>
              </a:rPr>
              <a:t>This week’s vocabulary learning homework revisits vocabulary from Year 7 and Year 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mn-lt"/>
                <a:ea typeface="Calibri"/>
                <a:cs typeface="Calibri"/>
                <a:sym typeface="Calibri"/>
              </a:rPr>
              <a:t>The answer sheet can be found here: https://</a:t>
            </a:r>
            <a:r>
              <a:rPr lang="en-GB" sz="1200" i="0" dirty="0" err="1">
                <a:latin typeface="+mn-lt"/>
                <a:ea typeface="Calibri"/>
                <a:cs typeface="Calibri"/>
                <a:sym typeface="Calibri"/>
              </a:rPr>
              <a:t>resources.ncelp.org</a:t>
            </a:r>
            <a:r>
              <a:rPr lang="en-GB" sz="1200" i="0" dirty="0">
                <a:latin typeface="+mn-lt"/>
                <a:ea typeface="Calibri"/>
                <a:cs typeface="Calibri"/>
                <a:sym typeface="Calibri"/>
              </a:rPr>
              <a:t>/concern/resources/3x816n59k?locale=</a:t>
            </a:r>
            <a:r>
              <a:rPr lang="en-GB" sz="1200" i="0">
                <a:latin typeface="+mn-lt"/>
                <a:ea typeface="Calibri"/>
                <a:cs typeface="Calibri"/>
                <a:sym typeface="Calibri"/>
              </a:rPr>
              <a:t>en</a:t>
            </a: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508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dirty="0"/>
              <a:t>2 mins</a:t>
            </a:r>
          </a:p>
          <a:p>
            <a:endParaRPr lang="en-GB" dirty="0"/>
          </a:p>
          <a:p>
            <a:r>
              <a:rPr lang="en-GB" b="1" dirty="0"/>
              <a:t>Aim</a:t>
            </a:r>
            <a:r>
              <a:rPr lang="en-GB" b="1"/>
              <a:t>: </a:t>
            </a:r>
            <a:r>
              <a:rPr lang="en-GB" b="0"/>
              <a:t>to recap </a:t>
            </a:r>
            <a:r>
              <a:rPr lang="en-GB" b="0" dirty="0"/>
              <a:t>the formation of the 1</a:t>
            </a:r>
            <a:r>
              <a:rPr lang="en-GB" b="0" baseline="30000" dirty="0"/>
              <a:t>st</a:t>
            </a:r>
            <a:r>
              <a:rPr lang="en-GB" b="0" dirty="0"/>
              <a:t> and 3</a:t>
            </a:r>
            <a:r>
              <a:rPr lang="en-GB" b="0" baseline="30000" dirty="0"/>
              <a:t>rd</a:t>
            </a:r>
            <a:r>
              <a:rPr lang="en-GB" b="0" dirty="0"/>
              <a:t> person singular endings of the </a:t>
            </a:r>
            <a:r>
              <a:rPr lang="en-GB" b="0" dirty="0" err="1"/>
              <a:t>preterite</a:t>
            </a:r>
            <a:r>
              <a:rPr lang="en-GB" b="0" dirty="0"/>
              <a:t> tense of –</a:t>
            </a:r>
            <a:r>
              <a:rPr lang="en-GB" b="0" err="1"/>
              <a:t>ar</a:t>
            </a:r>
            <a:r>
              <a:rPr lang="en-GB" b="0"/>
              <a:t> verbs.</a:t>
            </a:r>
            <a:endParaRPr lang="en-GB" b="0" dirty="0"/>
          </a:p>
          <a:p>
            <a:endParaRPr lang="en-GB" b="0" dirty="0"/>
          </a:p>
          <a:p>
            <a:r>
              <a:rPr lang="en-GB" b="1" dirty="0"/>
              <a:t>Procedure:</a:t>
            </a:r>
          </a:p>
          <a:p>
            <a:pPr marL="228600" indent="-228600">
              <a:buAutoNum type="arabicPeriod"/>
            </a:pPr>
            <a:r>
              <a:rPr lang="en-GB" b="0"/>
              <a:t>Click </a:t>
            </a:r>
            <a:r>
              <a:rPr lang="en-GB" b="0" dirty="0"/>
              <a:t>to go through the explanation and examples</a:t>
            </a:r>
            <a:r>
              <a:rPr lang="en-GB" b="0"/>
              <a:t>. </a:t>
            </a:r>
          </a:p>
          <a:p>
            <a:pPr marL="228600" indent="-228600">
              <a:buAutoNum type="arabicPeriod"/>
            </a:pPr>
            <a:r>
              <a:rPr lang="en-GB" b="0"/>
              <a:t>Gaps </a:t>
            </a:r>
            <a:r>
              <a:rPr lang="en-GB" b="0" dirty="0"/>
              <a:t>are left to allow teachers to elicit the verb endings and Spanish sentences from students.</a:t>
            </a:r>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2 mins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a:t>to recap </a:t>
            </a:r>
            <a:r>
              <a:rPr lang="en-GB" b="0" dirty="0"/>
              <a:t>how subject pronouns are used when comparing one person’s actions with another.</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Clr>
                <a:schemeClr val="dk1"/>
              </a:buClr>
              <a:buSzPts val="1200"/>
              <a:buFont typeface="Calibri"/>
              <a:buAutoNum type="arabicPeriod"/>
            </a:pPr>
            <a:r>
              <a:rPr lang="en-GB" b="0"/>
              <a:t>Click </a:t>
            </a:r>
            <a:r>
              <a:rPr lang="en-GB" b="0" dirty="0"/>
              <a:t>to go through the sentences and examples</a:t>
            </a:r>
            <a:r>
              <a:rPr lang="en-GB" b="0"/>
              <a:t>. </a:t>
            </a:r>
          </a:p>
          <a:p>
            <a:pPr marL="228600" lvl="0" indent="-228600" algn="l" rtl="0">
              <a:spcBef>
                <a:spcPts val="0"/>
              </a:spcBef>
              <a:spcAft>
                <a:spcPts val="0"/>
              </a:spcAft>
              <a:buClr>
                <a:schemeClr val="dk1"/>
              </a:buClr>
              <a:buSzPts val="1200"/>
              <a:buFont typeface="Calibri"/>
              <a:buAutoNum type="arabicPeriod"/>
            </a:pPr>
            <a:r>
              <a:rPr lang="en-GB" b="0"/>
              <a:t>Gaps </a:t>
            </a:r>
            <a:r>
              <a:rPr lang="en-GB" b="0" dirty="0"/>
              <a:t>are left for teachers to elicit answers from </a:t>
            </a:r>
            <a:r>
              <a:rPr lang="en-GB" b="0"/>
              <a:t>students.</a:t>
            </a:r>
          </a:p>
          <a:p>
            <a:pPr marL="0" lvl="0" indent="0" algn="l" rtl="0">
              <a:spcBef>
                <a:spcPts val="0"/>
              </a:spcBef>
              <a:spcAft>
                <a:spcPts val="0"/>
              </a:spcAft>
              <a:buClr>
                <a:schemeClr val="dk1"/>
              </a:buClr>
              <a:buSzPts val="1200"/>
              <a:buFont typeface="Calibri"/>
              <a:buNone/>
            </a:pPr>
            <a:endParaRPr lang="en-GB" b="0"/>
          </a:p>
          <a:p>
            <a:pPr marL="0" lvl="0" indent="0" algn="l" rtl="0">
              <a:spcBef>
                <a:spcPts val="0"/>
              </a:spcBef>
              <a:spcAft>
                <a:spcPts val="0"/>
              </a:spcAft>
              <a:buClr>
                <a:schemeClr val="dk1"/>
              </a:buClr>
              <a:buSzPts val="1200"/>
              <a:buFont typeface="Calibri"/>
              <a:buNone/>
            </a:pPr>
            <a:r>
              <a:rPr lang="en-GB" b="1"/>
              <a:t>Note: </a:t>
            </a:r>
            <a:r>
              <a:rPr lang="en-GB" b="0"/>
              <a:t>the animation order allows for the full</a:t>
            </a:r>
            <a:r>
              <a:rPr lang="en-GB" b="0" baseline="0"/>
              <a:t> sentence in Spanish to be elicited from students before clicking to reveal the gapped sentences. This may suit a higher-level group. </a:t>
            </a:r>
            <a:endParaRPr dirty="0"/>
          </a:p>
        </p:txBody>
      </p:sp>
      <p:sp>
        <p:nvSpPr>
          <p:cNvPr id="787" name="Google Shape;78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54160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a:t>
            </a:r>
            <a:r>
              <a:rPr lang="en-GB" b="0" dirty="0"/>
              <a:t>6 minutes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connecting the subject pronouns ‘</a:t>
            </a:r>
            <a:r>
              <a:rPr lang="en-GB" b="0" dirty="0" err="1"/>
              <a:t>yo</a:t>
            </a:r>
            <a:r>
              <a:rPr lang="en-GB" b="0" dirty="0"/>
              <a:t>’ and ‘</a:t>
            </a:r>
            <a:r>
              <a:rPr lang="en-GB" b="0" dirty="0" err="1"/>
              <a:t>ella</a:t>
            </a:r>
            <a:r>
              <a:rPr lang="en-GB" b="0" dirty="0"/>
              <a:t>’ with 1</a:t>
            </a:r>
            <a:r>
              <a:rPr lang="en-GB" b="0" baseline="30000" dirty="0"/>
              <a:t>st</a:t>
            </a:r>
            <a:r>
              <a:rPr lang="en-GB" b="0" dirty="0"/>
              <a:t> and 3</a:t>
            </a:r>
            <a:r>
              <a:rPr lang="en-GB" b="0" baseline="30000" dirty="0"/>
              <a:t>rd</a:t>
            </a:r>
            <a:r>
              <a:rPr lang="en-GB" b="0" dirty="0"/>
              <a:t> person singular endings in the </a:t>
            </a:r>
            <a:r>
              <a:rPr lang="en-GB" b="0" dirty="0" err="1"/>
              <a:t>preterite</a:t>
            </a:r>
            <a:r>
              <a:rPr lang="en-GB" b="0" dirty="0"/>
              <a:t> of –</a:t>
            </a:r>
            <a:r>
              <a:rPr lang="en-GB" b="0" dirty="0" err="1"/>
              <a:t>ar</a:t>
            </a:r>
            <a:r>
              <a:rPr lang="en-GB" b="0" dirty="0"/>
              <a:t> verbs.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Clr>
                <a:schemeClr val="dk1"/>
              </a:buClr>
              <a:buSzPts val="1200"/>
              <a:buFont typeface="Calibri"/>
              <a:buAutoNum type="arabicPeriod"/>
            </a:pPr>
            <a:r>
              <a:rPr lang="en-GB" b="0" dirty="0"/>
              <a:t>Students read the extracts in order to fill in the table, ticking the column for the person who did each action. If working in their exercise books, they</a:t>
            </a:r>
            <a:r>
              <a:rPr lang="en-GB" b="0" baseline="0" dirty="0"/>
              <a:t> can just write, e.g., 1. Daniel (I).</a:t>
            </a:r>
            <a:endParaRPr lang="en-GB" b="0" dirty="0"/>
          </a:p>
          <a:p>
            <a:pPr marL="228600" lvl="0" indent="-228600" algn="l" rtl="0">
              <a:spcBef>
                <a:spcPts val="0"/>
              </a:spcBef>
              <a:spcAft>
                <a:spcPts val="0"/>
              </a:spcAft>
              <a:buClr>
                <a:schemeClr val="dk1"/>
              </a:buClr>
              <a:buSzPts val="1200"/>
              <a:buFont typeface="Calibri"/>
              <a:buAutoNum type="arabicPeriod"/>
            </a:pPr>
            <a:r>
              <a:rPr lang="en-GB" b="0" dirty="0"/>
              <a:t>Click to reveal the answers in the table, and then in the speech bubble.</a:t>
            </a:r>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1" dirty="0"/>
              <a:t>Notes:</a:t>
            </a:r>
            <a:r>
              <a:rPr lang="en-GB" b="1" baseline="0" dirty="0"/>
              <a:t> </a:t>
            </a:r>
          </a:p>
          <a:p>
            <a:pPr marL="228600" lvl="0" indent="-228600" algn="l" rtl="0">
              <a:spcBef>
                <a:spcPts val="0"/>
              </a:spcBef>
              <a:spcAft>
                <a:spcPts val="0"/>
              </a:spcAft>
              <a:buClr>
                <a:schemeClr val="dk1"/>
              </a:buClr>
              <a:buSzPts val="1200"/>
              <a:buFont typeface="Calibri"/>
              <a:buAutoNum type="arabicPeriod"/>
            </a:pPr>
            <a:r>
              <a:rPr lang="en-GB" b="0" baseline="0" dirty="0"/>
              <a:t>The activity could easily be adapted for a higher-achieving group by changing the order of the questions, which currently appear in the same order as in the text.</a:t>
            </a:r>
          </a:p>
          <a:p>
            <a:pPr marL="228600" lvl="0" indent="-228600" algn="l" rtl="0">
              <a:spcBef>
                <a:spcPts val="0"/>
              </a:spcBef>
              <a:spcAft>
                <a:spcPts val="0"/>
              </a:spcAft>
              <a:buClr>
                <a:schemeClr val="dk1"/>
              </a:buClr>
              <a:buSzPts val="1200"/>
              <a:buFont typeface="Calibri"/>
              <a:buAutoNum type="arabicPeriod"/>
            </a:pPr>
            <a:r>
              <a:rPr lang="en-GB" b="0" baseline="0" dirty="0"/>
              <a:t>The text has been slightly adapted to facilitate grammar practice (e.g. by removing pronouns).</a:t>
            </a:r>
          </a:p>
          <a:p>
            <a:pPr marL="0" lvl="0" indent="0" algn="l" rtl="0">
              <a:spcBef>
                <a:spcPts val="0"/>
              </a:spcBef>
              <a:spcAft>
                <a:spcPts val="0"/>
              </a:spcAft>
              <a:buClr>
                <a:schemeClr val="dk1"/>
              </a:buClr>
              <a:buSzPts val="1200"/>
              <a:buFont typeface="Calibri"/>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It is worth reminding students of the fact that verbs ending in –gar change in spelling in the 1</a:t>
            </a:r>
            <a:r>
              <a:rPr lang="en-GB" b="0" baseline="30000" dirty="0"/>
              <a:t>st</a:t>
            </a:r>
            <a:r>
              <a:rPr lang="en-GB" b="0" baseline="0" dirty="0"/>
              <a:t> person singular of the </a:t>
            </a:r>
            <a:r>
              <a:rPr lang="en-GB" b="0" baseline="0" dirty="0" err="1"/>
              <a:t>preterite</a:t>
            </a:r>
            <a:r>
              <a:rPr lang="en-GB" b="0" baseline="0" dirty="0"/>
              <a:t>, using ‘</a:t>
            </a:r>
            <a:r>
              <a:rPr lang="en-GB" b="0" baseline="0" dirty="0" err="1"/>
              <a:t>llegar</a:t>
            </a:r>
            <a:r>
              <a:rPr lang="en-GB" b="0" baseline="0" dirty="0"/>
              <a:t>’ as an example.</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60122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dirty="0"/>
              <a:t>8 mins</a:t>
            </a:r>
            <a:endParaRPr lang="en-GB"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accurately transcribe</a:t>
            </a:r>
            <a:r>
              <a:rPr lang="en-GB" b="0" baseline="0" dirty="0"/>
              <a:t> the six missing –</a:t>
            </a:r>
            <a:r>
              <a:rPr lang="en-GB" b="0" baseline="0" dirty="0" err="1"/>
              <a:t>ar</a:t>
            </a:r>
            <a:r>
              <a:rPr lang="en-GB" b="0" baseline="0" dirty="0"/>
              <a:t> verbs and to understand the text in </a:t>
            </a:r>
            <a:r>
              <a:rPr lang="en-GB" b="0" baseline="0"/>
              <a:t>its entirety.</a:t>
            </a:r>
            <a:endParaRPr lang="en-GB"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Begin by eliciting the meaning of the title in English. Pasar (with meaning #3, ‘to happen’) is one of this week’s revisited vocabulary items.</a:t>
            </a:r>
          </a:p>
          <a:p>
            <a:pPr marL="228600" lvl="0" indent="-228600" algn="l" rtl="0">
              <a:spcBef>
                <a:spcPts val="0"/>
              </a:spcBef>
              <a:spcAft>
                <a:spcPts val="0"/>
              </a:spcAft>
              <a:buClr>
                <a:schemeClr val="dk1"/>
              </a:buClr>
              <a:buSzPts val="1200"/>
              <a:buFont typeface="Calibri"/>
              <a:buAutoNum type="arabicPeriod"/>
            </a:pPr>
            <a:r>
              <a:rPr lang="en-GB" b="0" dirty="0"/>
              <a:t>Students</a:t>
            </a:r>
            <a:r>
              <a:rPr lang="en-GB" b="0" baseline="0" dirty="0"/>
              <a:t> begin by reading the text and thinking of possible words for the gaps. In giving suggestions, they can also be encouraged say whether the verb ending would be –ó or –é. This will be indicated by the subject pronoun, which is given.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a:t>They </a:t>
            </a:r>
            <a:r>
              <a:rPr lang="en-GB" b="0" baseline="0" dirty="0"/>
              <a:t>then listen and fill in the gaps with the missing words. T</a:t>
            </a:r>
            <a:r>
              <a:rPr lang="en-GB" b="0" dirty="0"/>
              <a:t>he gaps in the text are all the verbs that were not seen on the previous slide.</a:t>
            </a:r>
            <a:r>
              <a:rPr lang="en-GB" b="0" baseline="0" dirty="0"/>
              <a:t> Click the audio button to the right of the text bubble.</a:t>
            </a:r>
          </a:p>
          <a:p>
            <a:pPr marL="228600" lvl="0" indent="-228600" algn="l" rtl="0">
              <a:spcBef>
                <a:spcPts val="0"/>
              </a:spcBef>
              <a:spcAft>
                <a:spcPts val="0"/>
              </a:spcAft>
              <a:buClr>
                <a:schemeClr val="dk1"/>
              </a:buClr>
              <a:buSzPts val="1200"/>
              <a:buFont typeface="Calibri"/>
              <a:buAutoNum type="arabicPeriod"/>
            </a:pPr>
            <a:r>
              <a:rPr lang="en-GB" b="0" baseline="0"/>
              <a:t>Finally</a:t>
            </a:r>
            <a:r>
              <a:rPr lang="en-GB" b="0" baseline="0" dirty="0"/>
              <a:t>, they write the activities that each person did in their books in English. The answers are shown one by one on each click, starting with Lucía</a:t>
            </a:r>
            <a:r>
              <a:rPr lang="en-GB" b="0" baseline="0"/>
              <a:t>. Note that those </a:t>
            </a:r>
            <a:r>
              <a:rPr lang="en-GB" b="0" baseline="0" dirty="0"/>
              <a:t>that were shown on the previous slide </a:t>
            </a:r>
            <a:r>
              <a:rPr lang="en-GB" b="0" baseline="0"/>
              <a:t>are not included in order to avoid repetition. </a:t>
            </a:r>
          </a:p>
          <a:p>
            <a:pPr marL="228600" lvl="0" indent="-228600" algn="l" rtl="0">
              <a:spcBef>
                <a:spcPts val="0"/>
              </a:spcBef>
              <a:spcAft>
                <a:spcPts val="0"/>
              </a:spcAft>
              <a:buClr>
                <a:schemeClr val="dk1"/>
              </a:buClr>
              <a:buSzPts val="1200"/>
              <a:buFont typeface="Calibri"/>
              <a:buAutoNum type="arabicPeriod"/>
            </a:pPr>
            <a:r>
              <a:rPr lang="en-GB" b="0" baseline="0"/>
              <a:t>Click to reveal answers.</a:t>
            </a:r>
          </a:p>
          <a:p>
            <a:pPr marL="228600" lvl="0" indent="-228600" algn="l" rtl="0">
              <a:spcBef>
                <a:spcPts val="0"/>
              </a:spcBef>
              <a:spcAft>
                <a:spcPts val="0"/>
              </a:spcAft>
              <a:buClr>
                <a:schemeClr val="dk1"/>
              </a:buClr>
              <a:buSzPts val="1200"/>
              <a:buFont typeface="Calibri"/>
              <a:buAutoNum type="arabicPeriod"/>
            </a:pPr>
            <a:r>
              <a:rPr lang="en-GB" b="0" baseline="0"/>
              <a:t>On </a:t>
            </a:r>
            <a:r>
              <a:rPr lang="en-GB" b="0" baseline="0" dirty="0"/>
              <a:t>the next slide, a factual explanation is given about the </a:t>
            </a:r>
            <a:r>
              <a:rPr lang="en-GB" b="0" baseline="0"/>
              <a:t>term ‘País Vasco</a:t>
            </a:r>
            <a:r>
              <a:rPr lang="en-GB" b="0" baseline="0" dirty="0"/>
              <a:t>’, which appears in this text.</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Notes: </a:t>
            </a:r>
          </a:p>
          <a:p>
            <a:pPr marL="0" lvl="0" indent="0" algn="l" rtl="0">
              <a:spcBef>
                <a:spcPts val="0"/>
              </a:spcBef>
              <a:spcAft>
                <a:spcPts val="0"/>
              </a:spcAft>
              <a:buNone/>
            </a:pPr>
            <a:r>
              <a:rPr lang="en-GB" b="0" baseline="0" dirty="0"/>
              <a:t>1. The expression ‘</a:t>
            </a:r>
            <a:r>
              <a:rPr lang="en-GB" b="0" baseline="0" dirty="0" err="1"/>
              <a:t>qué</a:t>
            </a:r>
            <a:r>
              <a:rPr lang="en-GB" b="0" baseline="0" dirty="0"/>
              <a:t> </a:t>
            </a:r>
            <a:r>
              <a:rPr lang="en-GB" b="0" baseline="0" dirty="0" err="1"/>
              <a:t>vergüenza</a:t>
            </a:r>
            <a:r>
              <a:rPr lang="en-GB" b="0" baseline="0" dirty="0"/>
              <a:t>’ was seen in an earlier Y8 lesson. It is worth drawing attention to it once again here, as the translation ‘how embarrassing’ is not literal.</a:t>
            </a:r>
          </a:p>
          <a:p>
            <a:pPr marL="0" lvl="0" indent="0" algn="l" rtl="0">
              <a:spcBef>
                <a:spcPts val="0"/>
              </a:spcBef>
              <a:spcAft>
                <a:spcPts val="0"/>
              </a:spcAft>
              <a:buNone/>
            </a:pPr>
            <a:r>
              <a:rPr lang="en-GB" b="0" baseline="0" dirty="0"/>
              <a:t>2. To challenge stronger groups, remove more of the words in the transcription part of the task.</a:t>
            </a:r>
          </a:p>
          <a:p>
            <a:pPr marL="0" lvl="0" indent="0" algn="l" rtl="0">
              <a:spcBef>
                <a:spcPts val="0"/>
              </a:spcBef>
              <a:spcAft>
                <a:spcPts val="0"/>
              </a:spcAft>
              <a:buNone/>
            </a:pPr>
            <a:r>
              <a:rPr lang="en-GB" b="0" baseline="0"/>
              <a:t>3. Disfrutar may either be transitive or intransitive (in which case it is commonly followed by ‘de’). https://www.rae.es/dpd/disfrutar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4. If desired, words already seen on the previous slide could be included for additional transcription practice (i.e., caminé, organizó, montó, preparó, compré, llegué).</a:t>
            </a:r>
          </a:p>
          <a:p>
            <a:pPr marL="0" lvl="0" indent="0" algn="l" rtl="0">
              <a:spcBef>
                <a:spcPts val="0"/>
              </a:spcBef>
              <a:spcAft>
                <a:spcPts val="0"/>
              </a:spcAft>
              <a:buNone/>
            </a:pPr>
            <a:endParaRPr lang="en-GB" b="0" baseline="0"/>
          </a:p>
          <a:p>
            <a:pPr marL="0" lvl="0" indent="0" algn="l" rtl="0">
              <a:spcBef>
                <a:spcPts val="0"/>
              </a:spcBef>
              <a:spcAft>
                <a:spcPts val="0"/>
              </a:spcAft>
              <a:buNone/>
            </a:pPr>
            <a:endParaRPr lang="en-GB" b="0" baseline="0" dirty="0"/>
          </a:p>
          <a:p>
            <a:pPr marL="0" indent="0">
              <a:buNone/>
            </a:pPr>
            <a:r>
              <a:rPr lang="en-GB" b="1" noProof="0" dirty="0"/>
              <a:t>Frequency of unknown words/cognates:</a:t>
            </a:r>
          </a:p>
          <a:p>
            <a:pPr marL="0" indent="0">
              <a:buNone/>
            </a:pPr>
            <a:r>
              <a:rPr lang="en-GB" noProof="0" dirty="0" err="1"/>
              <a:t>perdonar</a:t>
            </a:r>
            <a:r>
              <a:rPr lang="en-GB" noProof="0" dirty="0"/>
              <a:t> [1506]</a:t>
            </a:r>
          </a:p>
          <a:p>
            <a:pPr marL="0" lvl="0" indent="0" algn="l" rtl="0">
              <a:spcBef>
                <a:spcPts val="0"/>
              </a:spcBef>
              <a:spcAft>
                <a:spcPts val="0"/>
              </a:spcAft>
              <a:buNone/>
            </a:pPr>
            <a:endParaRPr b="0" dirty="0"/>
          </a:p>
        </p:txBody>
      </p:sp>
      <p:sp>
        <p:nvSpPr>
          <p:cNvPr id="818" name="Google Shape;81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88350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7 mins</a:t>
            </a:r>
          </a:p>
          <a:p>
            <a:endParaRPr lang="en-US" b="0" dirty="0"/>
          </a:p>
          <a:p>
            <a:r>
              <a:rPr lang="en-US" b="1" dirty="0"/>
              <a:t>Aim: </a:t>
            </a:r>
            <a:r>
              <a:rPr lang="en-US" b="0" dirty="0"/>
              <a:t>to learn about the Basque Country</a:t>
            </a:r>
            <a:r>
              <a:rPr lang="en-US" b="0" baseline="0" dirty="0"/>
              <a:t>; to </a:t>
            </a:r>
            <a:r>
              <a:rPr lang="en-US" b="0" dirty="0"/>
              <a:t>develop awareness of phonological differences</a:t>
            </a:r>
            <a:r>
              <a:rPr lang="en-US" b="0" baseline="0" dirty="0"/>
              <a:t> between near-cognates in Spanish and English.</a:t>
            </a:r>
            <a:endParaRPr lang="en-US" b="0" dirty="0"/>
          </a:p>
          <a:p>
            <a:endParaRPr lang="en-GB" dirty="0"/>
          </a:p>
          <a:p>
            <a:r>
              <a:rPr lang="en-GB" b="1" dirty="0"/>
              <a:t>Procedure:</a:t>
            </a:r>
          </a:p>
          <a:p>
            <a:pPr marL="228600" indent="-228600">
              <a:buAutoNum type="arabicPeriod"/>
            </a:pPr>
            <a:r>
              <a:rPr lang="en-GB" b="0" baseline="0" dirty="0"/>
              <a:t>Students read the text about the Basque Country that contains some unknown words that are cognates. Then click to show a list of those cognates. Ask what they think the words mean.</a:t>
            </a:r>
          </a:p>
          <a:p>
            <a:pPr marL="228600" indent="-228600">
              <a:buAutoNum type="arabicPeriod"/>
            </a:pPr>
            <a:r>
              <a:rPr lang="en-GB" b="0" baseline="0" dirty="0"/>
              <a:t>Students then work with a partner to decide how many syllables the Spanish word has. When checking the answers, the teacher can ask students whether each word has the same or a different number of syllables in English. This may lead to some debate! For example, in informal speech, ‘natural’ is two syllables in English (‘</a:t>
            </a:r>
            <a:r>
              <a:rPr lang="en-GB" b="0" baseline="0" dirty="0" err="1"/>
              <a:t>na-trul</a:t>
            </a:r>
            <a:r>
              <a:rPr lang="en-GB" b="0" baseline="0" dirty="0"/>
              <a:t>’) but would be three syllables if pronounced slowly.</a:t>
            </a:r>
          </a:p>
          <a:p>
            <a:pPr marL="228600" indent="-228600">
              <a:buAutoNum type="arabicPeriod"/>
            </a:pPr>
            <a:r>
              <a:rPr lang="en-GB" b="0" baseline="0" dirty="0"/>
              <a:t>It is also worth highlighting how Spanish tends to group syllables into pairs of consonants and vowels, which must be pronounced fully (unlike in English, where there are contractions). There will also be differences in the vowel sounds used in English and Spanish, e.g., SSCs [a] and [</a:t>
            </a:r>
            <a:r>
              <a:rPr lang="en-GB" b="0" baseline="0" dirty="0" err="1"/>
              <a:t>i</a:t>
            </a:r>
            <a:r>
              <a:rPr lang="en-GB" b="0" baseline="0" dirty="0"/>
              <a:t>] in Spanish. </a:t>
            </a:r>
          </a:p>
          <a:p>
            <a:pPr marL="228600" indent="-228600">
              <a:buAutoNum type="arabicPeriod"/>
            </a:pPr>
            <a:endParaRPr lang="en-GB" b="0" baseline="0" dirty="0"/>
          </a:p>
          <a:p>
            <a:pPr marL="0" indent="0">
              <a:buNone/>
            </a:pPr>
            <a:r>
              <a:rPr lang="en-GB" b="1" baseline="0" dirty="0"/>
              <a:t>Notes</a:t>
            </a:r>
            <a:r>
              <a:rPr lang="en-GB" b="1" baseline="0"/>
              <a:t>: </a:t>
            </a:r>
            <a:r>
              <a:rPr lang="en-GB" b="0" baseline="0"/>
              <a:t>it </a:t>
            </a:r>
            <a:r>
              <a:rPr lang="en-GB" b="0" baseline="0" dirty="0"/>
              <a:t>may also be of interest to point out </a:t>
            </a:r>
            <a:r>
              <a:rPr lang="en-GB" b="0" baseline="0"/>
              <a:t>that although these words are cognates, they all have </a:t>
            </a:r>
            <a:r>
              <a:rPr lang="en-GB" b="0" baseline="0" dirty="0"/>
              <a:t>stress on a later syllable in the Spanish word than the English word</a:t>
            </a:r>
            <a:r>
              <a:rPr lang="en-GB" b="0" baseline="0"/>
              <a:t>. All Spanish words except for ‘flexible’ have stress on the final syllable (and do not have a written accent because they end in consonants other than ‘n’ or ‘s’).</a:t>
            </a:r>
          </a:p>
          <a:p>
            <a:pPr marL="0" indent="0">
              <a:buNone/>
            </a:pPr>
            <a:endParaRPr lang="en-GB" b="1" baseline="0" dirty="0"/>
          </a:p>
          <a:p>
            <a:pPr marL="0" indent="0">
              <a:buNone/>
            </a:pPr>
            <a:r>
              <a:rPr lang="en-GB" b="0" baseline="0" dirty="0"/>
              <a:t>The following information could also be given about the Basque Country (it was not included here due to space constraints):</a:t>
            </a:r>
          </a:p>
          <a:p>
            <a:pPr marL="171450" indent="-171450">
              <a:buFont typeface="Arial" panose="020B0604020202020204" pitchFamily="34" charset="0"/>
              <a:buChar char="•"/>
            </a:pPr>
            <a:r>
              <a:rPr lang="en-GB" b="0" baseline="0" dirty="0"/>
              <a:t>Most Basque speakers are on the Spanish side of the France-Spain border. They are almost all bilingual (they are also Spanish speakers).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Century Gothic" panose="020B0502020202020204" pitchFamily="34" charset="0"/>
              </a:rPr>
              <a:t>The Basque country in Spain is made up of two autonomous communities (</a:t>
            </a:r>
            <a:r>
              <a:rPr lang="en-GB" sz="1200" i="1" dirty="0" err="1">
                <a:latin typeface="Century Gothic" panose="020B0502020202020204" pitchFamily="34" charset="0"/>
              </a:rPr>
              <a:t>autonomías</a:t>
            </a:r>
            <a:r>
              <a:rPr lang="en-GB" sz="1200" i="1" dirty="0">
                <a:latin typeface="Century Gothic" panose="020B0502020202020204" pitchFamily="34" charset="0"/>
              </a:rPr>
              <a:t>), </a:t>
            </a:r>
            <a:r>
              <a:rPr lang="en-GB" sz="1200" dirty="0">
                <a:latin typeface="Century Gothic" panose="020B0502020202020204" pitchFamily="34" charset="0"/>
              </a:rPr>
              <a:t>el País Vasco and Navarra. Like Scotland or Wales, it can make some of its own laws.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Century Gothic" panose="020B0502020202020204" pitchFamily="34" charset="0"/>
              </a:rPr>
              <a:t>Some Basques want to be independent from Spain.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Century Gothic" panose="020B0502020202020204" pitchFamily="34" charset="0"/>
              </a:rPr>
              <a:t>The Basque language is one of the oldest languages in Europe, and its origins are unknown. It is very different to Spanish!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baseline="0" dirty="0">
                <a:latin typeface="Century Gothic" panose="020B0502020202020204" pitchFamily="34" charset="0"/>
              </a:rPr>
              <a:t>The number of Basque speakers is in fact growing, partly due to the language being taught at school. There was a time in recent Spanish history when efforts were made to end the use of the language – its use in public was prohibited on the street during the time of General Franco.</a:t>
            </a:r>
            <a:endParaRPr lang="en-GB" b="0" baseline="0" dirty="0"/>
          </a:p>
          <a:p>
            <a:pPr marL="228600" indent="-228600">
              <a:buAutoNum type="arabicPeriod"/>
            </a:pPr>
            <a:endParaRPr lang="en-GB" b="0" baseline="0" dirty="0"/>
          </a:p>
          <a:p>
            <a:pPr marL="0" indent="0">
              <a:buNone/>
            </a:pPr>
            <a:r>
              <a:rPr lang="en-GB" b="1" noProof="0" dirty="0"/>
              <a:t>Frequency of unknown words/cognates:</a:t>
            </a:r>
          </a:p>
          <a:p>
            <a:pPr marL="0" indent="0">
              <a:buNone/>
            </a:pPr>
            <a:r>
              <a:rPr lang="en-GB" b="0" baseline="0" dirty="0"/>
              <a:t>natural [520]; capital [581]; particular [1013]; </a:t>
            </a:r>
            <a:r>
              <a:rPr lang="en-GB" b="0" baseline="0" dirty="0" err="1"/>
              <a:t>conclusión</a:t>
            </a:r>
            <a:r>
              <a:rPr lang="en-GB" b="0" baseline="0" dirty="0"/>
              <a:t> [1538]; inferior [2013]; similar [1059]; flexible [4286]; festival [3194]; </a:t>
            </a:r>
            <a:r>
              <a:rPr lang="en-GB" b="0" baseline="0" dirty="0" err="1"/>
              <a:t>anual</a:t>
            </a:r>
            <a:r>
              <a:rPr lang="en-GB" b="0" baseline="0" dirty="0"/>
              <a:t> [1952]</a:t>
            </a:r>
          </a:p>
          <a:p>
            <a:pPr marL="0" indent="0">
              <a:buNone/>
            </a:pPr>
            <a:endParaRPr lang="en-GB" b="0" baseline="0" dirty="0"/>
          </a:p>
          <a:p>
            <a:pPr marL="0" indent="0">
              <a:buNone/>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indent="0">
              <a:buNone/>
            </a:pPr>
            <a:endParaRPr lang="en-GB" dirty="0"/>
          </a:p>
          <a:p>
            <a:r>
              <a:rPr lang="en-GB" b="0" dirty="0"/>
              <a:t>Map image free from Eddo from https://commons.wikimedia.org/wiki/File:Basque_Country_Location_Map.svg. </a:t>
            </a:r>
            <a:r>
              <a:rPr lang="en-GB" sz="1200" b="0" i="0" kern="1200" dirty="0">
                <a:solidFill>
                  <a:schemeClr val="tx1"/>
                </a:solidFill>
                <a:effectLst/>
                <a:latin typeface="+mn-lt"/>
                <a:ea typeface="+mn-ea"/>
                <a:cs typeface="+mn-cs"/>
              </a:rPr>
              <a:t>This file is licensed under the </a:t>
            </a:r>
            <a:r>
              <a:rPr lang="en-GB" sz="1200" b="0" i="0" u="none" strike="noStrike" kern="1200" dirty="0">
                <a:solidFill>
                  <a:schemeClr val="tx1"/>
                </a:solidFill>
                <a:effectLst/>
                <a:latin typeface="+mn-lt"/>
                <a:ea typeface="+mn-ea"/>
                <a:cs typeface="+mn-cs"/>
                <a:hlinkClick r:id="rId3"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Attribution-Share Alike 3.0 </a:t>
            </a:r>
            <a:r>
              <a:rPr lang="en-GB" sz="1200" b="0" i="0" u="none" strike="noStrike" kern="1200" dirty="0" err="1">
                <a:solidFill>
                  <a:schemeClr val="tx1"/>
                </a:solidFill>
                <a:effectLst/>
                <a:latin typeface="+mn-lt"/>
                <a:ea typeface="+mn-ea"/>
                <a:cs typeface="+mn-cs"/>
                <a:hlinkClick r:id="rId4"/>
              </a:rPr>
              <a:t>Unported</a:t>
            </a:r>
            <a:r>
              <a:rPr lang="en-GB" sz="1200" b="0" i="0" kern="1200" dirty="0">
                <a:solidFill>
                  <a:schemeClr val="tx1"/>
                </a:solidFill>
                <a:effectLst/>
                <a:latin typeface="+mn-lt"/>
                <a:ea typeface="+mn-ea"/>
                <a:cs typeface="+mn-cs"/>
              </a:rPr>
              <a:t> license</a:t>
            </a:r>
          </a:p>
          <a:p>
            <a:r>
              <a:rPr lang="en-GB" sz="1200" b="0" i="0" kern="1200" dirty="0">
                <a:solidFill>
                  <a:schemeClr val="tx1"/>
                </a:solidFill>
                <a:effectLst/>
                <a:latin typeface="+mn-lt"/>
                <a:ea typeface="+mn-ea"/>
                <a:cs typeface="+mn-cs"/>
              </a:rPr>
              <a:t>Basque flag image free from clipart-library.com</a:t>
            </a:r>
          </a:p>
          <a:p>
            <a:r>
              <a:rPr lang="en-GB" sz="1200" b="0" i="0" kern="1200" dirty="0">
                <a:solidFill>
                  <a:schemeClr val="tx1"/>
                </a:solidFill>
                <a:effectLst/>
                <a:latin typeface="+mn-lt"/>
                <a:ea typeface="+mn-ea"/>
                <a:cs typeface="+mn-cs"/>
              </a:rPr>
              <a:t>Picture of pelota </a:t>
            </a:r>
            <a:r>
              <a:rPr lang="en-GB" sz="1200" b="0" i="0" kern="1200" dirty="0" err="1">
                <a:solidFill>
                  <a:schemeClr val="tx1"/>
                </a:solidFill>
                <a:effectLst/>
                <a:latin typeface="+mn-lt"/>
                <a:ea typeface="+mn-ea"/>
                <a:cs typeface="+mn-cs"/>
              </a:rPr>
              <a:t>vasca</a:t>
            </a:r>
            <a:r>
              <a:rPr lang="en-GB" sz="1200" b="0" i="0" kern="1200" dirty="0">
                <a:solidFill>
                  <a:schemeClr val="tx1"/>
                </a:solidFill>
                <a:effectLst/>
                <a:latin typeface="+mn-lt"/>
                <a:ea typeface="+mn-ea"/>
                <a:cs typeface="+mn-cs"/>
              </a:rPr>
              <a:t> free Carlos Octavio </a:t>
            </a:r>
            <a:r>
              <a:rPr lang="en-GB" sz="1200" b="0" i="0" kern="1200" dirty="0" err="1">
                <a:solidFill>
                  <a:schemeClr val="tx1"/>
                </a:solidFill>
                <a:effectLst/>
                <a:latin typeface="+mn-lt"/>
                <a:ea typeface="+mn-ea"/>
                <a:cs typeface="+mn-cs"/>
              </a:rPr>
              <a:t>Uranga</a:t>
            </a:r>
            <a:r>
              <a:rPr lang="en-GB" sz="1200" b="0" i="0" kern="1200" dirty="0">
                <a:solidFill>
                  <a:schemeClr val="tx1"/>
                </a:solidFill>
                <a:effectLst/>
                <a:latin typeface="+mn-lt"/>
                <a:ea typeface="+mn-ea"/>
                <a:cs typeface="+mn-cs"/>
              </a:rPr>
              <a:t> from https://www.flickr.com/photos/carlos_octavio/4257045534 </a:t>
            </a:r>
            <a:endParaRPr lang="en-GB" b="1"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2624982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a:t>: </a:t>
            </a:r>
            <a:r>
              <a:rPr lang="en-GB" b="0"/>
              <a:t>10 </a:t>
            </a:r>
            <a:r>
              <a:rPr lang="en-GB" b="0" dirty="0"/>
              <a:t>minutes</a:t>
            </a:r>
          </a:p>
          <a:p>
            <a:endParaRPr lang="en-GB" b="1" dirty="0"/>
          </a:p>
          <a:p>
            <a:r>
              <a:rPr lang="en-GB" b="1" dirty="0"/>
              <a:t>Aim: </a:t>
            </a:r>
            <a:r>
              <a:rPr lang="en-GB" b="0" dirty="0"/>
              <a:t>to </a:t>
            </a:r>
            <a:r>
              <a:rPr lang="en-GB" b="0"/>
              <a:t>produce six written sentences with examples of the –é and –ó verb endings, pronouns ‘yo’ and ‘ella’, and revisited</a:t>
            </a:r>
            <a:r>
              <a:rPr lang="en-GB" b="0" baseline="0"/>
              <a:t> vocabulary.</a:t>
            </a:r>
            <a:endParaRPr lang="en-GB" b="0"/>
          </a:p>
          <a:p>
            <a:endParaRPr lang="en-GB" b="1" dirty="0"/>
          </a:p>
          <a:p>
            <a:r>
              <a:rPr lang="en-GB" b="1" dirty="0"/>
              <a:t>Procedure:</a:t>
            </a:r>
          </a:p>
          <a:p>
            <a:pPr marL="228600" indent="-228600">
              <a:buAutoNum type="arabicPeriod"/>
            </a:pPr>
            <a:r>
              <a:rPr lang="en-GB" b="0" baseline="0" dirty="0"/>
              <a:t>Students read the English sentences, paying particular attention to whether the verb refers </a:t>
            </a:r>
            <a:r>
              <a:rPr lang="en-GB" b="0" baseline="0"/>
              <a:t>to ‘I’ or ‘she’.</a:t>
            </a:r>
          </a:p>
          <a:p>
            <a:pPr marL="228600" indent="-228600">
              <a:buAutoNum type="arabicPeriod"/>
            </a:pPr>
            <a:r>
              <a:rPr lang="en-GB" b="0" baseline="0"/>
              <a:t>They </a:t>
            </a:r>
            <a:r>
              <a:rPr lang="en-GB" b="0" baseline="0" dirty="0"/>
              <a:t>write the sentence in Spanish.</a:t>
            </a:r>
            <a:endParaRPr lang="en-GB" b="0" dirty="0"/>
          </a:p>
          <a:p>
            <a:pPr marL="0" indent="0">
              <a:buNone/>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a:solidFill>
                  <a:schemeClr val="tx1"/>
                </a:solidFill>
                <a:effectLst/>
                <a:latin typeface="+mn-lt"/>
                <a:ea typeface="+mn-ea"/>
                <a:cs typeface="+mn-cs"/>
              </a:rPr>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a:solidFill>
                  <a:schemeClr val="tx1"/>
                </a:solidFill>
                <a:effectLst/>
                <a:latin typeface="+mn-lt"/>
                <a:ea typeface="+mn-ea"/>
                <a:cs typeface="+mn-cs"/>
              </a:rPr>
              <a:t>1. On the previous slide, students saw ‘festival de cine’ but may need a reminder to use ‘cine’. Accept ‘festival de películas’ if this is given.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a:solidFill>
                  <a:schemeClr val="tx1"/>
                </a:solidFill>
                <a:effectLst/>
                <a:latin typeface="+mn-lt"/>
                <a:ea typeface="+mn-ea"/>
                <a:cs typeface="+mn-cs"/>
              </a:rPr>
              <a:t>2. The picture of the Basque coast was taken in Zumaia, about 15 kilometres from San Sebastián. It is the site of a famous rock formation. The chapel on the cliff edge was the scene of the wedding in the famous Spanish film </a:t>
            </a:r>
            <a:r>
              <a:rPr lang="en-GB" sz="1200" b="0" i="1" kern="1200" baseline="0">
                <a:solidFill>
                  <a:schemeClr val="tx1"/>
                </a:solidFill>
                <a:effectLst/>
                <a:latin typeface="+mn-lt"/>
                <a:ea typeface="+mn-ea"/>
                <a:cs typeface="+mn-cs"/>
              </a:rPr>
              <a:t>Ocho appellidos vascos.</a:t>
            </a:r>
            <a:endParaRPr lang="en-GB" b="1" baseline="0"/>
          </a:p>
          <a:p>
            <a:pPr marL="0" indent="0">
              <a:buNone/>
            </a:pPr>
            <a:endParaRPr lang="en-GB" b="0" baseline="0" dirty="0"/>
          </a:p>
          <a:p>
            <a:pPr marL="0" indent="0">
              <a:buNone/>
            </a:pPr>
            <a:r>
              <a:rPr lang="en-GB" b="0" baseline="0" dirty="0"/>
              <a:t>Picture of Vitoria free from </a:t>
            </a:r>
            <a:r>
              <a:rPr lang="en-GB" b="0" baseline="0" dirty="0" err="1"/>
              <a:t>Basotxerri</a:t>
            </a:r>
            <a:r>
              <a:rPr lang="en-GB" b="0" baseline="0" dirty="0"/>
              <a:t>, from https://commons.wikimedia.org/wiki/File:Vitoria_-_Gasteiztxo_01.jpg. </a:t>
            </a:r>
            <a:r>
              <a:rPr lang="en-GB" sz="1200" b="0" i="0" kern="1200" dirty="0">
                <a:solidFill>
                  <a:schemeClr val="tx1"/>
                </a:solidFill>
                <a:effectLst/>
                <a:latin typeface="+mn-lt"/>
                <a:ea typeface="+mn-ea"/>
                <a:cs typeface="+mn-cs"/>
              </a:rPr>
              <a:t>This file is licensed under the </a:t>
            </a:r>
            <a:r>
              <a:rPr lang="en-GB" sz="1200" b="0" i="0" u="none" strike="noStrike" kern="1200" dirty="0">
                <a:solidFill>
                  <a:schemeClr val="tx1"/>
                </a:solidFill>
                <a:effectLst/>
                <a:latin typeface="+mn-lt"/>
                <a:ea typeface="+mn-ea"/>
                <a:cs typeface="+mn-cs"/>
                <a:hlinkClick r:id="rId3"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Attribution-Share Alike 4.0 International</a:t>
            </a:r>
            <a:r>
              <a:rPr lang="en-GB" sz="1200" b="0" i="0" kern="1200">
                <a:solidFill>
                  <a:schemeClr val="tx1"/>
                </a:solidFill>
                <a:effectLst/>
                <a:latin typeface="+mn-lt"/>
                <a:ea typeface="+mn-ea"/>
                <a:cs typeface="+mn-cs"/>
              </a:rPr>
              <a:t> license</a:t>
            </a:r>
          </a:p>
          <a:p>
            <a:pPr marL="0" indent="0">
              <a:buNone/>
            </a:pPr>
            <a:endParaRPr lang="en-GB" sz="1200" b="0" i="0" kern="1200" baseline="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229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42895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3515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6704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5612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306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019900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363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29253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79501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2492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6622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36"/>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4235922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3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36767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8"/>
        <p:cNvGrpSpPr/>
        <p:nvPr/>
      </p:nvGrpSpPr>
      <p:grpSpPr>
        <a:xfrm>
          <a:off x="0" y="0"/>
          <a:ext cx="0" cy="0"/>
          <a:chOff x="0" y="0"/>
          <a:chExt cx="0" cy="0"/>
        </a:xfrm>
      </p:grpSpPr>
      <p:sp>
        <p:nvSpPr>
          <p:cNvPr id="19" name="Google Shape;19;p5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5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1024158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1"/>
        <p:cNvGrpSpPr/>
        <p:nvPr/>
      </p:nvGrpSpPr>
      <p:grpSpPr>
        <a:xfrm>
          <a:off x="0" y="0"/>
          <a:ext cx="0" cy="0"/>
          <a:chOff x="0" y="0"/>
          <a:chExt cx="0" cy="0"/>
        </a:xfrm>
      </p:grpSpPr>
      <p:sp>
        <p:nvSpPr>
          <p:cNvPr id="22" name="Google Shape;22;p5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16859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5"/>
        <p:cNvGrpSpPr/>
        <p:nvPr/>
      </p:nvGrpSpPr>
      <p:grpSpPr>
        <a:xfrm>
          <a:off x="0" y="0"/>
          <a:ext cx="0" cy="0"/>
          <a:chOff x="0" y="0"/>
          <a:chExt cx="0" cy="0"/>
        </a:xfrm>
      </p:grpSpPr>
      <p:sp>
        <p:nvSpPr>
          <p:cNvPr id="26" name="Google Shape;26;p54"/>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4"/>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54"/>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54"/>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54"/>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59719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1"/>
        <p:cNvGrpSpPr/>
        <p:nvPr/>
      </p:nvGrpSpPr>
      <p:grpSpPr>
        <a:xfrm>
          <a:off x="0" y="0"/>
          <a:ext cx="0" cy="0"/>
          <a:chOff x="0" y="0"/>
          <a:chExt cx="0" cy="0"/>
        </a:xfrm>
      </p:grpSpPr>
      <p:sp>
        <p:nvSpPr>
          <p:cNvPr id="32" name="Google Shape;32;p5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5"/>
          <p:cNvSpPr txBox="1"/>
          <p:nvPr/>
        </p:nvSpPr>
        <p:spPr>
          <a:xfrm>
            <a:off x="838200" y="1923393"/>
            <a:ext cx="60355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Text</a:t>
            </a:r>
            <a:endParaRPr/>
          </a:p>
        </p:txBody>
      </p:sp>
    </p:spTree>
    <p:extLst>
      <p:ext uri="{BB962C8B-B14F-4D97-AF65-F5344CB8AC3E}">
        <p14:creationId xmlns:p14="http://schemas.microsoft.com/office/powerpoint/2010/main" val="37405029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517714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5"/>
        <p:cNvGrpSpPr/>
        <p:nvPr/>
      </p:nvGrpSpPr>
      <p:grpSpPr>
        <a:xfrm>
          <a:off x="0" y="0"/>
          <a:ext cx="0" cy="0"/>
          <a:chOff x="0" y="0"/>
          <a:chExt cx="0" cy="0"/>
        </a:xfrm>
      </p:grpSpPr>
      <p:sp>
        <p:nvSpPr>
          <p:cNvPr id="36" name="Google Shape;36;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7"/>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5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422551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9"/>
        <p:cNvGrpSpPr/>
        <p:nvPr/>
      </p:nvGrpSpPr>
      <p:grpSpPr>
        <a:xfrm>
          <a:off x="0" y="0"/>
          <a:ext cx="0" cy="0"/>
          <a:chOff x="0" y="0"/>
          <a:chExt cx="0" cy="0"/>
        </a:xfrm>
      </p:grpSpPr>
      <p:sp>
        <p:nvSpPr>
          <p:cNvPr id="40" name="Google Shape;40;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8"/>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5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020461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3"/>
        <p:cNvGrpSpPr/>
        <p:nvPr/>
      </p:nvGrpSpPr>
      <p:grpSpPr>
        <a:xfrm>
          <a:off x="0" y="0"/>
          <a:ext cx="0" cy="0"/>
          <a:chOff x="0" y="0"/>
          <a:chExt cx="0" cy="0"/>
        </a:xfrm>
      </p:grpSpPr>
      <p:sp>
        <p:nvSpPr>
          <p:cNvPr id="44" name="Google Shape;44;p5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5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4453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6"/>
        <p:cNvGrpSpPr/>
        <p:nvPr/>
      </p:nvGrpSpPr>
      <p:grpSpPr>
        <a:xfrm>
          <a:off x="0" y="0"/>
          <a:ext cx="0" cy="0"/>
          <a:chOff x="0" y="0"/>
          <a:chExt cx="0" cy="0"/>
        </a:xfrm>
      </p:grpSpPr>
      <p:sp>
        <p:nvSpPr>
          <p:cNvPr id="47" name="Google Shape;47;p60"/>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0"/>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79801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291263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858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4885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59808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2296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43378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227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208314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355729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43248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5296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926259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55855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381470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54115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9294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775332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90764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12512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45357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2920496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21367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5.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21187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488090585"/>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20386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201918994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9.png"/><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3.jfif"/><Relationship Id="rId11" Type="http://schemas.openxmlformats.org/officeDocument/2006/relationships/image" Target="../media/image37.jfif"/><Relationship Id="rId5" Type="http://schemas.openxmlformats.org/officeDocument/2006/relationships/image" Target="../media/image32.jfif"/><Relationship Id="rId10" Type="http://schemas.openxmlformats.org/officeDocument/2006/relationships/image" Target="../media/image36.png"/><Relationship Id="rId4" Type="http://schemas.microsoft.com/office/2007/relationships/hdphoto" Target="../media/hdphoto1.wdp"/><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35.xml"/><Relationship Id="rId5" Type="http://schemas.openxmlformats.org/officeDocument/2006/relationships/audio" Target="../media/audio2.wav"/><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image" Target="../media/image40.png"/><Relationship Id="rId5" Type="http://schemas.openxmlformats.org/officeDocument/2006/relationships/audio" Target="../media/audio5.wav"/><Relationship Id="rId10" Type="http://schemas.openxmlformats.org/officeDocument/2006/relationships/audio" Target="../media/audio10.wav"/><Relationship Id="rId4" Type="http://schemas.openxmlformats.org/officeDocument/2006/relationships/audio" Target="../media/audio4.wav"/><Relationship Id="rId9" Type="http://schemas.openxmlformats.org/officeDocument/2006/relationships/audio" Target="../media/audio9.wav"/><Relationship Id="rId1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3.xml"/><Relationship Id="rId7" Type="http://schemas.openxmlformats.org/officeDocument/2006/relationships/image" Target="../media/image4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36.png"/><Relationship Id="rId3" Type="http://schemas.openxmlformats.org/officeDocument/2006/relationships/slideLayout" Target="../slideLayouts/slideLayout13.xml"/><Relationship Id="rId7" Type="http://schemas.openxmlformats.org/officeDocument/2006/relationships/audio" Target="../media/audio13.wav"/><Relationship Id="rId12" Type="http://schemas.openxmlformats.org/officeDocument/2006/relationships/image" Target="../media/image4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5" Type="http://schemas.openxmlformats.org/officeDocument/2006/relationships/image" Target="../media/image22.png"/><Relationship Id="rId10" Type="http://schemas.openxmlformats.org/officeDocument/2006/relationships/audio" Target="../media/audio16.wav"/><Relationship Id="rId4" Type="http://schemas.openxmlformats.org/officeDocument/2006/relationships/notesSlide" Target="../notesSlides/notesSlide28.xml"/><Relationship Id="rId9" Type="http://schemas.openxmlformats.org/officeDocument/2006/relationships/audio" Target="../media/audio15.wav"/><Relationship Id="rId14" Type="http://schemas.openxmlformats.org/officeDocument/2006/relationships/audio" Target="../media/audio18.wav"/></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3.jfif"/><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13.jfif"/><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33.xml"/><Relationship Id="rId1" Type="http://schemas.openxmlformats.org/officeDocument/2006/relationships/slideLayout" Target="../slideLayouts/slideLayout50.xml"/><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7.png"/><Relationship Id="rId7"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46.xml"/><Relationship Id="rId6" Type="http://schemas.openxmlformats.org/officeDocument/2006/relationships/hyperlink" Target="https://quizlet.com/gb/589268888/year-9-spanish-term-11-week-2-flash-cards/" TargetMode="External"/><Relationship Id="rId5" Type="http://schemas.openxmlformats.org/officeDocument/2006/relationships/hyperlink" Target="https://resources.ncelp.org/concern/parent/gm80hw553/file_sets/79407z39g" TargetMode="Externa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4.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7.png"/><Relationship Id="rId10" Type="http://schemas.openxmlformats.org/officeDocument/2006/relationships/image" Target="../media/image22.png"/><Relationship Id="rId4" Type="http://schemas.openxmlformats.org/officeDocument/2006/relationships/notesSlide" Target="../notesSlides/notesSlide7.xml"/><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4724" y="2058313"/>
            <a:ext cx="9828024" cy="879475"/>
          </a:xfrm>
        </p:spPr>
        <p:txBody>
          <a:bodyPr>
            <a:normAutofit/>
          </a:bodyPr>
          <a:lstStyle/>
          <a:p>
            <a:pPr algn="l"/>
            <a:r>
              <a:rPr lang="en-GB" sz="3200" b="1" dirty="0">
                <a:solidFill>
                  <a:prstClr val="white"/>
                </a:solidFill>
              </a:rPr>
              <a:t>Describing events in the past (holidays)</a:t>
            </a:r>
            <a:endParaRPr lang="en-US" sz="32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4724" y="2937788"/>
            <a:ext cx="6933485" cy="437985"/>
          </a:xfrm>
        </p:spPr>
        <p:txBody>
          <a:bodyPr>
            <a:noAutofit/>
          </a:bodyPr>
          <a:lstStyle/>
          <a:p>
            <a:pPr algn="l"/>
            <a:r>
              <a:rPr lang="en-GB" sz="2600">
                <a:solidFill>
                  <a:prstClr val="white"/>
                </a:solidFill>
              </a:rPr>
              <a:t>-ar verbs in the preterite [revisited]</a:t>
            </a:r>
            <a:endParaRPr lang="en-US" sz="26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41566" y="5095357"/>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Y9 </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a:t>
            </a:r>
            <a:r>
              <a:rPr kumimoji="0" lang="en-GB" sz="2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Week 1 </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1</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41566" y="6015823"/>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rPr>
              <a:t>Pete Watson /</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rPr>
              <a:t> Louise Caruso / Nick Avery</a:t>
            </a:r>
          </a:p>
          <a:p>
            <a:pPr>
              <a:defRPr/>
            </a:pPr>
            <a:r>
              <a:rPr lang="en-GB" sz="1400" dirty="0">
                <a:solidFill>
                  <a:prstClr val="white"/>
                </a:solidFill>
                <a:latin typeface="Century Gothic" panose="020B0502020202020204" pitchFamily="34" charset="0"/>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a:t>
            </a:r>
            <a:r>
              <a:rPr lang="en-GB" sz="1400">
                <a:solidFill>
                  <a:prstClr val="white"/>
                </a:solidFill>
                <a:latin typeface="Century Gothic" panose="020B0502020202020204" pitchFamily="34" charset="0"/>
              </a:rPr>
              <a:t>updated: 09.07.21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Subtitle 5">
            <a:extLst>
              <a:ext uri="{FF2B5EF4-FFF2-40B4-BE49-F238E27FC236}">
                <a16:creationId xmlns:a16="http://schemas.microsoft.com/office/drawing/2014/main" id="{DDFED1B0-8365-D84A-847E-1CD3FA337399}"/>
              </a:ext>
            </a:extLst>
          </p:cNvPr>
          <p:cNvSpPr txBox="1">
            <a:spLocks/>
          </p:cNvSpPr>
          <p:nvPr/>
        </p:nvSpPr>
        <p:spPr>
          <a:xfrm>
            <a:off x="154724" y="3359594"/>
            <a:ext cx="6933485" cy="4379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a:solidFill>
                  <a:prstClr val="white"/>
                </a:solidFill>
              </a:rPr>
              <a:t>subject pronouns ‘yo’ and ‘ella’ [revisited]</a:t>
            </a:r>
            <a:endParaRPr lang="en-US" sz="2600" dirty="0"/>
          </a:p>
        </p:txBody>
      </p:sp>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234108" cy="1325563"/>
          </a:xfrm>
        </p:spPr>
        <p:txBody>
          <a:bodyPr>
            <a:normAutofit/>
          </a:bodyPr>
          <a:lstStyle/>
          <a:p>
            <a:r>
              <a:rPr lang="en-GB" sz="2800" b="1" dirty="0">
                <a:solidFill>
                  <a:schemeClr val="bg1"/>
                </a:solidFill>
              </a:rPr>
              <a:t>Las </a:t>
            </a:r>
            <a:r>
              <a:rPr lang="en-GB" sz="2800" b="1" dirty="0" err="1">
                <a:solidFill>
                  <a:schemeClr val="bg1"/>
                </a:solidFill>
              </a:rPr>
              <a:t>vacaciones</a:t>
            </a:r>
            <a:r>
              <a:rPr lang="en-GB" sz="2800" b="1" dirty="0">
                <a:solidFill>
                  <a:schemeClr val="bg1"/>
                </a:solidFill>
              </a:rPr>
              <a:t> de </a:t>
            </a:r>
            <a:r>
              <a:rPr lang="en-GB" sz="2800" b="1" dirty="0" err="1">
                <a:solidFill>
                  <a:schemeClr val="bg1"/>
                </a:solidFill>
              </a:rPr>
              <a:t>verano</a:t>
            </a:r>
            <a:r>
              <a:rPr lang="en-GB" sz="2800" b="1" dirty="0">
                <a:solidFill>
                  <a:schemeClr val="bg1"/>
                </a:solidFill>
              </a:rPr>
              <a:t> </a:t>
            </a:r>
            <a:r>
              <a:rPr lang="en-GB" sz="2800" b="1" dirty="0" err="1">
                <a:solidFill>
                  <a:schemeClr val="bg1"/>
                </a:solidFill>
              </a:rPr>
              <a:t>en</a:t>
            </a:r>
            <a:r>
              <a:rPr lang="en-GB" sz="2800" b="1" dirty="0">
                <a:solidFill>
                  <a:schemeClr val="bg1"/>
                </a:solidFill>
              </a:rPr>
              <a:t> el País Vasco</a:t>
            </a:r>
          </a:p>
        </p:txBody>
      </p:sp>
      <p:sp>
        <p:nvSpPr>
          <p:cNvPr id="18" name="TextBox 17">
            <a:extLst>
              <a:ext uri="{FF2B5EF4-FFF2-40B4-BE49-F238E27FC236}">
                <a16:creationId xmlns:a16="http://schemas.microsoft.com/office/drawing/2014/main" id="{9D1DF0A3-ADF5-7447-BD11-05540C447550}"/>
              </a:ext>
            </a:extLst>
          </p:cNvPr>
          <p:cNvSpPr txBox="1"/>
          <p:nvPr/>
        </p:nvSpPr>
        <p:spPr>
          <a:xfrm>
            <a:off x="4323687" y="2016126"/>
            <a:ext cx="718600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4472C4">
                    <a:lumMod val="50000"/>
                  </a:srgbClr>
                </a:solidFill>
                <a:latin typeface="Century Gothic" panose="020F0302020204030204"/>
              </a:rPr>
              <a:t>Traduce</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actividades</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 Lucía </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 Daniel </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durante</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vacaciones</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Usa</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 ‘</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ella</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la parte </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correcta</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los </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verbos</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pasado</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2" name="Imagen 11" descr="Imagen que contiene juguete, muñeca, dibujo&#10;&#10;Descripción generada automáticamente">
            <a:extLst>
              <a:ext uri="{FF2B5EF4-FFF2-40B4-BE49-F238E27FC236}">
                <a16:creationId xmlns:a16="http://schemas.microsoft.com/office/drawing/2014/main" id="{31D2CFD0-5FF5-DD42-A990-CB7A274D213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312" y="1622426"/>
            <a:ext cx="3304337" cy="4143505"/>
          </a:xfrm>
          <a:prstGeom prst="rect">
            <a:avLst/>
          </a:prstGeom>
        </p:spPr>
      </p:pic>
      <p:sp>
        <p:nvSpPr>
          <p:cNvPr id="9"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9529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994957" cy="1325563"/>
          </a:xfrm>
        </p:spPr>
        <p:txBody>
          <a:bodyPr>
            <a:normAutofit/>
          </a:bodyPr>
          <a:lstStyle/>
          <a:p>
            <a:r>
              <a:rPr lang="en-GB" sz="2800" b="1" dirty="0">
                <a:solidFill>
                  <a:schemeClr val="bg1"/>
                </a:solidFill>
              </a:rPr>
              <a:t>Las </a:t>
            </a:r>
            <a:r>
              <a:rPr lang="en-GB" sz="2800" b="1" dirty="0" err="1">
                <a:solidFill>
                  <a:schemeClr val="bg1"/>
                </a:solidFill>
              </a:rPr>
              <a:t>vacaciones</a:t>
            </a:r>
            <a:r>
              <a:rPr lang="en-GB" sz="2800" b="1" dirty="0">
                <a:solidFill>
                  <a:schemeClr val="bg1"/>
                </a:solidFill>
              </a:rPr>
              <a:t> de </a:t>
            </a:r>
            <a:r>
              <a:rPr lang="en-GB" sz="2800" b="1" dirty="0" err="1">
                <a:solidFill>
                  <a:schemeClr val="bg1"/>
                </a:solidFill>
              </a:rPr>
              <a:t>verano</a:t>
            </a:r>
            <a:r>
              <a:rPr lang="en-GB" sz="2800" b="1" dirty="0">
                <a:solidFill>
                  <a:schemeClr val="bg1"/>
                </a:solidFill>
              </a:rPr>
              <a:t> </a:t>
            </a:r>
            <a:r>
              <a:rPr lang="en-GB" sz="2800" b="1" dirty="0" err="1">
                <a:solidFill>
                  <a:schemeClr val="bg1"/>
                </a:solidFill>
              </a:rPr>
              <a:t>en</a:t>
            </a:r>
            <a:r>
              <a:rPr lang="en-GB" sz="2800" b="1" dirty="0">
                <a:solidFill>
                  <a:schemeClr val="bg1"/>
                </a:solidFill>
              </a:rPr>
              <a:t> el País Vasco</a:t>
            </a:r>
          </a:p>
        </p:txBody>
      </p:sp>
      <p:sp>
        <p:nvSpPr>
          <p:cNvPr id="3" name="Rounded Rectangle 2"/>
          <p:cNvSpPr/>
          <p:nvPr/>
        </p:nvSpPr>
        <p:spPr>
          <a:xfrm>
            <a:off x="651571" y="2671587"/>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a:solidFill>
                  <a:prstClr val="white"/>
                </a:solidFill>
                <a:latin typeface="Century Gothic" panose="020F0302020204030204"/>
              </a:rPr>
              <a:t>she</a:t>
            </a:r>
            <a:endPar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ounded Rectangle 11"/>
          <p:cNvSpPr/>
          <p:nvPr/>
        </p:nvSpPr>
        <p:spPr>
          <a:xfrm>
            <a:off x="2862291" y="1460854"/>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F0302020204030204"/>
              </a:rPr>
              <a:t>b</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ought </a:t>
            </a:r>
            <a:r>
              <a:rPr kumimoji="0" lang="en-GB" sz="3200" b="1" i="0" u="none" strike="noStrike" kern="1200" cap="none" spc="0" normalizeH="0" baseline="0" noProof="0">
                <a:ln>
                  <a:noFill/>
                </a:ln>
                <a:solidFill>
                  <a:prstClr val="white"/>
                </a:solidFill>
                <a:effectLst/>
                <a:uLnTx/>
                <a:uFillTx/>
                <a:latin typeface="Century Gothic" panose="020F0302020204030204"/>
                <a:ea typeface="+mn-ea"/>
                <a:cs typeface="+mn-cs"/>
              </a:rPr>
              <a:t>a bike</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ounded Rectangle 14"/>
          <p:cNvSpPr/>
          <p:nvPr/>
        </p:nvSpPr>
        <p:spPr>
          <a:xfrm>
            <a:off x="3834544" y="3286611"/>
            <a:ext cx="2988574" cy="93458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a:t>
            </a:r>
          </a:p>
        </p:txBody>
      </p:sp>
      <p:sp>
        <p:nvSpPr>
          <p:cNvPr id="16" name="Rounded Rectangle 15"/>
          <p:cNvSpPr/>
          <p:nvPr/>
        </p:nvSpPr>
        <p:spPr>
          <a:xfrm>
            <a:off x="651571" y="5284306"/>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a:solidFill>
                  <a:prstClr val="white"/>
                </a:solidFill>
                <a:latin typeface="Century Gothic" panose="020F0302020204030204"/>
              </a:rPr>
              <a:t>I</a:t>
            </a:r>
            <a:endPar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16"/>
          <p:cNvSpPr/>
          <p:nvPr/>
        </p:nvSpPr>
        <p:spPr>
          <a:xfrm>
            <a:off x="2862291" y="5087004"/>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white"/>
                </a:solidFill>
                <a:latin typeface="Century Gothic" panose="020F0302020204030204"/>
              </a:rPr>
              <a:t>bought a new camera</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ounded Rectangle 13"/>
          <p:cNvSpPr/>
          <p:nvPr/>
        </p:nvSpPr>
        <p:spPr>
          <a:xfrm>
            <a:off x="7407863" y="1797595"/>
            <a:ext cx="4520280" cy="388725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F0302020204030204"/>
              </a:rPr>
              <a:t>Ella </a:t>
            </a:r>
            <a:r>
              <a:rPr lang="en-GB" sz="3200" b="1" dirty="0" err="1">
                <a:solidFill>
                  <a:prstClr val="white"/>
                </a:solidFill>
                <a:latin typeface="Century Gothic" panose="020F0302020204030204"/>
              </a:rPr>
              <a:t>compró</a:t>
            </a:r>
            <a:r>
              <a:rPr lang="en-GB" sz="3200" b="1" dirty="0">
                <a:solidFill>
                  <a:prstClr val="white"/>
                </a:solidFill>
                <a:latin typeface="Century Gothic" panose="020F0302020204030204"/>
              </a:rPr>
              <a:t> </a:t>
            </a:r>
            <a:r>
              <a:rPr lang="en-GB" sz="3200" b="1">
                <a:solidFill>
                  <a:prstClr val="white"/>
                </a:solidFill>
                <a:latin typeface="Century Gothic" panose="020F0302020204030204"/>
              </a:rPr>
              <a:t>una bici y </a:t>
            </a:r>
            <a:r>
              <a:rPr lang="en-GB" sz="3200" b="1" dirty="0" err="1">
                <a:solidFill>
                  <a:prstClr val="white"/>
                </a:solidFill>
                <a:latin typeface="Century Gothic" panose="020F0302020204030204"/>
              </a:rPr>
              <a:t>yo</a:t>
            </a:r>
            <a:r>
              <a:rPr lang="en-GB" sz="3200" b="1" dirty="0">
                <a:solidFill>
                  <a:prstClr val="white"/>
                </a:solidFill>
                <a:latin typeface="Century Gothic" panose="020F0302020204030204"/>
              </a:rPr>
              <a:t> </a:t>
            </a:r>
            <a:r>
              <a:rPr lang="en-GB" sz="3200" b="1" err="1">
                <a:solidFill>
                  <a:prstClr val="white"/>
                </a:solidFill>
                <a:latin typeface="Century Gothic" panose="020F0302020204030204"/>
              </a:rPr>
              <a:t>compré</a:t>
            </a:r>
            <a:r>
              <a:rPr lang="en-GB" sz="3200" b="1">
                <a:solidFill>
                  <a:prstClr val="white"/>
                </a:solidFill>
                <a:latin typeface="Century Gothic" panose="020F0302020204030204"/>
              </a:rPr>
              <a:t> una cámara</a:t>
            </a:r>
            <a:r>
              <a:rPr kumimoji="0" lang="en-GB" sz="3200" b="1" i="0" u="none" strike="noStrike" kern="1200" cap="none" spc="0" normalizeH="0" baseline="0" noProof="0">
                <a:ln>
                  <a:noFill/>
                </a:ln>
                <a:solidFill>
                  <a:prstClr val="white"/>
                </a:solidFill>
                <a:effectLst/>
                <a:uLnTx/>
                <a:uFillTx/>
                <a:latin typeface="Century Gothic" panose="020F0302020204030204"/>
                <a:ea typeface="+mn-ea"/>
                <a:cs typeface="+mn-cs"/>
              </a:rPr>
              <a:t>.</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8" name="Imagen 17" descr="Imagen que contiene juguete, muñeca, dibujo&#10;&#10;Descripción generada automáticamente">
            <a:extLst>
              <a:ext uri="{FF2B5EF4-FFF2-40B4-BE49-F238E27FC236}">
                <a16:creationId xmlns:a16="http://schemas.microsoft.com/office/drawing/2014/main" id="{141D64DF-2332-CF46-9DE6-5DD9A143F2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224" y="3841023"/>
            <a:ext cx="1050344" cy="2491961"/>
          </a:xfrm>
          <a:prstGeom prst="rect">
            <a:avLst/>
          </a:prstGeom>
        </p:spPr>
      </p:pic>
      <p:pic>
        <p:nvPicPr>
          <p:cNvPr id="19" name="Imagen 18" descr="Imagen que contiene juguete, muñeca, dibujo&#10;&#10;Descripción generada automáticamente">
            <a:extLst>
              <a:ext uri="{FF2B5EF4-FFF2-40B4-BE49-F238E27FC236}">
                <a16:creationId xmlns:a16="http://schemas.microsoft.com/office/drawing/2014/main" id="{9EA257CA-34D2-914B-B1E2-F2900D338A5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1246" y="1261943"/>
            <a:ext cx="900650" cy="2491961"/>
          </a:xfrm>
          <a:prstGeom prst="rect">
            <a:avLst/>
          </a:prstGeom>
        </p:spPr>
      </p:pic>
      <p:sp>
        <p:nvSpPr>
          <p:cNvPr id="20" name="Rounded Rectangle 11">
            <a:extLst>
              <a:ext uri="{FF2B5EF4-FFF2-40B4-BE49-F238E27FC236}">
                <a16:creationId xmlns:a16="http://schemas.microsoft.com/office/drawing/2014/main" id="{2D5AD5BC-B690-465A-987D-63AAA6D153E7}"/>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9937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966822" cy="1325563"/>
          </a:xfrm>
        </p:spPr>
        <p:txBody>
          <a:bodyPr>
            <a:normAutofit/>
          </a:bodyPr>
          <a:lstStyle/>
          <a:p>
            <a:r>
              <a:rPr lang="en-GB" sz="2800" b="1" dirty="0">
                <a:solidFill>
                  <a:schemeClr val="bg1"/>
                </a:solidFill>
              </a:rPr>
              <a:t>Las </a:t>
            </a:r>
            <a:r>
              <a:rPr lang="en-GB" sz="2800" b="1" dirty="0" err="1">
                <a:solidFill>
                  <a:schemeClr val="bg1"/>
                </a:solidFill>
              </a:rPr>
              <a:t>vacaciones</a:t>
            </a:r>
            <a:r>
              <a:rPr lang="en-GB" sz="2800" b="1" dirty="0">
                <a:solidFill>
                  <a:schemeClr val="bg1"/>
                </a:solidFill>
              </a:rPr>
              <a:t> de </a:t>
            </a:r>
            <a:r>
              <a:rPr lang="en-GB" sz="2800" b="1" dirty="0" err="1">
                <a:solidFill>
                  <a:schemeClr val="bg1"/>
                </a:solidFill>
              </a:rPr>
              <a:t>verano</a:t>
            </a:r>
            <a:r>
              <a:rPr lang="en-GB" sz="2800" b="1" dirty="0">
                <a:solidFill>
                  <a:schemeClr val="bg1"/>
                </a:solidFill>
              </a:rPr>
              <a:t> </a:t>
            </a:r>
            <a:r>
              <a:rPr lang="en-GB" sz="2800" b="1" dirty="0" err="1">
                <a:solidFill>
                  <a:schemeClr val="bg1"/>
                </a:solidFill>
              </a:rPr>
              <a:t>en</a:t>
            </a:r>
            <a:r>
              <a:rPr lang="en-GB" sz="2800" b="1" dirty="0">
                <a:solidFill>
                  <a:schemeClr val="bg1"/>
                </a:solidFill>
              </a:rPr>
              <a:t> el País Vasco</a:t>
            </a:r>
          </a:p>
        </p:txBody>
      </p:sp>
      <p:sp>
        <p:nvSpPr>
          <p:cNvPr id="3" name="Rounded Rectangle 2"/>
          <p:cNvSpPr/>
          <p:nvPr/>
        </p:nvSpPr>
        <p:spPr>
          <a:xfrm>
            <a:off x="604189" y="533006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5400" b="1">
                <a:solidFill>
                  <a:prstClr val="white"/>
                </a:solidFill>
              </a:rPr>
              <a:t>I</a:t>
            </a:r>
          </a:p>
        </p:txBody>
      </p:sp>
      <p:sp>
        <p:nvSpPr>
          <p:cNvPr id="12" name="Rounded Rectangle 11"/>
          <p:cNvSpPr/>
          <p:nvPr/>
        </p:nvSpPr>
        <p:spPr>
          <a:xfrm>
            <a:off x="2862291" y="136558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white"/>
                </a:solidFill>
                <a:latin typeface="Century Gothic" panose="020F0302020204030204"/>
              </a:rPr>
              <a:t>met up with her friends in Vitoria</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ounded Rectangle 14"/>
          <p:cNvSpPr/>
          <p:nvPr/>
        </p:nvSpPr>
        <p:spPr>
          <a:xfrm>
            <a:off x="3834544" y="3191343"/>
            <a:ext cx="2988574" cy="93458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but</a:t>
            </a:r>
          </a:p>
        </p:txBody>
      </p:sp>
      <p:sp>
        <p:nvSpPr>
          <p:cNvPr id="16" name="Rounded Rectangle 15"/>
          <p:cNvSpPr/>
          <p:nvPr/>
        </p:nvSpPr>
        <p:spPr>
          <a:xfrm>
            <a:off x="604189" y="253280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a:solidFill>
                  <a:prstClr val="white"/>
                </a:solidFill>
                <a:latin typeface="Century Gothic" panose="020F0302020204030204"/>
              </a:rPr>
              <a:t>she</a:t>
            </a:r>
            <a:endPar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16"/>
          <p:cNvSpPr/>
          <p:nvPr/>
        </p:nvSpPr>
        <p:spPr>
          <a:xfrm>
            <a:off x="2862291" y="499173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a:solidFill>
                  <a:prstClr val="white"/>
                </a:solidFill>
              </a:rPr>
              <a:t>did not travel to the city</a:t>
            </a:r>
            <a:endParaRPr lang="en-GB" sz="3200" b="1" dirty="0">
              <a:solidFill>
                <a:prstClr val="white"/>
              </a:solidFill>
            </a:endParaRPr>
          </a:p>
        </p:txBody>
      </p:sp>
      <p:sp>
        <p:nvSpPr>
          <p:cNvPr id="14" name="Rounded Rectangle 13"/>
          <p:cNvSpPr/>
          <p:nvPr/>
        </p:nvSpPr>
        <p:spPr>
          <a:xfrm>
            <a:off x="7407863" y="1712325"/>
            <a:ext cx="4520280" cy="388725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white"/>
                </a:solidFill>
                <a:latin typeface="Century Gothic" panose="020F0302020204030204"/>
              </a:rPr>
              <a:t>Ella quedó con sus amigos en </a:t>
            </a:r>
            <a:r>
              <a:rPr lang="en-GB" sz="3200" b="1" dirty="0">
                <a:solidFill>
                  <a:prstClr val="white"/>
                </a:solidFill>
                <a:latin typeface="Century Gothic" panose="020F0302020204030204"/>
              </a:rPr>
              <a:t>Vitoria </a:t>
            </a:r>
            <a:r>
              <a:rPr lang="en-GB" sz="3200" b="1">
                <a:solidFill>
                  <a:prstClr val="white"/>
                </a:solidFill>
                <a:latin typeface="Century Gothic" panose="020F0302020204030204"/>
              </a:rPr>
              <a:t>pero yo no viajé a la ciudad</a:t>
            </a:r>
            <a:r>
              <a:rPr kumimoji="0" lang="en-GB" sz="3200" b="1" i="0" u="none" strike="noStrike" kern="1200" cap="none" spc="0" normalizeH="0" baseline="0" noProof="0">
                <a:ln>
                  <a:noFill/>
                </a:ln>
                <a:solidFill>
                  <a:prstClr val="white"/>
                </a:solidFill>
                <a:effectLst/>
                <a:uLnTx/>
                <a:uFillTx/>
                <a:latin typeface="Century Gothic" panose="020F0302020204030204"/>
                <a:ea typeface="+mn-ea"/>
                <a:cs typeface="+mn-cs"/>
              </a:rPr>
              <a:t>.</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8" name="Imagen 17" descr="Imagen que contiene juguete, muñeca, dibujo&#10;&#10;Descripción generada automáticamente">
            <a:extLst>
              <a:ext uri="{FF2B5EF4-FFF2-40B4-BE49-F238E27FC236}">
                <a16:creationId xmlns:a16="http://schemas.microsoft.com/office/drawing/2014/main" id="{D9AF332E-5BA8-4AC8-9253-BDC7FC201C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7269" y="3901608"/>
            <a:ext cx="1050344" cy="2491961"/>
          </a:xfrm>
          <a:prstGeom prst="rect">
            <a:avLst/>
          </a:prstGeom>
        </p:spPr>
      </p:pic>
      <p:pic>
        <p:nvPicPr>
          <p:cNvPr id="20" name="Imagen 18" descr="Imagen que contiene juguete, muñeca, dibujo&#10;&#10;Descripción generada automáticamente">
            <a:extLst>
              <a:ext uri="{FF2B5EF4-FFF2-40B4-BE49-F238E27FC236}">
                <a16:creationId xmlns:a16="http://schemas.microsoft.com/office/drawing/2014/main" id="{3ECAFEC5-9B0D-4A78-A71B-34F99CD8F30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444" y="1286819"/>
            <a:ext cx="900650" cy="2491961"/>
          </a:xfrm>
          <a:prstGeom prst="rect">
            <a:avLst/>
          </a:prstGeom>
        </p:spPr>
      </p:pic>
      <p:sp>
        <p:nvSpPr>
          <p:cNvPr id="21" name="Rounded Rectangle 11">
            <a:extLst>
              <a:ext uri="{FF2B5EF4-FFF2-40B4-BE49-F238E27FC236}">
                <a16:creationId xmlns:a16="http://schemas.microsoft.com/office/drawing/2014/main" id="{AE33EE54-62C9-4095-BEC5-A70BD2CCC63D}"/>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0009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488520" cy="1325563"/>
          </a:xfrm>
        </p:spPr>
        <p:txBody>
          <a:bodyPr>
            <a:normAutofit/>
          </a:bodyPr>
          <a:lstStyle/>
          <a:p>
            <a:r>
              <a:rPr lang="en-GB" sz="2800" b="1" dirty="0">
                <a:solidFill>
                  <a:schemeClr val="bg1"/>
                </a:solidFill>
              </a:rPr>
              <a:t>Las </a:t>
            </a:r>
            <a:r>
              <a:rPr lang="en-GB" sz="2800" b="1" dirty="0" err="1">
                <a:solidFill>
                  <a:schemeClr val="bg1"/>
                </a:solidFill>
              </a:rPr>
              <a:t>vacaciones</a:t>
            </a:r>
            <a:r>
              <a:rPr lang="en-GB" sz="2800" b="1" dirty="0">
                <a:solidFill>
                  <a:schemeClr val="bg1"/>
                </a:solidFill>
              </a:rPr>
              <a:t> de </a:t>
            </a:r>
            <a:r>
              <a:rPr lang="en-GB" sz="2800" b="1" dirty="0" err="1">
                <a:solidFill>
                  <a:schemeClr val="bg1"/>
                </a:solidFill>
              </a:rPr>
              <a:t>verano</a:t>
            </a:r>
            <a:r>
              <a:rPr lang="en-GB" sz="2800" b="1" dirty="0">
                <a:solidFill>
                  <a:schemeClr val="bg1"/>
                </a:solidFill>
              </a:rPr>
              <a:t> </a:t>
            </a:r>
            <a:r>
              <a:rPr lang="en-GB" sz="2800" b="1" dirty="0" err="1">
                <a:solidFill>
                  <a:schemeClr val="bg1"/>
                </a:solidFill>
              </a:rPr>
              <a:t>en</a:t>
            </a:r>
            <a:r>
              <a:rPr lang="en-GB" sz="2800" b="1" dirty="0">
                <a:solidFill>
                  <a:schemeClr val="bg1"/>
                </a:solidFill>
              </a:rPr>
              <a:t> el País Vasco</a:t>
            </a:r>
          </a:p>
        </p:txBody>
      </p:sp>
      <p:sp>
        <p:nvSpPr>
          <p:cNvPr id="3" name="Rounded Rectangle 2"/>
          <p:cNvSpPr/>
          <p:nvPr/>
        </p:nvSpPr>
        <p:spPr>
          <a:xfrm>
            <a:off x="604189" y="533006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Century Gothic" panose="020F0302020204030204"/>
                <a:ea typeface="+mn-ea"/>
                <a:cs typeface="+mn-cs"/>
              </a:rPr>
              <a:t>I</a:t>
            </a:r>
            <a:endPar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ounded Rectangle 11"/>
          <p:cNvSpPr/>
          <p:nvPr/>
        </p:nvSpPr>
        <p:spPr>
          <a:xfrm>
            <a:off x="2862291" y="136558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F0302020204030204"/>
              </a:rPr>
              <a:t>prepared all the food for the party </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ounded Rectangle 14"/>
          <p:cNvSpPr/>
          <p:nvPr/>
        </p:nvSpPr>
        <p:spPr>
          <a:xfrm>
            <a:off x="3834544" y="3191343"/>
            <a:ext cx="2988574" cy="93458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4472C4">
                    <a:lumMod val="50000"/>
                  </a:srgbClr>
                </a:solidFill>
                <a:latin typeface="Century Gothic" panose="020F0302020204030204"/>
              </a:rPr>
              <a:t>whereas</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ounded Rectangle 15"/>
          <p:cNvSpPr/>
          <p:nvPr/>
        </p:nvSpPr>
        <p:spPr>
          <a:xfrm>
            <a:off x="604189" y="253280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Century Gothic" panose="020F0302020204030204"/>
                <a:ea typeface="+mn-ea"/>
                <a:cs typeface="+mn-cs"/>
              </a:rPr>
              <a:t>she</a:t>
            </a:r>
            <a:endPar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16"/>
          <p:cNvSpPr/>
          <p:nvPr/>
        </p:nvSpPr>
        <p:spPr>
          <a:xfrm>
            <a:off x="2862291" y="499173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white"/>
                </a:solidFill>
                <a:latin typeface="Century Gothic" panose="020F0302020204030204"/>
              </a:rPr>
              <a:t>arrived very late</a:t>
            </a:r>
            <a:r>
              <a:rPr kumimoji="0" lang="en-GB" sz="3200" b="1" i="0" u="none" strike="noStrike" kern="1200" cap="none" spc="0" normalizeH="0" baseline="0" noProof="0">
                <a:ln>
                  <a:noFill/>
                </a:ln>
                <a:solidFill>
                  <a:prstClr val="white"/>
                </a:solidFill>
                <a:effectLst/>
                <a:uLnTx/>
                <a:uFillTx/>
                <a:latin typeface="Century Gothic" panose="020F0302020204030204"/>
                <a:ea typeface="+mn-ea"/>
                <a:cs typeface="+mn-cs"/>
              </a:rPr>
              <a:t>.</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ounded Rectangle 13"/>
          <p:cNvSpPr/>
          <p:nvPr/>
        </p:nvSpPr>
        <p:spPr>
          <a:xfrm>
            <a:off x="7478524" y="1715009"/>
            <a:ext cx="4520280" cy="388725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panose="020F0302020204030204"/>
                <a:ea typeface="+mn-ea"/>
                <a:cs typeface="+mn-cs"/>
              </a:rPr>
              <a:t>Ella preparó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toda</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la comida para la fiesta </a:t>
            </a: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mientras</a:t>
            </a:r>
            <a:r>
              <a:rPr lang="en-GB" sz="3200" b="1" dirty="0">
                <a:solidFill>
                  <a:prstClr val="white"/>
                </a:solidFill>
                <a:latin typeface="Century Gothic" panose="020F0302020204030204"/>
              </a:rPr>
              <a:t> </a:t>
            </a:r>
            <a:r>
              <a:rPr lang="en-GB" sz="3200" b="1">
                <a:solidFill>
                  <a:prstClr val="white"/>
                </a:solidFill>
                <a:latin typeface="Century Gothic" panose="020F0302020204030204"/>
              </a:rPr>
              <a:t>que</a:t>
            </a:r>
            <a:r>
              <a:rPr kumimoji="0" lang="en-GB" sz="3200" b="1" i="0" u="none" strike="noStrike" kern="1200" cap="none" spc="0" normalizeH="0" baseline="0" noProof="0">
                <a:ln>
                  <a:noFill/>
                </a:ln>
                <a:solidFill>
                  <a:prstClr val="white"/>
                </a:solidFill>
                <a:effectLst/>
                <a:uLnTx/>
                <a:uFillTx/>
                <a:latin typeface="Century Gothic" panose="020F0302020204030204"/>
                <a:ea typeface="+mn-ea"/>
                <a:cs typeface="+mn-cs"/>
              </a:rPr>
              <a:t> yo llegué muy tarde.</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0" name="Imagen 18" descr="Imagen que contiene juguete, muñeca, dibujo&#10;&#10;Descripción generada automáticamente">
            <a:extLst>
              <a:ext uri="{FF2B5EF4-FFF2-40B4-BE49-F238E27FC236}">
                <a16:creationId xmlns:a16="http://schemas.microsoft.com/office/drawing/2014/main" id="{4414C8A2-225B-4E44-A8A1-971942BC39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100" y="3901517"/>
            <a:ext cx="1050344" cy="2491961"/>
          </a:xfrm>
          <a:prstGeom prst="rect">
            <a:avLst/>
          </a:prstGeom>
        </p:spPr>
      </p:pic>
      <p:sp>
        <p:nvSpPr>
          <p:cNvPr id="18" name="Rounded Rectangle 11">
            <a:extLst>
              <a:ext uri="{FF2B5EF4-FFF2-40B4-BE49-F238E27FC236}">
                <a16:creationId xmlns:a16="http://schemas.microsoft.com/office/drawing/2014/main" id="{D8DAF2BA-5E6B-4D90-9B09-527A48E9D37D}"/>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Imagen 18" descr="Imagen que contiene juguete, muñeca, dibujo&#10;&#10;Descripción generada automáticamente">
            <a:extLst>
              <a:ext uri="{FF2B5EF4-FFF2-40B4-BE49-F238E27FC236}">
                <a16:creationId xmlns:a16="http://schemas.microsoft.com/office/drawing/2014/main" id="{21D677C5-51DF-4FF6-90DC-26E2ADA7CC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425" y="1352365"/>
            <a:ext cx="900650" cy="2491961"/>
          </a:xfrm>
          <a:prstGeom prst="rect">
            <a:avLst/>
          </a:prstGeom>
        </p:spPr>
      </p:pic>
    </p:spTree>
    <p:extLst>
      <p:ext uri="{BB962C8B-B14F-4D97-AF65-F5344CB8AC3E}">
        <p14:creationId xmlns:p14="http://schemas.microsoft.com/office/powerpoint/2010/main" val="276350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037160" cy="1325563"/>
          </a:xfrm>
        </p:spPr>
        <p:txBody>
          <a:bodyPr>
            <a:normAutofit/>
          </a:bodyPr>
          <a:lstStyle/>
          <a:p>
            <a:r>
              <a:rPr lang="en-GB" sz="2800" b="1" dirty="0">
                <a:solidFill>
                  <a:schemeClr val="bg1"/>
                </a:solidFill>
              </a:rPr>
              <a:t>Las </a:t>
            </a:r>
            <a:r>
              <a:rPr lang="en-GB" sz="2800" b="1" dirty="0" err="1">
                <a:solidFill>
                  <a:schemeClr val="bg1"/>
                </a:solidFill>
              </a:rPr>
              <a:t>vacaciones</a:t>
            </a:r>
            <a:r>
              <a:rPr lang="en-GB" sz="2800" b="1" dirty="0">
                <a:solidFill>
                  <a:schemeClr val="bg1"/>
                </a:solidFill>
              </a:rPr>
              <a:t> de </a:t>
            </a:r>
            <a:r>
              <a:rPr lang="en-GB" sz="2800" b="1" dirty="0" err="1">
                <a:solidFill>
                  <a:schemeClr val="bg1"/>
                </a:solidFill>
              </a:rPr>
              <a:t>verano</a:t>
            </a:r>
            <a:r>
              <a:rPr lang="en-GB" sz="2800" b="1" dirty="0">
                <a:solidFill>
                  <a:schemeClr val="bg1"/>
                </a:solidFill>
              </a:rPr>
              <a:t> </a:t>
            </a:r>
            <a:r>
              <a:rPr lang="en-GB" sz="2800" b="1" dirty="0" err="1">
                <a:solidFill>
                  <a:schemeClr val="bg1"/>
                </a:solidFill>
              </a:rPr>
              <a:t>en</a:t>
            </a:r>
            <a:r>
              <a:rPr lang="en-GB" sz="2800" b="1" dirty="0">
                <a:solidFill>
                  <a:schemeClr val="bg1"/>
                </a:solidFill>
              </a:rPr>
              <a:t> el País Vasco</a:t>
            </a:r>
          </a:p>
        </p:txBody>
      </p:sp>
      <p:sp>
        <p:nvSpPr>
          <p:cNvPr id="3" name="Rounded Rectangle 2"/>
          <p:cNvSpPr/>
          <p:nvPr/>
        </p:nvSpPr>
        <p:spPr>
          <a:xfrm>
            <a:off x="604189" y="533006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a:solidFill>
                  <a:prstClr val="white"/>
                </a:solidFill>
                <a:latin typeface="Century Gothic" panose="020F0302020204030204"/>
              </a:rPr>
              <a:t>she</a:t>
            </a:r>
            <a:endPar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ounded Rectangle 11"/>
          <p:cNvSpPr/>
          <p:nvPr/>
        </p:nvSpPr>
        <p:spPr>
          <a:xfrm>
            <a:off x="2862291" y="136558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F0302020204030204"/>
              </a:rPr>
              <a:t>participated in a class at the film festival</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ounded Rectangle 14"/>
          <p:cNvSpPr/>
          <p:nvPr/>
        </p:nvSpPr>
        <p:spPr>
          <a:xfrm>
            <a:off x="3834544" y="3191343"/>
            <a:ext cx="2988574" cy="93458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however</a:t>
            </a:r>
          </a:p>
        </p:txBody>
      </p:sp>
      <p:sp>
        <p:nvSpPr>
          <p:cNvPr id="16" name="Rounded Rectangle 15"/>
          <p:cNvSpPr/>
          <p:nvPr/>
        </p:nvSpPr>
        <p:spPr>
          <a:xfrm>
            <a:off x="604189" y="253280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a:solidFill>
                  <a:prstClr val="white"/>
                </a:solidFill>
                <a:latin typeface="Century Gothic" panose="020F0302020204030204"/>
              </a:rPr>
              <a:t>I</a:t>
            </a:r>
            <a:endPar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16"/>
          <p:cNvSpPr/>
          <p:nvPr/>
        </p:nvSpPr>
        <p:spPr>
          <a:xfrm>
            <a:off x="2862291" y="499173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white"/>
                </a:solidFill>
                <a:latin typeface="Century Gothic" panose="020F0302020204030204"/>
              </a:rPr>
              <a:t>rested</a:t>
            </a:r>
            <a:r>
              <a:rPr kumimoji="0" lang="en-GB" sz="3200" b="1" i="0" u="none" strike="noStrike" kern="1200" cap="none" spc="0" normalizeH="0" baseline="0" noProof="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at home</a:t>
            </a:r>
          </a:p>
        </p:txBody>
      </p:sp>
      <p:sp>
        <p:nvSpPr>
          <p:cNvPr id="14" name="Rounded Rectangle 13"/>
          <p:cNvSpPr/>
          <p:nvPr/>
        </p:nvSpPr>
        <p:spPr>
          <a:xfrm>
            <a:off x="7343335" y="1715009"/>
            <a:ext cx="4655469" cy="388725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white"/>
                </a:solidFill>
                <a:latin typeface="Century Gothic" panose="020F0302020204030204"/>
              </a:rPr>
              <a:t>Yo participé en </a:t>
            </a:r>
            <a:r>
              <a:rPr lang="en-GB" sz="3200" b="1" dirty="0">
                <a:solidFill>
                  <a:prstClr val="white"/>
                </a:solidFill>
                <a:latin typeface="Century Gothic" panose="020F0302020204030204"/>
              </a:rPr>
              <a:t>una </a:t>
            </a:r>
            <a:r>
              <a:rPr lang="en-GB" sz="3200" b="1" dirty="0" err="1">
                <a:solidFill>
                  <a:prstClr val="white"/>
                </a:solidFill>
                <a:latin typeface="Century Gothic" panose="020F0302020204030204"/>
              </a:rPr>
              <a:t>clase</a:t>
            </a:r>
            <a:r>
              <a:rPr lang="en-GB" sz="3200" b="1" dirty="0">
                <a:solidFill>
                  <a:prstClr val="white"/>
                </a:solidFill>
                <a:latin typeface="Century Gothic" panose="020F0302020204030204"/>
              </a:rPr>
              <a:t> </a:t>
            </a:r>
            <a:r>
              <a:rPr lang="en-GB" sz="3200" b="1" dirty="0" err="1">
                <a:solidFill>
                  <a:prstClr val="white"/>
                </a:solidFill>
                <a:latin typeface="Century Gothic" panose="020F0302020204030204"/>
              </a:rPr>
              <a:t>en</a:t>
            </a:r>
            <a:r>
              <a:rPr lang="en-GB" sz="3200" b="1" dirty="0">
                <a:solidFill>
                  <a:prstClr val="white"/>
                </a:solidFill>
                <a:latin typeface="Century Gothic" panose="020F0302020204030204"/>
              </a:rPr>
              <a:t> el festival </a:t>
            </a:r>
            <a:r>
              <a:rPr lang="en-GB" sz="3200" b="1">
                <a:solidFill>
                  <a:prstClr val="white"/>
                </a:solidFill>
                <a:latin typeface="Century Gothic" panose="020F0302020204030204"/>
              </a:rPr>
              <a:t>de cine, </a:t>
            </a:r>
            <a:r>
              <a:rPr lang="en-GB" sz="3200" b="1" dirty="0">
                <a:solidFill>
                  <a:prstClr val="white"/>
                </a:solidFill>
                <a:latin typeface="Century Gothic" panose="020F0302020204030204"/>
              </a:rPr>
              <a:t>sin </a:t>
            </a:r>
            <a:r>
              <a:rPr lang="en-GB" sz="3200" b="1">
                <a:solidFill>
                  <a:prstClr val="white"/>
                </a:solidFill>
                <a:latin typeface="Century Gothic" panose="020F0302020204030204"/>
              </a:rPr>
              <a:t>embargo ella descansó </a:t>
            </a:r>
            <a:r>
              <a:rPr lang="en-GB" sz="3200" b="1" dirty="0" err="1">
                <a:solidFill>
                  <a:prstClr val="white"/>
                </a:solidFill>
                <a:latin typeface="Century Gothic" panose="020F0302020204030204"/>
              </a:rPr>
              <a:t>en</a:t>
            </a:r>
            <a:r>
              <a:rPr lang="en-GB" sz="3200" b="1" dirty="0">
                <a:solidFill>
                  <a:prstClr val="white"/>
                </a:solidFill>
                <a:latin typeface="Century Gothic" panose="020F0302020204030204"/>
              </a:rPr>
              <a:t> casa</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21" name="Imagen 18" descr="Imagen que contiene juguete, muñeca, dibujo&#10;&#10;Descripción generada automáticamente">
            <a:extLst>
              <a:ext uri="{FF2B5EF4-FFF2-40B4-BE49-F238E27FC236}">
                <a16:creationId xmlns:a16="http://schemas.microsoft.com/office/drawing/2014/main" id="{28299A7D-8A0E-994A-9369-3C9E578CE7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0415" y="1622426"/>
            <a:ext cx="1050344" cy="2491961"/>
          </a:xfrm>
          <a:prstGeom prst="rect">
            <a:avLst/>
          </a:prstGeom>
        </p:spPr>
      </p:pic>
      <p:sp>
        <p:nvSpPr>
          <p:cNvPr id="19" name="Rounded Rectangle 11">
            <a:extLst>
              <a:ext uri="{FF2B5EF4-FFF2-40B4-BE49-F238E27FC236}">
                <a16:creationId xmlns:a16="http://schemas.microsoft.com/office/drawing/2014/main" id="{30902B13-C61B-4ED9-A55C-E91359FD87EC}"/>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Imagen 18" descr="Imagen que contiene juguete, muñeca, dibujo&#10;&#10;Descripción generada automáticamente">
            <a:extLst>
              <a:ext uri="{FF2B5EF4-FFF2-40B4-BE49-F238E27FC236}">
                <a16:creationId xmlns:a16="http://schemas.microsoft.com/office/drawing/2014/main" id="{F0A1C356-D87A-4854-BED0-E850418C7A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3974857"/>
            <a:ext cx="900650" cy="2491961"/>
          </a:xfrm>
          <a:prstGeom prst="rect">
            <a:avLst/>
          </a:prstGeom>
        </p:spPr>
      </p:pic>
    </p:spTree>
    <p:extLst>
      <p:ext uri="{BB962C8B-B14F-4D97-AF65-F5344CB8AC3E}">
        <p14:creationId xmlns:p14="http://schemas.microsoft.com/office/powerpoint/2010/main" val="211188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107499" cy="1325563"/>
          </a:xfrm>
        </p:spPr>
        <p:txBody>
          <a:bodyPr>
            <a:normAutofit/>
          </a:bodyPr>
          <a:lstStyle/>
          <a:p>
            <a:r>
              <a:rPr lang="en-GB" sz="2800" b="1" dirty="0">
                <a:solidFill>
                  <a:schemeClr val="bg1"/>
                </a:solidFill>
              </a:rPr>
              <a:t>Las </a:t>
            </a:r>
            <a:r>
              <a:rPr lang="en-GB" sz="2800" b="1" dirty="0" err="1">
                <a:solidFill>
                  <a:schemeClr val="bg1"/>
                </a:solidFill>
              </a:rPr>
              <a:t>vacaciones</a:t>
            </a:r>
            <a:r>
              <a:rPr lang="en-GB" sz="2800" b="1" dirty="0">
                <a:solidFill>
                  <a:schemeClr val="bg1"/>
                </a:solidFill>
              </a:rPr>
              <a:t> de </a:t>
            </a:r>
            <a:r>
              <a:rPr lang="en-GB" sz="2800" b="1" dirty="0" err="1">
                <a:solidFill>
                  <a:schemeClr val="bg1"/>
                </a:solidFill>
              </a:rPr>
              <a:t>verano</a:t>
            </a:r>
            <a:r>
              <a:rPr lang="en-GB" sz="2800" b="1" dirty="0">
                <a:solidFill>
                  <a:schemeClr val="bg1"/>
                </a:solidFill>
              </a:rPr>
              <a:t> </a:t>
            </a:r>
            <a:r>
              <a:rPr lang="en-GB" sz="2800" b="1" dirty="0" err="1">
                <a:solidFill>
                  <a:schemeClr val="bg1"/>
                </a:solidFill>
              </a:rPr>
              <a:t>en</a:t>
            </a:r>
            <a:r>
              <a:rPr lang="en-GB" sz="2800" b="1" dirty="0">
                <a:solidFill>
                  <a:schemeClr val="bg1"/>
                </a:solidFill>
              </a:rPr>
              <a:t> el País Vasco</a:t>
            </a:r>
          </a:p>
        </p:txBody>
      </p:sp>
      <p:sp>
        <p:nvSpPr>
          <p:cNvPr id="3" name="Rounded Rectangle 2"/>
          <p:cNvSpPr/>
          <p:nvPr/>
        </p:nvSpPr>
        <p:spPr>
          <a:xfrm>
            <a:off x="604189" y="533006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a:solidFill>
                  <a:prstClr val="white"/>
                </a:solidFill>
                <a:latin typeface="Century Gothic" panose="020F0302020204030204"/>
              </a:rPr>
              <a:t>I</a:t>
            </a:r>
            <a:endPar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ounded Rectangle 11"/>
          <p:cNvSpPr/>
          <p:nvPr/>
        </p:nvSpPr>
        <p:spPr>
          <a:xfrm>
            <a:off x="2862291" y="136558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white"/>
                </a:solidFill>
                <a:latin typeface="Century Gothic" panose="020F0302020204030204"/>
              </a:rPr>
              <a:t>walked along the </a:t>
            </a:r>
            <a:r>
              <a:rPr lang="en-GB" sz="3200" b="1" dirty="0">
                <a:solidFill>
                  <a:prstClr val="white"/>
                </a:solidFill>
                <a:latin typeface="Century Gothic" panose="020F0302020204030204"/>
              </a:rPr>
              <a:t>coast</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ounded Rectangle 14"/>
          <p:cNvSpPr/>
          <p:nvPr/>
        </p:nvSpPr>
        <p:spPr>
          <a:xfrm>
            <a:off x="3834544" y="3191343"/>
            <a:ext cx="2988574" cy="93458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but</a:t>
            </a:r>
          </a:p>
        </p:txBody>
      </p:sp>
      <p:sp>
        <p:nvSpPr>
          <p:cNvPr id="16" name="Rounded Rectangle 15"/>
          <p:cNvSpPr/>
          <p:nvPr/>
        </p:nvSpPr>
        <p:spPr>
          <a:xfrm>
            <a:off x="604189" y="253280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a:solidFill>
                  <a:prstClr val="white"/>
                </a:solidFill>
                <a:latin typeface="Century Gothic" panose="020F0302020204030204"/>
              </a:rPr>
              <a:t>she</a:t>
            </a:r>
            <a:endPar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16"/>
          <p:cNvSpPr/>
          <p:nvPr/>
        </p:nvSpPr>
        <p:spPr>
          <a:xfrm>
            <a:off x="2862291" y="499173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white"/>
                </a:solidFill>
                <a:latin typeface="Century Gothic" panose="020F0302020204030204"/>
              </a:rPr>
              <a:t>didn’t spend time there</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ounded Rectangle 13"/>
          <p:cNvSpPr/>
          <p:nvPr/>
        </p:nvSpPr>
        <p:spPr>
          <a:xfrm>
            <a:off x="7478524" y="1715009"/>
            <a:ext cx="4520280" cy="388725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white"/>
                </a:solidFill>
                <a:latin typeface="Century Gothic" panose="020F0302020204030204"/>
              </a:rPr>
              <a:t>Ella caminó por la costa pero yo no pasé tiempo allí.</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9" name="Imagen 18" descr="Imagen que contiene juguete, muñeca, dibujo&#10;&#10;Descripción generada automáticamente">
            <a:extLst>
              <a:ext uri="{FF2B5EF4-FFF2-40B4-BE49-F238E27FC236}">
                <a16:creationId xmlns:a16="http://schemas.microsoft.com/office/drawing/2014/main" id="{110756DF-E94D-D04E-8322-054B86CC67F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578" y="1166675"/>
            <a:ext cx="900650" cy="2491961"/>
          </a:xfrm>
          <a:prstGeom prst="rect">
            <a:avLst/>
          </a:prstGeom>
        </p:spPr>
      </p:pic>
      <p:sp>
        <p:nvSpPr>
          <p:cNvPr id="20" name="Rounded Rectangle 11">
            <a:extLst>
              <a:ext uri="{FF2B5EF4-FFF2-40B4-BE49-F238E27FC236}">
                <a16:creationId xmlns:a16="http://schemas.microsoft.com/office/drawing/2014/main" id="{77001BA8-F763-451E-99B6-E3A8A7F262DD}"/>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Imagen 18" descr="Imagen que contiene juguete, muñeca, dibujo&#10;&#10;Descripción generada automáticamente">
            <a:extLst>
              <a:ext uri="{FF2B5EF4-FFF2-40B4-BE49-F238E27FC236}">
                <a16:creationId xmlns:a16="http://schemas.microsoft.com/office/drawing/2014/main" id="{C95B1D55-B670-4B6F-8610-AD3F33A8CA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5618" y="3785157"/>
            <a:ext cx="1050344" cy="2491961"/>
          </a:xfrm>
          <a:prstGeom prst="rect">
            <a:avLst/>
          </a:prstGeom>
        </p:spPr>
      </p:pic>
    </p:spTree>
    <p:extLst>
      <p:ext uri="{BB962C8B-B14F-4D97-AF65-F5344CB8AC3E}">
        <p14:creationId xmlns:p14="http://schemas.microsoft.com/office/powerpoint/2010/main" val="342022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952754" cy="1325563"/>
          </a:xfrm>
        </p:spPr>
        <p:txBody>
          <a:bodyPr>
            <a:normAutofit/>
          </a:bodyPr>
          <a:lstStyle/>
          <a:p>
            <a:r>
              <a:rPr lang="en-GB" sz="2800" b="1" dirty="0">
                <a:solidFill>
                  <a:schemeClr val="bg1"/>
                </a:solidFill>
              </a:rPr>
              <a:t>Las </a:t>
            </a:r>
            <a:r>
              <a:rPr lang="en-GB" sz="2800" b="1" dirty="0" err="1">
                <a:solidFill>
                  <a:schemeClr val="bg1"/>
                </a:solidFill>
              </a:rPr>
              <a:t>vacaciones</a:t>
            </a:r>
            <a:r>
              <a:rPr lang="en-GB" sz="2800" b="1" dirty="0">
                <a:solidFill>
                  <a:schemeClr val="bg1"/>
                </a:solidFill>
              </a:rPr>
              <a:t> de </a:t>
            </a:r>
            <a:r>
              <a:rPr lang="en-GB" sz="2800" b="1" dirty="0" err="1">
                <a:solidFill>
                  <a:schemeClr val="bg1"/>
                </a:solidFill>
              </a:rPr>
              <a:t>verano</a:t>
            </a:r>
            <a:r>
              <a:rPr lang="en-GB" sz="2800" b="1" dirty="0">
                <a:solidFill>
                  <a:schemeClr val="bg1"/>
                </a:solidFill>
              </a:rPr>
              <a:t> </a:t>
            </a:r>
            <a:r>
              <a:rPr lang="en-GB" sz="2800" b="1" dirty="0" err="1">
                <a:solidFill>
                  <a:schemeClr val="bg1"/>
                </a:solidFill>
              </a:rPr>
              <a:t>en</a:t>
            </a:r>
            <a:r>
              <a:rPr lang="en-GB" sz="2800" b="1" dirty="0">
                <a:solidFill>
                  <a:schemeClr val="bg1"/>
                </a:solidFill>
              </a:rPr>
              <a:t> el País Vasco</a:t>
            </a:r>
          </a:p>
        </p:txBody>
      </p:sp>
      <p:sp>
        <p:nvSpPr>
          <p:cNvPr id="3" name="Rounded Rectangle 2"/>
          <p:cNvSpPr/>
          <p:nvPr/>
        </p:nvSpPr>
        <p:spPr>
          <a:xfrm>
            <a:off x="604189" y="533006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rPr>
              <a:t>she</a:t>
            </a:r>
          </a:p>
        </p:txBody>
      </p:sp>
      <p:sp>
        <p:nvSpPr>
          <p:cNvPr id="12" name="Rounded Rectangle 11"/>
          <p:cNvSpPr/>
          <p:nvPr/>
        </p:nvSpPr>
        <p:spPr>
          <a:xfrm>
            <a:off x="2862291" y="136558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F0302020204030204"/>
              </a:rPr>
              <a:t>celebrated my birthday </a:t>
            </a:r>
            <a:r>
              <a:rPr lang="en-GB" sz="3200" b="1">
                <a:solidFill>
                  <a:prstClr val="white"/>
                </a:solidFill>
                <a:latin typeface="Century Gothic" panose="020F0302020204030204"/>
              </a:rPr>
              <a:t>in July</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ounded Rectangle 14"/>
          <p:cNvSpPr/>
          <p:nvPr/>
        </p:nvSpPr>
        <p:spPr>
          <a:xfrm>
            <a:off x="3834544" y="3191343"/>
            <a:ext cx="2988574" cy="93458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4472C4">
                    <a:lumMod val="50000"/>
                  </a:srgbClr>
                </a:solidFill>
                <a:latin typeface="Century Gothic" panose="020F0302020204030204"/>
              </a:rPr>
              <a:t>so</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ounded Rectangle 15"/>
          <p:cNvSpPr/>
          <p:nvPr/>
        </p:nvSpPr>
        <p:spPr>
          <a:xfrm>
            <a:off x="604189" y="253280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a:solidFill>
                  <a:prstClr val="white"/>
                </a:solidFill>
                <a:latin typeface="Century Gothic" panose="020F0302020204030204"/>
              </a:rPr>
              <a:t>I</a:t>
            </a:r>
            <a:endPar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16"/>
          <p:cNvSpPr/>
          <p:nvPr/>
        </p:nvSpPr>
        <p:spPr>
          <a:xfrm>
            <a:off x="2862291" y="499173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white"/>
                </a:solidFill>
                <a:latin typeface="Century Gothic" panose="020F0302020204030204"/>
              </a:rPr>
              <a:t>organised </a:t>
            </a:r>
            <a:r>
              <a:rPr lang="en-GB" sz="3200" b="1" dirty="0">
                <a:solidFill>
                  <a:prstClr val="white"/>
                </a:solidFill>
                <a:latin typeface="Century Gothic" panose="020F0302020204030204"/>
              </a:rPr>
              <a:t>a party</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ounded Rectangle 13"/>
          <p:cNvSpPr/>
          <p:nvPr/>
        </p:nvSpPr>
        <p:spPr>
          <a:xfrm>
            <a:off x="7407863" y="1712325"/>
            <a:ext cx="4520280" cy="388725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err="1">
                <a:solidFill>
                  <a:prstClr val="white"/>
                </a:solidFill>
                <a:latin typeface="Century Gothic" panose="020F0302020204030204"/>
              </a:rPr>
              <a:t>Yo</a:t>
            </a:r>
            <a:r>
              <a:rPr lang="en-GB" sz="3200" b="1">
                <a:solidFill>
                  <a:prstClr val="white"/>
                </a:solidFill>
                <a:latin typeface="Century Gothic" panose="020F0302020204030204"/>
              </a:rPr>
              <a:t> celebré </a:t>
            </a:r>
            <a:r>
              <a:rPr lang="en-GB" sz="3200" b="1" dirty="0">
                <a:solidFill>
                  <a:prstClr val="white"/>
                </a:solidFill>
                <a:latin typeface="Century Gothic" panose="020F0302020204030204"/>
              </a:rPr>
              <a:t>mi </a:t>
            </a:r>
            <a:r>
              <a:rPr lang="en-GB" sz="3200" b="1" dirty="0" err="1">
                <a:solidFill>
                  <a:prstClr val="white"/>
                </a:solidFill>
                <a:latin typeface="Century Gothic" panose="020F0302020204030204"/>
              </a:rPr>
              <a:t>cumpleaños</a:t>
            </a:r>
            <a:r>
              <a:rPr lang="en-GB" sz="3200" b="1" dirty="0">
                <a:solidFill>
                  <a:prstClr val="white"/>
                </a:solidFill>
                <a:latin typeface="Century Gothic" panose="020F0302020204030204"/>
              </a:rPr>
              <a:t> </a:t>
            </a:r>
            <a:r>
              <a:rPr lang="en-GB" sz="3200" b="1" err="1">
                <a:solidFill>
                  <a:prstClr val="white"/>
                </a:solidFill>
                <a:latin typeface="Century Gothic" panose="020F0302020204030204"/>
              </a:rPr>
              <a:t>en</a:t>
            </a:r>
            <a:r>
              <a:rPr lang="en-GB" sz="3200" b="1">
                <a:solidFill>
                  <a:prstClr val="white"/>
                </a:solidFill>
                <a:latin typeface="Century Gothic" panose="020F0302020204030204"/>
              </a:rPr>
              <a:t> julio entonces ella </a:t>
            </a:r>
            <a:r>
              <a:rPr lang="en-GB" sz="3200" b="1" dirty="0" err="1">
                <a:solidFill>
                  <a:prstClr val="white"/>
                </a:solidFill>
                <a:latin typeface="Century Gothic" panose="020F0302020204030204"/>
              </a:rPr>
              <a:t>organizó</a:t>
            </a:r>
            <a:r>
              <a:rPr lang="en-GB" sz="3200" b="1" dirty="0">
                <a:solidFill>
                  <a:prstClr val="white"/>
                </a:solidFill>
                <a:latin typeface="Century Gothic" panose="020F0302020204030204"/>
              </a:rPr>
              <a:t> una fiesta</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19" name="Imagen 18" descr="Imagen que contiene juguete, muñeca, dibujo&#10;&#10;Descripción generada automáticamente">
            <a:extLst>
              <a:ext uri="{FF2B5EF4-FFF2-40B4-BE49-F238E27FC236}">
                <a16:creationId xmlns:a16="http://schemas.microsoft.com/office/drawing/2014/main" id="{4414C8A2-225B-4E44-A8A1-971942BC39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874" y="1163991"/>
            <a:ext cx="1050344" cy="2491961"/>
          </a:xfrm>
          <a:prstGeom prst="rect">
            <a:avLst/>
          </a:prstGeom>
        </p:spPr>
      </p:pic>
      <p:sp>
        <p:nvSpPr>
          <p:cNvPr id="13"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Imagen 18" descr="Imagen que contiene juguete, muñeca, dibujo&#10;&#10;Descripción generada automáticamente">
            <a:extLst>
              <a:ext uri="{FF2B5EF4-FFF2-40B4-BE49-F238E27FC236}">
                <a16:creationId xmlns:a16="http://schemas.microsoft.com/office/drawing/2014/main" id="{3C1F0A87-9C62-4790-B3CC-1A77326A8EE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218" y="3772685"/>
            <a:ext cx="900650" cy="2491961"/>
          </a:xfrm>
          <a:prstGeom prst="rect">
            <a:avLst/>
          </a:prstGeom>
        </p:spPr>
      </p:pic>
    </p:spTree>
    <p:extLst>
      <p:ext uri="{BB962C8B-B14F-4D97-AF65-F5344CB8AC3E}">
        <p14:creationId xmlns:p14="http://schemas.microsoft.com/office/powerpoint/2010/main" val="44838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798009" cy="1325563"/>
          </a:xfrm>
        </p:spPr>
        <p:txBody>
          <a:bodyPr>
            <a:normAutofit/>
          </a:bodyPr>
          <a:lstStyle/>
          <a:p>
            <a:r>
              <a:rPr lang="en-GB" sz="2800" b="1" dirty="0">
                <a:solidFill>
                  <a:schemeClr val="bg1"/>
                </a:solidFill>
              </a:rPr>
              <a:t>Las </a:t>
            </a:r>
            <a:r>
              <a:rPr lang="en-GB" sz="2800" b="1" dirty="0" err="1">
                <a:solidFill>
                  <a:schemeClr val="bg1"/>
                </a:solidFill>
              </a:rPr>
              <a:t>vacaciones</a:t>
            </a:r>
            <a:r>
              <a:rPr lang="en-GB" sz="2800" b="1" dirty="0">
                <a:solidFill>
                  <a:schemeClr val="bg1"/>
                </a:solidFill>
              </a:rPr>
              <a:t> de </a:t>
            </a:r>
            <a:r>
              <a:rPr lang="en-GB" sz="2800" b="1" dirty="0" err="1">
                <a:solidFill>
                  <a:schemeClr val="bg1"/>
                </a:solidFill>
              </a:rPr>
              <a:t>verano</a:t>
            </a:r>
            <a:r>
              <a:rPr lang="en-GB" sz="2800" b="1" dirty="0">
                <a:solidFill>
                  <a:schemeClr val="bg1"/>
                </a:solidFill>
              </a:rPr>
              <a:t> </a:t>
            </a:r>
            <a:r>
              <a:rPr lang="en-GB" sz="2800" b="1" dirty="0" err="1">
                <a:solidFill>
                  <a:schemeClr val="bg1"/>
                </a:solidFill>
              </a:rPr>
              <a:t>en</a:t>
            </a:r>
            <a:r>
              <a:rPr lang="en-GB" sz="2800" b="1" dirty="0">
                <a:solidFill>
                  <a:schemeClr val="bg1"/>
                </a:solidFill>
              </a:rPr>
              <a:t> el País Vasco</a:t>
            </a:r>
          </a:p>
        </p:txBody>
      </p:sp>
      <p:sp>
        <p:nvSpPr>
          <p:cNvPr id="3" name="Rounded Rectangle 2"/>
          <p:cNvSpPr/>
          <p:nvPr/>
        </p:nvSpPr>
        <p:spPr>
          <a:xfrm>
            <a:off x="604189" y="533006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rPr>
              <a:t>I</a:t>
            </a:r>
          </a:p>
        </p:txBody>
      </p:sp>
      <p:sp>
        <p:nvSpPr>
          <p:cNvPr id="12" name="Rounded Rectangle 11"/>
          <p:cNvSpPr/>
          <p:nvPr/>
        </p:nvSpPr>
        <p:spPr>
          <a:xfrm>
            <a:off x="2862291" y="136558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F0302020204030204"/>
              </a:rPr>
              <a:t>found a beautiful shop in the city of Vitoria</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ounded Rectangle 14"/>
          <p:cNvSpPr/>
          <p:nvPr/>
        </p:nvSpPr>
        <p:spPr>
          <a:xfrm>
            <a:off x="3834544" y="3191343"/>
            <a:ext cx="2988574" cy="93458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4472C4">
                    <a:lumMod val="50000"/>
                  </a:srgbClr>
                </a:solidFill>
                <a:latin typeface="Century Gothic" panose="020F0302020204030204"/>
              </a:rPr>
              <a:t>whereas</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ounded Rectangle 15"/>
          <p:cNvSpPr/>
          <p:nvPr/>
        </p:nvSpPr>
        <p:spPr>
          <a:xfrm>
            <a:off x="604189" y="253280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white"/>
                </a:solidFill>
                <a:effectLst/>
                <a:uLnTx/>
                <a:uFillTx/>
                <a:latin typeface="Century Gothic" panose="020F0302020204030204"/>
                <a:ea typeface="+mn-ea"/>
                <a:cs typeface="+mn-cs"/>
              </a:rPr>
              <a:t>she</a:t>
            </a:r>
            <a:endPar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16"/>
          <p:cNvSpPr/>
          <p:nvPr/>
        </p:nvSpPr>
        <p:spPr>
          <a:xfrm>
            <a:off x="2862291" y="4991736"/>
            <a:ext cx="498631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F0302020204030204"/>
              </a:rPr>
              <a:t>I enjoyed the view of the mountains</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14" name="Rounded Rectangle 13"/>
          <p:cNvSpPr/>
          <p:nvPr/>
        </p:nvSpPr>
        <p:spPr>
          <a:xfrm>
            <a:off x="7532913" y="1715009"/>
            <a:ext cx="4395229" cy="388725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Ella</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encontró</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una tienda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preciosa</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en</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la ciudad de Vitoria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mientras</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que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yo</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disfruté</a:t>
            </a:r>
            <a:r>
              <a:rPr kumimoji="0" lang="en-GB" sz="3200" b="1" i="0" u="none" strike="noStrike" kern="1200" cap="none" spc="0" normalizeH="0" noProof="0" dirty="0">
                <a:ln>
                  <a:noFill/>
                </a:ln>
                <a:solidFill>
                  <a:prstClr val="white"/>
                </a:solidFill>
                <a:effectLst/>
                <a:uLnTx/>
                <a:uFillTx/>
                <a:latin typeface="Century Gothic" panose="020F0302020204030204"/>
                <a:ea typeface="+mn-ea"/>
                <a:cs typeface="+mn-cs"/>
              </a:rPr>
              <a:t> de la vista de las </a:t>
            </a:r>
            <a:r>
              <a:rPr kumimoji="0" lang="en-GB" sz="3200" b="1" i="0" u="none" strike="noStrike" kern="1200" cap="none" spc="0" normalizeH="0" noProof="0" dirty="0" err="1">
                <a:ln>
                  <a:noFill/>
                </a:ln>
                <a:solidFill>
                  <a:prstClr val="white"/>
                </a:solidFill>
                <a:effectLst/>
                <a:uLnTx/>
                <a:uFillTx/>
                <a:latin typeface="Century Gothic" panose="020F0302020204030204"/>
                <a:ea typeface="+mn-ea"/>
                <a:cs typeface="+mn-cs"/>
              </a:rPr>
              <a:t>montañas</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19" name="Imagen 18" descr="Imagen que contiene juguete, muñeca, dibujo&#10;&#10;Descripción generada automáticamente">
            <a:extLst>
              <a:ext uri="{FF2B5EF4-FFF2-40B4-BE49-F238E27FC236}">
                <a16:creationId xmlns:a16="http://schemas.microsoft.com/office/drawing/2014/main" id="{6C7D0E8A-CA64-9A42-AF19-6D1ABA378E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721" y="1054191"/>
            <a:ext cx="900650" cy="2491961"/>
          </a:xfrm>
          <a:prstGeom prst="rect">
            <a:avLst/>
          </a:prstGeom>
        </p:spPr>
      </p:pic>
      <p:sp>
        <p:nvSpPr>
          <p:cNvPr id="13"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Imagen 18" descr="Imagen que contiene juguete, muñeca, dibujo&#10;&#10;Descripción generada automáticamente">
            <a:extLst>
              <a:ext uri="{FF2B5EF4-FFF2-40B4-BE49-F238E27FC236}">
                <a16:creationId xmlns:a16="http://schemas.microsoft.com/office/drawing/2014/main" id="{BE14654D-717E-4B11-BA06-2725B4EB5BB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2000" y="3924776"/>
            <a:ext cx="1050344" cy="2491961"/>
          </a:xfrm>
          <a:prstGeom prst="rect">
            <a:avLst/>
          </a:prstGeom>
        </p:spPr>
      </p:pic>
    </p:spTree>
    <p:extLst>
      <p:ext uri="{BB962C8B-B14F-4D97-AF65-F5344CB8AC3E}">
        <p14:creationId xmlns:p14="http://schemas.microsoft.com/office/powerpoint/2010/main" val="397200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277505" cy="1325563"/>
          </a:xfrm>
        </p:spPr>
        <p:txBody>
          <a:bodyPr>
            <a:normAutofit/>
          </a:bodyPr>
          <a:lstStyle/>
          <a:p>
            <a:r>
              <a:rPr lang="en-GB" sz="2800" b="1" dirty="0">
                <a:solidFill>
                  <a:schemeClr val="bg1"/>
                </a:solidFill>
              </a:rPr>
              <a:t>Las </a:t>
            </a:r>
            <a:r>
              <a:rPr lang="en-GB" sz="2800" b="1" dirty="0" err="1">
                <a:solidFill>
                  <a:schemeClr val="bg1"/>
                </a:solidFill>
              </a:rPr>
              <a:t>vacaciones</a:t>
            </a:r>
            <a:r>
              <a:rPr lang="en-GB" sz="2800" b="1" dirty="0">
                <a:solidFill>
                  <a:schemeClr val="bg1"/>
                </a:solidFill>
              </a:rPr>
              <a:t> de </a:t>
            </a:r>
            <a:r>
              <a:rPr lang="en-GB" sz="2800" b="1" dirty="0" err="1">
                <a:solidFill>
                  <a:schemeClr val="bg1"/>
                </a:solidFill>
              </a:rPr>
              <a:t>verano</a:t>
            </a:r>
            <a:r>
              <a:rPr lang="en-GB" sz="2800" b="1" dirty="0">
                <a:solidFill>
                  <a:schemeClr val="bg1"/>
                </a:solidFill>
              </a:rPr>
              <a:t> </a:t>
            </a:r>
            <a:r>
              <a:rPr lang="en-GB" sz="2800" b="1" dirty="0" err="1">
                <a:solidFill>
                  <a:schemeClr val="bg1"/>
                </a:solidFill>
              </a:rPr>
              <a:t>en</a:t>
            </a:r>
            <a:r>
              <a:rPr lang="en-GB" sz="2800" b="1" dirty="0">
                <a:solidFill>
                  <a:schemeClr val="bg1"/>
                </a:solidFill>
              </a:rPr>
              <a:t> el País Vasco</a:t>
            </a:r>
          </a:p>
        </p:txBody>
      </p:sp>
      <p:sp>
        <p:nvSpPr>
          <p:cNvPr id="3" name="Rounded Rectangle 2"/>
          <p:cNvSpPr/>
          <p:nvPr/>
        </p:nvSpPr>
        <p:spPr>
          <a:xfrm>
            <a:off x="604189" y="533006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rPr>
              <a:t>she</a:t>
            </a:r>
          </a:p>
        </p:txBody>
      </p:sp>
      <p:sp>
        <p:nvSpPr>
          <p:cNvPr id="12" name="Rounded Rectangle 11"/>
          <p:cNvSpPr/>
          <p:nvPr/>
        </p:nvSpPr>
        <p:spPr>
          <a:xfrm>
            <a:off x="2862291" y="1365586"/>
            <a:ext cx="5100022"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F0302020204030204"/>
              </a:rPr>
              <a:t>arrived </a:t>
            </a:r>
            <a:r>
              <a:rPr lang="en-GB" sz="3200" b="1">
                <a:solidFill>
                  <a:prstClr val="white"/>
                </a:solidFill>
                <a:latin typeface="Century Gothic" panose="020F0302020204030204"/>
              </a:rPr>
              <a:t>by bike </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ounded Rectangle 14"/>
          <p:cNvSpPr/>
          <p:nvPr/>
        </p:nvSpPr>
        <p:spPr>
          <a:xfrm>
            <a:off x="3834544" y="3191343"/>
            <a:ext cx="2988574" cy="93458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but</a:t>
            </a:r>
          </a:p>
        </p:txBody>
      </p:sp>
      <p:sp>
        <p:nvSpPr>
          <p:cNvPr id="16" name="Rounded Rectangle 15"/>
          <p:cNvSpPr/>
          <p:nvPr/>
        </p:nvSpPr>
        <p:spPr>
          <a:xfrm>
            <a:off x="604189" y="2532800"/>
            <a:ext cx="1981200"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a:solidFill>
                  <a:prstClr val="white"/>
                </a:solidFill>
                <a:latin typeface="Century Gothic" panose="020F0302020204030204"/>
              </a:rPr>
              <a:t>I</a:t>
            </a:r>
            <a:endParaRPr kumimoji="0" lang="en-GB" sz="5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ounded Rectangle 16"/>
          <p:cNvSpPr/>
          <p:nvPr/>
        </p:nvSpPr>
        <p:spPr>
          <a:xfrm>
            <a:off x="2862290" y="4991736"/>
            <a:ext cx="5100023" cy="93458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F0302020204030204"/>
              </a:rPr>
              <a:t>she arrived by horse</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ounded Rectangle 13"/>
          <p:cNvSpPr/>
          <p:nvPr/>
        </p:nvSpPr>
        <p:spPr>
          <a:xfrm>
            <a:off x="7451382" y="1714100"/>
            <a:ext cx="4520280" cy="3887254"/>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Century Gothic" panose="020F0302020204030204"/>
              </a:rPr>
              <a:t>Yo</a:t>
            </a:r>
            <a:r>
              <a:rPr lang="en-GB" sz="3200" b="1" dirty="0">
                <a:solidFill>
                  <a:prstClr val="white"/>
                </a:solidFill>
                <a:latin typeface="Century Gothic" panose="020F0302020204030204"/>
              </a:rPr>
              <a:t> </a:t>
            </a:r>
            <a:r>
              <a:rPr lang="en-GB" sz="3200" b="1" dirty="0" err="1">
                <a:solidFill>
                  <a:prstClr val="white"/>
                </a:solidFill>
                <a:latin typeface="Century Gothic" panose="020F0302020204030204"/>
              </a:rPr>
              <a:t>llegué</a:t>
            </a:r>
            <a:r>
              <a:rPr lang="en-GB" sz="3200" b="1" dirty="0">
                <a:solidFill>
                  <a:prstClr val="white"/>
                </a:solidFill>
                <a:latin typeface="Century Gothic" panose="020F0302020204030204"/>
              </a:rPr>
              <a:t> </a:t>
            </a:r>
            <a:r>
              <a:rPr lang="en-GB" sz="3200" b="1" err="1">
                <a:solidFill>
                  <a:prstClr val="white"/>
                </a:solidFill>
                <a:latin typeface="Century Gothic" panose="020F0302020204030204"/>
              </a:rPr>
              <a:t>en</a:t>
            </a:r>
            <a:r>
              <a:rPr lang="en-GB" sz="3200" b="1">
                <a:solidFill>
                  <a:prstClr val="white"/>
                </a:solidFill>
                <a:latin typeface="Century Gothic" panose="020F0302020204030204"/>
              </a:rPr>
              <a:t> bici pero </a:t>
            </a:r>
            <a:r>
              <a:rPr lang="en-GB" sz="3200" b="1" dirty="0" err="1">
                <a:solidFill>
                  <a:prstClr val="white"/>
                </a:solidFill>
                <a:latin typeface="Century Gothic" panose="020F0302020204030204"/>
              </a:rPr>
              <a:t>ella</a:t>
            </a:r>
            <a:r>
              <a:rPr lang="en-GB" sz="3200" b="1" dirty="0">
                <a:solidFill>
                  <a:prstClr val="white"/>
                </a:solidFill>
                <a:latin typeface="Century Gothic" panose="020F0302020204030204"/>
              </a:rPr>
              <a:t> </a:t>
            </a:r>
            <a:r>
              <a:rPr lang="en-GB" sz="3200" b="1" dirty="0" err="1">
                <a:solidFill>
                  <a:prstClr val="white"/>
                </a:solidFill>
                <a:latin typeface="Century Gothic" panose="020F0302020204030204"/>
              </a:rPr>
              <a:t>llegó</a:t>
            </a:r>
            <a:r>
              <a:rPr lang="en-GB" sz="3200" b="1" dirty="0">
                <a:solidFill>
                  <a:prstClr val="white"/>
                </a:solidFill>
                <a:latin typeface="Century Gothic" panose="020F0302020204030204"/>
              </a:rPr>
              <a:t> a caballo</a:t>
            </a: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19" name="Imagen 18" descr="Imagen que contiene juguete, muñeca, dibujo&#10;&#10;Descripción generada automáticamente">
            <a:extLst>
              <a:ext uri="{FF2B5EF4-FFF2-40B4-BE49-F238E27FC236}">
                <a16:creationId xmlns:a16="http://schemas.microsoft.com/office/drawing/2014/main" id="{28299A7D-8A0E-994A-9369-3C9E578CE7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874" y="1163991"/>
            <a:ext cx="1050344" cy="2491961"/>
          </a:xfrm>
          <a:prstGeom prst="rect">
            <a:avLst/>
          </a:prstGeom>
        </p:spPr>
      </p:pic>
      <p:sp>
        <p:nvSpPr>
          <p:cNvPr id="13" name="Rounded Rectangle 11">
            <a:extLst>
              <a:ext uri="{FF2B5EF4-FFF2-40B4-BE49-F238E27FC236}">
                <a16:creationId xmlns:a16="http://schemas.microsoft.com/office/drawing/2014/main" id="{A316DD52-7894-4A75-969C-CA0645DA2978}"/>
              </a:ext>
            </a:extLst>
          </p:cNvPr>
          <p:cNvSpPr/>
          <p:nvPr/>
        </p:nvSpPr>
        <p:spPr>
          <a:xfrm>
            <a:off x="10002128" y="258166"/>
            <a:ext cx="192601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Imagen 18" descr="Imagen que contiene juguete, muñeca, dibujo&#10;&#10;Descripción generada automáticamente">
            <a:extLst>
              <a:ext uri="{FF2B5EF4-FFF2-40B4-BE49-F238E27FC236}">
                <a16:creationId xmlns:a16="http://schemas.microsoft.com/office/drawing/2014/main" id="{E83AED28-5E3D-49BE-A8C7-60F88281F0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286" y="3775632"/>
            <a:ext cx="900650" cy="2491961"/>
          </a:xfrm>
          <a:prstGeom prst="rect">
            <a:avLst/>
          </a:prstGeom>
        </p:spPr>
      </p:pic>
    </p:spTree>
    <p:extLst>
      <p:ext uri="{BB962C8B-B14F-4D97-AF65-F5344CB8AC3E}">
        <p14:creationId xmlns:p14="http://schemas.microsoft.com/office/powerpoint/2010/main" val="288857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21;p29"/>
          <p:cNvSpPr/>
          <p:nvPr/>
        </p:nvSpPr>
        <p:spPr>
          <a:xfrm>
            <a:off x="10586808" y="258166"/>
            <a:ext cx="1341335"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823;p29"/>
          <p:cNvSpPr/>
          <p:nvPr/>
        </p:nvSpPr>
        <p:spPr>
          <a:xfrm>
            <a:off x="242512" y="2244559"/>
            <a:ext cx="5679630" cy="3983516"/>
          </a:xfrm>
          <a:prstGeom prst="wedgeRoundRectCallout">
            <a:avLst>
              <a:gd name="adj1" fmla="val 54062"/>
              <a:gd name="adj2" fmla="val -21080"/>
              <a:gd name="adj3" fmla="val 16667"/>
            </a:avLst>
          </a:prstGeom>
          <a:solidFill>
            <a:srgbClr val="FEF2CC"/>
          </a:solidFill>
          <a:ln w="38100">
            <a:solidFill>
              <a:schemeClr val="accent1">
                <a:lumMod val="50000"/>
              </a:schemeClr>
            </a:solid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Vitoria, la capital del Pa</a:t>
            </a:r>
            <a:r>
              <a:rPr lang="en-GB" sz="2000" kern="0" dirty="0" err="1">
                <a:solidFill>
                  <a:srgbClr val="002060"/>
                </a:solidFill>
                <a:latin typeface="Century Gothic"/>
                <a:ea typeface="Century Gothic"/>
                <a:cs typeface="Century Gothic"/>
                <a:sym typeface="Century Gothic"/>
              </a:rPr>
              <a:t>ís</a:t>
            </a:r>
            <a:r>
              <a:rPr lang="en-GB" sz="2000" kern="0" dirty="0">
                <a:solidFill>
                  <a:srgbClr val="002060"/>
                </a:solidFill>
                <a:latin typeface="Century Gothic"/>
                <a:ea typeface="Century Gothic"/>
                <a:cs typeface="Century Gothic"/>
                <a:sym typeface="Century Gothic"/>
              </a:rPr>
              <a:t> Vasco, hay una tienda de perfumes </a:t>
            </a:r>
            <a:r>
              <a:rPr lang="en-GB" sz="2000" kern="0" dirty="0" err="1">
                <a:solidFill>
                  <a:srgbClr val="002060"/>
                </a:solidFill>
                <a:latin typeface="Century Gothic"/>
                <a:ea typeface="Century Gothic"/>
                <a:cs typeface="Century Gothic"/>
                <a:sym typeface="Century Gothic"/>
              </a:rPr>
              <a:t>preciosa</a:t>
            </a:r>
            <a:r>
              <a:rPr lang="en-GB" sz="2000" kern="0" dirty="0">
                <a:solidFill>
                  <a:srgbClr val="002060"/>
                </a:solidFill>
                <a:latin typeface="Century Gothic"/>
                <a:ea typeface="Century Gothic"/>
                <a:cs typeface="Century Gothic"/>
                <a:sym typeface="Century Gothic"/>
              </a:rPr>
              <a:t>. Lucía </a:t>
            </a:r>
            <a:r>
              <a:rPr lang="en-GB" sz="2000" kern="0" dirty="0" err="1">
                <a:solidFill>
                  <a:srgbClr val="002060"/>
                </a:solidFill>
                <a:latin typeface="Century Gothic"/>
                <a:ea typeface="Century Gothic"/>
                <a:cs typeface="Century Gothic"/>
                <a:sym typeface="Century Gothic"/>
              </a:rPr>
              <a:t>siempre</a:t>
            </a:r>
            <a:r>
              <a:rPr lang="en-GB" sz="2000" kern="0" dirty="0">
                <a:solidFill>
                  <a:srgbClr val="002060"/>
                </a:solidFill>
                <a:latin typeface="Century Gothic"/>
                <a:ea typeface="Century Gothic"/>
                <a:cs typeface="Century Gothic"/>
                <a:sym typeface="Century Gothic"/>
              </a:rPr>
              <a:t> </a:t>
            </a:r>
            <a:r>
              <a:rPr lang="en-GB" sz="2000" kern="0" dirty="0" err="1">
                <a:solidFill>
                  <a:srgbClr val="002060"/>
                </a:solidFill>
                <a:latin typeface="Century Gothic"/>
                <a:ea typeface="Century Gothic"/>
                <a:cs typeface="Century Gothic"/>
                <a:sym typeface="Century Gothic"/>
              </a:rPr>
              <a:t>va</a:t>
            </a:r>
            <a:r>
              <a:rPr lang="en-GB" sz="2000" kern="0" dirty="0">
                <a:solidFill>
                  <a:srgbClr val="002060"/>
                </a:solidFill>
                <a:latin typeface="Century Gothic"/>
                <a:ea typeface="Century Gothic"/>
                <a:cs typeface="Century Gothic"/>
                <a:sym typeface="Century Gothic"/>
              </a:rPr>
              <a:t> a </a:t>
            </a:r>
            <a:r>
              <a:rPr lang="en-GB" sz="2000" kern="0" err="1">
                <a:solidFill>
                  <a:srgbClr val="002060"/>
                </a:solidFill>
                <a:latin typeface="Century Gothic"/>
                <a:ea typeface="Century Gothic"/>
                <a:cs typeface="Century Gothic"/>
                <a:sym typeface="Century Gothic"/>
              </a:rPr>
              <a:t>esta</a:t>
            </a:r>
            <a:r>
              <a:rPr lang="en-GB" sz="2000" kern="0">
                <a:solidFill>
                  <a:srgbClr val="002060"/>
                </a:solidFill>
                <a:latin typeface="Century Gothic"/>
                <a:ea typeface="Century Gothic"/>
                <a:cs typeface="Century Gothic"/>
                <a:sym typeface="Century Gothic"/>
              </a:rPr>
              <a:t> tienda. </a:t>
            </a:r>
            <a:r>
              <a:rPr lang="en-GB" sz="2000" kern="0" dirty="0" err="1">
                <a:solidFill>
                  <a:srgbClr val="002060"/>
                </a:solidFill>
                <a:latin typeface="Century Gothic"/>
                <a:ea typeface="Century Gothic"/>
                <a:cs typeface="Century Gothic"/>
                <a:sym typeface="Century Gothic"/>
              </a:rPr>
              <a:t>Está</a:t>
            </a:r>
            <a:r>
              <a:rPr lang="en-GB" sz="2000" kern="0" dirty="0">
                <a:solidFill>
                  <a:srgbClr val="002060"/>
                </a:solidFill>
                <a:latin typeface="Century Gothic"/>
                <a:ea typeface="Century Gothic"/>
                <a:cs typeface="Century Gothic"/>
                <a:sym typeface="Century Gothic"/>
              </a:rPr>
              <a:t> </a:t>
            </a:r>
            <a:r>
              <a:rPr lang="en-GB" sz="2000" kern="0" dirty="0" err="1">
                <a:solidFill>
                  <a:srgbClr val="002060"/>
                </a:solidFill>
                <a:latin typeface="Century Gothic"/>
                <a:ea typeface="Century Gothic"/>
                <a:cs typeface="Century Gothic"/>
                <a:sym typeface="Century Gothic"/>
              </a:rPr>
              <a:t>en</a:t>
            </a:r>
            <a:r>
              <a:rPr lang="en-GB" sz="2000" kern="0" dirty="0">
                <a:solidFill>
                  <a:srgbClr val="002060"/>
                </a:solidFill>
                <a:latin typeface="Century Gothic"/>
                <a:ea typeface="Century Gothic"/>
                <a:cs typeface="Century Gothic"/>
                <a:sym typeface="Century Gothic"/>
              </a:rPr>
              <a:t> un </a:t>
            </a:r>
            <a:r>
              <a:rPr lang="en-GB" sz="2000" kern="0" dirty="0" err="1">
                <a:solidFill>
                  <a:srgbClr val="002060"/>
                </a:solidFill>
                <a:latin typeface="Century Gothic"/>
                <a:ea typeface="Century Gothic"/>
                <a:cs typeface="Century Gothic"/>
                <a:sym typeface="Century Gothic"/>
              </a:rPr>
              <a:t>lugar</a:t>
            </a:r>
            <a:r>
              <a:rPr lang="en-GB" sz="2000" kern="0" dirty="0">
                <a:solidFill>
                  <a:srgbClr val="002060"/>
                </a:solidFill>
                <a:latin typeface="Century Gothic"/>
                <a:ea typeface="Century Gothic"/>
                <a:cs typeface="Century Gothic"/>
                <a:sym typeface="Century Gothic"/>
              </a:rPr>
              <a:t> central de la ciudad, </a:t>
            </a:r>
            <a:r>
              <a:rPr lang="en-GB" sz="2000" kern="0" dirty="0" err="1">
                <a:solidFill>
                  <a:srgbClr val="002060"/>
                </a:solidFill>
                <a:latin typeface="Century Gothic"/>
                <a:ea typeface="Century Gothic"/>
                <a:cs typeface="Century Gothic"/>
                <a:sym typeface="Century Gothic"/>
              </a:rPr>
              <a:t>en</a:t>
            </a:r>
            <a:r>
              <a:rPr lang="en-GB" sz="2000" kern="0" dirty="0">
                <a:solidFill>
                  <a:srgbClr val="002060"/>
                </a:solidFill>
                <a:latin typeface="Century Gothic"/>
                <a:ea typeface="Century Gothic"/>
                <a:cs typeface="Century Gothic"/>
                <a:sym typeface="Century Gothic"/>
              </a:rPr>
              <a:t> una zona </a:t>
            </a:r>
            <a:r>
              <a:rPr lang="en-GB" sz="2000" kern="0" dirty="0" err="1">
                <a:solidFill>
                  <a:srgbClr val="002060"/>
                </a:solidFill>
                <a:latin typeface="Century Gothic"/>
                <a:ea typeface="Century Gothic"/>
                <a:cs typeface="Century Gothic"/>
                <a:sym typeface="Century Gothic"/>
              </a:rPr>
              <a:t>bastante</a:t>
            </a:r>
            <a:r>
              <a:rPr lang="en-GB" sz="2000" kern="0" dirty="0">
                <a:solidFill>
                  <a:srgbClr val="002060"/>
                </a:solidFill>
                <a:latin typeface="Century Gothic"/>
                <a:ea typeface="Century Gothic"/>
                <a:cs typeface="Century Gothic"/>
                <a:sym typeface="Century Gothic"/>
              </a:rPr>
              <a:t> cultural, </a:t>
            </a:r>
            <a:r>
              <a:rPr lang="en-GB" sz="2000" kern="0" dirty="0" err="1">
                <a:solidFill>
                  <a:srgbClr val="002060"/>
                </a:solidFill>
                <a:latin typeface="Century Gothic"/>
                <a:ea typeface="Century Gothic"/>
                <a:cs typeface="Century Gothic"/>
                <a:sym typeface="Century Gothic"/>
              </a:rPr>
              <a:t>cerca</a:t>
            </a:r>
            <a:r>
              <a:rPr lang="en-GB" sz="2000" kern="0" dirty="0">
                <a:solidFill>
                  <a:srgbClr val="002060"/>
                </a:solidFill>
                <a:latin typeface="Century Gothic"/>
                <a:ea typeface="Century Gothic"/>
                <a:cs typeface="Century Gothic"/>
                <a:sym typeface="Century Gothic"/>
              </a:rPr>
              <a:t> del hospital. Daniel </a:t>
            </a:r>
            <a:r>
              <a:rPr lang="en-GB" sz="2000" kern="0" dirty="0" err="1">
                <a:solidFill>
                  <a:srgbClr val="002060"/>
                </a:solidFill>
                <a:latin typeface="Century Gothic"/>
                <a:ea typeface="Century Gothic"/>
                <a:cs typeface="Century Gothic"/>
                <a:sym typeface="Century Gothic"/>
              </a:rPr>
              <a:t>quiere</a:t>
            </a:r>
            <a:r>
              <a:rPr lang="en-GB" sz="2000" kern="0" dirty="0">
                <a:solidFill>
                  <a:srgbClr val="002060"/>
                </a:solidFill>
                <a:latin typeface="Century Gothic"/>
                <a:ea typeface="Century Gothic"/>
                <a:cs typeface="Century Gothic"/>
                <a:sym typeface="Century Gothic"/>
              </a:rPr>
              <a:t> </a:t>
            </a:r>
            <a:r>
              <a:rPr lang="en-GB" sz="2000" kern="0" dirty="0" err="1">
                <a:solidFill>
                  <a:srgbClr val="002060"/>
                </a:solidFill>
                <a:latin typeface="Century Gothic"/>
                <a:ea typeface="Century Gothic"/>
                <a:cs typeface="Century Gothic"/>
                <a:sym typeface="Century Gothic"/>
              </a:rPr>
              <a:t>comprar</a:t>
            </a:r>
            <a:r>
              <a:rPr lang="en-GB" sz="2000" kern="0" dirty="0">
                <a:solidFill>
                  <a:srgbClr val="002060"/>
                </a:solidFill>
                <a:latin typeface="Century Gothic"/>
                <a:ea typeface="Century Gothic"/>
                <a:cs typeface="Century Gothic"/>
                <a:sym typeface="Century Gothic"/>
              </a:rPr>
              <a:t> un regalo para </a:t>
            </a:r>
            <a:r>
              <a:rPr lang="en-GB" sz="2000" kern="0" dirty="0" err="1">
                <a:solidFill>
                  <a:srgbClr val="002060"/>
                </a:solidFill>
                <a:latin typeface="Century Gothic"/>
                <a:ea typeface="Century Gothic"/>
                <a:cs typeface="Century Gothic"/>
                <a:sym typeface="Century Gothic"/>
              </a:rPr>
              <a:t>su</a:t>
            </a:r>
            <a:r>
              <a:rPr lang="en-GB" sz="2000" kern="0" dirty="0">
                <a:solidFill>
                  <a:srgbClr val="002060"/>
                </a:solidFill>
                <a:latin typeface="Century Gothic"/>
                <a:ea typeface="Century Gothic"/>
                <a:cs typeface="Century Gothic"/>
                <a:sym typeface="Century Gothic"/>
              </a:rPr>
              <a:t> </a:t>
            </a:r>
            <a:r>
              <a:rPr lang="en-GB" sz="2000" kern="0" dirty="0" err="1">
                <a:solidFill>
                  <a:srgbClr val="002060"/>
                </a:solidFill>
                <a:latin typeface="Century Gothic"/>
                <a:ea typeface="Century Gothic"/>
                <a:cs typeface="Century Gothic"/>
                <a:sym typeface="Century Gothic"/>
              </a:rPr>
              <a:t>hermana</a:t>
            </a:r>
            <a:r>
              <a:rPr lang="en-GB" sz="2000" kern="0" dirty="0">
                <a:solidFill>
                  <a:srgbClr val="002060"/>
                </a:solidFill>
                <a:latin typeface="Century Gothic"/>
                <a:ea typeface="Century Gothic"/>
                <a:cs typeface="Century Gothic"/>
                <a:sym typeface="Century Gothic"/>
              </a:rPr>
              <a:t>. A Lucía le </a:t>
            </a:r>
            <a:r>
              <a:rPr lang="en-GB" sz="2000" kern="0" dirty="0" err="1">
                <a:solidFill>
                  <a:srgbClr val="002060"/>
                </a:solidFill>
                <a:latin typeface="Century Gothic"/>
                <a:ea typeface="Century Gothic"/>
                <a:cs typeface="Century Gothic"/>
                <a:sym typeface="Century Gothic"/>
              </a:rPr>
              <a:t>gusta</a:t>
            </a:r>
            <a:r>
              <a:rPr lang="en-GB" sz="2000" kern="0" dirty="0">
                <a:solidFill>
                  <a:srgbClr val="002060"/>
                </a:solidFill>
                <a:latin typeface="Century Gothic"/>
                <a:ea typeface="Century Gothic"/>
                <a:cs typeface="Century Gothic"/>
                <a:sym typeface="Century Gothic"/>
              </a:rPr>
              <a:t> una </a:t>
            </a:r>
            <a:r>
              <a:rPr lang="en-GB" sz="2000" kern="0" dirty="0" err="1">
                <a:solidFill>
                  <a:srgbClr val="002060"/>
                </a:solidFill>
                <a:latin typeface="Century Gothic"/>
                <a:ea typeface="Century Gothic"/>
                <a:cs typeface="Century Gothic"/>
                <a:sym typeface="Century Gothic"/>
              </a:rPr>
              <a:t>marca</a:t>
            </a:r>
            <a:r>
              <a:rPr lang="en-GB" sz="2000" kern="0" dirty="0">
                <a:solidFill>
                  <a:srgbClr val="002060"/>
                </a:solidFill>
                <a:latin typeface="Century Gothic"/>
                <a:ea typeface="Century Gothic"/>
                <a:cs typeface="Century Gothic"/>
                <a:sym typeface="Century Gothic"/>
              </a:rPr>
              <a:t> particular, pero Daniel </a:t>
            </a:r>
            <a:r>
              <a:rPr lang="en-GB" sz="2000" kern="0" dirty="0" err="1">
                <a:solidFill>
                  <a:srgbClr val="002060"/>
                </a:solidFill>
                <a:latin typeface="Century Gothic"/>
                <a:ea typeface="Century Gothic"/>
                <a:cs typeface="Century Gothic"/>
                <a:sym typeface="Century Gothic"/>
              </a:rPr>
              <a:t>compró</a:t>
            </a:r>
            <a:r>
              <a:rPr lang="en-GB" sz="2000" kern="0" dirty="0">
                <a:solidFill>
                  <a:srgbClr val="002060"/>
                </a:solidFill>
                <a:latin typeface="Century Gothic"/>
                <a:ea typeface="Century Gothic"/>
                <a:cs typeface="Century Gothic"/>
                <a:sym typeface="Century Gothic"/>
              </a:rPr>
              <a:t> una </a:t>
            </a:r>
            <a:r>
              <a:rPr lang="en-GB" sz="2000" kern="0" dirty="0" err="1">
                <a:solidFill>
                  <a:srgbClr val="002060"/>
                </a:solidFill>
                <a:latin typeface="Century Gothic"/>
                <a:ea typeface="Century Gothic"/>
                <a:cs typeface="Century Gothic"/>
                <a:sym typeface="Century Gothic"/>
              </a:rPr>
              <a:t>marca</a:t>
            </a:r>
            <a:r>
              <a:rPr lang="en-GB" sz="2000" kern="0" dirty="0">
                <a:solidFill>
                  <a:srgbClr val="002060"/>
                </a:solidFill>
                <a:latin typeface="Century Gothic"/>
                <a:ea typeface="Century Gothic"/>
                <a:cs typeface="Century Gothic"/>
                <a:sym typeface="Century Gothic"/>
              </a:rPr>
              <a:t> inferior. ¡</a:t>
            </a:r>
            <a:r>
              <a:rPr lang="en-GB" sz="2000" kern="0" err="1">
                <a:solidFill>
                  <a:srgbClr val="002060"/>
                </a:solidFill>
                <a:latin typeface="Century Gothic"/>
                <a:ea typeface="Century Gothic"/>
                <a:cs typeface="Century Gothic"/>
                <a:sym typeface="Century Gothic"/>
              </a:rPr>
              <a:t>Qué</a:t>
            </a:r>
            <a:r>
              <a:rPr lang="en-GB" sz="2000" kern="0">
                <a:solidFill>
                  <a:srgbClr val="002060"/>
                </a:solidFill>
                <a:latin typeface="Century Gothic"/>
                <a:ea typeface="Century Gothic"/>
                <a:cs typeface="Century Gothic"/>
                <a:sym typeface="Century Gothic"/>
              </a:rPr>
              <a:t> error! </a:t>
            </a:r>
            <a:r>
              <a:rPr lang="en-GB" sz="2000" kern="0" dirty="0" err="1">
                <a:solidFill>
                  <a:srgbClr val="002060"/>
                </a:solidFill>
                <a:latin typeface="Century Gothic"/>
                <a:ea typeface="Century Gothic"/>
                <a:cs typeface="Century Gothic"/>
                <a:sym typeface="Century Gothic"/>
              </a:rPr>
              <a:t>Tomó</a:t>
            </a:r>
            <a:r>
              <a:rPr lang="en-GB" sz="2000" kern="0" dirty="0">
                <a:solidFill>
                  <a:srgbClr val="002060"/>
                </a:solidFill>
                <a:latin typeface="Century Gothic"/>
                <a:ea typeface="Century Gothic"/>
                <a:cs typeface="Century Gothic"/>
                <a:sym typeface="Century Gothic"/>
              </a:rPr>
              <a:t> una decision </a:t>
            </a:r>
            <a:r>
              <a:rPr lang="en-GB" sz="2000" kern="0" dirty="0" err="1">
                <a:solidFill>
                  <a:srgbClr val="002060"/>
                </a:solidFill>
                <a:latin typeface="Century Gothic"/>
                <a:ea typeface="Century Gothic"/>
                <a:cs typeface="Century Gothic"/>
                <a:sym typeface="Century Gothic"/>
              </a:rPr>
              <a:t>incorrecta</a:t>
            </a:r>
            <a:r>
              <a:rPr lang="en-GB" sz="2000" kern="0" dirty="0">
                <a:solidFill>
                  <a:srgbClr val="002060"/>
                </a:solidFill>
                <a:latin typeface="Century Gothic"/>
                <a:ea typeface="Century Gothic"/>
                <a:cs typeface="Century Gothic"/>
                <a:sym typeface="Century Gothic"/>
              </a:rPr>
              <a:t>.</a:t>
            </a:r>
            <a:endParaRPr kumimoji="0"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6" name="Google Shape;789;p2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 name="Title 1"/>
          <p:cNvSpPr>
            <a:spLocks noGrp="1"/>
          </p:cNvSpPr>
          <p:nvPr>
            <p:ph type="title"/>
          </p:nvPr>
        </p:nvSpPr>
        <p:spPr>
          <a:xfrm>
            <a:off x="-33793" y="25508"/>
            <a:ext cx="10515600" cy="1325563"/>
          </a:xfrm>
        </p:spPr>
        <p:txBody>
          <a:bodyPr>
            <a:normAutofit/>
          </a:bodyPr>
          <a:lstStyle/>
          <a:p>
            <a:r>
              <a:rPr lang="en-GB" sz="2400" b="1" dirty="0">
                <a:solidFill>
                  <a:schemeClr val="bg1"/>
                </a:solidFill>
                <a:latin typeface="Century Gothic" panose="020B0502020202020204" pitchFamily="34" charset="0"/>
              </a:rPr>
              <a:t>Daniel y </a:t>
            </a:r>
            <a:r>
              <a:rPr lang="en-GB" sz="2400" b="1" dirty="0" err="1">
                <a:solidFill>
                  <a:schemeClr val="bg1"/>
                </a:solidFill>
                <a:latin typeface="Century Gothic" panose="020B0502020202020204" pitchFamily="34" charset="0"/>
              </a:rPr>
              <a:t>su</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viaje</a:t>
            </a:r>
            <a:r>
              <a:rPr lang="en-GB" sz="2400" b="1" dirty="0">
                <a:solidFill>
                  <a:schemeClr val="bg1"/>
                </a:solidFill>
                <a:latin typeface="Century Gothic" panose="020B0502020202020204" pitchFamily="34" charset="0"/>
              </a:rPr>
              <a:t> a Vitoria</a:t>
            </a:r>
            <a:endParaRPr lang="en-GB" sz="2400" dirty="0"/>
          </a:p>
        </p:txBody>
      </p:sp>
      <p:sp>
        <p:nvSpPr>
          <p:cNvPr id="43" name="TextBox 42"/>
          <p:cNvSpPr txBox="1"/>
          <p:nvPr/>
        </p:nvSpPr>
        <p:spPr>
          <a:xfrm>
            <a:off x="167252" y="1228896"/>
            <a:ext cx="6047281" cy="1015663"/>
          </a:xfrm>
          <a:prstGeom prst="rect">
            <a:avLst/>
          </a:prstGeom>
          <a:noFill/>
        </p:spPr>
        <p:txBody>
          <a:bodyPr wrap="square" rtlCol="0">
            <a:spAutoFit/>
          </a:bodyPr>
          <a:lstStyle/>
          <a:p>
            <a:pPr lvl="0">
              <a:buClr>
                <a:srgbClr val="000000"/>
              </a:buClr>
            </a:pPr>
            <a:r>
              <a:rPr lang="en-GB" sz="2000" b="1" dirty="0">
                <a:solidFill>
                  <a:srgbClr val="002060"/>
                </a:solidFill>
                <a:latin typeface="Century Gothic" panose="020B0502020202020204" pitchFamily="34" charset="0"/>
              </a:rPr>
              <a:t>Remember that in Spanish, syllables often come in single consonant-vowel pairs.</a:t>
            </a:r>
          </a:p>
          <a:p>
            <a:pPr lvl="0">
              <a:buClr>
                <a:srgbClr val="000000"/>
              </a:buClr>
            </a:pPr>
            <a:r>
              <a:rPr lang="en-GB" sz="2000" b="1" kern="0" dirty="0">
                <a:solidFill>
                  <a:srgbClr val="002060"/>
                </a:solidFill>
                <a:latin typeface="Century Gothic" panose="020B0502020202020204" pitchFamily="34" charset="0"/>
                <a:cs typeface="Arial"/>
                <a:sym typeface="Arial"/>
              </a:rPr>
              <a:t>E.g. Sá-</a:t>
            </a:r>
            <a:r>
              <a:rPr lang="en-GB" sz="2000" b="1" kern="0" dirty="0" err="1">
                <a:solidFill>
                  <a:srgbClr val="002060"/>
                </a:solidFill>
                <a:latin typeface="Century Gothic" panose="020B0502020202020204" pitchFamily="34" charset="0"/>
                <a:cs typeface="Arial"/>
                <a:sym typeface="Arial"/>
              </a:rPr>
              <a:t>ba</a:t>
            </a:r>
            <a:r>
              <a:rPr lang="en-GB" sz="2000" b="1" kern="0" dirty="0">
                <a:solidFill>
                  <a:srgbClr val="002060"/>
                </a:solidFill>
                <a:latin typeface="Century Gothic" panose="020B0502020202020204" pitchFamily="34" charset="0"/>
                <a:cs typeface="Arial"/>
                <a:sym typeface="Arial"/>
              </a:rPr>
              <a:t>-do</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7" name="TextBox 76"/>
          <p:cNvSpPr txBox="1"/>
          <p:nvPr/>
        </p:nvSpPr>
        <p:spPr>
          <a:xfrm>
            <a:off x="6264502" y="1538875"/>
            <a:ext cx="5977467" cy="5170646"/>
          </a:xfrm>
          <a:prstGeom prst="rect">
            <a:avLst/>
          </a:prstGeom>
          <a:noFill/>
        </p:spPr>
        <p:txBody>
          <a:bodyPr wrap="square" rtlCol="0">
            <a:spAutoFit/>
          </a:bodyPr>
          <a:lstStyle/>
          <a:p>
            <a:pPr>
              <a:lnSpc>
                <a:spcPct val="150000"/>
              </a:lnSpc>
            </a:pPr>
            <a:r>
              <a:rPr lang="en-US" sz="2000" b="1">
                <a:solidFill>
                  <a:srgbClr val="002060"/>
                </a:solidFill>
                <a:latin typeface="Century Gothic"/>
              </a:rPr>
              <a:t>¿</a:t>
            </a:r>
            <a:r>
              <a:rPr lang="en-US" sz="2000" b="1" dirty="0" err="1">
                <a:solidFill>
                  <a:srgbClr val="002060"/>
                </a:solidFill>
                <a:latin typeface="Century Gothic"/>
              </a:rPr>
              <a:t>Cuántas</a:t>
            </a:r>
            <a:r>
              <a:rPr lang="en-US" sz="2000" b="1" dirty="0">
                <a:solidFill>
                  <a:srgbClr val="002060"/>
                </a:solidFill>
                <a:latin typeface="Century Gothic"/>
              </a:rPr>
              <a:t> </a:t>
            </a:r>
            <a:r>
              <a:rPr lang="en-US" sz="2000" b="1" dirty="0" err="1">
                <a:solidFill>
                  <a:srgbClr val="002060"/>
                </a:solidFill>
                <a:latin typeface="Century Gothic"/>
              </a:rPr>
              <a:t>sílabas</a:t>
            </a:r>
            <a:r>
              <a:rPr lang="en-US" sz="2000" b="1" dirty="0">
                <a:solidFill>
                  <a:srgbClr val="002060"/>
                </a:solidFill>
                <a:latin typeface="Century Gothic"/>
              </a:rPr>
              <a:t> </a:t>
            </a:r>
            <a:r>
              <a:rPr lang="en-US" sz="2000" b="1" dirty="0" err="1">
                <a:solidFill>
                  <a:srgbClr val="002060"/>
                </a:solidFill>
                <a:latin typeface="Century Gothic"/>
              </a:rPr>
              <a:t>tiene</a:t>
            </a:r>
            <a:r>
              <a:rPr lang="en-US" sz="2000" b="1" dirty="0">
                <a:solidFill>
                  <a:srgbClr val="002060"/>
                </a:solidFill>
                <a:latin typeface="Century Gothic"/>
              </a:rPr>
              <a:t> la palabra </a:t>
            </a:r>
            <a:r>
              <a:rPr lang="en-US" sz="2000" b="1" dirty="0" err="1">
                <a:solidFill>
                  <a:srgbClr val="002060"/>
                </a:solidFill>
                <a:latin typeface="Century Gothic"/>
              </a:rPr>
              <a:t>en</a:t>
            </a:r>
            <a:r>
              <a:rPr lang="en-US" sz="2000" b="1" dirty="0">
                <a:solidFill>
                  <a:srgbClr val="002060"/>
                </a:solidFill>
                <a:latin typeface="Century Gothic"/>
              </a:rPr>
              <a:t> </a:t>
            </a:r>
            <a:r>
              <a:rPr lang="en-US" sz="2000" b="1" dirty="0" err="1">
                <a:solidFill>
                  <a:srgbClr val="002060"/>
                </a:solidFill>
                <a:latin typeface="Century Gothic"/>
              </a:rPr>
              <a:t>español</a:t>
            </a:r>
            <a:r>
              <a:rPr lang="en-US" sz="2000" b="1" dirty="0">
                <a:solidFill>
                  <a:srgbClr val="002060"/>
                </a:solidFill>
                <a:latin typeface="Century Gothic"/>
              </a:rPr>
              <a:t>? </a:t>
            </a:r>
          </a:p>
          <a:p>
            <a:pPr marL="457200" indent="-457200">
              <a:lnSpc>
                <a:spcPct val="150000"/>
              </a:lnSpc>
              <a:buFontTx/>
              <a:buAutoNum type="arabicPeriod"/>
            </a:pPr>
            <a:r>
              <a:rPr lang="en-US" sz="2000" dirty="0">
                <a:solidFill>
                  <a:srgbClr val="002060"/>
                </a:solidFill>
                <a:latin typeface="Century Gothic"/>
              </a:rPr>
              <a:t>capital</a:t>
            </a:r>
          </a:p>
          <a:p>
            <a:pPr marL="457200" indent="-457200">
              <a:lnSpc>
                <a:spcPct val="150000"/>
              </a:lnSpc>
              <a:buFontTx/>
              <a:buAutoNum type="arabicPeriod"/>
            </a:pPr>
            <a:r>
              <a:rPr lang="en-US" sz="2000" dirty="0">
                <a:solidFill>
                  <a:srgbClr val="002060"/>
                </a:solidFill>
                <a:latin typeface="Century Gothic"/>
              </a:rPr>
              <a:t>perfumes</a:t>
            </a:r>
          </a:p>
          <a:p>
            <a:pPr marL="457200" indent="-457200">
              <a:lnSpc>
                <a:spcPct val="150000"/>
              </a:lnSpc>
              <a:buFontTx/>
              <a:buAutoNum type="arabicPeriod"/>
            </a:pPr>
            <a:r>
              <a:rPr lang="en-US" sz="2000" dirty="0">
                <a:solidFill>
                  <a:srgbClr val="002060"/>
                </a:solidFill>
                <a:latin typeface="Century Gothic"/>
              </a:rPr>
              <a:t>central</a:t>
            </a:r>
          </a:p>
          <a:p>
            <a:pPr marL="457200" indent="-457200">
              <a:lnSpc>
                <a:spcPct val="150000"/>
              </a:lnSpc>
              <a:buFontTx/>
              <a:buAutoNum type="arabicPeriod"/>
            </a:pPr>
            <a:r>
              <a:rPr lang="en-US" sz="2000" dirty="0">
                <a:solidFill>
                  <a:srgbClr val="002060"/>
                </a:solidFill>
                <a:latin typeface="Century Gothic"/>
              </a:rPr>
              <a:t>cultural</a:t>
            </a:r>
          </a:p>
          <a:p>
            <a:pPr marL="457200" indent="-457200">
              <a:lnSpc>
                <a:spcPct val="150000"/>
              </a:lnSpc>
              <a:buFontTx/>
              <a:buAutoNum type="arabicPeriod"/>
            </a:pPr>
            <a:r>
              <a:rPr lang="en-US" sz="2000" dirty="0">
                <a:solidFill>
                  <a:srgbClr val="002060"/>
                </a:solidFill>
                <a:latin typeface="Century Gothic"/>
              </a:rPr>
              <a:t>hospital</a:t>
            </a:r>
          </a:p>
          <a:p>
            <a:pPr marL="457200" indent="-457200">
              <a:lnSpc>
                <a:spcPct val="150000"/>
              </a:lnSpc>
              <a:buFontTx/>
              <a:buAutoNum type="arabicPeriod"/>
            </a:pPr>
            <a:r>
              <a:rPr lang="en-US" sz="2000" dirty="0">
                <a:solidFill>
                  <a:srgbClr val="002060"/>
                </a:solidFill>
                <a:latin typeface="Century Gothic"/>
              </a:rPr>
              <a:t>particular</a:t>
            </a:r>
          </a:p>
          <a:p>
            <a:pPr marL="457200" indent="-457200">
              <a:lnSpc>
                <a:spcPct val="150000"/>
              </a:lnSpc>
              <a:buFontTx/>
              <a:buAutoNum type="arabicPeriod"/>
            </a:pPr>
            <a:r>
              <a:rPr lang="en-US" sz="2000" dirty="0">
                <a:solidFill>
                  <a:srgbClr val="002060"/>
                </a:solidFill>
                <a:latin typeface="Century Gothic"/>
              </a:rPr>
              <a:t>inferior</a:t>
            </a:r>
          </a:p>
          <a:p>
            <a:pPr marL="457200" indent="-457200">
              <a:lnSpc>
                <a:spcPct val="150000"/>
              </a:lnSpc>
              <a:buFontTx/>
              <a:buAutoNum type="arabicPeriod"/>
            </a:pPr>
            <a:r>
              <a:rPr lang="en-US" sz="2000" dirty="0">
                <a:solidFill>
                  <a:srgbClr val="002060"/>
                </a:solidFill>
                <a:latin typeface="Century Gothic"/>
              </a:rPr>
              <a:t>error</a:t>
            </a:r>
          </a:p>
          <a:p>
            <a:pPr marL="457200" indent="-457200">
              <a:lnSpc>
                <a:spcPct val="150000"/>
              </a:lnSpc>
              <a:buFontTx/>
              <a:buAutoNum type="arabicPeriod"/>
            </a:pPr>
            <a:r>
              <a:rPr lang="en-US" sz="2000">
                <a:solidFill>
                  <a:srgbClr val="002060"/>
                </a:solidFill>
                <a:latin typeface="Century Gothic"/>
              </a:rPr>
              <a:t>decisión</a:t>
            </a:r>
            <a:endParaRPr lang="en-US" sz="2000" dirty="0">
              <a:solidFill>
                <a:srgbClr val="002060"/>
              </a:solidFill>
              <a:latin typeface="Century Gothic"/>
            </a:endParaRPr>
          </a:p>
          <a:p>
            <a:pPr marL="457200" indent="-457200">
              <a:lnSpc>
                <a:spcPct val="150000"/>
              </a:lnSpc>
              <a:buFontTx/>
              <a:buAutoNum type="arabicPeriod"/>
            </a:pPr>
            <a:endParaRPr lang="en-US" sz="2000" dirty="0">
              <a:solidFill>
                <a:srgbClr val="002060"/>
              </a:solidFill>
              <a:latin typeface="Century Gothic"/>
            </a:endParaRPr>
          </a:p>
        </p:txBody>
      </p:sp>
      <p:sp>
        <p:nvSpPr>
          <p:cNvPr id="86" name="Rectangle 85"/>
          <p:cNvSpPr/>
          <p:nvPr/>
        </p:nvSpPr>
        <p:spPr>
          <a:xfrm>
            <a:off x="8084424" y="2084533"/>
            <a:ext cx="524503" cy="400110"/>
          </a:xfrm>
          <a:prstGeom prst="rect">
            <a:avLst/>
          </a:prstGeom>
        </p:spPr>
        <p:txBody>
          <a:bodyPr wrap="none">
            <a:spAutoFit/>
          </a:bodyPr>
          <a:lstStyle/>
          <a:p>
            <a:r>
              <a:rPr lang="en-US" sz="2000" b="1" dirty="0">
                <a:solidFill>
                  <a:srgbClr val="FF6600"/>
                </a:solidFill>
                <a:latin typeface="Century Gothic"/>
              </a:rPr>
              <a:t>(3)</a:t>
            </a:r>
          </a:p>
        </p:txBody>
      </p:sp>
      <p:sp>
        <p:nvSpPr>
          <p:cNvPr id="87" name="Rectangle 86"/>
          <p:cNvSpPr/>
          <p:nvPr/>
        </p:nvSpPr>
        <p:spPr>
          <a:xfrm>
            <a:off x="8086806" y="2548320"/>
            <a:ext cx="524503" cy="400110"/>
          </a:xfrm>
          <a:prstGeom prst="rect">
            <a:avLst/>
          </a:prstGeom>
        </p:spPr>
        <p:txBody>
          <a:bodyPr wrap="none">
            <a:spAutoFit/>
          </a:bodyPr>
          <a:lstStyle/>
          <a:p>
            <a:r>
              <a:rPr lang="en-US" sz="2000" b="1" dirty="0">
                <a:solidFill>
                  <a:srgbClr val="FF6600"/>
                </a:solidFill>
                <a:latin typeface="Century Gothic"/>
              </a:rPr>
              <a:t>(3)</a:t>
            </a:r>
          </a:p>
        </p:txBody>
      </p:sp>
      <p:sp>
        <p:nvSpPr>
          <p:cNvPr id="88" name="Rectangle 87"/>
          <p:cNvSpPr/>
          <p:nvPr/>
        </p:nvSpPr>
        <p:spPr>
          <a:xfrm>
            <a:off x="8084424" y="3002972"/>
            <a:ext cx="524503" cy="400110"/>
          </a:xfrm>
          <a:prstGeom prst="rect">
            <a:avLst/>
          </a:prstGeom>
        </p:spPr>
        <p:txBody>
          <a:bodyPr wrap="none">
            <a:spAutoFit/>
          </a:bodyPr>
          <a:lstStyle/>
          <a:p>
            <a:r>
              <a:rPr lang="en-US" sz="2000" b="1" dirty="0">
                <a:solidFill>
                  <a:srgbClr val="FF6600"/>
                </a:solidFill>
                <a:latin typeface="Century Gothic"/>
              </a:rPr>
              <a:t>(2)</a:t>
            </a:r>
            <a:endParaRPr lang="en-GB" sz="2000" dirty="0">
              <a:solidFill>
                <a:prstClr val="black"/>
              </a:solidFill>
              <a:latin typeface="Century Gothic"/>
            </a:endParaRPr>
          </a:p>
        </p:txBody>
      </p:sp>
      <p:sp>
        <p:nvSpPr>
          <p:cNvPr id="89" name="Rectangle 88"/>
          <p:cNvSpPr/>
          <p:nvPr/>
        </p:nvSpPr>
        <p:spPr>
          <a:xfrm>
            <a:off x="8084423" y="3474530"/>
            <a:ext cx="524503" cy="400110"/>
          </a:xfrm>
          <a:prstGeom prst="rect">
            <a:avLst/>
          </a:prstGeom>
        </p:spPr>
        <p:txBody>
          <a:bodyPr wrap="none">
            <a:spAutoFit/>
          </a:bodyPr>
          <a:lstStyle/>
          <a:p>
            <a:r>
              <a:rPr lang="en-US" sz="2000" b="1" dirty="0">
                <a:solidFill>
                  <a:srgbClr val="FF6600"/>
                </a:solidFill>
                <a:latin typeface="Century Gothic"/>
              </a:rPr>
              <a:t>(3)</a:t>
            </a:r>
          </a:p>
        </p:txBody>
      </p:sp>
      <p:sp>
        <p:nvSpPr>
          <p:cNvPr id="90" name="Rectangle 89"/>
          <p:cNvSpPr/>
          <p:nvPr/>
        </p:nvSpPr>
        <p:spPr>
          <a:xfrm>
            <a:off x="8084422" y="3918158"/>
            <a:ext cx="524503" cy="400110"/>
          </a:xfrm>
          <a:prstGeom prst="rect">
            <a:avLst/>
          </a:prstGeom>
        </p:spPr>
        <p:txBody>
          <a:bodyPr wrap="none">
            <a:spAutoFit/>
          </a:bodyPr>
          <a:lstStyle/>
          <a:p>
            <a:r>
              <a:rPr lang="en-US" sz="2000" b="1" dirty="0">
                <a:solidFill>
                  <a:srgbClr val="FF6600"/>
                </a:solidFill>
                <a:latin typeface="Century Gothic"/>
              </a:rPr>
              <a:t>(3)</a:t>
            </a:r>
          </a:p>
        </p:txBody>
      </p:sp>
      <p:sp>
        <p:nvSpPr>
          <p:cNvPr id="91" name="Rectangle 90"/>
          <p:cNvSpPr/>
          <p:nvPr/>
        </p:nvSpPr>
        <p:spPr>
          <a:xfrm>
            <a:off x="8082763" y="4382665"/>
            <a:ext cx="524503" cy="400110"/>
          </a:xfrm>
          <a:prstGeom prst="rect">
            <a:avLst/>
          </a:prstGeom>
        </p:spPr>
        <p:txBody>
          <a:bodyPr wrap="none">
            <a:spAutoFit/>
          </a:bodyPr>
          <a:lstStyle/>
          <a:p>
            <a:r>
              <a:rPr lang="en-US" sz="2000" b="1" dirty="0">
                <a:solidFill>
                  <a:srgbClr val="FF6600"/>
                </a:solidFill>
                <a:latin typeface="Century Gothic"/>
              </a:rPr>
              <a:t>(4)</a:t>
            </a:r>
          </a:p>
        </p:txBody>
      </p:sp>
      <p:sp>
        <p:nvSpPr>
          <p:cNvPr id="92" name="Rectangle 91"/>
          <p:cNvSpPr/>
          <p:nvPr/>
        </p:nvSpPr>
        <p:spPr>
          <a:xfrm>
            <a:off x="8081104" y="4840924"/>
            <a:ext cx="524503" cy="400110"/>
          </a:xfrm>
          <a:prstGeom prst="rect">
            <a:avLst/>
          </a:prstGeom>
        </p:spPr>
        <p:txBody>
          <a:bodyPr wrap="none">
            <a:spAutoFit/>
          </a:bodyPr>
          <a:lstStyle/>
          <a:p>
            <a:r>
              <a:rPr lang="en-US" sz="2000" b="1" dirty="0">
                <a:solidFill>
                  <a:srgbClr val="FF6600"/>
                </a:solidFill>
                <a:latin typeface="Century Gothic"/>
              </a:rPr>
              <a:t>(4)</a:t>
            </a:r>
          </a:p>
        </p:txBody>
      </p:sp>
      <p:sp>
        <p:nvSpPr>
          <p:cNvPr id="93" name="Rectangle 92"/>
          <p:cNvSpPr/>
          <p:nvPr/>
        </p:nvSpPr>
        <p:spPr>
          <a:xfrm>
            <a:off x="8081104" y="5299183"/>
            <a:ext cx="524503" cy="400110"/>
          </a:xfrm>
          <a:prstGeom prst="rect">
            <a:avLst/>
          </a:prstGeom>
        </p:spPr>
        <p:txBody>
          <a:bodyPr wrap="none">
            <a:spAutoFit/>
          </a:bodyPr>
          <a:lstStyle/>
          <a:p>
            <a:r>
              <a:rPr lang="en-US" sz="2000" b="1" dirty="0">
                <a:solidFill>
                  <a:srgbClr val="FF6600"/>
                </a:solidFill>
                <a:latin typeface="Century Gothic"/>
              </a:rPr>
              <a:t>(2)</a:t>
            </a:r>
          </a:p>
        </p:txBody>
      </p:sp>
      <p:sp>
        <p:nvSpPr>
          <p:cNvPr id="26" name="Rectangle 25">
            <a:extLst>
              <a:ext uri="{FF2B5EF4-FFF2-40B4-BE49-F238E27FC236}">
                <a16:creationId xmlns:a16="http://schemas.microsoft.com/office/drawing/2014/main" id="{22B9ABD6-AE09-4209-ABFF-CD9A7CA6B070}"/>
              </a:ext>
            </a:extLst>
          </p:cNvPr>
          <p:cNvSpPr/>
          <p:nvPr/>
        </p:nvSpPr>
        <p:spPr>
          <a:xfrm>
            <a:off x="8077177" y="5730644"/>
            <a:ext cx="524503" cy="400110"/>
          </a:xfrm>
          <a:prstGeom prst="rect">
            <a:avLst/>
          </a:prstGeom>
        </p:spPr>
        <p:txBody>
          <a:bodyPr wrap="none">
            <a:spAutoFit/>
          </a:bodyPr>
          <a:lstStyle/>
          <a:p>
            <a:r>
              <a:rPr lang="en-US" sz="2000" b="1" dirty="0">
                <a:solidFill>
                  <a:srgbClr val="FF6600"/>
                </a:solidFill>
                <a:latin typeface="Century Gothic"/>
              </a:rPr>
              <a:t>(3)</a:t>
            </a:r>
          </a:p>
        </p:txBody>
      </p:sp>
    </p:spTree>
    <p:extLst>
      <p:ext uri="{BB962C8B-B14F-4D97-AF65-F5344CB8AC3E}">
        <p14:creationId xmlns:p14="http://schemas.microsoft.com/office/powerpoint/2010/main" val="44888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86" grpId="0"/>
      <p:bldP spid="87" grpId="0"/>
      <p:bldP spid="88" grpId="0"/>
      <p:bldP spid="89" grpId="0"/>
      <p:bldP spid="90" grpId="0"/>
      <p:bldP spid="91" grpId="0"/>
      <p:bldP spid="92" grpId="0"/>
      <p:bldP spid="93"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Hoy </a:t>
            </a:r>
            <a:r>
              <a:rPr lang="en-GB" sz="3200" b="1" dirty="0" err="1">
                <a:solidFill>
                  <a:schemeClr val="bg1"/>
                </a:solidFill>
              </a:rPr>
              <a:t>vamos</a:t>
            </a:r>
            <a:r>
              <a:rPr lang="en-GB" sz="3200" b="1" dirty="0">
                <a:solidFill>
                  <a:schemeClr val="bg1"/>
                </a:solidFill>
              </a:rPr>
              <a:t> a </a:t>
            </a:r>
            <a:r>
              <a:rPr lang="en-GB" sz="3200" b="1" dirty="0" err="1">
                <a:solidFill>
                  <a:schemeClr val="bg1"/>
                </a:solidFill>
              </a:rPr>
              <a:t>hablar</a:t>
            </a:r>
            <a:r>
              <a:rPr lang="en-GB" sz="3200" b="1" dirty="0">
                <a:solidFill>
                  <a:schemeClr val="bg1"/>
                </a:solidFill>
              </a:rPr>
              <a:t> </a:t>
            </a:r>
            <a:r>
              <a:rPr lang="en-GB" sz="3200" b="1" dirty="0" err="1">
                <a:solidFill>
                  <a:schemeClr val="bg1"/>
                </a:solidFill>
              </a:rPr>
              <a:t>sobre</a:t>
            </a:r>
            <a:r>
              <a:rPr lang="en-GB" sz="32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91056" y="258166"/>
            <a:ext cx="183708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A424DBCD-B426-46BB-B3AF-BAB5A7933062}"/>
              </a:ext>
            </a:extLst>
          </p:cNvPr>
          <p:cNvSpPr txBox="1"/>
          <p:nvPr/>
        </p:nvSpPr>
        <p:spPr>
          <a:xfrm>
            <a:off x="7767618" y="2374347"/>
            <a:ext cx="14895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__</a:t>
            </a: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ónde</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D31452D2-4D95-419B-B78F-F8EEAE04C480}"/>
              </a:ext>
            </a:extLst>
          </p:cNvPr>
          <p:cNvSpPr txBox="1"/>
          <p:nvPr/>
        </p:nvSpPr>
        <p:spPr>
          <a:xfrm>
            <a:off x="7802783" y="2247097"/>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srgbClr val="ED7D31"/>
                </a:solidFill>
                <a:effectLst/>
                <a:uLnTx/>
                <a:uFillTx/>
                <a:latin typeface="Century Gothic" panose="020F0302020204030204"/>
                <a:ea typeface="+mn-ea"/>
                <a:cs typeface="+mn-cs"/>
              </a:rPr>
              <a:t>d</a:t>
            </a:r>
            <a:endPar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B609FB91-F6CA-46FC-9BFF-2E2349F98034}"/>
              </a:ext>
            </a:extLst>
          </p:cNvPr>
          <p:cNvSpPr txBox="1"/>
          <p:nvPr/>
        </p:nvSpPr>
        <p:spPr>
          <a:xfrm>
            <a:off x="7745483" y="2977457"/>
            <a:ext cx="9684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__</a:t>
            </a: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lla</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6F32254E-DE87-4E10-903B-E13A40967D4D}"/>
              </a:ext>
            </a:extLst>
          </p:cNvPr>
          <p:cNvSpPr txBox="1"/>
          <p:nvPr/>
        </p:nvSpPr>
        <p:spPr>
          <a:xfrm>
            <a:off x="7802783" y="2856721"/>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srgbClr val="ED7D31"/>
                </a:solidFill>
                <a:effectLst/>
                <a:uLnTx/>
                <a:uFillTx/>
                <a:latin typeface="Century Gothic" panose="020F0302020204030204"/>
                <a:ea typeface="+mn-ea"/>
                <a:cs typeface="+mn-cs"/>
              </a:rPr>
              <a:t>e</a:t>
            </a:r>
            <a:endPar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1947B86E-1D62-457C-A019-22DD23BBCC5C}"/>
              </a:ext>
            </a:extLst>
          </p:cNvPr>
          <p:cNvSpPr txBox="1"/>
          <p:nvPr/>
        </p:nvSpPr>
        <p:spPr>
          <a:xfrm>
            <a:off x="5769698" y="4264174"/>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y__</a:t>
            </a:r>
          </a:p>
        </p:txBody>
      </p:sp>
      <p:sp>
        <p:nvSpPr>
          <p:cNvPr id="28" name="TextBox 27">
            <a:extLst>
              <a:ext uri="{FF2B5EF4-FFF2-40B4-BE49-F238E27FC236}">
                <a16:creationId xmlns:a16="http://schemas.microsoft.com/office/drawing/2014/main" id="{3913D0D8-E101-49D2-BC4D-7AB4310D8B0D}"/>
              </a:ext>
            </a:extLst>
          </p:cNvPr>
          <p:cNvSpPr txBox="1"/>
          <p:nvPr/>
        </p:nvSpPr>
        <p:spPr>
          <a:xfrm>
            <a:off x="5454607" y="4801037"/>
            <a:ext cx="22245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mo</a:t>
            </a: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__</a:t>
            </a: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taña</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46FD554F-F84A-4A51-A82C-7C7F6054B27F}"/>
              </a:ext>
            </a:extLst>
          </p:cNvPr>
          <p:cNvSpPr txBox="1"/>
          <p:nvPr/>
        </p:nvSpPr>
        <p:spPr>
          <a:xfrm>
            <a:off x="6063865" y="4177986"/>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o</a:t>
            </a:r>
          </a:p>
        </p:txBody>
      </p:sp>
      <p:sp>
        <p:nvSpPr>
          <p:cNvPr id="34" name="TextBox 33">
            <a:extLst>
              <a:ext uri="{FF2B5EF4-FFF2-40B4-BE49-F238E27FC236}">
                <a16:creationId xmlns:a16="http://schemas.microsoft.com/office/drawing/2014/main" id="{6FD90DCF-6819-4E69-866D-87B86934962A}"/>
              </a:ext>
            </a:extLst>
          </p:cNvPr>
          <p:cNvSpPr txBox="1"/>
          <p:nvPr/>
        </p:nvSpPr>
        <p:spPr>
          <a:xfrm>
            <a:off x="6104540" y="4715284"/>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n</a:t>
            </a:r>
          </a:p>
        </p:txBody>
      </p:sp>
      <p:sp>
        <p:nvSpPr>
          <p:cNvPr id="64" name="TextBox 63">
            <a:extLst>
              <a:ext uri="{FF2B5EF4-FFF2-40B4-BE49-F238E27FC236}">
                <a16:creationId xmlns:a16="http://schemas.microsoft.com/office/drawing/2014/main" id="{6AC3F60C-4C63-4AD8-93A3-CF0BA1D63DA1}"/>
              </a:ext>
            </a:extLst>
          </p:cNvPr>
          <p:cNvSpPr txBox="1"/>
          <p:nvPr/>
        </p:nvSpPr>
        <p:spPr>
          <a:xfrm>
            <a:off x="5995532" y="520677"/>
            <a:ext cx="2263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__</a:t>
            </a: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iaje</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3D8194FD-EFA9-461B-8A79-CA8FED59BDCE}"/>
              </a:ext>
            </a:extLst>
          </p:cNvPr>
          <p:cNvSpPr txBox="1"/>
          <p:nvPr/>
        </p:nvSpPr>
        <p:spPr>
          <a:xfrm>
            <a:off x="6045784" y="420003"/>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v</a:t>
            </a:r>
          </a:p>
        </p:txBody>
      </p:sp>
      <p:sp>
        <p:nvSpPr>
          <p:cNvPr id="66" name="TextBox 65">
            <a:extLst>
              <a:ext uri="{FF2B5EF4-FFF2-40B4-BE49-F238E27FC236}">
                <a16:creationId xmlns:a16="http://schemas.microsoft.com/office/drawing/2014/main" id="{6AA39310-774F-4C81-BB59-2D7010DF2000}"/>
              </a:ext>
            </a:extLst>
          </p:cNvPr>
          <p:cNvSpPr txBox="1"/>
          <p:nvPr/>
        </p:nvSpPr>
        <p:spPr>
          <a:xfrm>
            <a:off x="5287223" y="1118544"/>
            <a:ext cx="2263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cab__</a:t>
            </a: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llo</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BDED72E5-DE46-4F2B-A574-CC8B3A3FA6C1}"/>
              </a:ext>
            </a:extLst>
          </p:cNvPr>
          <p:cNvSpPr txBox="1"/>
          <p:nvPr/>
        </p:nvSpPr>
        <p:spPr>
          <a:xfrm>
            <a:off x="6050010" y="1030744"/>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a</a:t>
            </a:r>
          </a:p>
        </p:txBody>
      </p:sp>
      <p:sp>
        <p:nvSpPr>
          <p:cNvPr id="68" name="TextBox 67">
            <a:extLst>
              <a:ext uri="{FF2B5EF4-FFF2-40B4-BE49-F238E27FC236}">
                <a16:creationId xmlns:a16="http://schemas.microsoft.com/office/drawing/2014/main" id="{CE3AEAE0-51FC-40BA-BB0B-519859E3D494}"/>
              </a:ext>
            </a:extLst>
          </p:cNvPr>
          <p:cNvSpPr txBox="1"/>
          <p:nvPr/>
        </p:nvSpPr>
        <p:spPr>
          <a:xfrm>
            <a:off x="5379059" y="1781054"/>
            <a:ext cx="2263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bici</a:t>
            </a: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__</a:t>
            </a: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leta</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F2FDEC10-61AD-476E-84A2-EB1BDAA52FF4}"/>
              </a:ext>
            </a:extLst>
          </p:cNvPr>
          <p:cNvSpPr txBox="1"/>
          <p:nvPr/>
        </p:nvSpPr>
        <p:spPr>
          <a:xfrm>
            <a:off x="6050010" y="1678521"/>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c</a:t>
            </a:r>
          </a:p>
        </p:txBody>
      </p:sp>
      <p:sp>
        <p:nvSpPr>
          <p:cNvPr id="70" name="TextBox 69">
            <a:extLst>
              <a:ext uri="{FF2B5EF4-FFF2-40B4-BE49-F238E27FC236}">
                <a16:creationId xmlns:a16="http://schemas.microsoft.com/office/drawing/2014/main" id="{5DFDCDA8-B902-46DE-B090-3233B142785C}"/>
              </a:ext>
            </a:extLst>
          </p:cNvPr>
          <p:cNvSpPr txBox="1"/>
          <p:nvPr/>
        </p:nvSpPr>
        <p:spPr>
          <a:xfrm>
            <a:off x="5726195" y="2477718"/>
            <a:ext cx="16401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c__</a:t>
            </a: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ntar</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12970543-047F-47EC-A6A5-4ECA13D1DD5C}"/>
              </a:ext>
            </a:extLst>
          </p:cNvPr>
          <p:cNvSpPr txBox="1"/>
          <p:nvPr/>
        </p:nvSpPr>
        <p:spPr>
          <a:xfrm>
            <a:off x="6028700" y="2381932"/>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a</a:t>
            </a:r>
          </a:p>
        </p:txBody>
      </p:sp>
      <p:sp>
        <p:nvSpPr>
          <p:cNvPr id="72" name="TextBox 71">
            <a:extLst>
              <a:ext uri="{FF2B5EF4-FFF2-40B4-BE49-F238E27FC236}">
                <a16:creationId xmlns:a16="http://schemas.microsoft.com/office/drawing/2014/main" id="{BECD003F-80DD-488E-8360-2F5416823AFE}"/>
              </a:ext>
            </a:extLst>
          </p:cNvPr>
          <p:cNvSpPr txBox="1"/>
          <p:nvPr/>
        </p:nvSpPr>
        <p:spPr>
          <a:xfrm>
            <a:off x="5287223" y="3116198"/>
            <a:ext cx="2263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can__</a:t>
            </a: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ión</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C2FC5333-9F36-4C2F-B9A9-AEE6491CBADA}"/>
              </a:ext>
            </a:extLst>
          </p:cNvPr>
          <p:cNvSpPr txBox="1"/>
          <p:nvPr/>
        </p:nvSpPr>
        <p:spPr>
          <a:xfrm>
            <a:off x="6063865" y="3012703"/>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c</a:t>
            </a:r>
          </a:p>
        </p:txBody>
      </p:sp>
      <p:sp>
        <p:nvSpPr>
          <p:cNvPr id="74" name="TextBox 73">
            <a:extLst>
              <a:ext uri="{FF2B5EF4-FFF2-40B4-BE49-F238E27FC236}">
                <a16:creationId xmlns:a16="http://schemas.microsoft.com/office/drawing/2014/main" id="{63C33751-8426-4C18-82E2-A389A6E3D8C8}"/>
              </a:ext>
            </a:extLst>
          </p:cNvPr>
          <p:cNvSpPr txBox="1"/>
          <p:nvPr/>
        </p:nvSpPr>
        <p:spPr>
          <a:xfrm>
            <a:off x="5536209" y="3782624"/>
            <a:ext cx="2263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jun</a:t>
            </a: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__o</a:t>
            </a:r>
          </a:p>
        </p:txBody>
      </p:sp>
      <p:sp>
        <p:nvSpPr>
          <p:cNvPr id="75" name="TextBox 74">
            <a:extLst>
              <a:ext uri="{FF2B5EF4-FFF2-40B4-BE49-F238E27FC236}">
                <a16:creationId xmlns:a16="http://schemas.microsoft.com/office/drawing/2014/main" id="{463F4E7F-4E4B-49B8-B45A-B4F771E335C5}"/>
              </a:ext>
            </a:extLst>
          </p:cNvPr>
          <p:cNvSpPr txBox="1"/>
          <p:nvPr/>
        </p:nvSpPr>
        <p:spPr>
          <a:xfrm>
            <a:off x="6050010" y="3674781"/>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a:ln>
                  <a:noFill/>
                </a:ln>
                <a:solidFill>
                  <a:srgbClr val="ED7D31"/>
                </a:solidFill>
                <a:effectLst/>
                <a:uLnTx/>
                <a:uFillTx/>
                <a:latin typeface="Century Gothic" panose="020F0302020204030204"/>
                <a:ea typeface="+mn-ea"/>
                <a:cs typeface="+mn-cs"/>
              </a:rPr>
              <a:t>i</a:t>
            </a:r>
            <a:endPar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sp>
        <p:nvSpPr>
          <p:cNvPr id="92" name="TextBox 91">
            <a:extLst>
              <a:ext uri="{FF2B5EF4-FFF2-40B4-BE49-F238E27FC236}">
                <a16:creationId xmlns:a16="http://schemas.microsoft.com/office/drawing/2014/main" id="{6AA39310-774F-4C81-BB59-2D7010DF2000}"/>
              </a:ext>
            </a:extLst>
          </p:cNvPr>
          <p:cNvSpPr txBox="1"/>
          <p:nvPr/>
        </p:nvSpPr>
        <p:spPr>
          <a:xfrm>
            <a:off x="3141211" y="1525347"/>
            <a:ext cx="2263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__</a:t>
            </a: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ugar</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93" name="TextBox 92">
            <a:extLst>
              <a:ext uri="{FF2B5EF4-FFF2-40B4-BE49-F238E27FC236}">
                <a16:creationId xmlns:a16="http://schemas.microsoft.com/office/drawing/2014/main" id="{6AA39310-774F-4C81-BB59-2D7010DF2000}"/>
              </a:ext>
            </a:extLst>
          </p:cNvPr>
          <p:cNvSpPr txBox="1"/>
          <p:nvPr/>
        </p:nvSpPr>
        <p:spPr>
          <a:xfrm>
            <a:off x="3141211" y="2095835"/>
            <a:ext cx="2263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__</a:t>
            </a: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ntiguo</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95FC69DC-B879-4B92-A18D-C3863C5EA58C}"/>
              </a:ext>
            </a:extLst>
          </p:cNvPr>
          <p:cNvSpPr txBox="1"/>
          <p:nvPr/>
        </p:nvSpPr>
        <p:spPr>
          <a:xfrm>
            <a:off x="2690598" y="2785058"/>
            <a:ext cx="25081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pa__ado</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E6523BAF-A937-4C23-9AB5-0D35FFE43582}"/>
              </a:ext>
            </a:extLst>
          </p:cNvPr>
          <p:cNvSpPr txBox="1"/>
          <p:nvPr/>
        </p:nvSpPr>
        <p:spPr>
          <a:xfrm>
            <a:off x="3211148" y="1463791"/>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l</a:t>
            </a:r>
          </a:p>
        </p:txBody>
      </p:sp>
      <p:sp>
        <p:nvSpPr>
          <p:cNvPr id="63" name="TextBox 62">
            <a:extLst>
              <a:ext uri="{FF2B5EF4-FFF2-40B4-BE49-F238E27FC236}">
                <a16:creationId xmlns:a16="http://schemas.microsoft.com/office/drawing/2014/main" id="{21C4BCF6-E9F4-4726-A484-4E9D957734B4}"/>
              </a:ext>
            </a:extLst>
          </p:cNvPr>
          <p:cNvSpPr txBox="1"/>
          <p:nvPr/>
        </p:nvSpPr>
        <p:spPr>
          <a:xfrm>
            <a:off x="3197038" y="2011859"/>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a</a:t>
            </a:r>
          </a:p>
        </p:txBody>
      </p:sp>
      <p:sp>
        <p:nvSpPr>
          <p:cNvPr id="94" name="TextBox 93">
            <a:extLst>
              <a:ext uri="{FF2B5EF4-FFF2-40B4-BE49-F238E27FC236}">
                <a16:creationId xmlns:a16="http://schemas.microsoft.com/office/drawing/2014/main" id="{463453AC-BF26-4C94-A38A-FF537E593192}"/>
              </a:ext>
            </a:extLst>
          </p:cNvPr>
          <p:cNvSpPr txBox="1"/>
          <p:nvPr/>
        </p:nvSpPr>
        <p:spPr>
          <a:xfrm>
            <a:off x="3241437" y="2691620"/>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s</a:t>
            </a:r>
          </a:p>
        </p:txBody>
      </p:sp>
      <p:sp>
        <p:nvSpPr>
          <p:cNvPr id="99" name="TextBox 98">
            <a:extLst>
              <a:ext uri="{FF2B5EF4-FFF2-40B4-BE49-F238E27FC236}">
                <a16:creationId xmlns:a16="http://schemas.microsoft.com/office/drawing/2014/main" id="{95FC69DC-B879-4B92-A18D-C3863C5EA58C}"/>
              </a:ext>
            </a:extLst>
          </p:cNvPr>
          <p:cNvSpPr txBox="1"/>
          <p:nvPr/>
        </p:nvSpPr>
        <p:spPr>
          <a:xfrm>
            <a:off x="5015866" y="5332653"/>
            <a:ext cx="40555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porqu</a:t>
            </a: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__</a:t>
            </a:r>
          </a:p>
        </p:txBody>
      </p:sp>
      <p:sp>
        <p:nvSpPr>
          <p:cNvPr id="30" name="TextBox 29">
            <a:extLst>
              <a:ext uri="{FF2B5EF4-FFF2-40B4-BE49-F238E27FC236}">
                <a16:creationId xmlns:a16="http://schemas.microsoft.com/office/drawing/2014/main" id="{463453AC-BF26-4C94-A38A-FF537E593192}"/>
              </a:ext>
            </a:extLst>
          </p:cNvPr>
          <p:cNvSpPr txBox="1"/>
          <p:nvPr/>
        </p:nvSpPr>
        <p:spPr>
          <a:xfrm>
            <a:off x="6107119" y="5251424"/>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e</a:t>
            </a:r>
          </a:p>
        </p:txBody>
      </p:sp>
      <p:sp>
        <p:nvSpPr>
          <p:cNvPr id="97" name="TextBox 96">
            <a:extLst>
              <a:ext uri="{FF2B5EF4-FFF2-40B4-BE49-F238E27FC236}">
                <a16:creationId xmlns:a16="http://schemas.microsoft.com/office/drawing/2014/main" id="{B9A96B85-8E65-4C18-9FCE-2825D75A6FCC}"/>
              </a:ext>
            </a:extLst>
          </p:cNvPr>
          <p:cNvSpPr txBox="1"/>
          <p:nvPr/>
        </p:nvSpPr>
        <p:spPr>
          <a:xfrm>
            <a:off x="5680524" y="5872666"/>
            <a:ext cx="15868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f</a:t>
            </a: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ie</a:t>
            </a: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__ta</a:t>
            </a:r>
          </a:p>
        </p:txBody>
      </p:sp>
      <p:sp>
        <p:nvSpPr>
          <p:cNvPr id="98" name="TextBox 97">
            <a:extLst>
              <a:ext uri="{FF2B5EF4-FFF2-40B4-BE49-F238E27FC236}">
                <a16:creationId xmlns:a16="http://schemas.microsoft.com/office/drawing/2014/main" id="{463453AC-BF26-4C94-A38A-FF537E593192}"/>
              </a:ext>
            </a:extLst>
          </p:cNvPr>
          <p:cNvSpPr txBox="1"/>
          <p:nvPr/>
        </p:nvSpPr>
        <p:spPr>
          <a:xfrm>
            <a:off x="6128079" y="5791666"/>
            <a:ext cx="3893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ED7D31"/>
                </a:solidFill>
                <a:effectLst/>
                <a:uLnTx/>
                <a:uFillTx/>
                <a:latin typeface="Century Gothic" panose="020F0302020204030204"/>
                <a:ea typeface="+mn-ea"/>
                <a:cs typeface="+mn-cs"/>
              </a:rPr>
              <a:t>s</a:t>
            </a:r>
          </a:p>
        </p:txBody>
      </p:sp>
      <p:sp>
        <p:nvSpPr>
          <p:cNvPr id="105" name="TextBox 104">
            <a:extLst>
              <a:ext uri="{FF2B5EF4-FFF2-40B4-BE49-F238E27FC236}">
                <a16:creationId xmlns:a16="http://schemas.microsoft.com/office/drawing/2014/main" id="{FFA57E9D-67A8-4DCB-BD42-A45E4048E830}"/>
              </a:ext>
            </a:extLst>
          </p:cNvPr>
          <p:cNvSpPr txBox="1"/>
          <p:nvPr/>
        </p:nvSpPr>
        <p:spPr>
          <a:xfrm>
            <a:off x="10209478" y="1162099"/>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__</a:t>
            </a: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ista</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106" name="TextBox 105">
            <a:extLst>
              <a:ext uri="{FF2B5EF4-FFF2-40B4-BE49-F238E27FC236}">
                <a16:creationId xmlns:a16="http://schemas.microsoft.com/office/drawing/2014/main" id="{D5FC08E3-F06C-4E26-A750-A520C3629995}"/>
              </a:ext>
            </a:extLst>
          </p:cNvPr>
          <p:cNvSpPr txBox="1"/>
          <p:nvPr/>
        </p:nvSpPr>
        <p:spPr>
          <a:xfrm>
            <a:off x="10265551" y="1030744"/>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v</a:t>
            </a:r>
          </a:p>
        </p:txBody>
      </p:sp>
      <p:sp>
        <p:nvSpPr>
          <p:cNvPr id="107" name="TextBox 106">
            <a:extLst>
              <a:ext uri="{FF2B5EF4-FFF2-40B4-BE49-F238E27FC236}">
                <a16:creationId xmlns:a16="http://schemas.microsoft.com/office/drawing/2014/main" id="{FFA57E9D-67A8-4DCB-BD42-A45E4048E830}"/>
              </a:ext>
            </a:extLst>
          </p:cNvPr>
          <p:cNvSpPr txBox="1"/>
          <p:nvPr/>
        </p:nvSpPr>
        <p:spPr>
          <a:xfrm>
            <a:off x="9500739" y="1806102"/>
            <a:ext cx="28351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mus</a:t>
            </a: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__o</a:t>
            </a:r>
          </a:p>
        </p:txBody>
      </p:sp>
      <p:sp>
        <p:nvSpPr>
          <p:cNvPr id="108" name="TextBox 107">
            <a:extLst>
              <a:ext uri="{FF2B5EF4-FFF2-40B4-BE49-F238E27FC236}">
                <a16:creationId xmlns:a16="http://schemas.microsoft.com/office/drawing/2014/main" id="{D5FC08E3-F06C-4E26-A750-A520C3629995}"/>
              </a:ext>
            </a:extLst>
          </p:cNvPr>
          <p:cNvSpPr txBox="1"/>
          <p:nvPr/>
        </p:nvSpPr>
        <p:spPr>
          <a:xfrm>
            <a:off x="10250440" y="1657506"/>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e</a:t>
            </a:r>
          </a:p>
        </p:txBody>
      </p:sp>
      <p:sp>
        <p:nvSpPr>
          <p:cNvPr id="109" name="TextBox 108">
            <a:extLst>
              <a:ext uri="{FF2B5EF4-FFF2-40B4-BE49-F238E27FC236}">
                <a16:creationId xmlns:a16="http://schemas.microsoft.com/office/drawing/2014/main" id="{FFA57E9D-67A8-4DCB-BD42-A45E4048E830}"/>
              </a:ext>
            </a:extLst>
          </p:cNvPr>
          <p:cNvSpPr txBox="1"/>
          <p:nvPr/>
        </p:nvSpPr>
        <p:spPr>
          <a:xfrm>
            <a:off x="9931050" y="2427048"/>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p__</a:t>
            </a: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eparar</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110" name="TextBox 109">
            <a:extLst>
              <a:ext uri="{FF2B5EF4-FFF2-40B4-BE49-F238E27FC236}">
                <a16:creationId xmlns:a16="http://schemas.microsoft.com/office/drawing/2014/main" id="{D5FC08E3-F06C-4E26-A750-A520C3629995}"/>
              </a:ext>
            </a:extLst>
          </p:cNvPr>
          <p:cNvSpPr txBox="1"/>
          <p:nvPr/>
        </p:nvSpPr>
        <p:spPr>
          <a:xfrm>
            <a:off x="10265551" y="2294191"/>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r</a:t>
            </a:r>
          </a:p>
        </p:txBody>
      </p:sp>
      <p:sp>
        <p:nvSpPr>
          <p:cNvPr id="111" name="TextBox 110">
            <a:extLst>
              <a:ext uri="{FF2B5EF4-FFF2-40B4-BE49-F238E27FC236}">
                <a16:creationId xmlns:a16="http://schemas.microsoft.com/office/drawing/2014/main" id="{FFA57E9D-67A8-4DCB-BD42-A45E4048E830}"/>
              </a:ext>
            </a:extLst>
          </p:cNvPr>
          <p:cNvSpPr txBox="1"/>
          <p:nvPr/>
        </p:nvSpPr>
        <p:spPr>
          <a:xfrm>
            <a:off x="9931050" y="2996660"/>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m__r</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112" name="TextBox 111">
            <a:extLst>
              <a:ext uri="{FF2B5EF4-FFF2-40B4-BE49-F238E27FC236}">
                <a16:creationId xmlns:a16="http://schemas.microsoft.com/office/drawing/2014/main" id="{D5FC08E3-F06C-4E26-A750-A520C3629995}"/>
              </a:ext>
            </a:extLst>
          </p:cNvPr>
          <p:cNvSpPr txBox="1"/>
          <p:nvPr/>
        </p:nvSpPr>
        <p:spPr>
          <a:xfrm>
            <a:off x="10300506" y="2852892"/>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a</a:t>
            </a:r>
          </a:p>
        </p:txBody>
      </p:sp>
      <p:sp>
        <p:nvSpPr>
          <p:cNvPr id="113" name="TextBox 112">
            <a:extLst>
              <a:ext uri="{FF2B5EF4-FFF2-40B4-BE49-F238E27FC236}">
                <a16:creationId xmlns:a16="http://schemas.microsoft.com/office/drawing/2014/main" id="{FFA57E9D-67A8-4DCB-BD42-A45E4048E830}"/>
              </a:ext>
            </a:extLst>
          </p:cNvPr>
          <p:cNvSpPr txBox="1"/>
          <p:nvPr/>
        </p:nvSpPr>
        <p:spPr>
          <a:xfrm>
            <a:off x="9963261" y="3542667"/>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e__</a:t>
            </a: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tonces</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114" name="TextBox 113">
            <a:extLst>
              <a:ext uri="{FF2B5EF4-FFF2-40B4-BE49-F238E27FC236}">
                <a16:creationId xmlns:a16="http://schemas.microsoft.com/office/drawing/2014/main" id="{D5FC08E3-F06C-4E26-A750-A520C3629995}"/>
              </a:ext>
            </a:extLst>
          </p:cNvPr>
          <p:cNvSpPr txBox="1"/>
          <p:nvPr/>
        </p:nvSpPr>
        <p:spPr>
          <a:xfrm>
            <a:off x="10289150" y="3390344"/>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n</a:t>
            </a:r>
          </a:p>
        </p:txBody>
      </p:sp>
      <p:sp>
        <p:nvSpPr>
          <p:cNvPr id="115" name="TextBox 114">
            <a:extLst>
              <a:ext uri="{FF2B5EF4-FFF2-40B4-BE49-F238E27FC236}">
                <a16:creationId xmlns:a16="http://schemas.microsoft.com/office/drawing/2014/main" id="{FFA57E9D-67A8-4DCB-BD42-A45E4048E830}"/>
              </a:ext>
            </a:extLst>
          </p:cNvPr>
          <p:cNvSpPr txBox="1"/>
          <p:nvPr/>
        </p:nvSpPr>
        <p:spPr>
          <a:xfrm>
            <a:off x="9784470" y="4131739"/>
            <a:ext cx="25072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rPr>
              <a:t>ag__</a:t>
            </a:r>
            <a:r>
              <a:rPr kumimoji="0" lang="en-GB" sz="2800" b="0" i="0" u="none" strike="noStrike" kern="0" cap="none" spc="0" normalizeH="0" baseline="0" noProof="0" dirty="0" err="1">
                <a:ln>
                  <a:noFill/>
                </a:ln>
                <a:solidFill>
                  <a:srgbClr val="115076"/>
                </a:solidFill>
                <a:effectLst/>
                <a:uLnTx/>
                <a:uFillTx/>
                <a:latin typeface="Century Gothic" panose="020F0302020204030204"/>
                <a:ea typeface="+mn-ea"/>
                <a:cs typeface="+mn-cs"/>
              </a:rPr>
              <a:t>sto</a:t>
            </a:r>
            <a:endParaRPr kumimoji="0" lang="en-GB" sz="2800" b="0"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116" name="TextBox 115">
            <a:extLst>
              <a:ext uri="{FF2B5EF4-FFF2-40B4-BE49-F238E27FC236}">
                <a16:creationId xmlns:a16="http://schemas.microsoft.com/office/drawing/2014/main" id="{D5FC08E3-F06C-4E26-A750-A520C3629995}"/>
              </a:ext>
            </a:extLst>
          </p:cNvPr>
          <p:cNvSpPr txBox="1"/>
          <p:nvPr/>
        </p:nvSpPr>
        <p:spPr>
          <a:xfrm>
            <a:off x="10316364" y="3986622"/>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o</a:t>
            </a:r>
          </a:p>
        </p:txBody>
      </p:sp>
      <p:sp>
        <p:nvSpPr>
          <p:cNvPr id="85" name="TextBox 84">
            <a:extLst>
              <a:ext uri="{FF2B5EF4-FFF2-40B4-BE49-F238E27FC236}">
                <a16:creationId xmlns:a16="http://schemas.microsoft.com/office/drawing/2014/main" id="{B0D47ED5-0136-416B-9441-B8E78CBF0083}"/>
              </a:ext>
            </a:extLst>
          </p:cNvPr>
          <p:cNvSpPr txBox="1"/>
          <p:nvPr/>
        </p:nvSpPr>
        <p:spPr>
          <a:xfrm>
            <a:off x="1054813" y="5003809"/>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d</a:t>
            </a:r>
          </a:p>
        </p:txBody>
      </p:sp>
      <p:sp>
        <p:nvSpPr>
          <p:cNvPr id="128" name="TextBox 127">
            <a:extLst>
              <a:ext uri="{FF2B5EF4-FFF2-40B4-BE49-F238E27FC236}">
                <a16:creationId xmlns:a16="http://schemas.microsoft.com/office/drawing/2014/main" id="{B0D47ED5-0136-416B-9441-B8E78CBF0083}"/>
              </a:ext>
            </a:extLst>
          </p:cNvPr>
          <p:cNvSpPr txBox="1"/>
          <p:nvPr/>
        </p:nvSpPr>
        <p:spPr>
          <a:xfrm>
            <a:off x="1701990" y="5635646"/>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a</a:t>
            </a:r>
          </a:p>
        </p:txBody>
      </p:sp>
      <p:sp>
        <p:nvSpPr>
          <p:cNvPr id="129" name="TextBox 128">
            <a:extLst>
              <a:ext uri="{FF2B5EF4-FFF2-40B4-BE49-F238E27FC236}">
                <a16:creationId xmlns:a16="http://schemas.microsoft.com/office/drawing/2014/main" id="{A2D4B0FC-31C1-4631-B192-BFDD1183BEB0}"/>
              </a:ext>
            </a:extLst>
          </p:cNvPr>
          <p:cNvSpPr txBox="1"/>
          <p:nvPr/>
        </p:nvSpPr>
        <p:spPr>
          <a:xfrm>
            <a:off x="2104758" y="5641115"/>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n</a:t>
            </a:r>
          </a:p>
        </p:txBody>
      </p:sp>
      <p:cxnSp>
        <p:nvCxnSpPr>
          <p:cNvPr id="24" name="Straight Connector 23">
            <a:extLst>
              <a:ext uri="{FF2B5EF4-FFF2-40B4-BE49-F238E27FC236}">
                <a16:creationId xmlns:a16="http://schemas.microsoft.com/office/drawing/2014/main" id="{00649BD5-ADDD-46C9-BD0D-E048ECEFFAA1}"/>
              </a:ext>
            </a:extLst>
          </p:cNvPr>
          <p:cNvCxnSpPr/>
          <p:nvPr/>
        </p:nvCxnSpPr>
        <p:spPr>
          <a:xfrm>
            <a:off x="902811" y="4168981"/>
            <a:ext cx="314537" cy="2662"/>
          </a:xfrm>
          <a:prstGeom prst="line">
            <a:avLst/>
          </a:prstGeom>
          <a:noFill/>
          <a:ln w="38100" cap="flat" cmpd="sng" algn="ctr">
            <a:solidFill>
              <a:srgbClr val="115076"/>
            </a:solidFill>
            <a:prstDash val="solid"/>
            <a:miter lim="800000"/>
          </a:ln>
          <a:effectLst/>
        </p:spPr>
      </p:cxnSp>
      <p:sp>
        <p:nvSpPr>
          <p:cNvPr id="39" name="TextBox 38">
            <a:extLst>
              <a:ext uri="{FF2B5EF4-FFF2-40B4-BE49-F238E27FC236}">
                <a16:creationId xmlns:a16="http://schemas.microsoft.com/office/drawing/2014/main" id="{2B619620-9B3E-4711-8666-75C0C29206B1}"/>
              </a:ext>
            </a:extLst>
          </p:cNvPr>
          <p:cNvSpPr txBox="1"/>
          <p:nvPr/>
        </p:nvSpPr>
        <p:spPr>
          <a:xfrm>
            <a:off x="892639" y="3524601"/>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l</a:t>
            </a:r>
          </a:p>
        </p:txBody>
      </p:sp>
      <p:sp>
        <p:nvSpPr>
          <p:cNvPr id="40" name="TextBox 39">
            <a:extLst>
              <a:ext uri="{FF2B5EF4-FFF2-40B4-BE49-F238E27FC236}">
                <a16:creationId xmlns:a16="http://schemas.microsoft.com/office/drawing/2014/main" id="{2EB3ECAB-5F2B-4C22-A80D-8DDF1B54FD0A}"/>
              </a:ext>
            </a:extLst>
          </p:cNvPr>
          <p:cNvSpPr txBox="1"/>
          <p:nvPr/>
        </p:nvSpPr>
        <p:spPr>
          <a:xfrm>
            <a:off x="1279347" y="3498898"/>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a</a:t>
            </a:r>
          </a:p>
        </p:txBody>
      </p:sp>
      <p:sp>
        <p:nvSpPr>
          <p:cNvPr id="41" name="TextBox 40">
            <a:extLst>
              <a:ext uri="{FF2B5EF4-FFF2-40B4-BE49-F238E27FC236}">
                <a16:creationId xmlns:a16="http://schemas.microsoft.com/office/drawing/2014/main" id="{1D346D75-E3C4-4596-B043-011185783091}"/>
              </a:ext>
            </a:extLst>
          </p:cNvPr>
          <p:cNvSpPr txBox="1"/>
          <p:nvPr/>
        </p:nvSpPr>
        <p:spPr>
          <a:xfrm>
            <a:off x="1678986" y="3502071"/>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s</a:t>
            </a:r>
          </a:p>
        </p:txBody>
      </p:sp>
      <p:sp>
        <p:nvSpPr>
          <p:cNvPr id="43" name="TextBox 42">
            <a:extLst>
              <a:ext uri="{FF2B5EF4-FFF2-40B4-BE49-F238E27FC236}">
                <a16:creationId xmlns:a16="http://schemas.microsoft.com/office/drawing/2014/main" id="{082C67D4-8B87-43DE-B4F1-7353C777CA31}"/>
              </a:ext>
            </a:extLst>
          </p:cNvPr>
          <p:cNvSpPr txBox="1"/>
          <p:nvPr/>
        </p:nvSpPr>
        <p:spPr>
          <a:xfrm>
            <a:off x="300458" y="4197500"/>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v</a:t>
            </a:r>
          </a:p>
        </p:txBody>
      </p:sp>
      <p:sp>
        <p:nvSpPr>
          <p:cNvPr id="44" name="TextBox 43">
            <a:extLst>
              <a:ext uri="{FF2B5EF4-FFF2-40B4-BE49-F238E27FC236}">
                <a16:creationId xmlns:a16="http://schemas.microsoft.com/office/drawing/2014/main" id="{5CB1CD3C-5345-4620-8954-AAD58CBB1DA3}"/>
              </a:ext>
            </a:extLst>
          </p:cNvPr>
          <p:cNvSpPr txBox="1"/>
          <p:nvPr/>
        </p:nvSpPr>
        <p:spPr>
          <a:xfrm>
            <a:off x="678186" y="4198140"/>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a</a:t>
            </a:r>
          </a:p>
        </p:txBody>
      </p:sp>
      <p:sp>
        <p:nvSpPr>
          <p:cNvPr id="45" name="TextBox 44">
            <a:extLst>
              <a:ext uri="{FF2B5EF4-FFF2-40B4-BE49-F238E27FC236}">
                <a16:creationId xmlns:a16="http://schemas.microsoft.com/office/drawing/2014/main" id="{8CDFC324-151D-4C92-A8A7-2F8673F8B8AF}"/>
              </a:ext>
            </a:extLst>
          </p:cNvPr>
          <p:cNvSpPr txBox="1"/>
          <p:nvPr/>
        </p:nvSpPr>
        <p:spPr>
          <a:xfrm>
            <a:off x="1039184" y="4204957"/>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c</a:t>
            </a:r>
          </a:p>
        </p:txBody>
      </p:sp>
      <p:cxnSp>
        <p:nvCxnSpPr>
          <p:cNvPr id="46" name="Straight Connector 45">
            <a:extLst>
              <a:ext uri="{FF2B5EF4-FFF2-40B4-BE49-F238E27FC236}">
                <a16:creationId xmlns:a16="http://schemas.microsoft.com/office/drawing/2014/main" id="{7C31F314-E60B-4488-8210-5C4C0681F55D}"/>
              </a:ext>
            </a:extLst>
          </p:cNvPr>
          <p:cNvCxnSpPr/>
          <p:nvPr/>
        </p:nvCxnSpPr>
        <p:spPr>
          <a:xfrm>
            <a:off x="1310886" y="4168981"/>
            <a:ext cx="314537" cy="2662"/>
          </a:xfrm>
          <a:prstGeom prst="line">
            <a:avLst/>
          </a:prstGeom>
          <a:noFill/>
          <a:ln w="38100" cap="flat" cmpd="sng" algn="ctr">
            <a:solidFill>
              <a:srgbClr val="115076"/>
            </a:solidFill>
            <a:prstDash val="solid"/>
            <a:miter lim="800000"/>
          </a:ln>
          <a:effectLst/>
        </p:spPr>
      </p:cxnSp>
      <p:cxnSp>
        <p:nvCxnSpPr>
          <p:cNvPr id="47" name="Straight Connector 46">
            <a:extLst>
              <a:ext uri="{FF2B5EF4-FFF2-40B4-BE49-F238E27FC236}">
                <a16:creationId xmlns:a16="http://schemas.microsoft.com/office/drawing/2014/main" id="{3960B285-E10F-48D7-AF4B-49DC22120978}"/>
              </a:ext>
            </a:extLst>
          </p:cNvPr>
          <p:cNvCxnSpPr/>
          <p:nvPr/>
        </p:nvCxnSpPr>
        <p:spPr>
          <a:xfrm>
            <a:off x="1723239" y="4172415"/>
            <a:ext cx="314537" cy="2662"/>
          </a:xfrm>
          <a:prstGeom prst="line">
            <a:avLst/>
          </a:prstGeom>
          <a:noFill/>
          <a:ln w="38100" cap="flat" cmpd="sng" algn="ctr">
            <a:solidFill>
              <a:srgbClr val="115076"/>
            </a:solidFill>
            <a:prstDash val="solid"/>
            <a:miter lim="800000"/>
          </a:ln>
          <a:effectLst/>
        </p:spPr>
      </p:cxnSp>
      <p:cxnSp>
        <p:nvCxnSpPr>
          <p:cNvPr id="49" name="Straight Connector 48">
            <a:extLst>
              <a:ext uri="{FF2B5EF4-FFF2-40B4-BE49-F238E27FC236}">
                <a16:creationId xmlns:a16="http://schemas.microsoft.com/office/drawing/2014/main" id="{D79FB76F-DB3D-45A2-93A8-F8B0DA1C88F9}"/>
              </a:ext>
            </a:extLst>
          </p:cNvPr>
          <p:cNvCxnSpPr/>
          <p:nvPr/>
        </p:nvCxnSpPr>
        <p:spPr>
          <a:xfrm>
            <a:off x="332042" y="4837746"/>
            <a:ext cx="314537" cy="2662"/>
          </a:xfrm>
          <a:prstGeom prst="line">
            <a:avLst/>
          </a:prstGeom>
          <a:noFill/>
          <a:ln w="38100" cap="flat" cmpd="sng" algn="ctr">
            <a:solidFill>
              <a:srgbClr val="115076"/>
            </a:solidFill>
            <a:prstDash val="solid"/>
            <a:miter lim="800000"/>
          </a:ln>
          <a:effectLst/>
        </p:spPr>
      </p:cxnSp>
      <p:cxnSp>
        <p:nvCxnSpPr>
          <p:cNvPr id="50" name="Straight Connector 49">
            <a:extLst>
              <a:ext uri="{FF2B5EF4-FFF2-40B4-BE49-F238E27FC236}">
                <a16:creationId xmlns:a16="http://schemas.microsoft.com/office/drawing/2014/main" id="{E6ED8901-5E36-4CE0-9BAF-6C0C247949AD}"/>
              </a:ext>
            </a:extLst>
          </p:cNvPr>
          <p:cNvCxnSpPr/>
          <p:nvPr/>
        </p:nvCxnSpPr>
        <p:spPr>
          <a:xfrm>
            <a:off x="694822" y="4839860"/>
            <a:ext cx="314537" cy="2662"/>
          </a:xfrm>
          <a:prstGeom prst="line">
            <a:avLst/>
          </a:prstGeom>
          <a:noFill/>
          <a:ln w="38100" cap="flat" cmpd="sng" algn="ctr">
            <a:solidFill>
              <a:srgbClr val="115076"/>
            </a:solidFill>
            <a:prstDash val="solid"/>
            <a:miter lim="800000"/>
          </a:ln>
          <a:effectLst/>
        </p:spPr>
      </p:cxnSp>
      <p:cxnSp>
        <p:nvCxnSpPr>
          <p:cNvPr id="51" name="Straight Connector 50">
            <a:extLst>
              <a:ext uri="{FF2B5EF4-FFF2-40B4-BE49-F238E27FC236}">
                <a16:creationId xmlns:a16="http://schemas.microsoft.com/office/drawing/2014/main" id="{93672491-0379-4C2E-A07E-E3C7EA5C473E}"/>
              </a:ext>
            </a:extLst>
          </p:cNvPr>
          <p:cNvCxnSpPr/>
          <p:nvPr/>
        </p:nvCxnSpPr>
        <p:spPr>
          <a:xfrm>
            <a:off x="1081932" y="4842520"/>
            <a:ext cx="314537" cy="2662"/>
          </a:xfrm>
          <a:prstGeom prst="line">
            <a:avLst/>
          </a:prstGeom>
          <a:noFill/>
          <a:ln w="38100" cap="flat" cmpd="sng" algn="ctr">
            <a:solidFill>
              <a:srgbClr val="115076"/>
            </a:solidFill>
            <a:prstDash val="solid"/>
            <a:miter lim="800000"/>
          </a:ln>
          <a:effectLst/>
        </p:spPr>
      </p:cxnSp>
      <p:sp>
        <p:nvSpPr>
          <p:cNvPr id="56" name="TextBox 55">
            <a:extLst>
              <a:ext uri="{FF2B5EF4-FFF2-40B4-BE49-F238E27FC236}">
                <a16:creationId xmlns:a16="http://schemas.microsoft.com/office/drawing/2014/main" id="{9D1057DD-AF7D-49C9-A4D5-5212135D3AC6}"/>
              </a:ext>
            </a:extLst>
          </p:cNvPr>
          <p:cNvSpPr txBox="1"/>
          <p:nvPr/>
        </p:nvSpPr>
        <p:spPr>
          <a:xfrm>
            <a:off x="2147321" y="4231178"/>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err="1">
                <a:ln>
                  <a:noFill/>
                </a:ln>
                <a:solidFill>
                  <a:srgbClr val="ED7D31"/>
                </a:solidFill>
                <a:effectLst/>
                <a:uLnTx/>
                <a:uFillTx/>
                <a:latin typeface="Century Gothic" panose="020F0302020204030204"/>
                <a:ea typeface="+mn-ea"/>
                <a:cs typeface="+mn-cs"/>
              </a:rPr>
              <a:t>i</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cxnSp>
        <p:nvCxnSpPr>
          <p:cNvPr id="57" name="Straight Connector 56">
            <a:extLst>
              <a:ext uri="{FF2B5EF4-FFF2-40B4-BE49-F238E27FC236}">
                <a16:creationId xmlns:a16="http://schemas.microsoft.com/office/drawing/2014/main" id="{31A1B92E-BB6C-47B4-A8A0-479906F3C79C}"/>
              </a:ext>
            </a:extLst>
          </p:cNvPr>
          <p:cNvCxnSpPr/>
          <p:nvPr/>
        </p:nvCxnSpPr>
        <p:spPr>
          <a:xfrm>
            <a:off x="2202477" y="4841560"/>
            <a:ext cx="314537" cy="2662"/>
          </a:xfrm>
          <a:prstGeom prst="line">
            <a:avLst/>
          </a:prstGeom>
          <a:noFill/>
          <a:ln w="38100" cap="flat" cmpd="sng" algn="ctr">
            <a:solidFill>
              <a:srgbClr val="115076"/>
            </a:solidFill>
            <a:prstDash val="solid"/>
            <a:miter lim="800000"/>
          </a:ln>
          <a:effectLst/>
        </p:spPr>
      </p:cxnSp>
      <p:sp>
        <p:nvSpPr>
          <p:cNvPr id="58" name="TextBox 57">
            <a:extLst>
              <a:ext uri="{FF2B5EF4-FFF2-40B4-BE49-F238E27FC236}">
                <a16:creationId xmlns:a16="http://schemas.microsoft.com/office/drawing/2014/main" id="{1863984E-E79E-4B0E-80F2-53EBDC804B34}"/>
              </a:ext>
            </a:extLst>
          </p:cNvPr>
          <p:cNvSpPr txBox="1"/>
          <p:nvPr/>
        </p:nvSpPr>
        <p:spPr>
          <a:xfrm>
            <a:off x="2495924" y="4218066"/>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o</a:t>
            </a:r>
          </a:p>
        </p:txBody>
      </p:sp>
      <p:cxnSp>
        <p:nvCxnSpPr>
          <p:cNvPr id="59" name="Straight Connector 58">
            <a:extLst>
              <a:ext uri="{FF2B5EF4-FFF2-40B4-BE49-F238E27FC236}">
                <a16:creationId xmlns:a16="http://schemas.microsoft.com/office/drawing/2014/main" id="{FE950150-7F41-4D31-A033-B84C12D9DBB7}"/>
              </a:ext>
            </a:extLst>
          </p:cNvPr>
          <p:cNvCxnSpPr/>
          <p:nvPr/>
        </p:nvCxnSpPr>
        <p:spPr>
          <a:xfrm>
            <a:off x="2579330" y="4841560"/>
            <a:ext cx="314537" cy="2662"/>
          </a:xfrm>
          <a:prstGeom prst="line">
            <a:avLst/>
          </a:prstGeom>
          <a:noFill/>
          <a:ln w="38100" cap="flat" cmpd="sng" algn="ctr">
            <a:solidFill>
              <a:srgbClr val="115076"/>
            </a:solidFill>
            <a:prstDash val="solid"/>
            <a:miter lim="800000"/>
          </a:ln>
          <a:effectLst/>
        </p:spPr>
      </p:cxnSp>
      <p:cxnSp>
        <p:nvCxnSpPr>
          <p:cNvPr id="76" name="Straight Connector 75">
            <a:extLst>
              <a:ext uri="{FF2B5EF4-FFF2-40B4-BE49-F238E27FC236}">
                <a16:creationId xmlns:a16="http://schemas.microsoft.com/office/drawing/2014/main" id="{6D765ED2-4513-4FAF-B0F4-09EE76C38B28}"/>
              </a:ext>
            </a:extLst>
          </p:cNvPr>
          <p:cNvCxnSpPr/>
          <p:nvPr/>
        </p:nvCxnSpPr>
        <p:spPr>
          <a:xfrm>
            <a:off x="1463573" y="4839971"/>
            <a:ext cx="314537" cy="2662"/>
          </a:xfrm>
          <a:prstGeom prst="line">
            <a:avLst/>
          </a:prstGeom>
          <a:noFill/>
          <a:ln w="38100" cap="flat" cmpd="sng" algn="ctr">
            <a:solidFill>
              <a:srgbClr val="115076"/>
            </a:solidFill>
            <a:prstDash val="solid"/>
            <a:miter lim="800000"/>
          </a:ln>
          <a:effectLst/>
        </p:spPr>
      </p:cxnSp>
      <p:cxnSp>
        <p:nvCxnSpPr>
          <p:cNvPr id="77" name="Straight Connector 76">
            <a:extLst>
              <a:ext uri="{FF2B5EF4-FFF2-40B4-BE49-F238E27FC236}">
                <a16:creationId xmlns:a16="http://schemas.microsoft.com/office/drawing/2014/main" id="{D90C55C1-3F56-4B1A-A4E9-1B12684CAE5B}"/>
              </a:ext>
            </a:extLst>
          </p:cNvPr>
          <p:cNvCxnSpPr/>
          <p:nvPr/>
        </p:nvCxnSpPr>
        <p:spPr>
          <a:xfrm>
            <a:off x="3310982" y="4843039"/>
            <a:ext cx="314537" cy="2662"/>
          </a:xfrm>
          <a:prstGeom prst="line">
            <a:avLst/>
          </a:prstGeom>
          <a:noFill/>
          <a:ln w="38100" cap="flat" cmpd="sng" algn="ctr">
            <a:solidFill>
              <a:srgbClr val="115076"/>
            </a:solidFill>
            <a:prstDash val="solid"/>
            <a:miter lim="800000"/>
          </a:ln>
          <a:effectLst/>
        </p:spPr>
      </p:cxnSp>
      <p:sp>
        <p:nvSpPr>
          <p:cNvPr id="78" name="TextBox 77">
            <a:extLst>
              <a:ext uri="{FF2B5EF4-FFF2-40B4-BE49-F238E27FC236}">
                <a16:creationId xmlns:a16="http://schemas.microsoft.com/office/drawing/2014/main" id="{3F49F19B-3487-4E56-A444-0F878286D362}"/>
              </a:ext>
            </a:extLst>
          </p:cNvPr>
          <p:cNvSpPr txBox="1"/>
          <p:nvPr/>
        </p:nvSpPr>
        <p:spPr>
          <a:xfrm>
            <a:off x="1426236" y="4218218"/>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a</a:t>
            </a:r>
          </a:p>
        </p:txBody>
      </p:sp>
      <p:sp>
        <p:nvSpPr>
          <p:cNvPr id="79" name="TextBox 78">
            <a:extLst>
              <a:ext uri="{FF2B5EF4-FFF2-40B4-BE49-F238E27FC236}">
                <a16:creationId xmlns:a16="http://schemas.microsoft.com/office/drawing/2014/main" id="{5EA14CCF-767A-41E5-A845-DDA8F2348BFE}"/>
              </a:ext>
            </a:extLst>
          </p:cNvPr>
          <p:cNvSpPr txBox="1"/>
          <p:nvPr/>
        </p:nvSpPr>
        <p:spPr>
          <a:xfrm>
            <a:off x="3286081" y="4234927"/>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e</a:t>
            </a:r>
          </a:p>
        </p:txBody>
      </p:sp>
      <p:sp>
        <p:nvSpPr>
          <p:cNvPr id="80" name="TextBox 79">
            <a:extLst>
              <a:ext uri="{FF2B5EF4-FFF2-40B4-BE49-F238E27FC236}">
                <a16:creationId xmlns:a16="http://schemas.microsoft.com/office/drawing/2014/main" id="{E845D0A9-87BD-4D1E-B97F-D16D135BC564}"/>
              </a:ext>
            </a:extLst>
          </p:cNvPr>
          <p:cNvSpPr txBox="1"/>
          <p:nvPr/>
        </p:nvSpPr>
        <p:spPr>
          <a:xfrm>
            <a:off x="3643571" y="4244071"/>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s</a:t>
            </a:r>
          </a:p>
        </p:txBody>
      </p:sp>
      <p:cxnSp>
        <p:nvCxnSpPr>
          <p:cNvPr id="81" name="Straight Connector 80">
            <a:extLst>
              <a:ext uri="{FF2B5EF4-FFF2-40B4-BE49-F238E27FC236}">
                <a16:creationId xmlns:a16="http://schemas.microsoft.com/office/drawing/2014/main" id="{EBA640E1-07B1-4BE0-BB5D-9BA1BD5E1D6C}"/>
              </a:ext>
            </a:extLst>
          </p:cNvPr>
          <p:cNvCxnSpPr/>
          <p:nvPr/>
        </p:nvCxnSpPr>
        <p:spPr>
          <a:xfrm>
            <a:off x="3678775" y="4844222"/>
            <a:ext cx="314537" cy="2662"/>
          </a:xfrm>
          <a:prstGeom prst="line">
            <a:avLst/>
          </a:prstGeom>
          <a:noFill/>
          <a:ln w="38100" cap="flat" cmpd="sng" algn="ctr">
            <a:solidFill>
              <a:srgbClr val="115076"/>
            </a:solidFill>
            <a:prstDash val="solid"/>
            <a:miter lim="800000"/>
          </a:ln>
          <a:effectLst/>
        </p:spPr>
      </p:cxnSp>
      <p:sp>
        <p:nvSpPr>
          <p:cNvPr id="82" name="TextBox 81">
            <a:extLst>
              <a:ext uri="{FF2B5EF4-FFF2-40B4-BE49-F238E27FC236}">
                <a16:creationId xmlns:a16="http://schemas.microsoft.com/office/drawing/2014/main" id="{315BD628-EB9E-426D-8E11-1AF8FF09E800}"/>
              </a:ext>
            </a:extLst>
          </p:cNvPr>
          <p:cNvSpPr txBox="1"/>
          <p:nvPr/>
        </p:nvSpPr>
        <p:spPr>
          <a:xfrm>
            <a:off x="1819558" y="4204957"/>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c</a:t>
            </a:r>
          </a:p>
        </p:txBody>
      </p:sp>
      <p:cxnSp>
        <p:nvCxnSpPr>
          <p:cNvPr id="83" name="Straight Connector 82">
            <a:extLst>
              <a:ext uri="{FF2B5EF4-FFF2-40B4-BE49-F238E27FC236}">
                <a16:creationId xmlns:a16="http://schemas.microsoft.com/office/drawing/2014/main" id="{1376A37D-3A62-43F4-A810-1B070B8E45D0}"/>
              </a:ext>
            </a:extLst>
          </p:cNvPr>
          <p:cNvCxnSpPr/>
          <p:nvPr/>
        </p:nvCxnSpPr>
        <p:spPr>
          <a:xfrm>
            <a:off x="1828590" y="4838529"/>
            <a:ext cx="314537" cy="2662"/>
          </a:xfrm>
          <a:prstGeom prst="line">
            <a:avLst/>
          </a:prstGeom>
          <a:noFill/>
          <a:ln w="38100" cap="flat" cmpd="sng" algn="ctr">
            <a:solidFill>
              <a:srgbClr val="115076"/>
            </a:solidFill>
            <a:prstDash val="solid"/>
            <a:miter lim="800000"/>
          </a:ln>
          <a:effectLst/>
        </p:spPr>
      </p:cxnSp>
      <p:cxnSp>
        <p:nvCxnSpPr>
          <p:cNvPr id="84" name="Straight Connector 83">
            <a:extLst>
              <a:ext uri="{FF2B5EF4-FFF2-40B4-BE49-F238E27FC236}">
                <a16:creationId xmlns:a16="http://schemas.microsoft.com/office/drawing/2014/main" id="{6D5A250C-BD36-4831-878F-6DCFB4FB6551}"/>
              </a:ext>
            </a:extLst>
          </p:cNvPr>
          <p:cNvCxnSpPr/>
          <p:nvPr/>
        </p:nvCxnSpPr>
        <p:spPr>
          <a:xfrm>
            <a:off x="1124704" y="5649420"/>
            <a:ext cx="314537" cy="2662"/>
          </a:xfrm>
          <a:prstGeom prst="line">
            <a:avLst/>
          </a:prstGeom>
          <a:noFill/>
          <a:ln w="38100" cap="flat" cmpd="sng" algn="ctr">
            <a:solidFill>
              <a:srgbClr val="115076"/>
            </a:solidFill>
            <a:prstDash val="solid"/>
            <a:miter lim="800000"/>
          </a:ln>
          <a:effectLst/>
        </p:spPr>
      </p:cxnSp>
      <p:sp>
        <p:nvSpPr>
          <p:cNvPr id="86" name="TextBox 85">
            <a:extLst>
              <a:ext uri="{FF2B5EF4-FFF2-40B4-BE49-F238E27FC236}">
                <a16:creationId xmlns:a16="http://schemas.microsoft.com/office/drawing/2014/main" id="{A2D4B0FC-31C1-4631-B192-BFDD1183BEB0}"/>
              </a:ext>
            </a:extLst>
          </p:cNvPr>
          <p:cNvSpPr txBox="1"/>
          <p:nvPr/>
        </p:nvSpPr>
        <p:spPr>
          <a:xfrm>
            <a:off x="1439241" y="5001788"/>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e</a:t>
            </a:r>
          </a:p>
        </p:txBody>
      </p:sp>
      <p:cxnSp>
        <p:nvCxnSpPr>
          <p:cNvPr id="87" name="Straight Connector 86">
            <a:extLst>
              <a:ext uri="{FF2B5EF4-FFF2-40B4-BE49-F238E27FC236}">
                <a16:creationId xmlns:a16="http://schemas.microsoft.com/office/drawing/2014/main" id="{D2BE391D-4F6B-4202-8EBC-F6269B0760E3}"/>
              </a:ext>
            </a:extLst>
          </p:cNvPr>
          <p:cNvCxnSpPr/>
          <p:nvPr/>
        </p:nvCxnSpPr>
        <p:spPr>
          <a:xfrm>
            <a:off x="1514053" y="5648907"/>
            <a:ext cx="314537" cy="2662"/>
          </a:xfrm>
          <a:prstGeom prst="line">
            <a:avLst/>
          </a:prstGeom>
          <a:noFill/>
          <a:ln w="38100" cap="flat" cmpd="sng" algn="ctr">
            <a:solidFill>
              <a:srgbClr val="115076"/>
            </a:solidFill>
            <a:prstDash val="solid"/>
            <a:miter lim="800000"/>
          </a:ln>
          <a:effectLst/>
        </p:spPr>
      </p:cxnSp>
      <p:sp>
        <p:nvSpPr>
          <p:cNvPr id="90" name="TextBox 89">
            <a:extLst>
              <a:ext uri="{FF2B5EF4-FFF2-40B4-BE49-F238E27FC236}">
                <a16:creationId xmlns:a16="http://schemas.microsoft.com/office/drawing/2014/main" id="{92B32329-C88C-4890-A353-30F08C1B74BD}"/>
              </a:ext>
            </a:extLst>
          </p:cNvPr>
          <p:cNvSpPr txBox="1"/>
          <p:nvPr/>
        </p:nvSpPr>
        <p:spPr>
          <a:xfrm>
            <a:off x="2907750" y="4234927"/>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n</a:t>
            </a:r>
          </a:p>
        </p:txBody>
      </p:sp>
      <p:cxnSp>
        <p:nvCxnSpPr>
          <p:cNvPr id="121" name="Straight Connector 120">
            <a:extLst>
              <a:ext uri="{FF2B5EF4-FFF2-40B4-BE49-F238E27FC236}">
                <a16:creationId xmlns:a16="http://schemas.microsoft.com/office/drawing/2014/main" id="{D90C55C1-3F56-4B1A-A4E9-1B12684CAE5B}"/>
              </a:ext>
            </a:extLst>
          </p:cNvPr>
          <p:cNvCxnSpPr/>
          <p:nvPr/>
        </p:nvCxnSpPr>
        <p:spPr>
          <a:xfrm>
            <a:off x="517275" y="6251798"/>
            <a:ext cx="314537" cy="2662"/>
          </a:xfrm>
          <a:prstGeom prst="line">
            <a:avLst/>
          </a:prstGeom>
          <a:noFill/>
          <a:ln w="38100" cap="flat" cmpd="sng" algn="ctr">
            <a:solidFill>
              <a:srgbClr val="115076"/>
            </a:solidFill>
            <a:prstDash val="solid"/>
            <a:miter lim="800000"/>
          </a:ln>
          <a:effectLst/>
        </p:spPr>
      </p:cxnSp>
      <p:sp>
        <p:nvSpPr>
          <p:cNvPr id="122" name="TextBox 121">
            <a:extLst>
              <a:ext uri="{FF2B5EF4-FFF2-40B4-BE49-F238E27FC236}">
                <a16:creationId xmlns:a16="http://schemas.microsoft.com/office/drawing/2014/main" id="{5EA14CCF-767A-41E5-A845-DDA8F2348BFE}"/>
              </a:ext>
            </a:extLst>
          </p:cNvPr>
          <p:cNvSpPr txBox="1"/>
          <p:nvPr/>
        </p:nvSpPr>
        <p:spPr>
          <a:xfrm>
            <a:off x="485466" y="5624516"/>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v</a:t>
            </a:r>
          </a:p>
        </p:txBody>
      </p:sp>
      <p:sp>
        <p:nvSpPr>
          <p:cNvPr id="123" name="TextBox 122">
            <a:extLst>
              <a:ext uri="{FF2B5EF4-FFF2-40B4-BE49-F238E27FC236}">
                <a16:creationId xmlns:a16="http://schemas.microsoft.com/office/drawing/2014/main" id="{E845D0A9-87BD-4D1E-B97F-D16D135BC564}"/>
              </a:ext>
            </a:extLst>
          </p:cNvPr>
          <p:cNvSpPr txBox="1"/>
          <p:nvPr/>
        </p:nvSpPr>
        <p:spPr>
          <a:xfrm>
            <a:off x="898276" y="5614011"/>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e</a:t>
            </a:r>
          </a:p>
        </p:txBody>
      </p:sp>
      <p:cxnSp>
        <p:nvCxnSpPr>
          <p:cNvPr id="124" name="Straight Connector 123">
            <a:extLst>
              <a:ext uri="{FF2B5EF4-FFF2-40B4-BE49-F238E27FC236}">
                <a16:creationId xmlns:a16="http://schemas.microsoft.com/office/drawing/2014/main" id="{EBA640E1-07B1-4BE0-BB5D-9BA1BD5E1D6C}"/>
              </a:ext>
            </a:extLst>
          </p:cNvPr>
          <p:cNvCxnSpPr/>
          <p:nvPr/>
        </p:nvCxnSpPr>
        <p:spPr>
          <a:xfrm>
            <a:off x="926472" y="6251798"/>
            <a:ext cx="314537" cy="2662"/>
          </a:xfrm>
          <a:prstGeom prst="line">
            <a:avLst/>
          </a:prstGeom>
          <a:noFill/>
          <a:ln w="38100" cap="flat" cmpd="sng" algn="ctr">
            <a:solidFill>
              <a:srgbClr val="115076"/>
            </a:solidFill>
            <a:prstDash val="solid"/>
            <a:miter lim="800000"/>
          </a:ln>
          <a:effectLst/>
        </p:spPr>
      </p:cxnSp>
      <p:sp>
        <p:nvSpPr>
          <p:cNvPr id="125" name="TextBox 124">
            <a:extLst>
              <a:ext uri="{FF2B5EF4-FFF2-40B4-BE49-F238E27FC236}">
                <a16:creationId xmlns:a16="http://schemas.microsoft.com/office/drawing/2014/main" id="{315BD628-EB9E-426D-8E11-1AF8FF09E800}"/>
              </a:ext>
            </a:extLst>
          </p:cNvPr>
          <p:cNvSpPr txBox="1"/>
          <p:nvPr/>
        </p:nvSpPr>
        <p:spPr>
          <a:xfrm>
            <a:off x="1278387" y="5613371"/>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a:ln>
                  <a:noFill/>
                </a:ln>
                <a:solidFill>
                  <a:srgbClr val="ED7D31"/>
                </a:solidFill>
                <a:effectLst/>
                <a:uLnTx/>
                <a:uFillTx/>
                <a:latin typeface="Century Gothic" panose="020F0302020204030204"/>
                <a:ea typeface="+mn-ea"/>
                <a:cs typeface="+mn-cs"/>
              </a:rPr>
              <a:t>r</a:t>
            </a:r>
            <a:endPar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endParaRPr>
          </a:p>
        </p:txBody>
      </p:sp>
      <p:cxnSp>
        <p:nvCxnSpPr>
          <p:cNvPr id="126" name="Straight Connector 125">
            <a:extLst>
              <a:ext uri="{FF2B5EF4-FFF2-40B4-BE49-F238E27FC236}">
                <a16:creationId xmlns:a16="http://schemas.microsoft.com/office/drawing/2014/main" id="{1376A37D-3A62-43F4-A810-1B070B8E45D0}"/>
              </a:ext>
            </a:extLst>
          </p:cNvPr>
          <p:cNvCxnSpPr/>
          <p:nvPr/>
        </p:nvCxnSpPr>
        <p:spPr>
          <a:xfrm>
            <a:off x="1337512" y="6246534"/>
            <a:ext cx="314537" cy="2662"/>
          </a:xfrm>
          <a:prstGeom prst="line">
            <a:avLst/>
          </a:prstGeom>
          <a:noFill/>
          <a:ln w="38100" cap="flat" cmpd="sng" algn="ctr">
            <a:solidFill>
              <a:srgbClr val="115076"/>
            </a:solidFill>
            <a:prstDash val="solid"/>
            <a:miter lim="800000"/>
          </a:ln>
          <a:effectLst/>
        </p:spPr>
      </p:cxnSp>
      <p:cxnSp>
        <p:nvCxnSpPr>
          <p:cNvPr id="127" name="Straight Connector 126">
            <a:extLst>
              <a:ext uri="{FF2B5EF4-FFF2-40B4-BE49-F238E27FC236}">
                <a16:creationId xmlns:a16="http://schemas.microsoft.com/office/drawing/2014/main" id="{6D5A250C-BD36-4831-878F-6DCFB4FB6551}"/>
              </a:ext>
            </a:extLst>
          </p:cNvPr>
          <p:cNvCxnSpPr/>
          <p:nvPr/>
        </p:nvCxnSpPr>
        <p:spPr>
          <a:xfrm>
            <a:off x="1748867" y="6255501"/>
            <a:ext cx="314537" cy="2662"/>
          </a:xfrm>
          <a:prstGeom prst="line">
            <a:avLst/>
          </a:prstGeom>
          <a:noFill/>
          <a:ln w="38100" cap="flat" cmpd="sng" algn="ctr">
            <a:solidFill>
              <a:srgbClr val="115076"/>
            </a:solidFill>
            <a:prstDash val="solid"/>
            <a:miter lim="800000"/>
          </a:ln>
          <a:effectLst/>
        </p:spPr>
      </p:cxnSp>
      <p:cxnSp>
        <p:nvCxnSpPr>
          <p:cNvPr id="130" name="Straight Connector 129">
            <a:extLst>
              <a:ext uri="{FF2B5EF4-FFF2-40B4-BE49-F238E27FC236}">
                <a16:creationId xmlns:a16="http://schemas.microsoft.com/office/drawing/2014/main" id="{D2BE391D-4F6B-4202-8EBC-F6269B0760E3}"/>
              </a:ext>
            </a:extLst>
          </p:cNvPr>
          <p:cNvCxnSpPr/>
          <p:nvPr/>
        </p:nvCxnSpPr>
        <p:spPr>
          <a:xfrm>
            <a:off x="2152037" y="6258174"/>
            <a:ext cx="314537" cy="2662"/>
          </a:xfrm>
          <a:prstGeom prst="line">
            <a:avLst/>
          </a:prstGeom>
          <a:noFill/>
          <a:ln w="38100" cap="flat" cmpd="sng" algn="ctr">
            <a:solidFill>
              <a:srgbClr val="115076"/>
            </a:solidFill>
            <a:prstDash val="solid"/>
            <a:miter lim="800000"/>
          </a:ln>
          <a:effectLst/>
        </p:spPr>
      </p:cxnSp>
      <p:cxnSp>
        <p:nvCxnSpPr>
          <p:cNvPr id="136" name="Straight Connector 135">
            <a:extLst>
              <a:ext uri="{FF2B5EF4-FFF2-40B4-BE49-F238E27FC236}">
                <a16:creationId xmlns:a16="http://schemas.microsoft.com/office/drawing/2014/main" id="{D90C55C1-3F56-4B1A-A4E9-1B12684CAE5B}"/>
              </a:ext>
            </a:extLst>
          </p:cNvPr>
          <p:cNvCxnSpPr/>
          <p:nvPr/>
        </p:nvCxnSpPr>
        <p:spPr>
          <a:xfrm>
            <a:off x="2583963" y="6259762"/>
            <a:ext cx="314537" cy="2662"/>
          </a:xfrm>
          <a:prstGeom prst="line">
            <a:avLst/>
          </a:prstGeom>
          <a:noFill/>
          <a:ln w="38100" cap="flat" cmpd="sng" algn="ctr">
            <a:solidFill>
              <a:srgbClr val="115076"/>
            </a:solidFill>
            <a:prstDash val="solid"/>
            <a:miter lim="800000"/>
          </a:ln>
          <a:effectLst/>
        </p:spPr>
      </p:cxnSp>
      <p:sp>
        <p:nvSpPr>
          <p:cNvPr id="137" name="TextBox 136">
            <a:extLst>
              <a:ext uri="{FF2B5EF4-FFF2-40B4-BE49-F238E27FC236}">
                <a16:creationId xmlns:a16="http://schemas.microsoft.com/office/drawing/2014/main" id="{5EA14CCF-767A-41E5-A845-DDA8F2348BFE}"/>
              </a:ext>
            </a:extLst>
          </p:cNvPr>
          <p:cNvSpPr txBox="1"/>
          <p:nvPr/>
        </p:nvSpPr>
        <p:spPr>
          <a:xfrm>
            <a:off x="2539921" y="5634581"/>
            <a:ext cx="3893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rgbClr val="ED7D31"/>
                </a:solidFill>
                <a:effectLst/>
                <a:uLnTx/>
                <a:uFillTx/>
                <a:latin typeface="Century Gothic" panose="020F0302020204030204"/>
                <a:ea typeface="+mn-ea"/>
                <a:cs typeface="+mn-cs"/>
              </a:rPr>
              <a:t>o</a:t>
            </a:r>
          </a:p>
        </p:txBody>
      </p:sp>
      <p:cxnSp>
        <p:nvCxnSpPr>
          <p:cNvPr id="119" name="Straight Connector 118">
            <a:extLst>
              <a:ext uri="{FF2B5EF4-FFF2-40B4-BE49-F238E27FC236}">
                <a16:creationId xmlns:a16="http://schemas.microsoft.com/office/drawing/2014/main" id="{F10DA9B8-27EA-FC4F-B0DD-E8E0D05146B2}"/>
              </a:ext>
            </a:extLst>
          </p:cNvPr>
          <p:cNvCxnSpPr/>
          <p:nvPr/>
        </p:nvCxnSpPr>
        <p:spPr>
          <a:xfrm>
            <a:off x="2946455" y="4841560"/>
            <a:ext cx="314537" cy="2662"/>
          </a:xfrm>
          <a:prstGeom prst="line">
            <a:avLst/>
          </a:prstGeom>
          <a:noFill/>
          <a:ln w="38100" cap="flat" cmpd="sng" algn="ctr">
            <a:solidFill>
              <a:srgbClr val="115076"/>
            </a:solidFill>
            <a:prstDash val="solid"/>
            <a:miter lim="800000"/>
          </a:ln>
          <a:effectLst/>
        </p:spPr>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9064" y="4939064"/>
            <a:ext cx="1089519" cy="108951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7457" y="4902025"/>
            <a:ext cx="1305259" cy="130525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600" y="1043897"/>
            <a:ext cx="2177378" cy="2177378"/>
          </a:xfrm>
          <a:prstGeom prst="rect">
            <a:avLst/>
          </a:prstGeom>
        </p:spPr>
      </p:pic>
    </p:spTree>
    <p:extLst>
      <p:ext uri="{BB962C8B-B14F-4D97-AF65-F5344CB8AC3E}">
        <p14:creationId xmlns:p14="http://schemas.microsoft.com/office/powerpoint/2010/main" val="326289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1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8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9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8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85"/>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86"/>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2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2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25"/>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28"/>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29"/>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P spid="33" grpId="0"/>
      <p:bldP spid="34" grpId="0"/>
      <p:bldP spid="65" grpId="0"/>
      <p:bldP spid="67" grpId="0"/>
      <p:bldP spid="69" grpId="0"/>
      <p:bldP spid="71" grpId="0"/>
      <p:bldP spid="73" grpId="0"/>
      <p:bldP spid="75" grpId="0"/>
      <p:bldP spid="61" grpId="0"/>
      <p:bldP spid="63" grpId="0"/>
      <p:bldP spid="94" grpId="0"/>
      <p:bldP spid="30" grpId="0"/>
      <p:bldP spid="98" grpId="0"/>
      <p:bldP spid="106" grpId="0"/>
      <p:bldP spid="108" grpId="0"/>
      <p:bldP spid="110" grpId="0"/>
      <p:bldP spid="112" grpId="0"/>
      <p:bldP spid="114" grpId="0"/>
      <p:bldP spid="116" grpId="0"/>
      <p:bldP spid="85" grpId="0"/>
      <p:bldP spid="128" grpId="0"/>
      <p:bldP spid="129" grpId="0"/>
      <p:bldP spid="39" grpId="0"/>
      <p:bldP spid="40" grpId="0"/>
      <p:bldP spid="41" grpId="0"/>
      <p:bldP spid="43" grpId="0"/>
      <p:bldP spid="44" grpId="0"/>
      <p:bldP spid="45" grpId="0"/>
      <p:bldP spid="56" grpId="0"/>
      <p:bldP spid="58" grpId="0"/>
      <p:bldP spid="78" grpId="0"/>
      <p:bldP spid="79" grpId="0"/>
      <p:bldP spid="80" grpId="0"/>
      <p:bldP spid="82" grpId="0"/>
      <p:bldP spid="86" grpId="0"/>
      <p:bldP spid="90" grpId="0"/>
      <p:bldP spid="122" grpId="0"/>
      <p:bldP spid="123" grpId="0"/>
      <p:bldP spid="125" grpId="0"/>
      <p:bldP spid="13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0141" y="2260444"/>
            <a:ext cx="9210657" cy="879475"/>
          </a:xfrm>
        </p:spPr>
        <p:txBody>
          <a:bodyPr>
            <a:noAutofit/>
          </a:bodyPr>
          <a:lstStyle/>
          <a:p>
            <a:pPr algn="l"/>
            <a:r>
              <a:rPr lang="en-GB" sz="3200" b="1">
                <a:solidFill>
                  <a:prstClr val="white"/>
                </a:solidFill>
              </a:rPr>
              <a:t>Asking questions about events in the past (holidays)</a:t>
            </a:r>
            <a:endParaRPr lang="en-US" sz="32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36983" y="3155512"/>
            <a:ext cx="7045510" cy="437985"/>
          </a:xfrm>
        </p:spPr>
        <p:txBody>
          <a:bodyPr>
            <a:normAutofit fontScale="92500" lnSpcReduction="10000"/>
          </a:bodyPr>
          <a:lstStyle/>
          <a:p>
            <a:pPr algn="l"/>
            <a:r>
              <a:rPr lang="en-GB" sz="2800">
                <a:solidFill>
                  <a:prstClr val="white"/>
                </a:solidFill>
              </a:rPr>
              <a:t>-ar verbs in the preterite [revisited]</a:t>
            </a:r>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41566" y="5095357"/>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Y9 </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a:t>
            </a:r>
            <a:r>
              <a:rPr kumimoji="0" lang="en-GB" sz="2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Week 1 </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2</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41566" y="6015823"/>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Pete Watson / </a:t>
            </a:r>
            <a:r>
              <a:rPr lang="en-GB" sz="1400" dirty="0">
                <a:solidFill>
                  <a:prstClr val="white"/>
                </a:solidFill>
                <a:latin typeface="Century Gothic" panose="020B0502020202020204" pitchFamily="34" charset="0"/>
              </a:rPr>
              <a:t>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 Nick Avery</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30</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.06.21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4" name="Subtitle 5">
            <a:extLst>
              <a:ext uri="{FF2B5EF4-FFF2-40B4-BE49-F238E27FC236}">
                <a16:creationId xmlns:a16="http://schemas.microsoft.com/office/drawing/2014/main" id="{DDFED1B0-8365-D84A-847E-1CD3FA337399}"/>
              </a:ext>
            </a:extLst>
          </p:cNvPr>
          <p:cNvSpPr txBox="1">
            <a:spLocks/>
          </p:cNvSpPr>
          <p:nvPr/>
        </p:nvSpPr>
        <p:spPr>
          <a:xfrm>
            <a:off x="236983" y="3593497"/>
            <a:ext cx="6933485" cy="437985"/>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subject pronouns [revisited]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87009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EC16FF40-0D5C-6244-A464-7C050E15C7F3}"/>
              </a:ext>
            </a:extLst>
          </p:cNvPr>
          <p:cNvGraphicFramePr>
            <a:graphicFrameLocks noGrp="1"/>
          </p:cNvGraphicFramePr>
          <p:nvPr>
            <p:extLst>
              <p:ext uri="{D42A27DB-BD31-4B8C-83A1-F6EECF244321}">
                <p14:modId xmlns:p14="http://schemas.microsoft.com/office/powerpoint/2010/main" val="1437544865"/>
              </p:ext>
            </p:extLst>
          </p:nvPr>
        </p:nvGraphicFramePr>
        <p:xfrm>
          <a:off x="331721" y="1150613"/>
          <a:ext cx="3906171" cy="5120640"/>
        </p:xfrm>
        <a:graphic>
          <a:graphicData uri="http://schemas.openxmlformats.org/drawingml/2006/table">
            <a:tbl>
              <a:tblPr firstRow="1" bandRow="1">
                <a:tableStyleId>{5DA37D80-6434-44D0-A028-1B22A696006F}</a:tableStyleId>
              </a:tblPr>
              <a:tblGrid>
                <a:gridCol w="467975">
                  <a:extLst>
                    <a:ext uri="{9D8B030D-6E8A-4147-A177-3AD203B41FA5}">
                      <a16:colId xmlns:a16="http://schemas.microsoft.com/office/drawing/2014/main" val="2621614823"/>
                    </a:ext>
                  </a:extLst>
                </a:gridCol>
                <a:gridCol w="1935724">
                  <a:extLst>
                    <a:ext uri="{9D8B030D-6E8A-4147-A177-3AD203B41FA5}">
                      <a16:colId xmlns:a16="http://schemas.microsoft.com/office/drawing/2014/main" val="2072288972"/>
                    </a:ext>
                  </a:extLst>
                </a:gridCol>
                <a:gridCol w="1502472">
                  <a:extLst>
                    <a:ext uri="{9D8B030D-6E8A-4147-A177-3AD203B41FA5}">
                      <a16:colId xmlns:a16="http://schemas.microsoft.com/office/drawing/2014/main" val="288637694"/>
                    </a:ext>
                  </a:extLst>
                </a:gridCol>
              </a:tblGrid>
              <a:tr h="342686">
                <a:tc>
                  <a:txBody>
                    <a:bodyPr/>
                    <a:lstStyle/>
                    <a:p>
                      <a:pPr algn="ctr"/>
                      <a:endParaRPr lang="es-GB" dirty="0">
                        <a:solidFill>
                          <a:srgbClr val="203864"/>
                        </a:solidFill>
                      </a:endParaRPr>
                    </a:p>
                  </a:txBody>
                  <a:tcPr/>
                </a:tc>
                <a:tc>
                  <a:txBody>
                    <a:bodyPr/>
                    <a:lstStyle/>
                    <a:p>
                      <a:pPr algn="ctr"/>
                      <a:r>
                        <a:rPr lang="es-GB" dirty="0">
                          <a:solidFill>
                            <a:srgbClr val="203864"/>
                          </a:solidFill>
                        </a:rPr>
                        <a:t>Palabras</a:t>
                      </a:r>
                    </a:p>
                  </a:txBody>
                  <a:tcPr anchor="ctr"/>
                </a:tc>
                <a:tc>
                  <a:txBody>
                    <a:bodyPr/>
                    <a:lstStyle/>
                    <a:p>
                      <a:pPr algn="ctr"/>
                      <a:r>
                        <a:rPr lang="es-GB" dirty="0">
                          <a:solidFill>
                            <a:srgbClr val="203864"/>
                          </a:solidFill>
                        </a:rPr>
                        <a:t>¿Qué letra?</a:t>
                      </a:r>
                    </a:p>
                  </a:txBody>
                  <a:tcPr anchor="ctr"/>
                </a:tc>
                <a:extLst>
                  <a:ext uri="{0D108BD9-81ED-4DB2-BD59-A6C34878D82A}">
                    <a16:rowId xmlns:a16="http://schemas.microsoft.com/office/drawing/2014/main" val="3915319745"/>
                  </a:ext>
                </a:extLst>
              </a:tr>
              <a:tr h="371243">
                <a:tc>
                  <a:txBody>
                    <a:bodyPr/>
                    <a:lstStyle/>
                    <a:p>
                      <a:pPr algn="ctr"/>
                      <a:r>
                        <a:rPr lang="es-GB" b="1" dirty="0">
                          <a:solidFill>
                            <a:srgbClr val="203864"/>
                          </a:solidFill>
                        </a:rPr>
                        <a:t>1</a:t>
                      </a:r>
                    </a:p>
                  </a:txBody>
                  <a:tcPr/>
                </a:tc>
                <a:tc>
                  <a:txBody>
                    <a:bodyPr/>
                    <a:lstStyle/>
                    <a:p>
                      <a:pPr algn="ctr"/>
                      <a:r>
                        <a:rPr lang="en-GB" sz="2000">
                          <a:solidFill>
                            <a:srgbClr val="203864"/>
                          </a:solidFill>
                        </a:rPr>
                        <a:t>pasar</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650031067"/>
                  </a:ext>
                </a:extLst>
              </a:tr>
              <a:tr h="371243">
                <a:tc>
                  <a:txBody>
                    <a:bodyPr/>
                    <a:lstStyle/>
                    <a:p>
                      <a:pPr algn="ctr"/>
                      <a:r>
                        <a:rPr lang="es-GB" b="1" dirty="0">
                          <a:solidFill>
                            <a:srgbClr val="203864"/>
                          </a:solidFill>
                        </a:rPr>
                        <a:t>2</a:t>
                      </a:r>
                    </a:p>
                  </a:txBody>
                  <a:tcPr/>
                </a:tc>
                <a:tc>
                  <a:txBody>
                    <a:bodyPr/>
                    <a:lstStyle/>
                    <a:p>
                      <a:pPr algn="ctr"/>
                      <a:r>
                        <a:rPr lang="en-GB" sz="2000" dirty="0" err="1">
                          <a:solidFill>
                            <a:srgbClr val="203864"/>
                          </a:solidFill>
                        </a:rPr>
                        <a:t>caminar</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988676319"/>
                  </a:ext>
                </a:extLst>
              </a:tr>
              <a:tr h="371243">
                <a:tc>
                  <a:txBody>
                    <a:bodyPr/>
                    <a:lstStyle/>
                    <a:p>
                      <a:pPr algn="ctr"/>
                      <a:r>
                        <a:rPr lang="es-GB" b="1" dirty="0">
                          <a:solidFill>
                            <a:srgbClr val="203864"/>
                          </a:solidFill>
                        </a:rPr>
                        <a:t>3</a:t>
                      </a:r>
                    </a:p>
                  </a:txBody>
                  <a:tcPr/>
                </a:tc>
                <a:tc>
                  <a:txBody>
                    <a:bodyPr/>
                    <a:lstStyle/>
                    <a:p>
                      <a:pPr algn="ctr"/>
                      <a:r>
                        <a:rPr lang="en-GB" sz="2000" dirty="0">
                          <a:solidFill>
                            <a:srgbClr val="203864"/>
                          </a:solidFill>
                        </a:rPr>
                        <a:t> la </a:t>
                      </a:r>
                      <a:r>
                        <a:rPr lang="en-GB" sz="2000" dirty="0" err="1">
                          <a:solidFill>
                            <a:srgbClr val="203864"/>
                          </a:solidFill>
                        </a:rPr>
                        <a:t>bici</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81987401"/>
                  </a:ext>
                </a:extLst>
              </a:tr>
              <a:tr h="371243">
                <a:tc>
                  <a:txBody>
                    <a:bodyPr/>
                    <a:lstStyle/>
                    <a:p>
                      <a:pPr algn="ctr"/>
                      <a:r>
                        <a:rPr lang="es-GB" b="1" dirty="0">
                          <a:solidFill>
                            <a:srgbClr val="203864"/>
                          </a:solidFill>
                        </a:rPr>
                        <a:t>4</a:t>
                      </a:r>
                    </a:p>
                  </a:txBody>
                  <a:tcPr/>
                </a:tc>
                <a:tc>
                  <a:txBody>
                    <a:bodyPr/>
                    <a:lstStyle/>
                    <a:p>
                      <a:pPr algn="ctr"/>
                      <a:r>
                        <a:rPr lang="en-GB" sz="2000" dirty="0" err="1">
                          <a:solidFill>
                            <a:srgbClr val="203864"/>
                          </a:solidFill>
                        </a:rPr>
                        <a:t>cantar</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46116003"/>
                  </a:ext>
                </a:extLst>
              </a:tr>
              <a:tr h="371243">
                <a:tc>
                  <a:txBody>
                    <a:bodyPr/>
                    <a:lstStyle/>
                    <a:p>
                      <a:pPr algn="ctr"/>
                      <a:r>
                        <a:rPr lang="es-GB" b="1" dirty="0">
                          <a:solidFill>
                            <a:srgbClr val="203864"/>
                          </a:solidFill>
                        </a:rPr>
                        <a:t>5</a:t>
                      </a:r>
                    </a:p>
                  </a:txBody>
                  <a:tcPr/>
                </a:tc>
                <a:tc>
                  <a:txBody>
                    <a:bodyPr/>
                    <a:lstStyle/>
                    <a:p>
                      <a:pPr algn="ctr"/>
                      <a:r>
                        <a:rPr lang="en-GB" sz="2000" dirty="0">
                          <a:solidFill>
                            <a:srgbClr val="203864"/>
                          </a:solidFill>
                        </a:rPr>
                        <a:t>el mar</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181519841"/>
                  </a:ext>
                </a:extLst>
              </a:tr>
              <a:tr h="371243">
                <a:tc>
                  <a:txBody>
                    <a:bodyPr/>
                    <a:lstStyle/>
                    <a:p>
                      <a:pPr algn="ctr"/>
                      <a:r>
                        <a:rPr lang="es-GB" b="1" dirty="0">
                          <a:solidFill>
                            <a:srgbClr val="203864"/>
                          </a:solidFill>
                        </a:rPr>
                        <a:t>6</a:t>
                      </a:r>
                    </a:p>
                  </a:txBody>
                  <a:tcPr/>
                </a:tc>
                <a:tc>
                  <a:txBody>
                    <a:bodyPr/>
                    <a:lstStyle/>
                    <a:p>
                      <a:pPr algn="ctr"/>
                      <a:r>
                        <a:rPr lang="en-GB" sz="2000" dirty="0">
                          <a:solidFill>
                            <a:srgbClr val="203864"/>
                          </a:solidFill>
                        </a:rPr>
                        <a:t>¿De </a:t>
                      </a:r>
                      <a:r>
                        <a:rPr lang="en-GB" sz="2000" dirty="0" err="1">
                          <a:solidFill>
                            <a:srgbClr val="203864"/>
                          </a:solidFill>
                        </a:rPr>
                        <a:t>verdad</a:t>
                      </a:r>
                      <a:r>
                        <a:rPr lang="en-GB" sz="2000" dirty="0">
                          <a:solidFill>
                            <a:srgbClr val="203864"/>
                          </a:solidFill>
                        </a:rPr>
                        <a:t>?</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39679555"/>
                  </a:ext>
                </a:extLst>
              </a:tr>
              <a:tr h="371243">
                <a:tc>
                  <a:txBody>
                    <a:bodyPr/>
                    <a:lstStyle/>
                    <a:p>
                      <a:pPr algn="ctr"/>
                      <a:r>
                        <a:rPr lang="es-GB" b="1" dirty="0">
                          <a:solidFill>
                            <a:srgbClr val="203864"/>
                          </a:solidFill>
                        </a:rPr>
                        <a:t>7</a:t>
                      </a:r>
                    </a:p>
                  </a:txBody>
                  <a:tcPr/>
                </a:tc>
                <a:tc>
                  <a:txBody>
                    <a:bodyPr/>
                    <a:lstStyle/>
                    <a:p>
                      <a:pPr algn="ctr"/>
                      <a:r>
                        <a:rPr lang="en-GB" sz="2000" dirty="0" err="1">
                          <a:solidFill>
                            <a:srgbClr val="203864"/>
                          </a:solidFill>
                        </a:rPr>
                        <a:t>montar</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3640096996"/>
                  </a:ext>
                </a:extLst>
              </a:tr>
              <a:tr h="371243">
                <a:tc>
                  <a:txBody>
                    <a:bodyPr/>
                    <a:lstStyle/>
                    <a:p>
                      <a:pPr algn="ctr"/>
                      <a:r>
                        <a:rPr lang="es-GB" b="1" dirty="0">
                          <a:solidFill>
                            <a:srgbClr val="203864"/>
                          </a:solidFill>
                        </a:rPr>
                        <a:t>8</a:t>
                      </a:r>
                    </a:p>
                  </a:txBody>
                  <a:tcPr/>
                </a:tc>
                <a:tc>
                  <a:txBody>
                    <a:bodyPr/>
                    <a:lstStyle/>
                    <a:p>
                      <a:pPr algn="ctr"/>
                      <a:r>
                        <a:rPr lang="en-GB" sz="2000" dirty="0" err="1">
                          <a:solidFill>
                            <a:srgbClr val="203864"/>
                          </a:solidFill>
                        </a:rPr>
                        <a:t>viajar</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356760394"/>
                  </a:ext>
                </a:extLst>
              </a:tr>
              <a:tr h="371243">
                <a:tc>
                  <a:txBody>
                    <a:bodyPr/>
                    <a:lstStyle/>
                    <a:p>
                      <a:pPr algn="ctr"/>
                      <a:r>
                        <a:rPr lang="es-GB" b="1" dirty="0">
                          <a:solidFill>
                            <a:srgbClr val="203864"/>
                          </a:solidFill>
                        </a:rPr>
                        <a:t>9</a:t>
                      </a:r>
                    </a:p>
                  </a:txBody>
                  <a:tcPr/>
                </a:tc>
                <a:tc>
                  <a:txBody>
                    <a:bodyPr/>
                    <a:lstStyle/>
                    <a:p>
                      <a:pPr algn="ctr"/>
                      <a:r>
                        <a:rPr lang="en-GB" sz="2000" dirty="0">
                          <a:solidFill>
                            <a:srgbClr val="203864"/>
                          </a:solidFill>
                        </a:rPr>
                        <a:t>el </a:t>
                      </a:r>
                      <a:r>
                        <a:rPr lang="en-GB" sz="2000" dirty="0" err="1">
                          <a:solidFill>
                            <a:srgbClr val="203864"/>
                          </a:solidFill>
                        </a:rPr>
                        <a:t>museo</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3781982526"/>
                  </a:ext>
                </a:extLst>
              </a:tr>
              <a:tr h="371243">
                <a:tc>
                  <a:txBody>
                    <a:bodyPr/>
                    <a:lstStyle/>
                    <a:p>
                      <a:pPr algn="ctr"/>
                      <a:r>
                        <a:rPr lang="es-GB" b="1" dirty="0">
                          <a:solidFill>
                            <a:srgbClr val="203864"/>
                          </a:solidFill>
                        </a:rPr>
                        <a:t>10</a:t>
                      </a:r>
                    </a:p>
                  </a:txBody>
                  <a:tcPr/>
                </a:tc>
                <a:tc>
                  <a:txBody>
                    <a:bodyPr/>
                    <a:lstStyle/>
                    <a:p>
                      <a:pPr algn="ctr"/>
                      <a:r>
                        <a:rPr lang="en-GB" sz="2000" dirty="0">
                          <a:solidFill>
                            <a:srgbClr val="203864"/>
                          </a:solidFill>
                        </a:rPr>
                        <a:t>el </a:t>
                      </a:r>
                      <a:r>
                        <a:rPr lang="en-GB" sz="2000" dirty="0" err="1">
                          <a:solidFill>
                            <a:srgbClr val="203864"/>
                          </a:solidFill>
                        </a:rPr>
                        <a:t>agosto</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654188192"/>
                  </a:ext>
                </a:extLst>
              </a:tr>
              <a:tr h="371243">
                <a:tc>
                  <a:txBody>
                    <a:bodyPr/>
                    <a:lstStyle/>
                    <a:p>
                      <a:pPr algn="ctr"/>
                      <a:r>
                        <a:rPr lang="es-GB" b="1" dirty="0">
                          <a:solidFill>
                            <a:srgbClr val="203864"/>
                          </a:solidFill>
                        </a:rPr>
                        <a:t>11</a:t>
                      </a:r>
                    </a:p>
                  </a:txBody>
                  <a:tcPr/>
                </a:tc>
                <a:tc>
                  <a:txBody>
                    <a:bodyPr/>
                    <a:lstStyle/>
                    <a:p>
                      <a:pPr algn="ctr"/>
                      <a:r>
                        <a:rPr lang="en-GB" sz="2000" dirty="0" err="1">
                          <a:solidFill>
                            <a:srgbClr val="203864"/>
                          </a:solidFill>
                        </a:rPr>
                        <a:t>descansar</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702182975"/>
                  </a:ext>
                </a:extLst>
              </a:tr>
              <a:tr h="371243">
                <a:tc>
                  <a:txBody>
                    <a:bodyPr/>
                    <a:lstStyle/>
                    <a:p>
                      <a:pPr algn="ctr"/>
                      <a:r>
                        <a:rPr lang="es-GB" b="1" dirty="0">
                          <a:solidFill>
                            <a:srgbClr val="203864"/>
                          </a:solidFill>
                        </a:rPr>
                        <a:t>12</a:t>
                      </a:r>
                    </a:p>
                  </a:txBody>
                  <a:tcPr/>
                </a:tc>
                <a:tc>
                  <a:txBody>
                    <a:bodyPr/>
                    <a:lstStyle/>
                    <a:p>
                      <a:pPr algn="ctr"/>
                      <a:r>
                        <a:rPr lang="en-GB" sz="2000" dirty="0" err="1">
                          <a:solidFill>
                            <a:srgbClr val="203864"/>
                          </a:solidFill>
                        </a:rPr>
                        <a:t>bailar</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526158312"/>
                  </a:ext>
                </a:extLst>
              </a:tr>
            </a:tbl>
          </a:graphicData>
        </a:graphic>
      </p:graphicFrame>
      <p:sp>
        <p:nvSpPr>
          <p:cNvPr id="15" name="CuadroTexto 14">
            <a:extLst>
              <a:ext uri="{FF2B5EF4-FFF2-40B4-BE49-F238E27FC236}">
                <a16:creationId xmlns:a16="http://schemas.microsoft.com/office/drawing/2014/main" id="{CD66F381-3521-A445-8C7F-3B0810A8951D}"/>
              </a:ext>
            </a:extLst>
          </p:cNvPr>
          <p:cNvSpPr txBox="1"/>
          <p:nvPr/>
        </p:nvSpPr>
        <p:spPr>
          <a:xfrm>
            <a:off x="226524" y="67927"/>
            <a:ext cx="1014937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Escribe la letra correcta para cada palabra en español.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Después, las palabras van a desaparecer. Debes decir una letra en español. Tu compañero debe decir la palabra en español. ¡Toma turnos!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24" name="Imagen 23">
            <a:extLst>
              <a:ext uri="{FF2B5EF4-FFF2-40B4-BE49-F238E27FC236}">
                <a16:creationId xmlns:a16="http://schemas.microsoft.com/office/drawing/2014/main" id="{6EBD0069-47BA-FA49-8BF0-2A6FE2AAC690}"/>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5577" b="94038" l="10000" r="90000">
                        <a14:foregroundMark x1="52000" y1="5769" x2="60111" y2="41923"/>
                        <a14:foregroundMark x1="60111" y1="41923" x2="60222" y2="42308"/>
                        <a14:foregroundMark x1="59333" y1="92692" x2="42778" y2="94038"/>
                        <a14:foregroundMark x1="66556" y1="18269" x2="54111" y2="29808"/>
                        <a14:foregroundMark x1="54111" y1="29808" x2="48444" y2="26923"/>
                        <a14:foregroundMark x1="48444" y1="26923" x2="48111" y2="26538"/>
                      </a14:backgroundRemoval>
                    </a14:imgEffect>
                  </a14:imgLayer>
                </a14:imgProps>
              </a:ext>
              <a:ext uri="{28A0092B-C50C-407E-A947-70E740481C1C}">
                <a14:useLocalDpi xmlns:a14="http://schemas.microsoft.com/office/drawing/2010/main"/>
              </a:ext>
            </a:extLst>
          </a:blip>
          <a:stretch>
            <a:fillRect/>
          </a:stretch>
        </p:blipFill>
        <p:spPr>
          <a:xfrm>
            <a:off x="8126409" y="1414014"/>
            <a:ext cx="1500798" cy="867128"/>
          </a:xfrm>
          <a:prstGeom prst="rect">
            <a:avLst/>
          </a:prstGeom>
        </p:spPr>
      </p:pic>
      <p:pic>
        <p:nvPicPr>
          <p:cNvPr id="26" name="Imagen 25">
            <a:extLst>
              <a:ext uri="{FF2B5EF4-FFF2-40B4-BE49-F238E27FC236}">
                <a16:creationId xmlns:a16="http://schemas.microsoft.com/office/drawing/2014/main" id="{24D55BA2-0865-7E4C-AE03-1CB36102CAE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26288" y="2988847"/>
            <a:ext cx="1015663" cy="760766"/>
          </a:xfrm>
          <a:prstGeom prst="rect">
            <a:avLst/>
          </a:prstGeom>
        </p:spPr>
      </p:pic>
      <p:pic>
        <p:nvPicPr>
          <p:cNvPr id="27" name="Imagen 26">
            <a:extLst>
              <a:ext uri="{FF2B5EF4-FFF2-40B4-BE49-F238E27FC236}">
                <a16:creationId xmlns:a16="http://schemas.microsoft.com/office/drawing/2014/main" id="{C7870890-89A3-0344-B33E-0610871379E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8686" y="2639807"/>
            <a:ext cx="1257075" cy="1233386"/>
          </a:xfrm>
          <a:prstGeom prst="rect">
            <a:avLst/>
          </a:prstGeom>
        </p:spPr>
      </p:pic>
      <p:pic>
        <p:nvPicPr>
          <p:cNvPr id="32" name="Imagen 31">
            <a:extLst>
              <a:ext uri="{FF2B5EF4-FFF2-40B4-BE49-F238E27FC236}">
                <a16:creationId xmlns:a16="http://schemas.microsoft.com/office/drawing/2014/main" id="{8CE9211B-F032-F746-AF7D-AF318C2A0987}"/>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6033" b="90820" l="7841" r="90000">
                        <a14:foregroundMark x1="50568" y1="6033" x2="57500" y2="9574"/>
                        <a14:foregroundMark x1="87273" y1="85836" x2="78295" y2="88262"/>
                        <a14:foregroundMark x1="20227" y1="90820" x2="7841" y2="86557"/>
                      </a14:backgroundRemoval>
                    </a14:imgEffect>
                  </a14:imgLayer>
                </a14:imgProps>
              </a:ext>
              <a:ext uri="{28A0092B-C50C-407E-A947-70E740481C1C}">
                <a14:useLocalDpi xmlns:a14="http://schemas.microsoft.com/office/drawing/2010/main"/>
              </a:ext>
            </a:extLst>
          </a:blip>
          <a:stretch>
            <a:fillRect/>
          </a:stretch>
        </p:blipFill>
        <p:spPr>
          <a:xfrm>
            <a:off x="6477791" y="4432690"/>
            <a:ext cx="718297" cy="1244777"/>
          </a:xfrm>
          <a:prstGeom prst="rect">
            <a:avLst/>
          </a:prstGeom>
        </p:spPr>
      </p:pic>
      <p:pic>
        <p:nvPicPr>
          <p:cNvPr id="33" name="Imagen 32">
            <a:extLst>
              <a:ext uri="{FF2B5EF4-FFF2-40B4-BE49-F238E27FC236}">
                <a16:creationId xmlns:a16="http://schemas.microsoft.com/office/drawing/2014/main" id="{28BFCE26-545F-FE47-BAF0-00134B687D68}"/>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77424" y="1203383"/>
            <a:ext cx="1394806" cy="1156669"/>
          </a:xfrm>
          <a:prstGeom prst="rect">
            <a:avLst/>
          </a:prstGeom>
        </p:spPr>
      </p:pic>
      <p:pic>
        <p:nvPicPr>
          <p:cNvPr id="60" name="Imagen 59">
            <a:extLst>
              <a:ext uri="{FF2B5EF4-FFF2-40B4-BE49-F238E27FC236}">
                <a16:creationId xmlns:a16="http://schemas.microsoft.com/office/drawing/2014/main" id="{EC82000A-6B03-0F42-9930-81585BBB9FB3}"/>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3035" y="4409020"/>
            <a:ext cx="888708" cy="1283162"/>
          </a:xfrm>
          <a:prstGeom prst="rect">
            <a:avLst/>
          </a:prstGeom>
        </p:spPr>
      </p:pic>
      <p:pic>
        <p:nvPicPr>
          <p:cNvPr id="61" name="Imagen 60">
            <a:extLst>
              <a:ext uri="{FF2B5EF4-FFF2-40B4-BE49-F238E27FC236}">
                <a16:creationId xmlns:a16="http://schemas.microsoft.com/office/drawing/2014/main" id="{B877C90A-E102-8E46-AF1C-32186B2212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57735" y="4718663"/>
            <a:ext cx="1692772" cy="786245"/>
          </a:xfrm>
          <a:prstGeom prst="rect">
            <a:avLst/>
          </a:prstGeom>
        </p:spPr>
      </p:pic>
      <p:pic>
        <p:nvPicPr>
          <p:cNvPr id="62" name="Imagen 61">
            <a:extLst>
              <a:ext uri="{FF2B5EF4-FFF2-40B4-BE49-F238E27FC236}">
                <a16:creationId xmlns:a16="http://schemas.microsoft.com/office/drawing/2014/main" id="{283E7DB8-CB4C-5F49-A1D3-2CA56EF191C1}"/>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23564" y="1591912"/>
            <a:ext cx="1181394" cy="759468"/>
          </a:xfrm>
          <a:prstGeom prst="rect">
            <a:avLst/>
          </a:prstGeom>
        </p:spPr>
      </p:pic>
      <p:sp>
        <p:nvSpPr>
          <p:cNvPr id="63" name="CuadroTexto 62">
            <a:extLst>
              <a:ext uri="{FF2B5EF4-FFF2-40B4-BE49-F238E27FC236}">
                <a16:creationId xmlns:a16="http://schemas.microsoft.com/office/drawing/2014/main" id="{65C11BF6-7CDE-FA4F-AA49-63AA0FEEE09F}"/>
              </a:ext>
            </a:extLst>
          </p:cNvPr>
          <p:cNvSpPr txBox="1"/>
          <p:nvPr/>
        </p:nvSpPr>
        <p:spPr>
          <a:xfrm>
            <a:off x="6350600" y="1650952"/>
            <a:ext cx="15779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Really?]</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CuadroTexto 63">
            <a:extLst>
              <a:ext uri="{FF2B5EF4-FFF2-40B4-BE49-F238E27FC236}">
                <a16:creationId xmlns:a16="http://schemas.microsoft.com/office/drawing/2014/main" id="{B7B2B4EB-187C-F14E-9919-766C0ADC6D33}"/>
              </a:ext>
            </a:extLst>
          </p:cNvPr>
          <p:cNvSpPr txBox="1"/>
          <p:nvPr/>
        </p:nvSpPr>
        <p:spPr>
          <a:xfrm>
            <a:off x="8134978" y="2327230"/>
            <a:ext cx="13885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travel]</a:t>
            </a:r>
          </a:p>
        </p:txBody>
      </p:sp>
      <p:sp>
        <p:nvSpPr>
          <p:cNvPr id="65" name="CuadroTexto 64">
            <a:extLst>
              <a:ext uri="{FF2B5EF4-FFF2-40B4-BE49-F238E27FC236}">
                <a16:creationId xmlns:a16="http://schemas.microsoft.com/office/drawing/2014/main" id="{98718607-88C8-9448-8AF6-C722E368C8E7}"/>
              </a:ext>
            </a:extLst>
          </p:cNvPr>
          <p:cNvSpPr txBox="1"/>
          <p:nvPr/>
        </p:nvSpPr>
        <p:spPr>
          <a:xfrm>
            <a:off x="6325053" y="3836045"/>
            <a:ext cx="11608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ride</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6" name="CuadroTexto 65">
            <a:extLst>
              <a:ext uri="{FF2B5EF4-FFF2-40B4-BE49-F238E27FC236}">
                <a16:creationId xmlns:a16="http://schemas.microsoft.com/office/drawing/2014/main" id="{35741533-7FCA-7546-9960-E5C73BB99D05}"/>
              </a:ext>
            </a:extLst>
          </p:cNvPr>
          <p:cNvSpPr txBox="1"/>
          <p:nvPr/>
        </p:nvSpPr>
        <p:spPr>
          <a:xfrm>
            <a:off x="6231082" y="5667240"/>
            <a:ext cx="125707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walk]</a:t>
            </a:r>
          </a:p>
        </p:txBody>
      </p:sp>
      <p:sp>
        <p:nvSpPr>
          <p:cNvPr id="67" name="CuadroTexto 66">
            <a:extLst>
              <a:ext uri="{FF2B5EF4-FFF2-40B4-BE49-F238E27FC236}">
                <a16:creationId xmlns:a16="http://schemas.microsoft.com/office/drawing/2014/main" id="{5F3EA310-E959-0248-856B-1F4AD6A49A6C}"/>
              </a:ext>
            </a:extLst>
          </p:cNvPr>
          <p:cNvSpPr txBox="1"/>
          <p:nvPr/>
        </p:nvSpPr>
        <p:spPr>
          <a:xfrm>
            <a:off x="8292132" y="5664743"/>
            <a:ext cx="11705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sing</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8" name="CuadroTexto 67">
            <a:extLst>
              <a:ext uri="{FF2B5EF4-FFF2-40B4-BE49-F238E27FC236}">
                <a16:creationId xmlns:a16="http://schemas.microsoft.com/office/drawing/2014/main" id="{591FC7A1-8E1B-4146-8402-04372D687EA2}"/>
              </a:ext>
            </a:extLst>
          </p:cNvPr>
          <p:cNvSpPr txBox="1"/>
          <p:nvPr/>
        </p:nvSpPr>
        <p:spPr>
          <a:xfrm>
            <a:off x="4316760" y="1214831"/>
            <a:ext cx="4523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69" name="CuadroTexto 68">
            <a:extLst>
              <a:ext uri="{FF2B5EF4-FFF2-40B4-BE49-F238E27FC236}">
                <a16:creationId xmlns:a16="http://schemas.microsoft.com/office/drawing/2014/main" id="{3941DE6E-4842-984A-9F7E-6A616FC97A73}"/>
              </a:ext>
            </a:extLst>
          </p:cNvPr>
          <p:cNvSpPr txBox="1"/>
          <p:nvPr/>
        </p:nvSpPr>
        <p:spPr>
          <a:xfrm>
            <a:off x="5898232" y="1193257"/>
            <a:ext cx="4523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70" name="CuadroTexto 69">
            <a:extLst>
              <a:ext uri="{FF2B5EF4-FFF2-40B4-BE49-F238E27FC236}">
                <a16:creationId xmlns:a16="http://schemas.microsoft.com/office/drawing/2014/main" id="{859848EF-FD76-2D4F-9B38-956B7FD64D07}"/>
              </a:ext>
            </a:extLst>
          </p:cNvPr>
          <p:cNvSpPr txBox="1"/>
          <p:nvPr/>
        </p:nvSpPr>
        <p:spPr>
          <a:xfrm>
            <a:off x="7847058" y="1193257"/>
            <a:ext cx="4459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71" name="CuadroTexto 70">
            <a:extLst>
              <a:ext uri="{FF2B5EF4-FFF2-40B4-BE49-F238E27FC236}">
                <a16:creationId xmlns:a16="http://schemas.microsoft.com/office/drawing/2014/main" id="{B4E5789A-F55D-5047-98F0-B677A33F8F00}"/>
              </a:ext>
            </a:extLst>
          </p:cNvPr>
          <p:cNvSpPr txBox="1"/>
          <p:nvPr/>
        </p:nvSpPr>
        <p:spPr>
          <a:xfrm>
            <a:off x="9650641" y="1193257"/>
            <a:ext cx="4523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72" name="CuadroTexto 71">
            <a:extLst>
              <a:ext uri="{FF2B5EF4-FFF2-40B4-BE49-F238E27FC236}">
                <a16:creationId xmlns:a16="http://schemas.microsoft.com/office/drawing/2014/main" id="{483F78B0-0F39-424F-BEBA-C1108FADF5FF}"/>
              </a:ext>
            </a:extLst>
          </p:cNvPr>
          <p:cNvSpPr txBox="1"/>
          <p:nvPr/>
        </p:nvSpPr>
        <p:spPr>
          <a:xfrm>
            <a:off x="4310270" y="2723233"/>
            <a:ext cx="4459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73" name="CuadroTexto 72">
            <a:extLst>
              <a:ext uri="{FF2B5EF4-FFF2-40B4-BE49-F238E27FC236}">
                <a16:creationId xmlns:a16="http://schemas.microsoft.com/office/drawing/2014/main" id="{E4870A6A-DC94-F84A-A5CB-C822EEF2459E}"/>
              </a:ext>
            </a:extLst>
          </p:cNvPr>
          <p:cNvSpPr txBox="1"/>
          <p:nvPr/>
        </p:nvSpPr>
        <p:spPr>
          <a:xfrm>
            <a:off x="5942767" y="2723233"/>
            <a:ext cx="3545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74" name="CuadroTexto 73">
            <a:extLst>
              <a:ext uri="{FF2B5EF4-FFF2-40B4-BE49-F238E27FC236}">
                <a16:creationId xmlns:a16="http://schemas.microsoft.com/office/drawing/2014/main" id="{DB319842-FE1F-094C-8877-4279EE923C37}"/>
              </a:ext>
            </a:extLst>
          </p:cNvPr>
          <p:cNvSpPr txBox="1"/>
          <p:nvPr/>
        </p:nvSpPr>
        <p:spPr>
          <a:xfrm>
            <a:off x="7891593" y="2723233"/>
            <a:ext cx="4523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75" name="CuadroTexto 74">
            <a:extLst>
              <a:ext uri="{FF2B5EF4-FFF2-40B4-BE49-F238E27FC236}">
                <a16:creationId xmlns:a16="http://schemas.microsoft.com/office/drawing/2014/main" id="{A0F527FA-4775-1A4A-8A13-EF41DEC2D87C}"/>
              </a:ext>
            </a:extLst>
          </p:cNvPr>
          <p:cNvSpPr txBox="1"/>
          <p:nvPr/>
        </p:nvSpPr>
        <p:spPr>
          <a:xfrm>
            <a:off x="9695176" y="2723233"/>
            <a:ext cx="4363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76" name="CuadroTexto 75">
            <a:extLst>
              <a:ext uri="{FF2B5EF4-FFF2-40B4-BE49-F238E27FC236}">
                <a16:creationId xmlns:a16="http://schemas.microsoft.com/office/drawing/2014/main" id="{D22AC584-F5B5-D949-A4A0-B3CC7020B921}"/>
              </a:ext>
            </a:extLst>
          </p:cNvPr>
          <p:cNvSpPr txBox="1"/>
          <p:nvPr/>
        </p:nvSpPr>
        <p:spPr>
          <a:xfrm>
            <a:off x="4362456" y="4432690"/>
            <a:ext cx="3433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77" name="CuadroTexto 76">
            <a:extLst>
              <a:ext uri="{FF2B5EF4-FFF2-40B4-BE49-F238E27FC236}">
                <a16:creationId xmlns:a16="http://schemas.microsoft.com/office/drawing/2014/main" id="{97A4C247-545C-5348-83C7-0BBA3B44B874}"/>
              </a:ext>
            </a:extLst>
          </p:cNvPr>
          <p:cNvSpPr txBox="1"/>
          <p:nvPr/>
        </p:nvSpPr>
        <p:spPr>
          <a:xfrm>
            <a:off x="5942767" y="4352939"/>
            <a:ext cx="3497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78" name="CuadroTexto 77">
            <a:extLst>
              <a:ext uri="{FF2B5EF4-FFF2-40B4-BE49-F238E27FC236}">
                <a16:creationId xmlns:a16="http://schemas.microsoft.com/office/drawing/2014/main" id="{5DF5E46F-2A41-0947-8FE5-44DC389A619A}"/>
              </a:ext>
            </a:extLst>
          </p:cNvPr>
          <p:cNvSpPr txBox="1"/>
          <p:nvPr/>
        </p:nvSpPr>
        <p:spPr>
          <a:xfrm>
            <a:off x="7891593" y="4352939"/>
            <a:ext cx="4315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79" name="CuadroTexto 78">
            <a:extLst>
              <a:ext uri="{FF2B5EF4-FFF2-40B4-BE49-F238E27FC236}">
                <a16:creationId xmlns:a16="http://schemas.microsoft.com/office/drawing/2014/main" id="{0183EADE-4003-AD4B-941F-38B1C1D79FF2}"/>
              </a:ext>
            </a:extLst>
          </p:cNvPr>
          <p:cNvSpPr txBox="1"/>
          <p:nvPr/>
        </p:nvSpPr>
        <p:spPr>
          <a:xfrm>
            <a:off x="9695176" y="4352939"/>
            <a:ext cx="3433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CuadroTexto 79">
            <a:extLst>
              <a:ext uri="{FF2B5EF4-FFF2-40B4-BE49-F238E27FC236}">
                <a16:creationId xmlns:a16="http://schemas.microsoft.com/office/drawing/2014/main" id="{C55F6390-BA50-F84F-BCC5-695BD8887053}"/>
              </a:ext>
            </a:extLst>
          </p:cNvPr>
          <p:cNvSpPr txBox="1"/>
          <p:nvPr/>
        </p:nvSpPr>
        <p:spPr>
          <a:xfrm>
            <a:off x="3280930" y="1514477"/>
            <a:ext cx="37221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1" name="CuadroTexto 80">
            <a:extLst>
              <a:ext uri="{FF2B5EF4-FFF2-40B4-BE49-F238E27FC236}">
                <a16:creationId xmlns:a16="http://schemas.microsoft.com/office/drawing/2014/main" id="{CA631B1B-E106-7F4A-BD3C-EA34BF4625C2}"/>
              </a:ext>
            </a:extLst>
          </p:cNvPr>
          <p:cNvSpPr txBox="1"/>
          <p:nvPr/>
        </p:nvSpPr>
        <p:spPr>
          <a:xfrm>
            <a:off x="3343447" y="3460732"/>
            <a:ext cx="2359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82" name="CuadroTexto 81">
            <a:extLst>
              <a:ext uri="{FF2B5EF4-FFF2-40B4-BE49-F238E27FC236}">
                <a16:creationId xmlns:a16="http://schemas.microsoft.com/office/drawing/2014/main" id="{4B24AB42-31F0-584C-AB1E-5EAA88E03F46}"/>
              </a:ext>
            </a:extLst>
          </p:cNvPr>
          <p:cNvSpPr txBox="1"/>
          <p:nvPr/>
        </p:nvSpPr>
        <p:spPr>
          <a:xfrm>
            <a:off x="3234788" y="4264205"/>
            <a:ext cx="38343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83" name="CuadroTexto 82">
            <a:extLst>
              <a:ext uri="{FF2B5EF4-FFF2-40B4-BE49-F238E27FC236}">
                <a16:creationId xmlns:a16="http://schemas.microsoft.com/office/drawing/2014/main" id="{299F7601-B92E-5843-8EFF-B75D0DBFAA40}"/>
              </a:ext>
            </a:extLst>
          </p:cNvPr>
          <p:cNvSpPr txBox="1"/>
          <p:nvPr/>
        </p:nvSpPr>
        <p:spPr>
          <a:xfrm>
            <a:off x="3259674" y="5445812"/>
            <a:ext cx="38504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84" name="CuadroTexto 83">
            <a:extLst>
              <a:ext uri="{FF2B5EF4-FFF2-40B4-BE49-F238E27FC236}">
                <a16:creationId xmlns:a16="http://schemas.microsoft.com/office/drawing/2014/main" id="{EAF7C20A-07DE-BC47-B6AB-EC41089970B9}"/>
              </a:ext>
            </a:extLst>
          </p:cNvPr>
          <p:cNvSpPr txBox="1"/>
          <p:nvPr/>
        </p:nvSpPr>
        <p:spPr>
          <a:xfrm>
            <a:off x="3233761" y="4626782"/>
            <a:ext cx="39145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86" name="CuadroTexto 85">
            <a:extLst>
              <a:ext uri="{FF2B5EF4-FFF2-40B4-BE49-F238E27FC236}">
                <a16:creationId xmlns:a16="http://schemas.microsoft.com/office/drawing/2014/main" id="{0E451B25-A972-2A4A-9DCD-75C1B706E635}"/>
              </a:ext>
            </a:extLst>
          </p:cNvPr>
          <p:cNvSpPr txBox="1"/>
          <p:nvPr/>
        </p:nvSpPr>
        <p:spPr>
          <a:xfrm>
            <a:off x="3287147" y="3885432"/>
            <a:ext cx="28084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87" name="CuadroTexto 86">
            <a:extLst>
              <a:ext uri="{FF2B5EF4-FFF2-40B4-BE49-F238E27FC236}">
                <a16:creationId xmlns:a16="http://schemas.microsoft.com/office/drawing/2014/main" id="{9A66689C-067B-1749-B976-E61342E14EEA}"/>
              </a:ext>
            </a:extLst>
          </p:cNvPr>
          <p:cNvSpPr txBox="1"/>
          <p:nvPr/>
        </p:nvSpPr>
        <p:spPr>
          <a:xfrm>
            <a:off x="3343447" y="1843216"/>
            <a:ext cx="24718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88" name="CuadroTexto 87">
            <a:extLst>
              <a:ext uri="{FF2B5EF4-FFF2-40B4-BE49-F238E27FC236}">
                <a16:creationId xmlns:a16="http://schemas.microsoft.com/office/drawing/2014/main" id="{6C8F2589-E6AC-DD44-82BC-330E7D441311}"/>
              </a:ext>
            </a:extLst>
          </p:cNvPr>
          <p:cNvSpPr txBox="1"/>
          <p:nvPr/>
        </p:nvSpPr>
        <p:spPr>
          <a:xfrm>
            <a:off x="3225211" y="5845995"/>
            <a:ext cx="39626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89" name="CuadroTexto 88">
            <a:extLst>
              <a:ext uri="{FF2B5EF4-FFF2-40B4-BE49-F238E27FC236}">
                <a16:creationId xmlns:a16="http://schemas.microsoft.com/office/drawing/2014/main" id="{D473647D-17B0-6140-9CC0-C9CB354FB3C1}"/>
              </a:ext>
            </a:extLst>
          </p:cNvPr>
          <p:cNvSpPr txBox="1"/>
          <p:nvPr/>
        </p:nvSpPr>
        <p:spPr>
          <a:xfrm>
            <a:off x="3304675" y="5068539"/>
            <a:ext cx="24558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i</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0" name="CuadroTexto 89">
            <a:extLst>
              <a:ext uri="{FF2B5EF4-FFF2-40B4-BE49-F238E27FC236}">
                <a16:creationId xmlns:a16="http://schemas.microsoft.com/office/drawing/2014/main" id="{94B4C8D2-7504-B34A-9752-76D7EE000378}"/>
              </a:ext>
            </a:extLst>
          </p:cNvPr>
          <p:cNvSpPr txBox="1"/>
          <p:nvPr/>
        </p:nvSpPr>
        <p:spPr>
          <a:xfrm>
            <a:off x="3298720" y="2682417"/>
            <a:ext cx="33855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91" name="CuadroTexto 90">
            <a:extLst>
              <a:ext uri="{FF2B5EF4-FFF2-40B4-BE49-F238E27FC236}">
                <a16:creationId xmlns:a16="http://schemas.microsoft.com/office/drawing/2014/main" id="{FF301C7E-06EB-8642-BFA5-C5DCEB1B2AE5}"/>
              </a:ext>
            </a:extLst>
          </p:cNvPr>
          <p:cNvSpPr txBox="1"/>
          <p:nvPr/>
        </p:nvSpPr>
        <p:spPr>
          <a:xfrm>
            <a:off x="3265726" y="3085745"/>
            <a:ext cx="8070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2" name="CuadroTexto 91">
            <a:extLst>
              <a:ext uri="{FF2B5EF4-FFF2-40B4-BE49-F238E27FC236}">
                <a16:creationId xmlns:a16="http://schemas.microsoft.com/office/drawing/2014/main" id="{CE916EA9-1081-E441-A1BC-432C6234455E}"/>
              </a:ext>
            </a:extLst>
          </p:cNvPr>
          <p:cNvSpPr txBox="1"/>
          <p:nvPr/>
        </p:nvSpPr>
        <p:spPr>
          <a:xfrm>
            <a:off x="3282917" y="2272849"/>
            <a:ext cx="3385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85" name="CuadroTexto 63">
            <a:extLst>
              <a:ext uri="{FF2B5EF4-FFF2-40B4-BE49-F238E27FC236}">
                <a16:creationId xmlns:a16="http://schemas.microsoft.com/office/drawing/2014/main" id="{B7B2B4EB-187C-F14E-9919-766C0ADC6D33}"/>
              </a:ext>
            </a:extLst>
          </p:cNvPr>
          <p:cNvSpPr txBox="1"/>
          <p:nvPr/>
        </p:nvSpPr>
        <p:spPr>
          <a:xfrm>
            <a:off x="10069213" y="2372988"/>
            <a:ext cx="153118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dance</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9" name="Rounded Rectangle 11">
            <a:extLst>
              <a:ext uri="{FF2B5EF4-FFF2-40B4-BE49-F238E27FC236}">
                <a16:creationId xmlns:a16="http://schemas.microsoft.com/office/drawing/2014/main" id="{A316DD52-7894-4A75-969C-CA0645DA2978}"/>
              </a:ext>
            </a:extLst>
          </p:cNvPr>
          <p:cNvSpPr/>
          <p:nvPr/>
        </p:nvSpPr>
        <p:spPr>
          <a:xfrm>
            <a:off x="10038539" y="279400"/>
            <a:ext cx="1889603" cy="3796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2"/>
          <p:cNvSpPr/>
          <p:nvPr/>
        </p:nvSpPr>
        <p:spPr>
          <a:xfrm>
            <a:off x="795557" y="1508475"/>
            <a:ext cx="1942404" cy="4751207"/>
          </a:xfrm>
          <a:prstGeom prst="rect">
            <a:avLst/>
          </a:prstGeom>
          <a:solidFill>
            <a:schemeClr val="accent2">
              <a:lumMod val="20000"/>
              <a:lumOff val="8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9523500" y="205258"/>
            <a:ext cx="2979121" cy="519073"/>
          </a:xfrm>
        </p:spPr>
        <p:txBody>
          <a:bodyPr>
            <a:normAutofit/>
          </a:bodyPr>
          <a:lstStyle/>
          <a:p>
            <a:pPr lvl="0" algn="ctr">
              <a:lnSpc>
                <a:spcPct val="100000"/>
              </a:lnSpc>
              <a:spcBef>
                <a:spcPts val="0"/>
              </a:spcBef>
              <a:defRPr/>
            </a:pPr>
            <a:r>
              <a:rPr lang="en-GB" sz="2000" b="1" dirty="0">
                <a:solidFill>
                  <a:prstClr val="white"/>
                </a:solidFill>
              </a:rPr>
              <a:t>leer / </a:t>
            </a:r>
            <a:r>
              <a:rPr lang="en-GB" sz="2000" b="1" dirty="0" err="1">
                <a:solidFill>
                  <a:prstClr val="white"/>
                </a:solidFill>
              </a:rPr>
              <a:t>hablar</a:t>
            </a:r>
            <a:endParaRPr lang="en-GB" sz="2000" b="1" dirty="0">
              <a:solidFill>
                <a:prstClr val="white"/>
              </a:solidFill>
            </a:endParaRPr>
          </a:p>
        </p:txBody>
      </p:sp>
      <p:sp>
        <p:nvSpPr>
          <p:cNvPr id="100" name="CuadroTexto 64">
            <a:extLst>
              <a:ext uri="{FF2B5EF4-FFF2-40B4-BE49-F238E27FC236}">
                <a16:creationId xmlns:a16="http://schemas.microsoft.com/office/drawing/2014/main" id="{98718607-88C8-9448-8AF6-C722E368C8E7}"/>
              </a:ext>
            </a:extLst>
          </p:cNvPr>
          <p:cNvSpPr txBox="1"/>
          <p:nvPr/>
        </p:nvSpPr>
        <p:spPr>
          <a:xfrm>
            <a:off x="8230594" y="3836045"/>
            <a:ext cx="14221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museum</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1" name="CuadroTexto 64">
            <a:extLst>
              <a:ext uri="{FF2B5EF4-FFF2-40B4-BE49-F238E27FC236}">
                <a16:creationId xmlns:a16="http://schemas.microsoft.com/office/drawing/2014/main" id="{98718607-88C8-9448-8AF6-C722E368C8E7}"/>
              </a:ext>
            </a:extLst>
          </p:cNvPr>
          <p:cNvSpPr txBox="1"/>
          <p:nvPr/>
        </p:nvSpPr>
        <p:spPr>
          <a:xfrm>
            <a:off x="4664249" y="3813519"/>
            <a:ext cx="11192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rest</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3" name="CuadroTexto 63">
            <a:extLst>
              <a:ext uri="{FF2B5EF4-FFF2-40B4-BE49-F238E27FC236}">
                <a16:creationId xmlns:a16="http://schemas.microsoft.com/office/drawing/2014/main" id="{B7B2B4EB-187C-F14E-9919-766C0ADC6D33}"/>
              </a:ext>
            </a:extLst>
          </p:cNvPr>
          <p:cNvSpPr txBox="1"/>
          <p:nvPr/>
        </p:nvSpPr>
        <p:spPr>
          <a:xfrm>
            <a:off x="4442301" y="5099316"/>
            <a:ext cx="12041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B050"/>
                </a:solidFill>
                <a:effectLst/>
                <a:uLnTx/>
                <a:uFillTx/>
                <a:latin typeface="Century Gothic" panose="020F0302020204030204"/>
                <a:ea typeface="+mn-ea"/>
                <a:cs typeface="+mn-cs"/>
              </a:rPr>
              <a:t>[August</a:t>
            </a:r>
            <a:r>
              <a:rPr kumimoji="0" lang="es-GB" sz="2000" b="1" i="0" u="none" strike="noStrike" kern="1200" cap="none" spc="0" normalizeH="0" baseline="0" noProof="0">
                <a:ln>
                  <a:noFill/>
                </a:ln>
                <a:solidFill>
                  <a:srgbClr val="00B050"/>
                </a:solidFill>
                <a:effectLst/>
                <a:uLnTx/>
                <a:uFillTx/>
                <a:latin typeface="Century Gothic" panose="020F0302020204030204"/>
                <a:ea typeface="+mn-ea"/>
                <a:cs typeface="+mn-cs"/>
              </a:rPr>
              <a:t>]</a:t>
            </a:r>
            <a:endParaRPr kumimoji="0" lang="es-GB" sz="2000" b="1" i="0" u="none" strike="noStrike" kern="1200" cap="none" spc="0" normalizeH="0" baseline="0" noProof="0" dirty="0">
              <a:ln>
                <a:noFill/>
              </a:ln>
              <a:solidFill>
                <a:srgbClr val="00B050"/>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A4A4EDCE-A32D-42CC-9336-02062CF07A1D}"/>
              </a:ext>
            </a:extLst>
          </p:cNvPr>
          <p:cNvPicPr>
            <a:picLocks noChangeAspect="1"/>
          </p:cNvPicPr>
          <p:nvPr/>
        </p:nvPicPr>
        <p:blipFill>
          <a:blip r:embed="rId13">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4620732" y="2710759"/>
            <a:ext cx="1206253" cy="1211638"/>
          </a:xfrm>
          <a:prstGeom prst="rect">
            <a:avLst/>
          </a:prstGeom>
        </p:spPr>
      </p:pic>
      <p:sp>
        <p:nvSpPr>
          <p:cNvPr id="54" name="CuadroTexto 63">
            <a:extLst>
              <a:ext uri="{FF2B5EF4-FFF2-40B4-BE49-F238E27FC236}">
                <a16:creationId xmlns:a16="http://schemas.microsoft.com/office/drawing/2014/main" id="{F3811831-D123-41A1-AB24-FF78E7E3A167}"/>
              </a:ext>
            </a:extLst>
          </p:cNvPr>
          <p:cNvSpPr txBox="1"/>
          <p:nvPr/>
        </p:nvSpPr>
        <p:spPr>
          <a:xfrm>
            <a:off x="10038538" y="2997911"/>
            <a:ext cx="21534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a:ln>
                  <a:noFill/>
                </a:ln>
                <a:solidFill>
                  <a:srgbClr val="7030A0"/>
                </a:solidFill>
                <a:effectLst/>
                <a:uLnTx/>
                <a:uFillTx/>
                <a:latin typeface="Century Gothic" panose="020F0302020204030204"/>
              </a:rPr>
              <a:t>[</a:t>
            </a:r>
            <a:r>
              <a:rPr lang="en-GB" sz="2000" b="1">
                <a:solidFill>
                  <a:srgbClr val="7030A0"/>
                </a:solidFill>
                <a:latin typeface="Century Gothic" panose="020F0302020204030204"/>
              </a:rPr>
              <a:t>to pass,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rgbClr val="7030A0"/>
                </a:solidFill>
                <a:latin typeface="Century Gothic" panose="020F0302020204030204"/>
              </a:rPr>
              <a:t>to spend (time), to happen</a:t>
            </a:r>
            <a:r>
              <a:rPr kumimoji="0" lang="es-GB" sz="2000" b="1" i="0" u="none" strike="noStrike" kern="1200" cap="none" spc="0" normalizeH="0" baseline="0" noProof="0">
                <a:ln>
                  <a:noFill/>
                </a:ln>
                <a:solidFill>
                  <a:srgbClr val="7030A0"/>
                </a:solidFill>
                <a:effectLst/>
                <a:uLnTx/>
                <a:uFillTx/>
                <a:latin typeface="Century Gothic" panose="020F0302020204030204"/>
              </a:rPr>
              <a:t>]</a:t>
            </a:r>
            <a:endParaRPr kumimoji="0" lang="es-GB" sz="2000" b="1" i="0" u="none" strike="noStrike" kern="1200" cap="none" spc="0" normalizeH="0" baseline="0" noProof="0" dirty="0">
              <a:ln>
                <a:noFill/>
              </a:ln>
              <a:solidFill>
                <a:srgbClr val="7030A0"/>
              </a:solidFill>
              <a:effectLst/>
              <a:uLnTx/>
              <a:uFillTx/>
              <a:latin typeface="Century Gothic" panose="020F0302020204030204"/>
            </a:endParaRPr>
          </a:p>
        </p:txBody>
      </p:sp>
      <p:sp>
        <p:nvSpPr>
          <p:cNvPr id="55" name="CuadroTexto 63">
            <a:extLst>
              <a:ext uri="{FF2B5EF4-FFF2-40B4-BE49-F238E27FC236}">
                <a16:creationId xmlns:a16="http://schemas.microsoft.com/office/drawing/2014/main" id="{52967496-0909-41CA-AB3D-A1C090745C09}"/>
              </a:ext>
            </a:extLst>
          </p:cNvPr>
          <p:cNvSpPr txBox="1"/>
          <p:nvPr/>
        </p:nvSpPr>
        <p:spPr>
          <a:xfrm>
            <a:off x="10362109" y="5654617"/>
            <a:ext cx="80502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sea</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197630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P spid="84" grpId="0"/>
      <p:bldP spid="86" grpId="0"/>
      <p:bldP spid="87" grpId="0"/>
      <p:bldP spid="88" grpId="0"/>
      <p:bldP spid="89" grpId="0"/>
      <p:bldP spid="90" grpId="0"/>
      <p:bldP spid="91" grpId="0"/>
      <p:bldP spid="92"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900531" cy="867128"/>
          </a:xfrm>
          <a:prstGeom prst="rect">
            <a:avLst/>
          </a:prstGeom>
        </p:spPr>
      </p:pic>
      <p:sp>
        <p:nvSpPr>
          <p:cNvPr id="2" name="Title 1"/>
          <p:cNvSpPr>
            <a:spLocks noGrp="1"/>
          </p:cNvSpPr>
          <p:nvPr>
            <p:ph type="title"/>
          </p:nvPr>
        </p:nvSpPr>
        <p:spPr>
          <a:xfrm>
            <a:off x="-1" y="-3697"/>
            <a:ext cx="8072886" cy="1325563"/>
          </a:xfrm>
        </p:spPr>
        <p:txBody>
          <a:bodyPr>
            <a:normAutofit/>
          </a:bodyPr>
          <a:lstStyle/>
          <a:p>
            <a:r>
              <a:rPr lang="en-GB" sz="2400" b="1">
                <a:solidFill>
                  <a:schemeClr val="bg1"/>
                </a:solidFill>
              </a:rPr>
              <a:t>Describing completed events in the past</a:t>
            </a:r>
            <a:br>
              <a:rPr lang="en-GB" sz="2400" b="1">
                <a:solidFill>
                  <a:schemeClr val="bg1"/>
                </a:solidFill>
              </a:rPr>
            </a:br>
            <a:r>
              <a:rPr lang="en-GB" sz="2400" b="1">
                <a:solidFill>
                  <a:schemeClr val="bg1"/>
                </a:solidFill>
              </a:rPr>
              <a:t>-ar verbs in the preterite</a:t>
            </a:r>
            <a:endParaRPr lang="en-GB" sz="24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98642" y="258166"/>
            <a:ext cx="15295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gramática</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8901842D-804B-4099-AC37-472C5ECE74D7}"/>
              </a:ext>
            </a:extLst>
          </p:cNvPr>
          <p:cNvSpPr txBox="1"/>
          <p:nvPr/>
        </p:nvSpPr>
        <p:spPr>
          <a:xfrm>
            <a:off x="321732" y="2330528"/>
            <a:ext cx="10972800" cy="461665"/>
          </a:xfrm>
          <a:prstGeom prst="rect">
            <a:avLst/>
          </a:prstGeom>
          <a:noFill/>
        </p:spPr>
        <p:txBody>
          <a:bodyPr wrap="square" rtlCol="0">
            <a:spAutoFit/>
          </a:bodyPr>
          <a:lstStyle/>
          <a:p>
            <a:r>
              <a:rPr lang="en-GB" sz="2400" dirty="0">
                <a:solidFill>
                  <a:srgbClr val="002060"/>
                </a:solidFill>
              </a:rPr>
              <a:t>To mean ‘</a:t>
            </a:r>
            <a:r>
              <a:rPr lang="en-GB" sz="2400" b="1" dirty="0">
                <a:solidFill>
                  <a:srgbClr val="002060"/>
                </a:solidFill>
              </a:rPr>
              <a:t>I</a:t>
            </a:r>
            <a:r>
              <a:rPr lang="en-GB" sz="2400" dirty="0">
                <a:solidFill>
                  <a:srgbClr val="002060"/>
                </a:solidFill>
              </a:rPr>
              <a:t>’, remove the ‘</a:t>
            </a:r>
            <a:r>
              <a:rPr lang="en-GB" sz="2400" dirty="0" err="1">
                <a:solidFill>
                  <a:srgbClr val="002060"/>
                </a:solidFill>
              </a:rPr>
              <a:t>ar</a:t>
            </a:r>
            <a:r>
              <a:rPr lang="en-GB" sz="2400" dirty="0">
                <a:solidFill>
                  <a:srgbClr val="002060"/>
                </a:solidFill>
              </a:rPr>
              <a:t>’ and add </a:t>
            </a:r>
            <a:r>
              <a:rPr lang="en-GB" sz="2400" b="1" dirty="0">
                <a:solidFill>
                  <a:srgbClr val="002060"/>
                </a:solidFill>
              </a:rPr>
              <a:t>__.</a:t>
            </a:r>
          </a:p>
        </p:txBody>
      </p:sp>
      <p:sp>
        <p:nvSpPr>
          <p:cNvPr id="7" name="TextBox 6">
            <a:extLst>
              <a:ext uri="{FF2B5EF4-FFF2-40B4-BE49-F238E27FC236}">
                <a16:creationId xmlns:a16="http://schemas.microsoft.com/office/drawing/2014/main" id="{87E82140-69F1-43DD-BC0F-35967269027C}"/>
              </a:ext>
            </a:extLst>
          </p:cNvPr>
          <p:cNvSpPr txBox="1"/>
          <p:nvPr/>
        </p:nvSpPr>
        <p:spPr>
          <a:xfrm>
            <a:off x="345304" y="4932160"/>
            <a:ext cx="10972800" cy="461665"/>
          </a:xfrm>
          <a:prstGeom prst="rect">
            <a:avLst/>
          </a:prstGeom>
          <a:noFill/>
        </p:spPr>
        <p:txBody>
          <a:bodyPr wrap="square" rtlCol="0">
            <a:spAutoFit/>
          </a:bodyPr>
          <a:lstStyle/>
          <a:p>
            <a:r>
              <a:rPr lang="en-GB" sz="2400" dirty="0">
                <a:solidFill>
                  <a:srgbClr val="002060"/>
                </a:solidFill>
              </a:rPr>
              <a:t>To </a:t>
            </a:r>
            <a:r>
              <a:rPr lang="en-GB" sz="2400">
                <a:solidFill>
                  <a:srgbClr val="002060"/>
                </a:solidFill>
              </a:rPr>
              <a:t>mean ‘</a:t>
            </a:r>
            <a:r>
              <a:rPr lang="en-GB" sz="2400" b="1">
                <a:solidFill>
                  <a:srgbClr val="002060"/>
                </a:solidFill>
              </a:rPr>
              <a:t>s/he</a:t>
            </a:r>
            <a:r>
              <a:rPr lang="en-GB" sz="2400">
                <a:solidFill>
                  <a:srgbClr val="002060"/>
                </a:solidFill>
              </a:rPr>
              <a:t>’ </a:t>
            </a:r>
            <a:r>
              <a:rPr lang="en-GB" sz="2400" dirty="0">
                <a:solidFill>
                  <a:srgbClr val="002060"/>
                </a:solidFill>
              </a:rPr>
              <a:t>or ‘</a:t>
            </a:r>
            <a:r>
              <a:rPr lang="en-GB" sz="2400" b="1">
                <a:solidFill>
                  <a:srgbClr val="002060"/>
                </a:solidFill>
              </a:rPr>
              <a:t>it</a:t>
            </a:r>
            <a:r>
              <a:rPr lang="en-GB" sz="2400">
                <a:solidFill>
                  <a:srgbClr val="002060"/>
                </a:solidFill>
              </a:rPr>
              <a:t>’, </a:t>
            </a:r>
            <a:r>
              <a:rPr lang="en-GB" sz="2400" dirty="0">
                <a:solidFill>
                  <a:srgbClr val="002060"/>
                </a:solidFill>
              </a:rPr>
              <a:t>remove the ‘</a:t>
            </a:r>
            <a:r>
              <a:rPr lang="en-GB" sz="2400" dirty="0" err="1">
                <a:solidFill>
                  <a:srgbClr val="002060"/>
                </a:solidFill>
              </a:rPr>
              <a:t>ar</a:t>
            </a:r>
            <a:r>
              <a:rPr lang="en-GB" sz="2400" dirty="0">
                <a:solidFill>
                  <a:srgbClr val="002060"/>
                </a:solidFill>
              </a:rPr>
              <a:t>’ and </a:t>
            </a:r>
            <a:r>
              <a:rPr lang="en-GB" sz="2400">
                <a:solidFill>
                  <a:srgbClr val="002060"/>
                </a:solidFill>
              </a:rPr>
              <a:t>add </a:t>
            </a:r>
            <a:r>
              <a:rPr lang="en-GB" sz="2400" b="1">
                <a:solidFill>
                  <a:srgbClr val="002060"/>
                </a:solidFill>
              </a:rPr>
              <a:t>__.</a:t>
            </a:r>
            <a:endParaRPr lang="en-GB" sz="2400" b="1" dirty="0">
              <a:solidFill>
                <a:srgbClr val="002060"/>
              </a:solidFill>
            </a:endParaRPr>
          </a:p>
        </p:txBody>
      </p:sp>
      <p:sp>
        <p:nvSpPr>
          <p:cNvPr id="8" name="TextBox 7">
            <a:extLst>
              <a:ext uri="{FF2B5EF4-FFF2-40B4-BE49-F238E27FC236}">
                <a16:creationId xmlns:a16="http://schemas.microsoft.com/office/drawing/2014/main" id="{9291B5FD-7667-48AE-98FE-8490F3F7641E}"/>
              </a:ext>
            </a:extLst>
          </p:cNvPr>
          <p:cNvSpPr txBox="1"/>
          <p:nvPr/>
        </p:nvSpPr>
        <p:spPr>
          <a:xfrm>
            <a:off x="321732" y="3581940"/>
            <a:ext cx="10972800" cy="461665"/>
          </a:xfrm>
          <a:prstGeom prst="rect">
            <a:avLst/>
          </a:prstGeom>
          <a:noFill/>
        </p:spPr>
        <p:txBody>
          <a:bodyPr wrap="square" rtlCol="0">
            <a:spAutoFit/>
          </a:bodyPr>
          <a:lstStyle/>
          <a:p>
            <a:r>
              <a:rPr lang="en-GB" sz="2400" dirty="0">
                <a:solidFill>
                  <a:srgbClr val="002060"/>
                </a:solidFill>
              </a:rPr>
              <a:t>To mean ‘</a:t>
            </a:r>
            <a:r>
              <a:rPr lang="en-GB" sz="2400" b="1" dirty="0">
                <a:solidFill>
                  <a:srgbClr val="002060"/>
                </a:solidFill>
              </a:rPr>
              <a:t>you</a:t>
            </a:r>
            <a:r>
              <a:rPr lang="en-GB" sz="2400" dirty="0">
                <a:solidFill>
                  <a:srgbClr val="002060"/>
                </a:solidFill>
              </a:rPr>
              <a:t>’, remove the ‘</a:t>
            </a:r>
            <a:r>
              <a:rPr lang="en-GB" sz="2400" dirty="0" err="1">
                <a:solidFill>
                  <a:srgbClr val="002060"/>
                </a:solidFill>
              </a:rPr>
              <a:t>ar</a:t>
            </a:r>
            <a:r>
              <a:rPr lang="en-GB" sz="2400" dirty="0">
                <a:solidFill>
                  <a:srgbClr val="002060"/>
                </a:solidFill>
              </a:rPr>
              <a:t>’ and add </a:t>
            </a:r>
            <a:r>
              <a:rPr lang="en-GB" sz="2400" b="1" dirty="0">
                <a:solidFill>
                  <a:srgbClr val="002060"/>
                </a:solidFill>
              </a:rPr>
              <a:t>_____.</a:t>
            </a:r>
          </a:p>
        </p:txBody>
      </p:sp>
      <p:sp>
        <p:nvSpPr>
          <p:cNvPr id="9" name="TextBox 8">
            <a:extLst>
              <a:ext uri="{FF2B5EF4-FFF2-40B4-BE49-F238E27FC236}">
                <a16:creationId xmlns:a16="http://schemas.microsoft.com/office/drawing/2014/main" id="{94230263-AABD-4C23-AC52-2A33CD3DD9C1}"/>
              </a:ext>
            </a:extLst>
          </p:cNvPr>
          <p:cNvSpPr txBox="1"/>
          <p:nvPr/>
        </p:nvSpPr>
        <p:spPr>
          <a:xfrm>
            <a:off x="6002273" y="2325291"/>
            <a:ext cx="351692" cy="461665"/>
          </a:xfrm>
          <a:prstGeom prst="rect">
            <a:avLst/>
          </a:prstGeom>
          <a:noFill/>
        </p:spPr>
        <p:txBody>
          <a:bodyPr wrap="square" rtlCol="0">
            <a:spAutoFit/>
          </a:bodyPr>
          <a:lstStyle/>
          <a:p>
            <a:r>
              <a:rPr lang="en-GB" sz="2400" b="1" dirty="0">
                <a:solidFill>
                  <a:srgbClr val="F66400"/>
                </a:solidFill>
              </a:rPr>
              <a:t>é</a:t>
            </a:r>
          </a:p>
        </p:txBody>
      </p:sp>
      <p:sp>
        <p:nvSpPr>
          <p:cNvPr id="10" name="TextBox 9">
            <a:extLst>
              <a:ext uri="{FF2B5EF4-FFF2-40B4-BE49-F238E27FC236}">
                <a16:creationId xmlns:a16="http://schemas.microsoft.com/office/drawing/2014/main" id="{B50F25E2-9E4A-4DE9-8D2E-E113FC5239F3}"/>
              </a:ext>
            </a:extLst>
          </p:cNvPr>
          <p:cNvSpPr txBox="1"/>
          <p:nvPr/>
        </p:nvSpPr>
        <p:spPr>
          <a:xfrm>
            <a:off x="6446516" y="3569123"/>
            <a:ext cx="1192538" cy="461665"/>
          </a:xfrm>
          <a:prstGeom prst="rect">
            <a:avLst/>
          </a:prstGeom>
          <a:noFill/>
        </p:spPr>
        <p:txBody>
          <a:bodyPr wrap="square" rtlCol="0">
            <a:spAutoFit/>
          </a:bodyPr>
          <a:lstStyle/>
          <a:p>
            <a:r>
              <a:rPr lang="en-GB" sz="2400" b="1" dirty="0" err="1">
                <a:solidFill>
                  <a:srgbClr val="F66400"/>
                </a:solidFill>
              </a:rPr>
              <a:t>aste</a:t>
            </a:r>
            <a:endParaRPr lang="en-GB" sz="2400" b="1" dirty="0">
              <a:solidFill>
                <a:srgbClr val="F66400"/>
              </a:solidFill>
            </a:endParaRPr>
          </a:p>
        </p:txBody>
      </p:sp>
      <p:sp>
        <p:nvSpPr>
          <p:cNvPr id="11" name="TextBox 10">
            <a:extLst>
              <a:ext uri="{FF2B5EF4-FFF2-40B4-BE49-F238E27FC236}">
                <a16:creationId xmlns:a16="http://schemas.microsoft.com/office/drawing/2014/main" id="{890FB9C4-0E3F-4514-8575-BB3AA38E2C42}"/>
              </a:ext>
            </a:extLst>
          </p:cNvPr>
          <p:cNvSpPr txBox="1"/>
          <p:nvPr/>
        </p:nvSpPr>
        <p:spPr>
          <a:xfrm>
            <a:off x="7448136" y="4919343"/>
            <a:ext cx="381836" cy="461665"/>
          </a:xfrm>
          <a:prstGeom prst="rect">
            <a:avLst/>
          </a:prstGeom>
          <a:noFill/>
        </p:spPr>
        <p:txBody>
          <a:bodyPr wrap="none" rtlCol="0">
            <a:spAutoFit/>
          </a:bodyPr>
          <a:lstStyle/>
          <a:p>
            <a:r>
              <a:rPr lang="en-GB" sz="2400" b="1" dirty="0">
                <a:solidFill>
                  <a:srgbClr val="F66400"/>
                </a:solidFill>
              </a:rPr>
              <a:t>ó</a:t>
            </a:r>
          </a:p>
        </p:txBody>
      </p:sp>
      <p:sp>
        <p:nvSpPr>
          <p:cNvPr id="15" name="TextBox 14">
            <a:extLst>
              <a:ext uri="{FF2B5EF4-FFF2-40B4-BE49-F238E27FC236}">
                <a16:creationId xmlns:a16="http://schemas.microsoft.com/office/drawing/2014/main" id="{5166426E-DDC8-40E4-B1C5-C49E6270D023}"/>
              </a:ext>
            </a:extLst>
          </p:cNvPr>
          <p:cNvSpPr txBox="1"/>
          <p:nvPr/>
        </p:nvSpPr>
        <p:spPr>
          <a:xfrm>
            <a:off x="345304" y="2863845"/>
            <a:ext cx="4212606" cy="461665"/>
          </a:xfrm>
          <a:prstGeom prst="rect">
            <a:avLst/>
          </a:prstGeom>
          <a:noFill/>
        </p:spPr>
        <p:txBody>
          <a:bodyPr wrap="square" rtlCol="0">
            <a:spAutoFit/>
          </a:bodyPr>
          <a:lstStyle/>
          <a:p>
            <a:r>
              <a:rPr lang="en-GB" sz="2400" b="1" dirty="0">
                <a:solidFill>
                  <a:srgbClr val="002060"/>
                </a:solidFill>
              </a:rPr>
              <a:t>I</a:t>
            </a:r>
            <a:r>
              <a:rPr lang="en-GB" sz="2400" dirty="0">
                <a:solidFill>
                  <a:srgbClr val="002060"/>
                </a:solidFill>
              </a:rPr>
              <a:t> found the camera.</a:t>
            </a:r>
          </a:p>
        </p:txBody>
      </p:sp>
      <p:sp>
        <p:nvSpPr>
          <p:cNvPr id="16" name="TextBox 15">
            <a:extLst>
              <a:ext uri="{FF2B5EF4-FFF2-40B4-BE49-F238E27FC236}">
                <a16:creationId xmlns:a16="http://schemas.microsoft.com/office/drawing/2014/main" id="{91E7A716-EDBB-47DF-B58A-267BE5BF24FE}"/>
              </a:ext>
            </a:extLst>
          </p:cNvPr>
          <p:cNvSpPr txBox="1"/>
          <p:nvPr/>
        </p:nvSpPr>
        <p:spPr>
          <a:xfrm>
            <a:off x="4557910" y="2814958"/>
            <a:ext cx="4378826" cy="461665"/>
          </a:xfrm>
          <a:prstGeom prst="rect">
            <a:avLst/>
          </a:prstGeom>
          <a:noFill/>
        </p:spPr>
        <p:txBody>
          <a:bodyPr wrap="square" rtlCol="0">
            <a:spAutoFit/>
          </a:bodyPr>
          <a:lstStyle/>
          <a:p>
            <a:r>
              <a:rPr lang="en-GB" sz="2400" dirty="0" err="1">
                <a:solidFill>
                  <a:srgbClr val="002060"/>
                </a:solidFill>
              </a:rPr>
              <a:t>Encontr</a:t>
            </a:r>
            <a:r>
              <a:rPr lang="en-GB" sz="2400" b="1" dirty="0" err="1">
                <a:solidFill>
                  <a:srgbClr val="F66400"/>
                </a:solidFill>
              </a:rPr>
              <a:t>é</a:t>
            </a:r>
            <a:r>
              <a:rPr lang="en-GB" sz="2400" dirty="0">
                <a:solidFill>
                  <a:srgbClr val="002060"/>
                </a:solidFill>
              </a:rPr>
              <a:t> la </a:t>
            </a:r>
            <a:r>
              <a:rPr lang="en-GB" sz="2400" dirty="0" err="1">
                <a:solidFill>
                  <a:srgbClr val="002060"/>
                </a:solidFill>
              </a:rPr>
              <a:t>cámara</a:t>
            </a:r>
            <a:r>
              <a:rPr lang="en-GB" sz="2400" dirty="0">
                <a:solidFill>
                  <a:srgbClr val="002060"/>
                </a:solidFill>
              </a:rPr>
              <a:t>.</a:t>
            </a:r>
          </a:p>
        </p:txBody>
      </p:sp>
      <p:sp>
        <p:nvSpPr>
          <p:cNvPr id="17" name="TextBox 16">
            <a:extLst>
              <a:ext uri="{FF2B5EF4-FFF2-40B4-BE49-F238E27FC236}">
                <a16:creationId xmlns:a16="http://schemas.microsoft.com/office/drawing/2014/main" id="{E9333957-DEBF-4548-8BCB-3C2D3C7395F2}"/>
              </a:ext>
            </a:extLst>
          </p:cNvPr>
          <p:cNvSpPr txBox="1"/>
          <p:nvPr/>
        </p:nvSpPr>
        <p:spPr>
          <a:xfrm>
            <a:off x="345304" y="4035234"/>
            <a:ext cx="4970408" cy="461665"/>
          </a:xfrm>
          <a:prstGeom prst="rect">
            <a:avLst/>
          </a:prstGeom>
          <a:noFill/>
        </p:spPr>
        <p:txBody>
          <a:bodyPr wrap="square" rtlCol="0">
            <a:spAutoFit/>
          </a:bodyPr>
          <a:lstStyle/>
          <a:p>
            <a:r>
              <a:rPr lang="en-GB" sz="2400" b="1" dirty="0">
                <a:solidFill>
                  <a:srgbClr val="002060"/>
                </a:solidFill>
              </a:rPr>
              <a:t>You</a:t>
            </a:r>
            <a:r>
              <a:rPr lang="en-GB" sz="2400" dirty="0">
                <a:solidFill>
                  <a:srgbClr val="002060"/>
                </a:solidFill>
              </a:rPr>
              <a:t> travelled to </a:t>
            </a:r>
            <a:r>
              <a:rPr lang="en-GB" sz="2400">
                <a:solidFill>
                  <a:srgbClr val="002060"/>
                </a:solidFill>
              </a:rPr>
              <a:t>the mountains.</a:t>
            </a:r>
            <a:endParaRPr lang="en-GB" sz="2400" dirty="0">
              <a:solidFill>
                <a:srgbClr val="002060"/>
              </a:solidFill>
            </a:endParaRPr>
          </a:p>
        </p:txBody>
      </p:sp>
      <p:sp>
        <p:nvSpPr>
          <p:cNvPr id="18" name="TextBox 17">
            <a:extLst>
              <a:ext uri="{FF2B5EF4-FFF2-40B4-BE49-F238E27FC236}">
                <a16:creationId xmlns:a16="http://schemas.microsoft.com/office/drawing/2014/main" id="{2C5F4BAA-F558-4B08-9C2E-95F55F0C8525}"/>
              </a:ext>
            </a:extLst>
          </p:cNvPr>
          <p:cNvSpPr txBox="1"/>
          <p:nvPr/>
        </p:nvSpPr>
        <p:spPr>
          <a:xfrm>
            <a:off x="5657267" y="4042274"/>
            <a:ext cx="3798276" cy="461665"/>
          </a:xfrm>
          <a:prstGeom prst="rect">
            <a:avLst/>
          </a:prstGeom>
          <a:noFill/>
        </p:spPr>
        <p:txBody>
          <a:bodyPr wrap="square" rtlCol="0">
            <a:spAutoFit/>
          </a:bodyPr>
          <a:lstStyle/>
          <a:p>
            <a:r>
              <a:rPr lang="en-GB" sz="2400" dirty="0" err="1">
                <a:solidFill>
                  <a:srgbClr val="002060"/>
                </a:solidFill>
              </a:rPr>
              <a:t>Viaj</a:t>
            </a:r>
            <a:r>
              <a:rPr lang="en-GB" sz="2400" b="1" dirty="0" err="1">
                <a:solidFill>
                  <a:srgbClr val="F66400"/>
                </a:solidFill>
              </a:rPr>
              <a:t>aste</a:t>
            </a:r>
            <a:r>
              <a:rPr lang="en-GB" sz="2400" dirty="0">
                <a:solidFill>
                  <a:srgbClr val="002060"/>
                </a:solidFill>
              </a:rPr>
              <a:t> a las </a:t>
            </a:r>
            <a:r>
              <a:rPr lang="en-GB" sz="2400" dirty="0" err="1">
                <a:solidFill>
                  <a:srgbClr val="002060"/>
                </a:solidFill>
              </a:rPr>
              <a:t>montañas</a:t>
            </a:r>
            <a:r>
              <a:rPr lang="en-GB" sz="2400" dirty="0">
                <a:solidFill>
                  <a:srgbClr val="002060"/>
                </a:solidFill>
              </a:rPr>
              <a:t>.</a:t>
            </a:r>
          </a:p>
        </p:txBody>
      </p:sp>
      <p:sp>
        <p:nvSpPr>
          <p:cNvPr id="19" name="TextBox 18">
            <a:extLst>
              <a:ext uri="{FF2B5EF4-FFF2-40B4-BE49-F238E27FC236}">
                <a16:creationId xmlns:a16="http://schemas.microsoft.com/office/drawing/2014/main" id="{B049201F-EA66-4D25-9456-1D51FF443E21}"/>
              </a:ext>
            </a:extLst>
          </p:cNvPr>
          <p:cNvSpPr txBox="1"/>
          <p:nvPr/>
        </p:nvSpPr>
        <p:spPr>
          <a:xfrm>
            <a:off x="345304" y="5381008"/>
            <a:ext cx="4212606" cy="461665"/>
          </a:xfrm>
          <a:prstGeom prst="rect">
            <a:avLst/>
          </a:prstGeom>
          <a:noFill/>
        </p:spPr>
        <p:txBody>
          <a:bodyPr wrap="square" rtlCol="0">
            <a:spAutoFit/>
          </a:bodyPr>
          <a:lstStyle/>
          <a:p>
            <a:r>
              <a:rPr lang="en-GB" sz="2400" b="1" dirty="0">
                <a:solidFill>
                  <a:srgbClr val="002060"/>
                </a:solidFill>
              </a:rPr>
              <a:t>He</a:t>
            </a:r>
            <a:r>
              <a:rPr lang="en-GB" sz="2400" dirty="0">
                <a:solidFill>
                  <a:srgbClr val="002060"/>
                </a:solidFill>
              </a:rPr>
              <a:t> walked to </a:t>
            </a:r>
            <a:r>
              <a:rPr lang="en-GB" sz="2400">
                <a:solidFill>
                  <a:srgbClr val="002060"/>
                </a:solidFill>
              </a:rPr>
              <a:t>the museum.</a:t>
            </a:r>
            <a:endParaRPr lang="en-GB" sz="2400" dirty="0">
              <a:solidFill>
                <a:srgbClr val="002060"/>
              </a:solidFill>
            </a:endParaRPr>
          </a:p>
        </p:txBody>
      </p:sp>
      <p:sp>
        <p:nvSpPr>
          <p:cNvPr id="20" name="TextBox 19">
            <a:extLst>
              <a:ext uri="{FF2B5EF4-FFF2-40B4-BE49-F238E27FC236}">
                <a16:creationId xmlns:a16="http://schemas.microsoft.com/office/drawing/2014/main" id="{C3B2B261-7172-45D8-ABC0-11598CF0A43A}"/>
              </a:ext>
            </a:extLst>
          </p:cNvPr>
          <p:cNvSpPr txBox="1"/>
          <p:nvPr/>
        </p:nvSpPr>
        <p:spPr>
          <a:xfrm>
            <a:off x="4748827" y="5367421"/>
            <a:ext cx="3395377" cy="461665"/>
          </a:xfrm>
          <a:prstGeom prst="rect">
            <a:avLst/>
          </a:prstGeom>
          <a:noFill/>
        </p:spPr>
        <p:txBody>
          <a:bodyPr wrap="square" rtlCol="0">
            <a:spAutoFit/>
          </a:bodyPr>
          <a:lstStyle/>
          <a:p>
            <a:r>
              <a:rPr lang="en-GB" sz="2400" dirty="0" err="1">
                <a:solidFill>
                  <a:srgbClr val="002060"/>
                </a:solidFill>
              </a:rPr>
              <a:t>Camin</a:t>
            </a:r>
            <a:r>
              <a:rPr lang="en-GB" sz="2400" b="1" dirty="0" err="1">
                <a:solidFill>
                  <a:srgbClr val="F66400"/>
                </a:solidFill>
              </a:rPr>
              <a:t>ó</a:t>
            </a:r>
            <a:r>
              <a:rPr lang="en-GB" sz="2400" dirty="0">
                <a:solidFill>
                  <a:srgbClr val="002060"/>
                </a:solidFill>
              </a:rPr>
              <a:t> al </a:t>
            </a:r>
            <a:r>
              <a:rPr lang="en-GB" sz="2400" dirty="0" err="1">
                <a:solidFill>
                  <a:srgbClr val="002060"/>
                </a:solidFill>
              </a:rPr>
              <a:t>museo</a:t>
            </a:r>
            <a:r>
              <a:rPr lang="en-GB" sz="2400" dirty="0">
                <a:solidFill>
                  <a:srgbClr val="002060"/>
                </a:solidFill>
              </a:rPr>
              <a:t>.</a:t>
            </a:r>
          </a:p>
        </p:txBody>
      </p:sp>
      <p:sp>
        <p:nvSpPr>
          <p:cNvPr id="21" name="CuadroTexto 73">
            <a:extLst>
              <a:ext uri="{FF2B5EF4-FFF2-40B4-BE49-F238E27FC236}">
                <a16:creationId xmlns:a16="http://schemas.microsoft.com/office/drawing/2014/main" id="{C6DE365B-02C0-5246-A186-65CE853DFB2F}"/>
              </a:ext>
            </a:extLst>
          </p:cNvPr>
          <p:cNvSpPr txBox="1"/>
          <p:nvPr/>
        </p:nvSpPr>
        <p:spPr>
          <a:xfrm>
            <a:off x="321732" y="1134768"/>
            <a:ext cx="72346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4472C4">
                    <a:lumMod val="50000"/>
                  </a:srgbClr>
                </a:solidFill>
                <a:latin typeface="Century Gothic" panose="020F0302020204030204"/>
              </a:rPr>
              <a:t>As you know, many verbs in Spanish end in –ar.</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2" name="CuadroTexto 73">
            <a:extLst>
              <a:ext uri="{FF2B5EF4-FFF2-40B4-BE49-F238E27FC236}">
                <a16:creationId xmlns:a16="http://schemas.microsoft.com/office/drawing/2014/main" id="{C6DE365B-02C0-5246-A186-65CE853DFB2F}"/>
              </a:ext>
            </a:extLst>
          </p:cNvPr>
          <p:cNvSpPr txBox="1"/>
          <p:nvPr/>
        </p:nvSpPr>
        <p:spPr>
          <a:xfrm>
            <a:off x="308123" y="1609880"/>
            <a:ext cx="116333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When </a:t>
            </a:r>
            <a:r>
              <a:rPr lang="en-GB" sz="2400" dirty="0">
                <a:solidFill>
                  <a:srgbClr val="002060"/>
                </a:solidFill>
                <a:latin typeface="Century Gothic" panose="020F0302020204030204"/>
              </a:rPr>
              <a:t>talking</a:t>
            </a:r>
            <a:r>
              <a:rPr lang="en-GB" sz="2400" dirty="0">
                <a:solidFill>
                  <a:srgbClr val="4472C4">
                    <a:lumMod val="50000"/>
                  </a:srgbClr>
                </a:solidFill>
                <a:latin typeface="Century Gothic" panose="020F0302020204030204"/>
              </a:rPr>
              <a:t> about </a:t>
            </a:r>
            <a:r>
              <a:rPr lang="en-GB" sz="2400" b="1" i="1" dirty="0">
                <a:solidFill>
                  <a:srgbClr val="4472C4">
                    <a:lumMod val="50000"/>
                  </a:srgbClr>
                </a:solidFill>
                <a:latin typeface="Century Gothic" panose="020F0302020204030204"/>
              </a:rPr>
              <a:t>completed</a:t>
            </a:r>
            <a:r>
              <a:rPr lang="en-GB" sz="2400" dirty="0">
                <a:solidFill>
                  <a:srgbClr val="4472C4">
                    <a:lumMod val="50000"/>
                  </a:srgbClr>
                </a:solidFill>
                <a:latin typeface="Century Gothic" panose="020F0302020204030204"/>
              </a:rPr>
              <a:t> events in the past, the verb ending changes.</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173768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5" grpId="0"/>
      <p:bldP spid="16" grpId="0"/>
      <p:bldP spid="17" grpId="0"/>
      <p:bldP spid="18" grpId="0"/>
      <p:bldP spid="19" grpId="0"/>
      <p:bldP spid="20"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a:solidFill>
                  <a:schemeClr val="bg1"/>
                </a:solidFill>
              </a:rPr>
              <a:t>How to ask questions in Spanish</a:t>
            </a:r>
            <a:br>
              <a:rPr lang="en-GB" sz="2600" b="1">
                <a:solidFill>
                  <a:schemeClr val="bg1"/>
                </a:solidFill>
              </a:rPr>
            </a:br>
            <a:r>
              <a:rPr lang="en-GB" sz="2600" b="1">
                <a:solidFill>
                  <a:schemeClr val="bg1"/>
                </a:solidFill>
              </a:rPr>
              <a:t>Using verbs in questions</a:t>
            </a:r>
            <a:endParaRPr lang="en-GB" sz="2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203199" y="1377547"/>
            <a:ext cx="12131831" cy="464743"/>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a:ea typeface="+mn-ea"/>
                <a:cs typeface="+mn-cs"/>
              </a:rPr>
              <a:t>When asking questions in English, we often use ‘</a:t>
            </a:r>
            <a:r>
              <a:rPr kumimoji="0" lang="en-US" sz="2200" b="1" i="0" u="none" strike="noStrike" kern="1200" cap="none" spc="0" normalizeH="0" baseline="0" noProof="0">
                <a:ln>
                  <a:noFill/>
                </a:ln>
                <a:solidFill>
                  <a:srgbClr val="002060"/>
                </a:solidFill>
                <a:effectLst/>
                <a:uLnTx/>
                <a:uFillTx/>
                <a:latin typeface="Century Gothic"/>
                <a:ea typeface="+mn-ea"/>
                <a:cs typeface="+mn-cs"/>
              </a:rPr>
              <a:t>do</a:t>
            </a:r>
            <a:r>
              <a:rPr kumimoji="0" lang="en-US" sz="2200" b="0" i="0" u="none" strike="noStrike" kern="1200" cap="none" spc="0" normalizeH="0" baseline="0" noProof="0">
                <a:ln>
                  <a:noFill/>
                </a:ln>
                <a:solidFill>
                  <a:srgbClr val="002060"/>
                </a:solidFill>
                <a:effectLst/>
                <a:uLnTx/>
                <a:uFillTx/>
                <a:latin typeface="Century Gothic"/>
                <a:ea typeface="+mn-ea"/>
                <a:cs typeface="+mn-cs"/>
              </a:rPr>
              <a:t>’ (or </a:t>
            </a:r>
            <a:r>
              <a:rPr kumimoji="0" lang="en-US" sz="2200" b="1" i="0" u="none" strike="noStrike" kern="1200" cap="none" spc="0" normalizeH="0" baseline="0" noProof="0">
                <a:ln>
                  <a:noFill/>
                </a:ln>
                <a:solidFill>
                  <a:srgbClr val="002060"/>
                </a:solidFill>
                <a:effectLst/>
                <a:uLnTx/>
                <a:uFillTx/>
                <a:latin typeface="Century Gothic"/>
                <a:ea typeface="+mn-ea"/>
                <a:cs typeface="+mn-cs"/>
              </a:rPr>
              <a:t>‘did’</a:t>
            </a:r>
            <a:r>
              <a:rPr kumimoji="0" lang="en-US" sz="2200" i="0" u="none" strike="noStrike" kern="1200" cap="none" spc="0" normalizeH="0" baseline="0" noProof="0">
                <a:ln>
                  <a:noFill/>
                </a:ln>
                <a:solidFill>
                  <a:srgbClr val="002060"/>
                </a:solidFill>
                <a:effectLst/>
                <a:uLnTx/>
                <a:uFillTx/>
                <a:latin typeface="Century Gothic"/>
                <a:ea typeface="+mn-ea"/>
                <a:cs typeface="+mn-cs"/>
              </a:rPr>
              <a:t>)</a:t>
            </a:r>
            <a:r>
              <a:rPr kumimoji="0" lang="en-US" sz="2200" b="1" i="0" u="none" strike="noStrike" kern="1200" cap="none" spc="0" normalizeH="0" baseline="0" noProof="0">
                <a:ln>
                  <a:noFill/>
                </a:ln>
                <a:solidFill>
                  <a:srgbClr val="002060"/>
                </a:solidFill>
                <a:effectLst/>
                <a:uLnTx/>
                <a:uFillTx/>
                <a:latin typeface="Century Gothic"/>
                <a:ea typeface="+mn-ea"/>
                <a:cs typeface="+mn-cs"/>
              </a:rPr>
              <a:t> </a:t>
            </a:r>
            <a:r>
              <a:rPr kumimoji="0" lang="en-US" sz="2200" b="0" i="0" u="none" strike="noStrike" kern="1200" cap="none" spc="0" normalizeH="0" baseline="0" noProof="0">
                <a:ln>
                  <a:noFill/>
                </a:ln>
                <a:solidFill>
                  <a:srgbClr val="002060"/>
                </a:solidFill>
                <a:effectLst/>
                <a:uLnTx/>
                <a:uFillTx/>
                <a:latin typeface="Century Gothic"/>
                <a:ea typeface="+mn-ea"/>
                <a:cs typeface="+mn-cs"/>
              </a:rPr>
              <a:t>before the subject.</a:t>
            </a:r>
            <a:endParaRPr kumimoji="0" lang="en-US"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 name="TextBox 2"/>
          <p:cNvSpPr txBox="1"/>
          <p:nvPr/>
        </p:nvSpPr>
        <p:spPr>
          <a:xfrm>
            <a:off x="203199" y="2039015"/>
            <a:ext cx="41825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Century Gothic"/>
                <a:ea typeface="+mn-ea"/>
                <a:cs typeface="+mn-cs"/>
              </a:rPr>
              <a:t>Example:</a:t>
            </a:r>
          </a:p>
        </p:txBody>
      </p:sp>
      <p:sp>
        <p:nvSpPr>
          <p:cNvPr id="6" name="TextBox 5"/>
          <p:cNvSpPr txBox="1"/>
          <p:nvPr/>
        </p:nvSpPr>
        <p:spPr>
          <a:xfrm>
            <a:off x="203199" y="2489538"/>
            <a:ext cx="33826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EE6000"/>
                </a:solidFill>
                <a:effectLst/>
                <a:uLnTx/>
                <a:uFillTx/>
                <a:latin typeface="Century Gothic"/>
                <a:ea typeface="+mn-ea"/>
                <a:cs typeface="+mn-cs"/>
              </a:rPr>
              <a:t>Did</a:t>
            </a:r>
            <a:r>
              <a:rPr kumimoji="0" lang="en-US" sz="2200" b="0" i="0" u="none" strike="noStrike" kern="1200" cap="none" spc="0" normalizeH="0" baseline="0" noProof="0">
                <a:ln>
                  <a:noFill/>
                </a:ln>
                <a:solidFill>
                  <a:srgbClr val="4472C4">
                    <a:lumMod val="50000"/>
                  </a:srgbClr>
                </a:solidFill>
                <a:effectLst/>
                <a:uLnTx/>
                <a:uFillTx/>
                <a:latin typeface="Century Gothic"/>
                <a:ea typeface="+mn-ea"/>
                <a:cs typeface="+mn-cs"/>
              </a:rPr>
              <a:t> </a:t>
            </a:r>
            <a:r>
              <a:rPr kumimoji="0" lang="en-US" sz="2200" b="0" i="0" u="none" strike="noStrike" kern="1200" cap="none" spc="0" normalizeH="0" baseline="0" noProof="0">
                <a:ln>
                  <a:noFill/>
                </a:ln>
                <a:solidFill>
                  <a:srgbClr val="002060"/>
                </a:solidFill>
                <a:effectLst/>
                <a:uLnTx/>
                <a:uFillTx/>
                <a:latin typeface="Century Gothic"/>
                <a:ea typeface="+mn-ea"/>
                <a:cs typeface="+mn-cs"/>
              </a:rPr>
              <a:t>you buy a watch?</a:t>
            </a:r>
            <a:endParaRPr kumimoji="0" lang="en-US"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0" name="TextBox 9"/>
          <p:cNvSpPr txBox="1"/>
          <p:nvPr/>
        </p:nvSpPr>
        <p:spPr>
          <a:xfrm>
            <a:off x="255564" y="3025455"/>
            <a:ext cx="119364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Spanish doesn’t </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have a word for ‘</a:t>
            </a:r>
            <a:r>
              <a:rPr kumimoji="0" lang="en-US" sz="2200" b="0" i="0" u="none" strike="noStrike" kern="1200" cap="none" spc="0" normalizeH="0" baseline="0" noProof="0">
                <a:ln>
                  <a:noFill/>
                </a:ln>
                <a:solidFill>
                  <a:srgbClr val="002060"/>
                </a:solidFill>
                <a:effectLst/>
                <a:uLnTx/>
                <a:uFillTx/>
                <a:latin typeface="Century Gothic"/>
                <a:ea typeface="+mn-ea"/>
                <a:cs typeface="+mn-cs"/>
              </a:rPr>
              <a:t>do’ or ‘did’ </a:t>
            </a:r>
            <a:r>
              <a:rPr kumimoji="0" lang="en-US" sz="2200" b="0" i="0" u="none" strike="noStrike" kern="1200" cap="none" spc="0" normalizeH="0" baseline="0" noProof="0" dirty="0">
                <a:ln>
                  <a:noFill/>
                </a:ln>
                <a:solidFill>
                  <a:srgbClr val="002060"/>
                </a:solidFill>
                <a:effectLst/>
                <a:uLnTx/>
                <a:uFillTx/>
                <a:latin typeface="Century Gothic"/>
                <a:ea typeface="+mn-ea"/>
                <a:cs typeface="+mn-cs"/>
              </a:rPr>
              <a:t>in questions. Only the main verb is used.</a:t>
            </a:r>
          </a:p>
        </p:txBody>
      </p:sp>
      <p:sp>
        <p:nvSpPr>
          <p:cNvPr id="11" name="TextBox 10"/>
          <p:cNvSpPr txBox="1"/>
          <p:nvPr/>
        </p:nvSpPr>
        <p:spPr>
          <a:xfrm>
            <a:off x="221696" y="3745504"/>
            <a:ext cx="189653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entury Gothic"/>
                <a:ea typeface="+mn-ea"/>
                <a:cs typeface="+mn-cs"/>
              </a:rPr>
              <a:t>Ejemplos</a:t>
            </a:r>
            <a:r>
              <a:rPr kumimoji="0" lang="en-US" sz="2200" b="1"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2" name="TextBox 11"/>
          <p:cNvSpPr txBox="1"/>
          <p:nvPr/>
        </p:nvSpPr>
        <p:spPr>
          <a:xfrm>
            <a:off x="861567" y="4250109"/>
            <a:ext cx="65362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a:t>
            </a:r>
            <a:r>
              <a:rPr kumimoji="0" lang="en-US" sz="2200" b="1" i="0" u="none" strike="noStrike" kern="1200" cap="none" spc="0" normalizeH="0" baseline="0" noProof="0">
                <a:ln>
                  <a:noFill/>
                </a:ln>
                <a:solidFill>
                  <a:srgbClr val="FF6600"/>
                </a:solidFill>
                <a:effectLst/>
                <a:uLnTx/>
                <a:uFillTx/>
                <a:latin typeface="Century Gothic"/>
                <a:ea typeface="+mn-ea"/>
                <a:cs typeface="+mn-cs"/>
              </a:rPr>
              <a:t>Llegaste </a:t>
            </a:r>
            <a:r>
              <a:rPr kumimoji="0" lang="en-US" sz="2200" i="0" u="none" strike="noStrike" kern="1200" cap="none" spc="0" normalizeH="0" baseline="0" noProof="0">
                <a:ln>
                  <a:noFill/>
                </a:ln>
                <a:solidFill>
                  <a:srgbClr val="002060"/>
                </a:solidFill>
                <a:effectLst/>
                <a:uLnTx/>
                <a:uFillTx/>
                <a:latin typeface="Century Gothic"/>
                <a:ea typeface="+mn-ea"/>
                <a:cs typeface="+mn-cs"/>
              </a:rPr>
              <a:t>por la mañana</a:t>
            </a:r>
            <a:r>
              <a:rPr kumimoji="0" lang="en-US" sz="2200" b="0" i="0" u="none" strike="noStrike" kern="1200" cap="none" spc="0" normalizeH="0" baseline="0" noProof="0">
                <a:ln>
                  <a:noFill/>
                </a:ln>
                <a:solidFill>
                  <a:srgbClr val="002060"/>
                </a:solidFill>
                <a:effectLst/>
                <a:uLnTx/>
                <a:uFillTx/>
                <a:latin typeface="Century Gothic"/>
                <a:ea typeface="+mn-ea"/>
                <a:cs typeface="+mn-cs"/>
              </a:rPr>
              <a:t>?</a:t>
            </a:r>
            <a:endParaRPr kumimoji="0" lang="en-US"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3" name="TextBox 12"/>
          <p:cNvSpPr txBox="1"/>
          <p:nvPr/>
        </p:nvSpPr>
        <p:spPr>
          <a:xfrm>
            <a:off x="6168545" y="4246808"/>
            <a:ext cx="682413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a:ea typeface="+mn-ea"/>
                <a:cs typeface="+mn-cs"/>
              </a:rPr>
              <a:t>¿</a:t>
            </a:r>
            <a:r>
              <a:rPr lang="en-US" sz="2200" b="1" dirty="0" err="1">
                <a:solidFill>
                  <a:srgbClr val="FF6600"/>
                </a:solidFill>
                <a:latin typeface="Century Gothic"/>
              </a:rPr>
              <a:t>Preparó</a:t>
            </a:r>
            <a:r>
              <a:rPr kumimoji="0" lang="en-U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200" b="0" i="0" u="none" strike="noStrike" kern="1200" cap="none" spc="0" normalizeH="0" baseline="0" noProof="0" err="1">
                <a:ln>
                  <a:noFill/>
                </a:ln>
                <a:solidFill>
                  <a:srgbClr val="002060"/>
                </a:solidFill>
                <a:effectLst/>
                <a:uLnTx/>
                <a:uFillTx/>
                <a:latin typeface="Century Gothic"/>
                <a:ea typeface="+mn-ea"/>
                <a:cs typeface="+mn-cs"/>
              </a:rPr>
              <a:t>estas</a:t>
            </a:r>
            <a:r>
              <a:rPr kumimoji="0" lang="en-US" sz="2200" b="0" i="0" u="none" strike="noStrike" kern="1200" cap="none" spc="0" normalizeH="0" baseline="0" noProof="0">
                <a:ln>
                  <a:noFill/>
                </a:ln>
                <a:solidFill>
                  <a:srgbClr val="002060"/>
                </a:solidFill>
                <a:effectLst/>
                <a:uLnTx/>
                <a:uFillTx/>
                <a:latin typeface="Century Gothic"/>
                <a:ea typeface="+mn-ea"/>
                <a:cs typeface="+mn-cs"/>
              </a:rPr>
              <a:t> </a:t>
            </a:r>
            <a:r>
              <a:rPr lang="en-US" sz="2200">
                <a:solidFill>
                  <a:srgbClr val="002060"/>
                </a:solidFill>
                <a:latin typeface="Century Gothic"/>
              </a:rPr>
              <a:t>bebidas</a:t>
            </a:r>
            <a:r>
              <a:rPr kumimoji="0" lang="en-US" sz="2200" b="0" i="0" u="none" strike="noStrike" kern="1200" cap="none" spc="0" normalizeH="0" baseline="0" noProof="0">
                <a:ln>
                  <a:noFill/>
                </a:ln>
                <a:solidFill>
                  <a:srgbClr val="002060"/>
                </a:solidFill>
                <a:effectLst/>
                <a:uLnTx/>
                <a:uFillTx/>
                <a:latin typeface="Century Gothic"/>
                <a:ea typeface="+mn-ea"/>
                <a:cs typeface="+mn-cs"/>
              </a:rPr>
              <a:t>?</a:t>
            </a:r>
            <a:endParaRPr kumimoji="0" lang="en-US"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6" name="Rectangle 15"/>
          <p:cNvSpPr/>
          <p:nvPr/>
        </p:nvSpPr>
        <p:spPr>
          <a:xfrm>
            <a:off x="913932" y="4716790"/>
            <a:ext cx="42386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66400"/>
                </a:solidFill>
                <a:effectLst/>
                <a:uLnTx/>
                <a:uFillTx/>
                <a:latin typeface="Century Gothic"/>
                <a:ea typeface="+mn-ea"/>
                <a:cs typeface="+mn-cs"/>
              </a:rPr>
              <a:t>Did you arrive </a:t>
            </a:r>
            <a:r>
              <a:rPr kumimoji="0" lang="en-US" sz="2000" i="0" u="none" strike="noStrike" kern="1200" cap="none" spc="0" normalizeH="0" baseline="0" noProof="0">
                <a:ln>
                  <a:noFill/>
                </a:ln>
                <a:solidFill>
                  <a:srgbClr val="002060"/>
                </a:solidFill>
                <a:effectLst/>
                <a:uLnTx/>
                <a:uFillTx/>
                <a:latin typeface="Century Gothic"/>
                <a:ea typeface="+mn-ea"/>
                <a:cs typeface="+mn-cs"/>
              </a:rPr>
              <a:t>in the morning?</a:t>
            </a:r>
            <a:endParaRPr kumimoji="0" lang="en-GB" sz="2000" i="0" u="none" strike="noStrike" kern="1200" cap="none" spc="0" normalizeH="0" baseline="0" noProof="0">
              <a:ln>
                <a:noFill/>
              </a:ln>
              <a:solidFill>
                <a:srgbClr val="002060"/>
              </a:solidFill>
              <a:effectLst/>
              <a:uLnTx/>
              <a:uFillTx/>
              <a:latin typeface="Century Gothic"/>
              <a:ea typeface="+mn-ea"/>
              <a:cs typeface="+mn-cs"/>
            </a:endParaRPr>
          </a:p>
        </p:txBody>
      </p:sp>
      <p:sp>
        <p:nvSpPr>
          <p:cNvPr id="17" name="Rectangle 16"/>
          <p:cNvSpPr/>
          <p:nvPr/>
        </p:nvSpPr>
        <p:spPr>
          <a:xfrm>
            <a:off x="6238987" y="4677695"/>
            <a:ext cx="3948517" cy="707886"/>
          </a:xfrm>
          <a:prstGeom prst="rect">
            <a:avLst/>
          </a:prstGeom>
        </p:spPr>
        <p:txBody>
          <a:bodyPr wrap="none">
            <a:spAutoFit/>
          </a:bodyPr>
          <a:lstStyle/>
          <a:p>
            <a:pPr>
              <a:defRPr/>
            </a:pPr>
            <a:r>
              <a:rPr kumimoji="0" lang="en-US" sz="2000" b="1" i="0" u="none" strike="noStrike" kern="1200" cap="none" spc="0" normalizeH="0" baseline="0" noProof="0">
                <a:ln>
                  <a:noFill/>
                </a:ln>
                <a:solidFill>
                  <a:srgbClr val="F66400"/>
                </a:solidFill>
                <a:effectLst/>
                <a:uLnTx/>
                <a:uFillTx/>
                <a:latin typeface="Century Gothic"/>
                <a:ea typeface="+mn-ea"/>
                <a:cs typeface="+mn-cs"/>
              </a:rPr>
              <a:t>Did s/he </a:t>
            </a:r>
            <a:r>
              <a:rPr lang="en-US" sz="2000" b="1">
                <a:solidFill>
                  <a:srgbClr val="F66400"/>
                </a:solidFill>
                <a:latin typeface="Century Gothic"/>
              </a:rPr>
              <a:t>prepare </a:t>
            </a:r>
            <a:r>
              <a:rPr lang="en-US" sz="2000">
                <a:solidFill>
                  <a:srgbClr val="002060"/>
                </a:solidFill>
              </a:rPr>
              <a:t>these drinks?</a:t>
            </a:r>
            <a:endParaRPr lang="en-GB" sz="200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66400"/>
                </a:solidFill>
                <a:effectLst/>
                <a:uLnTx/>
                <a:uFillTx/>
                <a:latin typeface="Century Gothic"/>
                <a:ea typeface="+mn-ea"/>
                <a:cs typeface="+mn-cs"/>
              </a:rPr>
              <a:t> </a:t>
            </a:r>
            <a:endParaRPr kumimoji="0" lang="en-GB" sz="2000" b="1" i="0" u="none" strike="noStrike" kern="1200" cap="none" spc="0" normalizeH="0" baseline="0" noProof="0" dirty="0">
              <a:ln>
                <a:noFill/>
              </a:ln>
              <a:solidFill>
                <a:srgbClr val="F66400"/>
              </a:solidFill>
              <a:effectLst/>
              <a:uLnTx/>
              <a:uFillTx/>
              <a:latin typeface="Century Gothic"/>
              <a:ea typeface="+mn-ea"/>
              <a:cs typeface="+mn-cs"/>
            </a:endParaRPr>
          </a:p>
        </p:txBody>
      </p:sp>
      <p:sp>
        <p:nvSpPr>
          <p:cNvPr id="14" name="Action Button: Custom 20">
            <a:hlinkClick r:id="" action="ppaction://noaction" highlightClick="1">
              <a:snd r:embed="rId4" name="Llegaste por la mañana_.wav"/>
            </a:hlinkClick>
            <a:extLst>
              <a:ext uri="{FF2B5EF4-FFF2-40B4-BE49-F238E27FC236}">
                <a16:creationId xmlns:a16="http://schemas.microsoft.com/office/drawing/2014/main" id="{C1D7154A-00F0-8348-A771-891935738EA5}"/>
              </a:ext>
            </a:extLst>
          </p:cNvPr>
          <p:cNvSpPr/>
          <p:nvPr/>
        </p:nvSpPr>
        <p:spPr>
          <a:xfrm>
            <a:off x="346196" y="428142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5" name="Action Button: Custom 20">
            <a:hlinkClick r:id="" action="ppaction://noaction" highlightClick="1">
              <a:snd r:embed="rId5" name="Preparó estas bebidas_.wav"/>
            </a:hlinkClick>
            <a:extLst>
              <a:ext uri="{FF2B5EF4-FFF2-40B4-BE49-F238E27FC236}">
                <a16:creationId xmlns:a16="http://schemas.microsoft.com/office/drawing/2014/main" id="{DBBA22FF-3A1B-4442-8720-90F13A0511B6}"/>
              </a:ext>
            </a:extLst>
          </p:cNvPr>
          <p:cNvSpPr/>
          <p:nvPr/>
        </p:nvSpPr>
        <p:spPr>
          <a:xfrm>
            <a:off x="5759481" y="4283934"/>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Tree>
    <p:extLst>
      <p:ext uri="{BB962C8B-B14F-4D97-AF65-F5344CB8AC3E}">
        <p14:creationId xmlns:p14="http://schemas.microsoft.com/office/powerpoint/2010/main" val="257375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1" grpId="0"/>
      <p:bldP spid="12" grpId="0"/>
      <p:bldP spid="13" grpId="0"/>
      <p:bldP spid="16" grpId="0"/>
      <p:bldP spid="17" grpId="0"/>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845748-7264-AC40-89DF-070A9B9D8C1C}"/>
              </a:ext>
            </a:extLst>
          </p:cNvPr>
          <p:cNvSpPr>
            <a:spLocks noGrp="1"/>
          </p:cNvSpPr>
          <p:nvPr>
            <p:ph type="title"/>
          </p:nvPr>
        </p:nvSpPr>
        <p:spPr>
          <a:xfrm>
            <a:off x="267725" y="493718"/>
            <a:ext cx="10763132" cy="645788"/>
          </a:xfrm>
        </p:spPr>
        <p:txBody>
          <a:bodyPr>
            <a:normAutofit fontScale="90000"/>
          </a:bodyPr>
          <a:lstStyle/>
          <a:p>
            <a:pPr>
              <a:lnSpc>
                <a:spcPct val="100000"/>
              </a:lnSpc>
            </a:pPr>
            <a:r>
              <a:rPr lang="es-ES" sz="2400" b="1"/>
              <a:t>Daniel pregunta en clase sobre las vacaciones. </a:t>
            </a:r>
            <a:br>
              <a:rPr lang="es-ES" sz="2400" b="1" dirty="0"/>
            </a:br>
            <a:r>
              <a:rPr lang="es-ES" sz="2400" dirty="0"/>
              <a:t>Lee las frases</a:t>
            </a:r>
            <a:r>
              <a:rPr lang="es-ES" sz="2400"/>
              <a:t>. ¿Pregunta sobre </a:t>
            </a:r>
            <a:r>
              <a:rPr lang="es-ES" sz="2400" dirty="0"/>
              <a:t>las vacaciones </a:t>
            </a:r>
            <a:r>
              <a:rPr lang="es-ES" sz="2400"/>
              <a:t>de una amiga (‘did you’) o de la profesora (‘did she’)? </a:t>
            </a:r>
            <a:r>
              <a:rPr lang="es-ES" sz="2400" dirty="0"/>
              <a:t>Elige la opción correcta y </a:t>
            </a:r>
            <a:r>
              <a:rPr lang="es-GB" sz="2400" dirty="0"/>
              <a:t>escribe la frase en inglés.</a:t>
            </a:r>
            <a:br>
              <a:rPr lang="es-GB" sz="2400" dirty="0"/>
            </a:br>
            <a:endParaRPr lang="es-GB" sz="2400" dirty="0"/>
          </a:p>
        </p:txBody>
      </p:sp>
      <p:graphicFrame>
        <p:nvGraphicFramePr>
          <p:cNvPr id="5" name="Tabla 4">
            <a:extLst>
              <a:ext uri="{FF2B5EF4-FFF2-40B4-BE49-F238E27FC236}">
                <a16:creationId xmlns:a16="http://schemas.microsoft.com/office/drawing/2014/main" id="{E189A2E4-F90E-D44D-8854-DC2DF8EE05BC}"/>
              </a:ext>
            </a:extLst>
          </p:cNvPr>
          <p:cNvGraphicFramePr>
            <a:graphicFrameLocks noGrp="1"/>
          </p:cNvGraphicFramePr>
          <p:nvPr>
            <p:extLst>
              <p:ext uri="{D42A27DB-BD31-4B8C-83A1-F6EECF244321}">
                <p14:modId xmlns:p14="http://schemas.microsoft.com/office/powerpoint/2010/main" val="3152029944"/>
              </p:ext>
            </p:extLst>
          </p:nvPr>
        </p:nvGraphicFramePr>
        <p:xfrm>
          <a:off x="284730" y="1200797"/>
          <a:ext cx="6990963" cy="5124214"/>
        </p:xfrm>
        <a:graphic>
          <a:graphicData uri="http://schemas.openxmlformats.org/drawingml/2006/table">
            <a:tbl>
              <a:tblPr firstRow="1" bandRow="1">
                <a:tableStyleId>{5DA37D80-6434-44D0-A028-1B22A696006F}</a:tableStyleId>
              </a:tblPr>
              <a:tblGrid>
                <a:gridCol w="4243727">
                  <a:extLst>
                    <a:ext uri="{9D8B030D-6E8A-4147-A177-3AD203B41FA5}">
                      <a16:colId xmlns:a16="http://schemas.microsoft.com/office/drawing/2014/main" val="3638835627"/>
                    </a:ext>
                  </a:extLst>
                </a:gridCol>
                <a:gridCol w="1335314">
                  <a:extLst>
                    <a:ext uri="{9D8B030D-6E8A-4147-A177-3AD203B41FA5}">
                      <a16:colId xmlns:a16="http://schemas.microsoft.com/office/drawing/2014/main" val="2663478142"/>
                    </a:ext>
                  </a:extLst>
                </a:gridCol>
                <a:gridCol w="1411922">
                  <a:extLst>
                    <a:ext uri="{9D8B030D-6E8A-4147-A177-3AD203B41FA5}">
                      <a16:colId xmlns:a16="http://schemas.microsoft.com/office/drawing/2014/main" val="3026718160"/>
                    </a:ext>
                  </a:extLst>
                </a:gridCol>
              </a:tblGrid>
              <a:tr h="1261072">
                <a:tc>
                  <a:txBody>
                    <a:bodyPr/>
                    <a:lstStyle/>
                    <a:p>
                      <a:pPr algn="ctr"/>
                      <a:endParaRPr lang="es-GB" sz="2000" dirty="0">
                        <a:solidFill>
                          <a:srgbClr val="203864"/>
                        </a:solidFill>
                      </a:endParaRPr>
                    </a:p>
                  </a:txBody>
                  <a:tcPr anchor="ctr"/>
                </a:tc>
                <a:tc>
                  <a:txBody>
                    <a:bodyPr/>
                    <a:lstStyle/>
                    <a:p>
                      <a:pPr algn="ctr"/>
                      <a:r>
                        <a:rPr lang="es-GB" sz="2000" dirty="0">
                          <a:solidFill>
                            <a:srgbClr val="203864"/>
                          </a:solidFill>
                        </a:rPr>
                        <a:t>  </a:t>
                      </a:r>
                      <a:endParaRPr lang="en-GB" sz="2000" dirty="0">
                        <a:solidFill>
                          <a:srgbClr val="203864"/>
                        </a:solidFill>
                      </a:endParaRPr>
                    </a:p>
                    <a:p>
                      <a:pPr algn="ctr"/>
                      <a:r>
                        <a:rPr lang="en-GB" sz="2000">
                          <a:solidFill>
                            <a:srgbClr val="203864"/>
                          </a:solidFill>
                        </a:rPr>
                        <a:t>Did you…?</a:t>
                      </a:r>
                      <a:endParaRPr lang="es-GB" sz="2000" dirty="0">
                        <a:solidFill>
                          <a:srgbClr val="203864"/>
                        </a:solidFill>
                      </a:endParaRPr>
                    </a:p>
                  </a:txBody>
                  <a:tcPr anchor="ctr"/>
                </a:tc>
                <a:tc>
                  <a:txBody>
                    <a:bodyPr/>
                    <a:lstStyle/>
                    <a:p>
                      <a:pPr algn="ctr"/>
                      <a:endParaRPr lang="en-GB" sz="2000" dirty="0">
                        <a:solidFill>
                          <a:srgbClr val="203864"/>
                        </a:solidFill>
                      </a:endParaRPr>
                    </a:p>
                    <a:p>
                      <a:pPr algn="ctr"/>
                      <a:r>
                        <a:rPr lang="en-GB" sz="2000">
                          <a:solidFill>
                            <a:srgbClr val="203864"/>
                          </a:solidFill>
                        </a:rPr>
                        <a:t>Did</a:t>
                      </a:r>
                      <a:r>
                        <a:rPr lang="en-GB" sz="2000" baseline="0">
                          <a:solidFill>
                            <a:srgbClr val="203864"/>
                          </a:solidFill>
                        </a:rPr>
                        <a:t> she…?</a:t>
                      </a:r>
                      <a:r>
                        <a:rPr lang="es-GB" sz="2000">
                          <a:solidFill>
                            <a:srgbClr val="203864"/>
                          </a:solidFill>
                        </a:rPr>
                        <a:t> </a:t>
                      </a:r>
                      <a:endParaRPr lang="es-GB" sz="2000" dirty="0">
                        <a:solidFill>
                          <a:srgbClr val="203864"/>
                        </a:solidFill>
                      </a:endParaRPr>
                    </a:p>
                  </a:txBody>
                  <a:tcPr anchor="ctr"/>
                </a:tc>
                <a:extLst>
                  <a:ext uri="{0D108BD9-81ED-4DB2-BD59-A6C34878D82A}">
                    <a16:rowId xmlns:a16="http://schemas.microsoft.com/office/drawing/2014/main" val="1077881034"/>
                  </a:ext>
                </a:extLst>
              </a:tr>
              <a:tr h="643857">
                <a:tc>
                  <a:txBody>
                    <a:bodyPr/>
                    <a:lstStyle/>
                    <a:p>
                      <a:pPr algn="ctr"/>
                      <a:endParaRPr lang="es-GB" sz="2200" dirty="0">
                        <a:solidFill>
                          <a:srgbClr val="203864"/>
                        </a:solidFill>
                      </a:endParaRPr>
                    </a:p>
                  </a:txBody>
                  <a:tcPr anchor="ctr"/>
                </a:tc>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3920744521"/>
                  </a:ext>
                </a:extLst>
              </a:tr>
              <a:tr h="643857">
                <a:tc>
                  <a:txBody>
                    <a:bodyPr/>
                    <a:lstStyle/>
                    <a:p>
                      <a:pPr algn="ctr"/>
                      <a:endParaRPr lang="es-GB" sz="2200">
                        <a:solidFill>
                          <a:srgbClr val="203864"/>
                        </a:solidFill>
                      </a:endParaRPr>
                    </a:p>
                  </a:txBody>
                  <a:tcPr anchor="ctr"/>
                </a:tc>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514814108"/>
                  </a:ext>
                </a:extLst>
              </a:tr>
              <a:tr h="643857">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2624153016"/>
                  </a:ext>
                </a:extLst>
              </a:tr>
              <a:tr h="643857">
                <a:tc>
                  <a:txBody>
                    <a:bodyPr/>
                    <a:lstStyle/>
                    <a:p>
                      <a:pPr algn="ctr"/>
                      <a:endParaRPr lang="es-GB" sz="2200">
                        <a:solidFill>
                          <a:srgbClr val="203864"/>
                        </a:solidFill>
                      </a:endParaRPr>
                    </a:p>
                  </a:txBody>
                  <a:tcPr anchor="ctr"/>
                </a:tc>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1968203151"/>
                  </a:ext>
                </a:extLst>
              </a:tr>
              <a:tr h="643857">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3208402634"/>
                  </a:ext>
                </a:extLst>
              </a:tr>
              <a:tr h="643857">
                <a:tc>
                  <a:txBody>
                    <a:bodyPr/>
                    <a:lstStyle/>
                    <a:p>
                      <a:pPr algn="ctr"/>
                      <a:endParaRPr lang="es-GB" sz="2200" dirty="0">
                        <a:solidFill>
                          <a:srgbClr val="203864"/>
                        </a:solidFill>
                      </a:endParaRPr>
                    </a:p>
                  </a:txBody>
                  <a:tcPr anchor="ctr"/>
                </a:tc>
                <a:tc>
                  <a:txBody>
                    <a:bodyPr/>
                    <a:lstStyle/>
                    <a:p>
                      <a:pPr algn="ctr"/>
                      <a:endParaRPr lang="es-GB" sz="2200">
                        <a:solidFill>
                          <a:srgbClr val="203864"/>
                        </a:solidFill>
                      </a:endParaRP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74660371"/>
                  </a:ext>
                </a:extLst>
              </a:tr>
            </a:tbl>
          </a:graphicData>
        </a:graphic>
      </p:graphicFrame>
      <p:sp>
        <p:nvSpPr>
          <p:cNvPr id="6" name="Título 1">
            <a:extLst>
              <a:ext uri="{FF2B5EF4-FFF2-40B4-BE49-F238E27FC236}">
                <a16:creationId xmlns:a16="http://schemas.microsoft.com/office/drawing/2014/main" id="{B80E1F2A-86AD-8A42-B234-B9F76F9136B2}"/>
              </a:ext>
            </a:extLst>
          </p:cNvPr>
          <p:cNvSpPr txBox="1">
            <a:spLocks/>
          </p:cNvSpPr>
          <p:nvPr/>
        </p:nvSpPr>
        <p:spPr>
          <a:xfrm>
            <a:off x="116308" y="781179"/>
            <a:ext cx="9040091" cy="36049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s-GB" sz="2400" b="1" dirty="0"/>
          </a:p>
        </p:txBody>
      </p:sp>
      <p:graphicFrame>
        <p:nvGraphicFramePr>
          <p:cNvPr id="8" name="Tabla 7">
            <a:extLst>
              <a:ext uri="{FF2B5EF4-FFF2-40B4-BE49-F238E27FC236}">
                <a16:creationId xmlns:a16="http://schemas.microsoft.com/office/drawing/2014/main" id="{CD3958A5-7333-354B-8B84-C97682B39746}"/>
              </a:ext>
            </a:extLst>
          </p:cNvPr>
          <p:cNvGraphicFramePr>
            <a:graphicFrameLocks noGrp="1"/>
          </p:cNvGraphicFramePr>
          <p:nvPr/>
        </p:nvGraphicFramePr>
        <p:xfrm>
          <a:off x="7483829" y="1200798"/>
          <a:ext cx="4423441" cy="5124215"/>
        </p:xfrm>
        <a:graphic>
          <a:graphicData uri="http://schemas.openxmlformats.org/drawingml/2006/table">
            <a:tbl>
              <a:tblPr firstRow="1" bandRow="1">
                <a:tableStyleId>{5DA37D80-6434-44D0-A028-1B22A696006F}</a:tableStyleId>
              </a:tblPr>
              <a:tblGrid>
                <a:gridCol w="4423441">
                  <a:extLst>
                    <a:ext uri="{9D8B030D-6E8A-4147-A177-3AD203B41FA5}">
                      <a16:colId xmlns:a16="http://schemas.microsoft.com/office/drawing/2014/main" val="3638835627"/>
                    </a:ext>
                  </a:extLst>
                </a:gridCol>
              </a:tblGrid>
              <a:tr h="1246469">
                <a:tc>
                  <a:txBody>
                    <a:bodyPr/>
                    <a:lstStyle/>
                    <a:p>
                      <a:pPr algn="ctr"/>
                      <a:r>
                        <a:rPr lang="es-GB" sz="2000" dirty="0">
                          <a:solidFill>
                            <a:srgbClr val="203864"/>
                          </a:solidFill>
                        </a:rPr>
                        <a:t>En inglés</a:t>
                      </a:r>
                    </a:p>
                  </a:txBody>
                  <a:tcPr anchor="ctr"/>
                </a:tc>
                <a:extLst>
                  <a:ext uri="{0D108BD9-81ED-4DB2-BD59-A6C34878D82A}">
                    <a16:rowId xmlns:a16="http://schemas.microsoft.com/office/drawing/2014/main" val="1077881034"/>
                  </a:ext>
                </a:extLst>
              </a:tr>
              <a:tr h="646291">
                <a:tc>
                  <a:txBody>
                    <a:bodyPr/>
                    <a:lstStyle/>
                    <a:p>
                      <a:pPr algn="l"/>
                      <a:endParaRPr lang="es-GB" sz="2200" dirty="0">
                        <a:solidFill>
                          <a:srgbClr val="203864"/>
                        </a:solidFill>
                      </a:endParaRPr>
                    </a:p>
                  </a:txBody>
                  <a:tcPr anchor="ctr"/>
                </a:tc>
                <a:extLst>
                  <a:ext uri="{0D108BD9-81ED-4DB2-BD59-A6C34878D82A}">
                    <a16:rowId xmlns:a16="http://schemas.microsoft.com/office/drawing/2014/main" val="3920744521"/>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514814108"/>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2624153016"/>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1968203151"/>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3208402634"/>
                  </a:ext>
                </a:extLst>
              </a:tr>
              <a:tr h="646291">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74660371"/>
                  </a:ext>
                </a:extLst>
              </a:tr>
            </a:tbl>
          </a:graphicData>
        </a:graphic>
      </p:graphicFrame>
      <p:sp>
        <p:nvSpPr>
          <p:cNvPr id="9" name="CuadroTexto 8">
            <a:extLst>
              <a:ext uri="{FF2B5EF4-FFF2-40B4-BE49-F238E27FC236}">
                <a16:creationId xmlns:a16="http://schemas.microsoft.com/office/drawing/2014/main" id="{08B3587F-186F-D34F-B219-83DB4CCC4944}"/>
              </a:ext>
            </a:extLst>
          </p:cNvPr>
          <p:cNvSpPr txBox="1"/>
          <p:nvPr/>
        </p:nvSpPr>
        <p:spPr>
          <a:xfrm>
            <a:off x="301735" y="2616600"/>
            <a:ext cx="4176143" cy="400110"/>
          </a:xfrm>
          <a:prstGeom prst="rect">
            <a:avLst/>
          </a:prstGeom>
          <a:noFill/>
        </p:spPr>
        <p:txBody>
          <a:bodyPr wrap="none" rtlCol="0">
            <a:spAutoFit/>
          </a:bodyPr>
          <a:lstStyle/>
          <a:p>
            <a:pPr algn="l"/>
            <a:r>
              <a:rPr lang="es-GB" sz="2000" dirty="0">
                <a:solidFill>
                  <a:schemeClr val="accent5">
                    <a:lumMod val="50000"/>
                  </a:schemeClr>
                </a:solidFill>
              </a:rPr>
              <a:t>1</a:t>
            </a:r>
            <a:r>
              <a:rPr lang="es-GB" sz="2000">
                <a:solidFill>
                  <a:schemeClr val="accent5">
                    <a:lumMod val="50000"/>
                  </a:schemeClr>
                </a:solidFill>
              </a:rPr>
              <a:t>. ¿</a:t>
            </a:r>
            <a:r>
              <a:rPr lang="en-GB" sz="2000">
                <a:solidFill>
                  <a:schemeClr val="accent5">
                    <a:lumMod val="50000"/>
                  </a:schemeClr>
                </a:solidFill>
              </a:rPr>
              <a:t>Caminaste por los parques?</a:t>
            </a:r>
            <a:endParaRPr lang="es-GB" sz="2000" dirty="0">
              <a:solidFill>
                <a:schemeClr val="accent5">
                  <a:lumMod val="50000"/>
                </a:schemeClr>
              </a:solidFill>
            </a:endParaRPr>
          </a:p>
        </p:txBody>
      </p:sp>
      <p:sp>
        <p:nvSpPr>
          <p:cNvPr id="10" name="CuadroTexto 9">
            <a:extLst>
              <a:ext uri="{FF2B5EF4-FFF2-40B4-BE49-F238E27FC236}">
                <a16:creationId xmlns:a16="http://schemas.microsoft.com/office/drawing/2014/main" id="{90B7D2AF-AA5F-2F45-BD64-826057126D18}"/>
              </a:ext>
            </a:extLst>
          </p:cNvPr>
          <p:cNvSpPr txBox="1"/>
          <p:nvPr/>
        </p:nvSpPr>
        <p:spPr>
          <a:xfrm>
            <a:off x="284730" y="3087544"/>
            <a:ext cx="4317052" cy="707886"/>
          </a:xfrm>
          <a:prstGeom prst="rect">
            <a:avLst/>
          </a:prstGeom>
          <a:noFill/>
        </p:spPr>
        <p:txBody>
          <a:bodyPr wrap="square" rtlCol="0">
            <a:spAutoFit/>
          </a:bodyPr>
          <a:lstStyle/>
          <a:p>
            <a:pPr algn="l"/>
            <a:r>
              <a:rPr lang="es-GB" sz="2000" dirty="0">
                <a:solidFill>
                  <a:schemeClr val="accent5">
                    <a:lumMod val="50000"/>
                  </a:schemeClr>
                </a:solidFill>
              </a:rPr>
              <a:t>2</a:t>
            </a:r>
            <a:r>
              <a:rPr lang="es-GB" sz="2000">
                <a:solidFill>
                  <a:schemeClr val="accent5">
                    <a:lumMod val="50000"/>
                  </a:schemeClr>
                </a:solidFill>
              </a:rPr>
              <a:t>. ¿</a:t>
            </a:r>
            <a:r>
              <a:rPr lang="en-GB" sz="2000">
                <a:solidFill>
                  <a:schemeClr val="accent5">
                    <a:lumMod val="50000"/>
                  </a:schemeClr>
                </a:solidFill>
              </a:rPr>
              <a:t>Preparaste comida rica en casa?</a:t>
            </a:r>
            <a:endParaRPr lang="es-GB" sz="2000" dirty="0">
              <a:solidFill>
                <a:schemeClr val="accent5">
                  <a:lumMod val="50000"/>
                </a:schemeClr>
              </a:solidFill>
            </a:endParaRPr>
          </a:p>
        </p:txBody>
      </p:sp>
      <p:sp>
        <p:nvSpPr>
          <p:cNvPr id="11" name="CuadroTexto 10">
            <a:extLst>
              <a:ext uri="{FF2B5EF4-FFF2-40B4-BE49-F238E27FC236}">
                <a16:creationId xmlns:a16="http://schemas.microsoft.com/office/drawing/2014/main" id="{3056E1DB-8B10-F542-BA17-C20ED52F4223}"/>
              </a:ext>
            </a:extLst>
          </p:cNvPr>
          <p:cNvSpPr txBox="1"/>
          <p:nvPr/>
        </p:nvSpPr>
        <p:spPr>
          <a:xfrm>
            <a:off x="265930" y="3749249"/>
            <a:ext cx="4401710" cy="707886"/>
          </a:xfrm>
          <a:prstGeom prst="rect">
            <a:avLst/>
          </a:prstGeom>
          <a:noFill/>
        </p:spPr>
        <p:txBody>
          <a:bodyPr wrap="square" rtlCol="0">
            <a:spAutoFit/>
          </a:bodyPr>
          <a:lstStyle/>
          <a:p>
            <a:pPr algn="l"/>
            <a:r>
              <a:rPr lang="es-GB" sz="2000" dirty="0">
                <a:solidFill>
                  <a:schemeClr val="accent5">
                    <a:lumMod val="50000"/>
                  </a:schemeClr>
                </a:solidFill>
              </a:rPr>
              <a:t>3</a:t>
            </a:r>
            <a:r>
              <a:rPr lang="es-GB" sz="2000">
                <a:solidFill>
                  <a:schemeClr val="accent5">
                    <a:lumMod val="50000"/>
                  </a:schemeClr>
                </a:solidFill>
              </a:rPr>
              <a:t>. ¿</a:t>
            </a:r>
            <a:r>
              <a:rPr lang="en-GB" sz="2000">
                <a:solidFill>
                  <a:schemeClr val="accent5">
                    <a:lumMod val="50000"/>
                  </a:schemeClr>
                </a:solidFill>
              </a:rPr>
              <a:t>Visitó un lugar con vistas del mar</a:t>
            </a:r>
            <a:r>
              <a:rPr lang="en-GB" sz="2000" dirty="0">
                <a:solidFill>
                  <a:schemeClr val="accent5">
                    <a:lumMod val="50000"/>
                  </a:schemeClr>
                </a:solidFill>
              </a:rPr>
              <a:t>?</a:t>
            </a:r>
            <a:endParaRPr lang="es-GB" sz="2000" dirty="0">
              <a:solidFill>
                <a:schemeClr val="accent5">
                  <a:lumMod val="50000"/>
                </a:schemeClr>
              </a:solidFill>
            </a:endParaRPr>
          </a:p>
        </p:txBody>
      </p:sp>
      <p:sp>
        <p:nvSpPr>
          <p:cNvPr id="12" name="CuadroTexto 11">
            <a:extLst>
              <a:ext uri="{FF2B5EF4-FFF2-40B4-BE49-F238E27FC236}">
                <a16:creationId xmlns:a16="http://schemas.microsoft.com/office/drawing/2014/main" id="{342992A8-F34C-1E48-A302-4D2DA1C3463D}"/>
              </a:ext>
            </a:extLst>
          </p:cNvPr>
          <p:cNvSpPr txBox="1"/>
          <p:nvPr/>
        </p:nvSpPr>
        <p:spPr>
          <a:xfrm>
            <a:off x="267726" y="4484924"/>
            <a:ext cx="4317052" cy="400110"/>
          </a:xfrm>
          <a:prstGeom prst="rect">
            <a:avLst/>
          </a:prstGeom>
          <a:noFill/>
        </p:spPr>
        <p:txBody>
          <a:bodyPr wrap="square" rtlCol="0">
            <a:spAutoFit/>
          </a:bodyPr>
          <a:lstStyle/>
          <a:p>
            <a:pPr algn="l"/>
            <a:r>
              <a:rPr lang="es-GB" sz="2000" dirty="0">
                <a:solidFill>
                  <a:schemeClr val="accent5">
                    <a:lumMod val="50000"/>
                  </a:schemeClr>
                </a:solidFill>
              </a:rPr>
              <a:t>4. ¿</a:t>
            </a:r>
            <a:r>
              <a:rPr lang="en-GB" sz="2000" err="1">
                <a:solidFill>
                  <a:schemeClr val="accent5">
                    <a:lumMod val="50000"/>
                  </a:schemeClr>
                </a:solidFill>
              </a:rPr>
              <a:t>Encontró</a:t>
            </a:r>
            <a:r>
              <a:rPr lang="en-GB" sz="2000">
                <a:solidFill>
                  <a:schemeClr val="accent5">
                    <a:lumMod val="50000"/>
                  </a:schemeClr>
                </a:solidFill>
              </a:rPr>
              <a:t> una bici?</a:t>
            </a:r>
            <a:r>
              <a:rPr lang="es-GB" sz="2000">
                <a:solidFill>
                  <a:schemeClr val="accent5">
                    <a:lumMod val="50000"/>
                  </a:schemeClr>
                </a:solidFill>
              </a:rPr>
              <a:t> </a:t>
            </a:r>
            <a:endParaRPr lang="es-GB" sz="2000" dirty="0">
              <a:solidFill>
                <a:schemeClr val="accent5">
                  <a:lumMod val="50000"/>
                </a:schemeClr>
              </a:solidFill>
            </a:endParaRPr>
          </a:p>
        </p:txBody>
      </p:sp>
      <p:sp>
        <p:nvSpPr>
          <p:cNvPr id="13" name="CuadroTexto 12">
            <a:extLst>
              <a:ext uri="{FF2B5EF4-FFF2-40B4-BE49-F238E27FC236}">
                <a16:creationId xmlns:a16="http://schemas.microsoft.com/office/drawing/2014/main" id="{21CC7538-A909-6C44-8FDE-4E28DE073DFC}"/>
              </a:ext>
            </a:extLst>
          </p:cNvPr>
          <p:cNvSpPr txBox="1"/>
          <p:nvPr/>
        </p:nvSpPr>
        <p:spPr>
          <a:xfrm>
            <a:off x="275330" y="5001987"/>
            <a:ext cx="4335852" cy="707886"/>
          </a:xfrm>
          <a:prstGeom prst="rect">
            <a:avLst/>
          </a:prstGeom>
          <a:noFill/>
        </p:spPr>
        <p:txBody>
          <a:bodyPr wrap="square" rtlCol="0">
            <a:spAutoFit/>
          </a:bodyPr>
          <a:lstStyle/>
          <a:p>
            <a:pPr algn="l"/>
            <a:r>
              <a:rPr lang="es-GB" sz="2000" dirty="0">
                <a:solidFill>
                  <a:schemeClr val="accent5">
                    <a:lumMod val="50000"/>
                  </a:schemeClr>
                </a:solidFill>
              </a:rPr>
              <a:t>5. ¿</a:t>
            </a:r>
            <a:r>
              <a:rPr lang="en-GB" sz="2000" err="1">
                <a:solidFill>
                  <a:schemeClr val="accent5">
                    <a:lumMod val="50000"/>
                  </a:schemeClr>
                </a:solidFill>
              </a:rPr>
              <a:t>Aprovechó</a:t>
            </a:r>
            <a:r>
              <a:rPr lang="en-GB" sz="2000">
                <a:solidFill>
                  <a:schemeClr val="accent5">
                    <a:lumMod val="50000"/>
                  </a:schemeClr>
                </a:solidFill>
              </a:rPr>
              <a:t> el día en el museo</a:t>
            </a:r>
            <a:r>
              <a:rPr lang="en-GB" sz="2000" dirty="0">
                <a:solidFill>
                  <a:schemeClr val="accent5">
                    <a:lumMod val="50000"/>
                  </a:schemeClr>
                </a:solidFill>
              </a:rPr>
              <a:t>?</a:t>
            </a:r>
            <a:endParaRPr lang="es-GB" sz="2000" dirty="0">
              <a:solidFill>
                <a:schemeClr val="accent5">
                  <a:lumMod val="50000"/>
                </a:schemeClr>
              </a:solidFill>
            </a:endParaRPr>
          </a:p>
        </p:txBody>
      </p:sp>
      <p:sp>
        <p:nvSpPr>
          <p:cNvPr id="14" name="CuadroTexto 13">
            <a:extLst>
              <a:ext uri="{FF2B5EF4-FFF2-40B4-BE49-F238E27FC236}">
                <a16:creationId xmlns:a16="http://schemas.microsoft.com/office/drawing/2014/main" id="{8F8940E7-E0E2-A842-9499-A6DF18C53A7E}"/>
              </a:ext>
            </a:extLst>
          </p:cNvPr>
          <p:cNvSpPr txBox="1"/>
          <p:nvPr/>
        </p:nvSpPr>
        <p:spPr>
          <a:xfrm>
            <a:off x="266142" y="5783829"/>
            <a:ext cx="4020768" cy="400110"/>
          </a:xfrm>
          <a:prstGeom prst="rect">
            <a:avLst/>
          </a:prstGeom>
          <a:noFill/>
        </p:spPr>
        <p:txBody>
          <a:bodyPr wrap="square" rtlCol="0">
            <a:spAutoFit/>
          </a:bodyPr>
          <a:lstStyle/>
          <a:p>
            <a:pPr algn="l"/>
            <a:r>
              <a:rPr lang="es-GB" sz="2000" dirty="0">
                <a:solidFill>
                  <a:schemeClr val="accent5">
                    <a:lumMod val="50000"/>
                  </a:schemeClr>
                </a:solidFill>
              </a:rPr>
              <a:t>6. ¿</a:t>
            </a:r>
            <a:r>
              <a:rPr lang="en-GB" sz="2000" dirty="0" err="1">
                <a:solidFill>
                  <a:schemeClr val="accent5">
                    <a:lumMod val="50000"/>
                  </a:schemeClr>
                </a:solidFill>
              </a:rPr>
              <a:t>Quedaste</a:t>
            </a:r>
            <a:r>
              <a:rPr lang="en-GB" sz="2000" dirty="0">
                <a:solidFill>
                  <a:schemeClr val="accent5">
                    <a:lumMod val="50000"/>
                  </a:schemeClr>
                </a:solidFill>
              </a:rPr>
              <a:t> </a:t>
            </a:r>
            <a:r>
              <a:rPr lang="en-GB" sz="2000">
                <a:solidFill>
                  <a:schemeClr val="accent5">
                    <a:lumMod val="50000"/>
                  </a:schemeClr>
                </a:solidFill>
              </a:rPr>
              <a:t>con una amiga?</a:t>
            </a:r>
            <a:r>
              <a:rPr lang="es-GB" sz="2000">
                <a:solidFill>
                  <a:schemeClr val="accent5">
                    <a:lumMod val="50000"/>
                  </a:schemeClr>
                </a:solidFill>
              </a:rPr>
              <a:t> </a:t>
            </a:r>
            <a:endParaRPr lang="es-GB" sz="2000" dirty="0">
              <a:solidFill>
                <a:schemeClr val="accent5">
                  <a:lumMod val="50000"/>
                </a:schemeClr>
              </a:solidFill>
            </a:endParaRPr>
          </a:p>
        </p:txBody>
      </p:sp>
      <p:sp>
        <p:nvSpPr>
          <p:cNvPr id="15" name="CuadroTexto 14">
            <a:extLst>
              <a:ext uri="{FF2B5EF4-FFF2-40B4-BE49-F238E27FC236}">
                <a16:creationId xmlns:a16="http://schemas.microsoft.com/office/drawing/2014/main" id="{20F5750B-E0A3-3441-A6B4-3C1CAB2B06EB}"/>
              </a:ext>
            </a:extLst>
          </p:cNvPr>
          <p:cNvSpPr txBox="1"/>
          <p:nvPr/>
        </p:nvSpPr>
        <p:spPr>
          <a:xfrm>
            <a:off x="7483827" y="2591355"/>
            <a:ext cx="4345065" cy="400110"/>
          </a:xfrm>
          <a:prstGeom prst="rect">
            <a:avLst/>
          </a:prstGeom>
          <a:noFill/>
        </p:spPr>
        <p:txBody>
          <a:bodyPr wrap="square" rtlCol="0">
            <a:spAutoFit/>
          </a:bodyPr>
          <a:lstStyle/>
          <a:p>
            <a:r>
              <a:rPr lang="en-GB" sz="2000">
                <a:solidFill>
                  <a:srgbClr val="203864"/>
                </a:solidFill>
              </a:rPr>
              <a:t>Did you walk around the parks?</a:t>
            </a:r>
            <a:endParaRPr lang="es-GB" sz="2000" dirty="0">
              <a:solidFill>
                <a:srgbClr val="203864"/>
              </a:solidFill>
            </a:endParaRPr>
          </a:p>
        </p:txBody>
      </p:sp>
      <p:sp>
        <p:nvSpPr>
          <p:cNvPr id="16" name="Rectángulo 15">
            <a:extLst>
              <a:ext uri="{FF2B5EF4-FFF2-40B4-BE49-F238E27FC236}">
                <a16:creationId xmlns:a16="http://schemas.microsoft.com/office/drawing/2014/main" id="{0560C64A-9946-F544-9463-A16CBA40DA9B}"/>
              </a:ext>
            </a:extLst>
          </p:cNvPr>
          <p:cNvSpPr/>
          <p:nvPr/>
        </p:nvSpPr>
        <p:spPr>
          <a:xfrm>
            <a:off x="7483827" y="3054001"/>
            <a:ext cx="4345065" cy="707886"/>
          </a:xfrm>
          <a:prstGeom prst="rect">
            <a:avLst/>
          </a:prstGeom>
        </p:spPr>
        <p:txBody>
          <a:bodyPr wrap="square">
            <a:spAutoFit/>
          </a:bodyPr>
          <a:lstStyle/>
          <a:p>
            <a:r>
              <a:rPr lang="en-GB" sz="2000">
                <a:solidFill>
                  <a:srgbClr val="203864"/>
                </a:solidFill>
              </a:rPr>
              <a:t>Did you prepare/make tasty food at home?</a:t>
            </a:r>
            <a:endParaRPr lang="es-GB" sz="2000" dirty="0">
              <a:solidFill>
                <a:srgbClr val="203864"/>
              </a:solidFill>
            </a:endParaRPr>
          </a:p>
        </p:txBody>
      </p:sp>
      <p:sp>
        <p:nvSpPr>
          <p:cNvPr id="17" name="Rectángulo 16">
            <a:extLst>
              <a:ext uri="{FF2B5EF4-FFF2-40B4-BE49-F238E27FC236}">
                <a16:creationId xmlns:a16="http://schemas.microsoft.com/office/drawing/2014/main" id="{FDB28641-0322-774D-9FEE-B324346086C2}"/>
              </a:ext>
            </a:extLst>
          </p:cNvPr>
          <p:cNvSpPr/>
          <p:nvPr/>
        </p:nvSpPr>
        <p:spPr>
          <a:xfrm>
            <a:off x="7464092" y="4517635"/>
            <a:ext cx="2621230" cy="400110"/>
          </a:xfrm>
          <a:prstGeom prst="rect">
            <a:avLst/>
          </a:prstGeom>
        </p:spPr>
        <p:txBody>
          <a:bodyPr wrap="none">
            <a:spAutoFit/>
          </a:bodyPr>
          <a:lstStyle/>
          <a:p>
            <a:r>
              <a:rPr lang="en-GB" sz="2000" dirty="0">
                <a:solidFill>
                  <a:srgbClr val="203864"/>
                </a:solidFill>
              </a:rPr>
              <a:t>Did she </a:t>
            </a:r>
            <a:r>
              <a:rPr lang="en-GB" sz="2000">
                <a:solidFill>
                  <a:srgbClr val="203864"/>
                </a:solidFill>
              </a:rPr>
              <a:t>find a bike?</a:t>
            </a:r>
            <a:endParaRPr lang="es-GB" sz="2000" dirty="0">
              <a:solidFill>
                <a:srgbClr val="203864"/>
              </a:solidFill>
            </a:endParaRPr>
          </a:p>
        </p:txBody>
      </p:sp>
      <p:sp>
        <p:nvSpPr>
          <p:cNvPr id="18" name="Rectángulo 17">
            <a:extLst>
              <a:ext uri="{FF2B5EF4-FFF2-40B4-BE49-F238E27FC236}">
                <a16:creationId xmlns:a16="http://schemas.microsoft.com/office/drawing/2014/main" id="{267F64F7-D518-6D48-8B25-1CC328230D51}"/>
              </a:ext>
            </a:extLst>
          </p:cNvPr>
          <p:cNvSpPr/>
          <p:nvPr/>
        </p:nvSpPr>
        <p:spPr>
          <a:xfrm>
            <a:off x="7483827" y="3716243"/>
            <a:ext cx="4173535" cy="707886"/>
          </a:xfrm>
          <a:prstGeom prst="rect">
            <a:avLst/>
          </a:prstGeom>
        </p:spPr>
        <p:txBody>
          <a:bodyPr wrap="square">
            <a:spAutoFit/>
          </a:bodyPr>
          <a:lstStyle/>
          <a:p>
            <a:r>
              <a:rPr lang="en-GB" sz="2000" dirty="0">
                <a:solidFill>
                  <a:srgbClr val="203864"/>
                </a:solidFill>
              </a:rPr>
              <a:t>Did </a:t>
            </a:r>
            <a:r>
              <a:rPr lang="en-GB" sz="2000">
                <a:solidFill>
                  <a:srgbClr val="203864"/>
                </a:solidFill>
              </a:rPr>
              <a:t>she visit a place with views of the sea?</a:t>
            </a:r>
            <a:endParaRPr lang="es-GB" sz="2000" dirty="0">
              <a:solidFill>
                <a:srgbClr val="203864"/>
              </a:solidFill>
            </a:endParaRPr>
          </a:p>
        </p:txBody>
      </p:sp>
      <p:sp>
        <p:nvSpPr>
          <p:cNvPr id="19" name="Rectángulo 18">
            <a:extLst>
              <a:ext uri="{FF2B5EF4-FFF2-40B4-BE49-F238E27FC236}">
                <a16:creationId xmlns:a16="http://schemas.microsoft.com/office/drawing/2014/main" id="{D071846C-BAC4-FB44-8745-062555CDE1F4}"/>
              </a:ext>
            </a:extLst>
          </p:cNvPr>
          <p:cNvSpPr/>
          <p:nvPr/>
        </p:nvSpPr>
        <p:spPr>
          <a:xfrm>
            <a:off x="7483828" y="4979037"/>
            <a:ext cx="4345065" cy="707886"/>
          </a:xfrm>
          <a:prstGeom prst="rect">
            <a:avLst/>
          </a:prstGeom>
        </p:spPr>
        <p:txBody>
          <a:bodyPr wrap="square">
            <a:spAutoFit/>
          </a:bodyPr>
          <a:lstStyle/>
          <a:p>
            <a:r>
              <a:rPr lang="en-GB" sz="2000" dirty="0">
                <a:solidFill>
                  <a:srgbClr val="203864"/>
                </a:solidFill>
              </a:rPr>
              <a:t>Did she make the most of </a:t>
            </a:r>
            <a:r>
              <a:rPr lang="en-GB" sz="2000">
                <a:solidFill>
                  <a:srgbClr val="203864"/>
                </a:solidFill>
              </a:rPr>
              <a:t>the day in/at the museum</a:t>
            </a:r>
            <a:r>
              <a:rPr lang="en-GB" sz="2000" dirty="0">
                <a:solidFill>
                  <a:srgbClr val="203864"/>
                </a:solidFill>
              </a:rPr>
              <a:t>?</a:t>
            </a:r>
            <a:endParaRPr lang="es-GB" sz="2000" dirty="0">
              <a:solidFill>
                <a:srgbClr val="203864"/>
              </a:solidFill>
            </a:endParaRPr>
          </a:p>
        </p:txBody>
      </p:sp>
      <p:sp>
        <p:nvSpPr>
          <p:cNvPr id="20" name="Rectángulo 19">
            <a:extLst>
              <a:ext uri="{FF2B5EF4-FFF2-40B4-BE49-F238E27FC236}">
                <a16:creationId xmlns:a16="http://schemas.microsoft.com/office/drawing/2014/main" id="{7683DBA6-FC3F-6B4E-A72A-6DE7E099C6FB}"/>
              </a:ext>
            </a:extLst>
          </p:cNvPr>
          <p:cNvSpPr/>
          <p:nvPr/>
        </p:nvSpPr>
        <p:spPr>
          <a:xfrm>
            <a:off x="7483827" y="5824646"/>
            <a:ext cx="4805137" cy="400110"/>
          </a:xfrm>
          <a:prstGeom prst="rect">
            <a:avLst/>
          </a:prstGeom>
        </p:spPr>
        <p:txBody>
          <a:bodyPr wrap="square">
            <a:spAutoFit/>
          </a:bodyPr>
          <a:lstStyle/>
          <a:p>
            <a:r>
              <a:rPr lang="en-GB" sz="2000" dirty="0">
                <a:solidFill>
                  <a:srgbClr val="203864"/>
                </a:solidFill>
              </a:rPr>
              <a:t>Did you </a:t>
            </a:r>
            <a:r>
              <a:rPr lang="en-GB" sz="2000">
                <a:solidFill>
                  <a:srgbClr val="203864"/>
                </a:solidFill>
              </a:rPr>
              <a:t>meet up with a friend (f)?</a:t>
            </a:r>
            <a:endParaRPr lang="es-GB" sz="2000" dirty="0">
              <a:solidFill>
                <a:srgbClr val="203864"/>
              </a:solidFill>
            </a:endParaRPr>
          </a:p>
        </p:txBody>
      </p:sp>
      <p:pic>
        <p:nvPicPr>
          <p:cNvPr id="21" name="Picture 8" descr="green checkmark">
            <a:extLst>
              <a:ext uri="{FF2B5EF4-FFF2-40B4-BE49-F238E27FC236}">
                <a16:creationId xmlns:a16="http://schemas.microsoft.com/office/drawing/2014/main" id="{9CA3039F-3045-8B49-9B73-031DA83D62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8608" y="2604894"/>
            <a:ext cx="406580" cy="423521"/>
          </a:xfrm>
          <a:prstGeom prst="rect">
            <a:avLst/>
          </a:prstGeom>
        </p:spPr>
      </p:pic>
      <p:pic>
        <p:nvPicPr>
          <p:cNvPr id="22" name="Picture 8" descr="green checkmark">
            <a:extLst>
              <a:ext uri="{FF2B5EF4-FFF2-40B4-BE49-F238E27FC236}">
                <a16:creationId xmlns:a16="http://schemas.microsoft.com/office/drawing/2014/main" id="{B8430A7A-1D38-6541-A5EA-B5A033ADE8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8608" y="3217239"/>
            <a:ext cx="406580" cy="423521"/>
          </a:xfrm>
          <a:prstGeom prst="rect">
            <a:avLst/>
          </a:prstGeom>
        </p:spPr>
      </p:pic>
      <p:pic>
        <p:nvPicPr>
          <p:cNvPr id="23" name="Picture 8" descr="green checkmark">
            <a:extLst>
              <a:ext uri="{FF2B5EF4-FFF2-40B4-BE49-F238E27FC236}">
                <a16:creationId xmlns:a16="http://schemas.microsoft.com/office/drawing/2014/main" id="{1E4B4212-2B1F-C04A-9BEC-030C739766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9555" y="3913433"/>
            <a:ext cx="406580" cy="423521"/>
          </a:xfrm>
          <a:prstGeom prst="rect">
            <a:avLst/>
          </a:prstGeom>
        </p:spPr>
      </p:pic>
      <p:pic>
        <p:nvPicPr>
          <p:cNvPr id="24" name="Picture 8" descr="green checkmark">
            <a:extLst>
              <a:ext uri="{FF2B5EF4-FFF2-40B4-BE49-F238E27FC236}">
                <a16:creationId xmlns:a16="http://schemas.microsoft.com/office/drawing/2014/main" id="{F0738937-6AC6-4A45-8D73-7D66F796A5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0860" y="4536307"/>
            <a:ext cx="406580" cy="423521"/>
          </a:xfrm>
          <a:prstGeom prst="rect">
            <a:avLst/>
          </a:prstGeom>
        </p:spPr>
      </p:pic>
      <p:pic>
        <p:nvPicPr>
          <p:cNvPr id="25" name="Picture 8" descr="green checkmark">
            <a:extLst>
              <a:ext uri="{FF2B5EF4-FFF2-40B4-BE49-F238E27FC236}">
                <a16:creationId xmlns:a16="http://schemas.microsoft.com/office/drawing/2014/main" id="{229D674F-3D8D-B942-8BD7-3AB7B5C0EE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9555" y="5161249"/>
            <a:ext cx="406580" cy="423521"/>
          </a:xfrm>
          <a:prstGeom prst="rect">
            <a:avLst/>
          </a:prstGeom>
        </p:spPr>
      </p:pic>
      <p:pic>
        <p:nvPicPr>
          <p:cNvPr id="26" name="Picture 8" descr="green checkmark">
            <a:extLst>
              <a:ext uri="{FF2B5EF4-FFF2-40B4-BE49-F238E27FC236}">
                <a16:creationId xmlns:a16="http://schemas.microsoft.com/office/drawing/2014/main" id="{DC48F8C9-4310-F043-A6D7-8C033002C6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8608" y="5811151"/>
            <a:ext cx="406580" cy="423521"/>
          </a:xfrm>
          <a:prstGeom prst="rect">
            <a:avLst/>
          </a:prstGeom>
        </p:spPr>
      </p:pic>
      <p:sp>
        <p:nvSpPr>
          <p:cNvPr id="32" name="Rounded Rectangle 11">
            <a:extLst>
              <a:ext uri="{FF2B5EF4-FFF2-40B4-BE49-F238E27FC236}">
                <a16:creationId xmlns:a16="http://schemas.microsoft.com/office/drawing/2014/main" id="{A316DD52-7894-4A75-969C-CA0645DA2978}"/>
              </a:ext>
            </a:extLst>
          </p:cNvPr>
          <p:cNvSpPr/>
          <p:nvPr/>
        </p:nvSpPr>
        <p:spPr>
          <a:xfrm>
            <a:off x="11030857" y="258166"/>
            <a:ext cx="89728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6129" y="1061268"/>
            <a:ext cx="1209027" cy="120902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6129" y="3814898"/>
            <a:ext cx="1311969" cy="1311969"/>
          </a:xfrm>
          <a:prstGeom prst="rect">
            <a:avLst/>
          </a:prstGeom>
        </p:spPr>
      </p:pic>
    </p:spTree>
    <p:extLst>
      <p:ext uri="{BB962C8B-B14F-4D97-AF65-F5344CB8AC3E}">
        <p14:creationId xmlns:p14="http://schemas.microsoft.com/office/powerpoint/2010/main" val="123971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609" y="73913"/>
            <a:ext cx="9724571" cy="1325563"/>
          </a:xfrm>
        </p:spPr>
        <p:txBody>
          <a:bodyPr>
            <a:normAutofit/>
          </a:bodyPr>
          <a:lstStyle/>
          <a:p>
            <a:r>
              <a:rPr lang="en-GB" sz="2200" b="1">
                <a:solidFill>
                  <a:srgbClr val="002060"/>
                </a:solidFill>
              </a:rPr>
              <a:t>Ahora Lucía pregunta sobre las vacaciones. </a:t>
            </a:r>
            <a:r>
              <a:rPr lang="en-GB" sz="2200">
                <a:solidFill>
                  <a:srgbClr val="002060"/>
                </a:solidFill>
              </a:rPr>
              <a:t>Escucha las frases.</a:t>
            </a:r>
            <a:br>
              <a:rPr lang="en-GB" sz="2200">
                <a:solidFill>
                  <a:srgbClr val="002060"/>
                </a:solidFill>
              </a:rPr>
            </a:br>
            <a:r>
              <a:rPr lang="en-GB" sz="2200">
                <a:solidFill>
                  <a:srgbClr val="002060"/>
                </a:solidFill>
              </a:rPr>
              <a:t>Marca la opción correcta. También escribe el verbo en español y completa la pregunta en inglés.</a:t>
            </a:r>
            <a:endParaRPr lang="en-GB" sz="2200" b="1">
              <a:solidFill>
                <a:srgbClr val="002060"/>
              </a:solidFill>
            </a:endParaRPr>
          </a:p>
        </p:txBody>
      </p:sp>
      <p:graphicFrame>
        <p:nvGraphicFramePr>
          <p:cNvPr id="6" name="Tabla 5">
            <a:extLst>
              <a:ext uri="{FF2B5EF4-FFF2-40B4-BE49-F238E27FC236}">
                <a16:creationId xmlns:a16="http://schemas.microsoft.com/office/drawing/2014/main" id="{4ABFA7EE-09BE-B041-A8DA-46F27AF98C54}"/>
              </a:ext>
            </a:extLst>
          </p:cNvPr>
          <p:cNvGraphicFramePr>
            <a:graphicFrameLocks noGrp="1"/>
          </p:cNvGraphicFramePr>
          <p:nvPr>
            <p:extLst>
              <p:ext uri="{D42A27DB-BD31-4B8C-83A1-F6EECF244321}">
                <p14:modId xmlns:p14="http://schemas.microsoft.com/office/powerpoint/2010/main" val="214606931"/>
              </p:ext>
            </p:extLst>
          </p:nvPr>
        </p:nvGraphicFramePr>
        <p:xfrm>
          <a:off x="281609" y="1334021"/>
          <a:ext cx="4157863" cy="4954725"/>
        </p:xfrm>
        <a:graphic>
          <a:graphicData uri="http://schemas.openxmlformats.org/drawingml/2006/table">
            <a:tbl>
              <a:tblPr firstRow="1" bandRow="1">
                <a:tableStyleId>{5DA37D80-6434-44D0-A028-1B22A696006F}</a:tableStyleId>
              </a:tblPr>
              <a:tblGrid>
                <a:gridCol w="654614">
                  <a:extLst>
                    <a:ext uri="{9D8B030D-6E8A-4147-A177-3AD203B41FA5}">
                      <a16:colId xmlns:a16="http://schemas.microsoft.com/office/drawing/2014/main" val="2450722576"/>
                    </a:ext>
                  </a:extLst>
                </a:gridCol>
                <a:gridCol w="1719891">
                  <a:extLst>
                    <a:ext uri="{9D8B030D-6E8A-4147-A177-3AD203B41FA5}">
                      <a16:colId xmlns:a16="http://schemas.microsoft.com/office/drawing/2014/main" val="2199670438"/>
                    </a:ext>
                  </a:extLst>
                </a:gridCol>
                <a:gridCol w="1783358">
                  <a:extLst>
                    <a:ext uri="{9D8B030D-6E8A-4147-A177-3AD203B41FA5}">
                      <a16:colId xmlns:a16="http://schemas.microsoft.com/office/drawing/2014/main" val="2532695452"/>
                    </a:ext>
                  </a:extLst>
                </a:gridCol>
              </a:tblGrid>
              <a:tr h="610893">
                <a:tc>
                  <a:txBody>
                    <a:bodyPr/>
                    <a:lstStyle/>
                    <a:p>
                      <a:pPr algn="ctr"/>
                      <a:endParaRPr lang="es-GB" dirty="0">
                        <a:solidFill>
                          <a:srgbClr val="203864"/>
                        </a:solidFill>
                      </a:endParaRPr>
                    </a:p>
                  </a:txBody>
                  <a:tcPr/>
                </a:tc>
                <a:tc>
                  <a:txBody>
                    <a:bodyPr/>
                    <a:lstStyle/>
                    <a:p>
                      <a:pPr algn="ctr"/>
                      <a:r>
                        <a:rPr lang="es-GB">
                          <a:solidFill>
                            <a:srgbClr val="203864"/>
                          </a:solidFill>
                        </a:rPr>
                        <a:t> </a:t>
                      </a:r>
                      <a:r>
                        <a:rPr lang="en-GB">
                          <a:solidFill>
                            <a:srgbClr val="203864"/>
                          </a:solidFill>
                        </a:rPr>
                        <a:t>“Did you…?”</a:t>
                      </a:r>
                      <a:endParaRPr lang="es-GB" dirty="0">
                        <a:solidFill>
                          <a:srgbClr val="203864"/>
                        </a:solidFill>
                      </a:endParaRPr>
                    </a:p>
                  </a:txBody>
                  <a:tcPr anchor="ctr"/>
                </a:tc>
                <a:tc>
                  <a:txBody>
                    <a:bodyPr/>
                    <a:lstStyle/>
                    <a:p>
                      <a:pPr algn="ctr"/>
                      <a:r>
                        <a:rPr lang="en-GB">
                          <a:solidFill>
                            <a:srgbClr val="203864"/>
                          </a:solidFill>
                        </a:rPr>
                        <a:t>“Did s/he…?”</a:t>
                      </a:r>
                      <a:endParaRPr lang="es-GB" dirty="0">
                        <a:solidFill>
                          <a:srgbClr val="203864"/>
                        </a:solidFill>
                      </a:endParaRPr>
                    </a:p>
                  </a:txBody>
                  <a:tcPr anchor="ctr"/>
                </a:tc>
                <a:extLst>
                  <a:ext uri="{0D108BD9-81ED-4DB2-BD59-A6C34878D82A}">
                    <a16:rowId xmlns:a16="http://schemas.microsoft.com/office/drawing/2014/main" val="426368054"/>
                  </a:ext>
                </a:extLst>
              </a:tr>
              <a:tr h="542979">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2184961900"/>
                  </a:ext>
                </a:extLst>
              </a:tr>
              <a:tr h="542979">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3294273858"/>
                  </a:ext>
                </a:extLst>
              </a:tr>
              <a:tr h="542979">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3812807289"/>
                  </a:ext>
                </a:extLst>
              </a:tr>
              <a:tr h="542979">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3173943590"/>
                  </a:ext>
                </a:extLst>
              </a:tr>
              <a:tr h="542979">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a:solidFill>
                          <a:srgbClr val="203864"/>
                        </a:solidFill>
                      </a:endParaRPr>
                    </a:p>
                  </a:txBody>
                  <a:tcPr/>
                </a:tc>
                <a:extLst>
                  <a:ext uri="{0D108BD9-81ED-4DB2-BD59-A6C34878D82A}">
                    <a16:rowId xmlns:a16="http://schemas.microsoft.com/office/drawing/2014/main" val="2225568364"/>
                  </a:ext>
                </a:extLst>
              </a:tr>
              <a:tr h="542979">
                <a:tc>
                  <a:txBody>
                    <a:bodyPr/>
                    <a:lstStyle/>
                    <a:p>
                      <a:pPr algn="ctr"/>
                      <a:endParaRPr lang="es-GB">
                        <a:solidFill>
                          <a:srgbClr val="203864"/>
                        </a:solidFill>
                      </a:endParaRPr>
                    </a:p>
                  </a:txBody>
                  <a:tcPr/>
                </a:tc>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726000417"/>
                  </a:ext>
                </a:extLst>
              </a:tr>
              <a:tr h="542979">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981116836"/>
                  </a:ext>
                </a:extLst>
              </a:tr>
              <a:tr h="542979">
                <a:tc>
                  <a:txBody>
                    <a:bodyPr/>
                    <a:lstStyle/>
                    <a:p>
                      <a:pPr algn="ctr"/>
                      <a:endParaRPr lang="es-GB">
                        <a:solidFill>
                          <a:srgbClr val="203864"/>
                        </a:solidFill>
                      </a:endParaRPr>
                    </a:p>
                  </a:txBody>
                  <a:tcPr/>
                </a:tc>
                <a:tc>
                  <a:txBody>
                    <a:bodyPr/>
                    <a:lstStyle/>
                    <a:p>
                      <a:pPr algn="ctr"/>
                      <a:endParaRPr lang="es-GB"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675986333"/>
                  </a:ext>
                </a:extLst>
              </a:tr>
            </a:tbl>
          </a:graphicData>
        </a:graphic>
      </p:graphicFrame>
      <p:sp>
        <p:nvSpPr>
          <p:cNvPr id="7" name="Action Button: Custom 20">
            <a:hlinkClick r:id="" action="ppaction://noaction" highlightClick="1">
              <a:snd r:embed="rId3" name="visitó una ciudad en mexico_.wav"/>
            </a:hlinkClick>
            <a:extLst>
              <a:ext uri="{FF2B5EF4-FFF2-40B4-BE49-F238E27FC236}">
                <a16:creationId xmlns:a16="http://schemas.microsoft.com/office/drawing/2014/main" id="{C1D7154A-00F0-8348-A771-891935738EA5}"/>
              </a:ext>
            </a:extLst>
          </p:cNvPr>
          <p:cNvSpPr/>
          <p:nvPr/>
        </p:nvSpPr>
        <p:spPr>
          <a:xfrm>
            <a:off x="401335" y="203310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8" name="Action Button: Custom 20">
            <a:hlinkClick r:id="" action="ppaction://noaction" highlightClick="1">
              <a:snd r:embed="rId4" name="Compraste algo en el mercado_.wav"/>
            </a:hlinkClick>
            <a:extLst>
              <a:ext uri="{FF2B5EF4-FFF2-40B4-BE49-F238E27FC236}">
                <a16:creationId xmlns:a16="http://schemas.microsoft.com/office/drawing/2014/main" id="{DBBA22FF-3A1B-4442-8720-90F13A0511B6}"/>
              </a:ext>
            </a:extLst>
          </p:cNvPr>
          <p:cNvSpPr/>
          <p:nvPr/>
        </p:nvSpPr>
        <p:spPr>
          <a:xfrm>
            <a:off x="401335" y="255872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9" name="Action Button: Custom 20">
            <a:hlinkClick r:id="" action="ppaction://noaction" highlightClick="1">
              <a:snd r:embed="rId5" name="¿Participó en muchas actividades_.wav"/>
            </a:hlinkClick>
            <a:extLst>
              <a:ext uri="{FF2B5EF4-FFF2-40B4-BE49-F238E27FC236}">
                <a16:creationId xmlns:a16="http://schemas.microsoft.com/office/drawing/2014/main" id="{8329F690-DFAF-DA41-AD64-A29A074276AA}"/>
              </a:ext>
            </a:extLst>
          </p:cNvPr>
          <p:cNvSpPr/>
          <p:nvPr/>
        </p:nvSpPr>
        <p:spPr>
          <a:xfrm>
            <a:off x="401335" y="308403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0" name="Action Button: Custom 20">
            <a:hlinkClick r:id="" action="ppaction://noaction" highlightClick="1">
              <a:snd r:embed="rId6" name="¿Celebraste el cumpleaños de Nadia en julio_ .wav"/>
            </a:hlinkClick>
            <a:extLst>
              <a:ext uri="{FF2B5EF4-FFF2-40B4-BE49-F238E27FC236}">
                <a16:creationId xmlns:a16="http://schemas.microsoft.com/office/drawing/2014/main" id="{46706D74-7B07-D24A-B0D2-BE1A8109F96F}"/>
              </a:ext>
            </a:extLst>
          </p:cNvPr>
          <p:cNvSpPr/>
          <p:nvPr/>
        </p:nvSpPr>
        <p:spPr>
          <a:xfrm>
            <a:off x="401335" y="3612914"/>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11" name="Action Button: Custom 20">
            <a:hlinkClick r:id="" action="ppaction://noaction" highlightClick="1">
              <a:snd r:embed="rId7" name="¿Descansaste por las tardes_.wav"/>
            </a:hlinkClick>
            <a:extLst>
              <a:ext uri="{FF2B5EF4-FFF2-40B4-BE49-F238E27FC236}">
                <a16:creationId xmlns:a16="http://schemas.microsoft.com/office/drawing/2014/main" id="{C0B0CC88-5F46-1049-820B-D19B8B34A87B}"/>
              </a:ext>
            </a:extLst>
          </p:cNvPr>
          <p:cNvSpPr/>
          <p:nvPr/>
        </p:nvSpPr>
        <p:spPr>
          <a:xfrm>
            <a:off x="401335" y="417498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12" name="Action Button: Custom 20">
            <a:hlinkClick r:id="" action="ppaction://noaction" highlightClick="1">
              <a:snd r:embed="rId8" name="¿Llegaste en coche_.wav"/>
            </a:hlinkClick>
            <a:extLst>
              <a:ext uri="{FF2B5EF4-FFF2-40B4-BE49-F238E27FC236}">
                <a16:creationId xmlns:a16="http://schemas.microsoft.com/office/drawing/2014/main" id="{2FC734F0-1D50-6048-BDBB-417EAB890887}"/>
              </a:ext>
            </a:extLst>
          </p:cNvPr>
          <p:cNvSpPr/>
          <p:nvPr/>
        </p:nvSpPr>
        <p:spPr>
          <a:xfrm>
            <a:off x="401335" y="468576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13" name="Action Button: Custom 20">
            <a:hlinkClick r:id="" action="ppaction://noaction" highlightClick="1">
              <a:snd r:embed="rId9" name="¿Encontró el museo de historia_.wav"/>
            </a:hlinkClick>
            <a:extLst>
              <a:ext uri="{FF2B5EF4-FFF2-40B4-BE49-F238E27FC236}">
                <a16:creationId xmlns:a16="http://schemas.microsoft.com/office/drawing/2014/main" id="{9B471C4D-2DC0-4246-8AEC-5B14F249D4D4}"/>
              </a:ext>
            </a:extLst>
          </p:cNvPr>
          <p:cNvSpPr/>
          <p:nvPr/>
        </p:nvSpPr>
        <p:spPr>
          <a:xfrm>
            <a:off x="401335" y="524894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14" name="Action Button: Custom 20">
            <a:hlinkClick r:id="" action="ppaction://noaction" highlightClick="1">
              <a:snd r:embed="rId10" name="¿Aprovechó las vacaciones_.wav"/>
            </a:hlinkClick>
            <a:extLst>
              <a:ext uri="{FF2B5EF4-FFF2-40B4-BE49-F238E27FC236}">
                <a16:creationId xmlns:a16="http://schemas.microsoft.com/office/drawing/2014/main" id="{A3AEE2F8-B636-FF42-A3DA-AC82F8BA1F08}"/>
              </a:ext>
            </a:extLst>
          </p:cNvPr>
          <p:cNvSpPr/>
          <p:nvPr/>
        </p:nvSpPr>
        <p:spPr>
          <a:xfrm>
            <a:off x="401335" y="579603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graphicFrame>
        <p:nvGraphicFramePr>
          <p:cNvPr id="15" name="Tabla 18">
            <a:extLst>
              <a:ext uri="{FF2B5EF4-FFF2-40B4-BE49-F238E27FC236}">
                <a16:creationId xmlns:a16="http://schemas.microsoft.com/office/drawing/2014/main" id="{32D7640B-D78E-674B-AD35-DD40911A4021}"/>
              </a:ext>
            </a:extLst>
          </p:cNvPr>
          <p:cNvGraphicFramePr>
            <a:graphicFrameLocks noGrp="1"/>
          </p:cNvGraphicFramePr>
          <p:nvPr>
            <p:extLst>
              <p:ext uri="{D42A27DB-BD31-4B8C-83A1-F6EECF244321}">
                <p14:modId xmlns:p14="http://schemas.microsoft.com/office/powerpoint/2010/main" val="2568539227"/>
              </p:ext>
            </p:extLst>
          </p:nvPr>
        </p:nvGraphicFramePr>
        <p:xfrm>
          <a:off x="4559198" y="1331473"/>
          <a:ext cx="1671662" cy="4957272"/>
        </p:xfrm>
        <a:graphic>
          <a:graphicData uri="http://schemas.openxmlformats.org/drawingml/2006/table">
            <a:tbl>
              <a:tblPr firstRow="1" bandRow="1">
                <a:tableStyleId>{5DA37D80-6434-44D0-A028-1B22A696006F}</a:tableStyleId>
              </a:tblPr>
              <a:tblGrid>
                <a:gridCol w="1671662">
                  <a:extLst>
                    <a:ext uri="{9D8B030D-6E8A-4147-A177-3AD203B41FA5}">
                      <a16:colId xmlns:a16="http://schemas.microsoft.com/office/drawing/2014/main" val="2199670438"/>
                    </a:ext>
                  </a:extLst>
                </a:gridCol>
              </a:tblGrid>
              <a:tr h="650280">
                <a:tc>
                  <a:txBody>
                    <a:bodyPr/>
                    <a:lstStyle/>
                    <a:p>
                      <a:pPr algn="ctr"/>
                      <a:r>
                        <a:rPr lang="es-GB" dirty="0">
                          <a:solidFill>
                            <a:srgbClr val="203864"/>
                          </a:solidFill>
                        </a:rPr>
                        <a:t>El verbo en español</a:t>
                      </a:r>
                    </a:p>
                  </a:txBody>
                  <a:tcPr anchor="ctr"/>
                </a:tc>
                <a:extLst>
                  <a:ext uri="{0D108BD9-81ED-4DB2-BD59-A6C34878D82A}">
                    <a16:rowId xmlns:a16="http://schemas.microsoft.com/office/drawing/2014/main" val="426368054"/>
                  </a:ext>
                </a:extLst>
              </a:tr>
              <a:tr h="538374">
                <a:tc>
                  <a:txBody>
                    <a:bodyPr/>
                    <a:lstStyle/>
                    <a:p>
                      <a:pPr algn="ctr"/>
                      <a:endParaRPr lang="es-GB">
                        <a:solidFill>
                          <a:srgbClr val="203864"/>
                        </a:solidFill>
                      </a:endParaRPr>
                    </a:p>
                  </a:txBody>
                  <a:tcPr/>
                </a:tc>
                <a:extLst>
                  <a:ext uri="{0D108BD9-81ED-4DB2-BD59-A6C34878D82A}">
                    <a16:rowId xmlns:a16="http://schemas.microsoft.com/office/drawing/2014/main" val="2184961900"/>
                  </a:ext>
                </a:extLst>
              </a:tr>
              <a:tr h="538374">
                <a:tc>
                  <a:txBody>
                    <a:bodyPr/>
                    <a:lstStyle/>
                    <a:p>
                      <a:pPr algn="ctr"/>
                      <a:endParaRPr lang="es-GB">
                        <a:solidFill>
                          <a:srgbClr val="203864"/>
                        </a:solidFill>
                      </a:endParaRPr>
                    </a:p>
                  </a:txBody>
                  <a:tcPr/>
                </a:tc>
                <a:extLst>
                  <a:ext uri="{0D108BD9-81ED-4DB2-BD59-A6C34878D82A}">
                    <a16:rowId xmlns:a16="http://schemas.microsoft.com/office/drawing/2014/main" val="3294273858"/>
                  </a:ext>
                </a:extLst>
              </a:tr>
              <a:tr h="538374">
                <a:tc>
                  <a:txBody>
                    <a:bodyPr/>
                    <a:lstStyle/>
                    <a:p>
                      <a:pPr algn="ctr"/>
                      <a:endParaRPr lang="es-GB" dirty="0">
                        <a:solidFill>
                          <a:srgbClr val="203864"/>
                        </a:solidFill>
                      </a:endParaRPr>
                    </a:p>
                  </a:txBody>
                  <a:tcPr/>
                </a:tc>
                <a:extLst>
                  <a:ext uri="{0D108BD9-81ED-4DB2-BD59-A6C34878D82A}">
                    <a16:rowId xmlns:a16="http://schemas.microsoft.com/office/drawing/2014/main" val="3812807289"/>
                  </a:ext>
                </a:extLst>
              </a:tr>
              <a:tr h="538374">
                <a:tc>
                  <a:txBody>
                    <a:bodyPr/>
                    <a:lstStyle/>
                    <a:p>
                      <a:pPr algn="ctr"/>
                      <a:endParaRPr lang="es-GB" dirty="0">
                        <a:solidFill>
                          <a:srgbClr val="203864"/>
                        </a:solidFill>
                      </a:endParaRPr>
                    </a:p>
                  </a:txBody>
                  <a:tcPr/>
                </a:tc>
                <a:extLst>
                  <a:ext uri="{0D108BD9-81ED-4DB2-BD59-A6C34878D82A}">
                    <a16:rowId xmlns:a16="http://schemas.microsoft.com/office/drawing/2014/main" val="3173943590"/>
                  </a:ext>
                </a:extLst>
              </a:tr>
              <a:tr h="538374">
                <a:tc>
                  <a:txBody>
                    <a:bodyPr/>
                    <a:lstStyle/>
                    <a:p>
                      <a:pPr algn="ctr"/>
                      <a:endParaRPr lang="es-GB" dirty="0">
                        <a:solidFill>
                          <a:srgbClr val="203864"/>
                        </a:solidFill>
                      </a:endParaRPr>
                    </a:p>
                  </a:txBody>
                  <a:tcPr/>
                </a:tc>
                <a:extLst>
                  <a:ext uri="{0D108BD9-81ED-4DB2-BD59-A6C34878D82A}">
                    <a16:rowId xmlns:a16="http://schemas.microsoft.com/office/drawing/2014/main" val="2225568364"/>
                  </a:ext>
                </a:extLst>
              </a:tr>
              <a:tr h="538374">
                <a:tc>
                  <a:txBody>
                    <a:bodyPr/>
                    <a:lstStyle/>
                    <a:p>
                      <a:pPr algn="ctr"/>
                      <a:endParaRPr lang="es-GB">
                        <a:solidFill>
                          <a:srgbClr val="203864"/>
                        </a:solidFill>
                      </a:endParaRPr>
                    </a:p>
                  </a:txBody>
                  <a:tcPr/>
                </a:tc>
                <a:extLst>
                  <a:ext uri="{0D108BD9-81ED-4DB2-BD59-A6C34878D82A}">
                    <a16:rowId xmlns:a16="http://schemas.microsoft.com/office/drawing/2014/main" val="2726000417"/>
                  </a:ext>
                </a:extLst>
              </a:tr>
              <a:tr h="538374">
                <a:tc>
                  <a:txBody>
                    <a:bodyPr/>
                    <a:lstStyle/>
                    <a:p>
                      <a:pPr algn="ctr"/>
                      <a:endParaRPr lang="es-GB" dirty="0">
                        <a:solidFill>
                          <a:srgbClr val="203864"/>
                        </a:solidFill>
                      </a:endParaRPr>
                    </a:p>
                  </a:txBody>
                  <a:tcPr/>
                </a:tc>
                <a:extLst>
                  <a:ext uri="{0D108BD9-81ED-4DB2-BD59-A6C34878D82A}">
                    <a16:rowId xmlns:a16="http://schemas.microsoft.com/office/drawing/2014/main" val="1981116836"/>
                  </a:ext>
                </a:extLst>
              </a:tr>
              <a:tr h="538374">
                <a:tc>
                  <a:txBody>
                    <a:bodyPr/>
                    <a:lstStyle/>
                    <a:p>
                      <a:pPr algn="ctr"/>
                      <a:endParaRPr lang="es-GB" dirty="0">
                        <a:solidFill>
                          <a:srgbClr val="203864"/>
                        </a:solidFill>
                      </a:endParaRPr>
                    </a:p>
                  </a:txBody>
                  <a:tcPr/>
                </a:tc>
                <a:extLst>
                  <a:ext uri="{0D108BD9-81ED-4DB2-BD59-A6C34878D82A}">
                    <a16:rowId xmlns:a16="http://schemas.microsoft.com/office/drawing/2014/main" val="675986333"/>
                  </a:ext>
                </a:extLst>
              </a:tr>
            </a:tbl>
          </a:graphicData>
        </a:graphic>
      </p:graphicFrame>
      <p:graphicFrame>
        <p:nvGraphicFramePr>
          <p:cNvPr id="16" name="Tabla 19">
            <a:extLst>
              <a:ext uri="{FF2B5EF4-FFF2-40B4-BE49-F238E27FC236}">
                <a16:creationId xmlns:a16="http://schemas.microsoft.com/office/drawing/2014/main" id="{0A0C53DD-AEBD-034A-96A7-73F72FE47B3D}"/>
              </a:ext>
            </a:extLst>
          </p:cNvPr>
          <p:cNvGraphicFramePr>
            <a:graphicFrameLocks noGrp="1"/>
          </p:cNvGraphicFramePr>
          <p:nvPr>
            <p:extLst>
              <p:ext uri="{D42A27DB-BD31-4B8C-83A1-F6EECF244321}">
                <p14:modId xmlns:p14="http://schemas.microsoft.com/office/powerpoint/2010/main" val="3269767421"/>
              </p:ext>
            </p:extLst>
          </p:nvPr>
        </p:nvGraphicFramePr>
        <p:xfrm>
          <a:off x="6343877" y="1320804"/>
          <a:ext cx="5738102" cy="4967937"/>
        </p:xfrm>
        <a:graphic>
          <a:graphicData uri="http://schemas.openxmlformats.org/drawingml/2006/table">
            <a:tbl>
              <a:tblPr firstRow="1" bandRow="1">
                <a:tableStyleId>{5DA37D80-6434-44D0-A028-1B22A696006F}</a:tableStyleId>
              </a:tblPr>
              <a:tblGrid>
                <a:gridCol w="5738102">
                  <a:extLst>
                    <a:ext uri="{9D8B030D-6E8A-4147-A177-3AD203B41FA5}">
                      <a16:colId xmlns:a16="http://schemas.microsoft.com/office/drawing/2014/main" val="2199670438"/>
                    </a:ext>
                  </a:extLst>
                </a:gridCol>
              </a:tblGrid>
              <a:tr h="662073">
                <a:tc>
                  <a:txBody>
                    <a:bodyPr/>
                    <a:lstStyle/>
                    <a:p>
                      <a:pPr algn="ctr"/>
                      <a:r>
                        <a:rPr lang="en-GB" dirty="0" err="1">
                          <a:solidFill>
                            <a:srgbClr val="203864"/>
                          </a:solidFill>
                        </a:rPr>
                        <a:t>Completa</a:t>
                      </a:r>
                      <a:r>
                        <a:rPr lang="en-GB" dirty="0">
                          <a:solidFill>
                            <a:srgbClr val="203864"/>
                          </a:solidFill>
                        </a:rPr>
                        <a:t> la </a:t>
                      </a:r>
                      <a:r>
                        <a:rPr lang="en-GB" dirty="0" err="1">
                          <a:solidFill>
                            <a:srgbClr val="203864"/>
                          </a:solidFill>
                        </a:rPr>
                        <a:t>pregunta</a:t>
                      </a:r>
                      <a:endParaRPr lang="es-GB" dirty="0">
                        <a:solidFill>
                          <a:srgbClr val="203864"/>
                        </a:solidFill>
                      </a:endParaRPr>
                    </a:p>
                  </a:txBody>
                  <a:tcPr anchor="ctr"/>
                </a:tc>
                <a:extLst>
                  <a:ext uri="{0D108BD9-81ED-4DB2-BD59-A6C34878D82A}">
                    <a16:rowId xmlns:a16="http://schemas.microsoft.com/office/drawing/2014/main" val="426368054"/>
                  </a:ext>
                </a:extLst>
              </a:tr>
              <a:tr h="5382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rPr>
                        <a:t>______________ </a:t>
                      </a:r>
                      <a:r>
                        <a:rPr lang="en-GB" sz="2000" b="0" dirty="0">
                          <a:solidFill>
                            <a:schemeClr val="accent5">
                              <a:lumMod val="50000"/>
                            </a:schemeClr>
                          </a:solidFill>
                        </a:rPr>
                        <a:t>a city in Mexico?</a:t>
                      </a:r>
                      <a:endParaRPr lang="es-GB" sz="2000" b="0" dirty="0">
                        <a:solidFill>
                          <a:schemeClr val="accent5">
                            <a:lumMod val="50000"/>
                          </a:schemeClr>
                        </a:solidFill>
                      </a:endParaRPr>
                    </a:p>
                  </a:txBody>
                  <a:tcPr anchor="ctr"/>
                </a:tc>
                <a:extLst>
                  <a:ext uri="{0D108BD9-81ED-4DB2-BD59-A6C34878D82A}">
                    <a16:rowId xmlns:a16="http://schemas.microsoft.com/office/drawing/2014/main" val="2184961900"/>
                  </a:ext>
                </a:extLst>
              </a:tr>
              <a:tr h="538233">
                <a:tc>
                  <a:txBody>
                    <a:bodyPr/>
                    <a:lstStyle/>
                    <a:p>
                      <a:pPr algn="l"/>
                      <a:r>
                        <a:rPr lang="en-GB" sz="2000" baseline="0" dirty="0">
                          <a:solidFill>
                            <a:srgbClr val="203864"/>
                          </a:solidFill>
                        </a:rPr>
                        <a:t>_____________ something at the market?</a:t>
                      </a:r>
                      <a:endParaRPr lang="es-GB" sz="2000" dirty="0">
                        <a:solidFill>
                          <a:srgbClr val="203864"/>
                        </a:solidFill>
                      </a:endParaRPr>
                    </a:p>
                  </a:txBody>
                  <a:tcPr anchor="ctr"/>
                </a:tc>
                <a:extLst>
                  <a:ext uri="{0D108BD9-81ED-4DB2-BD59-A6C34878D82A}">
                    <a16:rowId xmlns:a16="http://schemas.microsoft.com/office/drawing/2014/main" val="3294273858"/>
                  </a:ext>
                </a:extLst>
              </a:tr>
              <a:tr h="538233">
                <a:tc>
                  <a:txBody>
                    <a:bodyPr/>
                    <a:lstStyle/>
                    <a:p>
                      <a:pPr algn="l"/>
                      <a:r>
                        <a:rPr lang="en-GB" sz="2000">
                          <a:solidFill>
                            <a:srgbClr val="203864"/>
                          </a:solidFill>
                        </a:rPr>
                        <a:t>____________________ </a:t>
                      </a:r>
                      <a:r>
                        <a:rPr lang="en-GB" sz="2000" dirty="0">
                          <a:solidFill>
                            <a:srgbClr val="203864"/>
                          </a:solidFill>
                        </a:rPr>
                        <a:t>in many activities?</a:t>
                      </a:r>
                      <a:endParaRPr lang="es-GB" sz="2000" dirty="0">
                        <a:solidFill>
                          <a:srgbClr val="203864"/>
                        </a:solidFill>
                      </a:endParaRPr>
                    </a:p>
                  </a:txBody>
                  <a:tcPr anchor="ctr"/>
                </a:tc>
                <a:extLst>
                  <a:ext uri="{0D108BD9-81ED-4DB2-BD59-A6C34878D82A}">
                    <a16:rowId xmlns:a16="http://schemas.microsoft.com/office/drawing/2014/main" val="3812807289"/>
                  </a:ext>
                </a:extLst>
              </a:tr>
              <a:tr h="538233">
                <a:tc>
                  <a:txBody>
                    <a:bodyPr/>
                    <a:lstStyle/>
                    <a:p>
                      <a:pPr algn="l"/>
                      <a:r>
                        <a:rPr lang="en-GB" sz="2000">
                          <a:solidFill>
                            <a:srgbClr val="203864"/>
                          </a:solidFill>
                        </a:rPr>
                        <a:t>___________________ Nadia’s birthday in July?</a:t>
                      </a:r>
                      <a:endParaRPr lang="es-GB" sz="2000" dirty="0">
                        <a:solidFill>
                          <a:srgbClr val="203864"/>
                        </a:solidFill>
                      </a:endParaRPr>
                    </a:p>
                  </a:txBody>
                  <a:tcPr anchor="ctr"/>
                </a:tc>
                <a:extLst>
                  <a:ext uri="{0D108BD9-81ED-4DB2-BD59-A6C34878D82A}">
                    <a16:rowId xmlns:a16="http://schemas.microsoft.com/office/drawing/2014/main" val="3173943590"/>
                  </a:ext>
                </a:extLst>
              </a:tr>
              <a:tr h="538233">
                <a:tc>
                  <a:txBody>
                    <a:bodyPr/>
                    <a:lstStyle/>
                    <a:p>
                      <a:pPr algn="l"/>
                      <a:r>
                        <a:rPr lang="en-GB" sz="2000">
                          <a:solidFill>
                            <a:srgbClr val="203864"/>
                          </a:solidFill>
                        </a:rPr>
                        <a:t>______________ </a:t>
                      </a:r>
                      <a:r>
                        <a:rPr lang="en-GB" sz="2000" dirty="0">
                          <a:solidFill>
                            <a:srgbClr val="203864"/>
                          </a:solidFill>
                        </a:rPr>
                        <a:t>in </a:t>
                      </a:r>
                      <a:r>
                        <a:rPr lang="en-GB" sz="2000">
                          <a:solidFill>
                            <a:srgbClr val="203864"/>
                          </a:solidFill>
                        </a:rPr>
                        <a:t>the afternoons?</a:t>
                      </a:r>
                      <a:endParaRPr lang="es-GB" sz="2000" dirty="0">
                        <a:solidFill>
                          <a:srgbClr val="203864"/>
                        </a:solidFill>
                      </a:endParaRPr>
                    </a:p>
                  </a:txBody>
                  <a:tcPr anchor="ctr"/>
                </a:tc>
                <a:extLst>
                  <a:ext uri="{0D108BD9-81ED-4DB2-BD59-A6C34878D82A}">
                    <a16:rowId xmlns:a16="http://schemas.microsoft.com/office/drawing/2014/main" val="2225568364"/>
                  </a:ext>
                </a:extLst>
              </a:tr>
              <a:tr h="538233">
                <a:tc>
                  <a:txBody>
                    <a:bodyPr/>
                    <a:lstStyle/>
                    <a:p>
                      <a:pPr algn="l"/>
                      <a:r>
                        <a:rPr lang="en-GB" sz="2000">
                          <a:solidFill>
                            <a:srgbClr val="203864"/>
                          </a:solidFill>
                        </a:rPr>
                        <a:t>______________ </a:t>
                      </a:r>
                      <a:r>
                        <a:rPr lang="en-GB" sz="2000" dirty="0">
                          <a:solidFill>
                            <a:srgbClr val="203864"/>
                          </a:solidFill>
                        </a:rPr>
                        <a:t>by car?</a:t>
                      </a:r>
                      <a:endParaRPr lang="es-GB" sz="2000" dirty="0">
                        <a:solidFill>
                          <a:srgbClr val="203864"/>
                        </a:solidFill>
                      </a:endParaRPr>
                    </a:p>
                  </a:txBody>
                  <a:tcPr anchor="ctr"/>
                </a:tc>
                <a:extLst>
                  <a:ext uri="{0D108BD9-81ED-4DB2-BD59-A6C34878D82A}">
                    <a16:rowId xmlns:a16="http://schemas.microsoft.com/office/drawing/2014/main" val="2726000417"/>
                  </a:ext>
                </a:extLst>
              </a:tr>
              <a:tr h="538233">
                <a:tc>
                  <a:txBody>
                    <a:bodyPr/>
                    <a:lstStyle/>
                    <a:p>
                      <a:pPr algn="l"/>
                      <a:r>
                        <a:rPr lang="en-GB" sz="2000">
                          <a:solidFill>
                            <a:srgbClr val="203864"/>
                          </a:solidFill>
                        </a:rPr>
                        <a:t>_____________ </a:t>
                      </a:r>
                      <a:r>
                        <a:rPr lang="en-GB" sz="2000" dirty="0">
                          <a:solidFill>
                            <a:srgbClr val="203864"/>
                          </a:solidFill>
                        </a:rPr>
                        <a:t>the history museum?</a:t>
                      </a:r>
                      <a:endParaRPr lang="es-GB" sz="2000" dirty="0">
                        <a:solidFill>
                          <a:srgbClr val="203864"/>
                        </a:solidFill>
                      </a:endParaRPr>
                    </a:p>
                  </a:txBody>
                  <a:tcPr anchor="ctr"/>
                </a:tc>
                <a:extLst>
                  <a:ext uri="{0D108BD9-81ED-4DB2-BD59-A6C34878D82A}">
                    <a16:rowId xmlns:a16="http://schemas.microsoft.com/office/drawing/2014/main" val="1981116836"/>
                  </a:ext>
                </a:extLst>
              </a:tr>
              <a:tr h="538233">
                <a:tc>
                  <a:txBody>
                    <a:bodyPr/>
                    <a:lstStyle/>
                    <a:p>
                      <a:pPr algn="l"/>
                      <a:r>
                        <a:rPr lang="en-GB" sz="2000">
                          <a:solidFill>
                            <a:srgbClr val="203864"/>
                          </a:solidFill>
                        </a:rPr>
                        <a:t>___________________________the </a:t>
                      </a:r>
                      <a:r>
                        <a:rPr lang="en-GB" sz="2000" dirty="0">
                          <a:solidFill>
                            <a:srgbClr val="203864"/>
                          </a:solidFill>
                        </a:rPr>
                        <a:t>holidays?</a:t>
                      </a:r>
                      <a:endParaRPr lang="es-GB" sz="2000" dirty="0">
                        <a:solidFill>
                          <a:srgbClr val="203864"/>
                        </a:solidFill>
                      </a:endParaRPr>
                    </a:p>
                  </a:txBody>
                  <a:tcPr anchor="ctr"/>
                </a:tc>
                <a:extLst>
                  <a:ext uri="{0D108BD9-81ED-4DB2-BD59-A6C34878D82A}">
                    <a16:rowId xmlns:a16="http://schemas.microsoft.com/office/drawing/2014/main" val="675986333"/>
                  </a:ext>
                </a:extLst>
              </a:tr>
            </a:tbl>
          </a:graphicData>
        </a:graphic>
      </p:graphicFrame>
      <p:sp>
        <p:nvSpPr>
          <p:cNvPr id="17" name="Título 1">
            <a:extLst>
              <a:ext uri="{FF2B5EF4-FFF2-40B4-BE49-F238E27FC236}">
                <a16:creationId xmlns:a16="http://schemas.microsoft.com/office/drawing/2014/main" id="{5B016060-A06A-7442-B43B-5C2B44CB9F28}"/>
              </a:ext>
            </a:extLst>
          </p:cNvPr>
          <p:cNvSpPr txBox="1">
            <a:spLocks/>
          </p:cNvSpPr>
          <p:nvPr/>
        </p:nvSpPr>
        <p:spPr>
          <a:xfrm>
            <a:off x="4743384" y="786426"/>
            <a:ext cx="4555101" cy="443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s-GB" sz="2000" dirty="0"/>
          </a:p>
        </p:txBody>
      </p:sp>
      <p:pic>
        <p:nvPicPr>
          <p:cNvPr id="18" name="Picture 8" descr="green checkmark">
            <a:extLst>
              <a:ext uri="{FF2B5EF4-FFF2-40B4-BE49-F238E27FC236}">
                <a16:creationId xmlns:a16="http://schemas.microsoft.com/office/drawing/2014/main" id="{5A2BB093-C392-7549-A36F-91EA410EF9A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20913" y="1990749"/>
            <a:ext cx="406580" cy="423521"/>
          </a:xfrm>
          <a:prstGeom prst="rect">
            <a:avLst/>
          </a:prstGeom>
        </p:spPr>
      </p:pic>
      <p:pic>
        <p:nvPicPr>
          <p:cNvPr id="19"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38615" y="2570307"/>
            <a:ext cx="406580" cy="423521"/>
          </a:xfrm>
          <a:prstGeom prst="rect">
            <a:avLst/>
          </a:prstGeom>
        </p:spPr>
      </p:pic>
      <p:pic>
        <p:nvPicPr>
          <p:cNvPr id="20" name="Picture 8" descr="green checkmark">
            <a:extLst>
              <a:ext uri="{FF2B5EF4-FFF2-40B4-BE49-F238E27FC236}">
                <a16:creationId xmlns:a16="http://schemas.microsoft.com/office/drawing/2014/main" id="{A99A1A74-16BA-0747-AFA5-E6E0EBAD7B1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22104" y="3082197"/>
            <a:ext cx="406580" cy="423521"/>
          </a:xfrm>
          <a:prstGeom prst="rect">
            <a:avLst/>
          </a:prstGeom>
        </p:spPr>
      </p:pic>
      <p:pic>
        <p:nvPicPr>
          <p:cNvPr id="21" name="Picture 8" descr="green checkmark">
            <a:extLst>
              <a:ext uri="{FF2B5EF4-FFF2-40B4-BE49-F238E27FC236}">
                <a16:creationId xmlns:a16="http://schemas.microsoft.com/office/drawing/2014/main" id="{49651E3A-ED96-8049-94B4-D580860657F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7104" y="3601295"/>
            <a:ext cx="406580" cy="423521"/>
          </a:xfrm>
          <a:prstGeom prst="rect">
            <a:avLst/>
          </a:prstGeom>
        </p:spPr>
      </p:pic>
      <p:pic>
        <p:nvPicPr>
          <p:cNvPr id="22" name="Picture 8" descr="green checkmark">
            <a:extLst>
              <a:ext uri="{FF2B5EF4-FFF2-40B4-BE49-F238E27FC236}">
                <a16:creationId xmlns:a16="http://schemas.microsoft.com/office/drawing/2014/main" id="{BD6BC666-D4AC-0942-92C4-BF4CCACD2F7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3658" y="4157136"/>
            <a:ext cx="406580" cy="423521"/>
          </a:xfrm>
          <a:prstGeom prst="rect">
            <a:avLst/>
          </a:prstGeom>
        </p:spPr>
      </p:pic>
      <p:pic>
        <p:nvPicPr>
          <p:cNvPr id="23" name="Picture 8" descr="green checkmark">
            <a:extLst>
              <a:ext uri="{FF2B5EF4-FFF2-40B4-BE49-F238E27FC236}">
                <a16:creationId xmlns:a16="http://schemas.microsoft.com/office/drawing/2014/main" id="{083F9281-B775-E84E-8EEF-3624A6308D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86829" y="4663079"/>
            <a:ext cx="406580" cy="423521"/>
          </a:xfrm>
          <a:prstGeom prst="rect">
            <a:avLst/>
          </a:prstGeom>
        </p:spPr>
      </p:pic>
      <p:pic>
        <p:nvPicPr>
          <p:cNvPr id="24" name="Picture 8" descr="green checkmark">
            <a:extLst>
              <a:ext uri="{FF2B5EF4-FFF2-40B4-BE49-F238E27FC236}">
                <a16:creationId xmlns:a16="http://schemas.microsoft.com/office/drawing/2014/main" id="{C07EE95B-459E-0144-A488-6478AD0236D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20913" y="5198991"/>
            <a:ext cx="406580" cy="423521"/>
          </a:xfrm>
          <a:prstGeom prst="rect">
            <a:avLst/>
          </a:prstGeom>
        </p:spPr>
      </p:pic>
      <p:pic>
        <p:nvPicPr>
          <p:cNvPr id="25" name="Picture 8" descr="green checkmark">
            <a:extLst>
              <a:ext uri="{FF2B5EF4-FFF2-40B4-BE49-F238E27FC236}">
                <a16:creationId xmlns:a16="http://schemas.microsoft.com/office/drawing/2014/main" id="{260EB327-EA5F-C842-8DF6-D23EF694E8E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20913" y="5730855"/>
            <a:ext cx="406580" cy="423521"/>
          </a:xfrm>
          <a:prstGeom prst="rect">
            <a:avLst/>
          </a:prstGeom>
        </p:spPr>
      </p:pic>
      <p:sp>
        <p:nvSpPr>
          <p:cNvPr id="26" name="CuadroTexto 30">
            <a:extLst>
              <a:ext uri="{FF2B5EF4-FFF2-40B4-BE49-F238E27FC236}">
                <a16:creationId xmlns:a16="http://schemas.microsoft.com/office/drawing/2014/main" id="{071B59E5-AB19-CF41-B927-8069791AB51F}"/>
              </a:ext>
            </a:extLst>
          </p:cNvPr>
          <p:cNvSpPr txBox="1"/>
          <p:nvPr/>
        </p:nvSpPr>
        <p:spPr>
          <a:xfrm>
            <a:off x="5010282" y="2059858"/>
            <a:ext cx="803425" cy="400110"/>
          </a:xfrm>
          <a:prstGeom prst="rect">
            <a:avLst/>
          </a:prstGeom>
          <a:noFill/>
        </p:spPr>
        <p:txBody>
          <a:bodyPr wrap="none" rtlCol="0">
            <a:spAutoFit/>
          </a:bodyPr>
          <a:lstStyle/>
          <a:p>
            <a:pPr algn="l"/>
            <a:r>
              <a:rPr lang="en-GB" sz="2000">
                <a:solidFill>
                  <a:schemeClr val="accent5">
                    <a:lumMod val="50000"/>
                  </a:schemeClr>
                </a:solidFill>
              </a:rPr>
              <a:t>visitó</a:t>
            </a:r>
            <a:endParaRPr lang="es-GB" sz="2000" dirty="0">
              <a:solidFill>
                <a:schemeClr val="accent5">
                  <a:lumMod val="50000"/>
                </a:schemeClr>
              </a:solidFill>
            </a:endParaRPr>
          </a:p>
        </p:txBody>
      </p:sp>
      <p:sp>
        <p:nvSpPr>
          <p:cNvPr id="27" name="CuadroTexto 31">
            <a:extLst>
              <a:ext uri="{FF2B5EF4-FFF2-40B4-BE49-F238E27FC236}">
                <a16:creationId xmlns:a16="http://schemas.microsoft.com/office/drawing/2014/main" id="{B02CE49B-09FB-7E43-9B1C-BDDA6DAF3717}"/>
              </a:ext>
            </a:extLst>
          </p:cNvPr>
          <p:cNvSpPr txBox="1"/>
          <p:nvPr/>
        </p:nvSpPr>
        <p:spPr>
          <a:xfrm>
            <a:off x="4691656" y="2551755"/>
            <a:ext cx="1539204" cy="400110"/>
          </a:xfrm>
          <a:prstGeom prst="rect">
            <a:avLst/>
          </a:prstGeom>
          <a:noFill/>
        </p:spPr>
        <p:txBody>
          <a:bodyPr wrap="none" rtlCol="0">
            <a:spAutoFit/>
          </a:bodyPr>
          <a:lstStyle/>
          <a:p>
            <a:pPr algn="l"/>
            <a:r>
              <a:rPr lang="en-GB" sz="2000">
                <a:solidFill>
                  <a:schemeClr val="accent5">
                    <a:lumMod val="50000"/>
                  </a:schemeClr>
                </a:solidFill>
              </a:rPr>
              <a:t>compraste</a:t>
            </a:r>
            <a:endParaRPr lang="es-GB" sz="2000" dirty="0">
              <a:solidFill>
                <a:schemeClr val="accent5">
                  <a:lumMod val="50000"/>
                </a:schemeClr>
              </a:solidFill>
            </a:endParaRPr>
          </a:p>
        </p:txBody>
      </p:sp>
      <p:sp>
        <p:nvSpPr>
          <p:cNvPr id="28" name="CuadroTexto 32">
            <a:extLst>
              <a:ext uri="{FF2B5EF4-FFF2-40B4-BE49-F238E27FC236}">
                <a16:creationId xmlns:a16="http://schemas.microsoft.com/office/drawing/2014/main" id="{93C1AADC-CFA3-1D4D-8516-AC7E41622D5E}"/>
              </a:ext>
            </a:extLst>
          </p:cNvPr>
          <p:cNvSpPr txBox="1"/>
          <p:nvPr/>
        </p:nvSpPr>
        <p:spPr>
          <a:xfrm>
            <a:off x="4752750" y="3127249"/>
            <a:ext cx="1309974" cy="400110"/>
          </a:xfrm>
          <a:prstGeom prst="rect">
            <a:avLst/>
          </a:prstGeom>
          <a:noFill/>
        </p:spPr>
        <p:txBody>
          <a:bodyPr wrap="none" rtlCol="0">
            <a:spAutoFit/>
          </a:bodyPr>
          <a:lstStyle/>
          <a:p>
            <a:pPr algn="l"/>
            <a:r>
              <a:rPr lang="en-GB" sz="2000" dirty="0" err="1">
                <a:solidFill>
                  <a:schemeClr val="accent5">
                    <a:lumMod val="50000"/>
                  </a:schemeClr>
                </a:solidFill>
              </a:rPr>
              <a:t>participó</a:t>
            </a:r>
            <a:endParaRPr lang="es-GB" sz="2000" dirty="0">
              <a:solidFill>
                <a:schemeClr val="accent5">
                  <a:lumMod val="50000"/>
                </a:schemeClr>
              </a:solidFill>
            </a:endParaRPr>
          </a:p>
        </p:txBody>
      </p:sp>
      <p:sp>
        <p:nvSpPr>
          <p:cNvPr id="29" name="CuadroTexto 33">
            <a:extLst>
              <a:ext uri="{FF2B5EF4-FFF2-40B4-BE49-F238E27FC236}">
                <a16:creationId xmlns:a16="http://schemas.microsoft.com/office/drawing/2014/main" id="{D2AAD46F-81DC-7447-83D0-B74154CFF315}"/>
              </a:ext>
            </a:extLst>
          </p:cNvPr>
          <p:cNvSpPr txBox="1"/>
          <p:nvPr/>
        </p:nvSpPr>
        <p:spPr>
          <a:xfrm>
            <a:off x="4691656" y="3651310"/>
            <a:ext cx="1515158" cy="400110"/>
          </a:xfrm>
          <a:prstGeom prst="rect">
            <a:avLst/>
          </a:prstGeom>
          <a:noFill/>
        </p:spPr>
        <p:txBody>
          <a:bodyPr wrap="none" rtlCol="0">
            <a:spAutoFit/>
          </a:bodyPr>
          <a:lstStyle/>
          <a:p>
            <a:pPr algn="l"/>
            <a:r>
              <a:rPr lang="en-GB" sz="2000" dirty="0" err="1">
                <a:solidFill>
                  <a:schemeClr val="accent5">
                    <a:lumMod val="50000"/>
                  </a:schemeClr>
                </a:solidFill>
              </a:rPr>
              <a:t>celebraste</a:t>
            </a:r>
            <a:endParaRPr lang="es-GB" sz="2000" dirty="0">
              <a:solidFill>
                <a:schemeClr val="accent5">
                  <a:lumMod val="50000"/>
                </a:schemeClr>
              </a:solidFill>
            </a:endParaRPr>
          </a:p>
        </p:txBody>
      </p:sp>
      <p:sp>
        <p:nvSpPr>
          <p:cNvPr id="30" name="CuadroTexto 34">
            <a:extLst>
              <a:ext uri="{FF2B5EF4-FFF2-40B4-BE49-F238E27FC236}">
                <a16:creationId xmlns:a16="http://schemas.microsoft.com/office/drawing/2014/main" id="{0E2DE323-D5FC-0541-A7BC-25B87C48E1BD}"/>
              </a:ext>
            </a:extLst>
          </p:cNvPr>
          <p:cNvSpPr txBox="1"/>
          <p:nvPr/>
        </p:nvSpPr>
        <p:spPr>
          <a:xfrm>
            <a:off x="4538250" y="4201113"/>
            <a:ext cx="1752403" cy="400110"/>
          </a:xfrm>
          <a:prstGeom prst="rect">
            <a:avLst/>
          </a:prstGeom>
          <a:noFill/>
        </p:spPr>
        <p:txBody>
          <a:bodyPr wrap="none" rtlCol="0">
            <a:spAutoFit/>
          </a:bodyPr>
          <a:lstStyle/>
          <a:p>
            <a:pPr algn="l"/>
            <a:r>
              <a:rPr lang="en-GB" sz="2000" dirty="0" err="1">
                <a:solidFill>
                  <a:schemeClr val="accent5">
                    <a:lumMod val="50000"/>
                  </a:schemeClr>
                </a:solidFill>
              </a:rPr>
              <a:t>descansaste</a:t>
            </a:r>
            <a:endParaRPr lang="es-GB" sz="2000" dirty="0">
              <a:solidFill>
                <a:schemeClr val="accent5">
                  <a:lumMod val="50000"/>
                </a:schemeClr>
              </a:solidFill>
            </a:endParaRPr>
          </a:p>
        </p:txBody>
      </p:sp>
      <p:sp>
        <p:nvSpPr>
          <p:cNvPr id="31" name="CuadroTexto 35">
            <a:extLst>
              <a:ext uri="{FF2B5EF4-FFF2-40B4-BE49-F238E27FC236}">
                <a16:creationId xmlns:a16="http://schemas.microsoft.com/office/drawing/2014/main" id="{E5CFB38E-4B19-8249-822F-D4DD4CD0A069}"/>
              </a:ext>
            </a:extLst>
          </p:cNvPr>
          <p:cNvSpPr txBox="1"/>
          <p:nvPr/>
        </p:nvSpPr>
        <p:spPr>
          <a:xfrm>
            <a:off x="4810425" y="4715300"/>
            <a:ext cx="1162498" cy="400110"/>
          </a:xfrm>
          <a:prstGeom prst="rect">
            <a:avLst/>
          </a:prstGeom>
          <a:noFill/>
        </p:spPr>
        <p:txBody>
          <a:bodyPr wrap="none" rtlCol="0">
            <a:spAutoFit/>
          </a:bodyPr>
          <a:lstStyle/>
          <a:p>
            <a:pPr algn="l"/>
            <a:r>
              <a:rPr lang="en-GB" sz="2000" dirty="0" err="1">
                <a:solidFill>
                  <a:schemeClr val="accent5">
                    <a:lumMod val="50000"/>
                  </a:schemeClr>
                </a:solidFill>
              </a:rPr>
              <a:t>llegaste</a:t>
            </a:r>
            <a:endParaRPr lang="es-GB" sz="2000" dirty="0">
              <a:solidFill>
                <a:schemeClr val="accent5">
                  <a:lumMod val="50000"/>
                </a:schemeClr>
              </a:solidFill>
            </a:endParaRPr>
          </a:p>
        </p:txBody>
      </p:sp>
      <p:sp>
        <p:nvSpPr>
          <p:cNvPr id="32" name="CuadroTexto 36">
            <a:extLst>
              <a:ext uri="{FF2B5EF4-FFF2-40B4-BE49-F238E27FC236}">
                <a16:creationId xmlns:a16="http://schemas.microsoft.com/office/drawing/2014/main" id="{F4DAC0F8-B0EE-3B41-813A-803EF8F57831}"/>
              </a:ext>
            </a:extLst>
          </p:cNvPr>
          <p:cNvSpPr txBox="1"/>
          <p:nvPr/>
        </p:nvSpPr>
        <p:spPr>
          <a:xfrm>
            <a:off x="4781654" y="5263790"/>
            <a:ext cx="1332416" cy="400110"/>
          </a:xfrm>
          <a:prstGeom prst="rect">
            <a:avLst/>
          </a:prstGeom>
          <a:noFill/>
        </p:spPr>
        <p:txBody>
          <a:bodyPr wrap="none" rtlCol="0">
            <a:spAutoFit/>
          </a:bodyPr>
          <a:lstStyle/>
          <a:p>
            <a:pPr algn="l"/>
            <a:r>
              <a:rPr lang="en-GB" sz="2000" dirty="0" err="1">
                <a:solidFill>
                  <a:schemeClr val="accent5">
                    <a:lumMod val="50000"/>
                  </a:schemeClr>
                </a:solidFill>
              </a:rPr>
              <a:t>encontr</a:t>
            </a:r>
            <a:r>
              <a:rPr lang="es-GB" sz="2000" dirty="0">
                <a:solidFill>
                  <a:schemeClr val="accent5">
                    <a:lumMod val="50000"/>
                  </a:schemeClr>
                </a:solidFill>
              </a:rPr>
              <a:t>ó</a:t>
            </a:r>
          </a:p>
        </p:txBody>
      </p:sp>
      <p:sp>
        <p:nvSpPr>
          <p:cNvPr id="33" name="CuadroTexto 37">
            <a:extLst>
              <a:ext uri="{FF2B5EF4-FFF2-40B4-BE49-F238E27FC236}">
                <a16:creationId xmlns:a16="http://schemas.microsoft.com/office/drawing/2014/main" id="{135A88BD-6802-3F4A-9D5D-F1C443400150}"/>
              </a:ext>
            </a:extLst>
          </p:cNvPr>
          <p:cNvSpPr txBox="1"/>
          <p:nvPr/>
        </p:nvSpPr>
        <p:spPr>
          <a:xfrm>
            <a:off x="4657421" y="5811099"/>
            <a:ext cx="1580882" cy="400110"/>
          </a:xfrm>
          <a:prstGeom prst="rect">
            <a:avLst/>
          </a:prstGeom>
          <a:noFill/>
        </p:spPr>
        <p:txBody>
          <a:bodyPr wrap="none" rtlCol="0">
            <a:spAutoFit/>
          </a:bodyPr>
          <a:lstStyle/>
          <a:p>
            <a:pPr algn="l"/>
            <a:r>
              <a:rPr lang="en-GB" sz="2000" dirty="0" err="1">
                <a:solidFill>
                  <a:schemeClr val="accent5">
                    <a:lumMod val="50000"/>
                  </a:schemeClr>
                </a:solidFill>
              </a:rPr>
              <a:t>aprovech</a:t>
            </a:r>
            <a:r>
              <a:rPr lang="es-GB" sz="2000" dirty="0">
                <a:solidFill>
                  <a:schemeClr val="accent5">
                    <a:lumMod val="50000"/>
                  </a:schemeClr>
                </a:solidFill>
              </a:rPr>
              <a:t>ó</a:t>
            </a:r>
          </a:p>
        </p:txBody>
      </p:sp>
      <p:sp>
        <p:nvSpPr>
          <p:cNvPr id="36" name="CuadroTexto 41">
            <a:extLst>
              <a:ext uri="{FF2B5EF4-FFF2-40B4-BE49-F238E27FC236}">
                <a16:creationId xmlns:a16="http://schemas.microsoft.com/office/drawing/2014/main" id="{EBEFD6D9-1E49-284F-8241-E87C5FF17A0D}"/>
              </a:ext>
            </a:extLst>
          </p:cNvPr>
          <p:cNvSpPr txBox="1"/>
          <p:nvPr/>
        </p:nvSpPr>
        <p:spPr>
          <a:xfrm>
            <a:off x="6350586" y="3099225"/>
            <a:ext cx="2722220" cy="400110"/>
          </a:xfrm>
          <a:prstGeom prst="rect">
            <a:avLst/>
          </a:prstGeom>
          <a:noFill/>
        </p:spPr>
        <p:txBody>
          <a:bodyPr wrap="none" rtlCol="0" anchor="ctr">
            <a:spAutoFit/>
          </a:bodyPr>
          <a:lstStyle/>
          <a:p>
            <a:pPr algn="l"/>
            <a:r>
              <a:rPr lang="en-GB" sz="2000" dirty="0">
                <a:solidFill>
                  <a:schemeClr val="accent5">
                    <a:lumMod val="50000"/>
                  </a:schemeClr>
                </a:solidFill>
              </a:rPr>
              <a:t>Did s/he participate</a:t>
            </a:r>
            <a:endParaRPr lang="es-GB" sz="2000" dirty="0">
              <a:solidFill>
                <a:schemeClr val="accent5">
                  <a:lumMod val="50000"/>
                </a:schemeClr>
              </a:solidFill>
            </a:endParaRPr>
          </a:p>
        </p:txBody>
      </p:sp>
      <p:sp>
        <p:nvSpPr>
          <p:cNvPr id="37" name="CuadroTexto 42">
            <a:extLst>
              <a:ext uri="{FF2B5EF4-FFF2-40B4-BE49-F238E27FC236}">
                <a16:creationId xmlns:a16="http://schemas.microsoft.com/office/drawing/2014/main" id="{22DB41D3-3E3C-6140-9FB8-18C9D84B82A3}"/>
              </a:ext>
            </a:extLst>
          </p:cNvPr>
          <p:cNvSpPr txBox="1"/>
          <p:nvPr/>
        </p:nvSpPr>
        <p:spPr>
          <a:xfrm>
            <a:off x="6406506" y="3639904"/>
            <a:ext cx="2436886" cy="400110"/>
          </a:xfrm>
          <a:prstGeom prst="rect">
            <a:avLst/>
          </a:prstGeom>
          <a:noFill/>
        </p:spPr>
        <p:txBody>
          <a:bodyPr wrap="none" rtlCol="0" anchor="ctr">
            <a:spAutoFit/>
          </a:bodyPr>
          <a:lstStyle/>
          <a:p>
            <a:r>
              <a:rPr lang="en-GB" sz="2000" dirty="0">
                <a:solidFill>
                  <a:schemeClr val="accent5">
                    <a:lumMod val="50000"/>
                  </a:schemeClr>
                </a:solidFill>
              </a:rPr>
              <a:t>Did you celebrate</a:t>
            </a:r>
            <a:endParaRPr lang="es-GB" sz="2000" dirty="0">
              <a:solidFill>
                <a:schemeClr val="accent5">
                  <a:lumMod val="50000"/>
                </a:schemeClr>
              </a:solidFill>
            </a:endParaRPr>
          </a:p>
        </p:txBody>
      </p:sp>
      <p:sp>
        <p:nvSpPr>
          <p:cNvPr id="38" name="CuadroTexto 43">
            <a:extLst>
              <a:ext uri="{FF2B5EF4-FFF2-40B4-BE49-F238E27FC236}">
                <a16:creationId xmlns:a16="http://schemas.microsoft.com/office/drawing/2014/main" id="{0FC35474-9487-1F49-9067-8147909B4F39}"/>
              </a:ext>
            </a:extLst>
          </p:cNvPr>
          <p:cNvSpPr txBox="1"/>
          <p:nvPr/>
        </p:nvSpPr>
        <p:spPr>
          <a:xfrm>
            <a:off x="6403670" y="4168841"/>
            <a:ext cx="1635384" cy="400110"/>
          </a:xfrm>
          <a:prstGeom prst="rect">
            <a:avLst/>
          </a:prstGeom>
          <a:noFill/>
        </p:spPr>
        <p:txBody>
          <a:bodyPr wrap="none" rtlCol="0" anchor="ctr">
            <a:spAutoFit/>
          </a:bodyPr>
          <a:lstStyle/>
          <a:p>
            <a:pPr algn="l"/>
            <a:r>
              <a:rPr lang="en-GB" sz="2000" dirty="0">
                <a:solidFill>
                  <a:schemeClr val="accent5">
                    <a:lumMod val="50000"/>
                  </a:schemeClr>
                </a:solidFill>
              </a:rPr>
              <a:t>Did </a:t>
            </a:r>
            <a:r>
              <a:rPr lang="en-GB" sz="2000">
                <a:solidFill>
                  <a:schemeClr val="accent5">
                    <a:lumMod val="50000"/>
                  </a:schemeClr>
                </a:solidFill>
              </a:rPr>
              <a:t>you rest</a:t>
            </a:r>
            <a:endParaRPr lang="es-GB" sz="2000" dirty="0">
              <a:solidFill>
                <a:schemeClr val="accent5">
                  <a:lumMod val="50000"/>
                </a:schemeClr>
              </a:solidFill>
            </a:endParaRPr>
          </a:p>
        </p:txBody>
      </p:sp>
      <p:sp>
        <p:nvSpPr>
          <p:cNvPr id="39" name="CuadroTexto 44">
            <a:extLst>
              <a:ext uri="{FF2B5EF4-FFF2-40B4-BE49-F238E27FC236}">
                <a16:creationId xmlns:a16="http://schemas.microsoft.com/office/drawing/2014/main" id="{9F99C8FE-A24C-5944-A0BF-D0936BBCA920}"/>
              </a:ext>
            </a:extLst>
          </p:cNvPr>
          <p:cNvSpPr txBox="1"/>
          <p:nvPr/>
        </p:nvSpPr>
        <p:spPr>
          <a:xfrm>
            <a:off x="6354150" y="4733554"/>
            <a:ext cx="1907895" cy="400110"/>
          </a:xfrm>
          <a:prstGeom prst="rect">
            <a:avLst/>
          </a:prstGeom>
          <a:noFill/>
        </p:spPr>
        <p:txBody>
          <a:bodyPr wrap="none" rtlCol="0" anchor="ctr">
            <a:spAutoFit/>
          </a:bodyPr>
          <a:lstStyle/>
          <a:p>
            <a:pPr algn="l"/>
            <a:r>
              <a:rPr lang="en-GB" sz="2000" dirty="0">
                <a:solidFill>
                  <a:schemeClr val="accent5">
                    <a:lumMod val="50000"/>
                  </a:schemeClr>
                </a:solidFill>
              </a:rPr>
              <a:t>Did you arrive</a:t>
            </a:r>
            <a:endParaRPr lang="es-GB" sz="2000" dirty="0">
              <a:solidFill>
                <a:schemeClr val="accent5">
                  <a:lumMod val="50000"/>
                </a:schemeClr>
              </a:solidFill>
            </a:endParaRPr>
          </a:p>
        </p:txBody>
      </p:sp>
      <p:sp>
        <p:nvSpPr>
          <p:cNvPr id="40" name="CuadroTexto 45">
            <a:extLst>
              <a:ext uri="{FF2B5EF4-FFF2-40B4-BE49-F238E27FC236}">
                <a16:creationId xmlns:a16="http://schemas.microsoft.com/office/drawing/2014/main" id="{D05BBAE6-62AF-A445-B76E-016965ADFAD3}"/>
              </a:ext>
            </a:extLst>
          </p:cNvPr>
          <p:cNvSpPr txBox="1"/>
          <p:nvPr/>
        </p:nvSpPr>
        <p:spPr>
          <a:xfrm>
            <a:off x="6336434" y="5286905"/>
            <a:ext cx="1744388" cy="400110"/>
          </a:xfrm>
          <a:prstGeom prst="rect">
            <a:avLst/>
          </a:prstGeom>
          <a:noFill/>
        </p:spPr>
        <p:txBody>
          <a:bodyPr wrap="none" rtlCol="0" anchor="ctr">
            <a:spAutoFit/>
          </a:bodyPr>
          <a:lstStyle/>
          <a:p>
            <a:pPr algn="l"/>
            <a:r>
              <a:rPr lang="en-GB" sz="2000" dirty="0">
                <a:solidFill>
                  <a:schemeClr val="accent5">
                    <a:lumMod val="50000"/>
                  </a:schemeClr>
                </a:solidFill>
              </a:rPr>
              <a:t>Did s/he find</a:t>
            </a:r>
            <a:endParaRPr lang="es-GB" sz="2000" dirty="0">
              <a:solidFill>
                <a:schemeClr val="accent5">
                  <a:lumMod val="50000"/>
                </a:schemeClr>
              </a:solidFill>
            </a:endParaRPr>
          </a:p>
        </p:txBody>
      </p:sp>
      <p:sp>
        <p:nvSpPr>
          <p:cNvPr id="41" name="CuadroTexto 46">
            <a:extLst>
              <a:ext uri="{FF2B5EF4-FFF2-40B4-BE49-F238E27FC236}">
                <a16:creationId xmlns:a16="http://schemas.microsoft.com/office/drawing/2014/main" id="{77005FAE-7F74-B040-A7ED-41ED8746D7C5}"/>
              </a:ext>
            </a:extLst>
          </p:cNvPr>
          <p:cNvSpPr txBox="1"/>
          <p:nvPr/>
        </p:nvSpPr>
        <p:spPr>
          <a:xfrm>
            <a:off x="6350586" y="5827204"/>
            <a:ext cx="3655594" cy="400110"/>
          </a:xfrm>
          <a:prstGeom prst="rect">
            <a:avLst/>
          </a:prstGeom>
          <a:noFill/>
        </p:spPr>
        <p:txBody>
          <a:bodyPr wrap="square" rtlCol="0" anchor="ctr">
            <a:spAutoFit/>
          </a:bodyPr>
          <a:lstStyle/>
          <a:p>
            <a:pPr algn="l"/>
            <a:r>
              <a:rPr lang="en-GB" sz="2000" dirty="0">
                <a:solidFill>
                  <a:schemeClr val="accent5">
                    <a:lumMod val="50000"/>
                  </a:schemeClr>
                </a:solidFill>
              </a:rPr>
              <a:t>Did s/he make </a:t>
            </a:r>
            <a:r>
              <a:rPr lang="en-GB" sz="2000">
                <a:solidFill>
                  <a:schemeClr val="accent5">
                    <a:lumMod val="50000"/>
                  </a:schemeClr>
                </a:solidFill>
              </a:rPr>
              <a:t>the most of</a:t>
            </a:r>
            <a:endParaRPr lang="es-GB" sz="2000" dirty="0">
              <a:solidFill>
                <a:schemeClr val="accent5">
                  <a:lumMod val="50000"/>
                </a:schemeClr>
              </a:solidFill>
            </a:endParaRPr>
          </a:p>
        </p:txBody>
      </p:sp>
      <p:sp>
        <p:nvSpPr>
          <p:cNvPr id="44" name="Rounded Rectangular Callout 43"/>
          <p:cNvSpPr/>
          <p:nvPr/>
        </p:nvSpPr>
        <p:spPr>
          <a:xfrm>
            <a:off x="6132729" y="972248"/>
            <a:ext cx="1614272" cy="945125"/>
          </a:xfrm>
          <a:prstGeom prst="wedgeRoundRectCallout">
            <a:avLst>
              <a:gd name="adj1" fmla="val -47026"/>
              <a:gd name="adj2" fmla="val 83242"/>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203864"/>
                </a:solidFill>
              </a:rPr>
              <a:t>¿Necesita una tilde</a:t>
            </a:r>
            <a:r>
              <a:rPr lang="es-GB">
                <a:solidFill>
                  <a:srgbClr val="203864"/>
                </a:solidFill>
              </a:rPr>
              <a:t>?</a:t>
            </a:r>
            <a:endParaRPr lang="en-GB" dirty="0"/>
          </a:p>
        </p:txBody>
      </p:sp>
      <p:sp>
        <p:nvSpPr>
          <p:cNvPr id="45" name="Rounded Rectangle 11">
            <a:extLst>
              <a:ext uri="{FF2B5EF4-FFF2-40B4-BE49-F238E27FC236}">
                <a16:creationId xmlns:a16="http://schemas.microsoft.com/office/drawing/2014/main" id="{A316DD52-7894-4A75-969C-CA0645DA2978}"/>
              </a:ext>
            </a:extLst>
          </p:cNvPr>
          <p:cNvSpPr/>
          <p:nvPr/>
        </p:nvSpPr>
        <p:spPr>
          <a:xfrm>
            <a:off x="9906000" y="258166"/>
            <a:ext cx="2022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CuadroTexto 39">
            <a:extLst>
              <a:ext uri="{FF2B5EF4-FFF2-40B4-BE49-F238E27FC236}">
                <a16:creationId xmlns:a16="http://schemas.microsoft.com/office/drawing/2014/main" id="{02CA31BF-E673-C64F-99C4-0D8456842AB4}"/>
              </a:ext>
            </a:extLst>
          </p:cNvPr>
          <p:cNvSpPr txBox="1"/>
          <p:nvPr/>
        </p:nvSpPr>
        <p:spPr>
          <a:xfrm>
            <a:off x="6436706" y="2046704"/>
            <a:ext cx="1742785" cy="400110"/>
          </a:xfrm>
          <a:prstGeom prst="rect">
            <a:avLst/>
          </a:prstGeom>
          <a:noFill/>
        </p:spPr>
        <p:txBody>
          <a:bodyPr wrap="none" rtlCol="0" anchor="ctr">
            <a:spAutoFit/>
          </a:bodyPr>
          <a:lstStyle/>
          <a:p>
            <a:pPr algn="l"/>
            <a:r>
              <a:rPr lang="en-GB" sz="2000">
                <a:solidFill>
                  <a:schemeClr val="accent5">
                    <a:lumMod val="50000"/>
                  </a:schemeClr>
                </a:solidFill>
              </a:rPr>
              <a:t>Did s/he visit</a:t>
            </a:r>
            <a:endParaRPr lang="es-GB" sz="2000" dirty="0">
              <a:solidFill>
                <a:schemeClr val="accent5">
                  <a:lumMod val="50000"/>
                </a:schemeClr>
              </a:solidFill>
            </a:endParaRPr>
          </a:p>
        </p:txBody>
      </p:sp>
      <p:sp>
        <p:nvSpPr>
          <p:cNvPr id="47" name="CuadroTexto 39">
            <a:extLst>
              <a:ext uri="{FF2B5EF4-FFF2-40B4-BE49-F238E27FC236}">
                <a16:creationId xmlns:a16="http://schemas.microsoft.com/office/drawing/2014/main" id="{02CA31BF-E673-C64F-99C4-0D8456842AB4}"/>
              </a:ext>
            </a:extLst>
          </p:cNvPr>
          <p:cNvSpPr txBox="1"/>
          <p:nvPr/>
        </p:nvSpPr>
        <p:spPr>
          <a:xfrm>
            <a:off x="6436706" y="2566149"/>
            <a:ext cx="1678665" cy="400110"/>
          </a:xfrm>
          <a:prstGeom prst="rect">
            <a:avLst/>
          </a:prstGeom>
          <a:noFill/>
        </p:spPr>
        <p:txBody>
          <a:bodyPr wrap="none" rtlCol="0" anchor="ctr">
            <a:spAutoFit/>
          </a:bodyPr>
          <a:lstStyle/>
          <a:p>
            <a:pPr algn="l"/>
            <a:r>
              <a:rPr lang="en-GB" sz="2000" dirty="0">
                <a:solidFill>
                  <a:schemeClr val="accent5">
                    <a:lumMod val="50000"/>
                  </a:schemeClr>
                </a:solidFill>
              </a:rPr>
              <a:t>Did you buy</a:t>
            </a:r>
            <a:endParaRPr lang="es-GB" sz="2000" dirty="0">
              <a:solidFill>
                <a:schemeClr val="accent5">
                  <a:lumMod val="50000"/>
                </a:schemeClr>
              </a:solidFill>
            </a:endParaRPr>
          </a:p>
        </p:txBody>
      </p:sp>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71198" y="837962"/>
            <a:ext cx="929878" cy="929878"/>
          </a:xfrm>
          <a:prstGeom prst="rect">
            <a:avLst/>
          </a:prstGeom>
        </p:spPr>
      </p:pic>
      <p:pic>
        <p:nvPicPr>
          <p:cNvPr id="4" name="Picture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92414" y="586677"/>
            <a:ext cx="1108435" cy="1108435"/>
          </a:xfrm>
          <a:prstGeom prst="rect">
            <a:avLst/>
          </a:prstGeom>
        </p:spPr>
      </p:pic>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55204" y="4432289"/>
            <a:ext cx="1245872" cy="1245872"/>
          </a:xfrm>
          <a:prstGeom prst="rect">
            <a:avLst/>
          </a:prstGeom>
        </p:spPr>
      </p:pic>
    </p:spTree>
    <p:extLst>
      <p:ext uri="{BB962C8B-B14F-4D97-AF65-F5344CB8AC3E}">
        <p14:creationId xmlns:p14="http://schemas.microsoft.com/office/powerpoint/2010/main" val="136708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6" grpId="0"/>
      <p:bldP spid="37" grpId="0"/>
      <p:bldP spid="38" grpId="0"/>
      <p:bldP spid="39" grpId="0"/>
      <p:bldP spid="40" grpId="0"/>
      <p:bldP spid="41" grpId="0"/>
      <p:bldP spid="44" grpId="0" animBg="1"/>
      <p:bldP spid="44" grpId="1" animBg="1"/>
      <p:bldP spid="46" grpId="0"/>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89" name="Google Shape;789;p2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790" name="Google Shape;790;p28"/>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entury Gothic"/>
              <a:buNone/>
            </a:pPr>
            <a:r>
              <a:rPr lang="en-GB" sz="2400" b="1">
                <a:solidFill>
                  <a:schemeClr val="lt1"/>
                </a:solidFill>
              </a:rPr>
              <a:t>Comparing what different people do</a:t>
            </a:r>
            <a:br>
              <a:rPr lang="en-GB" sz="2400" b="1">
                <a:solidFill>
                  <a:schemeClr val="lt1"/>
                </a:solidFill>
              </a:rPr>
            </a:br>
            <a:r>
              <a:rPr lang="en-GB" sz="2400" b="1">
                <a:solidFill>
                  <a:schemeClr val="lt1"/>
                </a:solidFill>
              </a:rPr>
              <a:t>Subject pronouns [revisited]</a:t>
            </a:r>
            <a:endParaRPr sz="2400" b="1">
              <a:solidFill>
                <a:schemeClr val="lt1"/>
              </a:solidFill>
            </a:endParaRPr>
          </a:p>
        </p:txBody>
      </p:sp>
      <p:sp>
        <p:nvSpPr>
          <p:cNvPr id="791" name="Google Shape;791;p28"/>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8" name="TextBox 37"/>
          <p:cNvSpPr txBox="1"/>
          <p:nvPr/>
        </p:nvSpPr>
        <p:spPr>
          <a:xfrm>
            <a:off x="1697293" y="3899892"/>
            <a:ext cx="93985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She</a:t>
            </a:r>
            <a:r>
              <a:rPr kumimoji="0" lang="en-GB" sz="2200" b="1"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20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participated in many sports</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whereas </a:t>
            </a: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200" kern="0" dirty="0">
                <a:solidFill>
                  <a:srgbClr val="002060"/>
                </a:solidFill>
                <a:latin typeface="Century Gothic" panose="020B0502020202020204" pitchFamily="34" charset="0"/>
                <a:cs typeface="Arial"/>
                <a:sym typeface="Arial"/>
              </a:rPr>
              <a:t>sang and danced</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40" name="TextBox 39"/>
          <p:cNvSpPr txBox="1"/>
          <p:nvPr/>
        </p:nvSpPr>
        <p:spPr>
          <a:xfrm>
            <a:off x="1714876" y="4384590"/>
            <a:ext cx="985804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 </a:t>
            </a:r>
            <a:r>
              <a:rPr lang="en-GB" sz="2200" kern="0" dirty="0" err="1">
                <a:solidFill>
                  <a:srgbClr val="002060"/>
                </a:solidFill>
                <a:latin typeface="Century Gothic" panose="020B0502020202020204" pitchFamily="34" charset="0"/>
                <a:cs typeface="Arial"/>
                <a:sym typeface="Arial"/>
              </a:rPr>
              <a:t>participó</a:t>
            </a:r>
            <a:r>
              <a:rPr lang="en-GB" sz="2200" kern="0" dirty="0">
                <a:solidFill>
                  <a:srgbClr val="002060"/>
                </a:solidFill>
                <a:latin typeface="Century Gothic" panose="020B0502020202020204" pitchFamily="34" charset="0"/>
                <a:cs typeface="Arial"/>
                <a:sym typeface="Arial"/>
              </a:rPr>
              <a:t> </a:t>
            </a:r>
            <a:r>
              <a:rPr lang="en-GB" sz="2200" kern="0" dirty="0" err="1">
                <a:solidFill>
                  <a:srgbClr val="002060"/>
                </a:solidFill>
                <a:latin typeface="Century Gothic" panose="020B0502020202020204" pitchFamily="34" charset="0"/>
                <a:cs typeface="Arial"/>
                <a:sym typeface="Arial"/>
              </a:rPr>
              <a:t>en</a:t>
            </a:r>
            <a:r>
              <a:rPr lang="en-GB" sz="2200" kern="0" dirty="0">
                <a:solidFill>
                  <a:srgbClr val="002060"/>
                </a:solidFill>
                <a:latin typeface="Century Gothic" panose="020B0502020202020204" pitchFamily="34" charset="0"/>
                <a:cs typeface="Arial"/>
                <a:sym typeface="Arial"/>
              </a:rPr>
              <a:t> </a:t>
            </a:r>
            <a:r>
              <a:rPr lang="en-GB" sz="2200" kern="0" dirty="0" err="1">
                <a:solidFill>
                  <a:srgbClr val="002060"/>
                </a:solidFill>
                <a:latin typeface="Century Gothic" panose="020B0502020202020204" pitchFamily="34" charset="0"/>
                <a:cs typeface="Arial"/>
                <a:sym typeface="Arial"/>
              </a:rPr>
              <a:t>muchos</a:t>
            </a:r>
            <a:r>
              <a:rPr lang="en-GB" sz="2200" kern="0" dirty="0">
                <a:solidFill>
                  <a:srgbClr val="002060"/>
                </a:solidFill>
                <a:latin typeface="Century Gothic" panose="020B0502020202020204" pitchFamily="34" charset="0"/>
                <a:cs typeface="Arial"/>
                <a:sym typeface="Arial"/>
              </a:rPr>
              <a:t> </a:t>
            </a:r>
            <a:r>
              <a:rPr lang="en-GB" sz="2200" kern="0" dirty="0" err="1">
                <a:solidFill>
                  <a:srgbClr val="002060"/>
                </a:solidFill>
                <a:latin typeface="Century Gothic" panose="020B0502020202020204" pitchFamily="34" charset="0"/>
                <a:cs typeface="Arial"/>
                <a:sym typeface="Arial"/>
              </a:rPr>
              <a:t>deportes</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mientras</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que </a:t>
            </a: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a:t>
            </a:r>
            <a:r>
              <a:rPr kumimoji="0" lang="en-GB" sz="2200" b="1"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200"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Arial"/>
              </a:rPr>
              <a:t>cantó</a:t>
            </a:r>
            <a:r>
              <a:rPr kumimoji="0" lang="en-GB" sz="220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y </a:t>
            </a:r>
            <a:r>
              <a:rPr kumimoji="0" lang="en-GB" sz="2200"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Arial"/>
              </a:rPr>
              <a:t>bailó</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41" name="TextBox 40"/>
          <p:cNvSpPr txBox="1"/>
          <p:nvPr/>
        </p:nvSpPr>
        <p:spPr>
          <a:xfrm>
            <a:off x="1734968" y="4362927"/>
            <a:ext cx="64926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E46801"/>
                </a:solidFill>
                <a:effectLst/>
                <a:uLnTx/>
                <a:uFillTx/>
                <a:latin typeface="Century Gothic" panose="020B0502020202020204" pitchFamily="34" charset="0"/>
                <a:ea typeface="+mn-ea"/>
                <a:cs typeface="Arial"/>
                <a:sym typeface="Arial"/>
              </a:rPr>
              <a:t>Ella</a:t>
            </a:r>
          </a:p>
        </p:txBody>
      </p:sp>
      <p:sp>
        <p:nvSpPr>
          <p:cNvPr id="42" name="TextBox 41"/>
          <p:cNvSpPr txBox="1"/>
          <p:nvPr/>
        </p:nvSpPr>
        <p:spPr>
          <a:xfrm>
            <a:off x="8536772" y="4365529"/>
            <a:ext cx="5325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E46801"/>
                </a:solidFill>
                <a:effectLst/>
                <a:uLnTx/>
                <a:uFillTx/>
                <a:latin typeface="Century Gothic" panose="020B0502020202020204" pitchFamily="34" charset="0"/>
                <a:ea typeface="+mn-ea"/>
                <a:cs typeface="Arial"/>
                <a:sym typeface="Arial"/>
              </a:rPr>
              <a:t>él</a:t>
            </a:r>
            <a:endParaRPr kumimoji="0" lang="en-GB" sz="2200" b="1" i="0" u="none" strike="noStrike" kern="0" cap="none" spc="0" normalizeH="0" baseline="0" noProof="0" dirty="0">
              <a:ln>
                <a:noFill/>
              </a:ln>
              <a:solidFill>
                <a:srgbClr val="E46801"/>
              </a:solidFill>
              <a:effectLst/>
              <a:uLnTx/>
              <a:uFillTx/>
              <a:latin typeface="Century Gothic" panose="020B0502020202020204" pitchFamily="34" charset="0"/>
              <a:ea typeface="+mn-ea"/>
              <a:cs typeface="Arial"/>
              <a:sym typeface="Arial"/>
            </a:endParaRPr>
          </a:p>
        </p:txBody>
      </p:sp>
      <p:sp>
        <p:nvSpPr>
          <p:cNvPr id="44" name="TextBox 43"/>
          <p:cNvSpPr txBox="1"/>
          <p:nvPr/>
        </p:nvSpPr>
        <p:spPr>
          <a:xfrm>
            <a:off x="1819014" y="2624157"/>
            <a:ext cx="808044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I </a:t>
            </a:r>
            <a:r>
              <a:rPr lang="en-GB" sz="2200" kern="0" noProof="0">
                <a:solidFill>
                  <a:srgbClr val="002060"/>
                </a:solidFill>
                <a:latin typeface="Century Gothic" panose="020B0502020202020204" pitchFamily="34" charset="0"/>
                <a:cs typeface="Arial"/>
                <a:sym typeface="Arial"/>
              </a:rPr>
              <a:t>rested </a:t>
            </a:r>
            <a:r>
              <a:rPr lang="en-GB" sz="2200" kern="0" noProof="0" dirty="0">
                <a:solidFill>
                  <a:srgbClr val="002060"/>
                </a:solidFill>
                <a:latin typeface="Century Gothic" panose="020B0502020202020204" pitchFamily="34" charset="0"/>
                <a:cs typeface="Arial"/>
                <a:sym typeface="Arial"/>
              </a:rPr>
              <a:t>at home</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but </a:t>
            </a: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a:t>
            </a:r>
            <a:r>
              <a:rPr kumimoji="0" lang="en-GB" sz="2200" b="1"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20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spent time with your friends</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45" name="Rectangle 44"/>
          <p:cNvSpPr/>
          <p:nvPr/>
        </p:nvSpPr>
        <p:spPr>
          <a:xfrm>
            <a:off x="409314" y="1460854"/>
            <a:ext cx="11143513"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Remember to use subject pronouns when comparing what different people do </a:t>
            </a:r>
            <a:r>
              <a:rPr kumimoji="0" lang="en-GB" sz="2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or did,</a:t>
            </a:r>
            <a:r>
              <a:rPr kumimoji="0" lang="en-GB" sz="2200" b="0" i="0" u="none" strike="noStrike" kern="0" cap="none" spc="0" normalizeH="0" noProof="0">
                <a:ln>
                  <a:noFill/>
                </a:ln>
                <a:solidFill>
                  <a:srgbClr val="002060"/>
                </a:solidFill>
                <a:effectLst/>
                <a:uLnTx/>
                <a:uFillTx/>
                <a:latin typeface="Century Gothic" panose="020B0502020202020204" pitchFamily="34" charset="0"/>
                <a:ea typeface="+mn-ea"/>
                <a:cs typeface="Arial"/>
                <a:sym typeface="Arial"/>
              </a:rPr>
              <a:t> or to add emphasis.</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6" name="TextBox 45"/>
          <p:cNvSpPr txBox="1"/>
          <p:nvPr/>
        </p:nvSpPr>
        <p:spPr>
          <a:xfrm>
            <a:off x="1813207" y="3087361"/>
            <a:ext cx="985804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 </a:t>
            </a:r>
            <a:r>
              <a:rPr kumimoji="0" lang="en-GB" sz="220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descansé</a:t>
            </a:r>
            <a:r>
              <a:rPr kumimoji="0" lang="en-GB" sz="22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200" i="0" u="none" strike="noStrike" kern="0" cap="none" spc="0" normalizeH="0" baseline="0" noProof="0" err="1">
                <a:ln>
                  <a:noFill/>
                </a:ln>
                <a:solidFill>
                  <a:srgbClr val="002060"/>
                </a:solidFill>
                <a:effectLst/>
                <a:uLnTx/>
                <a:uFillTx/>
                <a:latin typeface="Century Gothic" panose="020B0502020202020204" pitchFamily="34" charset="0"/>
                <a:ea typeface="+mn-ea"/>
                <a:cs typeface="Arial"/>
                <a:sym typeface="Arial"/>
              </a:rPr>
              <a:t>en</a:t>
            </a:r>
            <a:r>
              <a:rPr kumimoji="0" lang="en-GB" sz="220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 (la) </a:t>
            </a:r>
            <a:r>
              <a:rPr kumimoji="0" lang="en-GB" sz="22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casa</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pero </a:t>
            </a:r>
            <a:r>
              <a:rPr kumimoji="0" lang="en-GB" sz="2200" b="1"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___</a:t>
            </a:r>
            <a:r>
              <a:rPr kumimoji="0" lang="en-GB" sz="2200" i="0" u="none" strike="noStrike" kern="0" cap="none" spc="0" normalizeH="0" noProof="0">
                <a:ln>
                  <a:noFill/>
                </a:ln>
                <a:solidFill>
                  <a:srgbClr val="002060"/>
                </a:solidFill>
                <a:effectLst/>
                <a:uLnTx/>
                <a:uFillTx/>
                <a:latin typeface="Century Gothic" panose="020B0502020202020204" pitchFamily="34" charset="0"/>
                <a:ea typeface="+mn-ea"/>
                <a:cs typeface="Arial"/>
                <a:sym typeface="Arial"/>
              </a:rPr>
              <a:t> </a:t>
            </a:r>
            <a:r>
              <a:rPr kumimoji="0" lang="en-GB" sz="2200"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Arial"/>
              </a:rPr>
              <a:t>pasaste</a:t>
            </a:r>
            <a:r>
              <a:rPr kumimoji="0" lang="en-GB" sz="220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200"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Arial"/>
              </a:rPr>
              <a:t>tiemp</a:t>
            </a:r>
            <a:r>
              <a:rPr lang="en-GB" sz="2200" kern="0" dirty="0">
                <a:solidFill>
                  <a:srgbClr val="002060"/>
                </a:solidFill>
                <a:latin typeface="Century Gothic" panose="020B0502020202020204" pitchFamily="34" charset="0"/>
                <a:cs typeface="Arial"/>
                <a:sym typeface="Arial"/>
              </a:rPr>
              <a:t>o con </a:t>
            </a:r>
            <a:r>
              <a:rPr lang="en-GB" sz="2200" kern="0" dirty="0" err="1">
                <a:solidFill>
                  <a:srgbClr val="002060"/>
                </a:solidFill>
                <a:latin typeface="Century Gothic" panose="020B0502020202020204" pitchFamily="34" charset="0"/>
                <a:cs typeface="Arial"/>
                <a:sym typeface="Arial"/>
              </a:rPr>
              <a:t>tus</a:t>
            </a:r>
            <a:r>
              <a:rPr lang="en-GB" sz="2200" kern="0" dirty="0">
                <a:solidFill>
                  <a:srgbClr val="002060"/>
                </a:solidFill>
                <a:latin typeface="Century Gothic" panose="020B0502020202020204" pitchFamily="34" charset="0"/>
                <a:cs typeface="Arial"/>
                <a:sym typeface="Arial"/>
              </a:rPr>
              <a:t> amigos.</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7" name="TextBox 46"/>
          <p:cNvSpPr txBox="1"/>
          <p:nvPr/>
        </p:nvSpPr>
        <p:spPr>
          <a:xfrm>
            <a:off x="1934586" y="3065698"/>
            <a:ext cx="6866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E46801"/>
                </a:solidFill>
                <a:effectLst/>
                <a:uLnTx/>
                <a:uFillTx/>
                <a:latin typeface="Century Gothic" panose="020B0502020202020204" pitchFamily="34" charset="0"/>
                <a:ea typeface="+mn-ea"/>
                <a:cs typeface="Arial"/>
                <a:sym typeface="Arial"/>
              </a:rPr>
              <a:t>Yo</a:t>
            </a:r>
            <a:endParaRPr kumimoji="0" lang="en-GB" sz="2200" b="1" i="0" u="none" strike="noStrike" kern="0" cap="none" spc="0" normalizeH="0" baseline="0" noProof="0" dirty="0">
              <a:ln>
                <a:noFill/>
              </a:ln>
              <a:solidFill>
                <a:srgbClr val="E46801"/>
              </a:solidFill>
              <a:effectLst/>
              <a:uLnTx/>
              <a:uFillTx/>
              <a:latin typeface="Century Gothic" panose="020B0502020202020204" pitchFamily="34" charset="0"/>
              <a:ea typeface="+mn-ea"/>
              <a:cs typeface="Arial"/>
              <a:sym typeface="Arial"/>
            </a:endParaRPr>
          </a:p>
        </p:txBody>
      </p:sp>
      <p:sp>
        <p:nvSpPr>
          <p:cNvPr id="48" name="TextBox 47"/>
          <p:cNvSpPr txBox="1"/>
          <p:nvPr/>
        </p:nvSpPr>
        <p:spPr>
          <a:xfrm>
            <a:off x="6449788" y="3086859"/>
            <a:ext cx="50915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E46801"/>
                </a:solidFill>
                <a:effectLst/>
                <a:uLnTx/>
                <a:uFillTx/>
                <a:latin typeface="Century Gothic" panose="020B0502020202020204" pitchFamily="34" charset="0"/>
                <a:ea typeface="+mn-ea"/>
                <a:cs typeface="Arial"/>
                <a:sym typeface="Arial"/>
              </a:rPr>
              <a:t>tú</a:t>
            </a:r>
            <a:endParaRPr kumimoji="0" lang="en-GB" sz="2200" b="1" i="0" u="none" strike="noStrike" kern="0" cap="none" spc="0" normalizeH="0" baseline="0" noProof="0" dirty="0">
              <a:ln>
                <a:noFill/>
              </a:ln>
              <a:solidFill>
                <a:srgbClr val="E46801"/>
              </a:solidFill>
              <a:effectLst/>
              <a:uLnTx/>
              <a:uFillTx/>
              <a:latin typeface="Century Gothic" panose="020B0502020202020204" pitchFamily="34" charset="0"/>
              <a:ea typeface="+mn-ea"/>
              <a:cs typeface="Arial"/>
              <a:sym typeface="Arial"/>
            </a:endParaRPr>
          </a:p>
        </p:txBody>
      </p:sp>
      <p:sp>
        <p:nvSpPr>
          <p:cNvPr id="49" name="TextBox 48"/>
          <p:cNvSpPr txBox="1"/>
          <p:nvPr/>
        </p:nvSpPr>
        <p:spPr>
          <a:xfrm>
            <a:off x="409314" y="2604348"/>
            <a:ext cx="1403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Ejemplo</a:t>
            </a: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0" name="TextBox 49"/>
          <p:cNvSpPr txBox="1"/>
          <p:nvPr/>
        </p:nvSpPr>
        <p:spPr>
          <a:xfrm>
            <a:off x="409314" y="3871163"/>
            <a:ext cx="1403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Ejemplo:</a:t>
            </a:r>
            <a:endParaRPr kumimoji="0" lang="en-GB" sz="22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17" name="Rounded Rectangular Callout 16"/>
          <p:cNvSpPr/>
          <p:nvPr/>
        </p:nvSpPr>
        <p:spPr>
          <a:xfrm>
            <a:off x="1669878" y="5051068"/>
            <a:ext cx="8229581" cy="996875"/>
          </a:xfrm>
          <a:prstGeom prst="wedgeRoundRectCallout">
            <a:avLst>
              <a:gd name="adj1" fmla="val -25886"/>
              <a:gd name="adj2" fmla="val -7112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The verb ending is the same for ‘he’ and ‘she’, so sometimes we need the pronoun to say who does what! </a:t>
            </a:r>
          </a:p>
        </p:txBody>
      </p:sp>
    </p:spTree>
    <p:extLst>
      <p:ext uri="{BB962C8B-B14F-4D97-AF65-F5344CB8AC3E}">
        <p14:creationId xmlns:p14="http://schemas.microsoft.com/office/powerpoint/2010/main" val="231678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1" grpId="0"/>
      <p:bldP spid="42" grpId="0"/>
      <p:bldP spid="44" grpId="0"/>
      <p:bldP spid="45" grpId="0"/>
      <p:bldP spid="46" grpId="0"/>
      <p:bldP spid="47" grpId="0"/>
      <p:bldP spid="48" grpId="0"/>
      <p:bldP spid="49" grpId="0"/>
      <p:bldP spid="50" grpId="0"/>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794930" y="258166"/>
            <a:ext cx="213321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ítulo 6">
            <a:extLst>
              <a:ext uri="{FF2B5EF4-FFF2-40B4-BE49-F238E27FC236}">
                <a16:creationId xmlns:a16="http://schemas.microsoft.com/office/drawing/2014/main" id="{02F6BAB3-C6C3-A04A-9CE7-FE1DE82B5BE1}"/>
              </a:ext>
            </a:extLst>
          </p:cNvPr>
          <p:cNvSpPr>
            <a:spLocks noGrp="1"/>
          </p:cNvSpPr>
          <p:nvPr>
            <p:ph type="title"/>
          </p:nvPr>
        </p:nvSpPr>
        <p:spPr>
          <a:xfrm>
            <a:off x="301006" y="226214"/>
            <a:ext cx="8461142" cy="682198"/>
          </a:xfrm>
        </p:spPr>
        <p:txBody>
          <a:bodyPr>
            <a:noAutofit/>
          </a:bodyPr>
          <a:lstStyle/>
          <a:p>
            <a:r>
              <a:rPr lang="en-GB" sz="2000" b="1" dirty="0"/>
              <a:t>Daniel</a:t>
            </a:r>
            <a:r>
              <a:rPr lang="es-GB" sz="2000" b="1" dirty="0"/>
              <a:t> habla </a:t>
            </a:r>
            <a:r>
              <a:rPr lang="es-GB" sz="2000" b="1"/>
              <a:t>con </a:t>
            </a:r>
            <a:r>
              <a:rPr lang="en-GB" sz="2000" b="1"/>
              <a:t>Hugo</a:t>
            </a:r>
            <a:r>
              <a:rPr lang="es-GB" sz="2000" b="1"/>
              <a:t> </a:t>
            </a:r>
            <a:r>
              <a:rPr lang="es-GB" sz="2000" b="1" dirty="0"/>
              <a:t>sobre las vacaciones </a:t>
            </a:r>
            <a:r>
              <a:rPr lang="en-GB" sz="2000" b="1" dirty="0"/>
              <a:t>de </a:t>
            </a:r>
            <a:r>
              <a:rPr lang="en-GB" sz="2000" b="1" dirty="0" err="1"/>
              <a:t>verano</a:t>
            </a:r>
            <a:r>
              <a:rPr lang="es-GB" sz="2000" b="1" dirty="0"/>
              <a:t>.</a:t>
            </a:r>
            <a:br>
              <a:rPr lang="es-GB" sz="2000" b="1" dirty="0"/>
            </a:br>
            <a:r>
              <a:rPr lang="es-GB" sz="2000" b="1" dirty="0"/>
              <a:t>Lee y elige el verbo correcto. Después </a:t>
            </a:r>
            <a:r>
              <a:rPr lang="es-GB" sz="2000" b="1"/>
              <a:t>escucha </a:t>
            </a:r>
            <a:r>
              <a:rPr lang="en-GB" sz="2000" b="1"/>
              <a:t>y comprueba.</a:t>
            </a:r>
            <a:endParaRPr lang="es-GB" sz="2000" b="1" dirty="0"/>
          </a:p>
        </p:txBody>
      </p:sp>
      <p:sp>
        <p:nvSpPr>
          <p:cNvPr id="8" name="CuadroTexto 7">
            <a:extLst>
              <a:ext uri="{FF2B5EF4-FFF2-40B4-BE49-F238E27FC236}">
                <a16:creationId xmlns:a16="http://schemas.microsoft.com/office/drawing/2014/main" id="{07594267-680C-BA47-8CB5-95C831922613}"/>
              </a:ext>
            </a:extLst>
          </p:cNvPr>
          <p:cNvSpPr txBox="1"/>
          <p:nvPr/>
        </p:nvSpPr>
        <p:spPr>
          <a:xfrm>
            <a:off x="234393" y="993614"/>
            <a:ext cx="8527755" cy="5262979"/>
          </a:xfrm>
          <a:prstGeom prst="rect">
            <a:avLst/>
          </a:prstGeom>
          <a:noFill/>
        </p:spPr>
        <p:txBody>
          <a:bodyPr wrap="square" rtlCol="0">
            <a:spAutoFit/>
          </a:bodyPr>
          <a:lstStyle/>
          <a:p>
            <a:pPr>
              <a:lnSpc>
                <a:spcPct val="120000"/>
              </a:lnSpc>
            </a:pPr>
            <a:r>
              <a:rPr lang="es-ES_tradnl" sz="2000" b="1">
                <a:solidFill>
                  <a:srgbClr val="002060"/>
                </a:solidFill>
              </a:rPr>
              <a:t>D: </a:t>
            </a:r>
            <a:r>
              <a:rPr lang="es-ES_tradnl" sz="2000">
                <a:solidFill>
                  <a:srgbClr val="002060"/>
                </a:solidFill>
              </a:rPr>
              <a:t>¡Hola </a:t>
            </a:r>
            <a:r>
              <a:rPr lang="es-ES_tradnl" sz="2000" dirty="0">
                <a:solidFill>
                  <a:srgbClr val="002060"/>
                </a:solidFill>
              </a:rPr>
              <a:t>Hugo</a:t>
            </a:r>
            <a:r>
              <a:rPr lang="es-ES_tradnl" sz="2000">
                <a:solidFill>
                  <a:srgbClr val="002060"/>
                </a:solidFill>
              </a:rPr>
              <a:t>! ¿Tú viajaste</a:t>
            </a:r>
            <a:r>
              <a:rPr lang="es-ES_tradnl" sz="2000" b="1">
                <a:solidFill>
                  <a:srgbClr val="002060"/>
                </a:solidFill>
              </a:rPr>
              <a:t> </a:t>
            </a:r>
            <a:r>
              <a:rPr lang="es-ES_tradnl" sz="2000">
                <a:solidFill>
                  <a:srgbClr val="002060"/>
                </a:solidFill>
              </a:rPr>
              <a:t>el verano pasado?</a:t>
            </a:r>
            <a:endParaRPr lang="es-ES_tradnl" sz="2000" dirty="0">
              <a:solidFill>
                <a:srgbClr val="002060"/>
              </a:solidFill>
            </a:endParaRPr>
          </a:p>
          <a:p>
            <a:pPr>
              <a:lnSpc>
                <a:spcPct val="120000"/>
              </a:lnSpc>
            </a:pPr>
            <a:r>
              <a:rPr lang="es-ES_tradnl" sz="2000" b="1">
                <a:solidFill>
                  <a:srgbClr val="002060"/>
                </a:solidFill>
              </a:rPr>
              <a:t>H: </a:t>
            </a:r>
            <a:r>
              <a:rPr lang="es-ES_tradnl" sz="2000">
                <a:solidFill>
                  <a:srgbClr val="002060"/>
                </a:solidFill>
              </a:rPr>
              <a:t>Yo </a:t>
            </a:r>
            <a:r>
              <a:rPr lang="es-ES_tradnl" sz="2000" dirty="0">
                <a:solidFill>
                  <a:srgbClr val="002060"/>
                </a:solidFill>
              </a:rPr>
              <a:t>no, pero Nadia sí. </a:t>
            </a:r>
            <a:r>
              <a:rPr lang="es-ES_tradnl" sz="2000">
                <a:solidFill>
                  <a:srgbClr val="002060"/>
                </a:solidFill>
              </a:rPr>
              <a:t>Ella </a:t>
            </a:r>
            <a:r>
              <a:rPr lang="es-ES_tradnl" sz="2000" b="1">
                <a:solidFill>
                  <a:srgbClr val="002060"/>
                </a:solidFill>
              </a:rPr>
              <a:t>(1) viajé </a:t>
            </a:r>
            <a:r>
              <a:rPr lang="es-ES_tradnl" sz="2000" b="1" dirty="0">
                <a:solidFill>
                  <a:srgbClr val="002060"/>
                </a:solidFill>
              </a:rPr>
              <a:t>/viajó / viajaste </a:t>
            </a:r>
            <a:r>
              <a:rPr lang="es-ES_tradnl" sz="2000" dirty="0">
                <a:solidFill>
                  <a:srgbClr val="002060"/>
                </a:solidFill>
              </a:rPr>
              <a:t>a Inglaterra para visitar a </a:t>
            </a:r>
            <a:r>
              <a:rPr lang="es-ES_tradnl" sz="2000">
                <a:solidFill>
                  <a:srgbClr val="002060"/>
                </a:solidFill>
              </a:rPr>
              <a:t>un primo mientras que yo </a:t>
            </a:r>
            <a:r>
              <a:rPr lang="es-ES_tradnl" sz="2000" b="1">
                <a:solidFill>
                  <a:srgbClr val="002060"/>
                </a:solidFill>
              </a:rPr>
              <a:t>(2) pasó / pasé / pasaste </a:t>
            </a:r>
            <a:r>
              <a:rPr lang="es-ES_tradnl" sz="2000" dirty="0">
                <a:solidFill>
                  <a:srgbClr val="002060"/>
                </a:solidFill>
              </a:rPr>
              <a:t>las vacaciones aquí en </a:t>
            </a:r>
            <a:r>
              <a:rPr lang="es-ES_tradnl" sz="2000">
                <a:solidFill>
                  <a:srgbClr val="002060"/>
                </a:solidFill>
              </a:rPr>
              <a:t>San Sebastián en </a:t>
            </a:r>
            <a:r>
              <a:rPr lang="es-ES_tradnl" sz="2000" dirty="0">
                <a:solidFill>
                  <a:srgbClr val="002060"/>
                </a:solidFill>
              </a:rPr>
              <a:t>la </a:t>
            </a:r>
            <a:r>
              <a:rPr lang="es-ES_tradnl" sz="2000">
                <a:solidFill>
                  <a:srgbClr val="002060"/>
                </a:solidFill>
              </a:rPr>
              <a:t>playa de La Concha.       ¿Y tú? </a:t>
            </a:r>
            <a:r>
              <a:rPr lang="es-ES_tradnl" sz="2000" b="1">
                <a:solidFill>
                  <a:srgbClr val="002060"/>
                </a:solidFill>
              </a:rPr>
              <a:t>(3)</a:t>
            </a:r>
            <a:r>
              <a:rPr lang="es-ES_tradnl" sz="2000">
                <a:solidFill>
                  <a:srgbClr val="002060"/>
                </a:solidFill>
              </a:rPr>
              <a:t> </a:t>
            </a:r>
            <a:r>
              <a:rPr lang="es-ES_tradnl" sz="2000" b="1">
                <a:solidFill>
                  <a:srgbClr val="002060"/>
                </a:solidFill>
              </a:rPr>
              <a:t>¿Quedaste / Quedó / Quedé </a:t>
            </a:r>
            <a:r>
              <a:rPr lang="es-ES_tradnl" sz="2000" dirty="0">
                <a:solidFill>
                  <a:srgbClr val="002060"/>
                </a:solidFill>
              </a:rPr>
              <a:t>con otros amigos?</a:t>
            </a:r>
          </a:p>
          <a:p>
            <a:pPr>
              <a:lnSpc>
                <a:spcPct val="120000"/>
              </a:lnSpc>
            </a:pPr>
            <a:r>
              <a:rPr lang="es-ES_tradnl" sz="2000" b="1">
                <a:solidFill>
                  <a:srgbClr val="002060"/>
                </a:solidFill>
              </a:rPr>
              <a:t>D: </a:t>
            </a:r>
            <a:r>
              <a:rPr lang="es-ES_tradnl" sz="2000">
                <a:solidFill>
                  <a:srgbClr val="002060"/>
                </a:solidFill>
              </a:rPr>
              <a:t>¡Sí</a:t>
            </a:r>
            <a:r>
              <a:rPr lang="es-ES_tradnl" sz="2000" dirty="0">
                <a:solidFill>
                  <a:srgbClr val="002060"/>
                </a:solidFill>
              </a:rPr>
              <a:t>, pero sin Lucía</a:t>
            </a:r>
            <a:r>
              <a:rPr lang="es-ES_tradnl" sz="2000">
                <a:solidFill>
                  <a:srgbClr val="002060"/>
                </a:solidFill>
              </a:rPr>
              <a:t>! Ella</a:t>
            </a:r>
            <a:r>
              <a:rPr lang="es-ES_tradnl" sz="2000" b="1">
                <a:solidFill>
                  <a:srgbClr val="002060"/>
                </a:solidFill>
              </a:rPr>
              <a:t> (4) caminé </a:t>
            </a:r>
            <a:r>
              <a:rPr lang="es-ES_tradnl" sz="2000" b="1" dirty="0">
                <a:solidFill>
                  <a:srgbClr val="002060"/>
                </a:solidFill>
              </a:rPr>
              <a:t>/ caminaste / caminó</a:t>
            </a:r>
            <a:r>
              <a:rPr lang="es-ES_tradnl" sz="2000" dirty="0">
                <a:solidFill>
                  <a:srgbClr val="002060"/>
                </a:solidFill>
              </a:rPr>
              <a:t> en las montañas cerca de la frontera con </a:t>
            </a:r>
            <a:r>
              <a:rPr lang="es-ES_tradnl" sz="2000">
                <a:solidFill>
                  <a:srgbClr val="002060"/>
                </a:solidFill>
              </a:rPr>
              <a:t>Francia para ver </a:t>
            </a:r>
            <a:r>
              <a:rPr lang="es-ES_tradnl" sz="2000" dirty="0">
                <a:solidFill>
                  <a:srgbClr val="002060"/>
                </a:solidFill>
              </a:rPr>
              <a:t>las </a:t>
            </a:r>
            <a:r>
              <a:rPr lang="es-ES_tradnl" sz="2000">
                <a:solidFill>
                  <a:srgbClr val="002060"/>
                </a:solidFill>
              </a:rPr>
              <a:t>vistas preciosas. Yo </a:t>
            </a:r>
            <a:r>
              <a:rPr lang="es-ES_tradnl" sz="2000" b="1">
                <a:solidFill>
                  <a:srgbClr val="002060"/>
                </a:solidFill>
              </a:rPr>
              <a:t>(5) participó </a:t>
            </a:r>
            <a:r>
              <a:rPr lang="es-ES_tradnl" sz="2000" b="1" dirty="0">
                <a:solidFill>
                  <a:srgbClr val="002060"/>
                </a:solidFill>
              </a:rPr>
              <a:t>/ participé / </a:t>
            </a:r>
            <a:r>
              <a:rPr lang="es-ES_tradnl" sz="2000" b="1">
                <a:solidFill>
                  <a:srgbClr val="002060"/>
                </a:solidFill>
              </a:rPr>
              <a:t>participaste </a:t>
            </a:r>
            <a:r>
              <a:rPr lang="es-ES_tradnl" sz="2000">
                <a:solidFill>
                  <a:srgbClr val="002060"/>
                </a:solidFill>
              </a:rPr>
              <a:t>en un festival de música en Vitoria con Pablo y Alba.</a:t>
            </a:r>
            <a:endParaRPr lang="es-ES_tradnl" sz="2000" dirty="0">
              <a:solidFill>
                <a:srgbClr val="002060"/>
              </a:solidFill>
            </a:endParaRPr>
          </a:p>
          <a:p>
            <a:pPr>
              <a:lnSpc>
                <a:spcPct val="120000"/>
              </a:lnSpc>
            </a:pPr>
            <a:r>
              <a:rPr lang="es-ES_tradnl" sz="2000" b="1">
                <a:solidFill>
                  <a:srgbClr val="002060"/>
                </a:solidFill>
              </a:rPr>
              <a:t>H: </a:t>
            </a:r>
            <a:r>
              <a:rPr lang="es-ES_tradnl" sz="2000">
                <a:solidFill>
                  <a:srgbClr val="002060"/>
                </a:solidFill>
              </a:rPr>
              <a:t>¿De </a:t>
            </a:r>
            <a:r>
              <a:rPr lang="es-ES_tradnl" sz="2000" dirty="0">
                <a:solidFill>
                  <a:srgbClr val="002060"/>
                </a:solidFill>
              </a:rPr>
              <a:t>verdad</a:t>
            </a:r>
            <a:r>
              <a:rPr lang="es-ES_tradnl" sz="2000">
                <a:solidFill>
                  <a:srgbClr val="002060"/>
                </a:solidFill>
              </a:rPr>
              <a:t>? ¿Tú </a:t>
            </a:r>
            <a:r>
              <a:rPr lang="es-ES_tradnl" sz="2000" b="1">
                <a:solidFill>
                  <a:srgbClr val="002060"/>
                </a:solidFill>
              </a:rPr>
              <a:t>(6) cantaste </a:t>
            </a:r>
            <a:r>
              <a:rPr lang="es-ES_tradnl" sz="2000" b="1" dirty="0">
                <a:solidFill>
                  <a:srgbClr val="002060"/>
                </a:solidFill>
              </a:rPr>
              <a:t>/ cantó / canté </a:t>
            </a:r>
            <a:r>
              <a:rPr lang="es-ES_tradnl" sz="2000" dirty="0">
                <a:solidFill>
                  <a:srgbClr val="002060"/>
                </a:solidFill>
              </a:rPr>
              <a:t>en el festival?</a:t>
            </a:r>
          </a:p>
          <a:p>
            <a:pPr>
              <a:lnSpc>
                <a:spcPct val="120000"/>
              </a:lnSpc>
            </a:pPr>
            <a:r>
              <a:rPr lang="es-ES_tradnl" sz="2000" b="1">
                <a:solidFill>
                  <a:srgbClr val="002060"/>
                </a:solidFill>
              </a:rPr>
              <a:t>D: </a:t>
            </a:r>
            <a:r>
              <a:rPr lang="es-ES_tradnl" sz="2000">
                <a:solidFill>
                  <a:srgbClr val="002060"/>
                </a:solidFill>
              </a:rPr>
              <a:t>Ja, ja, ja. No, solo fui para escuchar a unos grupos, pero *tuve suerte porque </a:t>
            </a:r>
            <a:r>
              <a:rPr lang="es-ES_tradnl" sz="2000" b="1">
                <a:solidFill>
                  <a:srgbClr val="002060"/>
                </a:solidFill>
              </a:rPr>
              <a:t>(7) ganaste / gané / ganó</a:t>
            </a:r>
            <a:r>
              <a:rPr lang="es-ES_tradnl" sz="2000">
                <a:solidFill>
                  <a:srgbClr val="002060"/>
                </a:solidFill>
              </a:rPr>
              <a:t> un premio en el festival.</a:t>
            </a:r>
            <a:r>
              <a:rPr lang="es-GB" sz="2000">
                <a:solidFill>
                  <a:srgbClr val="002060"/>
                </a:solidFill>
              </a:rPr>
              <a:t> </a:t>
            </a:r>
            <a:r>
              <a:rPr lang="es-ES_tradnl" sz="2000">
                <a:solidFill>
                  <a:srgbClr val="002060"/>
                </a:solidFill>
              </a:rPr>
              <a:t>En cambio Lucía no </a:t>
            </a:r>
            <a:r>
              <a:rPr lang="es-ES_tradnl" sz="2000" b="1">
                <a:solidFill>
                  <a:srgbClr val="002060"/>
                </a:solidFill>
              </a:rPr>
              <a:t>(8) pasaste </a:t>
            </a:r>
            <a:r>
              <a:rPr lang="es-ES_tradnl" sz="2000" b="1" dirty="0">
                <a:solidFill>
                  <a:srgbClr val="002060"/>
                </a:solidFill>
              </a:rPr>
              <a:t>/ pasó / pasé </a:t>
            </a:r>
            <a:r>
              <a:rPr lang="es-ES_tradnl" sz="2000" dirty="0">
                <a:solidFill>
                  <a:srgbClr val="002060"/>
                </a:solidFill>
              </a:rPr>
              <a:t>un buen día</a:t>
            </a:r>
            <a:r>
              <a:rPr lang="es-ES_tradnl" sz="2000">
                <a:solidFill>
                  <a:srgbClr val="002060"/>
                </a:solidFill>
              </a:rPr>
              <a:t>. ¡Ella lloró</a:t>
            </a:r>
            <a:r>
              <a:rPr lang="es-ES_tradnl" sz="2000" b="1">
                <a:solidFill>
                  <a:srgbClr val="002060"/>
                </a:solidFill>
              </a:rPr>
              <a:t> </a:t>
            </a:r>
            <a:r>
              <a:rPr lang="es-ES_tradnl" sz="2000">
                <a:solidFill>
                  <a:srgbClr val="002060"/>
                </a:solidFill>
              </a:rPr>
              <a:t>porque olvidó la cámara!</a:t>
            </a:r>
            <a:endParaRPr kumimoji="0" lang="es-GB" sz="2000" i="0" u="none" strike="noStrike" kern="1200" cap="none" spc="0" normalizeH="0" baseline="0" noProof="0" dirty="0">
              <a:ln>
                <a:noFill/>
              </a:ln>
              <a:solidFill>
                <a:srgbClr val="002060"/>
              </a:solidFill>
              <a:effectLst/>
              <a:uLnTx/>
              <a:uFillTx/>
              <a:latin typeface="Century Gothic" panose="020F0302020204030204"/>
            </a:endParaRPr>
          </a:p>
        </p:txBody>
      </p:sp>
      <p:sp>
        <p:nvSpPr>
          <p:cNvPr id="12" name="Anillo 11">
            <a:extLst>
              <a:ext uri="{FF2B5EF4-FFF2-40B4-BE49-F238E27FC236}">
                <a16:creationId xmlns:a16="http://schemas.microsoft.com/office/drawing/2014/main" id="{C7E85098-639D-1B44-A996-FD9A6BA84A9D}"/>
              </a:ext>
            </a:extLst>
          </p:cNvPr>
          <p:cNvSpPr/>
          <p:nvPr/>
        </p:nvSpPr>
        <p:spPr>
          <a:xfrm>
            <a:off x="4740992" y="1384016"/>
            <a:ext cx="955965" cy="403535"/>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3" name="Anillo 12">
            <a:extLst>
              <a:ext uri="{FF2B5EF4-FFF2-40B4-BE49-F238E27FC236}">
                <a16:creationId xmlns:a16="http://schemas.microsoft.com/office/drawing/2014/main" id="{E2E8448D-9426-6F41-80CF-1D936C6DC19C}"/>
              </a:ext>
            </a:extLst>
          </p:cNvPr>
          <p:cNvSpPr/>
          <p:nvPr/>
        </p:nvSpPr>
        <p:spPr>
          <a:xfrm>
            <a:off x="6373016" y="1746223"/>
            <a:ext cx="851113" cy="447245"/>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4" name="Anillo 13">
            <a:extLst>
              <a:ext uri="{FF2B5EF4-FFF2-40B4-BE49-F238E27FC236}">
                <a16:creationId xmlns:a16="http://schemas.microsoft.com/office/drawing/2014/main" id="{0C67C50A-371C-614F-A33C-3CDCA11BCD4B}"/>
              </a:ext>
            </a:extLst>
          </p:cNvPr>
          <p:cNvSpPr/>
          <p:nvPr/>
        </p:nvSpPr>
        <p:spPr>
          <a:xfrm>
            <a:off x="1479550" y="2463800"/>
            <a:ext cx="1523999" cy="501650"/>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5" name="Anillo 14">
            <a:extLst>
              <a:ext uri="{FF2B5EF4-FFF2-40B4-BE49-F238E27FC236}">
                <a16:creationId xmlns:a16="http://schemas.microsoft.com/office/drawing/2014/main" id="{2A671B89-614B-5546-80F6-D6950A309DB8}"/>
              </a:ext>
            </a:extLst>
          </p:cNvPr>
          <p:cNvSpPr/>
          <p:nvPr/>
        </p:nvSpPr>
        <p:spPr>
          <a:xfrm>
            <a:off x="6373016" y="2840143"/>
            <a:ext cx="1178404" cy="447245"/>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2050" name="Picture 2" descr="green trees on island during daytime"/>
          <p:cNvPicPr>
            <a:picLocks noChangeAspect="1" noChangeArrowheads="1"/>
          </p:cNvPicPr>
          <p:nvPr/>
        </p:nvPicPr>
        <p:blipFill rotWithShape="1">
          <a:blip r:embed="rId5">
            <a:extLst>
              <a:ext uri="{28A0092B-C50C-407E-A947-70E740481C1C}">
                <a14:useLocalDpi xmlns:a14="http://schemas.microsoft.com/office/drawing/2010/main" val="0"/>
              </a:ext>
            </a:extLst>
          </a:blip>
          <a:srcRect l="17596" r="11912" b="42817"/>
          <a:stretch/>
        </p:blipFill>
        <p:spPr bwMode="auto">
          <a:xfrm>
            <a:off x="8564687" y="1255328"/>
            <a:ext cx="3461091" cy="16115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616571" y="2830723"/>
            <a:ext cx="3584636" cy="707886"/>
          </a:xfrm>
          <a:prstGeom prst="rect">
            <a:avLst/>
          </a:prstGeom>
        </p:spPr>
        <p:txBody>
          <a:bodyPr wrap="none">
            <a:spAutoFit/>
          </a:bodyPr>
          <a:lstStyle/>
          <a:p>
            <a:r>
              <a:rPr lang="es-ES_tradnl" sz="2000">
                <a:solidFill>
                  <a:srgbClr val="002060"/>
                </a:solidFill>
              </a:rPr>
              <a:t>La playa principal de</a:t>
            </a:r>
          </a:p>
          <a:p>
            <a:r>
              <a:rPr lang="en-GB" sz="2000">
                <a:solidFill>
                  <a:srgbClr val="002060"/>
                </a:solidFill>
              </a:rPr>
              <a:t>San Sebastián </a:t>
            </a:r>
            <a:r>
              <a:rPr lang="en-GB" sz="2000" i="1">
                <a:solidFill>
                  <a:srgbClr val="002060"/>
                </a:solidFill>
              </a:rPr>
              <a:t>(</a:t>
            </a:r>
            <a:r>
              <a:rPr lang="es-ES_tradnl" sz="2000" i="1">
                <a:solidFill>
                  <a:srgbClr val="002060"/>
                </a:solidFill>
              </a:rPr>
              <a:t>La Concha)</a:t>
            </a:r>
          </a:p>
        </p:txBody>
      </p:sp>
      <p:pic>
        <p:nvPicPr>
          <p:cNvPr id="2052" name="Picture 4" descr="Aiako harri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9122" y="4253209"/>
            <a:ext cx="3311757" cy="142043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8387678" y="5663259"/>
            <a:ext cx="4021777" cy="707886"/>
          </a:xfrm>
          <a:prstGeom prst="rect">
            <a:avLst/>
          </a:prstGeom>
        </p:spPr>
        <p:txBody>
          <a:bodyPr wrap="square">
            <a:spAutoFit/>
          </a:bodyPr>
          <a:lstStyle/>
          <a:p>
            <a:r>
              <a:rPr lang="es-ES_tradnl" sz="2000">
                <a:solidFill>
                  <a:srgbClr val="002060"/>
                </a:solidFill>
              </a:rPr>
              <a:t>Las montañas cerca de San Sebastián (</a:t>
            </a:r>
            <a:r>
              <a:rPr lang="es-ES_tradnl" sz="2000" i="1">
                <a:solidFill>
                  <a:srgbClr val="002060"/>
                </a:solidFill>
              </a:rPr>
              <a:t>Las Peñas de Aia)</a:t>
            </a:r>
            <a:endParaRPr lang="es-ES_tradnl" sz="2000">
              <a:solidFill>
                <a:srgbClr val="002060"/>
              </a:solidFill>
            </a:endParaRPr>
          </a:p>
        </p:txBody>
      </p:sp>
      <p:sp>
        <p:nvSpPr>
          <p:cNvPr id="33" name="Anillo 14">
            <a:extLst>
              <a:ext uri="{FF2B5EF4-FFF2-40B4-BE49-F238E27FC236}">
                <a16:creationId xmlns:a16="http://schemas.microsoft.com/office/drawing/2014/main" id="{2A671B89-614B-5546-80F6-D6950A309DB8}"/>
              </a:ext>
            </a:extLst>
          </p:cNvPr>
          <p:cNvSpPr/>
          <p:nvPr/>
        </p:nvSpPr>
        <p:spPr>
          <a:xfrm>
            <a:off x="3597789" y="3574826"/>
            <a:ext cx="1440909" cy="447245"/>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4" name="Anillo 14">
            <a:extLst>
              <a:ext uri="{FF2B5EF4-FFF2-40B4-BE49-F238E27FC236}">
                <a16:creationId xmlns:a16="http://schemas.microsoft.com/office/drawing/2014/main" id="{2A671B89-614B-5546-80F6-D6950A309DB8}"/>
              </a:ext>
            </a:extLst>
          </p:cNvPr>
          <p:cNvSpPr/>
          <p:nvPr/>
        </p:nvSpPr>
        <p:spPr>
          <a:xfrm>
            <a:off x="3077524" y="4302537"/>
            <a:ext cx="1329234" cy="447245"/>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5" name="Anillo 14">
            <a:extLst>
              <a:ext uri="{FF2B5EF4-FFF2-40B4-BE49-F238E27FC236}">
                <a16:creationId xmlns:a16="http://schemas.microsoft.com/office/drawing/2014/main" id="{2A671B89-614B-5546-80F6-D6950A309DB8}"/>
              </a:ext>
            </a:extLst>
          </p:cNvPr>
          <p:cNvSpPr/>
          <p:nvPr/>
        </p:nvSpPr>
        <p:spPr>
          <a:xfrm>
            <a:off x="3649037" y="5030248"/>
            <a:ext cx="886592" cy="447245"/>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6" name="Anillo 14">
            <a:extLst>
              <a:ext uri="{FF2B5EF4-FFF2-40B4-BE49-F238E27FC236}">
                <a16:creationId xmlns:a16="http://schemas.microsoft.com/office/drawing/2014/main" id="{2A671B89-614B-5546-80F6-D6950A309DB8}"/>
              </a:ext>
            </a:extLst>
          </p:cNvPr>
          <p:cNvSpPr/>
          <p:nvPr/>
        </p:nvSpPr>
        <p:spPr>
          <a:xfrm>
            <a:off x="4294529" y="5443781"/>
            <a:ext cx="964418" cy="423261"/>
          </a:xfrm>
          <a:prstGeom prst="donut">
            <a:avLst>
              <a:gd name="adj" fmla="val 9416"/>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37" name="Picture 36">
            <a:extLst>
              <a:ext uri="{FF2B5EF4-FFF2-40B4-BE49-F238E27FC236}">
                <a16:creationId xmlns:a16="http://schemas.microsoft.com/office/drawing/2014/main" id="{EF5E8E2D-3B80-42EB-AF27-B5427DFB0F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2450" y="-198577"/>
            <a:ext cx="2602782" cy="1464065"/>
          </a:xfrm>
          <a:prstGeom prst="rect">
            <a:avLst/>
          </a:prstGeom>
        </p:spPr>
      </p:pic>
      <p:sp>
        <p:nvSpPr>
          <p:cNvPr id="19" name="Rectangle 18"/>
          <p:cNvSpPr/>
          <p:nvPr/>
        </p:nvSpPr>
        <p:spPr>
          <a:xfrm>
            <a:off x="5047239" y="5979765"/>
            <a:ext cx="3340440" cy="400110"/>
          </a:xfrm>
          <a:prstGeom prst="rect">
            <a:avLst/>
          </a:prstGeom>
        </p:spPr>
        <p:txBody>
          <a:bodyPr wrap="square">
            <a:spAutoFit/>
          </a:bodyPr>
          <a:lstStyle/>
          <a:p>
            <a:r>
              <a:rPr lang="es-ES_tradnl" sz="2000">
                <a:solidFill>
                  <a:srgbClr val="002060"/>
                </a:solidFill>
              </a:rPr>
              <a:t>*tuve suerte – I was lucky</a:t>
            </a:r>
          </a:p>
        </p:txBody>
      </p:sp>
      <p:pic>
        <p:nvPicPr>
          <p:cNvPr id="3" name="Slide 27. Full text">
            <a:hlinkClick r:id="" action="ppaction://media"/>
            <a:extLst>
              <a:ext uri="{FF2B5EF4-FFF2-40B4-BE49-F238E27FC236}">
                <a16:creationId xmlns:a16="http://schemas.microsoft.com/office/drawing/2014/main" id="{256697F9-C104-4848-844A-A077B93B371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62148" y="3530149"/>
            <a:ext cx="609600" cy="609600"/>
          </a:xfrm>
          <a:prstGeom prst="rect">
            <a:avLst/>
          </a:prstGeom>
        </p:spPr>
      </p:pic>
    </p:spTree>
    <p:extLst>
      <p:ext uri="{BB962C8B-B14F-4D97-AF65-F5344CB8AC3E}">
        <p14:creationId xmlns:p14="http://schemas.microsoft.com/office/powerpoint/2010/main" val="44956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
                </p:tgtEl>
              </p:cMediaNode>
            </p:audio>
          </p:childTnLst>
        </p:cTn>
      </p:par>
    </p:tnLst>
    <p:bldLst>
      <p:bldP spid="12" grpId="0" animBg="1"/>
      <p:bldP spid="13" grpId="0" animBg="1"/>
      <p:bldP spid="14" grpId="0" animBg="1"/>
      <p:bldP spid="15" grpId="0" animBg="1"/>
      <p:bldP spid="33" grpId="0" animBg="1"/>
      <p:bldP spid="34" grpId="0" animBg="1"/>
      <p:bldP spid="35"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17D52-8976-8A45-9C9D-FEA88A0353F5}"/>
              </a:ext>
            </a:extLst>
          </p:cNvPr>
          <p:cNvSpPr>
            <a:spLocks noGrp="1"/>
          </p:cNvSpPr>
          <p:nvPr>
            <p:ph type="title"/>
          </p:nvPr>
        </p:nvSpPr>
        <p:spPr>
          <a:xfrm>
            <a:off x="221567" y="279400"/>
            <a:ext cx="9101727" cy="739967"/>
          </a:xfrm>
        </p:spPr>
        <p:txBody>
          <a:bodyPr>
            <a:noAutofit/>
          </a:bodyPr>
          <a:lstStyle/>
          <a:p>
            <a:pPr>
              <a:lnSpc>
                <a:spcPct val="100000"/>
              </a:lnSpc>
            </a:pPr>
            <a:r>
              <a:rPr lang="es-ES" sz="2400" dirty="0"/>
              <a:t>Escucha y lee el texto al mismo tiempo para pensar en opciones diferentes:</a:t>
            </a:r>
            <a:endParaRPr lang="es-GB" sz="2400" dirty="0"/>
          </a:p>
        </p:txBody>
      </p:sp>
      <p:sp>
        <p:nvSpPr>
          <p:cNvPr id="21" name="Llamada rectangular 20">
            <a:extLst>
              <a:ext uri="{FF2B5EF4-FFF2-40B4-BE49-F238E27FC236}">
                <a16:creationId xmlns:a16="http://schemas.microsoft.com/office/drawing/2014/main" id="{35645CC6-857B-7B4E-8D35-D6E5F82C8F0C}"/>
              </a:ext>
            </a:extLst>
          </p:cNvPr>
          <p:cNvSpPr/>
          <p:nvPr/>
        </p:nvSpPr>
        <p:spPr>
          <a:xfrm>
            <a:off x="331865" y="1258999"/>
            <a:ext cx="9855231" cy="4517688"/>
          </a:xfrm>
          <a:prstGeom prst="wedgeRectCallout">
            <a:avLst>
              <a:gd name="adj1" fmla="val 53262"/>
              <a:gd name="adj2" fmla="val 15430"/>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s-ES_tradnl" sz="2000" b="1">
                <a:solidFill>
                  <a:srgbClr val="002060"/>
                </a:solidFill>
              </a:rPr>
              <a:t>D: </a:t>
            </a:r>
            <a:r>
              <a:rPr lang="es-ES_tradnl" sz="2000">
                <a:solidFill>
                  <a:srgbClr val="002060"/>
                </a:solidFill>
              </a:rPr>
              <a:t>¡Hola Hugo! ¿Tú viajaste</a:t>
            </a:r>
            <a:r>
              <a:rPr lang="es-ES_tradnl" sz="2000" b="1">
                <a:solidFill>
                  <a:srgbClr val="002060"/>
                </a:solidFill>
              </a:rPr>
              <a:t> </a:t>
            </a:r>
            <a:r>
              <a:rPr lang="es-ES_tradnl" sz="2000">
                <a:solidFill>
                  <a:srgbClr val="002060"/>
                </a:solidFill>
              </a:rPr>
              <a:t>el verano pasado?</a:t>
            </a:r>
          </a:p>
          <a:p>
            <a:pPr>
              <a:lnSpc>
                <a:spcPct val="120000"/>
              </a:lnSpc>
            </a:pPr>
            <a:r>
              <a:rPr lang="es-ES_tradnl" sz="2000" b="1">
                <a:solidFill>
                  <a:srgbClr val="002060"/>
                </a:solidFill>
              </a:rPr>
              <a:t>H: </a:t>
            </a:r>
            <a:r>
              <a:rPr lang="es-ES_tradnl" sz="2000">
                <a:solidFill>
                  <a:srgbClr val="002060"/>
                </a:solidFill>
              </a:rPr>
              <a:t>Yo no, pero Nadia sí. Ella viajó</a:t>
            </a:r>
            <a:r>
              <a:rPr lang="es-ES_tradnl" sz="2000" b="1">
                <a:solidFill>
                  <a:srgbClr val="002060"/>
                </a:solidFill>
              </a:rPr>
              <a:t> </a:t>
            </a:r>
            <a:r>
              <a:rPr lang="es-ES_tradnl" sz="2000">
                <a:solidFill>
                  <a:srgbClr val="002060"/>
                </a:solidFill>
              </a:rPr>
              <a:t>a Inglaterra para visitar a un primo mientras que yo pasé</a:t>
            </a:r>
            <a:r>
              <a:rPr lang="es-ES_tradnl" sz="2000" b="1">
                <a:solidFill>
                  <a:srgbClr val="002060"/>
                </a:solidFill>
              </a:rPr>
              <a:t> </a:t>
            </a:r>
            <a:r>
              <a:rPr lang="es-ES_tradnl" sz="2000">
                <a:solidFill>
                  <a:srgbClr val="002060"/>
                </a:solidFill>
              </a:rPr>
              <a:t>las vacaciones aquí en San Sebastián en la playa de La Concha.       ¿Y tú? ¿Quedaste</a:t>
            </a:r>
            <a:r>
              <a:rPr lang="es-ES_tradnl" sz="2000" b="1">
                <a:solidFill>
                  <a:srgbClr val="002060"/>
                </a:solidFill>
              </a:rPr>
              <a:t> </a:t>
            </a:r>
            <a:r>
              <a:rPr lang="es-ES_tradnl" sz="2000">
                <a:solidFill>
                  <a:srgbClr val="002060"/>
                </a:solidFill>
              </a:rPr>
              <a:t>con otros amigos?</a:t>
            </a:r>
          </a:p>
          <a:p>
            <a:pPr>
              <a:lnSpc>
                <a:spcPct val="120000"/>
              </a:lnSpc>
            </a:pPr>
            <a:r>
              <a:rPr lang="es-ES_tradnl" sz="2000" b="1">
                <a:solidFill>
                  <a:srgbClr val="002060"/>
                </a:solidFill>
              </a:rPr>
              <a:t>D: </a:t>
            </a:r>
            <a:r>
              <a:rPr lang="es-ES_tradnl" sz="2000">
                <a:solidFill>
                  <a:srgbClr val="002060"/>
                </a:solidFill>
              </a:rPr>
              <a:t>¡Sí, pero sin Lucía! Ella</a:t>
            </a:r>
            <a:r>
              <a:rPr lang="es-ES_tradnl" sz="2000" b="1">
                <a:solidFill>
                  <a:srgbClr val="002060"/>
                </a:solidFill>
              </a:rPr>
              <a:t> </a:t>
            </a:r>
            <a:r>
              <a:rPr lang="es-ES_tradnl" sz="2000">
                <a:solidFill>
                  <a:srgbClr val="002060"/>
                </a:solidFill>
              </a:rPr>
              <a:t>caminó en las montañas cerca de la frontera con Francia para ver las vistas preciosas. Yo participé</a:t>
            </a:r>
            <a:r>
              <a:rPr lang="es-ES_tradnl" sz="2000" b="1">
                <a:solidFill>
                  <a:srgbClr val="002060"/>
                </a:solidFill>
              </a:rPr>
              <a:t> </a:t>
            </a:r>
            <a:r>
              <a:rPr lang="es-ES_tradnl" sz="2000">
                <a:solidFill>
                  <a:srgbClr val="002060"/>
                </a:solidFill>
              </a:rPr>
              <a:t>en un festival de música en Vitoria con Pablo y Alba.</a:t>
            </a:r>
          </a:p>
          <a:p>
            <a:pPr>
              <a:lnSpc>
                <a:spcPct val="120000"/>
              </a:lnSpc>
            </a:pPr>
            <a:r>
              <a:rPr lang="es-ES_tradnl" sz="2000" b="1">
                <a:solidFill>
                  <a:srgbClr val="002060"/>
                </a:solidFill>
              </a:rPr>
              <a:t>H: </a:t>
            </a:r>
            <a:r>
              <a:rPr lang="es-ES_tradnl" sz="2000">
                <a:solidFill>
                  <a:srgbClr val="002060"/>
                </a:solidFill>
              </a:rPr>
              <a:t>¿De verdad? ¿Tú cantaste</a:t>
            </a:r>
            <a:r>
              <a:rPr lang="es-ES_tradnl" sz="2000" b="1">
                <a:solidFill>
                  <a:srgbClr val="002060"/>
                </a:solidFill>
              </a:rPr>
              <a:t> </a:t>
            </a:r>
            <a:r>
              <a:rPr lang="es-ES_tradnl" sz="2000">
                <a:solidFill>
                  <a:srgbClr val="002060"/>
                </a:solidFill>
              </a:rPr>
              <a:t>en el festival?</a:t>
            </a:r>
          </a:p>
          <a:p>
            <a:pPr>
              <a:lnSpc>
                <a:spcPct val="120000"/>
              </a:lnSpc>
            </a:pPr>
            <a:r>
              <a:rPr lang="es-ES_tradnl" sz="2000" b="1">
                <a:solidFill>
                  <a:srgbClr val="002060"/>
                </a:solidFill>
              </a:rPr>
              <a:t>D: </a:t>
            </a:r>
            <a:r>
              <a:rPr lang="es-ES_tradnl" sz="2000">
                <a:solidFill>
                  <a:srgbClr val="002060"/>
                </a:solidFill>
              </a:rPr>
              <a:t>Ja, ja, ja. No, solo fui para escuchar a unos grupos, pero tuve suerte porque gané</a:t>
            </a:r>
            <a:r>
              <a:rPr lang="es-ES_tradnl" sz="2000" b="1">
                <a:solidFill>
                  <a:srgbClr val="002060"/>
                </a:solidFill>
              </a:rPr>
              <a:t> </a:t>
            </a:r>
            <a:r>
              <a:rPr lang="es-ES_tradnl" sz="2000">
                <a:solidFill>
                  <a:srgbClr val="002060"/>
                </a:solidFill>
              </a:rPr>
              <a:t>un premio en el festival.</a:t>
            </a:r>
            <a:r>
              <a:rPr lang="es-GB" sz="2000">
                <a:solidFill>
                  <a:srgbClr val="002060"/>
                </a:solidFill>
              </a:rPr>
              <a:t> </a:t>
            </a:r>
            <a:r>
              <a:rPr lang="es-ES_tradnl" sz="2000">
                <a:solidFill>
                  <a:srgbClr val="002060"/>
                </a:solidFill>
              </a:rPr>
              <a:t>En cambio Lucía no pasó un buen día. ¡Ella lloró</a:t>
            </a:r>
            <a:r>
              <a:rPr lang="es-ES_tradnl" sz="2000" b="1">
                <a:solidFill>
                  <a:srgbClr val="002060"/>
                </a:solidFill>
              </a:rPr>
              <a:t> </a:t>
            </a:r>
            <a:r>
              <a:rPr lang="es-ES_tradnl" sz="2000">
                <a:solidFill>
                  <a:srgbClr val="002060"/>
                </a:solidFill>
              </a:rPr>
              <a:t>porque olvidó la cámara!</a:t>
            </a:r>
            <a:endParaRPr kumimoji="0" lang="es-GB" b="0" u="none" strike="noStrike" kern="1200" cap="none" spc="0" normalizeH="0" baseline="0" noProof="0" dirty="0">
              <a:ln>
                <a:noFill/>
              </a:ln>
              <a:solidFill>
                <a:srgbClr val="115076"/>
              </a:solidFill>
              <a:effectLst/>
              <a:uLnTx/>
              <a:uFillTx/>
              <a:latin typeface="Century Gothic" panose="020F0302020204030204"/>
            </a:endParaRPr>
          </a:p>
        </p:txBody>
      </p:sp>
      <p:sp>
        <p:nvSpPr>
          <p:cNvPr id="37" name="Título 1">
            <a:extLst>
              <a:ext uri="{FF2B5EF4-FFF2-40B4-BE49-F238E27FC236}">
                <a16:creationId xmlns:a16="http://schemas.microsoft.com/office/drawing/2014/main" id="{8F9C45EF-BD30-1940-9666-7A9B3EECFEE5}"/>
              </a:ext>
            </a:extLst>
          </p:cNvPr>
          <p:cNvSpPr txBox="1">
            <a:spLocks/>
          </p:cNvSpPr>
          <p:nvPr/>
        </p:nvSpPr>
        <p:spPr>
          <a:xfrm>
            <a:off x="246711" y="780501"/>
            <a:ext cx="6446686" cy="438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3" name="Rounded Rectangle 11">
            <a:extLst>
              <a:ext uri="{FF2B5EF4-FFF2-40B4-BE49-F238E27FC236}">
                <a16:creationId xmlns:a16="http://schemas.microsoft.com/office/drawing/2014/main" id="{A316DD52-7894-4A75-969C-CA0645DA2978}"/>
              </a:ext>
            </a:extLst>
          </p:cNvPr>
          <p:cNvSpPr/>
          <p:nvPr/>
        </p:nvSpPr>
        <p:spPr>
          <a:xfrm>
            <a:off x="9744075" y="188855"/>
            <a:ext cx="2203249" cy="417764"/>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ounded Rectangle 16">
            <a:extLst>
              <a:ext uri="{FF2B5EF4-FFF2-40B4-BE49-F238E27FC236}">
                <a16:creationId xmlns:a16="http://schemas.microsoft.com/office/drawing/2014/main" id="{426E1CAF-2C51-8048-824C-18FE99F04831}"/>
              </a:ext>
            </a:extLst>
          </p:cNvPr>
          <p:cNvSpPr/>
          <p:nvPr/>
        </p:nvSpPr>
        <p:spPr>
          <a:xfrm>
            <a:off x="10700714" y="899790"/>
            <a:ext cx="1246610" cy="216471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Action Button: Custom 22">
            <a:hlinkClick r:id="" action="ppaction://noaction" highlightClick="1">
              <a:snd r:embed="rId5" name="Slide 27. Section 1.wav"/>
            </a:hlinkClick>
            <a:extLst>
              <a:ext uri="{FF2B5EF4-FFF2-40B4-BE49-F238E27FC236}">
                <a16:creationId xmlns:a16="http://schemas.microsoft.com/office/drawing/2014/main" id="{FB2B487E-AE86-8D46-9F69-B9F58A67C5C9}"/>
              </a:ext>
            </a:extLst>
          </p:cNvPr>
          <p:cNvSpPr/>
          <p:nvPr/>
        </p:nvSpPr>
        <p:spPr>
          <a:xfrm>
            <a:off x="10872719" y="102556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22">
            <a:hlinkClick r:id="" action="ppaction://noaction" highlightClick="1">
              <a:snd r:embed="rId6" name="Slide 27. Section 2.wav"/>
            </a:hlinkClick>
            <a:extLst>
              <a:ext uri="{FF2B5EF4-FFF2-40B4-BE49-F238E27FC236}">
                <a16:creationId xmlns:a16="http://schemas.microsoft.com/office/drawing/2014/main" id="{42369F97-9AD1-6646-AFB5-63F520DCEBDD}"/>
              </a:ext>
            </a:extLst>
          </p:cNvPr>
          <p:cNvSpPr/>
          <p:nvPr/>
        </p:nvSpPr>
        <p:spPr>
          <a:xfrm>
            <a:off x="10889615" y="153972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22">
            <a:hlinkClick r:id="" action="ppaction://noaction" highlightClick="1">
              <a:snd r:embed="rId7" name="Slide 27. Section 3.wav"/>
            </a:hlinkClick>
            <a:extLst>
              <a:ext uri="{FF2B5EF4-FFF2-40B4-BE49-F238E27FC236}">
                <a16:creationId xmlns:a16="http://schemas.microsoft.com/office/drawing/2014/main" id="{EED92115-432D-DA4E-8526-B5253D5DE4AA}"/>
              </a:ext>
            </a:extLst>
          </p:cNvPr>
          <p:cNvSpPr/>
          <p:nvPr/>
        </p:nvSpPr>
        <p:spPr>
          <a:xfrm>
            <a:off x="10889615" y="204242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22">
            <a:hlinkClick r:id="" action="ppaction://noaction" highlightClick="1">
              <a:snd r:embed="rId8" name="Slide 27. Section 4.wav"/>
            </a:hlinkClick>
            <a:extLst>
              <a:ext uri="{FF2B5EF4-FFF2-40B4-BE49-F238E27FC236}">
                <a16:creationId xmlns:a16="http://schemas.microsoft.com/office/drawing/2014/main" id="{5BA69C67-4BD7-6C49-9DAB-96DCAD4D088B}"/>
              </a:ext>
            </a:extLst>
          </p:cNvPr>
          <p:cNvSpPr/>
          <p:nvPr/>
        </p:nvSpPr>
        <p:spPr>
          <a:xfrm>
            <a:off x="10889615" y="2527276"/>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22">
            <a:hlinkClick r:id="" action="ppaction://noaction" highlightClick="1">
              <a:snd r:embed="rId9" name="Slide 27. Section 6.wav"/>
            </a:hlinkClick>
            <a:extLst>
              <a:ext uri="{FF2B5EF4-FFF2-40B4-BE49-F238E27FC236}">
                <a16:creationId xmlns:a16="http://schemas.microsoft.com/office/drawing/2014/main" id="{A1EF394C-25EE-B447-9039-E6419583CACF}"/>
              </a:ext>
            </a:extLst>
          </p:cNvPr>
          <p:cNvSpPr/>
          <p:nvPr/>
        </p:nvSpPr>
        <p:spPr>
          <a:xfrm>
            <a:off x="11381015" y="153972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22">
            <a:hlinkClick r:id="" action="ppaction://noaction" highlightClick="1">
              <a:snd r:embed="rId10" name="Slide 27. Section 7.wav"/>
            </a:hlinkClick>
            <a:extLst>
              <a:ext uri="{FF2B5EF4-FFF2-40B4-BE49-F238E27FC236}">
                <a16:creationId xmlns:a16="http://schemas.microsoft.com/office/drawing/2014/main" id="{9D709B2D-CE1C-5441-ABA9-D61F8D99DEBA}"/>
              </a:ext>
            </a:extLst>
          </p:cNvPr>
          <p:cNvSpPr/>
          <p:nvPr/>
        </p:nvSpPr>
        <p:spPr>
          <a:xfrm>
            <a:off x="11381015" y="204242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22">
            <a:hlinkClick r:id="" action="ppaction://noaction" highlightClick="1">
              <a:snd r:embed="rId11" name="Slide 27. Section 5.wav"/>
            </a:hlinkClick>
            <a:extLst>
              <a:ext uri="{FF2B5EF4-FFF2-40B4-BE49-F238E27FC236}">
                <a16:creationId xmlns:a16="http://schemas.microsoft.com/office/drawing/2014/main" id="{A1EF394C-25EE-B447-9039-E6419583CACF}"/>
              </a:ext>
            </a:extLst>
          </p:cNvPr>
          <p:cNvSpPr/>
          <p:nvPr/>
        </p:nvSpPr>
        <p:spPr>
          <a:xfrm>
            <a:off x="11381015" y="1032781"/>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18" name="Picture 17">
            <a:extLst>
              <a:ext uri="{FF2B5EF4-FFF2-40B4-BE49-F238E27FC236}">
                <a16:creationId xmlns:a16="http://schemas.microsoft.com/office/drawing/2014/main" id="{EF5E8E2D-3B80-42EB-AF27-B5427DFB0F1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58716" y="3104921"/>
            <a:ext cx="2602782" cy="1464065"/>
          </a:xfrm>
          <a:prstGeom prst="rect">
            <a:avLst/>
          </a:prstGeom>
        </p:spPr>
      </p:pic>
      <p:pic>
        <p:nvPicPr>
          <p:cNvPr id="6" name="Picture 5">
            <a:extLst>
              <a:ext uri="{FF2B5EF4-FFF2-40B4-BE49-F238E27FC236}">
                <a16:creationId xmlns:a16="http://schemas.microsoft.com/office/drawing/2014/main" id="{9ACF3B14-61A8-44B9-9A5C-20E14D1E1173}"/>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69517" y="4705041"/>
            <a:ext cx="981180" cy="1416677"/>
          </a:xfrm>
          <a:prstGeom prst="rect">
            <a:avLst/>
          </a:prstGeom>
        </p:spPr>
      </p:pic>
      <p:sp>
        <p:nvSpPr>
          <p:cNvPr id="17" name="Action Button: Custom 22">
            <a:hlinkClick r:id="" action="ppaction://noaction" highlightClick="1">
              <a:snd r:embed="rId14" name="Slide 27. Section 8.wav"/>
            </a:hlinkClick>
            <a:extLst>
              <a:ext uri="{FF2B5EF4-FFF2-40B4-BE49-F238E27FC236}">
                <a16:creationId xmlns:a16="http://schemas.microsoft.com/office/drawing/2014/main" id="{9D709B2D-CE1C-5441-ABA9-D61F8D99DEBA}"/>
              </a:ext>
            </a:extLst>
          </p:cNvPr>
          <p:cNvSpPr/>
          <p:nvPr/>
        </p:nvSpPr>
        <p:spPr>
          <a:xfrm>
            <a:off x="11370822" y="2520445"/>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9" name="Rectangle 18"/>
          <p:cNvSpPr/>
          <p:nvPr/>
        </p:nvSpPr>
        <p:spPr>
          <a:xfrm>
            <a:off x="7137867" y="5921663"/>
            <a:ext cx="3340440" cy="400110"/>
          </a:xfrm>
          <a:prstGeom prst="rect">
            <a:avLst/>
          </a:prstGeom>
        </p:spPr>
        <p:txBody>
          <a:bodyPr wrap="square">
            <a:spAutoFit/>
          </a:bodyPr>
          <a:lstStyle/>
          <a:p>
            <a:r>
              <a:rPr lang="es-ES_tradnl" sz="2000">
                <a:solidFill>
                  <a:srgbClr val="002060"/>
                </a:solidFill>
              </a:rPr>
              <a:t>*tuve suerte – I was lucky</a:t>
            </a:r>
          </a:p>
        </p:txBody>
      </p:sp>
      <p:pic>
        <p:nvPicPr>
          <p:cNvPr id="20" name="Slide 27. Full text">
            <a:hlinkClick r:id="" action="ppaction://media"/>
            <a:extLst>
              <a:ext uri="{FF2B5EF4-FFF2-40B4-BE49-F238E27FC236}">
                <a16:creationId xmlns:a16="http://schemas.microsoft.com/office/drawing/2014/main" id="{8BE4851C-29CB-479D-B971-4A41DB4B8FD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842600" y="521636"/>
            <a:ext cx="609600" cy="609600"/>
          </a:xfrm>
          <a:prstGeom prst="rect">
            <a:avLst/>
          </a:prstGeom>
        </p:spPr>
      </p:pic>
    </p:spTree>
    <p:extLst>
      <p:ext uri="{BB962C8B-B14F-4D97-AF65-F5344CB8AC3E}">
        <p14:creationId xmlns:p14="http://schemas.microsoft.com/office/powerpoint/2010/main" val="420180605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318176" y="1681703"/>
            <a:ext cx="5609967" cy="4745915"/>
          </a:xfrm>
          <a:prstGeom prst="rect">
            <a:avLst/>
          </a:prstGeom>
          <a:noFill/>
        </p:spPr>
        <p:txBody>
          <a:bodyPr wrap="square" rtlCol="0">
            <a:spAutoFit/>
          </a:bodyPr>
          <a:lstStyle/>
          <a:p>
            <a:pPr>
              <a:lnSpc>
                <a:spcPct val="120000"/>
              </a:lnSpc>
            </a:pPr>
            <a:r>
              <a:rPr lang="es-ES_tradnl" sz="2100" b="1">
                <a:solidFill>
                  <a:srgbClr val="002060"/>
                </a:solidFill>
              </a:rPr>
              <a:t>D:</a:t>
            </a:r>
            <a:r>
              <a:rPr lang="es-ES_tradnl" sz="2100">
                <a:solidFill>
                  <a:srgbClr val="002060"/>
                </a:solidFill>
              </a:rPr>
              <a:t> ¡Hola Hugo! </a:t>
            </a:r>
            <a:r>
              <a:rPr lang="es-ES_tradnl" sz="2100" b="1">
                <a:solidFill>
                  <a:srgbClr val="002060"/>
                </a:solidFill>
              </a:rPr>
              <a:t> (1) </a:t>
            </a:r>
            <a:r>
              <a:rPr lang="es-ES_tradnl" sz="2100">
                <a:solidFill>
                  <a:srgbClr val="002060"/>
                </a:solidFill>
              </a:rPr>
              <a:t>¿ Tú _________ el verano pasado?</a:t>
            </a:r>
          </a:p>
          <a:p>
            <a:pPr>
              <a:lnSpc>
                <a:spcPct val="120000"/>
              </a:lnSpc>
            </a:pPr>
            <a:r>
              <a:rPr lang="es-ES_tradnl" sz="2100" b="1">
                <a:solidFill>
                  <a:srgbClr val="002060"/>
                </a:solidFill>
              </a:rPr>
              <a:t>H: </a:t>
            </a:r>
            <a:r>
              <a:rPr lang="es-ES_tradnl" sz="2100">
                <a:solidFill>
                  <a:srgbClr val="002060"/>
                </a:solidFill>
              </a:rPr>
              <a:t>Yo no, pero Nadia sí. </a:t>
            </a:r>
            <a:r>
              <a:rPr lang="es-ES_tradnl" sz="2100" b="1">
                <a:solidFill>
                  <a:srgbClr val="002060"/>
                </a:solidFill>
              </a:rPr>
              <a:t>(2)</a:t>
            </a:r>
            <a:r>
              <a:rPr lang="es-ES_tradnl" sz="2100">
                <a:solidFill>
                  <a:srgbClr val="002060"/>
                </a:solidFill>
              </a:rPr>
              <a:t> _________ a Inglaterra para visitar a un primo mientras que </a:t>
            </a:r>
            <a:r>
              <a:rPr lang="es-ES_tradnl" sz="2100" b="1">
                <a:solidFill>
                  <a:srgbClr val="002060"/>
                </a:solidFill>
              </a:rPr>
              <a:t>(3)</a:t>
            </a:r>
            <a:r>
              <a:rPr lang="es-ES_tradnl" sz="2100">
                <a:solidFill>
                  <a:srgbClr val="002060"/>
                </a:solidFill>
              </a:rPr>
              <a:t>  ___________________________ en San Sebastián en la playa de La Concha. </a:t>
            </a:r>
            <a:r>
              <a:rPr lang="es-ES_tradnl" sz="2100" b="1">
                <a:solidFill>
                  <a:srgbClr val="002060"/>
                </a:solidFill>
              </a:rPr>
              <a:t>(4)</a:t>
            </a:r>
            <a:r>
              <a:rPr lang="es-ES_tradnl" sz="2100">
                <a:solidFill>
                  <a:srgbClr val="002060"/>
                </a:solidFill>
              </a:rPr>
              <a:t> ¿ ________________ con otros amigos?</a:t>
            </a:r>
          </a:p>
          <a:p>
            <a:pPr>
              <a:lnSpc>
                <a:spcPct val="120000"/>
              </a:lnSpc>
            </a:pPr>
            <a:r>
              <a:rPr lang="es-ES_tradnl" sz="2100" b="1">
                <a:solidFill>
                  <a:srgbClr val="002060"/>
                </a:solidFill>
              </a:rPr>
              <a:t>D:</a:t>
            </a:r>
            <a:r>
              <a:rPr lang="es-ES_tradnl" sz="2100">
                <a:solidFill>
                  <a:srgbClr val="002060"/>
                </a:solidFill>
              </a:rPr>
              <a:t> ¡Sí, pero </a:t>
            </a:r>
            <a:r>
              <a:rPr lang="es-ES_tradnl" sz="2100" b="1">
                <a:solidFill>
                  <a:srgbClr val="002060"/>
                </a:solidFill>
              </a:rPr>
              <a:t>(5)</a:t>
            </a:r>
            <a:r>
              <a:rPr lang="es-ES_tradnl" sz="2100">
                <a:solidFill>
                  <a:srgbClr val="002060"/>
                </a:solidFill>
              </a:rPr>
              <a:t> ____ Lucía! </a:t>
            </a:r>
            <a:r>
              <a:rPr lang="es-ES_tradnl" sz="2100" b="1">
                <a:solidFill>
                  <a:srgbClr val="002060"/>
                </a:solidFill>
              </a:rPr>
              <a:t>(6)</a:t>
            </a:r>
            <a:r>
              <a:rPr lang="es-ES_tradnl" sz="2100">
                <a:solidFill>
                  <a:srgbClr val="002060"/>
                </a:solidFill>
              </a:rPr>
              <a:t> </a:t>
            </a:r>
            <a:r>
              <a:rPr lang="es-ES_tradnl" sz="2100" b="1">
                <a:solidFill>
                  <a:srgbClr val="002060"/>
                </a:solidFill>
              </a:rPr>
              <a:t>____________</a:t>
            </a:r>
            <a:r>
              <a:rPr lang="es-ES_tradnl" sz="2100">
                <a:solidFill>
                  <a:srgbClr val="002060"/>
                </a:solidFill>
              </a:rPr>
              <a:t> en las montañas cerca de la frontera con Francia para ver </a:t>
            </a:r>
            <a:r>
              <a:rPr lang="es-ES_tradnl" sz="2100" b="1">
                <a:solidFill>
                  <a:srgbClr val="002060"/>
                </a:solidFill>
              </a:rPr>
              <a:t>(7)</a:t>
            </a:r>
            <a:r>
              <a:rPr lang="es-ES_tradnl" sz="2100">
                <a:solidFill>
                  <a:srgbClr val="002060"/>
                </a:solidFill>
              </a:rPr>
              <a:t> ___________________. </a:t>
            </a:r>
            <a:r>
              <a:rPr lang="es-ES_tradnl" sz="2100" b="1">
                <a:solidFill>
                  <a:srgbClr val="002060"/>
                </a:solidFill>
              </a:rPr>
              <a:t>(8)</a:t>
            </a:r>
            <a:r>
              <a:rPr lang="es-ES_tradnl" sz="2100">
                <a:solidFill>
                  <a:srgbClr val="002060"/>
                </a:solidFill>
              </a:rPr>
              <a:t> </a:t>
            </a:r>
            <a:r>
              <a:rPr lang="es-ES_tradnl" sz="2100" b="1">
                <a:solidFill>
                  <a:srgbClr val="002060"/>
                </a:solidFill>
              </a:rPr>
              <a:t>_____________ </a:t>
            </a:r>
            <a:r>
              <a:rPr lang="es-ES_tradnl" sz="2100">
                <a:solidFill>
                  <a:srgbClr val="002060"/>
                </a:solidFill>
              </a:rPr>
              <a:t>en un festival de música en Vitoria con Pablo y Alba. </a:t>
            </a:r>
            <a:endParaRPr lang="en-GB" sz="2000" dirty="0">
              <a:solidFill>
                <a:srgbClr val="002060"/>
              </a:solidFill>
            </a:endParaRPr>
          </a:p>
        </p:txBody>
      </p:sp>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195939"/>
            <a:ext cx="5805714" cy="1325563"/>
          </a:xfrm>
        </p:spPr>
        <p:txBody>
          <a:bodyPr>
            <a:normAutofit/>
          </a:bodyPr>
          <a:lstStyle/>
          <a:p>
            <a:r>
              <a:rPr lang="en-US" sz="2900" b="1">
                <a:solidFill>
                  <a:schemeClr val="bg1"/>
                </a:solidFill>
                <a:latin typeface="Century Gothic" panose="020F0302020204030204"/>
              </a:rPr>
              <a:t>Las vacaciones de verano</a:t>
            </a:r>
            <a:br>
              <a:rPr lang="en-GB" sz="2900" b="1" dirty="0">
                <a:solidFill>
                  <a:schemeClr val="bg1"/>
                </a:solidFill>
              </a:rPr>
            </a:br>
            <a:endParaRPr lang="en-GB" sz="2900" dirty="0"/>
          </a:p>
        </p:txBody>
      </p:sp>
      <p:sp>
        <p:nvSpPr>
          <p:cNvPr id="6" name="TextBox 5"/>
          <p:cNvSpPr txBox="1"/>
          <p:nvPr/>
        </p:nvSpPr>
        <p:spPr>
          <a:xfrm>
            <a:off x="116975" y="1948419"/>
            <a:ext cx="6063384" cy="4358116"/>
          </a:xfrm>
          <a:prstGeom prst="rect">
            <a:avLst/>
          </a:prstGeom>
          <a:noFill/>
          <a:ln w="57150">
            <a:solidFill>
              <a:schemeClr val="accent5">
                <a:lumMod val="50000"/>
              </a:schemeClr>
            </a:solidFill>
          </a:ln>
        </p:spPr>
        <p:txBody>
          <a:bodyPr wrap="square" rtlCol="0">
            <a:spAutoFit/>
          </a:bodyPr>
          <a:lstStyle/>
          <a:p>
            <a:pPr>
              <a:lnSpc>
                <a:spcPct val="120000"/>
              </a:lnSpc>
            </a:pPr>
            <a:r>
              <a:rPr lang="es-ES_tradnl" sz="2100" b="1">
                <a:solidFill>
                  <a:srgbClr val="203864"/>
                </a:solidFill>
              </a:rPr>
              <a:t>D: </a:t>
            </a:r>
            <a:r>
              <a:rPr lang="es-ES_tradnl" sz="2100">
                <a:solidFill>
                  <a:srgbClr val="203864"/>
                </a:solidFill>
              </a:rPr>
              <a:t>Hi </a:t>
            </a:r>
            <a:r>
              <a:rPr lang="es-ES_tradnl" sz="2100" dirty="0">
                <a:solidFill>
                  <a:srgbClr val="203864"/>
                </a:solidFill>
              </a:rPr>
              <a:t>Hugo</a:t>
            </a:r>
            <a:r>
              <a:rPr lang="es-ES_tradnl" sz="2100">
                <a:solidFill>
                  <a:srgbClr val="203864"/>
                </a:solidFill>
              </a:rPr>
              <a:t>! </a:t>
            </a:r>
            <a:r>
              <a:rPr lang="es-ES_tradnl" sz="2100" b="1">
                <a:solidFill>
                  <a:srgbClr val="203864"/>
                </a:solidFill>
              </a:rPr>
              <a:t>(1)</a:t>
            </a:r>
            <a:r>
              <a:rPr lang="es-ES_tradnl" sz="2100">
                <a:solidFill>
                  <a:srgbClr val="203864"/>
                </a:solidFill>
              </a:rPr>
              <a:t> </a:t>
            </a:r>
            <a:r>
              <a:rPr lang="es-ES_tradnl" sz="2100" b="1">
                <a:solidFill>
                  <a:srgbClr val="203864"/>
                </a:solidFill>
              </a:rPr>
              <a:t>Did </a:t>
            </a:r>
            <a:r>
              <a:rPr lang="es-ES_tradnl" sz="2100" b="1" dirty="0" err="1">
                <a:solidFill>
                  <a:srgbClr val="203864"/>
                </a:solidFill>
              </a:rPr>
              <a:t>you</a:t>
            </a:r>
            <a:r>
              <a:rPr lang="es-ES_tradnl" sz="2100" b="1" dirty="0">
                <a:solidFill>
                  <a:srgbClr val="203864"/>
                </a:solidFill>
              </a:rPr>
              <a:t> </a:t>
            </a:r>
            <a:r>
              <a:rPr lang="es-ES_tradnl" sz="2100" b="1" err="1">
                <a:solidFill>
                  <a:srgbClr val="203864"/>
                </a:solidFill>
              </a:rPr>
              <a:t>travel</a:t>
            </a:r>
            <a:r>
              <a:rPr lang="es-ES_tradnl" sz="2100" b="1">
                <a:solidFill>
                  <a:srgbClr val="203864"/>
                </a:solidFill>
              </a:rPr>
              <a:t> </a:t>
            </a:r>
            <a:r>
              <a:rPr lang="es-ES_tradnl" sz="2100">
                <a:solidFill>
                  <a:srgbClr val="203864"/>
                </a:solidFill>
              </a:rPr>
              <a:t>last summer?</a:t>
            </a:r>
            <a:endParaRPr lang="es-ES_tradnl" sz="2100" dirty="0">
              <a:solidFill>
                <a:srgbClr val="203864"/>
              </a:solidFill>
            </a:endParaRPr>
          </a:p>
          <a:p>
            <a:pPr>
              <a:lnSpc>
                <a:spcPct val="120000"/>
              </a:lnSpc>
            </a:pPr>
            <a:r>
              <a:rPr lang="es-ES_tradnl" sz="2100" b="1">
                <a:solidFill>
                  <a:srgbClr val="203864"/>
                </a:solidFill>
              </a:rPr>
              <a:t>H:</a:t>
            </a:r>
            <a:r>
              <a:rPr lang="es-ES_tradnl" sz="2100">
                <a:solidFill>
                  <a:srgbClr val="203864"/>
                </a:solidFill>
              </a:rPr>
              <a:t> I </a:t>
            </a:r>
            <a:r>
              <a:rPr lang="es-ES_tradnl" sz="2100" dirty="0" err="1">
                <a:solidFill>
                  <a:srgbClr val="203864"/>
                </a:solidFill>
              </a:rPr>
              <a:t>didn’t</a:t>
            </a:r>
            <a:r>
              <a:rPr lang="es-ES_tradnl" sz="2100" dirty="0">
                <a:solidFill>
                  <a:srgbClr val="203864"/>
                </a:solidFill>
              </a:rPr>
              <a:t>, </a:t>
            </a:r>
            <a:r>
              <a:rPr lang="es-ES_tradnl" sz="2100" dirty="0" err="1">
                <a:solidFill>
                  <a:srgbClr val="203864"/>
                </a:solidFill>
              </a:rPr>
              <a:t>but</a:t>
            </a:r>
            <a:r>
              <a:rPr lang="es-ES_tradnl" sz="2100" dirty="0">
                <a:solidFill>
                  <a:srgbClr val="203864"/>
                </a:solidFill>
              </a:rPr>
              <a:t> Nadia </a:t>
            </a:r>
            <a:r>
              <a:rPr lang="es-ES_tradnl" sz="2100" dirty="0" err="1">
                <a:solidFill>
                  <a:srgbClr val="203864"/>
                </a:solidFill>
              </a:rPr>
              <a:t>did</a:t>
            </a:r>
            <a:r>
              <a:rPr lang="es-ES_tradnl" sz="2100">
                <a:solidFill>
                  <a:srgbClr val="203864"/>
                </a:solidFill>
              </a:rPr>
              <a:t>. </a:t>
            </a:r>
            <a:r>
              <a:rPr lang="es-ES_tradnl" sz="2100" b="1">
                <a:solidFill>
                  <a:srgbClr val="203864"/>
                </a:solidFill>
              </a:rPr>
              <a:t>(2)</a:t>
            </a:r>
            <a:r>
              <a:rPr lang="es-ES_tradnl" sz="2100">
                <a:solidFill>
                  <a:srgbClr val="203864"/>
                </a:solidFill>
              </a:rPr>
              <a:t> </a:t>
            </a:r>
            <a:r>
              <a:rPr lang="es-ES_tradnl" sz="2100" b="1">
                <a:solidFill>
                  <a:srgbClr val="203864"/>
                </a:solidFill>
              </a:rPr>
              <a:t>She </a:t>
            </a:r>
            <a:r>
              <a:rPr lang="es-ES_tradnl" sz="2100" b="1" dirty="0" err="1">
                <a:solidFill>
                  <a:srgbClr val="203864"/>
                </a:solidFill>
              </a:rPr>
              <a:t>travelled</a:t>
            </a:r>
            <a:r>
              <a:rPr lang="es-ES_tradnl" sz="2100" b="1" dirty="0">
                <a:solidFill>
                  <a:srgbClr val="203864"/>
                </a:solidFill>
              </a:rPr>
              <a:t> </a:t>
            </a:r>
            <a:r>
              <a:rPr lang="es-ES_tradnl" sz="2100" dirty="0" err="1">
                <a:solidFill>
                  <a:srgbClr val="203864"/>
                </a:solidFill>
              </a:rPr>
              <a:t>to</a:t>
            </a:r>
            <a:r>
              <a:rPr lang="es-ES_tradnl" sz="2100" dirty="0">
                <a:solidFill>
                  <a:srgbClr val="203864"/>
                </a:solidFill>
              </a:rPr>
              <a:t> </a:t>
            </a:r>
            <a:r>
              <a:rPr lang="es-ES_tradnl" sz="2100" err="1">
                <a:solidFill>
                  <a:srgbClr val="002060"/>
                </a:solidFill>
              </a:rPr>
              <a:t>England</a:t>
            </a:r>
            <a:r>
              <a:rPr lang="es-ES_tradnl" sz="2100">
                <a:solidFill>
                  <a:srgbClr val="002060"/>
                </a:solidFill>
              </a:rPr>
              <a:t> (in order) to </a:t>
            </a:r>
            <a:r>
              <a:rPr lang="es-ES_tradnl" sz="2100" dirty="0" err="1">
                <a:solidFill>
                  <a:srgbClr val="002060"/>
                </a:solidFill>
              </a:rPr>
              <a:t>visit</a:t>
            </a:r>
            <a:r>
              <a:rPr lang="es-ES_tradnl" sz="2100" dirty="0">
                <a:solidFill>
                  <a:srgbClr val="002060"/>
                </a:solidFill>
              </a:rPr>
              <a:t> </a:t>
            </a:r>
            <a:r>
              <a:rPr lang="es-ES_tradnl" sz="2100">
                <a:solidFill>
                  <a:srgbClr val="002060"/>
                </a:solidFill>
              </a:rPr>
              <a:t>a cousin whereas </a:t>
            </a:r>
            <a:r>
              <a:rPr lang="es-ES_tradnl" sz="2100" b="1">
                <a:solidFill>
                  <a:srgbClr val="002060"/>
                </a:solidFill>
              </a:rPr>
              <a:t>(3)</a:t>
            </a:r>
            <a:r>
              <a:rPr lang="es-ES_tradnl" sz="2100">
                <a:solidFill>
                  <a:srgbClr val="002060"/>
                </a:solidFill>
              </a:rPr>
              <a:t> </a:t>
            </a:r>
            <a:r>
              <a:rPr lang="es-ES_tradnl" sz="2100" b="1">
                <a:solidFill>
                  <a:srgbClr val="002060"/>
                </a:solidFill>
              </a:rPr>
              <a:t>I spent the holidays here </a:t>
            </a:r>
            <a:r>
              <a:rPr lang="es-ES_tradnl" sz="2100">
                <a:solidFill>
                  <a:srgbClr val="002060"/>
                </a:solidFill>
              </a:rPr>
              <a:t>in San Sebastián on the Concha beach. </a:t>
            </a:r>
            <a:r>
              <a:rPr lang="es-ES_tradnl" sz="2100" b="1">
                <a:solidFill>
                  <a:srgbClr val="002060"/>
                </a:solidFill>
              </a:rPr>
              <a:t>(4)</a:t>
            </a:r>
            <a:r>
              <a:rPr lang="es-ES_tradnl" sz="2100">
                <a:solidFill>
                  <a:srgbClr val="002060"/>
                </a:solidFill>
              </a:rPr>
              <a:t> </a:t>
            </a:r>
            <a:r>
              <a:rPr lang="es-ES_tradnl" sz="2100" b="1">
                <a:solidFill>
                  <a:srgbClr val="002060"/>
                </a:solidFill>
              </a:rPr>
              <a:t>And you? Did you meet up</a:t>
            </a:r>
            <a:r>
              <a:rPr lang="es-ES_tradnl" sz="2100">
                <a:solidFill>
                  <a:srgbClr val="002060"/>
                </a:solidFill>
              </a:rPr>
              <a:t> with other friends?</a:t>
            </a:r>
          </a:p>
          <a:p>
            <a:pPr>
              <a:lnSpc>
                <a:spcPct val="120000"/>
              </a:lnSpc>
            </a:pPr>
            <a:r>
              <a:rPr lang="es-ES_tradnl" sz="2100" b="1">
                <a:solidFill>
                  <a:srgbClr val="002060"/>
                </a:solidFill>
              </a:rPr>
              <a:t>D: </a:t>
            </a:r>
            <a:r>
              <a:rPr lang="es-ES_tradnl" sz="2100">
                <a:solidFill>
                  <a:srgbClr val="002060"/>
                </a:solidFill>
              </a:rPr>
              <a:t>Yes, but</a:t>
            </a:r>
            <a:r>
              <a:rPr lang="es-ES_tradnl" sz="2100" b="1">
                <a:solidFill>
                  <a:srgbClr val="002060"/>
                </a:solidFill>
              </a:rPr>
              <a:t> (5) without</a:t>
            </a:r>
            <a:r>
              <a:rPr lang="es-ES_tradnl" sz="2100">
                <a:solidFill>
                  <a:srgbClr val="002060"/>
                </a:solidFill>
              </a:rPr>
              <a:t> Lucía! </a:t>
            </a:r>
            <a:r>
              <a:rPr lang="es-ES_tradnl" sz="2100" b="1">
                <a:solidFill>
                  <a:srgbClr val="002060"/>
                </a:solidFill>
              </a:rPr>
              <a:t>(6)</a:t>
            </a:r>
            <a:r>
              <a:rPr lang="es-ES_tradnl" sz="2100">
                <a:solidFill>
                  <a:srgbClr val="002060"/>
                </a:solidFill>
              </a:rPr>
              <a:t> </a:t>
            </a:r>
            <a:r>
              <a:rPr lang="es-ES_tradnl" sz="2100" b="1">
                <a:solidFill>
                  <a:srgbClr val="002060"/>
                </a:solidFill>
              </a:rPr>
              <a:t>She</a:t>
            </a:r>
            <a:r>
              <a:rPr lang="es-ES_tradnl" sz="2100">
                <a:solidFill>
                  <a:srgbClr val="002060"/>
                </a:solidFill>
              </a:rPr>
              <a:t> </a:t>
            </a:r>
            <a:r>
              <a:rPr lang="es-ES_tradnl" sz="2100" b="1">
                <a:solidFill>
                  <a:srgbClr val="002060"/>
                </a:solidFill>
              </a:rPr>
              <a:t>walked</a:t>
            </a:r>
            <a:r>
              <a:rPr lang="es-ES_tradnl" sz="2100">
                <a:solidFill>
                  <a:srgbClr val="002060"/>
                </a:solidFill>
              </a:rPr>
              <a:t> in the mountains near the border with France to see </a:t>
            </a:r>
            <a:r>
              <a:rPr lang="es-ES_tradnl" sz="2100" b="1">
                <a:solidFill>
                  <a:srgbClr val="002060"/>
                </a:solidFill>
              </a:rPr>
              <a:t>(7) the</a:t>
            </a:r>
            <a:r>
              <a:rPr lang="es-ES_tradnl" sz="2100">
                <a:solidFill>
                  <a:srgbClr val="002060"/>
                </a:solidFill>
              </a:rPr>
              <a:t> </a:t>
            </a:r>
            <a:r>
              <a:rPr lang="es-ES_tradnl" sz="2100" b="1">
                <a:solidFill>
                  <a:srgbClr val="002060"/>
                </a:solidFill>
              </a:rPr>
              <a:t>beautiful</a:t>
            </a:r>
            <a:r>
              <a:rPr lang="es-ES_tradnl" sz="2100">
                <a:solidFill>
                  <a:srgbClr val="002060"/>
                </a:solidFill>
              </a:rPr>
              <a:t> </a:t>
            </a:r>
            <a:r>
              <a:rPr lang="es-ES_tradnl" sz="2100" b="1">
                <a:solidFill>
                  <a:srgbClr val="002060"/>
                </a:solidFill>
              </a:rPr>
              <a:t>views</a:t>
            </a:r>
            <a:r>
              <a:rPr lang="es-ES_tradnl" sz="2100">
                <a:solidFill>
                  <a:srgbClr val="002060"/>
                </a:solidFill>
              </a:rPr>
              <a:t>. </a:t>
            </a:r>
            <a:r>
              <a:rPr lang="es-ES_tradnl" sz="2100" b="1">
                <a:solidFill>
                  <a:srgbClr val="002060"/>
                </a:solidFill>
              </a:rPr>
              <a:t>(8)                      I participated </a:t>
            </a:r>
            <a:r>
              <a:rPr lang="es-ES_tradnl" sz="2100">
                <a:solidFill>
                  <a:srgbClr val="002060"/>
                </a:solidFill>
              </a:rPr>
              <a:t>in a music festival in Vitoria with Pablo and Alba.</a:t>
            </a:r>
          </a:p>
        </p:txBody>
      </p:sp>
      <p:sp>
        <p:nvSpPr>
          <p:cNvPr id="10" name="Rectangle 9"/>
          <p:cNvSpPr/>
          <p:nvPr/>
        </p:nvSpPr>
        <p:spPr>
          <a:xfrm>
            <a:off x="6339016" y="1716226"/>
            <a:ext cx="5609968" cy="4590309"/>
          </a:xfrm>
          <a:prstGeom prst="rect">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AAD83873-31AE-BC40-BCE2-923AE24106AC}"/>
              </a:ext>
            </a:extLst>
          </p:cNvPr>
          <p:cNvSpPr/>
          <p:nvPr/>
        </p:nvSpPr>
        <p:spPr>
          <a:xfrm>
            <a:off x="9466734" y="1716226"/>
            <a:ext cx="1170513" cy="400110"/>
          </a:xfrm>
          <a:prstGeom prst="rect">
            <a:avLst/>
          </a:prstGeom>
        </p:spPr>
        <p:txBody>
          <a:bodyPr wrap="none">
            <a:spAutoFit/>
          </a:bodyPr>
          <a:lstStyle/>
          <a:p>
            <a:r>
              <a:rPr lang="en-GB" sz="2000">
                <a:solidFill>
                  <a:srgbClr val="F66400"/>
                </a:solidFill>
                <a:latin typeface="Century Gothic" panose="020B0502020202020204" pitchFamily="34" charset="0"/>
              </a:rPr>
              <a:t>Viajaste</a:t>
            </a:r>
            <a:endParaRPr lang="en-GB" sz="2000" dirty="0">
              <a:solidFill>
                <a:srgbClr val="F66400"/>
              </a:solidFill>
            </a:endParaRPr>
          </a:p>
        </p:txBody>
      </p:sp>
      <p:sp>
        <p:nvSpPr>
          <p:cNvPr id="13" name="Rectangle 12">
            <a:extLst>
              <a:ext uri="{FF2B5EF4-FFF2-40B4-BE49-F238E27FC236}">
                <a16:creationId xmlns:a16="http://schemas.microsoft.com/office/drawing/2014/main" id="{BBC33FBD-C71E-E14F-ADD6-77FDD754ED6F}"/>
              </a:ext>
            </a:extLst>
          </p:cNvPr>
          <p:cNvSpPr/>
          <p:nvPr/>
        </p:nvSpPr>
        <p:spPr>
          <a:xfrm>
            <a:off x="7473050" y="3264625"/>
            <a:ext cx="3882171" cy="400110"/>
          </a:xfrm>
          <a:prstGeom prst="rect">
            <a:avLst/>
          </a:prstGeom>
        </p:spPr>
        <p:txBody>
          <a:bodyPr wrap="square">
            <a:spAutoFit/>
          </a:bodyPr>
          <a:lstStyle/>
          <a:p>
            <a:r>
              <a:rPr lang="en-GB" sz="2000">
                <a:solidFill>
                  <a:srgbClr val="F66400"/>
                </a:solidFill>
                <a:latin typeface="Century Gothic" panose="020B0502020202020204" pitchFamily="34" charset="0"/>
              </a:rPr>
              <a:t>yo pasé las vacaciones aquí</a:t>
            </a:r>
            <a:endParaRPr lang="en-GB" sz="2000" dirty="0">
              <a:solidFill>
                <a:srgbClr val="F66400"/>
              </a:solidFill>
            </a:endParaRPr>
          </a:p>
        </p:txBody>
      </p:sp>
      <p:sp>
        <p:nvSpPr>
          <p:cNvPr id="14" name="Rectangle 13">
            <a:extLst>
              <a:ext uri="{FF2B5EF4-FFF2-40B4-BE49-F238E27FC236}">
                <a16:creationId xmlns:a16="http://schemas.microsoft.com/office/drawing/2014/main" id="{7819EE1B-B944-084F-855D-E46BCA0D0607}"/>
              </a:ext>
            </a:extLst>
          </p:cNvPr>
          <p:cNvSpPr/>
          <p:nvPr/>
        </p:nvSpPr>
        <p:spPr>
          <a:xfrm>
            <a:off x="9934107" y="2474378"/>
            <a:ext cx="1303729" cy="400110"/>
          </a:xfrm>
          <a:prstGeom prst="rect">
            <a:avLst/>
          </a:prstGeom>
        </p:spPr>
        <p:txBody>
          <a:bodyPr wrap="square">
            <a:spAutoFit/>
          </a:bodyPr>
          <a:lstStyle/>
          <a:p>
            <a:r>
              <a:rPr lang="en-GB" sz="2000">
                <a:solidFill>
                  <a:srgbClr val="F66400"/>
                </a:solidFill>
                <a:latin typeface="Century Gothic" panose="020B0502020202020204" pitchFamily="34" charset="0"/>
              </a:rPr>
              <a:t>Ella viajó</a:t>
            </a:r>
            <a:endParaRPr lang="en-GB" sz="2000" dirty="0">
              <a:solidFill>
                <a:srgbClr val="F66400"/>
              </a:solidFill>
            </a:endParaRPr>
          </a:p>
        </p:txBody>
      </p:sp>
      <p:sp>
        <p:nvSpPr>
          <p:cNvPr id="16" name="Rectangle 15">
            <a:extLst>
              <a:ext uri="{FF2B5EF4-FFF2-40B4-BE49-F238E27FC236}">
                <a16:creationId xmlns:a16="http://schemas.microsoft.com/office/drawing/2014/main" id="{EA98EA26-09E4-D44E-9505-3EABC18ACBC3}"/>
              </a:ext>
            </a:extLst>
          </p:cNvPr>
          <p:cNvSpPr/>
          <p:nvPr/>
        </p:nvSpPr>
        <p:spPr>
          <a:xfrm>
            <a:off x="6977110" y="4012710"/>
            <a:ext cx="2850823" cy="400110"/>
          </a:xfrm>
          <a:prstGeom prst="rect">
            <a:avLst/>
          </a:prstGeom>
        </p:spPr>
        <p:txBody>
          <a:bodyPr wrap="square">
            <a:spAutoFit/>
          </a:bodyPr>
          <a:lstStyle/>
          <a:p>
            <a:r>
              <a:rPr lang="en-GB" sz="2000">
                <a:solidFill>
                  <a:srgbClr val="F66400"/>
                </a:solidFill>
                <a:latin typeface="Century Gothic" panose="020B0502020202020204" pitchFamily="34" charset="0"/>
              </a:rPr>
              <a:t>Y tú? ¿Quedaste</a:t>
            </a:r>
            <a:endParaRPr lang="en-GB" sz="2000" dirty="0">
              <a:solidFill>
                <a:srgbClr val="F66400"/>
              </a:solidFill>
            </a:endParaRPr>
          </a:p>
        </p:txBody>
      </p:sp>
      <p:sp>
        <p:nvSpPr>
          <p:cNvPr id="18" name="Rectangle 17">
            <a:extLst>
              <a:ext uri="{FF2B5EF4-FFF2-40B4-BE49-F238E27FC236}">
                <a16:creationId xmlns:a16="http://schemas.microsoft.com/office/drawing/2014/main" id="{5D26452A-4BEC-474E-9274-0726D7077005}"/>
              </a:ext>
            </a:extLst>
          </p:cNvPr>
          <p:cNvSpPr/>
          <p:nvPr/>
        </p:nvSpPr>
        <p:spPr>
          <a:xfrm>
            <a:off x="8295597" y="4405311"/>
            <a:ext cx="492443" cy="400110"/>
          </a:xfrm>
          <a:prstGeom prst="rect">
            <a:avLst/>
          </a:prstGeom>
        </p:spPr>
        <p:txBody>
          <a:bodyPr wrap="none">
            <a:spAutoFit/>
          </a:bodyPr>
          <a:lstStyle/>
          <a:p>
            <a:r>
              <a:rPr lang="en-GB" sz="2000">
                <a:solidFill>
                  <a:srgbClr val="F66400"/>
                </a:solidFill>
                <a:latin typeface="Century Gothic" panose="020B0502020202020204" pitchFamily="34" charset="0"/>
              </a:rPr>
              <a:t>sin</a:t>
            </a:r>
            <a:endParaRPr lang="en-GB" sz="2000" dirty="0">
              <a:solidFill>
                <a:srgbClr val="F66400"/>
              </a:solidFill>
            </a:endParaRPr>
          </a:p>
        </p:txBody>
      </p:sp>
      <p:sp>
        <p:nvSpPr>
          <p:cNvPr id="19" name="Rectangle 18">
            <a:extLst>
              <a:ext uri="{FF2B5EF4-FFF2-40B4-BE49-F238E27FC236}">
                <a16:creationId xmlns:a16="http://schemas.microsoft.com/office/drawing/2014/main" id="{50AE0328-DAE5-0243-8E08-F6E123169AE6}"/>
              </a:ext>
            </a:extLst>
          </p:cNvPr>
          <p:cNvSpPr/>
          <p:nvPr/>
        </p:nvSpPr>
        <p:spPr>
          <a:xfrm>
            <a:off x="10221765" y="4374323"/>
            <a:ext cx="1628972" cy="400110"/>
          </a:xfrm>
          <a:prstGeom prst="rect">
            <a:avLst/>
          </a:prstGeom>
        </p:spPr>
        <p:txBody>
          <a:bodyPr wrap="none">
            <a:spAutoFit/>
          </a:bodyPr>
          <a:lstStyle/>
          <a:p>
            <a:r>
              <a:rPr lang="en-GB" sz="2000">
                <a:solidFill>
                  <a:srgbClr val="F66400"/>
                </a:solidFill>
                <a:latin typeface="Century Gothic" panose="020B0502020202020204" pitchFamily="34" charset="0"/>
              </a:rPr>
              <a:t>Ella caminó</a:t>
            </a:r>
            <a:endParaRPr lang="en-GB" sz="2000" dirty="0">
              <a:solidFill>
                <a:srgbClr val="F66400"/>
              </a:solidFill>
            </a:endParaRPr>
          </a:p>
        </p:txBody>
      </p:sp>
      <p:sp>
        <p:nvSpPr>
          <p:cNvPr id="20" name="Rectangle 19">
            <a:extLst>
              <a:ext uri="{FF2B5EF4-FFF2-40B4-BE49-F238E27FC236}">
                <a16:creationId xmlns:a16="http://schemas.microsoft.com/office/drawing/2014/main" id="{A55BCF0F-DF66-1F43-9D05-DCC0ADE4C712}"/>
              </a:ext>
            </a:extLst>
          </p:cNvPr>
          <p:cNvSpPr/>
          <p:nvPr/>
        </p:nvSpPr>
        <p:spPr>
          <a:xfrm>
            <a:off x="9123159" y="5189574"/>
            <a:ext cx="2550698" cy="400110"/>
          </a:xfrm>
          <a:prstGeom prst="rect">
            <a:avLst/>
          </a:prstGeom>
        </p:spPr>
        <p:txBody>
          <a:bodyPr wrap="none">
            <a:spAutoFit/>
          </a:bodyPr>
          <a:lstStyle/>
          <a:p>
            <a:r>
              <a:rPr lang="en-GB" sz="2000">
                <a:solidFill>
                  <a:srgbClr val="F66400"/>
                </a:solidFill>
                <a:latin typeface="Century Gothic" panose="020B0502020202020204" pitchFamily="34" charset="0"/>
              </a:rPr>
              <a:t>las vistas preciosas</a:t>
            </a:r>
            <a:endParaRPr lang="en-GB" sz="2000" dirty="0">
              <a:solidFill>
                <a:srgbClr val="F66400"/>
              </a:solidFill>
            </a:endParaRPr>
          </a:p>
        </p:txBody>
      </p:sp>
      <p:sp>
        <p:nvSpPr>
          <p:cNvPr id="23" name="Rectangle 22">
            <a:extLst>
              <a:ext uri="{FF2B5EF4-FFF2-40B4-BE49-F238E27FC236}">
                <a16:creationId xmlns:a16="http://schemas.microsoft.com/office/drawing/2014/main" id="{2376FB23-A8A6-894E-B903-1006D9C1F12F}"/>
              </a:ext>
            </a:extLst>
          </p:cNvPr>
          <p:cNvSpPr/>
          <p:nvPr/>
        </p:nvSpPr>
        <p:spPr>
          <a:xfrm>
            <a:off x="6840396" y="5546945"/>
            <a:ext cx="1701422" cy="400110"/>
          </a:xfrm>
          <a:prstGeom prst="rect">
            <a:avLst/>
          </a:prstGeom>
        </p:spPr>
        <p:txBody>
          <a:bodyPr wrap="square">
            <a:spAutoFit/>
          </a:bodyPr>
          <a:lstStyle/>
          <a:p>
            <a:r>
              <a:rPr lang="en-GB" sz="2000">
                <a:solidFill>
                  <a:srgbClr val="F66400"/>
                </a:solidFill>
                <a:latin typeface="Century Gothic" panose="020B0502020202020204" pitchFamily="34" charset="0"/>
              </a:rPr>
              <a:t>Yo participé</a:t>
            </a:r>
            <a:endParaRPr lang="en-GB" sz="2000" dirty="0">
              <a:solidFill>
                <a:srgbClr val="F66400"/>
              </a:solidFill>
            </a:endParaRPr>
          </a:p>
        </p:txBody>
      </p:sp>
      <p:pic>
        <p:nvPicPr>
          <p:cNvPr id="26" name="Picture 2" descr="green trees on island during daytime"/>
          <p:cNvPicPr>
            <a:picLocks noChangeAspect="1" noChangeArrowheads="1"/>
          </p:cNvPicPr>
          <p:nvPr/>
        </p:nvPicPr>
        <p:blipFill rotWithShape="1">
          <a:blip r:embed="rId4">
            <a:extLst>
              <a:ext uri="{28A0092B-C50C-407E-A947-70E740481C1C}">
                <a14:useLocalDpi xmlns:a14="http://schemas.microsoft.com/office/drawing/2010/main" val="0"/>
              </a:ext>
            </a:extLst>
          </a:blip>
          <a:srcRect l="17596" r="11912" b="42817"/>
          <a:stretch/>
        </p:blipFill>
        <p:spPr bwMode="auto">
          <a:xfrm>
            <a:off x="6977110" y="128194"/>
            <a:ext cx="3461091" cy="161159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6295" y="1144274"/>
            <a:ext cx="69408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Lee el texto</a:t>
            </a:r>
            <a:r>
              <a:rPr kumimoji="0" lang="en-GB" sz="2200" b="1" i="0" u="none" strike="noStrike" kern="1200" cap="none" spc="0" normalizeH="0" noProof="0">
                <a:ln>
                  <a:noFill/>
                </a:ln>
                <a:solidFill>
                  <a:srgbClr val="002060"/>
                </a:solidFill>
                <a:effectLst/>
                <a:uLnTx/>
                <a:uFillTx/>
                <a:latin typeface="Century Gothic" panose="020B0502020202020204" pitchFamily="34" charset="0"/>
                <a:ea typeface="+mn-ea"/>
                <a:cs typeface="+mn-cs"/>
              </a:rPr>
              <a:t> en inglés y completa el texto en español.</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Rectangle 27"/>
          <p:cNvSpPr/>
          <p:nvPr/>
        </p:nvSpPr>
        <p:spPr>
          <a:xfrm>
            <a:off x="6977110" y="122736"/>
            <a:ext cx="3142207" cy="400110"/>
          </a:xfrm>
          <a:prstGeom prst="rect">
            <a:avLst/>
          </a:prstGeom>
          <a:solidFill>
            <a:schemeClr val="accent4">
              <a:lumMod val="20000"/>
              <a:lumOff val="80000"/>
            </a:schemeClr>
          </a:solidFill>
        </p:spPr>
        <p:txBody>
          <a:bodyPr wrap="none">
            <a:spAutoFit/>
          </a:bodyPr>
          <a:lstStyle/>
          <a:p>
            <a:r>
              <a:rPr lang="es-ES_tradnl" sz="2000">
                <a:solidFill>
                  <a:srgbClr val="002060"/>
                </a:solidFill>
              </a:rPr>
              <a:t>La playa </a:t>
            </a:r>
            <a:r>
              <a:rPr lang="en-GB" sz="2000">
                <a:solidFill>
                  <a:srgbClr val="002060"/>
                </a:solidFill>
              </a:rPr>
              <a:t>de </a:t>
            </a:r>
            <a:r>
              <a:rPr lang="es-ES_tradnl" sz="2000">
                <a:solidFill>
                  <a:srgbClr val="002060"/>
                </a:solidFill>
              </a:rPr>
              <a:t>La Concha</a:t>
            </a:r>
          </a:p>
        </p:txBody>
      </p:sp>
      <p:pic>
        <p:nvPicPr>
          <p:cNvPr id="29" name="Picture 28">
            <a:extLst>
              <a:ext uri="{FF2B5EF4-FFF2-40B4-BE49-F238E27FC236}">
                <a16:creationId xmlns:a16="http://schemas.microsoft.com/office/drawing/2014/main" id="{EF5E8E2D-3B80-42EB-AF27-B5427DFB0F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882" r="20888"/>
          <a:stretch/>
        </p:blipFill>
        <p:spPr>
          <a:xfrm>
            <a:off x="10441002" y="427053"/>
            <a:ext cx="1593669" cy="1464065"/>
          </a:xfrm>
          <a:prstGeom prst="rect">
            <a:avLst/>
          </a:prstGeom>
        </p:spPr>
      </p:pic>
    </p:spTree>
    <p:extLst>
      <p:ext uri="{BB962C8B-B14F-4D97-AF65-F5344CB8AC3E}">
        <p14:creationId xmlns:p14="http://schemas.microsoft.com/office/powerpoint/2010/main" val="12827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8" grpId="0"/>
      <p:bldP spid="19" grpId="0"/>
      <p:bldP spid="20"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2A88CB-F3E0-D048-A98A-D067940C27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0737"/>
            <a:ext cx="5305647" cy="867128"/>
          </a:xfrm>
          <a:prstGeom prst="rect">
            <a:avLst/>
          </a:prstGeom>
        </p:spPr>
      </p:pic>
      <p:sp>
        <p:nvSpPr>
          <p:cNvPr id="5" name="Título 4">
            <a:extLst>
              <a:ext uri="{FF2B5EF4-FFF2-40B4-BE49-F238E27FC236}">
                <a16:creationId xmlns:a16="http://schemas.microsoft.com/office/drawing/2014/main" id="{199BC722-38FE-224A-9593-9FE06E29FC57}"/>
              </a:ext>
            </a:extLst>
          </p:cNvPr>
          <p:cNvSpPr>
            <a:spLocks noGrp="1"/>
          </p:cNvSpPr>
          <p:nvPr>
            <p:ph type="title"/>
          </p:nvPr>
        </p:nvSpPr>
        <p:spPr>
          <a:xfrm>
            <a:off x="233517" y="225322"/>
            <a:ext cx="4751458" cy="867129"/>
          </a:xfrm>
        </p:spPr>
        <p:txBody>
          <a:bodyPr>
            <a:normAutofit/>
          </a:bodyPr>
          <a:lstStyle/>
          <a:p>
            <a:r>
              <a:rPr lang="en-GB" sz="2400" b="1">
                <a:solidFill>
                  <a:schemeClr val="bg1"/>
                </a:solidFill>
              </a:rPr>
              <a:t>Diego </a:t>
            </a:r>
            <a:r>
              <a:rPr lang="en-GB" sz="2400" b="1" err="1">
                <a:solidFill>
                  <a:schemeClr val="bg1"/>
                </a:solidFill>
              </a:rPr>
              <a:t>habla</a:t>
            </a:r>
            <a:r>
              <a:rPr lang="en-GB" sz="2400" b="1">
                <a:solidFill>
                  <a:schemeClr val="bg1"/>
                </a:solidFill>
              </a:rPr>
              <a:t> con Ana sobre las vacaciones</a:t>
            </a:r>
            <a:endParaRPr lang="es-GB" sz="2400" b="1" dirty="0">
              <a:solidFill>
                <a:schemeClr val="bg1"/>
              </a:solidFill>
            </a:endParaRPr>
          </a:p>
        </p:txBody>
      </p:sp>
      <p:sp>
        <p:nvSpPr>
          <p:cNvPr id="7" name="TextBox 4">
            <a:extLst>
              <a:ext uri="{FF2B5EF4-FFF2-40B4-BE49-F238E27FC236}">
                <a16:creationId xmlns:a16="http://schemas.microsoft.com/office/drawing/2014/main" id="{15B1B292-4875-AB45-A386-60E93AE40116}"/>
              </a:ext>
            </a:extLst>
          </p:cNvPr>
          <p:cNvSpPr txBox="1"/>
          <p:nvPr/>
        </p:nvSpPr>
        <p:spPr>
          <a:xfrm>
            <a:off x="233514" y="1079274"/>
            <a:ext cx="110551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Diego </a:t>
            </a:r>
            <a:r>
              <a:rPr kumimoji="0" lang="es-419" sz="22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tiene unas ideas para </a:t>
            </a:r>
            <a:r>
              <a:rPr kumimoji="0" lang="es-419"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actividades en las vacaciones.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Escribe las palabras en español en la frase correcta. </a:t>
            </a:r>
          </a:p>
        </p:txBody>
      </p:sp>
      <p:sp>
        <p:nvSpPr>
          <p:cNvPr id="9" name="CuadroTexto 8">
            <a:extLst>
              <a:ext uri="{FF2B5EF4-FFF2-40B4-BE49-F238E27FC236}">
                <a16:creationId xmlns:a16="http://schemas.microsoft.com/office/drawing/2014/main" id="{F3209019-2C28-4D4E-A1F5-31F014639766}"/>
              </a:ext>
            </a:extLst>
          </p:cNvPr>
          <p:cNvSpPr txBox="1"/>
          <p:nvPr/>
        </p:nvSpPr>
        <p:spPr>
          <a:xfrm>
            <a:off x="248380" y="1798965"/>
            <a:ext cx="83534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edificio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muy</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__________</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Parece interesante.</a:t>
            </a:r>
            <a:r>
              <a:rPr lang="en-GB" sz="2400">
                <a:solidFill>
                  <a:srgbClr val="4472C4">
                    <a:lumMod val="50000"/>
                  </a:srgbClr>
                </a:solidFill>
                <a:latin typeface="Century Gothic" panose="020F0302020204030204"/>
              </a:rPr>
              <a:t> </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CuadroTexto 70">
            <a:extLst>
              <a:ext uri="{FF2B5EF4-FFF2-40B4-BE49-F238E27FC236}">
                <a16:creationId xmlns:a16="http://schemas.microsoft.com/office/drawing/2014/main" id="{8588FF67-70A5-434D-8D11-485217E93D93}"/>
              </a:ext>
            </a:extLst>
          </p:cNvPr>
          <p:cNvSpPr txBox="1"/>
          <p:nvPr/>
        </p:nvSpPr>
        <p:spPr>
          <a:xfrm>
            <a:off x="248381" y="2360896"/>
            <a:ext cx="70054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museo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está</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centro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la </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_________.</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CuadroTexto 71">
            <a:extLst>
              <a:ext uri="{FF2B5EF4-FFF2-40B4-BE49-F238E27FC236}">
                <a16:creationId xmlns:a16="http://schemas.microsoft.com/office/drawing/2014/main" id="{6321C423-7E9A-E048-8D65-64E44045BFA4}"/>
              </a:ext>
            </a:extLst>
          </p:cNvPr>
          <p:cNvSpPr txBox="1"/>
          <p:nvPr/>
        </p:nvSpPr>
        <p:spPr>
          <a:xfrm>
            <a:off x="248381" y="2922827"/>
            <a:ext cx="69397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Primero ¡necesito ____________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 </a:t>
            </a:r>
            <a:r>
              <a:rPr kumimoji="0" lang="en-GB"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cámara</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CuadroTexto 72">
            <a:extLst>
              <a:ext uri="{FF2B5EF4-FFF2-40B4-BE49-F238E27FC236}">
                <a16:creationId xmlns:a16="http://schemas.microsoft.com/office/drawing/2014/main" id="{0D7C41E0-D690-3F40-8E8A-6FD4BF5EF7A5}"/>
              </a:ext>
            </a:extLst>
          </p:cNvPr>
          <p:cNvSpPr txBox="1"/>
          <p:nvPr/>
        </p:nvSpPr>
        <p:spPr>
          <a:xfrm>
            <a:off x="248381" y="3484758"/>
            <a:ext cx="797686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Quieres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Sevilla __________ las ______________ ?</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CuadroTexto 73">
            <a:extLst>
              <a:ext uri="{FF2B5EF4-FFF2-40B4-BE49-F238E27FC236}">
                <a16:creationId xmlns:a16="http://schemas.microsoft.com/office/drawing/2014/main" id="{C6DE365B-02C0-5246-A186-65CE853DFB2F}"/>
              </a:ext>
            </a:extLst>
          </p:cNvPr>
          <p:cNvSpPr txBox="1"/>
          <p:nvPr/>
        </p:nvSpPr>
        <p:spPr>
          <a:xfrm>
            <a:off x="248381" y="4046689"/>
            <a:ext cx="74045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Podemos escuchar  _____________ de Shakira.</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CuadroTexto 74">
            <a:extLst>
              <a:ext uri="{FF2B5EF4-FFF2-40B4-BE49-F238E27FC236}">
                <a16:creationId xmlns:a16="http://schemas.microsoft.com/office/drawing/2014/main" id="{885F4CE3-8E30-D447-9113-41A40F27C837}"/>
              </a:ext>
            </a:extLst>
          </p:cNvPr>
          <p:cNvSpPr txBox="1"/>
          <p:nvPr/>
        </p:nvSpPr>
        <p:spPr>
          <a:xfrm>
            <a:off x="213022" y="4560140"/>
            <a:ext cx="8353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Yo quiero ir a una __________ pero Lucía no</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______ quiere pasar</a:t>
            </a:r>
            <a:r>
              <a:rPr kumimoji="0" lang="en-GB" sz="24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tiempo con sus amigos en la playa.</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6" name="CuadroTexto 75">
            <a:extLst>
              <a:ext uri="{FF2B5EF4-FFF2-40B4-BE49-F238E27FC236}">
                <a16:creationId xmlns:a16="http://schemas.microsoft.com/office/drawing/2014/main" id="{96871E24-8423-9547-A397-7632AC04F61C}"/>
              </a:ext>
            </a:extLst>
          </p:cNvPr>
          <p:cNvSpPr txBox="1"/>
          <p:nvPr/>
        </p:nvSpPr>
        <p:spPr>
          <a:xfrm>
            <a:off x="233514" y="5441772"/>
            <a:ext cx="116946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Me gusta visitar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_________ </a:t>
            </a:r>
            <a:r>
              <a:rPr kumimoji="0" lang="en-GB"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________</a:t>
            </a:r>
            <a:r>
              <a:rPr lang="en-GB" sz="2400">
                <a:solidFill>
                  <a:srgbClr val="4472C4">
                    <a:lumMod val="50000"/>
                  </a:srgbClr>
                </a:solidFill>
                <a:latin typeface="Century Gothic" panose="020F0302020204030204"/>
              </a:rPr>
              <a:t> porque no hay mucha gente.</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CuadroTexto 79">
            <a:extLst>
              <a:ext uri="{FF2B5EF4-FFF2-40B4-BE49-F238E27FC236}">
                <a16:creationId xmlns:a16="http://schemas.microsoft.com/office/drawing/2014/main" id="{71D6AF1F-ABDF-6348-99BB-066A1F2B06C0}"/>
              </a:ext>
            </a:extLst>
          </p:cNvPr>
          <p:cNvSpPr txBox="1"/>
          <p:nvPr/>
        </p:nvSpPr>
        <p:spPr>
          <a:xfrm>
            <a:off x="233515" y="5966832"/>
            <a:ext cx="11740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Voy</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 __________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 mi amigo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Javi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para organizar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________ </a:t>
            </a:r>
            <a:r>
              <a:rPr kumimoji="0" lang="en-GB"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bici.</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7" name="Picture 6" descr="yellow dot png - Clip Art Library">
            <a:extLst>
              <a:ext uri="{FF2B5EF4-FFF2-40B4-BE49-F238E27FC236}">
                <a16:creationId xmlns:a16="http://schemas.microsoft.com/office/drawing/2014/main" id="{3D5525B8-7CB2-8C49-98E3-C7527405E0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71985" y="2225833"/>
            <a:ext cx="734961" cy="734961"/>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D2E53AC6-3942-314D-A66B-070B169B3E47}"/>
              </a:ext>
            </a:extLst>
          </p:cNvPr>
          <p:cNvSpPr txBox="1"/>
          <p:nvPr/>
        </p:nvSpPr>
        <p:spPr>
          <a:xfrm>
            <a:off x="3667120" y="1744414"/>
            <a:ext cx="141737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66400"/>
                </a:solidFill>
                <a:effectLst/>
                <a:uLnTx/>
                <a:uFillTx/>
                <a:latin typeface="Century Gothic" panose="020F0302020204030204"/>
                <a:ea typeface="+mn-ea"/>
                <a:cs typeface="+mn-cs"/>
              </a:rPr>
              <a:t>antigu</a:t>
            </a:r>
            <a:r>
              <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rPr>
              <a:t>o</a:t>
            </a:r>
          </a:p>
        </p:txBody>
      </p:sp>
      <p:sp>
        <p:nvSpPr>
          <p:cNvPr id="99" name="CuadroTexto 98">
            <a:extLst>
              <a:ext uri="{FF2B5EF4-FFF2-40B4-BE49-F238E27FC236}">
                <a16:creationId xmlns:a16="http://schemas.microsoft.com/office/drawing/2014/main" id="{844318CF-836C-0C4D-AD85-1977182285B3}"/>
              </a:ext>
            </a:extLst>
          </p:cNvPr>
          <p:cNvSpPr txBox="1"/>
          <p:nvPr/>
        </p:nvSpPr>
        <p:spPr>
          <a:xfrm>
            <a:off x="5486279" y="2327361"/>
            <a:ext cx="133722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rPr>
              <a:t>c</a:t>
            </a:r>
            <a:r>
              <a:rPr kumimoji="0" lang="en-GB" sz="2600" b="1" i="0" u="none" strike="noStrike" kern="1200" cap="none" spc="0" normalizeH="0" baseline="0" noProof="0" dirty="0" err="1">
                <a:ln>
                  <a:noFill/>
                </a:ln>
                <a:solidFill>
                  <a:srgbClr val="F66400"/>
                </a:solidFill>
                <a:effectLst/>
                <a:uLnTx/>
                <a:uFillTx/>
                <a:latin typeface="Century Gothic" panose="020F0302020204030204"/>
                <a:ea typeface="+mn-ea"/>
                <a:cs typeface="+mn-cs"/>
              </a:rPr>
              <a:t>iudad</a:t>
            </a:r>
            <a:endPar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100" name="CuadroTexto 99">
            <a:extLst>
              <a:ext uri="{FF2B5EF4-FFF2-40B4-BE49-F238E27FC236}">
                <a16:creationId xmlns:a16="http://schemas.microsoft.com/office/drawing/2014/main" id="{3F96626E-507C-3E47-B30E-15438979D405}"/>
              </a:ext>
            </a:extLst>
          </p:cNvPr>
          <p:cNvSpPr txBox="1"/>
          <p:nvPr/>
        </p:nvSpPr>
        <p:spPr>
          <a:xfrm>
            <a:off x="3314130" y="2878285"/>
            <a:ext cx="1758815"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66400"/>
                </a:solidFill>
                <a:effectLst/>
                <a:uLnTx/>
                <a:uFillTx/>
                <a:latin typeface="Century Gothic" panose="020F0302020204030204"/>
                <a:ea typeface="+mn-ea"/>
                <a:cs typeface="+mn-cs"/>
              </a:rPr>
              <a:t>encontrar</a:t>
            </a:r>
            <a:endPar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101" name="CuadroTexto 100">
            <a:extLst>
              <a:ext uri="{FF2B5EF4-FFF2-40B4-BE49-F238E27FC236}">
                <a16:creationId xmlns:a16="http://schemas.microsoft.com/office/drawing/2014/main" id="{6BFCB8FA-AC58-4D45-AFDB-48248603B970}"/>
              </a:ext>
            </a:extLst>
          </p:cNvPr>
          <p:cNvSpPr txBox="1"/>
          <p:nvPr/>
        </p:nvSpPr>
        <p:spPr>
          <a:xfrm>
            <a:off x="3628319" y="3412354"/>
            <a:ext cx="144462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66400"/>
                </a:solidFill>
                <a:effectLst/>
                <a:uLnTx/>
                <a:uFillTx/>
                <a:latin typeface="Century Gothic" panose="020F0302020204030204"/>
                <a:ea typeface="+mn-ea"/>
                <a:cs typeface="+mn-cs"/>
              </a:rPr>
              <a:t>durante</a:t>
            </a:r>
            <a:endPar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102" name="CuadroTexto 101">
            <a:extLst>
              <a:ext uri="{FF2B5EF4-FFF2-40B4-BE49-F238E27FC236}">
                <a16:creationId xmlns:a16="http://schemas.microsoft.com/office/drawing/2014/main" id="{40D42165-0145-7843-A292-3C6027311526}"/>
              </a:ext>
            </a:extLst>
          </p:cNvPr>
          <p:cNvSpPr txBox="1"/>
          <p:nvPr/>
        </p:nvSpPr>
        <p:spPr>
          <a:xfrm>
            <a:off x="5716876" y="3424085"/>
            <a:ext cx="2090637"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66400"/>
                </a:solidFill>
                <a:effectLst/>
                <a:uLnTx/>
                <a:uFillTx/>
                <a:latin typeface="Century Gothic" panose="020F0302020204030204"/>
                <a:ea typeface="+mn-ea"/>
                <a:cs typeface="+mn-cs"/>
              </a:rPr>
              <a:t>vacaciones</a:t>
            </a:r>
            <a:endPar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103" name="CuadroTexto 102">
            <a:extLst>
              <a:ext uri="{FF2B5EF4-FFF2-40B4-BE49-F238E27FC236}">
                <a16:creationId xmlns:a16="http://schemas.microsoft.com/office/drawing/2014/main" id="{CC13B068-5261-7A48-98BE-FD8A31F6FB38}"/>
              </a:ext>
            </a:extLst>
          </p:cNvPr>
          <p:cNvSpPr txBox="1"/>
          <p:nvPr/>
        </p:nvSpPr>
        <p:spPr>
          <a:xfrm>
            <a:off x="3751103" y="3986440"/>
            <a:ext cx="188545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srgbClr val="F66400"/>
                </a:solidFill>
                <a:effectLst/>
                <a:uLnTx/>
                <a:uFillTx/>
                <a:latin typeface="Century Gothic" panose="020F0302020204030204"/>
                <a:ea typeface="+mn-ea"/>
                <a:cs typeface="+mn-cs"/>
              </a:rPr>
              <a:t>canciones</a:t>
            </a:r>
            <a:endPar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104" name="CuadroTexto 103">
            <a:extLst>
              <a:ext uri="{FF2B5EF4-FFF2-40B4-BE49-F238E27FC236}">
                <a16:creationId xmlns:a16="http://schemas.microsoft.com/office/drawing/2014/main" id="{BF740A39-A086-4245-ABD0-583F0C001272}"/>
              </a:ext>
            </a:extLst>
          </p:cNvPr>
          <p:cNvSpPr txBox="1"/>
          <p:nvPr/>
        </p:nvSpPr>
        <p:spPr>
          <a:xfrm>
            <a:off x="3621007" y="4530669"/>
            <a:ext cx="1037463"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F66400"/>
                </a:solidFill>
                <a:effectLst/>
                <a:uLnTx/>
                <a:uFillTx/>
                <a:latin typeface="Century Gothic" panose="020F0302020204030204"/>
                <a:ea typeface="+mn-ea"/>
                <a:cs typeface="+mn-cs"/>
              </a:rPr>
              <a:t>fiesta</a:t>
            </a:r>
            <a:endPar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3538129930"/>
              </p:ext>
            </p:extLst>
          </p:nvPr>
        </p:nvGraphicFramePr>
        <p:xfrm>
          <a:off x="8438018" y="1105330"/>
          <a:ext cx="3581394" cy="4105962"/>
        </p:xfrm>
        <a:graphic>
          <a:graphicData uri="http://schemas.openxmlformats.org/drawingml/2006/table">
            <a:tbl>
              <a:tblPr firstRow="1" bandRow="1">
                <a:tableStyleId>{21E4AEA4-8DFA-4A89-87EB-49C32662AFE0}</a:tableStyleId>
              </a:tblPr>
              <a:tblGrid>
                <a:gridCol w="1790697">
                  <a:extLst>
                    <a:ext uri="{9D8B030D-6E8A-4147-A177-3AD203B41FA5}">
                      <a16:colId xmlns:a16="http://schemas.microsoft.com/office/drawing/2014/main" val="2158742252"/>
                    </a:ext>
                  </a:extLst>
                </a:gridCol>
                <a:gridCol w="1790697">
                  <a:extLst>
                    <a:ext uri="{9D8B030D-6E8A-4147-A177-3AD203B41FA5}">
                      <a16:colId xmlns:a16="http://schemas.microsoft.com/office/drawing/2014/main" val="3097579718"/>
                    </a:ext>
                  </a:extLst>
                </a:gridCol>
              </a:tblGrid>
              <a:tr h="586566">
                <a:tc gridSpan="2">
                  <a:txBody>
                    <a:bodyPr/>
                    <a:lstStyle/>
                    <a:p>
                      <a:pPr algn="ctr"/>
                      <a:r>
                        <a:rPr lang="en-GB" sz="2800" dirty="0"/>
                        <a:t>Opciones</a:t>
                      </a:r>
                    </a:p>
                  </a:txBody>
                  <a:tcPr anchor="ctr"/>
                </a:tc>
                <a:tc hMerge="1">
                  <a:txBody>
                    <a:bodyPr/>
                    <a:lstStyle/>
                    <a:p>
                      <a:endParaRPr lang="en-GB" dirty="0"/>
                    </a:p>
                  </a:txBody>
                  <a:tcPr/>
                </a:tc>
                <a:extLst>
                  <a:ext uri="{0D108BD9-81ED-4DB2-BD59-A6C34878D82A}">
                    <a16:rowId xmlns:a16="http://schemas.microsoft.com/office/drawing/2014/main" val="1904290360"/>
                  </a:ext>
                </a:extLst>
              </a:tr>
              <a:tr h="586566">
                <a:tc>
                  <a:txBody>
                    <a:bodyPr/>
                    <a:lstStyle/>
                    <a:p>
                      <a:endParaRPr lang="en-GB"/>
                    </a:p>
                  </a:txBody>
                  <a:tcPr/>
                </a:tc>
                <a:tc>
                  <a:txBody>
                    <a:bodyPr/>
                    <a:lstStyle/>
                    <a:p>
                      <a:endParaRPr lang="en-GB" dirty="0"/>
                    </a:p>
                  </a:txBody>
                  <a:tcPr/>
                </a:tc>
                <a:extLst>
                  <a:ext uri="{0D108BD9-81ED-4DB2-BD59-A6C34878D82A}">
                    <a16:rowId xmlns:a16="http://schemas.microsoft.com/office/drawing/2014/main" val="1301153162"/>
                  </a:ext>
                </a:extLst>
              </a:tr>
              <a:tr h="58656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326298849"/>
                  </a:ext>
                </a:extLst>
              </a:tr>
              <a:tr h="586566">
                <a:tc>
                  <a:txBody>
                    <a:bodyPr/>
                    <a:lstStyle/>
                    <a:p>
                      <a:endParaRPr lang="en-GB"/>
                    </a:p>
                  </a:txBody>
                  <a:tcPr/>
                </a:tc>
                <a:tc>
                  <a:txBody>
                    <a:bodyPr/>
                    <a:lstStyle/>
                    <a:p>
                      <a:endParaRPr lang="en-GB"/>
                    </a:p>
                  </a:txBody>
                  <a:tcPr/>
                </a:tc>
                <a:extLst>
                  <a:ext uri="{0D108BD9-81ED-4DB2-BD59-A6C34878D82A}">
                    <a16:rowId xmlns:a16="http://schemas.microsoft.com/office/drawing/2014/main" val="2598420423"/>
                  </a:ext>
                </a:extLst>
              </a:tr>
              <a:tr h="58656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53819893"/>
                  </a:ext>
                </a:extLst>
              </a:tr>
              <a:tr h="586566">
                <a:tc>
                  <a:txBody>
                    <a:bodyPr/>
                    <a:lstStyle/>
                    <a:p>
                      <a:endParaRPr lang="en-GB"/>
                    </a:p>
                  </a:txBody>
                  <a:tcPr/>
                </a:tc>
                <a:tc>
                  <a:txBody>
                    <a:bodyPr/>
                    <a:lstStyle/>
                    <a:p>
                      <a:endParaRPr lang="en-GB"/>
                    </a:p>
                  </a:txBody>
                  <a:tcPr/>
                </a:tc>
                <a:extLst>
                  <a:ext uri="{0D108BD9-81ED-4DB2-BD59-A6C34878D82A}">
                    <a16:rowId xmlns:a16="http://schemas.microsoft.com/office/drawing/2014/main" val="439542439"/>
                  </a:ext>
                </a:extLst>
              </a:tr>
              <a:tr h="58656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117461614"/>
                  </a:ext>
                </a:extLst>
              </a:tr>
            </a:tbl>
          </a:graphicData>
        </a:graphic>
      </p:graphicFrame>
      <p:sp>
        <p:nvSpPr>
          <p:cNvPr id="38" name="Rectángulo 80">
            <a:extLst>
              <a:ext uri="{FF2B5EF4-FFF2-40B4-BE49-F238E27FC236}">
                <a16:creationId xmlns:a16="http://schemas.microsoft.com/office/drawing/2014/main" id="{DF85A62C-B2AE-3B44-AB52-D34B4B51A4FD}"/>
              </a:ext>
            </a:extLst>
          </p:cNvPr>
          <p:cNvSpPr/>
          <p:nvPr/>
        </p:nvSpPr>
        <p:spPr>
          <a:xfrm>
            <a:off x="8878756" y="1709618"/>
            <a:ext cx="65274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trip</a:t>
            </a:r>
            <a:endParaRPr kumimoji="0" lang="es-GB" sz="23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3" name="Rectángulo 80">
            <a:extLst>
              <a:ext uri="{FF2B5EF4-FFF2-40B4-BE49-F238E27FC236}">
                <a16:creationId xmlns:a16="http://schemas.microsoft.com/office/drawing/2014/main" id="{DF85A62C-B2AE-3B44-AB52-D34B4B51A4FD}"/>
              </a:ext>
            </a:extLst>
          </p:cNvPr>
          <p:cNvSpPr/>
          <p:nvPr/>
        </p:nvSpPr>
        <p:spPr>
          <a:xfrm>
            <a:off x="10758180" y="1760286"/>
            <a:ext cx="692818"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she</a:t>
            </a:r>
            <a:endParaRPr kumimoji="0" lang="es-GB" sz="23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1" name="Rectángulo 80">
            <a:extLst>
              <a:ext uri="{FF2B5EF4-FFF2-40B4-BE49-F238E27FC236}">
                <a16:creationId xmlns:a16="http://schemas.microsoft.com/office/drawing/2014/main" id="{DF85A62C-B2AE-3B44-AB52-D34B4B51A4FD}"/>
              </a:ext>
            </a:extLst>
          </p:cNvPr>
          <p:cNvSpPr/>
          <p:nvPr/>
        </p:nvSpPr>
        <p:spPr>
          <a:xfrm>
            <a:off x="8514983" y="2327361"/>
            <a:ext cx="1402948"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holidays</a:t>
            </a:r>
            <a:endParaRPr kumimoji="0" lang="es-GB" sz="23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5" name="Rectángulo 84">
            <a:extLst>
              <a:ext uri="{FF2B5EF4-FFF2-40B4-BE49-F238E27FC236}">
                <a16:creationId xmlns:a16="http://schemas.microsoft.com/office/drawing/2014/main" id="{2EE3995F-8F6C-AB4C-A91A-A60996A225C2}"/>
              </a:ext>
            </a:extLst>
          </p:cNvPr>
          <p:cNvSpPr/>
          <p:nvPr/>
        </p:nvSpPr>
        <p:spPr>
          <a:xfrm>
            <a:off x="10092010" y="2305943"/>
            <a:ext cx="1978427"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203864"/>
                </a:solidFill>
                <a:effectLst/>
                <a:uLnTx/>
                <a:uFillTx/>
                <a:latin typeface="Century Gothic" panose="020F0302020204030204"/>
                <a:ea typeface="+mn-ea"/>
                <a:cs typeface="Phosphate Inline" panose="02000506050000020004" pitchFamily="2" charset="77"/>
              </a:rPr>
              <a:t>old, ancient</a:t>
            </a:r>
            <a:endParaRPr kumimoji="0" lang="es-GB" sz="2300" b="0" i="0" u="none" strike="noStrike" kern="1200" cap="none" spc="0" normalizeH="0" baseline="0" noProof="0" dirty="0">
              <a:ln>
                <a:noFill/>
              </a:ln>
              <a:solidFill>
                <a:srgbClr val="203864"/>
              </a:solidFill>
              <a:effectLst/>
              <a:uLnTx/>
              <a:uFillTx/>
              <a:latin typeface="Century Gothic" panose="020F0302020204030204"/>
              <a:ea typeface="+mn-ea"/>
              <a:cs typeface="Phosphate Inline" panose="02000506050000020004" pitchFamily="2" charset="77"/>
            </a:endParaRPr>
          </a:p>
        </p:txBody>
      </p:sp>
      <p:sp>
        <p:nvSpPr>
          <p:cNvPr id="86" name="Rectángulo 85">
            <a:extLst>
              <a:ext uri="{FF2B5EF4-FFF2-40B4-BE49-F238E27FC236}">
                <a16:creationId xmlns:a16="http://schemas.microsoft.com/office/drawing/2014/main" id="{FB72B4F5-3C42-E747-AF51-37F40F1B67F7}"/>
              </a:ext>
            </a:extLst>
          </p:cNvPr>
          <p:cNvSpPr/>
          <p:nvPr/>
        </p:nvSpPr>
        <p:spPr>
          <a:xfrm>
            <a:off x="8785640" y="2909283"/>
            <a:ext cx="909223"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203864"/>
                </a:solidFill>
                <a:effectLst/>
                <a:uLnTx/>
                <a:uFillTx/>
                <a:latin typeface="Century Gothic" panose="020F0302020204030204"/>
                <a:ea typeface="+mn-ea"/>
                <a:cs typeface="Phosphate Inline" panose="02000506050000020004" pitchFamily="2" charset="77"/>
              </a:rPr>
              <a:t>June</a:t>
            </a:r>
            <a:endParaRPr kumimoji="0" lang="es-GB" sz="2300" b="0" i="0" u="none" strike="noStrike" kern="1200" cap="none" spc="0" normalizeH="0" baseline="0" noProof="0" dirty="0">
              <a:ln>
                <a:noFill/>
              </a:ln>
              <a:solidFill>
                <a:srgbClr val="203864"/>
              </a:solidFill>
              <a:effectLst/>
              <a:uLnTx/>
              <a:uFillTx/>
              <a:latin typeface="Century Gothic" panose="020F0302020204030204"/>
              <a:ea typeface="+mn-ea"/>
              <a:cs typeface="Phosphate Inline" panose="02000506050000020004" pitchFamily="2" charset="77"/>
            </a:endParaRPr>
          </a:p>
        </p:txBody>
      </p:sp>
      <p:sp>
        <p:nvSpPr>
          <p:cNvPr id="97" name="Rectángulo 96">
            <a:extLst>
              <a:ext uri="{FF2B5EF4-FFF2-40B4-BE49-F238E27FC236}">
                <a16:creationId xmlns:a16="http://schemas.microsoft.com/office/drawing/2014/main" id="{9B791E14-107B-3F4B-8192-F30ADFA8758F}"/>
              </a:ext>
            </a:extLst>
          </p:cNvPr>
          <p:cNvSpPr/>
          <p:nvPr/>
        </p:nvSpPr>
        <p:spPr>
          <a:xfrm>
            <a:off x="10566782" y="2918351"/>
            <a:ext cx="1096775"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203864"/>
                </a:solidFill>
                <a:effectLst/>
                <a:uLnTx/>
                <a:uFillTx/>
                <a:latin typeface="Century Gothic" panose="020F0302020204030204"/>
                <a:ea typeface="+mn-ea"/>
                <a:cs typeface="Phosphate Inline" panose="02000506050000020004" pitchFamily="2" charset="77"/>
              </a:rPr>
              <a:t>party</a:t>
            </a:r>
            <a:endParaRPr kumimoji="0" lang="es-GB" sz="2300" b="0" i="0" u="none" strike="noStrike" kern="1200" cap="none" spc="0" normalizeH="0" baseline="0" noProof="0" dirty="0">
              <a:ln>
                <a:noFill/>
              </a:ln>
              <a:solidFill>
                <a:srgbClr val="203864"/>
              </a:solidFill>
              <a:effectLst/>
              <a:uLnTx/>
              <a:uFillTx/>
              <a:latin typeface="Century Gothic" panose="020F0302020204030204"/>
              <a:ea typeface="+mn-ea"/>
              <a:cs typeface="Phosphate Inline" panose="02000506050000020004" pitchFamily="2" charset="77"/>
            </a:endParaRPr>
          </a:p>
        </p:txBody>
      </p:sp>
      <p:sp>
        <p:nvSpPr>
          <p:cNvPr id="82" name="Rectángulo 81">
            <a:extLst>
              <a:ext uri="{FF2B5EF4-FFF2-40B4-BE49-F238E27FC236}">
                <a16:creationId xmlns:a16="http://schemas.microsoft.com/office/drawing/2014/main" id="{9CD90262-10E3-8F4C-A8F5-0BB8E92617CC}"/>
              </a:ext>
            </a:extLst>
          </p:cNvPr>
          <p:cNvSpPr/>
          <p:nvPr/>
        </p:nvSpPr>
        <p:spPr>
          <a:xfrm>
            <a:off x="8335666" y="3504227"/>
            <a:ext cx="1808606"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a:ln>
                  <a:noFill/>
                </a:ln>
                <a:solidFill>
                  <a:srgbClr val="4472C4">
                    <a:lumMod val="50000"/>
                  </a:srgbClr>
                </a:solidFill>
                <a:effectLst/>
                <a:uLnTx/>
                <a:uFillTx/>
                <a:latin typeface="Century Gothic" panose="020F0302020204030204"/>
                <a:ea typeface="+mn-ea"/>
                <a:cs typeface="Forte" panose="020F0502020204030204" pitchFamily="34" charset="0"/>
              </a:rPr>
              <a:t>songs</a:t>
            </a:r>
            <a:endParaRPr kumimoji="0" lang="es-GB" sz="2300" b="0" i="0" u="none" strike="noStrike" kern="1200" cap="none" spc="0" normalizeH="0" baseline="0" noProof="0" dirty="0">
              <a:ln>
                <a:noFill/>
              </a:ln>
              <a:solidFill>
                <a:prstClr val="black"/>
              </a:solidFill>
              <a:effectLst/>
              <a:uLnTx/>
              <a:uFillTx/>
              <a:latin typeface="Century Gothic" panose="020F0302020204030204"/>
              <a:ea typeface="+mn-ea"/>
              <a:cs typeface="Forte" panose="020F0502020204030204" pitchFamily="34" charset="0"/>
            </a:endParaRPr>
          </a:p>
        </p:txBody>
      </p:sp>
      <p:sp>
        <p:nvSpPr>
          <p:cNvPr id="98" name="Rectángulo 97">
            <a:extLst>
              <a:ext uri="{FF2B5EF4-FFF2-40B4-BE49-F238E27FC236}">
                <a16:creationId xmlns:a16="http://schemas.microsoft.com/office/drawing/2014/main" id="{19E8C831-E65D-0F45-8D0A-5A82D2ECD0F4}"/>
              </a:ext>
            </a:extLst>
          </p:cNvPr>
          <p:cNvSpPr/>
          <p:nvPr/>
        </p:nvSpPr>
        <p:spPr>
          <a:xfrm>
            <a:off x="10571927" y="3520813"/>
            <a:ext cx="1019830"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203864"/>
                </a:solidFill>
                <a:effectLst/>
                <a:uLnTx/>
                <a:uFillTx/>
                <a:latin typeface="Century Gothic" panose="020F0302020204030204"/>
                <a:ea typeface="+mn-ea"/>
                <a:cs typeface="Phosphate Inline" panose="02000506050000020004" pitchFamily="2" charset="77"/>
              </a:rPr>
              <a:t>coast</a:t>
            </a:r>
            <a:endParaRPr kumimoji="0" lang="es-GB" sz="2300" b="0" i="0" u="none" strike="noStrike" kern="1200" cap="none" spc="0" normalizeH="0" baseline="0" noProof="0" dirty="0">
              <a:ln>
                <a:noFill/>
              </a:ln>
              <a:solidFill>
                <a:srgbClr val="203864"/>
              </a:solidFill>
              <a:effectLst/>
              <a:uLnTx/>
              <a:uFillTx/>
              <a:latin typeface="Century Gothic" panose="020F0302020204030204"/>
              <a:ea typeface="+mn-ea"/>
              <a:cs typeface="Phosphate Inline" panose="02000506050000020004" pitchFamily="2" charset="77"/>
            </a:endParaRPr>
          </a:p>
        </p:txBody>
      </p:sp>
      <p:sp>
        <p:nvSpPr>
          <p:cNvPr id="39" name="Rectángulo 81">
            <a:extLst>
              <a:ext uri="{FF2B5EF4-FFF2-40B4-BE49-F238E27FC236}">
                <a16:creationId xmlns:a16="http://schemas.microsoft.com/office/drawing/2014/main" id="{9CD90262-10E3-8F4C-A8F5-0BB8E92617CC}"/>
              </a:ext>
            </a:extLst>
          </p:cNvPr>
          <p:cNvSpPr/>
          <p:nvPr/>
        </p:nvSpPr>
        <p:spPr>
          <a:xfrm>
            <a:off x="8594881" y="4100833"/>
            <a:ext cx="1290739"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203864"/>
                </a:solidFill>
                <a:effectLst/>
                <a:uLnTx/>
                <a:uFillTx/>
                <a:latin typeface="Century Gothic" panose="020F0302020204030204"/>
                <a:ea typeface="+mn-ea"/>
                <a:cs typeface="Forte" panose="020F0502020204030204" pitchFamily="34" charset="0"/>
              </a:rPr>
              <a:t>to find</a:t>
            </a:r>
            <a:endParaRPr kumimoji="0" lang="es-GB" sz="2300" b="0" i="0" u="none" strike="noStrike" kern="1200" cap="none" spc="0" normalizeH="0" baseline="0" noProof="0" dirty="0">
              <a:ln>
                <a:noFill/>
              </a:ln>
              <a:solidFill>
                <a:srgbClr val="203864"/>
              </a:solidFill>
              <a:effectLst/>
              <a:uLnTx/>
              <a:uFillTx/>
              <a:latin typeface="Century Gothic" panose="020F0302020204030204"/>
              <a:ea typeface="+mn-ea"/>
              <a:cs typeface="Forte" panose="020F0502020204030204" pitchFamily="34" charset="0"/>
            </a:endParaRPr>
          </a:p>
        </p:txBody>
      </p:sp>
      <p:sp>
        <p:nvSpPr>
          <p:cNvPr id="40" name="Rectángulo 81">
            <a:extLst>
              <a:ext uri="{FF2B5EF4-FFF2-40B4-BE49-F238E27FC236}">
                <a16:creationId xmlns:a16="http://schemas.microsoft.com/office/drawing/2014/main" id="{9CD90262-10E3-8F4C-A8F5-0BB8E92617CC}"/>
              </a:ext>
            </a:extLst>
          </p:cNvPr>
          <p:cNvSpPr/>
          <p:nvPr/>
        </p:nvSpPr>
        <p:spPr>
          <a:xfrm>
            <a:off x="10453261" y="4084690"/>
            <a:ext cx="1132041"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203864"/>
                </a:solidFill>
                <a:effectLst/>
                <a:uLnTx/>
                <a:uFillTx/>
                <a:latin typeface="Century Gothic" panose="020F0302020204030204"/>
                <a:ea typeface="+mn-ea"/>
                <a:cs typeface="Forte" panose="020F0502020204030204" pitchFamily="34" charset="0"/>
              </a:rPr>
              <a:t>during</a:t>
            </a:r>
            <a:endParaRPr kumimoji="0" lang="es-GB" sz="2300" b="0" i="0" u="none" strike="noStrike" kern="1200" cap="none" spc="0" normalizeH="0" baseline="0" noProof="0" dirty="0">
              <a:ln>
                <a:noFill/>
              </a:ln>
              <a:solidFill>
                <a:srgbClr val="203864"/>
              </a:solidFill>
              <a:effectLst/>
              <a:uLnTx/>
              <a:uFillTx/>
              <a:latin typeface="Century Gothic" panose="020F0302020204030204"/>
              <a:ea typeface="+mn-ea"/>
              <a:cs typeface="Forte" panose="020F0502020204030204" pitchFamily="34" charset="0"/>
            </a:endParaRPr>
          </a:p>
        </p:txBody>
      </p:sp>
      <p:sp>
        <p:nvSpPr>
          <p:cNvPr id="41" name="Rectángulo 81">
            <a:extLst>
              <a:ext uri="{FF2B5EF4-FFF2-40B4-BE49-F238E27FC236}">
                <a16:creationId xmlns:a16="http://schemas.microsoft.com/office/drawing/2014/main" id="{9CD90262-10E3-8F4C-A8F5-0BB8E92617CC}"/>
              </a:ext>
            </a:extLst>
          </p:cNvPr>
          <p:cNvSpPr/>
          <p:nvPr/>
        </p:nvSpPr>
        <p:spPr>
          <a:xfrm>
            <a:off x="10262065" y="4687152"/>
            <a:ext cx="1782859" cy="44627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203864"/>
                </a:solidFill>
                <a:effectLst/>
                <a:uLnTx/>
                <a:uFillTx/>
                <a:latin typeface="Century Gothic" panose="020F0302020204030204"/>
                <a:ea typeface="+mn-ea"/>
                <a:cs typeface="Forte" panose="020F0502020204030204" pitchFamily="34" charset="0"/>
              </a:rPr>
              <a:t>to </a:t>
            </a:r>
            <a:r>
              <a:rPr kumimoji="0" lang="en-GB" sz="2300" b="0" i="0" u="none" strike="noStrike" kern="1200" cap="none" spc="0" normalizeH="0" baseline="0" noProof="0">
                <a:ln>
                  <a:noFill/>
                </a:ln>
                <a:solidFill>
                  <a:srgbClr val="203864"/>
                </a:solidFill>
                <a:effectLst/>
                <a:uLnTx/>
                <a:uFillTx/>
                <a:latin typeface="Century Gothic" panose="020F0302020204030204"/>
                <a:ea typeface="+mn-ea"/>
                <a:cs typeface="Forte" panose="020F0502020204030204" pitchFamily="34" charset="0"/>
              </a:rPr>
              <a:t>meet up</a:t>
            </a:r>
            <a:endParaRPr kumimoji="0" lang="es-GB" sz="2300" b="0" i="0" u="none" strike="noStrike" kern="1200" cap="none" spc="0" normalizeH="0" baseline="0" noProof="0" dirty="0">
              <a:ln>
                <a:noFill/>
              </a:ln>
              <a:solidFill>
                <a:srgbClr val="203864"/>
              </a:solidFill>
              <a:effectLst/>
              <a:uLnTx/>
              <a:uFillTx/>
              <a:latin typeface="Century Gothic" panose="020F0302020204030204"/>
              <a:ea typeface="+mn-ea"/>
              <a:cs typeface="Forte" panose="020F0502020204030204" pitchFamily="34" charset="0"/>
            </a:endParaRPr>
          </a:p>
        </p:txBody>
      </p:sp>
      <p:sp>
        <p:nvSpPr>
          <p:cNvPr id="42" name="Rectángulo 81">
            <a:extLst>
              <a:ext uri="{FF2B5EF4-FFF2-40B4-BE49-F238E27FC236}">
                <a16:creationId xmlns:a16="http://schemas.microsoft.com/office/drawing/2014/main" id="{9CD90262-10E3-8F4C-A8F5-0BB8E92617CC}"/>
              </a:ext>
            </a:extLst>
          </p:cNvPr>
          <p:cNvSpPr/>
          <p:nvPr/>
        </p:nvSpPr>
        <p:spPr>
          <a:xfrm>
            <a:off x="8763903" y="4625256"/>
            <a:ext cx="713657"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203864"/>
                </a:solidFill>
                <a:effectLst/>
                <a:uLnTx/>
                <a:uFillTx/>
                <a:latin typeface="Century Gothic" panose="020F0302020204030204"/>
                <a:ea typeface="+mn-ea"/>
                <a:cs typeface="Forte" panose="020F0502020204030204" pitchFamily="34" charset="0"/>
              </a:rPr>
              <a:t>city</a:t>
            </a:r>
            <a:endParaRPr kumimoji="0" lang="es-GB" sz="2300" b="0" i="0" u="none" strike="noStrike" kern="1200" cap="none" spc="0" normalizeH="0" baseline="0" noProof="0" dirty="0">
              <a:ln>
                <a:noFill/>
              </a:ln>
              <a:solidFill>
                <a:srgbClr val="203864"/>
              </a:solidFill>
              <a:effectLst/>
              <a:uLnTx/>
              <a:uFillTx/>
              <a:latin typeface="Century Gothic" panose="020F0302020204030204"/>
              <a:ea typeface="+mn-ea"/>
              <a:cs typeface="Forte" panose="020F0502020204030204" pitchFamily="34" charset="0"/>
            </a:endParaRPr>
          </a:p>
        </p:txBody>
      </p:sp>
      <p:sp>
        <p:nvSpPr>
          <p:cNvPr id="36" name="CuadroTexto 104">
            <a:extLst>
              <a:ext uri="{FF2B5EF4-FFF2-40B4-BE49-F238E27FC236}">
                <a16:creationId xmlns:a16="http://schemas.microsoft.com/office/drawing/2014/main" id="{CF20E987-F514-4D38-BD57-A765679E2775}"/>
              </a:ext>
            </a:extLst>
          </p:cNvPr>
          <p:cNvSpPr txBox="1"/>
          <p:nvPr/>
        </p:nvSpPr>
        <p:spPr>
          <a:xfrm>
            <a:off x="7232727" y="4517509"/>
            <a:ext cx="737702"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srgbClr val="F66400"/>
                </a:solidFill>
                <a:effectLst/>
                <a:uLnTx/>
                <a:uFillTx/>
                <a:latin typeface="Century Gothic" panose="020F0302020204030204"/>
                <a:ea typeface="+mn-ea"/>
                <a:cs typeface="+mn-cs"/>
              </a:rPr>
              <a:t>Ella</a:t>
            </a:r>
            <a:endPar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37" name="CuadroTexto 104">
            <a:extLst>
              <a:ext uri="{FF2B5EF4-FFF2-40B4-BE49-F238E27FC236}">
                <a16:creationId xmlns:a16="http://schemas.microsoft.com/office/drawing/2014/main" id="{FB5C20B4-9425-4352-B2D8-6B42231D25FC}"/>
              </a:ext>
            </a:extLst>
          </p:cNvPr>
          <p:cNvSpPr txBox="1"/>
          <p:nvPr/>
        </p:nvSpPr>
        <p:spPr>
          <a:xfrm>
            <a:off x="3533294" y="5398869"/>
            <a:ext cx="1077539"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F66400"/>
                </a:solidFill>
                <a:effectLst/>
                <a:uLnTx/>
                <a:uFillTx/>
                <a:latin typeface="Century Gothic" panose="020F0302020204030204"/>
                <a:ea typeface="+mn-ea"/>
                <a:cs typeface="+mn-cs"/>
              </a:rPr>
              <a:t>costa</a:t>
            </a:r>
            <a:endPar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43" name="CuadroTexto 104">
            <a:extLst>
              <a:ext uri="{FF2B5EF4-FFF2-40B4-BE49-F238E27FC236}">
                <a16:creationId xmlns:a16="http://schemas.microsoft.com/office/drawing/2014/main" id="{770C6A5F-5921-4387-9516-96267DFE373A}"/>
              </a:ext>
            </a:extLst>
          </p:cNvPr>
          <p:cNvSpPr txBox="1"/>
          <p:nvPr/>
        </p:nvSpPr>
        <p:spPr>
          <a:xfrm>
            <a:off x="5377809" y="5398869"/>
            <a:ext cx="965329"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66400"/>
                </a:solidFill>
                <a:effectLst/>
                <a:uLnTx/>
                <a:uFillTx/>
                <a:latin typeface="Century Gothic" panose="020F0302020204030204"/>
                <a:ea typeface="+mn-ea"/>
                <a:cs typeface="+mn-cs"/>
              </a:rPr>
              <a:t>junio</a:t>
            </a:r>
            <a:endPar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44" name="CuadroTexto 104">
            <a:extLst>
              <a:ext uri="{FF2B5EF4-FFF2-40B4-BE49-F238E27FC236}">
                <a16:creationId xmlns:a16="http://schemas.microsoft.com/office/drawing/2014/main" id="{39A841BC-E945-4D1E-9BCC-822A796ED4C9}"/>
              </a:ext>
            </a:extLst>
          </p:cNvPr>
          <p:cNvSpPr txBox="1"/>
          <p:nvPr/>
        </p:nvSpPr>
        <p:spPr>
          <a:xfrm>
            <a:off x="1668107" y="5935032"/>
            <a:ext cx="136447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66400"/>
                </a:solidFill>
                <a:effectLst/>
                <a:uLnTx/>
                <a:uFillTx/>
                <a:latin typeface="Century Gothic" panose="020F0302020204030204"/>
                <a:ea typeface="+mn-ea"/>
                <a:cs typeface="+mn-cs"/>
              </a:rPr>
              <a:t>quedar</a:t>
            </a:r>
            <a:endPar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45" name="CuadroTexto 104">
            <a:extLst>
              <a:ext uri="{FF2B5EF4-FFF2-40B4-BE49-F238E27FC236}">
                <a16:creationId xmlns:a16="http://schemas.microsoft.com/office/drawing/2014/main" id="{25AB032D-84C9-4548-BB6D-EC5783485303}"/>
              </a:ext>
            </a:extLst>
          </p:cNvPr>
          <p:cNvSpPr txBox="1"/>
          <p:nvPr/>
        </p:nvSpPr>
        <p:spPr>
          <a:xfrm>
            <a:off x="8865667" y="5954072"/>
            <a:ext cx="970137"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F66400"/>
                </a:solidFill>
                <a:effectLst/>
                <a:uLnTx/>
                <a:uFillTx/>
                <a:latin typeface="Century Gothic" panose="020F0302020204030204"/>
                <a:ea typeface="+mn-ea"/>
                <a:cs typeface="+mn-cs"/>
              </a:rPr>
              <a:t>viaje</a:t>
            </a:r>
            <a:endPar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46" name="Rounded Rectangle 11">
            <a:extLst>
              <a:ext uri="{FF2B5EF4-FFF2-40B4-BE49-F238E27FC236}">
                <a16:creationId xmlns:a16="http://schemas.microsoft.com/office/drawing/2014/main" id="{A316DD52-7894-4A75-969C-CA0645DA2978}"/>
              </a:ext>
            </a:extLst>
          </p:cNvPr>
          <p:cNvSpPr/>
          <p:nvPr/>
        </p:nvSpPr>
        <p:spPr>
          <a:xfrm>
            <a:off x="10758180" y="258166"/>
            <a:ext cx="116996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A46EE453-C0A8-4507-B22F-E12809A42B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8309" y="163762"/>
            <a:ext cx="936091" cy="936091"/>
          </a:xfrm>
          <a:prstGeom prst="rect">
            <a:avLst/>
          </a:prstGeom>
        </p:spPr>
      </p:pic>
      <p:pic>
        <p:nvPicPr>
          <p:cNvPr id="10" name="Picture 9">
            <a:extLst>
              <a:ext uri="{FF2B5EF4-FFF2-40B4-BE49-F238E27FC236}">
                <a16:creationId xmlns:a16="http://schemas.microsoft.com/office/drawing/2014/main" id="{AE148FED-E73E-47B8-B10B-9777899A1B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1887" y="85388"/>
            <a:ext cx="1377699" cy="916796"/>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5925" y="182354"/>
            <a:ext cx="946454" cy="946454"/>
          </a:xfrm>
          <a:prstGeom prst="rect">
            <a:avLst/>
          </a:prstGeom>
        </p:spPr>
      </p:pic>
    </p:spTree>
    <p:extLst>
      <p:ext uri="{BB962C8B-B14F-4D97-AF65-F5344CB8AC3E}">
        <p14:creationId xmlns:p14="http://schemas.microsoft.com/office/powerpoint/2010/main" val="361607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1" grpId="0"/>
      <p:bldP spid="10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US" sz="2900" b="1">
                <a:solidFill>
                  <a:schemeClr val="bg1"/>
                </a:solidFill>
                <a:latin typeface="Century Gothic" panose="020F0302020204030204"/>
              </a:rPr>
              <a:t>Las vacaciones de verano</a:t>
            </a:r>
            <a:endParaRPr lang="en-GB" sz="29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94896" y="2341643"/>
            <a:ext cx="5664169" cy="3647152"/>
          </a:xfrm>
          <a:prstGeom prst="rect">
            <a:avLst/>
          </a:prstGeom>
          <a:noFill/>
          <a:ln w="57150">
            <a:solidFill>
              <a:schemeClr val="accent5">
                <a:lumMod val="50000"/>
              </a:schemeClr>
            </a:solidFill>
          </a:ln>
        </p:spPr>
        <p:txBody>
          <a:bodyPr wrap="square" rtlCol="0">
            <a:spAutoFit/>
          </a:bodyPr>
          <a:lstStyle/>
          <a:p>
            <a:pPr>
              <a:lnSpc>
                <a:spcPct val="150000"/>
              </a:lnSpc>
            </a:pPr>
            <a:r>
              <a:rPr lang="es-ES_tradnl" sz="2200" b="1">
                <a:solidFill>
                  <a:srgbClr val="203864"/>
                </a:solidFill>
              </a:rPr>
              <a:t>D: </a:t>
            </a:r>
            <a:r>
              <a:rPr lang="es-ES_tradnl" sz="2200">
                <a:solidFill>
                  <a:srgbClr val="203864"/>
                </a:solidFill>
              </a:rPr>
              <a:t>Hi </a:t>
            </a:r>
            <a:r>
              <a:rPr lang="es-ES_tradnl" sz="2200" dirty="0">
                <a:solidFill>
                  <a:srgbClr val="203864"/>
                </a:solidFill>
              </a:rPr>
              <a:t>Hugo</a:t>
            </a:r>
            <a:r>
              <a:rPr lang="es-ES_tradnl" sz="2200">
                <a:solidFill>
                  <a:srgbClr val="203864"/>
                </a:solidFill>
              </a:rPr>
              <a:t>! Did </a:t>
            </a:r>
            <a:r>
              <a:rPr lang="es-ES_tradnl" sz="2200" dirty="0" err="1">
                <a:solidFill>
                  <a:srgbClr val="203864"/>
                </a:solidFill>
              </a:rPr>
              <a:t>you</a:t>
            </a:r>
            <a:r>
              <a:rPr lang="es-ES_tradnl" sz="2200" dirty="0">
                <a:solidFill>
                  <a:srgbClr val="203864"/>
                </a:solidFill>
              </a:rPr>
              <a:t> </a:t>
            </a:r>
            <a:r>
              <a:rPr lang="es-ES_tradnl" sz="2200" err="1">
                <a:solidFill>
                  <a:srgbClr val="203864"/>
                </a:solidFill>
              </a:rPr>
              <a:t>travel</a:t>
            </a:r>
            <a:r>
              <a:rPr lang="es-ES_tradnl" sz="2200">
                <a:solidFill>
                  <a:srgbClr val="203864"/>
                </a:solidFill>
              </a:rPr>
              <a:t> last summer? </a:t>
            </a:r>
            <a:endParaRPr lang="es-ES_tradnl" sz="2200" b="1" dirty="0">
              <a:solidFill>
                <a:srgbClr val="203864"/>
              </a:solidFill>
            </a:endParaRPr>
          </a:p>
          <a:p>
            <a:pPr>
              <a:lnSpc>
                <a:spcPct val="150000"/>
              </a:lnSpc>
            </a:pPr>
            <a:r>
              <a:rPr lang="es-ES_tradnl" sz="2200" b="1">
                <a:solidFill>
                  <a:srgbClr val="203864"/>
                </a:solidFill>
              </a:rPr>
              <a:t>H:</a:t>
            </a:r>
            <a:r>
              <a:rPr lang="es-ES_tradnl" sz="2200">
                <a:solidFill>
                  <a:srgbClr val="203864"/>
                </a:solidFill>
              </a:rPr>
              <a:t> I </a:t>
            </a:r>
            <a:r>
              <a:rPr lang="es-ES_tradnl" sz="2200" dirty="0" err="1">
                <a:solidFill>
                  <a:srgbClr val="203864"/>
                </a:solidFill>
              </a:rPr>
              <a:t>didn’t</a:t>
            </a:r>
            <a:r>
              <a:rPr lang="es-ES_tradnl" sz="2200" dirty="0">
                <a:solidFill>
                  <a:srgbClr val="203864"/>
                </a:solidFill>
              </a:rPr>
              <a:t>, </a:t>
            </a:r>
            <a:r>
              <a:rPr lang="es-ES_tradnl" sz="2200" dirty="0" err="1">
                <a:solidFill>
                  <a:srgbClr val="203864"/>
                </a:solidFill>
              </a:rPr>
              <a:t>but</a:t>
            </a:r>
            <a:r>
              <a:rPr lang="es-ES_tradnl" sz="2200" dirty="0">
                <a:solidFill>
                  <a:srgbClr val="203864"/>
                </a:solidFill>
              </a:rPr>
              <a:t> Nadia </a:t>
            </a:r>
            <a:r>
              <a:rPr lang="es-ES_tradnl" sz="2200" dirty="0" err="1">
                <a:solidFill>
                  <a:srgbClr val="203864"/>
                </a:solidFill>
              </a:rPr>
              <a:t>did</a:t>
            </a:r>
            <a:r>
              <a:rPr lang="es-ES_tradnl" sz="2200">
                <a:solidFill>
                  <a:srgbClr val="203864"/>
                </a:solidFill>
              </a:rPr>
              <a:t>. She </a:t>
            </a:r>
            <a:r>
              <a:rPr lang="es-ES_tradnl" sz="2200" dirty="0" err="1">
                <a:solidFill>
                  <a:srgbClr val="203864"/>
                </a:solidFill>
              </a:rPr>
              <a:t>travelled</a:t>
            </a:r>
            <a:r>
              <a:rPr lang="es-ES_tradnl" sz="2200" dirty="0">
                <a:solidFill>
                  <a:srgbClr val="203864"/>
                </a:solidFill>
              </a:rPr>
              <a:t> </a:t>
            </a:r>
            <a:r>
              <a:rPr lang="es-ES_tradnl" sz="2200" dirty="0" err="1">
                <a:solidFill>
                  <a:srgbClr val="203864"/>
                </a:solidFill>
              </a:rPr>
              <a:t>to</a:t>
            </a:r>
            <a:r>
              <a:rPr lang="es-ES_tradnl" sz="2200" dirty="0">
                <a:solidFill>
                  <a:srgbClr val="203864"/>
                </a:solidFill>
              </a:rPr>
              <a:t> </a:t>
            </a:r>
            <a:r>
              <a:rPr lang="es-ES_tradnl" sz="2200" err="1">
                <a:solidFill>
                  <a:srgbClr val="002060"/>
                </a:solidFill>
              </a:rPr>
              <a:t>England</a:t>
            </a:r>
            <a:r>
              <a:rPr lang="es-ES_tradnl" sz="2200">
                <a:solidFill>
                  <a:srgbClr val="002060"/>
                </a:solidFill>
              </a:rPr>
              <a:t> (in order) to </a:t>
            </a:r>
            <a:r>
              <a:rPr lang="es-ES_tradnl" sz="2200" dirty="0" err="1">
                <a:solidFill>
                  <a:srgbClr val="002060"/>
                </a:solidFill>
              </a:rPr>
              <a:t>visit</a:t>
            </a:r>
            <a:r>
              <a:rPr lang="es-ES_tradnl" sz="2200" dirty="0">
                <a:solidFill>
                  <a:srgbClr val="002060"/>
                </a:solidFill>
              </a:rPr>
              <a:t> </a:t>
            </a:r>
            <a:r>
              <a:rPr lang="es-ES_tradnl" sz="2200">
                <a:solidFill>
                  <a:srgbClr val="002060"/>
                </a:solidFill>
              </a:rPr>
              <a:t>a cousin whereas I spent the holidays here</a:t>
            </a:r>
          </a:p>
          <a:p>
            <a:pPr>
              <a:lnSpc>
                <a:spcPct val="150000"/>
              </a:lnSpc>
            </a:pPr>
            <a:r>
              <a:rPr lang="es-ES_tradnl" sz="2200">
                <a:solidFill>
                  <a:srgbClr val="002060"/>
                </a:solidFill>
              </a:rPr>
              <a:t>in San Sebastián on the Concha beach. Did you meet up with other friends?</a:t>
            </a:r>
          </a:p>
          <a:p>
            <a:pPr>
              <a:lnSpc>
                <a:spcPct val="150000"/>
              </a:lnSpc>
            </a:pPr>
            <a:r>
              <a:rPr lang="es-ES_tradnl" sz="2200" b="1">
                <a:solidFill>
                  <a:srgbClr val="002060"/>
                </a:solidFill>
              </a:rPr>
              <a:t>D: </a:t>
            </a:r>
            <a:r>
              <a:rPr lang="es-ES_tradnl" sz="2200">
                <a:solidFill>
                  <a:srgbClr val="002060"/>
                </a:solidFill>
              </a:rPr>
              <a:t>Yes, but without Lucía!</a:t>
            </a:r>
          </a:p>
        </p:txBody>
      </p:sp>
      <p:sp>
        <p:nvSpPr>
          <p:cNvPr id="21" name="Rectangle 20"/>
          <p:cNvSpPr/>
          <p:nvPr/>
        </p:nvSpPr>
        <p:spPr>
          <a:xfrm>
            <a:off x="5938027" y="2341642"/>
            <a:ext cx="6075011" cy="3647153"/>
          </a:xfrm>
          <a:prstGeom prst="rect">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p:cNvSpPr txBox="1"/>
          <p:nvPr/>
        </p:nvSpPr>
        <p:spPr>
          <a:xfrm>
            <a:off x="5938027" y="2925088"/>
            <a:ext cx="5589127" cy="498598"/>
          </a:xfrm>
          <a:prstGeom prst="rect">
            <a:avLst/>
          </a:prstGeom>
          <a:noFill/>
        </p:spPr>
        <p:txBody>
          <a:bodyPr wrap="square" rtlCol="0">
            <a:spAutoFit/>
          </a:bodyPr>
          <a:lstStyle/>
          <a:p>
            <a:pPr>
              <a:lnSpc>
                <a:spcPct val="120000"/>
              </a:lnSpc>
            </a:pPr>
            <a:r>
              <a:rPr lang="es-ES_tradnl" sz="2200" b="1">
                <a:solidFill>
                  <a:srgbClr val="EE6000"/>
                </a:solidFill>
              </a:rPr>
              <a:t>Yo no, pero Nadia sí. Ella viajó a</a:t>
            </a:r>
            <a:endParaRPr lang="en-GB" sz="2200" b="1" dirty="0">
              <a:solidFill>
                <a:srgbClr val="EE6000"/>
              </a:solidFill>
            </a:endParaRPr>
          </a:p>
        </p:txBody>
      </p:sp>
      <p:sp>
        <p:nvSpPr>
          <p:cNvPr id="23" name="Rectangle 22">
            <a:extLst>
              <a:ext uri="{FF2B5EF4-FFF2-40B4-BE49-F238E27FC236}">
                <a16:creationId xmlns:a16="http://schemas.microsoft.com/office/drawing/2014/main" id="{AAD83873-31AE-BC40-BCE2-923AE24106AC}"/>
              </a:ext>
            </a:extLst>
          </p:cNvPr>
          <p:cNvSpPr/>
          <p:nvPr/>
        </p:nvSpPr>
        <p:spPr>
          <a:xfrm>
            <a:off x="5938027" y="2429873"/>
            <a:ext cx="6444473" cy="430887"/>
          </a:xfrm>
          <a:prstGeom prst="rect">
            <a:avLst/>
          </a:prstGeom>
        </p:spPr>
        <p:txBody>
          <a:bodyPr wrap="square">
            <a:spAutoFit/>
          </a:bodyPr>
          <a:lstStyle/>
          <a:p>
            <a:r>
              <a:rPr lang="en-GB" sz="2200" b="1">
                <a:solidFill>
                  <a:srgbClr val="F66400"/>
                </a:solidFill>
                <a:latin typeface="Century Gothic" panose="020B0502020202020204" pitchFamily="34" charset="0"/>
              </a:rPr>
              <a:t>¡Hola Hugo! ¿Tú viajaste el verano pasado?</a:t>
            </a:r>
            <a:endParaRPr lang="en-GB" sz="2200" b="1" dirty="0">
              <a:solidFill>
                <a:srgbClr val="F66400"/>
              </a:solidFill>
            </a:endParaRPr>
          </a:p>
        </p:txBody>
      </p:sp>
      <p:pic>
        <p:nvPicPr>
          <p:cNvPr id="37" name="Picture 2" descr="green trees on island during daytime"/>
          <p:cNvPicPr>
            <a:picLocks noChangeAspect="1" noChangeArrowheads="1"/>
          </p:cNvPicPr>
          <p:nvPr/>
        </p:nvPicPr>
        <p:blipFill rotWithShape="1">
          <a:blip r:embed="rId4">
            <a:extLst>
              <a:ext uri="{28A0092B-C50C-407E-A947-70E740481C1C}">
                <a14:useLocalDpi xmlns:a14="http://schemas.microsoft.com/office/drawing/2010/main" val="0"/>
              </a:ext>
            </a:extLst>
          </a:blip>
          <a:srcRect l="17596" r="11912" b="42817"/>
          <a:stretch/>
        </p:blipFill>
        <p:spPr bwMode="auto">
          <a:xfrm>
            <a:off x="6566870" y="304972"/>
            <a:ext cx="4037006" cy="187975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36295" y="1288055"/>
            <a:ext cx="69408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Lee el texto</a:t>
            </a:r>
            <a:r>
              <a:rPr kumimoji="0" lang="en-GB" sz="2200" b="1" i="0" u="none" strike="noStrike" kern="1200" cap="none" spc="0" normalizeH="0" noProof="0">
                <a:ln>
                  <a:noFill/>
                </a:ln>
                <a:solidFill>
                  <a:srgbClr val="002060"/>
                </a:solidFill>
                <a:effectLst/>
                <a:uLnTx/>
                <a:uFillTx/>
                <a:latin typeface="Century Gothic" panose="020B0502020202020204" pitchFamily="34" charset="0"/>
                <a:ea typeface="+mn-ea"/>
                <a:cs typeface="+mn-cs"/>
              </a:rPr>
              <a:t> en inglés y escribe el texto en español.</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p:cNvSpPr txBox="1"/>
          <p:nvPr/>
        </p:nvSpPr>
        <p:spPr>
          <a:xfrm>
            <a:off x="5917186" y="3393864"/>
            <a:ext cx="5589127" cy="458523"/>
          </a:xfrm>
          <a:prstGeom prst="rect">
            <a:avLst/>
          </a:prstGeom>
          <a:noFill/>
        </p:spPr>
        <p:txBody>
          <a:bodyPr wrap="square" rtlCol="0">
            <a:spAutoFit/>
          </a:bodyPr>
          <a:lstStyle/>
          <a:p>
            <a:pPr>
              <a:lnSpc>
                <a:spcPct val="120000"/>
              </a:lnSpc>
            </a:pPr>
            <a:r>
              <a:rPr lang="es-ES_tradnl" sz="2200" b="1">
                <a:solidFill>
                  <a:srgbClr val="EE6000"/>
                </a:solidFill>
              </a:rPr>
              <a:t>Inglaterra para visitar a un primo</a:t>
            </a:r>
            <a:endParaRPr lang="en-GB" sz="2200" b="1" dirty="0">
              <a:solidFill>
                <a:srgbClr val="EE6000"/>
              </a:solidFill>
            </a:endParaRPr>
          </a:p>
        </p:txBody>
      </p:sp>
      <p:sp>
        <p:nvSpPr>
          <p:cNvPr id="40" name="TextBox 39"/>
          <p:cNvSpPr txBox="1"/>
          <p:nvPr/>
        </p:nvSpPr>
        <p:spPr>
          <a:xfrm>
            <a:off x="5929011" y="3911303"/>
            <a:ext cx="6020172" cy="498598"/>
          </a:xfrm>
          <a:prstGeom prst="rect">
            <a:avLst/>
          </a:prstGeom>
          <a:noFill/>
        </p:spPr>
        <p:txBody>
          <a:bodyPr wrap="square" rtlCol="0">
            <a:spAutoFit/>
          </a:bodyPr>
          <a:lstStyle/>
          <a:p>
            <a:pPr>
              <a:lnSpc>
                <a:spcPct val="120000"/>
              </a:lnSpc>
            </a:pPr>
            <a:r>
              <a:rPr lang="es-ES_tradnl" sz="2200" b="1">
                <a:solidFill>
                  <a:srgbClr val="EE6000"/>
                </a:solidFill>
              </a:rPr>
              <a:t>mientras que yo pasé las vacaciones aquí</a:t>
            </a:r>
            <a:endParaRPr lang="en-GB" sz="2200" b="1" dirty="0">
              <a:solidFill>
                <a:srgbClr val="EE6000"/>
              </a:solidFill>
            </a:endParaRPr>
          </a:p>
        </p:txBody>
      </p:sp>
      <p:sp>
        <p:nvSpPr>
          <p:cNvPr id="42" name="TextBox 41"/>
          <p:cNvSpPr txBox="1"/>
          <p:nvPr/>
        </p:nvSpPr>
        <p:spPr>
          <a:xfrm>
            <a:off x="5917185" y="4408766"/>
            <a:ext cx="6253973" cy="498598"/>
          </a:xfrm>
          <a:prstGeom prst="rect">
            <a:avLst/>
          </a:prstGeom>
          <a:noFill/>
        </p:spPr>
        <p:txBody>
          <a:bodyPr wrap="square" rtlCol="0">
            <a:spAutoFit/>
          </a:bodyPr>
          <a:lstStyle/>
          <a:p>
            <a:pPr>
              <a:lnSpc>
                <a:spcPct val="120000"/>
              </a:lnSpc>
            </a:pPr>
            <a:r>
              <a:rPr lang="es-ES_tradnl" sz="2200" b="1">
                <a:solidFill>
                  <a:srgbClr val="EE6000"/>
                </a:solidFill>
              </a:rPr>
              <a:t>en San Sebastián en la playa de La Concha.</a:t>
            </a:r>
            <a:endParaRPr lang="en-GB" sz="2200" b="1" dirty="0">
              <a:solidFill>
                <a:srgbClr val="EE6000"/>
              </a:solidFill>
            </a:endParaRPr>
          </a:p>
        </p:txBody>
      </p:sp>
      <p:sp>
        <p:nvSpPr>
          <p:cNvPr id="43" name="TextBox 42"/>
          <p:cNvSpPr txBox="1"/>
          <p:nvPr/>
        </p:nvSpPr>
        <p:spPr>
          <a:xfrm>
            <a:off x="5911687" y="4939327"/>
            <a:ext cx="6253973" cy="498598"/>
          </a:xfrm>
          <a:prstGeom prst="rect">
            <a:avLst/>
          </a:prstGeom>
          <a:noFill/>
        </p:spPr>
        <p:txBody>
          <a:bodyPr wrap="square" rtlCol="0">
            <a:spAutoFit/>
          </a:bodyPr>
          <a:lstStyle/>
          <a:p>
            <a:pPr>
              <a:lnSpc>
                <a:spcPct val="120000"/>
              </a:lnSpc>
            </a:pPr>
            <a:r>
              <a:rPr lang="es-ES_tradnl" sz="2200" b="1">
                <a:solidFill>
                  <a:srgbClr val="EE6000"/>
                </a:solidFill>
              </a:rPr>
              <a:t>¿Tú quedaste con otros amigos?</a:t>
            </a:r>
            <a:endParaRPr lang="en-GB" sz="2200" b="1" dirty="0">
              <a:solidFill>
                <a:srgbClr val="EE6000"/>
              </a:solidFill>
            </a:endParaRPr>
          </a:p>
        </p:txBody>
      </p:sp>
      <p:sp>
        <p:nvSpPr>
          <p:cNvPr id="44" name="TextBox 43"/>
          <p:cNvSpPr txBox="1"/>
          <p:nvPr/>
        </p:nvSpPr>
        <p:spPr>
          <a:xfrm>
            <a:off x="5938027" y="5469972"/>
            <a:ext cx="6253973" cy="498598"/>
          </a:xfrm>
          <a:prstGeom prst="rect">
            <a:avLst/>
          </a:prstGeom>
          <a:noFill/>
        </p:spPr>
        <p:txBody>
          <a:bodyPr wrap="square" rtlCol="0">
            <a:spAutoFit/>
          </a:bodyPr>
          <a:lstStyle/>
          <a:p>
            <a:pPr>
              <a:lnSpc>
                <a:spcPct val="120000"/>
              </a:lnSpc>
            </a:pPr>
            <a:r>
              <a:rPr lang="es-ES_tradnl" sz="2200" b="1">
                <a:solidFill>
                  <a:srgbClr val="EE6000"/>
                </a:solidFill>
              </a:rPr>
              <a:t>¡Sí, pero sin Lucía!</a:t>
            </a:r>
            <a:endParaRPr lang="en-GB" sz="2200" b="1" dirty="0">
              <a:solidFill>
                <a:srgbClr val="EE6000"/>
              </a:solidFill>
            </a:endParaRPr>
          </a:p>
        </p:txBody>
      </p:sp>
      <p:sp>
        <p:nvSpPr>
          <p:cNvPr id="45" name="Rectangle 44"/>
          <p:cNvSpPr/>
          <p:nvPr/>
        </p:nvSpPr>
        <p:spPr>
          <a:xfrm>
            <a:off x="6566870" y="303170"/>
            <a:ext cx="3142207" cy="400110"/>
          </a:xfrm>
          <a:prstGeom prst="rect">
            <a:avLst/>
          </a:prstGeom>
          <a:solidFill>
            <a:schemeClr val="accent4">
              <a:lumMod val="20000"/>
              <a:lumOff val="80000"/>
            </a:schemeClr>
          </a:solidFill>
        </p:spPr>
        <p:txBody>
          <a:bodyPr wrap="none">
            <a:spAutoFit/>
          </a:bodyPr>
          <a:lstStyle/>
          <a:p>
            <a:r>
              <a:rPr lang="es-ES_tradnl" sz="2000">
                <a:solidFill>
                  <a:srgbClr val="002060"/>
                </a:solidFill>
              </a:rPr>
              <a:t>La playa </a:t>
            </a:r>
            <a:r>
              <a:rPr lang="en-GB" sz="2000">
                <a:solidFill>
                  <a:srgbClr val="002060"/>
                </a:solidFill>
              </a:rPr>
              <a:t>de </a:t>
            </a:r>
            <a:r>
              <a:rPr lang="es-ES_tradnl" sz="2000">
                <a:solidFill>
                  <a:srgbClr val="002060"/>
                </a:solidFill>
              </a:rPr>
              <a:t>La Concha</a:t>
            </a:r>
          </a:p>
        </p:txBody>
      </p:sp>
      <p:pic>
        <p:nvPicPr>
          <p:cNvPr id="46" name="Picture 45">
            <a:extLst>
              <a:ext uri="{FF2B5EF4-FFF2-40B4-BE49-F238E27FC236}">
                <a16:creationId xmlns:a16="http://schemas.microsoft.com/office/drawing/2014/main" id="{EF5E8E2D-3B80-42EB-AF27-B5427DFB0F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882" r="20888"/>
          <a:stretch/>
        </p:blipFill>
        <p:spPr>
          <a:xfrm>
            <a:off x="10419369" y="714834"/>
            <a:ext cx="1593669" cy="1464065"/>
          </a:xfrm>
          <a:prstGeom prst="rect">
            <a:avLst/>
          </a:prstGeom>
        </p:spPr>
      </p:pic>
    </p:spTree>
    <p:extLst>
      <p:ext uri="{BB962C8B-B14F-4D97-AF65-F5344CB8AC3E}">
        <p14:creationId xmlns:p14="http://schemas.microsoft.com/office/powerpoint/2010/main" val="243741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39" grpId="0"/>
      <p:bldP spid="40" grpId="0"/>
      <p:bldP spid="42" grpId="0"/>
      <p:bldP spid="43" grpId="0"/>
      <p:bldP spid="4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17D52-8976-8A45-9C9D-FEA88A0353F5}"/>
              </a:ext>
            </a:extLst>
          </p:cNvPr>
          <p:cNvSpPr>
            <a:spLocks noGrp="1"/>
          </p:cNvSpPr>
          <p:nvPr>
            <p:ph type="title"/>
          </p:nvPr>
        </p:nvSpPr>
        <p:spPr>
          <a:xfrm>
            <a:off x="221567" y="120184"/>
            <a:ext cx="9387128" cy="739967"/>
          </a:xfrm>
        </p:spPr>
        <p:txBody>
          <a:bodyPr>
            <a:noAutofit/>
          </a:bodyPr>
          <a:lstStyle/>
          <a:p>
            <a:pPr>
              <a:lnSpc>
                <a:spcPct val="100000"/>
              </a:lnSpc>
            </a:pPr>
            <a:r>
              <a:rPr lang="es-ES" sz="2600" b="1" dirty="0"/>
              <a:t>Lee el texto con tu compañero/a de clase.  </a:t>
            </a:r>
            <a:br>
              <a:rPr lang="es-ES" sz="2600" b="1" dirty="0"/>
            </a:br>
            <a:r>
              <a:rPr lang="es-ES" sz="2600" b="1" dirty="0"/>
              <a:t>Traduce los verbos y los pronombres al español</a:t>
            </a:r>
            <a:r>
              <a:rPr lang="es-ES" sz="2600" dirty="0"/>
              <a:t>.</a:t>
            </a:r>
            <a:endParaRPr lang="es-GB" sz="2600" dirty="0"/>
          </a:p>
        </p:txBody>
      </p:sp>
      <p:sp>
        <p:nvSpPr>
          <p:cNvPr id="21" name="Llamada rectangular 20">
            <a:extLst>
              <a:ext uri="{FF2B5EF4-FFF2-40B4-BE49-F238E27FC236}">
                <a16:creationId xmlns:a16="http://schemas.microsoft.com/office/drawing/2014/main" id="{35645CC6-857B-7B4E-8D35-D6E5F82C8F0C}"/>
              </a:ext>
            </a:extLst>
          </p:cNvPr>
          <p:cNvSpPr/>
          <p:nvPr/>
        </p:nvSpPr>
        <p:spPr>
          <a:xfrm>
            <a:off x="221567" y="1019367"/>
            <a:ext cx="9855231" cy="5248617"/>
          </a:xfrm>
          <a:prstGeom prst="wedgeRectCallout">
            <a:avLst>
              <a:gd name="adj1" fmla="val 55517"/>
              <a:gd name="adj2" fmla="val -13826"/>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s-ES_tradnl" sz="2400" b="1">
                <a:solidFill>
                  <a:srgbClr val="002060"/>
                </a:solidFill>
              </a:rPr>
              <a:t>D: </a:t>
            </a:r>
            <a:r>
              <a:rPr lang="es-ES_tradnl" sz="2400">
                <a:solidFill>
                  <a:srgbClr val="002060"/>
                </a:solidFill>
              </a:rPr>
              <a:t>¡Hola Hugo! ¿</a:t>
            </a:r>
            <a:r>
              <a:rPr lang="es-ES_tradnl" sz="2400" b="1" i="1">
                <a:solidFill>
                  <a:srgbClr val="002060"/>
                </a:solidFill>
              </a:rPr>
              <a:t>[Did you travel] </a:t>
            </a:r>
            <a:r>
              <a:rPr lang="es-ES_tradnl" sz="2400">
                <a:solidFill>
                  <a:srgbClr val="002060"/>
                </a:solidFill>
              </a:rPr>
              <a:t>el verano pasado?</a:t>
            </a:r>
          </a:p>
          <a:p>
            <a:pPr>
              <a:lnSpc>
                <a:spcPct val="120000"/>
              </a:lnSpc>
            </a:pPr>
            <a:r>
              <a:rPr lang="es-ES_tradnl" sz="2400" b="1">
                <a:solidFill>
                  <a:srgbClr val="002060"/>
                </a:solidFill>
              </a:rPr>
              <a:t>H: </a:t>
            </a:r>
            <a:r>
              <a:rPr lang="es-ES_tradnl" sz="2400">
                <a:solidFill>
                  <a:srgbClr val="002060"/>
                </a:solidFill>
              </a:rPr>
              <a:t>Yo no, pero Nadia sí. </a:t>
            </a:r>
            <a:r>
              <a:rPr lang="es-ES_tradnl" sz="2400" b="1">
                <a:solidFill>
                  <a:srgbClr val="002060"/>
                </a:solidFill>
              </a:rPr>
              <a:t>[</a:t>
            </a:r>
            <a:r>
              <a:rPr lang="es-ES_tradnl" sz="2400" b="1" i="1">
                <a:solidFill>
                  <a:srgbClr val="002060"/>
                </a:solidFill>
              </a:rPr>
              <a:t>She travelled] </a:t>
            </a:r>
            <a:r>
              <a:rPr lang="es-ES_tradnl" sz="2400">
                <a:solidFill>
                  <a:srgbClr val="002060"/>
                </a:solidFill>
              </a:rPr>
              <a:t>a Inglaterra para visitar a un primo mientras que </a:t>
            </a:r>
            <a:r>
              <a:rPr lang="es-ES_tradnl" sz="2400" b="1" i="1">
                <a:solidFill>
                  <a:srgbClr val="002060"/>
                </a:solidFill>
              </a:rPr>
              <a:t>[I spent]  </a:t>
            </a:r>
            <a:r>
              <a:rPr lang="es-ES_tradnl" sz="2400">
                <a:solidFill>
                  <a:srgbClr val="002060"/>
                </a:solidFill>
              </a:rPr>
              <a:t>las vacaciones aquí en San Sebastián en la playa de La Concha. ¿</a:t>
            </a:r>
            <a:r>
              <a:rPr lang="es-ES_tradnl" sz="2400" b="1" i="1">
                <a:solidFill>
                  <a:srgbClr val="002060"/>
                </a:solidFill>
              </a:rPr>
              <a:t>[Did you meet up] </a:t>
            </a:r>
            <a:r>
              <a:rPr lang="es-ES_tradnl" sz="2400">
                <a:solidFill>
                  <a:srgbClr val="002060"/>
                </a:solidFill>
              </a:rPr>
              <a:t>con otros amigos?</a:t>
            </a:r>
          </a:p>
          <a:p>
            <a:pPr>
              <a:lnSpc>
                <a:spcPct val="120000"/>
              </a:lnSpc>
            </a:pPr>
            <a:r>
              <a:rPr lang="es-ES_tradnl" sz="2400" b="1">
                <a:solidFill>
                  <a:srgbClr val="002060"/>
                </a:solidFill>
              </a:rPr>
              <a:t>D: </a:t>
            </a:r>
            <a:r>
              <a:rPr lang="es-ES_tradnl" sz="2400">
                <a:solidFill>
                  <a:srgbClr val="002060"/>
                </a:solidFill>
              </a:rPr>
              <a:t>¡Sí, pero sin Lucía! </a:t>
            </a:r>
            <a:r>
              <a:rPr lang="es-ES_tradnl" sz="2400" b="1" i="1">
                <a:solidFill>
                  <a:srgbClr val="002060"/>
                </a:solidFill>
              </a:rPr>
              <a:t>[She walked] </a:t>
            </a:r>
            <a:r>
              <a:rPr lang="es-ES_tradnl" sz="2400">
                <a:solidFill>
                  <a:srgbClr val="002060"/>
                </a:solidFill>
              </a:rPr>
              <a:t>en las montañas cerca de la frontera con Francia para ver las vistas preciosas. </a:t>
            </a:r>
            <a:r>
              <a:rPr lang="es-ES_tradnl" sz="2400" b="1" i="1">
                <a:solidFill>
                  <a:srgbClr val="002060"/>
                </a:solidFill>
              </a:rPr>
              <a:t>[I participated] </a:t>
            </a:r>
            <a:r>
              <a:rPr lang="es-ES_tradnl" sz="2400">
                <a:solidFill>
                  <a:srgbClr val="002060"/>
                </a:solidFill>
              </a:rPr>
              <a:t>en un festival de música en Vitoria con Pablo y Alba.</a:t>
            </a:r>
          </a:p>
          <a:p>
            <a:pPr>
              <a:lnSpc>
                <a:spcPct val="120000"/>
              </a:lnSpc>
            </a:pPr>
            <a:r>
              <a:rPr lang="es-ES_tradnl" sz="2400" b="1">
                <a:solidFill>
                  <a:srgbClr val="002060"/>
                </a:solidFill>
              </a:rPr>
              <a:t>H: </a:t>
            </a:r>
            <a:r>
              <a:rPr lang="es-ES_tradnl" sz="2400">
                <a:solidFill>
                  <a:srgbClr val="002060"/>
                </a:solidFill>
              </a:rPr>
              <a:t>¿De verdad? ¿</a:t>
            </a:r>
            <a:r>
              <a:rPr lang="es-ES_tradnl" sz="2400" b="1" i="1">
                <a:solidFill>
                  <a:srgbClr val="002060"/>
                </a:solidFill>
              </a:rPr>
              <a:t>[Did you sing] </a:t>
            </a:r>
            <a:r>
              <a:rPr lang="es-ES_tradnl" sz="2400">
                <a:solidFill>
                  <a:srgbClr val="002060"/>
                </a:solidFill>
              </a:rPr>
              <a:t>en el festival?</a:t>
            </a:r>
          </a:p>
          <a:p>
            <a:pPr>
              <a:lnSpc>
                <a:spcPct val="120000"/>
              </a:lnSpc>
            </a:pPr>
            <a:r>
              <a:rPr lang="es-ES_tradnl" sz="2400" b="1">
                <a:solidFill>
                  <a:srgbClr val="002060"/>
                </a:solidFill>
              </a:rPr>
              <a:t>D: </a:t>
            </a:r>
            <a:r>
              <a:rPr lang="es-ES_tradnl" sz="2400">
                <a:solidFill>
                  <a:srgbClr val="002060"/>
                </a:solidFill>
              </a:rPr>
              <a:t>Ja, ja, ja. No, solo fui para escuchar a unos grupos, pero tuve suerte porque gané</a:t>
            </a:r>
            <a:r>
              <a:rPr lang="es-ES_tradnl" sz="2400" b="1">
                <a:solidFill>
                  <a:srgbClr val="002060"/>
                </a:solidFill>
              </a:rPr>
              <a:t> </a:t>
            </a:r>
            <a:r>
              <a:rPr lang="es-ES_tradnl" sz="2400">
                <a:solidFill>
                  <a:srgbClr val="002060"/>
                </a:solidFill>
              </a:rPr>
              <a:t>un premio en el festival.</a:t>
            </a:r>
            <a:r>
              <a:rPr lang="es-GB" sz="2400">
                <a:solidFill>
                  <a:srgbClr val="002060"/>
                </a:solidFill>
              </a:rPr>
              <a:t> </a:t>
            </a:r>
            <a:r>
              <a:rPr lang="es-ES_tradnl" sz="2400">
                <a:solidFill>
                  <a:srgbClr val="002060"/>
                </a:solidFill>
              </a:rPr>
              <a:t>En cambio Lucía no pasó un buen día. ¡</a:t>
            </a:r>
            <a:r>
              <a:rPr lang="es-ES_tradnl" sz="2400" b="1" i="1">
                <a:solidFill>
                  <a:srgbClr val="002060"/>
                </a:solidFill>
              </a:rPr>
              <a:t>[She cried]</a:t>
            </a:r>
            <a:r>
              <a:rPr lang="es-ES_tradnl" sz="2400">
                <a:solidFill>
                  <a:srgbClr val="002060"/>
                </a:solidFill>
              </a:rPr>
              <a:t> porque olvidó la cámara!</a:t>
            </a:r>
            <a:endParaRPr lang="es-GB" sz="2400" dirty="0">
              <a:solidFill>
                <a:srgbClr val="115076"/>
              </a:solidFill>
            </a:endParaRPr>
          </a:p>
        </p:txBody>
      </p:sp>
      <p:sp>
        <p:nvSpPr>
          <p:cNvPr id="37" name="Título 1">
            <a:extLst>
              <a:ext uri="{FF2B5EF4-FFF2-40B4-BE49-F238E27FC236}">
                <a16:creationId xmlns:a16="http://schemas.microsoft.com/office/drawing/2014/main" id="{8F9C45EF-BD30-1940-9666-7A9B3EECFEE5}"/>
              </a:ext>
            </a:extLst>
          </p:cNvPr>
          <p:cNvSpPr txBox="1">
            <a:spLocks/>
          </p:cNvSpPr>
          <p:nvPr/>
        </p:nvSpPr>
        <p:spPr>
          <a:xfrm>
            <a:off x="246711" y="780501"/>
            <a:ext cx="6446686" cy="438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3" name="Rounded Rectangle 11">
            <a:extLst>
              <a:ext uri="{FF2B5EF4-FFF2-40B4-BE49-F238E27FC236}">
                <a16:creationId xmlns:a16="http://schemas.microsoft.com/office/drawing/2014/main" id="{A316DD52-7894-4A75-969C-CA0645DA2978}"/>
              </a:ext>
            </a:extLst>
          </p:cNvPr>
          <p:cNvSpPr/>
          <p:nvPr/>
        </p:nvSpPr>
        <p:spPr>
          <a:xfrm>
            <a:off x="9744075" y="188855"/>
            <a:ext cx="2203249" cy="420746"/>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A4DCBE55-A09F-4114-9B2F-1C0BB55262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5315" y="1019367"/>
            <a:ext cx="1529974" cy="1147481"/>
          </a:xfrm>
          <a:prstGeom prst="rect">
            <a:avLst/>
          </a:prstGeom>
        </p:spPr>
      </p:pic>
      <p:pic>
        <p:nvPicPr>
          <p:cNvPr id="10" name="Picture 9">
            <a:extLst>
              <a:ext uri="{FF2B5EF4-FFF2-40B4-BE49-F238E27FC236}">
                <a16:creationId xmlns:a16="http://schemas.microsoft.com/office/drawing/2014/main" id="{354D1074-66D2-422F-9886-26789E3BAC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8849" y="2606655"/>
            <a:ext cx="2602782" cy="1464065"/>
          </a:xfrm>
          <a:prstGeom prst="rect">
            <a:avLst/>
          </a:prstGeom>
        </p:spPr>
      </p:pic>
      <p:pic>
        <p:nvPicPr>
          <p:cNvPr id="11" name="Picture 10">
            <a:extLst>
              <a:ext uri="{FF2B5EF4-FFF2-40B4-BE49-F238E27FC236}">
                <a16:creationId xmlns:a16="http://schemas.microsoft.com/office/drawing/2014/main" id="{01EA45E8-BF06-4671-AAF2-6D0F7D0A01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5191" y="4640822"/>
            <a:ext cx="1530098" cy="1236085"/>
          </a:xfrm>
          <a:prstGeom prst="rect">
            <a:avLst/>
          </a:prstGeom>
        </p:spPr>
      </p:pic>
      <p:sp>
        <p:nvSpPr>
          <p:cNvPr id="5" name="Rectangle 4">
            <a:extLst>
              <a:ext uri="{FF2B5EF4-FFF2-40B4-BE49-F238E27FC236}">
                <a16:creationId xmlns:a16="http://schemas.microsoft.com/office/drawing/2014/main" id="{4BD69F81-38C1-4FD8-8901-C01021CBDBC8}"/>
              </a:ext>
            </a:extLst>
          </p:cNvPr>
          <p:cNvSpPr/>
          <p:nvPr/>
        </p:nvSpPr>
        <p:spPr>
          <a:xfrm>
            <a:off x="2696126" y="1062890"/>
            <a:ext cx="2219005" cy="356855"/>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2060"/>
                </a:solidFill>
              </a:rPr>
              <a:t>Tú viajaste</a:t>
            </a:r>
            <a:endParaRPr lang="en-GB" sz="2400" b="1" dirty="0">
              <a:solidFill>
                <a:srgbClr val="002060"/>
              </a:solidFill>
            </a:endParaRPr>
          </a:p>
        </p:txBody>
      </p:sp>
      <p:sp>
        <p:nvSpPr>
          <p:cNvPr id="14" name="Rectangle 13">
            <a:extLst>
              <a:ext uri="{FF2B5EF4-FFF2-40B4-BE49-F238E27FC236}">
                <a16:creationId xmlns:a16="http://schemas.microsoft.com/office/drawing/2014/main" id="{44529ACA-5B03-4B95-84F4-18026FF538B7}"/>
              </a:ext>
            </a:extLst>
          </p:cNvPr>
          <p:cNvSpPr/>
          <p:nvPr/>
        </p:nvSpPr>
        <p:spPr>
          <a:xfrm>
            <a:off x="3854681" y="1484666"/>
            <a:ext cx="2120900" cy="397237"/>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Ella </a:t>
            </a:r>
            <a:r>
              <a:rPr lang="en-GB" sz="2400" b="1" dirty="0" err="1">
                <a:solidFill>
                  <a:srgbClr val="002060"/>
                </a:solidFill>
              </a:rPr>
              <a:t>viajó</a:t>
            </a:r>
            <a:endParaRPr lang="en-GB" sz="2400" b="1" dirty="0">
              <a:solidFill>
                <a:srgbClr val="002060"/>
              </a:solidFill>
            </a:endParaRPr>
          </a:p>
        </p:txBody>
      </p:sp>
      <p:sp>
        <p:nvSpPr>
          <p:cNvPr id="16" name="Rectangle 15">
            <a:extLst>
              <a:ext uri="{FF2B5EF4-FFF2-40B4-BE49-F238E27FC236}">
                <a16:creationId xmlns:a16="http://schemas.microsoft.com/office/drawing/2014/main" id="{E2BCD031-A5C0-48F5-8BF4-B0FD547F5EC4}"/>
              </a:ext>
            </a:extLst>
          </p:cNvPr>
          <p:cNvSpPr/>
          <p:nvPr/>
        </p:nvSpPr>
        <p:spPr>
          <a:xfrm>
            <a:off x="3657600" y="1933191"/>
            <a:ext cx="1384300" cy="40996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rgbClr val="002060"/>
                </a:solidFill>
              </a:rPr>
              <a:t>yo pasé</a:t>
            </a:r>
            <a:endParaRPr lang="en-GB" sz="2400" b="1" dirty="0">
              <a:solidFill>
                <a:srgbClr val="002060"/>
              </a:solidFill>
            </a:endParaRPr>
          </a:p>
        </p:txBody>
      </p:sp>
      <p:sp>
        <p:nvSpPr>
          <p:cNvPr id="18" name="Rectangle 17">
            <a:extLst>
              <a:ext uri="{FF2B5EF4-FFF2-40B4-BE49-F238E27FC236}">
                <a16:creationId xmlns:a16="http://schemas.microsoft.com/office/drawing/2014/main" id="{C522937A-D356-412D-9705-8A1EA971B108}"/>
              </a:ext>
            </a:extLst>
          </p:cNvPr>
          <p:cNvSpPr/>
          <p:nvPr/>
        </p:nvSpPr>
        <p:spPr>
          <a:xfrm>
            <a:off x="7620779" y="3641129"/>
            <a:ext cx="2258069" cy="429591"/>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2060"/>
                </a:solidFill>
              </a:rPr>
              <a:t>Yo participé</a:t>
            </a:r>
            <a:endParaRPr lang="en-GB" sz="2400" b="1" dirty="0">
              <a:solidFill>
                <a:srgbClr val="002060"/>
              </a:solidFill>
            </a:endParaRPr>
          </a:p>
        </p:txBody>
      </p:sp>
      <p:sp>
        <p:nvSpPr>
          <p:cNvPr id="19" name="Rectangle 18">
            <a:extLst>
              <a:ext uri="{FF2B5EF4-FFF2-40B4-BE49-F238E27FC236}">
                <a16:creationId xmlns:a16="http://schemas.microsoft.com/office/drawing/2014/main" id="{29118AB1-C029-4A4F-8AC9-C047AA4584B2}"/>
              </a:ext>
            </a:extLst>
          </p:cNvPr>
          <p:cNvSpPr/>
          <p:nvPr/>
        </p:nvSpPr>
        <p:spPr>
          <a:xfrm>
            <a:off x="6099554" y="2343151"/>
            <a:ext cx="2650259" cy="429591"/>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Tú </a:t>
            </a:r>
            <a:r>
              <a:rPr lang="en-GB" sz="2400" b="1" dirty="0" err="1">
                <a:solidFill>
                  <a:srgbClr val="002060"/>
                </a:solidFill>
              </a:rPr>
              <a:t>quedaste</a:t>
            </a:r>
            <a:endParaRPr lang="en-GB" sz="2400" b="1" dirty="0">
              <a:solidFill>
                <a:srgbClr val="002060"/>
              </a:solidFill>
            </a:endParaRPr>
          </a:p>
        </p:txBody>
      </p:sp>
      <p:sp>
        <p:nvSpPr>
          <p:cNvPr id="20" name="Rectangle 19">
            <a:extLst>
              <a:ext uri="{FF2B5EF4-FFF2-40B4-BE49-F238E27FC236}">
                <a16:creationId xmlns:a16="http://schemas.microsoft.com/office/drawing/2014/main" id="{9BEF6D97-DB39-45A9-ACBF-69F006ECA74C}"/>
              </a:ext>
            </a:extLst>
          </p:cNvPr>
          <p:cNvSpPr/>
          <p:nvPr/>
        </p:nvSpPr>
        <p:spPr>
          <a:xfrm>
            <a:off x="3335111" y="3206780"/>
            <a:ext cx="1976029" cy="436895"/>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rgbClr val="002060"/>
                </a:solidFill>
              </a:rPr>
              <a:t>Ella caminó</a:t>
            </a:r>
            <a:endParaRPr lang="en-GB" sz="2400" b="1" dirty="0">
              <a:solidFill>
                <a:srgbClr val="002060"/>
              </a:solidFill>
            </a:endParaRPr>
          </a:p>
        </p:txBody>
      </p:sp>
      <p:sp>
        <p:nvSpPr>
          <p:cNvPr id="23" name="Rectangle 22">
            <a:extLst>
              <a:ext uri="{FF2B5EF4-FFF2-40B4-BE49-F238E27FC236}">
                <a16:creationId xmlns:a16="http://schemas.microsoft.com/office/drawing/2014/main" id="{8299EB55-837C-458D-97F3-D76B2B8F97E0}"/>
              </a:ext>
            </a:extLst>
          </p:cNvPr>
          <p:cNvSpPr/>
          <p:nvPr/>
        </p:nvSpPr>
        <p:spPr>
          <a:xfrm>
            <a:off x="2908766" y="4560874"/>
            <a:ext cx="2006365" cy="356855"/>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002060"/>
                </a:solidFill>
              </a:rPr>
              <a:t>Tú </a:t>
            </a:r>
            <a:r>
              <a:rPr lang="en-GB" sz="2400" b="1" dirty="0" err="1">
                <a:solidFill>
                  <a:srgbClr val="002060"/>
                </a:solidFill>
              </a:rPr>
              <a:t>cantaste</a:t>
            </a:r>
            <a:endParaRPr lang="en-GB" sz="2400" b="1" dirty="0">
              <a:solidFill>
                <a:srgbClr val="002060"/>
              </a:solidFill>
            </a:endParaRPr>
          </a:p>
        </p:txBody>
      </p:sp>
      <p:sp>
        <p:nvSpPr>
          <p:cNvPr id="24" name="Rectangle 23">
            <a:extLst>
              <a:ext uri="{FF2B5EF4-FFF2-40B4-BE49-F238E27FC236}">
                <a16:creationId xmlns:a16="http://schemas.microsoft.com/office/drawing/2014/main" id="{0D6B86A7-3CC3-4836-89A1-BE4FE28F5A5E}"/>
              </a:ext>
            </a:extLst>
          </p:cNvPr>
          <p:cNvSpPr/>
          <p:nvPr/>
        </p:nvSpPr>
        <p:spPr>
          <a:xfrm>
            <a:off x="3188200" y="5870061"/>
            <a:ext cx="1631994" cy="391314"/>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rPr>
              <a:t>Ella </a:t>
            </a:r>
            <a:r>
              <a:rPr lang="en-GB" sz="2400" b="1" dirty="0" err="1">
                <a:solidFill>
                  <a:srgbClr val="002060"/>
                </a:solidFill>
              </a:rPr>
              <a:t>lloró</a:t>
            </a:r>
            <a:endParaRPr lang="en-GB" sz="2400" b="1" dirty="0">
              <a:solidFill>
                <a:srgbClr val="002060"/>
              </a:solidFill>
            </a:endParaRPr>
          </a:p>
        </p:txBody>
      </p:sp>
    </p:spTree>
    <p:extLst>
      <p:ext uri="{BB962C8B-B14F-4D97-AF65-F5344CB8AC3E}">
        <p14:creationId xmlns:p14="http://schemas.microsoft.com/office/powerpoint/2010/main" val="305994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6" grpId="0" animBg="1"/>
      <p:bldP spid="18" grpId="0" animBg="1"/>
      <p:bldP spid="19" grpId="0" animBg="1"/>
      <p:bldP spid="20" grpId="0" animBg="1"/>
      <p:bldP spid="23"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51" y="244150"/>
            <a:ext cx="9263849" cy="659085"/>
          </a:xfrm>
        </p:spPr>
        <p:txBody>
          <a:bodyPr>
            <a:noAutofit/>
          </a:bodyPr>
          <a:lstStyle/>
          <a:p>
            <a:r>
              <a:rPr lang="en-GB" sz="2800" b="1" dirty="0"/>
              <a:t>Ahora vamos a </a:t>
            </a:r>
            <a:r>
              <a:rPr lang="en-GB" sz="2800" b="1"/>
              <a:t>decir unas </a:t>
            </a:r>
            <a:r>
              <a:rPr lang="en-GB" sz="2800" b="1" dirty="0"/>
              <a:t>palabras en español. </a:t>
            </a:r>
            <a:br>
              <a:rPr lang="en-GB" sz="2800" b="1" dirty="0"/>
            </a:br>
            <a:r>
              <a:rPr lang="en-GB" sz="2800" b="1" dirty="0"/>
              <a:t>Usa la palabra para ‘the’ si es un nombre.</a:t>
            </a:r>
          </a:p>
        </p:txBody>
      </p:sp>
      <p:sp>
        <p:nvSpPr>
          <p:cNvPr id="5" name="Rounded Rectangle 4">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p:cNvSpPr/>
          <p:nvPr/>
        </p:nvSpPr>
        <p:spPr>
          <a:xfrm>
            <a:off x="235751" y="116441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a:t>
            </a:r>
          </a:p>
        </p:txBody>
      </p:sp>
      <p:sp>
        <p:nvSpPr>
          <p:cNvPr id="8" name="Rectangle 7"/>
          <p:cNvSpPr/>
          <p:nvPr/>
        </p:nvSpPr>
        <p:spPr>
          <a:xfrm>
            <a:off x="235751" y="205341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2</a:t>
            </a:r>
          </a:p>
        </p:txBody>
      </p:sp>
      <p:sp>
        <p:nvSpPr>
          <p:cNvPr id="9" name="Rectangle 8"/>
          <p:cNvSpPr/>
          <p:nvPr/>
        </p:nvSpPr>
        <p:spPr>
          <a:xfrm>
            <a:off x="235751" y="294241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3</a:t>
            </a:r>
          </a:p>
        </p:txBody>
      </p:sp>
      <p:sp>
        <p:nvSpPr>
          <p:cNvPr id="10" name="Rectangle 9"/>
          <p:cNvSpPr/>
          <p:nvPr/>
        </p:nvSpPr>
        <p:spPr>
          <a:xfrm>
            <a:off x="235751" y="384334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4</a:t>
            </a:r>
          </a:p>
        </p:txBody>
      </p:sp>
      <p:sp>
        <p:nvSpPr>
          <p:cNvPr id="11" name="Rectangle 10"/>
          <p:cNvSpPr/>
          <p:nvPr/>
        </p:nvSpPr>
        <p:spPr>
          <a:xfrm>
            <a:off x="235751" y="473234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5</a:t>
            </a:r>
          </a:p>
        </p:txBody>
      </p:sp>
      <p:sp>
        <p:nvSpPr>
          <p:cNvPr id="12" name="Rectangle 11"/>
          <p:cNvSpPr/>
          <p:nvPr/>
        </p:nvSpPr>
        <p:spPr>
          <a:xfrm>
            <a:off x="235751" y="562134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6</a:t>
            </a:r>
          </a:p>
        </p:txBody>
      </p:sp>
      <p:sp>
        <p:nvSpPr>
          <p:cNvPr id="13" name="Rectangle 12"/>
          <p:cNvSpPr/>
          <p:nvPr/>
        </p:nvSpPr>
        <p:spPr>
          <a:xfrm>
            <a:off x="6070600" y="117955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7</a:t>
            </a:r>
          </a:p>
        </p:txBody>
      </p:sp>
      <p:sp>
        <p:nvSpPr>
          <p:cNvPr id="14" name="Rectangle 13"/>
          <p:cNvSpPr/>
          <p:nvPr/>
        </p:nvSpPr>
        <p:spPr>
          <a:xfrm>
            <a:off x="6070600" y="206855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8</a:t>
            </a:r>
          </a:p>
        </p:txBody>
      </p:sp>
      <p:sp>
        <p:nvSpPr>
          <p:cNvPr id="15" name="Rectangle 14"/>
          <p:cNvSpPr/>
          <p:nvPr/>
        </p:nvSpPr>
        <p:spPr>
          <a:xfrm>
            <a:off x="6070600" y="295755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9</a:t>
            </a:r>
          </a:p>
        </p:txBody>
      </p:sp>
      <p:sp>
        <p:nvSpPr>
          <p:cNvPr id="16" name="Rectangle 15"/>
          <p:cNvSpPr/>
          <p:nvPr/>
        </p:nvSpPr>
        <p:spPr>
          <a:xfrm>
            <a:off x="6070600" y="3858484"/>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10</a:t>
            </a:r>
          </a:p>
        </p:txBody>
      </p:sp>
      <p:sp>
        <p:nvSpPr>
          <p:cNvPr id="17" name="Rectangle 16"/>
          <p:cNvSpPr/>
          <p:nvPr/>
        </p:nvSpPr>
        <p:spPr>
          <a:xfrm>
            <a:off x="6070600" y="4747484"/>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11</a:t>
            </a:r>
          </a:p>
        </p:txBody>
      </p:sp>
      <p:sp>
        <p:nvSpPr>
          <p:cNvPr id="18" name="Rectangle 17"/>
          <p:cNvSpPr/>
          <p:nvPr/>
        </p:nvSpPr>
        <p:spPr>
          <a:xfrm>
            <a:off x="6070600" y="5636484"/>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12</a:t>
            </a:r>
          </a:p>
        </p:txBody>
      </p:sp>
      <p:sp>
        <p:nvSpPr>
          <p:cNvPr id="20" name="TextBox 19"/>
          <p:cNvSpPr txBox="1"/>
          <p:nvPr/>
        </p:nvSpPr>
        <p:spPr>
          <a:xfrm>
            <a:off x="902501" y="1219200"/>
            <a:ext cx="1714500" cy="400110"/>
          </a:xfrm>
          <a:prstGeom prst="rect">
            <a:avLst/>
          </a:prstGeom>
          <a:noFill/>
        </p:spPr>
        <p:txBody>
          <a:bodyPr wrap="square" rtlCol="0">
            <a:spAutoFit/>
          </a:bodyPr>
          <a:lstStyle/>
          <a:p>
            <a:pPr algn="l"/>
            <a:r>
              <a:rPr lang="en-GB" sz="2000" dirty="0">
                <a:solidFill>
                  <a:schemeClr val="accent1">
                    <a:lumMod val="50000"/>
                  </a:schemeClr>
                </a:solidFill>
              </a:rPr>
              <a:t>to happen</a:t>
            </a:r>
          </a:p>
        </p:txBody>
      </p:sp>
      <p:sp>
        <p:nvSpPr>
          <p:cNvPr id="21" name="TextBox 20"/>
          <p:cNvSpPr txBox="1"/>
          <p:nvPr/>
        </p:nvSpPr>
        <p:spPr>
          <a:xfrm>
            <a:off x="902501" y="2098185"/>
            <a:ext cx="2933700" cy="400110"/>
          </a:xfrm>
          <a:prstGeom prst="rect">
            <a:avLst/>
          </a:prstGeom>
          <a:noFill/>
        </p:spPr>
        <p:txBody>
          <a:bodyPr wrap="square" rtlCol="0">
            <a:spAutoFit/>
          </a:bodyPr>
          <a:lstStyle/>
          <a:p>
            <a:pPr algn="l"/>
            <a:r>
              <a:rPr lang="en-GB" sz="2000" dirty="0">
                <a:solidFill>
                  <a:schemeClr val="accent5">
                    <a:lumMod val="50000"/>
                  </a:schemeClr>
                </a:solidFill>
              </a:rPr>
              <a:t>to buy, buying</a:t>
            </a:r>
          </a:p>
        </p:txBody>
      </p:sp>
      <p:sp>
        <p:nvSpPr>
          <p:cNvPr id="22" name="TextBox 21"/>
          <p:cNvSpPr txBox="1"/>
          <p:nvPr/>
        </p:nvSpPr>
        <p:spPr>
          <a:xfrm>
            <a:off x="902501" y="3025745"/>
            <a:ext cx="2933700" cy="400110"/>
          </a:xfrm>
          <a:prstGeom prst="rect">
            <a:avLst/>
          </a:prstGeom>
          <a:noFill/>
        </p:spPr>
        <p:txBody>
          <a:bodyPr wrap="square" rtlCol="0">
            <a:spAutoFit/>
          </a:bodyPr>
          <a:lstStyle/>
          <a:p>
            <a:pPr algn="l"/>
            <a:r>
              <a:rPr lang="en-GB" sz="2000" dirty="0">
                <a:solidFill>
                  <a:schemeClr val="accent5">
                    <a:lumMod val="50000"/>
                  </a:schemeClr>
                </a:solidFill>
              </a:rPr>
              <a:t>summer</a:t>
            </a:r>
          </a:p>
        </p:txBody>
      </p:sp>
      <p:sp>
        <p:nvSpPr>
          <p:cNvPr id="23" name="TextBox 22"/>
          <p:cNvSpPr txBox="1"/>
          <p:nvPr/>
        </p:nvSpPr>
        <p:spPr>
          <a:xfrm>
            <a:off x="902501" y="3898898"/>
            <a:ext cx="2933700" cy="400110"/>
          </a:xfrm>
          <a:prstGeom prst="rect">
            <a:avLst/>
          </a:prstGeom>
          <a:noFill/>
        </p:spPr>
        <p:txBody>
          <a:bodyPr wrap="square" rtlCol="0">
            <a:spAutoFit/>
          </a:bodyPr>
          <a:lstStyle/>
          <a:p>
            <a:pPr algn="l"/>
            <a:r>
              <a:rPr lang="en-GB" sz="2000" dirty="0">
                <a:solidFill>
                  <a:schemeClr val="accent5">
                    <a:lumMod val="50000"/>
                  </a:schemeClr>
                </a:solidFill>
              </a:rPr>
              <a:t>to make the most of</a:t>
            </a:r>
          </a:p>
        </p:txBody>
      </p:sp>
      <p:sp>
        <p:nvSpPr>
          <p:cNvPr id="24" name="TextBox 23"/>
          <p:cNvSpPr txBox="1"/>
          <p:nvPr/>
        </p:nvSpPr>
        <p:spPr>
          <a:xfrm>
            <a:off x="902500" y="4787898"/>
            <a:ext cx="2558249" cy="400110"/>
          </a:xfrm>
          <a:prstGeom prst="rect">
            <a:avLst/>
          </a:prstGeom>
          <a:noFill/>
        </p:spPr>
        <p:txBody>
          <a:bodyPr wrap="square" rtlCol="0">
            <a:spAutoFit/>
          </a:bodyPr>
          <a:lstStyle/>
          <a:p>
            <a:pPr algn="l"/>
            <a:r>
              <a:rPr lang="en-GB" sz="2000">
                <a:solidFill>
                  <a:schemeClr val="accent5">
                    <a:lumMod val="50000"/>
                  </a:schemeClr>
                </a:solidFill>
              </a:rPr>
              <a:t>Really?</a:t>
            </a:r>
            <a:endParaRPr lang="en-GB" sz="2000" dirty="0">
              <a:solidFill>
                <a:schemeClr val="accent5">
                  <a:lumMod val="50000"/>
                </a:schemeClr>
              </a:solidFill>
            </a:endParaRPr>
          </a:p>
        </p:txBody>
      </p:sp>
      <p:sp>
        <p:nvSpPr>
          <p:cNvPr id="25" name="TextBox 24"/>
          <p:cNvSpPr txBox="1"/>
          <p:nvPr/>
        </p:nvSpPr>
        <p:spPr>
          <a:xfrm>
            <a:off x="902500" y="5676898"/>
            <a:ext cx="1436253" cy="400110"/>
          </a:xfrm>
          <a:prstGeom prst="rect">
            <a:avLst/>
          </a:prstGeom>
          <a:noFill/>
        </p:spPr>
        <p:txBody>
          <a:bodyPr wrap="square" rtlCol="0">
            <a:spAutoFit/>
          </a:bodyPr>
          <a:lstStyle/>
          <a:p>
            <a:pPr algn="l"/>
            <a:r>
              <a:rPr lang="en-GB" sz="2000" dirty="0">
                <a:solidFill>
                  <a:schemeClr val="accent5">
                    <a:lumMod val="50000"/>
                  </a:schemeClr>
                </a:solidFill>
              </a:rPr>
              <a:t>long (m)</a:t>
            </a:r>
          </a:p>
        </p:txBody>
      </p:sp>
      <p:sp>
        <p:nvSpPr>
          <p:cNvPr id="26" name="TextBox 25"/>
          <p:cNvSpPr txBox="1"/>
          <p:nvPr/>
        </p:nvSpPr>
        <p:spPr>
          <a:xfrm>
            <a:off x="6756400" y="1205168"/>
            <a:ext cx="2743200" cy="400110"/>
          </a:xfrm>
          <a:prstGeom prst="rect">
            <a:avLst/>
          </a:prstGeom>
          <a:noFill/>
        </p:spPr>
        <p:txBody>
          <a:bodyPr wrap="square" rtlCol="0">
            <a:spAutoFit/>
          </a:bodyPr>
          <a:lstStyle/>
          <a:p>
            <a:pPr algn="l"/>
            <a:r>
              <a:rPr lang="en-GB" sz="2000" dirty="0">
                <a:solidFill>
                  <a:schemeClr val="accent5">
                    <a:lumMod val="50000"/>
                  </a:schemeClr>
                </a:solidFill>
              </a:rPr>
              <a:t>country</a:t>
            </a:r>
          </a:p>
        </p:txBody>
      </p:sp>
      <p:sp>
        <p:nvSpPr>
          <p:cNvPr id="27" name="TextBox 26"/>
          <p:cNvSpPr txBox="1"/>
          <p:nvPr/>
        </p:nvSpPr>
        <p:spPr>
          <a:xfrm>
            <a:off x="6756400" y="2096330"/>
            <a:ext cx="2933700" cy="400110"/>
          </a:xfrm>
          <a:prstGeom prst="rect">
            <a:avLst/>
          </a:prstGeom>
          <a:noFill/>
        </p:spPr>
        <p:txBody>
          <a:bodyPr wrap="square" rtlCol="0">
            <a:spAutoFit/>
          </a:bodyPr>
          <a:lstStyle/>
          <a:p>
            <a:pPr algn="l"/>
            <a:r>
              <a:rPr lang="en-GB" sz="2000" dirty="0">
                <a:solidFill>
                  <a:schemeClr val="accent5">
                    <a:lumMod val="50000"/>
                  </a:schemeClr>
                </a:solidFill>
              </a:rPr>
              <a:t>to prepare, preparing</a:t>
            </a:r>
          </a:p>
        </p:txBody>
      </p:sp>
      <p:sp>
        <p:nvSpPr>
          <p:cNvPr id="28" name="TextBox 27"/>
          <p:cNvSpPr txBox="1"/>
          <p:nvPr/>
        </p:nvSpPr>
        <p:spPr>
          <a:xfrm>
            <a:off x="6731000" y="2998428"/>
            <a:ext cx="3365500" cy="400110"/>
          </a:xfrm>
          <a:prstGeom prst="rect">
            <a:avLst/>
          </a:prstGeom>
          <a:noFill/>
        </p:spPr>
        <p:txBody>
          <a:bodyPr wrap="square" rtlCol="0">
            <a:spAutoFit/>
          </a:bodyPr>
          <a:lstStyle/>
          <a:p>
            <a:pPr algn="l"/>
            <a:r>
              <a:rPr lang="en-GB" sz="2000" dirty="0">
                <a:solidFill>
                  <a:schemeClr val="accent5">
                    <a:lumMod val="50000"/>
                  </a:schemeClr>
                </a:solidFill>
              </a:rPr>
              <a:t>to enjoy</a:t>
            </a:r>
          </a:p>
        </p:txBody>
      </p:sp>
      <p:sp>
        <p:nvSpPr>
          <p:cNvPr id="29" name="TextBox 28"/>
          <p:cNvSpPr txBox="1"/>
          <p:nvPr/>
        </p:nvSpPr>
        <p:spPr>
          <a:xfrm>
            <a:off x="6756400" y="3914771"/>
            <a:ext cx="3365500" cy="400110"/>
          </a:xfrm>
          <a:prstGeom prst="rect">
            <a:avLst/>
          </a:prstGeom>
          <a:noFill/>
        </p:spPr>
        <p:txBody>
          <a:bodyPr wrap="square" rtlCol="0">
            <a:spAutoFit/>
          </a:bodyPr>
          <a:lstStyle/>
          <a:p>
            <a:pPr algn="l"/>
            <a:r>
              <a:rPr lang="en-GB" sz="2000" dirty="0">
                <a:solidFill>
                  <a:schemeClr val="accent5">
                    <a:lumMod val="50000"/>
                  </a:schemeClr>
                </a:solidFill>
              </a:rPr>
              <a:t>place</a:t>
            </a:r>
          </a:p>
        </p:txBody>
      </p:sp>
      <p:sp>
        <p:nvSpPr>
          <p:cNvPr id="30" name="TextBox 29"/>
          <p:cNvSpPr txBox="1"/>
          <p:nvPr/>
        </p:nvSpPr>
        <p:spPr>
          <a:xfrm>
            <a:off x="6756400" y="4772649"/>
            <a:ext cx="3365500" cy="400110"/>
          </a:xfrm>
          <a:prstGeom prst="rect">
            <a:avLst/>
          </a:prstGeom>
          <a:noFill/>
        </p:spPr>
        <p:txBody>
          <a:bodyPr wrap="square" rtlCol="0">
            <a:spAutoFit/>
          </a:bodyPr>
          <a:lstStyle/>
          <a:p>
            <a:pPr algn="l"/>
            <a:r>
              <a:rPr lang="en-GB" sz="2000" dirty="0">
                <a:solidFill>
                  <a:schemeClr val="accent5">
                    <a:lumMod val="50000"/>
                  </a:schemeClr>
                </a:solidFill>
              </a:rPr>
              <a:t>also, too</a:t>
            </a:r>
          </a:p>
        </p:txBody>
      </p:sp>
      <p:sp>
        <p:nvSpPr>
          <p:cNvPr id="31" name="TextBox 30"/>
          <p:cNvSpPr txBox="1"/>
          <p:nvPr/>
        </p:nvSpPr>
        <p:spPr>
          <a:xfrm>
            <a:off x="6756400" y="5661503"/>
            <a:ext cx="3365500" cy="400110"/>
          </a:xfrm>
          <a:prstGeom prst="rect">
            <a:avLst/>
          </a:prstGeom>
          <a:noFill/>
        </p:spPr>
        <p:txBody>
          <a:bodyPr wrap="square" rtlCol="0">
            <a:spAutoFit/>
          </a:bodyPr>
          <a:lstStyle/>
          <a:p>
            <a:pPr algn="l"/>
            <a:r>
              <a:rPr lang="en-GB" sz="2000">
                <a:solidFill>
                  <a:schemeClr val="accent1">
                    <a:lumMod val="50000"/>
                  </a:schemeClr>
                </a:solidFill>
              </a:rPr>
              <a:t>August</a:t>
            </a:r>
            <a:endParaRPr lang="en-GB" sz="2000" dirty="0">
              <a:solidFill>
                <a:schemeClr val="accent1">
                  <a:lumMod val="50000"/>
                </a:schemeClr>
              </a:solidFill>
            </a:endParaRPr>
          </a:p>
        </p:txBody>
      </p:sp>
      <p:sp>
        <p:nvSpPr>
          <p:cNvPr id="33" name="Rounded Rectangle 32"/>
          <p:cNvSpPr/>
          <p:nvPr/>
        </p:nvSpPr>
        <p:spPr>
          <a:xfrm>
            <a:off x="3638550" y="1166602"/>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203864"/>
                </a:solidFill>
              </a:rPr>
              <a:t>pasar</a:t>
            </a:r>
            <a:endParaRPr lang="en-GB" sz="2000" b="1" dirty="0">
              <a:solidFill>
                <a:srgbClr val="203864"/>
              </a:solidFill>
            </a:endParaRPr>
          </a:p>
        </p:txBody>
      </p:sp>
      <p:sp>
        <p:nvSpPr>
          <p:cNvPr id="32" name="Rounded Rectangle 31"/>
          <p:cNvSpPr/>
          <p:nvPr/>
        </p:nvSpPr>
        <p:spPr>
          <a:xfrm>
            <a:off x="3635174" y="1159130"/>
            <a:ext cx="2241550" cy="515472"/>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35" name="Rounded Rectangle 34"/>
          <p:cNvSpPr/>
          <p:nvPr/>
        </p:nvSpPr>
        <p:spPr>
          <a:xfrm>
            <a:off x="3638550" y="2066631"/>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203864"/>
                </a:solidFill>
              </a:rPr>
              <a:t>comprar</a:t>
            </a:r>
            <a:endParaRPr lang="en-GB" sz="2000" b="1" dirty="0">
              <a:solidFill>
                <a:srgbClr val="203864"/>
              </a:solidFill>
            </a:endParaRPr>
          </a:p>
        </p:txBody>
      </p:sp>
      <p:sp>
        <p:nvSpPr>
          <p:cNvPr id="36" name="Rounded Rectangle 35"/>
          <p:cNvSpPr/>
          <p:nvPr/>
        </p:nvSpPr>
        <p:spPr>
          <a:xfrm>
            <a:off x="3635174" y="2061920"/>
            <a:ext cx="2255071"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37" name="Rounded Rectangle 36"/>
          <p:cNvSpPr/>
          <p:nvPr/>
        </p:nvSpPr>
        <p:spPr>
          <a:xfrm>
            <a:off x="3638550" y="2960506"/>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el </a:t>
            </a:r>
            <a:r>
              <a:rPr lang="en-GB" sz="2000" b="1" dirty="0" err="1">
                <a:solidFill>
                  <a:srgbClr val="203864"/>
                </a:solidFill>
              </a:rPr>
              <a:t>verano</a:t>
            </a:r>
            <a:endParaRPr lang="en-GB" sz="2000" b="1" dirty="0">
              <a:solidFill>
                <a:srgbClr val="203864"/>
              </a:solidFill>
            </a:endParaRPr>
          </a:p>
        </p:txBody>
      </p:sp>
      <p:sp>
        <p:nvSpPr>
          <p:cNvPr id="39" name="Rounded Rectangle 38"/>
          <p:cNvSpPr/>
          <p:nvPr/>
        </p:nvSpPr>
        <p:spPr>
          <a:xfrm>
            <a:off x="3638550" y="3822973"/>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203864"/>
                </a:solidFill>
              </a:rPr>
              <a:t>aprovechar</a:t>
            </a:r>
            <a:endParaRPr lang="en-GB" sz="2000" b="1" dirty="0">
              <a:solidFill>
                <a:srgbClr val="203864"/>
              </a:solidFill>
            </a:endParaRPr>
          </a:p>
        </p:txBody>
      </p:sp>
      <p:sp>
        <p:nvSpPr>
          <p:cNvPr id="40" name="Rounded Rectangle 39"/>
          <p:cNvSpPr/>
          <p:nvPr/>
        </p:nvSpPr>
        <p:spPr>
          <a:xfrm>
            <a:off x="3635174" y="2960506"/>
            <a:ext cx="2255071"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41" name="Rounded Rectangle 40"/>
          <p:cNvSpPr/>
          <p:nvPr/>
        </p:nvSpPr>
        <p:spPr>
          <a:xfrm>
            <a:off x="3638550" y="4725177"/>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203864"/>
                </a:solidFill>
              </a:rPr>
              <a:t>¿de verdad?</a:t>
            </a:r>
            <a:endParaRPr lang="en-GB" sz="2000" b="1" dirty="0">
              <a:solidFill>
                <a:srgbClr val="203864"/>
              </a:solidFill>
            </a:endParaRPr>
          </a:p>
        </p:txBody>
      </p:sp>
      <p:sp>
        <p:nvSpPr>
          <p:cNvPr id="42" name="Rounded Rectangle 41"/>
          <p:cNvSpPr/>
          <p:nvPr/>
        </p:nvSpPr>
        <p:spPr>
          <a:xfrm>
            <a:off x="3641925" y="4732649"/>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43" name="Rounded Rectangle 42"/>
          <p:cNvSpPr/>
          <p:nvPr/>
        </p:nvSpPr>
        <p:spPr>
          <a:xfrm>
            <a:off x="3638550" y="5584514"/>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largo</a:t>
            </a:r>
          </a:p>
        </p:txBody>
      </p:sp>
      <p:sp>
        <p:nvSpPr>
          <p:cNvPr id="44" name="Rounded Rectangle 43"/>
          <p:cNvSpPr/>
          <p:nvPr/>
        </p:nvSpPr>
        <p:spPr>
          <a:xfrm>
            <a:off x="3635174" y="5584149"/>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45" name="Rounded Rectangle 44"/>
          <p:cNvSpPr/>
          <p:nvPr/>
        </p:nvSpPr>
        <p:spPr>
          <a:xfrm>
            <a:off x="9701561" y="1151571"/>
            <a:ext cx="2226581"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el </a:t>
            </a:r>
            <a:r>
              <a:rPr lang="en-GB" sz="2000" b="1" dirty="0" err="1">
                <a:solidFill>
                  <a:srgbClr val="203864"/>
                </a:solidFill>
              </a:rPr>
              <a:t>país</a:t>
            </a:r>
            <a:endParaRPr lang="en-GB" sz="2000" b="1" dirty="0">
              <a:solidFill>
                <a:srgbClr val="203864"/>
              </a:solidFill>
            </a:endParaRPr>
          </a:p>
        </p:txBody>
      </p:sp>
      <p:sp>
        <p:nvSpPr>
          <p:cNvPr id="46" name="Rounded Rectangle 45"/>
          <p:cNvSpPr/>
          <p:nvPr/>
        </p:nvSpPr>
        <p:spPr>
          <a:xfrm>
            <a:off x="9701561" y="1151223"/>
            <a:ext cx="2226581"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47" name="Rounded Rectangle 46"/>
          <p:cNvSpPr/>
          <p:nvPr/>
        </p:nvSpPr>
        <p:spPr>
          <a:xfrm>
            <a:off x="9701561" y="2081496"/>
            <a:ext cx="2226581"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203864"/>
                </a:solidFill>
              </a:rPr>
              <a:t>preparar</a:t>
            </a:r>
            <a:endParaRPr lang="en-GB" sz="2000" b="1" dirty="0">
              <a:solidFill>
                <a:srgbClr val="203864"/>
              </a:solidFill>
            </a:endParaRPr>
          </a:p>
        </p:txBody>
      </p:sp>
      <p:sp>
        <p:nvSpPr>
          <p:cNvPr id="48" name="Rounded Rectangle 47"/>
          <p:cNvSpPr/>
          <p:nvPr/>
        </p:nvSpPr>
        <p:spPr>
          <a:xfrm>
            <a:off x="9709045" y="2081496"/>
            <a:ext cx="2226581"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49" name="Rounded Rectangle 48"/>
          <p:cNvSpPr/>
          <p:nvPr/>
        </p:nvSpPr>
        <p:spPr>
          <a:xfrm>
            <a:off x="9721850" y="2994089"/>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203864"/>
                </a:solidFill>
              </a:rPr>
              <a:t>disfrutar</a:t>
            </a:r>
            <a:endParaRPr lang="en-GB" sz="2000" b="1" dirty="0">
              <a:solidFill>
                <a:srgbClr val="203864"/>
              </a:solidFill>
            </a:endParaRPr>
          </a:p>
        </p:txBody>
      </p:sp>
      <p:sp>
        <p:nvSpPr>
          <p:cNvPr id="50" name="Rounded Rectangle 49"/>
          <p:cNvSpPr/>
          <p:nvPr/>
        </p:nvSpPr>
        <p:spPr>
          <a:xfrm>
            <a:off x="9721850" y="2994339"/>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51" name="Rounded Rectangle 50"/>
          <p:cNvSpPr/>
          <p:nvPr/>
        </p:nvSpPr>
        <p:spPr>
          <a:xfrm>
            <a:off x="9721850" y="5623977"/>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203864"/>
                </a:solidFill>
              </a:rPr>
              <a:t>agosto</a:t>
            </a:r>
            <a:endParaRPr lang="en-GB" sz="2000" b="1" dirty="0">
              <a:solidFill>
                <a:srgbClr val="203864"/>
              </a:solidFill>
            </a:endParaRPr>
          </a:p>
        </p:txBody>
      </p:sp>
      <p:sp>
        <p:nvSpPr>
          <p:cNvPr id="38" name="Rounded Rectangle 37"/>
          <p:cNvSpPr/>
          <p:nvPr/>
        </p:nvSpPr>
        <p:spPr>
          <a:xfrm>
            <a:off x="3641925" y="3822973"/>
            <a:ext cx="2234799"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52" name="Rounded Rectangle 51"/>
          <p:cNvSpPr/>
          <p:nvPr/>
        </p:nvSpPr>
        <p:spPr>
          <a:xfrm>
            <a:off x="9725226" y="5628719"/>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53" name="Rounded Rectangle 52"/>
          <p:cNvSpPr/>
          <p:nvPr/>
        </p:nvSpPr>
        <p:spPr>
          <a:xfrm>
            <a:off x="9701561" y="4780475"/>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203864"/>
                </a:solidFill>
              </a:rPr>
              <a:t>también</a:t>
            </a:r>
            <a:endParaRPr lang="en-GB" sz="2000" b="1" dirty="0">
              <a:solidFill>
                <a:srgbClr val="203864"/>
              </a:solidFill>
            </a:endParaRPr>
          </a:p>
        </p:txBody>
      </p:sp>
      <p:sp>
        <p:nvSpPr>
          <p:cNvPr id="54" name="Rounded Rectangle 53"/>
          <p:cNvSpPr/>
          <p:nvPr/>
        </p:nvSpPr>
        <p:spPr>
          <a:xfrm>
            <a:off x="9704937" y="4780475"/>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55" name="Rounded Rectangle 54"/>
          <p:cNvSpPr/>
          <p:nvPr/>
        </p:nvSpPr>
        <p:spPr>
          <a:xfrm>
            <a:off x="9701561" y="3879859"/>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el </a:t>
            </a:r>
            <a:r>
              <a:rPr lang="en-GB" sz="2000" b="1" dirty="0" err="1">
                <a:solidFill>
                  <a:srgbClr val="203864"/>
                </a:solidFill>
              </a:rPr>
              <a:t>lugar</a:t>
            </a:r>
            <a:endParaRPr lang="en-GB" sz="2000" b="1" dirty="0">
              <a:solidFill>
                <a:srgbClr val="203864"/>
              </a:solidFill>
            </a:endParaRPr>
          </a:p>
        </p:txBody>
      </p:sp>
      <p:sp>
        <p:nvSpPr>
          <p:cNvPr id="56" name="Rounded Rectangle 55"/>
          <p:cNvSpPr/>
          <p:nvPr/>
        </p:nvSpPr>
        <p:spPr>
          <a:xfrm>
            <a:off x="9704937" y="3875117"/>
            <a:ext cx="2241550" cy="508000"/>
          </a:xfrm>
          <a:prstGeom prst="roundRec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Tree>
    <p:extLst>
      <p:ext uri="{BB962C8B-B14F-4D97-AF65-F5344CB8AC3E}">
        <p14:creationId xmlns:p14="http://schemas.microsoft.com/office/powerpoint/2010/main" val="360483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 restart="whenNotActive" fill="hold" evtFilter="cancelBubble" nodeType="interactiveSeq">
                <p:stCondLst>
                  <p:cond evt="onClick" delay="0">
                    <p:tgtEl>
                      <p:spTgt spid="3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 restart="whenNotActive" fill="hold" evtFilter="cancelBubble" nodeType="interactiveSeq">
                <p:stCondLst>
                  <p:cond evt="onClick" delay="0">
                    <p:tgtEl>
                      <p:spTgt spid="3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7" restart="whenNotActive" fill="hold" evtFilter="cancelBubble" nodeType="interactiveSeq">
                <p:stCondLst>
                  <p:cond evt="onClick" delay="0">
                    <p:tgtEl>
                      <p:spTgt spid="4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2" restart="whenNotActive" fill="hold" evtFilter="cancelBubble" nodeType="interactiveSeq">
                <p:stCondLst>
                  <p:cond evt="onClick" delay="0">
                    <p:tgtEl>
                      <p:spTgt spid="4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7" restart="whenNotActive" fill="hold" evtFilter="cancelBubble" nodeType="interactiveSeq">
                <p:stCondLst>
                  <p:cond evt="onClick" delay="0">
                    <p:tgtEl>
                      <p:spTgt spid="4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2" restart="whenNotActive" fill="hold" evtFilter="cancelBubble" nodeType="interactiveSeq">
                <p:stCondLst>
                  <p:cond evt="onClick" delay="0">
                    <p:tgtEl>
                      <p:spTgt spid="50"/>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47" restart="whenNotActive" fill="hold" evtFilter="cancelBubble" nodeType="interactiveSeq">
                <p:stCondLst>
                  <p:cond evt="onClick" delay="0">
                    <p:tgtEl>
                      <p:spTgt spid="52"/>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2" restart="whenNotActive" fill="hold" evtFilter="cancelBubble" nodeType="interactiveSeq">
                <p:stCondLst>
                  <p:cond evt="onClick" delay="0">
                    <p:tgtEl>
                      <p:spTgt spid="54"/>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7" restart="whenNotActive" fill="hold" evtFilter="cancelBubble" nodeType="interactiveSeq">
                <p:stCondLst>
                  <p:cond evt="onClick" delay="0">
                    <p:tgtEl>
                      <p:spTgt spid="56"/>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32" grpId="0" animBg="1"/>
      <p:bldP spid="36" grpId="0" animBg="1"/>
      <p:bldP spid="40" grpId="0" animBg="1"/>
      <p:bldP spid="42" grpId="0" animBg="1"/>
      <p:bldP spid="44" grpId="0" animBg="1"/>
      <p:bldP spid="46" grpId="0" animBg="1"/>
      <p:bldP spid="48" grpId="0" animBg="1"/>
      <p:bldP spid="50" grpId="0" animBg="1"/>
      <p:bldP spid="38" grpId="0" animBg="1"/>
      <p:bldP spid="52" grpId="0" animBg="1"/>
      <p:bldP spid="54" grpId="0" animBg="1"/>
      <p:bldP spid="5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442804"/>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Gaming Grammar mini-game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Verbs: 1</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and 3</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rd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hlinkClick r:id="rId3"/>
              </a:rPr>
              <a:t>person past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tense in the ‘Verb agreement (past)’ menu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practices aspects of this week’s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375182" y="2267711"/>
            <a:ext cx="7396216" cy="4044961"/>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6744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(Y9,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1.1, Week 2)</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225440" y="191140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202938" y="2592118"/>
            <a:ext cx="10338404" cy="1569660"/>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Quizlet link</a:t>
            </a:r>
            <a:endParaRPr lang="en-GB" sz="2400" dirty="0">
              <a:solidFill>
                <a:srgbClr val="115076"/>
              </a:solidFill>
              <a:latin typeface="Century Gothic" panose="020B0502020202020204" pitchFamily="34" charset="0"/>
            </a:endParaRPr>
          </a:p>
          <a:p>
            <a:endParaRPr lang="en-GB" sz="2400" dirty="0">
              <a:solidFill>
                <a:srgbClr val="115076"/>
              </a:solidFill>
              <a:latin typeface="Century Gothic" panose="020B0502020202020204" pitchFamily="34" charset="0"/>
            </a:endParaRPr>
          </a:p>
          <a:p>
            <a:r>
              <a:rPr lang="en-GB" sz="2400" dirty="0">
                <a:solidFill>
                  <a:srgbClr val="115076"/>
                </a:solidFill>
                <a:latin typeface="Century Gothic" panose="020B0502020202020204" pitchFamily="34" charset="0"/>
              </a:rPr>
              <a:t>Quizlet QR code</a:t>
            </a:r>
            <a:br>
              <a:rPr lang="en-GB" sz="2400" dirty="0"/>
            </a:br>
            <a:endParaRPr lang="en-GB" sz="2400" dirty="0">
              <a:solidFill>
                <a:srgbClr val="115076"/>
              </a:solidFill>
              <a:latin typeface="Century Gothic" panose="020B0502020202020204" pitchFamily="34"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7"/>
          <a:stretch>
            <a:fillRect/>
          </a:stretch>
        </p:blipFill>
        <p:spPr>
          <a:xfrm>
            <a:off x="10641925" y="4800601"/>
            <a:ext cx="1300638" cy="1300638"/>
          </a:xfrm>
          <a:prstGeom prst="rect">
            <a:avLst/>
          </a:prstGeom>
        </p:spPr>
      </p:pic>
      <p:pic>
        <p:nvPicPr>
          <p:cNvPr id="3" name="Picture 2" descr="Qr code&#10;&#10;Description automatically generated">
            <a:extLst>
              <a:ext uri="{FF2B5EF4-FFF2-40B4-BE49-F238E27FC236}">
                <a16:creationId xmlns:a16="http://schemas.microsoft.com/office/drawing/2014/main" id="{2CC39D66-D394-8D46-BF3A-813A4DCE08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833" y="3887633"/>
            <a:ext cx="2065112" cy="2094614"/>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900531" cy="867128"/>
          </a:xfrm>
          <a:prstGeom prst="rect">
            <a:avLst/>
          </a:prstGeom>
        </p:spPr>
      </p:pic>
      <p:sp>
        <p:nvSpPr>
          <p:cNvPr id="2" name="Title 1"/>
          <p:cNvSpPr>
            <a:spLocks noGrp="1"/>
          </p:cNvSpPr>
          <p:nvPr>
            <p:ph type="title"/>
          </p:nvPr>
        </p:nvSpPr>
        <p:spPr>
          <a:xfrm>
            <a:off x="-1" y="-3697"/>
            <a:ext cx="8072886" cy="1325563"/>
          </a:xfrm>
        </p:spPr>
        <p:txBody>
          <a:bodyPr>
            <a:normAutofit/>
          </a:bodyPr>
          <a:lstStyle/>
          <a:p>
            <a:r>
              <a:rPr lang="en-GB" sz="2400" b="1">
                <a:solidFill>
                  <a:schemeClr val="bg1"/>
                </a:solidFill>
              </a:rPr>
              <a:t>Describing completed events in the past</a:t>
            </a:r>
            <a:br>
              <a:rPr lang="en-GB" sz="2400" b="1">
                <a:solidFill>
                  <a:schemeClr val="bg1"/>
                </a:solidFill>
              </a:rPr>
            </a:br>
            <a:r>
              <a:rPr lang="en-GB" sz="2400" b="1">
                <a:solidFill>
                  <a:schemeClr val="bg1"/>
                </a:solidFill>
              </a:rPr>
              <a:t>-ar verbs in the preterite</a:t>
            </a:r>
            <a:endParaRPr lang="en-GB" sz="24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98642" y="258166"/>
            <a:ext cx="15295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gramática</a:t>
            </a:r>
            <a:endParaRPr lang="en-GB"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7C7D017E-86A1-46ED-B2A7-12947E09F1BD}"/>
              </a:ext>
            </a:extLst>
          </p:cNvPr>
          <p:cNvSpPr txBox="1"/>
          <p:nvPr/>
        </p:nvSpPr>
        <p:spPr>
          <a:xfrm>
            <a:off x="321732" y="1915965"/>
            <a:ext cx="10972800" cy="830997"/>
          </a:xfrm>
          <a:prstGeom prst="rect">
            <a:avLst/>
          </a:prstGeom>
          <a:noFill/>
        </p:spPr>
        <p:txBody>
          <a:bodyPr wrap="square" rtlCol="0">
            <a:spAutoFit/>
          </a:bodyPr>
          <a:lstStyle/>
          <a:p>
            <a:r>
              <a:rPr lang="en-GB" sz="2400" dirty="0">
                <a:solidFill>
                  <a:srgbClr val="002060"/>
                </a:solidFill>
              </a:rPr>
              <a:t>To mean ‘</a:t>
            </a:r>
            <a:r>
              <a:rPr lang="en-GB" sz="2400" b="1" dirty="0">
                <a:solidFill>
                  <a:srgbClr val="002060"/>
                </a:solidFill>
              </a:rPr>
              <a:t>I</a:t>
            </a:r>
            <a:r>
              <a:rPr lang="en-GB" sz="2400" dirty="0">
                <a:solidFill>
                  <a:srgbClr val="002060"/>
                </a:solidFill>
              </a:rPr>
              <a:t>’ with an action completed in </a:t>
            </a:r>
            <a:r>
              <a:rPr lang="en-GB" sz="2400">
                <a:solidFill>
                  <a:srgbClr val="002060"/>
                </a:solidFill>
              </a:rPr>
              <a:t>the past, </a:t>
            </a:r>
            <a:r>
              <a:rPr lang="en-GB" sz="2400" dirty="0">
                <a:solidFill>
                  <a:srgbClr val="002060"/>
                </a:solidFill>
              </a:rPr>
              <a:t>remove the ‘</a:t>
            </a:r>
            <a:r>
              <a:rPr lang="en-GB" sz="2400" dirty="0" err="1">
                <a:solidFill>
                  <a:srgbClr val="002060"/>
                </a:solidFill>
              </a:rPr>
              <a:t>ar</a:t>
            </a:r>
            <a:r>
              <a:rPr lang="en-GB" sz="2400" dirty="0">
                <a:solidFill>
                  <a:srgbClr val="002060"/>
                </a:solidFill>
              </a:rPr>
              <a:t>’ and </a:t>
            </a:r>
            <a:r>
              <a:rPr lang="en-GB" sz="2400">
                <a:solidFill>
                  <a:srgbClr val="002060"/>
                </a:solidFill>
              </a:rPr>
              <a:t>add </a:t>
            </a:r>
            <a:r>
              <a:rPr lang="en-GB" sz="2400" b="1">
                <a:solidFill>
                  <a:srgbClr val="002060"/>
                </a:solidFill>
              </a:rPr>
              <a:t>__.</a:t>
            </a:r>
            <a:endParaRPr lang="en-GB" sz="2400" b="1" dirty="0">
              <a:solidFill>
                <a:srgbClr val="002060"/>
              </a:solidFill>
            </a:endParaRPr>
          </a:p>
        </p:txBody>
      </p:sp>
      <p:sp>
        <p:nvSpPr>
          <p:cNvPr id="7" name="TextBox 6">
            <a:extLst>
              <a:ext uri="{FF2B5EF4-FFF2-40B4-BE49-F238E27FC236}">
                <a16:creationId xmlns:a16="http://schemas.microsoft.com/office/drawing/2014/main" id="{4676FE94-B265-497F-A8CB-BAE0B447E1AF}"/>
              </a:ext>
            </a:extLst>
          </p:cNvPr>
          <p:cNvSpPr txBox="1"/>
          <p:nvPr/>
        </p:nvSpPr>
        <p:spPr>
          <a:xfrm>
            <a:off x="321733" y="5072272"/>
            <a:ext cx="2353734" cy="461665"/>
          </a:xfrm>
          <a:prstGeom prst="rect">
            <a:avLst/>
          </a:prstGeom>
          <a:noFill/>
        </p:spPr>
        <p:txBody>
          <a:bodyPr wrap="square" rtlCol="0">
            <a:spAutoFit/>
          </a:bodyPr>
          <a:lstStyle/>
          <a:p>
            <a:r>
              <a:rPr lang="en-GB" sz="2400" b="1" dirty="0" err="1">
                <a:solidFill>
                  <a:srgbClr val="002060"/>
                </a:solidFill>
              </a:rPr>
              <a:t>Ejemplo</a:t>
            </a:r>
            <a:endParaRPr lang="en-GB" sz="2400" b="1" dirty="0">
              <a:solidFill>
                <a:srgbClr val="002060"/>
              </a:solidFill>
            </a:endParaRPr>
          </a:p>
        </p:txBody>
      </p:sp>
      <p:sp>
        <p:nvSpPr>
          <p:cNvPr id="8" name="TextBox 7">
            <a:extLst>
              <a:ext uri="{FF2B5EF4-FFF2-40B4-BE49-F238E27FC236}">
                <a16:creationId xmlns:a16="http://schemas.microsoft.com/office/drawing/2014/main" id="{FDE54AA3-39C7-4545-96A9-49B60040A5EE}"/>
              </a:ext>
            </a:extLst>
          </p:cNvPr>
          <p:cNvSpPr txBox="1"/>
          <p:nvPr/>
        </p:nvSpPr>
        <p:spPr>
          <a:xfrm>
            <a:off x="321732" y="3191871"/>
            <a:ext cx="4067388" cy="461665"/>
          </a:xfrm>
          <a:prstGeom prst="rect">
            <a:avLst/>
          </a:prstGeom>
          <a:noFill/>
        </p:spPr>
        <p:txBody>
          <a:bodyPr wrap="square" rtlCol="0">
            <a:spAutoFit/>
          </a:bodyPr>
          <a:lstStyle/>
          <a:p>
            <a:r>
              <a:rPr lang="en-GB" sz="2400" b="1">
                <a:solidFill>
                  <a:srgbClr val="002060"/>
                </a:solidFill>
              </a:rPr>
              <a:t>I </a:t>
            </a:r>
            <a:r>
              <a:rPr lang="en-GB" sz="2400">
                <a:solidFill>
                  <a:srgbClr val="002060"/>
                </a:solidFill>
              </a:rPr>
              <a:t>travelled to the coast.</a:t>
            </a:r>
            <a:endParaRPr lang="en-GB" sz="2400" dirty="0">
              <a:solidFill>
                <a:srgbClr val="002060"/>
              </a:solidFill>
            </a:endParaRPr>
          </a:p>
        </p:txBody>
      </p:sp>
      <p:sp>
        <p:nvSpPr>
          <p:cNvPr id="9" name="TextBox 8">
            <a:extLst>
              <a:ext uri="{FF2B5EF4-FFF2-40B4-BE49-F238E27FC236}">
                <a16:creationId xmlns:a16="http://schemas.microsoft.com/office/drawing/2014/main" id="{A7634EB8-1CBC-420A-9369-F216B11164AF}"/>
              </a:ext>
            </a:extLst>
          </p:cNvPr>
          <p:cNvSpPr txBox="1"/>
          <p:nvPr/>
        </p:nvSpPr>
        <p:spPr>
          <a:xfrm>
            <a:off x="4978399" y="3190194"/>
            <a:ext cx="4131733" cy="461665"/>
          </a:xfrm>
          <a:prstGeom prst="rect">
            <a:avLst/>
          </a:prstGeom>
          <a:noFill/>
        </p:spPr>
        <p:txBody>
          <a:bodyPr wrap="square" rtlCol="0">
            <a:spAutoFit/>
          </a:bodyPr>
          <a:lstStyle/>
          <a:p>
            <a:r>
              <a:rPr lang="en-GB" sz="2400" err="1">
                <a:solidFill>
                  <a:srgbClr val="002060"/>
                </a:solidFill>
              </a:rPr>
              <a:t>Viaj</a:t>
            </a:r>
            <a:r>
              <a:rPr lang="en-GB" sz="2400" b="1" err="1">
                <a:solidFill>
                  <a:srgbClr val="EE6000"/>
                </a:solidFill>
              </a:rPr>
              <a:t>é</a:t>
            </a:r>
            <a:r>
              <a:rPr lang="en-GB" sz="2400">
                <a:solidFill>
                  <a:srgbClr val="002060"/>
                </a:solidFill>
              </a:rPr>
              <a:t> a la costa.</a:t>
            </a:r>
            <a:endParaRPr lang="en-GB" sz="2400" dirty="0">
              <a:solidFill>
                <a:srgbClr val="002060"/>
              </a:solidFill>
            </a:endParaRPr>
          </a:p>
        </p:txBody>
      </p:sp>
      <p:sp>
        <p:nvSpPr>
          <p:cNvPr id="10" name="TextBox 9">
            <a:extLst>
              <a:ext uri="{FF2B5EF4-FFF2-40B4-BE49-F238E27FC236}">
                <a16:creationId xmlns:a16="http://schemas.microsoft.com/office/drawing/2014/main" id="{988ECC1C-29CC-4C57-9269-3ED94B33FE97}"/>
              </a:ext>
            </a:extLst>
          </p:cNvPr>
          <p:cNvSpPr txBox="1"/>
          <p:nvPr/>
        </p:nvSpPr>
        <p:spPr>
          <a:xfrm>
            <a:off x="1077382" y="2278231"/>
            <a:ext cx="440266" cy="461665"/>
          </a:xfrm>
          <a:prstGeom prst="rect">
            <a:avLst/>
          </a:prstGeom>
          <a:noFill/>
        </p:spPr>
        <p:txBody>
          <a:bodyPr wrap="square" rtlCol="0">
            <a:spAutoFit/>
          </a:bodyPr>
          <a:lstStyle/>
          <a:p>
            <a:r>
              <a:rPr lang="en-GB" sz="2400" b="1" dirty="0">
                <a:solidFill>
                  <a:srgbClr val="EE6000"/>
                </a:solidFill>
              </a:rPr>
              <a:t>é</a:t>
            </a:r>
          </a:p>
        </p:txBody>
      </p:sp>
      <p:sp>
        <p:nvSpPr>
          <p:cNvPr id="11" name="TextBox 10">
            <a:extLst>
              <a:ext uri="{FF2B5EF4-FFF2-40B4-BE49-F238E27FC236}">
                <a16:creationId xmlns:a16="http://schemas.microsoft.com/office/drawing/2014/main" id="{80F19D55-DA28-481F-873C-FA76A7BDF6C9}"/>
              </a:ext>
            </a:extLst>
          </p:cNvPr>
          <p:cNvSpPr txBox="1"/>
          <p:nvPr/>
        </p:nvSpPr>
        <p:spPr>
          <a:xfrm>
            <a:off x="321733" y="4047786"/>
            <a:ext cx="10972800" cy="830997"/>
          </a:xfrm>
          <a:prstGeom prst="rect">
            <a:avLst/>
          </a:prstGeom>
          <a:noFill/>
        </p:spPr>
        <p:txBody>
          <a:bodyPr wrap="square" rtlCol="0">
            <a:spAutoFit/>
          </a:bodyPr>
          <a:lstStyle/>
          <a:p>
            <a:r>
              <a:rPr lang="en-GB" sz="2400" dirty="0">
                <a:solidFill>
                  <a:srgbClr val="002060"/>
                </a:solidFill>
              </a:rPr>
              <a:t>To </a:t>
            </a:r>
            <a:r>
              <a:rPr lang="en-GB" sz="2400">
                <a:solidFill>
                  <a:srgbClr val="002060"/>
                </a:solidFill>
              </a:rPr>
              <a:t>mean ‘</a:t>
            </a:r>
            <a:r>
              <a:rPr lang="en-GB" sz="2400" b="1">
                <a:solidFill>
                  <a:srgbClr val="002060"/>
                </a:solidFill>
              </a:rPr>
              <a:t>s/he</a:t>
            </a:r>
            <a:r>
              <a:rPr lang="en-GB" sz="2400" dirty="0">
                <a:solidFill>
                  <a:srgbClr val="002060"/>
                </a:solidFill>
              </a:rPr>
              <a:t>’ or ‘</a:t>
            </a:r>
            <a:r>
              <a:rPr lang="en-GB" sz="2400" b="1" dirty="0">
                <a:solidFill>
                  <a:srgbClr val="002060"/>
                </a:solidFill>
              </a:rPr>
              <a:t>it</a:t>
            </a:r>
            <a:r>
              <a:rPr lang="en-GB" sz="2400" dirty="0">
                <a:solidFill>
                  <a:srgbClr val="002060"/>
                </a:solidFill>
              </a:rPr>
              <a:t>’ with an action completed in </a:t>
            </a:r>
            <a:r>
              <a:rPr lang="en-GB" sz="2400">
                <a:solidFill>
                  <a:srgbClr val="002060"/>
                </a:solidFill>
              </a:rPr>
              <a:t>the past, </a:t>
            </a:r>
            <a:r>
              <a:rPr lang="en-GB" sz="2400" dirty="0">
                <a:solidFill>
                  <a:srgbClr val="002060"/>
                </a:solidFill>
              </a:rPr>
              <a:t>remove the ‘</a:t>
            </a:r>
            <a:r>
              <a:rPr lang="en-GB" sz="2400" dirty="0" err="1">
                <a:solidFill>
                  <a:srgbClr val="002060"/>
                </a:solidFill>
              </a:rPr>
              <a:t>ar</a:t>
            </a:r>
            <a:r>
              <a:rPr lang="en-GB" sz="2400" dirty="0">
                <a:solidFill>
                  <a:srgbClr val="002060"/>
                </a:solidFill>
              </a:rPr>
              <a:t>’ and </a:t>
            </a:r>
            <a:r>
              <a:rPr lang="en-GB" sz="2400">
                <a:solidFill>
                  <a:srgbClr val="002060"/>
                </a:solidFill>
              </a:rPr>
              <a:t>add </a:t>
            </a:r>
            <a:r>
              <a:rPr lang="en-GB" sz="2400" b="1">
                <a:solidFill>
                  <a:srgbClr val="002060"/>
                </a:solidFill>
              </a:rPr>
              <a:t>__.</a:t>
            </a:r>
            <a:endParaRPr lang="en-GB" sz="2400" b="1" dirty="0">
              <a:solidFill>
                <a:srgbClr val="002060"/>
              </a:solidFill>
            </a:endParaRPr>
          </a:p>
        </p:txBody>
      </p:sp>
      <p:sp>
        <p:nvSpPr>
          <p:cNvPr id="12" name="TextBox 11">
            <a:extLst>
              <a:ext uri="{FF2B5EF4-FFF2-40B4-BE49-F238E27FC236}">
                <a16:creationId xmlns:a16="http://schemas.microsoft.com/office/drawing/2014/main" id="{EADE5C45-7FA9-4FEF-8004-6083D19618AA}"/>
              </a:ext>
            </a:extLst>
          </p:cNvPr>
          <p:cNvSpPr txBox="1"/>
          <p:nvPr/>
        </p:nvSpPr>
        <p:spPr>
          <a:xfrm>
            <a:off x="2359659" y="4417118"/>
            <a:ext cx="524933" cy="461665"/>
          </a:xfrm>
          <a:prstGeom prst="rect">
            <a:avLst/>
          </a:prstGeom>
          <a:noFill/>
        </p:spPr>
        <p:txBody>
          <a:bodyPr wrap="square" rtlCol="0">
            <a:spAutoFit/>
          </a:bodyPr>
          <a:lstStyle/>
          <a:p>
            <a:r>
              <a:rPr lang="en-GB" sz="2400" b="1" dirty="0">
                <a:solidFill>
                  <a:srgbClr val="EE6000"/>
                </a:solidFill>
              </a:rPr>
              <a:t>ó</a:t>
            </a:r>
          </a:p>
        </p:txBody>
      </p:sp>
      <p:sp>
        <p:nvSpPr>
          <p:cNvPr id="13" name="TextBox 12">
            <a:extLst>
              <a:ext uri="{FF2B5EF4-FFF2-40B4-BE49-F238E27FC236}">
                <a16:creationId xmlns:a16="http://schemas.microsoft.com/office/drawing/2014/main" id="{C39D2E87-5041-4D0F-89EA-DD227FB17715}"/>
              </a:ext>
            </a:extLst>
          </p:cNvPr>
          <p:cNvSpPr txBox="1"/>
          <p:nvPr/>
        </p:nvSpPr>
        <p:spPr>
          <a:xfrm>
            <a:off x="321732" y="2746962"/>
            <a:ext cx="2353734" cy="461665"/>
          </a:xfrm>
          <a:prstGeom prst="rect">
            <a:avLst/>
          </a:prstGeom>
          <a:noFill/>
        </p:spPr>
        <p:txBody>
          <a:bodyPr wrap="square" rtlCol="0">
            <a:spAutoFit/>
          </a:bodyPr>
          <a:lstStyle/>
          <a:p>
            <a:r>
              <a:rPr lang="en-GB" sz="2400" b="1" dirty="0" err="1">
                <a:solidFill>
                  <a:srgbClr val="002060"/>
                </a:solidFill>
              </a:rPr>
              <a:t>Ejemplo</a:t>
            </a:r>
            <a:endParaRPr lang="en-GB" sz="2400" b="1" dirty="0">
              <a:solidFill>
                <a:srgbClr val="002060"/>
              </a:solidFill>
            </a:endParaRPr>
          </a:p>
        </p:txBody>
      </p:sp>
      <p:sp>
        <p:nvSpPr>
          <p:cNvPr id="14" name="TextBox 13">
            <a:extLst>
              <a:ext uri="{FF2B5EF4-FFF2-40B4-BE49-F238E27FC236}">
                <a16:creationId xmlns:a16="http://schemas.microsoft.com/office/drawing/2014/main" id="{51417250-2E97-4717-A640-D6B6EC5109A8}"/>
              </a:ext>
            </a:extLst>
          </p:cNvPr>
          <p:cNvSpPr txBox="1"/>
          <p:nvPr/>
        </p:nvSpPr>
        <p:spPr>
          <a:xfrm>
            <a:off x="321732" y="5582788"/>
            <a:ext cx="5926667" cy="461665"/>
          </a:xfrm>
          <a:prstGeom prst="rect">
            <a:avLst/>
          </a:prstGeom>
          <a:noFill/>
        </p:spPr>
        <p:txBody>
          <a:bodyPr wrap="square" rtlCol="0">
            <a:spAutoFit/>
          </a:bodyPr>
          <a:lstStyle/>
          <a:p>
            <a:r>
              <a:rPr lang="en-GB" sz="2400" b="1" dirty="0">
                <a:solidFill>
                  <a:srgbClr val="002060"/>
                </a:solidFill>
              </a:rPr>
              <a:t>She</a:t>
            </a:r>
            <a:r>
              <a:rPr lang="en-GB" sz="2400" dirty="0">
                <a:solidFill>
                  <a:srgbClr val="002060"/>
                </a:solidFill>
              </a:rPr>
              <a:t> celebrated her birthday in August.</a:t>
            </a:r>
          </a:p>
        </p:txBody>
      </p:sp>
      <p:sp>
        <p:nvSpPr>
          <p:cNvPr id="15" name="TextBox 14">
            <a:extLst>
              <a:ext uri="{FF2B5EF4-FFF2-40B4-BE49-F238E27FC236}">
                <a16:creationId xmlns:a16="http://schemas.microsoft.com/office/drawing/2014/main" id="{6E364606-B223-473F-BE6F-F36DB51F8310}"/>
              </a:ext>
            </a:extLst>
          </p:cNvPr>
          <p:cNvSpPr txBox="1"/>
          <p:nvPr/>
        </p:nvSpPr>
        <p:spPr>
          <a:xfrm>
            <a:off x="6596209" y="5582787"/>
            <a:ext cx="5417278" cy="461665"/>
          </a:xfrm>
          <a:prstGeom prst="rect">
            <a:avLst/>
          </a:prstGeom>
          <a:noFill/>
        </p:spPr>
        <p:txBody>
          <a:bodyPr wrap="square" rtlCol="0">
            <a:spAutoFit/>
          </a:bodyPr>
          <a:lstStyle/>
          <a:p>
            <a:r>
              <a:rPr lang="en-GB" sz="2400" dirty="0" err="1">
                <a:solidFill>
                  <a:srgbClr val="002060"/>
                </a:solidFill>
              </a:rPr>
              <a:t>Celebr</a:t>
            </a:r>
            <a:r>
              <a:rPr lang="en-GB" sz="2400" b="1" dirty="0" err="1">
                <a:solidFill>
                  <a:srgbClr val="EE6000"/>
                </a:solidFill>
              </a:rPr>
              <a:t>ó</a:t>
            </a:r>
            <a:r>
              <a:rPr lang="en-GB" sz="2400" dirty="0">
                <a:solidFill>
                  <a:srgbClr val="002060"/>
                </a:solidFill>
              </a:rPr>
              <a:t> </a:t>
            </a:r>
            <a:r>
              <a:rPr lang="en-GB" sz="2400" dirty="0" err="1">
                <a:solidFill>
                  <a:srgbClr val="002060"/>
                </a:solidFill>
              </a:rPr>
              <a:t>su</a:t>
            </a:r>
            <a:r>
              <a:rPr lang="en-GB" sz="2400" dirty="0">
                <a:solidFill>
                  <a:srgbClr val="002060"/>
                </a:solidFill>
              </a:rPr>
              <a:t> </a:t>
            </a:r>
            <a:r>
              <a:rPr lang="en-GB" sz="2400" dirty="0" err="1">
                <a:solidFill>
                  <a:srgbClr val="002060"/>
                </a:solidFill>
              </a:rPr>
              <a:t>cumpleaños</a:t>
            </a:r>
            <a:r>
              <a:rPr lang="en-GB" sz="2400" dirty="0">
                <a:solidFill>
                  <a:srgbClr val="002060"/>
                </a:solidFill>
              </a:rPr>
              <a:t> </a:t>
            </a:r>
            <a:r>
              <a:rPr lang="en-GB" sz="2400" dirty="0" err="1">
                <a:solidFill>
                  <a:srgbClr val="002060"/>
                </a:solidFill>
              </a:rPr>
              <a:t>en</a:t>
            </a:r>
            <a:r>
              <a:rPr lang="en-GB" sz="2400" dirty="0">
                <a:solidFill>
                  <a:srgbClr val="002060"/>
                </a:solidFill>
              </a:rPr>
              <a:t> </a:t>
            </a:r>
            <a:r>
              <a:rPr lang="en-GB" sz="2400" dirty="0" err="1">
                <a:solidFill>
                  <a:srgbClr val="002060"/>
                </a:solidFill>
              </a:rPr>
              <a:t>agosto</a:t>
            </a:r>
            <a:r>
              <a:rPr lang="en-GB" sz="2400" dirty="0">
                <a:solidFill>
                  <a:srgbClr val="002060"/>
                </a:solidFill>
              </a:rPr>
              <a:t>.</a:t>
            </a:r>
          </a:p>
        </p:txBody>
      </p:sp>
      <p:sp>
        <p:nvSpPr>
          <p:cNvPr id="16" name="CuadroTexto 73">
            <a:extLst>
              <a:ext uri="{FF2B5EF4-FFF2-40B4-BE49-F238E27FC236}">
                <a16:creationId xmlns:a16="http://schemas.microsoft.com/office/drawing/2014/main" id="{C6DE365B-02C0-5246-A186-65CE853DFB2F}"/>
              </a:ext>
            </a:extLst>
          </p:cNvPr>
          <p:cNvSpPr txBox="1"/>
          <p:nvPr/>
        </p:nvSpPr>
        <p:spPr>
          <a:xfrm>
            <a:off x="321732" y="1195814"/>
            <a:ext cx="72346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4472C4">
                    <a:lumMod val="50000"/>
                  </a:srgbClr>
                </a:solidFill>
                <a:latin typeface="Century Gothic" panose="020F0302020204030204"/>
              </a:rPr>
              <a:t>As you know, many verbs in Spanish end in –ar.</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89" name="Google Shape;789;p2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790" name="Google Shape;790;p28"/>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entury Gothic"/>
              <a:buNone/>
            </a:pPr>
            <a:r>
              <a:rPr lang="en-GB" sz="2400" b="1">
                <a:solidFill>
                  <a:schemeClr val="lt1"/>
                </a:solidFill>
              </a:rPr>
              <a:t>Comparing what different people did</a:t>
            </a:r>
            <a:br>
              <a:rPr lang="en-GB" sz="2400" b="1">
                <a:solidFill>
                  <a:schemeClr val="lt1"/>
                </a:solidFill>
              </a:rPr>
            </a:br>
            <a:r>
              <a:rPr lang="en-GB" sz="2400" b="1">
                <a:solidFill>
                  <a:schemeClr val="lt1"/>
                </a:solidFill>
              </a:rPr>
              <a:t>Subject pronouns [revisited]</a:t>
            </a:r>
            <a:endParaRPr sz="2400" b="1">
              <a:solidFill>
                <a:schemeClr val="lt1"/>
              </a:solidFill>
            </a:endParaRPr>
          </a:p>
        </p:txBody>
      </p:sp>
      <p:sp>
        <p:nvSpPr>
          <p:cNvPr id="791" name="Google Shape;791;p28"/>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8" name="TextBox 37"/>
          <p:cNvSpPr txBox="1"/>
          <p:nvPr/>
        </p:nvSpPr>
        <p:spPr>
          <a:xfrm>
            <a:off x="1770619" y="3571622"/>
            <a:ext cx="93458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She </a:t>
            </a:r>
            <a:r>
              <a:rPr lang="en-GB" sz="2200" kern="0" dirty="0">
                <a:solidFill>
                  <a:srgbClr val="002060"/>
                </a:solidFill>
                <a:latin typeface="Century Gothic" panose="020B0502020202020204" pitchFamily="34" charset="0"/>
                <a:cs typeface="Arial"/>
                <a:sym typeface="Arial"/>
              </a:rPr>
              <a:t>walked</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whereas </a:t>
            </a:r>
            <a:r>
              <a:rPr lang="en-GB" sz="2200" b="1" kern="0">
                <a:solidFill>
                  <a:srgbClr val="002060"/>
                </a:solidFill>
                <a:latin typeface="Century Gothic" panose="020B0502020202020204" pitchFamily="34" charset="0"/>
                <a:cs typeface="Arial"/>
                <a:sym typeface="Arial"/>
              </a:rPr>
              <a:t>I</a:t>
            </a:r>
            <a:r>
              <a:rPr kumimoji="0" lang="en-GB" sz="22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 went horse-riding (literally, ‘</a:t>
            </a:r>
            <a:r>
              <a:rPr lang="en-GB" sz="2200" kern="0">
                <a:solidFill>
                  <a:srgbClr val="002060"/>
                </a:solidFill>
                <a:latin typeface="Century Gothic" panose="020B0502020202020204" pitchFamily="34" charset="0"/>
                <a:cs typeface="Arial"/>
                <a:sym typeface="Arial"/>
              </a:rPr>
              <a:t>rode a horse’).</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p:cNvSpPr txBox="1"/>
          <p:nvPr/>
        </p:nvSpPr>
        <p:spPr>
          <a:xfrm>
            <a:off x="1788202" y="4056320"/>
            <a:ext cx="9858043" cy="430887"/>
          </a:xfrm>
          <a:prstGeom prst="rect">
            <a:avLst/>
          </a:prstGeom>
          <a:noFill/>
        </p:spPr>
        <p:txBody>
          <a:bodyPr wrap="square" rtlCol="0">
            <a:spAutoFit/>
          </a:bodyPr>
          <a:lstStyle/>
          <a:p>
            <a:pPr lvl="0">
              <a:buClr>
                <a:srgbClr val="000000"/>
              </a:buCl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____</a:t>
            </a:r>
            <a:r>
              <a:rPr kumimoji="0" lang="en-GB" sz="2200" b="1"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2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caminó</a:t>
            </a:r>
            <a:r>
              <a:rPr lang="en-GB" sz="2200" kern="0" dirty="0">
                <a:solidFill>
                  <a:srgbClr val="002060"/>
                </a:solidFill>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mientras</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que </a:t>
            </a: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____ </a:t>
            </a:r>
            <a:r>
              <a:rPr lang="en-GB" sz="2200" kern="0" noProof="0" dirty="0" err="1">
                <a:solidFill>
                  <a:srgbClr val="002060"/>
                </a:solidFill>
                <a:latin typeface="Century Gothic" panose="020B0502020202020204" pitchFamily="34" charset="0"/>
                <a:cs typeface="Arial"/>
                <a:sym typeface="Arial"/>
              </a:rPr>
              <a:t>monté</a:t>
            </a:r>
            <a:r>
              <a:rPr lang="en-GB" sz="2200" kern="0" noProof="0" dirty="0">
                <a:solidFill>
                  <a:srgbClr val="002060"/>
                </a:solidFill>
                <a:latin typeface="Century Gothic" panose="020B0502020202020204" pitchFamily="34" charset="0"/>
                <a:cs typeface="Arial"/>
                <a:sym typeface="Arial"/>
              </a:rPr>
              <a:t> a caballo.</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p:cNvSpPr txBox="1"/>
          <p:nvPr/>
        </p:nvSpPr>
        <p:spPr>
          <a:xfrm>
            <a:off x="1808294" y="4034657"/>
            <a:ext cx="64926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E46801"/>
                </a:solidFill>
                <a:effectLst/>
                <a:uLnTx/>
                <a:uFillTx/>
                <a:latin typeface="Century Gothic" panose="020B0502020202020204" pitchFamily="34" charset="0"/>
                <a:cs typeface="Arial"/>
                <a:sym typeface="Arial"/>
              </a:rPr>
              <a:t>Ella</a:t>
            </a:r>
          </a:p>
        </p:txBody>
      </p:sp>
      <p:sp>
        <p:nvSpPr>
          <p:cNvPr id="42" name="TextBox 41"/>
          <p:cNvSpPr txBox="1"/>
          <p:nvPr/>
        </p:nvSpPr>
        <p:spPr>
          <a:xfrm>
            <a:off x="5564183" y="4055400"/>
            <a:ext cx="64926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E46801"/>
                </a:solidFill>
                <a:effectLst/>
                <a:uLnTx/>
                <a:uFillTx/>
                <a:latin typeface="Century Gothic" panose="020B0502020202020204" pitchFamily="34" charset="0"/>
                <a:cs typeface="Arial"/>
                <a:sym typeface="Arial"/>
              </a:rPr>
              <a:t>yo</a:t>
            </a:r>
            <a:endParaRPr kumimoji="0" lang="en-GB" sz="2200" b="1" i="0" u="none" strike="noStrike" kern="0" cap="none" spc="0" normalizeH="0" baseline="0" noProof="0" dirty="0">
              <a:ln>
                <a:noFill/>
              </a:ln>
              <a:solidFill>
                <a:srgbClr val="E46801"/>
              </a:solidFill>
              <a:effectLst/>
              <a:uLnTx/>
              <a:uFillTx/>
              <a:latin typeface="Century Gothic" panose="020B0502020202020204" pitchFamily="34" charset="0"/>
              <a:cs typeface="Arial"/>
              <a:sym typeface="Arial"/>
            </a:endParaRPr>
          </a:p>
        </p:txBody>
      </p:sp>
      <p:sp>
        <p:nvSpPr>
          <p:cNvPr id="44" name="TextBox 43"/>
          <p:cNvSpPr txBox="1"/>
          <p:nvPr/>
        </p:nvSpPr>
        <p:spPr>
          <a:xfrm>
            <a:off x="1892340" y="2295887"/>
            <a:ext cx="59742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a:t>
            </a:r>
            <a:r>
              <a:rPr lang="en-GB" sz="2200" kern="0">
                <a:solidFill>
                  <a:srgbClr val="002060"/>
                </a:solidFill>
                <a:latin typeface="Century Gothic" panose="020B0502020202020204" pitchFamily="34" charset="0"/>
                <a:cs typeface="Arial"/>
                <a:sym typeface="Arial"/>
              </a:rPr>
              <a:t>sang</a:t>
            </a:r>
            <a:r>
              <a:rPr kumimoji="0" lang="en-GB" sz="22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 and </a:t>
            </a: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she</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lang="en-GB" sz="2200" kern="0" dirty="0">
                <a:solidFill>
                  <a:srgbClr val="002060"/>
                </a:solidFill>
                <a:latin typeface="Century Gothic" panose="020B0502020202020204" pitchFamily="34" charset="0"/>
                <a:cs typeface="Arial"/>
                <a:sym typeface="Arial"/>
              </a:rPr>
              <a:t>danced</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45" name="Rectangle 44"/>
          <p:cNvSpPr/>
          <p:nvPr/>
        </p:nvSpPr>
        <p:spPr>
          <a:xfrm>
            <a:off x="438343" y="1353373"/>
            <a:ext cx="11143513"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Remember to use subject pronouns when comparing what different people do </a:t>
            </a:r>
            <a:r>
              <a:rPr kumimoji="0" lang="en-GB" sz="22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or did,</a:t>
            </a:r>
            <a:r>
              <a:rPr kumimoji="0" lang="en-GB" sz="2200" b="0" i="0" u="none" strike="noStrike" kern="0" cap="none" spc="0" normalizeH="0" noProof="0">
                <a:ln>
                  <a:noFill/>
                </a:ln>
                <a:solidFill>
                  <a:srgbClr val="002060"/>
                </a:solidFill>
                <a:effectLst/>
                <a:uLnTx/>
                <a:uFillTx/>
                <a:latin typeface="Century Gothic" panose="020B0502020202020204" pitchFamily="34" charset="0"/>
                <a:cs typeface="Arial"/>
                <a:sym typeface="Arial"/>
              </a:rPr>
              <a:t> and to add emphasis.</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p:cNvSpPr txBox="1"/>
          <p:nvPr/>
        </p:nvSpPr>
        <p:spPr>
          <a:xfrm>
            <a:off x="1886533" y="2759091"/>
            <a:ext cx="71838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____ </a:t>
            </a:r>
            <a:r>
              <a:rPr lang="en-GB" sz="2200" kern="0">
                <a:solidFill>
                  <a:srgbClr val="002060"/>
                </a:solidFill>
                <a:latin typeface="Century Gothic" panose="020B0502020202020204" pitchFamily="34" charset="0"/>
                <a:cs typeface="Arial"/>
                <a:sym typeface="Arial"/>
              </a:rPr>
              <a:t>canté</a:t>
            </a:r>
            <a:r>
              <a:rPr kumimoji="0" lang="en-GB" sz="22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 y </a:t>
            </a:r>
            <a:r>
              <a:rPr kumimoji="0" lang="en-GB" sz="22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____ </a:t>
            </a:r>
            <a:r>
              <a:rPr kumimoji="0" lang="en-GB" sz="220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bailó</a:t>
            </a:r>
            <a:r>
              <a:rPr kumimoji="0" lang="en-GB" sz="22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47" name="TextBox 46"/>
          <p:cNvSpPr txBox="1"/>
          <p:nvPr/>
        </p:nvSpPr>
        <p:spPr>
          <a:xfrm>
            <a:off x="2007912" y="2737428"/>
            <a:ext cx="6866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E46801"/>
                </a:solidFill>
                <a:effectLst/>
                <a:uLnTx/>
                <a:uFillTx/>
                <a:latin typeface="Century Gothic" panose="020B0502020202020204" pitchFamily="34" charset="0"/>
                <a:cs typeface="Arial"/>
                <a:sym typeface="Arial"/>
              </a:rPr>
              <a:t>Yo</a:t>
            </a:r>
            <a:endParaRPr kumimoji="0" lang="en-GB" sz="2200" b="1" i="0" u="none" strike="noStrike" kern="0" cap="none" spc="0" normalizeH="0" baseline="0" noProof="0" dirty="0">
              <a:ln>
                <a:noFill/>
              </a:ln>
              <a:solidFill>
                <a:srgbClr val="E46801"/>
              </a:solidFill>
              <a:effectLst/>
              <a:uLnTx/>
              <a:uFillTx/>
              <a:latin typeface="Century Gothic" panose="020B0502020202020204" pitchFamily="34" charset="0"/>
              <a:cs typeface="Arial"/>
              <a:sym typeface="Arial"/>
            </a:endParaRPr>
          </a:p>
        </p:txBody>
      </p:sp>
      <p:sp>
        <p:nvSpPr>
          <p:cNvPr id="48" name="TextBox 47"/>
          <p:cNvSpPr txBox="1"/>
          <p:nvPr/>
        </p:nvSpPr>
        <p:spPr>
          <a:xfrm>
            <a:off x="3683148" y="2746583"/>
            <a:ext cx="6964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E46801"/>
                </a:solidFill>
                <a:effectLst/>
                <a:uLnTx/>
                <a:uFillTx/>
                <a:latin typeface="Century Gothic" panose="020B0502020202020204" pitchFamily="34" charset="0"/>
                <a:cs typeface="Arial"/>
                <a:sym typeface="Arial"/>
              </a:rPr>
              <a:t>ella</a:t>
            </a:r>
            <a:endParaRPr kumimoji="0" lang="en-GB" sz="2200" b="1" i="0" u="none" strike="noStrike" kern="0" cap="none" spc="0" normalizeH="0" baseline="0" noProof="0" dirty="0">
              <a:ln>
                <a:noFill/>
              </a:ln>
              <a:solidFill>
                <a:srgbClr val="E46801"/>
              </a:solidFill>
              <a:effectLst/>
              <a:uLnTx/>
              <a:uFillTx/>
              <a:latin typeface="Century Gothic" panose="020B0502020202020204" pitchFamily="34" charset="0"/>
              <a:cs typeface="Arial"/>
              <a:sym typeface="Arial"/>
            </a:endParaRPr>
          </a:p>
        </p:txBody>
      </p:sp>
      <p:sp>
        <p:nvSpPr>
          <p:cNvPr id="49" name="TextBox 48"/>
          <p:cNvSpPr txBox="1"/>
          <p:nvPr/>
        </p:nvSpPr>
        <p:spPr>
          <a:xfrm>
            <a:off x="482640" y="2276078"/>
            <a:ext cx="1403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Ejemplo</a:t>
            </a: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p:cNvSpPr txBox="1"/>
          <p:nvPr/>
        </p:nvSpPr>
        <p:spPr>
          <a:xfrm>
            <a:off x="482640" y="3542893"/>
            <a:ext cx="14038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Ejemplo:</a:t>
            </a:r>
            <a:endParaRPr kumimoji="0" lang="en-GB" sz="22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02954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1" grpId="0"/>
      <p:bldP spid="42" grpId="0"/>
      <p:bldP spid="44" grpId="0"/>
      <p:bldP spid="45" grpId="0"/>
      <p:bldP spid="46" grpId="0"/>
      <p:bldP spid="47" grpId="0"/>
      <p:bldP spid="48" grpId="0"/>
      <p:bldP spid="49"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789;p2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 name="Title 1"/>
          <p:cNvSpPr>
            <a:spLocks noGrp="1"/>
          </p:cNvSpPr>
          <p:nvPr>
            <p:ph type="title"/>
          </p:nvPr>
        </p:nvSpPr>
        <p:spPr>
          <a:xfrm>
            <a:off x="0" y="0"/>
            <a:ext cx="10515600" cy="1325563"/>
          </a:xfrm>
        </p:spPr>
        <p:txBody>
          <a:bodyPr>
            <a:normAutofit/>
          </a:bodyPr>
          <a:lstStyle/>
          <a:p>
            <a:r>
              <a:rPr lang="en-GB" sz="2400" b="1">
                <a:solidFill>
                  <a:schemeClr val="bg1"/>
                </a:solidFill>
              </a:rPr>
              <a:t>Las vacaciones de Lucía y Daniel</a:t>
            </a:r>
          </a:p>
        </p:txBody>
      </p:sp>
      <p:sp>
        <p:nvSpPr>
          <p:cNvPr id="30" name="TextBox 29"/>
          <p:cNvSpPr txBox="1"/>
          <p:nvPr/>
        </p:nvSpPr>
        <p:spPr>
          <a:xfrm>
            <a:off x="192616" y="1931774"/>
            <a:ext cx="57401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Completa</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la </a:t>
            </a:r>
            <a:r>
              <a:rPr kumimoji="0" lang="en-GB" sz="2000" b="0" i="0" u="none" strike="noStrike" kern="0" cap="none" spc="0" normalizeH="0" baseline="0" noProof="0" err="1">
                <a:ln>
                  <a:noFill/>
                </a:ln>
                <a:solidFill>
                  <a:srgbClr val="002060"/>
                </a:solidFill>
                <a:effectLst/>
                <a:uLnTx/>
                <a:uFillTx/>
                <a:latin typeface="Century Gothic" panose="020B0502020202020204" pitchFamily="34" charset="0"/>
                <a:ea typeface="+mn-ea"/>
                <a:cs typeface="Arial"/>
                <a:sym typeface="Arial"/>
              </a:rPr>
              <a:t>tabla</a:t>
            </a:r>
            <a:r>
              <a:rPr kumimoji="0" lang="en-GB" sz="20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 Escribe los pronombres (‘yo’ o ‘ella’) en español.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1" name="TextBox 30"/>
          <p:cNvSpPr txBox="1"/>
          <p:nvPr/>
        </p:nvSpPr>
        <p:spPr>
          <a:xfrm>
            <a:off x="156614" y="1147911"/>
            <a:ext cx="59303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panose="020B0502020202020204" pitchFamily="34" charset="0"/>
                <a:ea typeface="+mn-ea"/>
                <a:cs typeface="Arial"/>
                <a:sym typeface="Arial"/>
              </a:rPr>
              <a:t>Daniel habla con Hugo. Daniel describe las vacaciones del verano pasado.</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graphicFrame>
        <p:nvGraphicFramePr>
          <p:cNvPr id="50" name="Google Shape;822;p29"/>
          <p:cNvGraphicFramePr/>
          <p:nvPr>
            <p:extLst>
              <p:ext uri="{D42A27DB-BD31-4B8C-83A1-F6EECF244321}">
                <p14:modId xmlns:p14="http://schemas.microsoft.com/office/powerpoint/2010/main" val="4100454364"/>
              </p:ext>
            </p:extLst>
          </p:nvPr>
        </p:nvGraphicFramePr>
        <p:xfrm>
          <a:off x="6653300" y="1452886"/>
          <a:ext cx="5229367" cy="4539627"/>
        </p:xfrm>
        <a:graphic>
          <a:graphicData uri="http://schemas.openxmlformats.org/drawingml/2006/table">
            <a:tbl>
              <a:tblPr firstRow="1" bandRow="1">
                <a:noFill/>
              </a:tblPr>
              <a:tblGrid>
                <a:gridCol w="3091672">
                  <a:extLst>
                    <a:ext uri="{9D8B030D-6E8A-4147-A177-3AD203B41FA5}">
                      <a16:colId xmlns:a16="http://schemas.microsoft.com/office/drawing/2014/main" val="20000"/>
                    </a:ext>
                  </a:extLst>
                </a:gridCol>
                <a:gridCol w="1003375">
                  <a:extLst>
                    <a:ext uri="{9D8B030D-6E8A-4147-A177-3AD203B41FA5}">
                      <a16:colId xmlns:a16="http://schemas.microsoft.com/office/drawing/2014/main" val="20001"/>
                    </a:ext>
                  </a:extLst>
                </a:gridCol>
                <a:gridCol w="1134320">
                  <a:extLst>
                    <a:ext uri="{9D8B030D-6E8A-4147-A177-3AD203B41FA5}">
                      <a16:colId xmlns:a16="http://schemas.microsoft.com/office/drawing/2014/main" val="20003"/>
                    </a:ext>
                  </a:extLst>
                </a:gridCol>
              </a:tblGrid>
              <a:tr h="777267">
                <a:tc>
                  <a:txBody>
                    <a:bodyPr/>
                    <a:lstStyle/>
                    <a:p>
                      <a:pPr marL="0" marR="0" lvl="0" indent="0" algn="l" rtl="0">
                        <a:spcBef>
                          <a:spcPts val="0"/>
                        </a:spcBef>
                        <a:spcAft>
                          <a:spcPts val="0"/>
                        </a:spcAft>
                        <a:buNone/>
                      </a:pPr>
                      <a:r>
                        <a:rPr lang="en-GB" sz="2000" b="1">
                          <a:solidFill>
                            <a:srgbClr val="002060"/>
                          </a:solidFill>
                          <a:latin typeface="Century Gothic" panose="020B0502020202020204" pitchFamily="34" charset="0"/>
                        </a:rPr>
                        <a:t>Who…</a:t>
                      </a:r>
                      <a:endParaRPr sz="2000" b="1">
                        <a:solidFill>
                          <a:srgbClr val="002060"/>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GB" sz="2000" b="1">
                          <a:solidFill>
                            <a:srgbClr val="002060"/>
                          </a:solidFill>
                          <a:latin typeface="Century Gothic" panose="020B0502020202020204" pitchFamily="34" charset="0"/>
                        </a:rPr>
                        <a:t>Daniel (‘I’)</a:t>
                      </a:r>
                      <a:endParaRPr sz="2000" b="1" dirty="0">
                        <a:solidFill>
                          <a:srgbClr val="002060"/>
                        </a:solidFill>
                        <a:latin typeface="Century Gothic" panose="020B0502020202020204" pitchFamily="34" charset="0"/>
                      </a:endParaRPr>
                    </a:p>
                  </a:txBody>
                  <a:tcPr marL="91450" marR="91450" marT="45725" marB="45725"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marL="0" marR="0" lvl="0" indent="0" algn="ctr" rtl="0">
                        <a:spcBef>
                          <a:spcPts val="0"/>
                        </a:spcBef>
                        <a:spcAft>
                          <a:spcPts val="0"/>
                        </a:spcAft>
                        <a:buNone/>
                      </a:pPr>
                      <a:r>
                        <a:rPr lang="en-GB" sz="2000" b="1">
                          <a:solidFill>
                            <a:srgbClr val="002060"/>
                          </a:solidFill>
                          <a:latin typeface="Century Gothic" panose="020B0502020202020204" pitchFamily="34" charset="0"/>
                        </a:rPr>
                        <a:t>Lucía (‘she’)</a:t>
                      </a:r>
                      <a:endParaRPr sz="2000" b="1" dirty="0">
                        <a:solidFill>
                          <a:srgbClr val="002060"/>
                        </a:solidFill>
                        <a:latin typeface="Century Gothic" panose="020B0502020202020204" pitchFamily="34" charset="0"/>
                      </a:endParaRPr>
                    </a:p>
                  </a:txBody>
                  <a:tcPr marL="91450" marR="91450" marT="45725" marB="45725" anchor="ctr">
                    <a:solidFill>
                      <a:schemeClr val="accent4">
                        <a:lumMod val="20000"/>
                        <a:lumOff val="80000"/>
                      </a:schemeClr>
                    </a:solidFill>
                  </a:tcPr>
                </a:tc>
                <a:extLst>
                  <a:ext uri="{0D108BD9-81ED-4DB2-BD59-A6C34878D82A}">
                    <a16:rowId xmlns:a16="http://schemas.microsoft.com/office/drawing/2014/main" val="10000"/>
                  </a:ext>
                </a:extLst>
              </a:tr>
              <a:tr h="612262">
                <a:tc>
                  <a:txBody>
                    <a:bodyPr/>
                    <a:lstStyle/>
                    <a:p>
                      <a:pPr marL="0" marR="0" lvl="0" indent="0" algn="l" rtl="0">
                        <a:spcBef>
                          <a:spcPts val="0"/>
                        </a:spcBef>
                        <a:spcAft>
                          <a:spcPts val="0"/>
                        </a:spcAft>
                        <a:buNone/>
                      </a:pPr>
                      <a:r>
                        <a:rPr lang="en-GB" sz="2000" b="0" dirty="0">
                          <a:solidFill>
                            <a:srgbClr val="002060"/>
                          </a:solidFill>
                          <a:latin typeface="Century Gothic" panose="020B0502020202020204" pitchFamily="34" charset="0"/>
                        </a:rPr>
                        <a:t>1</a:t>
                      </a:r>
                      <a:r>
                        <a:rPr lang="en-GB" sz="2000" b="0">
                          <a:solidFill>
                            <a:srgbClr val="002060"/>
                          </a:solidFill>
                          <a:latin typeface="Century Gothic" panose="020B0502020202020204" pitchFamily="34" charset="0"/>
                        </a:rPr>
                        <a:t>. walked along the coast?</a:t>
                      </a:r>
                      <a:endParaRPr sz="2000" b="0" dirty="0">
                        <a:solidFill>
                          <a:srgbClr val="002060"/>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612262">
                <a:tc>
                  <a:txBody>
                    <a:bodyPr/>
                    <a:lstStyle/>
                    <a:p>
                      <a:pPr marL="0" marR="0" lvl="0" indent="0" algn="l" rtl="0">
                        <a:spcBef>
                          <a:spcPts val="0"/>
                        </a:spcBef>
                        <a:spcAft>
                          <a:spcPts val="0"/>
                        </a:spcAft>
                        <a:buNone/>
                      </a:pPr>
                      <a:r>
                        <a:rPr lang="en-GB" sz="2000" b="0" dirty="0">
                          <a:solidFill>
                            <a:srgbClr val="002060"/>
                          </a:solidFill>
                          <a:latin typeface="Century Gothic" panose="020B0502020202020204" pitchFamily="34" charset="0"/>
                        </a:rPr>
                        <a:t>2. went horse-riding?</a:t>
                      </a:r>
                      <a:endParaRPr sz="2000" b="0" dirty="0">
                        <a:solidFill>
                          <a:srgbClr val="002060"/>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612262">
                <a:tc>
                  <a:txBody>
                    <a:bodyPr/>
                    <a:lstStyle/>
                    <a:p>
                      <a:pPr marL="0" marR="0" lvl="0" indent="0" algn="l" rtl="0">
                        <a:spcBef>
                          <a:spcPts val="0"/>
                        </a:spcBef>
                        <a:spcAft>
                          <a:spcPts val="0"/>
                        </a:spcAft>
                        <a:buNone/>
                      </a:pPr>
                      <a:r>
                        <a:rPr lang="en-GB" sz="2000" b="0" dirty="0">
                          <a:solidFill>
                            <a:srgbClr val="002060"/>
                          </a:solidFill>
                          <a:latin typeface="Century Gothic" panose="020B0502020202020204" pitchFamily="34" charset="0"/>
                        </a:rPr>
                        <a:t>3. prepared a meal?</a:t>
                      </a:r>
                      <a:endParaRPr sz="2000" b="0" dirty="0">
                        <a:solidFill>
                          <a:srgbClr val="002060"/>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612262">
                <a:tc>
                  <a:txBody>
                    <a:bodyPr/>
                    <a:lstStyle/>
                    <a:p>
                      <a:pPr marL="0" marR="0" lvl="0" indent="0" algn="l" rtl="0">
                        <a:spcBef>
                          <a:spcPts val="0"/>
                        </a:spcBef>
                        <a:spcAft>
                          <a:spcPts val="0"/>
                        </a:spcAft>
                        <a:buNone/>
                      </a:pPr>
                      <a:r>
                        <a:rPr lang="en-GB" sz="2000" b="0" dirty="0">
                          <a:solidFill>
                            <a:srgbClr val="002060"/>
                          </a:solidFill>
                          <a:latin typeface="Century Gothic" panose="020B0502020202020204" pitchFamily="34" charset="0"/>
                        </a:rPr>
                        <a:t>4. bought a camera?</a:t>
                      </a:r>
                      <a:endParaRPr sz="2000" b="0" dirty="0">
                        <a:solidFill>
                          <a:srgbClr val="002060"/>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612262">
                <a:tc>
                  <a:txBody>
                    <a:bodyPr/>
                    <a:lstStyle/>
                    <a:p>
                      <a:pPr marL="0" marR="0" lvl="0" indent="0" algn="l" rtl="0">
                        <a:spcBef>
                          <a:spcPts val="0"/>
                        </a:spcBef>
                        <a:spcAft>
                          <a:spcPts val="0"/>
                        </a:spcAft>
                        <a:buNone/>
                      </a:pPr>
                      <a:r>
                        <a:rPr lang="en-GB" sz="2000" b="0" dirty="0">
                          <a:solidFill>
                            <a:srgbClr val="002060"/>
                          </a:solidFill>
                          <a:latin typeface="Century Gothic" panose="020B0502020202020204" pitchFamily="34" charset="0"/>
                        </a:rPr>
                        <a:t>5. organized a party?</a:t>
                      </a:r>
                      <a:endParaRPr sz="2000" b="0" dirty="0">
                        <a:solidFill>
                          <a:srgbClr val="002060"/>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612262">
                <a:tc>
                  <a:txBody>
                    <a:bodyPr/>
                    <a:lstStyle/>
                    <a:p>
                      <a:pPr marL="0" marR="0" lvl="0" indent="0" algn="l" rtl="0">
                        <a:spcBef>
                          <a:spcPts val="0"/>
                        </a:spcBef>
                        <a:spcAft>
                          <a:spcPts val="0"/>
                        </a:spcAft>
                        <a:buNone/>
                      </a:pPr>
                      <a:r>
                        <a:rPr lang="en-GB" sz="2000" b="0" dirty="0">
                          <a:solidFill>
                            <a:srgbClr val="002060"/>
                          </a:solidFill>
                          <a:latin typeface="Century Gothic" panose="020B0502020202020204" pitchFamily="34" charset="0"/>
                        </a:rPr>
                        <a:t>6. arrived late?</a:t>
                      </a:r>
                      <a:endParaRPr sz="2000" b="0" dirty="0">
                        <a:solidFill>
                          <a:srgbClr val="002060"/>
                        </a:solidFill>
                        <a:latin typeface="Century Gothic" panose="020B0502020202020204" pitchFamily="34" charset="0"/>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sz="200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rtl="0">
                        <a:spcBef>
                          <a:spcPts val="0"/>
                        </a:spcBef>
                        <a:spcAft>
                          <a:spcPts val="0"/>
                        </a:spcAft>
                        <a:buNone/>
                      </a:pPr>
                      <a:endParaRPr sz="2000" dirty="0">
                        <a:solidFill>
                          <a:srgbClr val="002060"/>
                        </a:solidFill>
                        <a:latin typeface="Century Gothic" panose="020B0502020202020204" pitchFamily="34" charset="0"/>
                      </a:endParaRPr>
                    </a:p>
                  </a:txBody>
                  <a:tcPr marL="91450" marR="91450" marT="45725" marB="4572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bl>
          </a:graphicData>
        </a:graphic>
      </p:graphicFrame>
      <p:pic>
        <p:nvPicPr>
          <p:cNvPr id="51" name="Picture 2" descr="Powerpoint Check Mark Sym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0902" y="2345336"/>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Powerpoint Check Mark Sym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01374" y="2961113"/>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Powerpoint Check Mark Sym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0880" y="3569710"/>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Powerpoint Check Mark Sym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44841" y="4249941"/>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Powerpoint Check Mark Sym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01374" y="4854598"/>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Powerpoint Check Mark Symb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44841" y="5415560"/>
            <a:ext cx="449644" cy="46837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0238" y="731972"/>
            <a:ext cx="803807" cy="803807"/>
          </a:xfrm>
          <a:prstGeom prst="rect">
            <a:avLst/>
          </a:prstGeom>
        </p:spPr>
      </p:pic>
      <p:sp>
        <p:nvSpPr>
          <p:cNvPr id="21" name="Título 2">
            <a:extLst>
              <a:ext uri="{FF2B5EF4-FFF2-40B4-BE49-F238E27FC236}">
                <a16:creationId xmlns:a16="http://schemas.microsoft.com/office/drawing/2014/main" id="{CF04BD95-4353-F44E-BE45-EB2224E9DA9C}"/>
              </a:ext>
            </a:extLst>
          </p:cNvPr>
          <p:cNvSpPr txBox="1">
            <a:spLocks/>
          </p:cNvSpPr>
          <p:nvPr/>
        </p:nvSpPr>
        <p:spPr>
          <a:xfrm>
            <a:off x="11214567" y="58967"/>
            <a:ext cx="780642" cy="39047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x-none" sz="2000" b="1" i="0" u="none" strike="noStrike" kern="0" cap="none" spc="0" normalizeH="0" baseline="0" noProof="0">
                <a:ln>
                  <a:noFill/>
                </a:ln>
                <a:solidFill>
                  <a:srgbClr val="FFFFFF"/>
                </a:solidFill>
                <a:effectLst/>
                <a:uLnTx/>
                <a:uFillTx/>
                <a:latin typeface="Century Gothic"/>
                <a:sym typeface="Century Gothic"/>
              </a:rPr>
              <a:t>leer</a:t>
            </a:r>
            <a:endParaRPr kumimoji="0" lang="x-none" sz="2000" b="1" i="0" u="none" strike="noStrike" kern="0" cap="none" spc="0" normalizeH="0" baseline="0" noProof="0" dirty="0">
              <a:ln>
                <a:noFill/>
              </a:ln>
              <a:solidFill>
                <a:srgbClr val="FFFFFF"/>
              </a:solidFill>
              <a:effectLst/>
              <a:uLnTx/>
              <a:uFillTx/>
              <a:latin typeface="Century Gothic"/>
              <a:sym typeface="Century Gothic"/>
            </a:endParaRPr>
          </a:p>
        </p:txBody>
      </p:sp>
      <p:sp>
        <p:nvSpPr>
          <p:cNvPr id="22" name="Rounded Rectangle 11">
            <a:extLst>
              <a:ext uri="{FF2B5EF4-FFF2-40B4-BE49-F238E27FC236}">
                <a16:creationId xmlns:a16="http://schemas.microsoft.com/office/drawing/2014/main" id="{A316DD52-7894-4A75-969C-CA0645DA2978}"/>
              </a:ext>
            </a:extLst>
          </p:cNvPr>
          <p:cNvSpPr/>
          <p:nvPr/>
        </p:nvSpPr>
        <p:spPr>
          <a:xfrm>
            <a:off x="10848528" y="258166"/>
            <a:ext cx="1079615" cy="400919"/>
          </a:xfrm>
          <a:prstGeom prst="roundRect">
            <a:avLst/>
          </a:prstGeom>
          <a:solidFill>
            <a:srgbClr val="F66400"/>
          </a:solidFill>
          <a:ln w="19050">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4488" y="742755"/>
            <a:ext cx="842472" cy="842472"/>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49041" r="26250"/>
          <a:stretch/>
        </p:blipFill>
        <p:spPr>
          <a:xfrm>
            <a:off x="5962800" y="4570515"/>
            <a:ext cx="742416" cy="1690090"/>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16905" r="43851"/>
          <a:stretch/>
        </p:blipFill>
        <p:spPr>
          <a:xfrm>
            <a:off x="5002168" y="4562712"/>
            <a:ext cx="1148316" cy="1645924"/>
          </a:xfrm>
          <a:prstGeom prst="rect">
            <a:avLst/>
          </a:prstGeom>
        </p:spPr>
      </p:pic>
      <p:sp>
        <p:nvSpPr>
          <p:cNvPr id="32" name="Rounded Rectangular Callout 31"/>
          <p:cNvSpPr/>
          <p:nvPr/>
        </p:nvSpPr>
        <p:spPr>
          <a:xfrm>
            <a:off x="192616" y="2776719"/>
            <a:ext cx="5033167" cy="3347787"/>
          </a:xfrm>
          <a:prstGeom prst="wedgeRoundRectCallout">
            <a:avLst>
              <a:gd name="adj1" fmla="val 23321"/>
              <a:gd name="adj2" fmla="val 5563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151707" y="3008254"/>
            <a:ext cx="5185838"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1. “Un </a:t>
            </a:r>
            <a:r>
              <a:rPr lang="en-GB" sz="2000" dirty="0" err="1">
                <a:solidFill>
                  <a:srgbClr val="002060"/>
                </a:solidFill>
                <a:latin typeface="Century Gothic" panose="020B0502020202020204" pitchFamily="34" charset="0"/>
              </a:rPr>
              <a:t>día</a:t>
            </a:r>
            <a:r>
              <a:rPr lang="en-GB" sz="2000" dirty="0">
                <a:solidFill>
                  <a:srgbClr val="002060"/>
                </a:solidFill>
                <a:latin typeface="Century Gothic" panose="020B0502020202020204" pitchFamily="34" charset="0"/>
              </a:rPr>
              <a:t> </a:t>
            </a:r>
            <a:r>
              <a:rPr lang="en-GB" sz="2000">
                <a:solidFill>
                  <a:srgbClr val="002060"/>
                </a:solidFill>
                <a:latin typeface="Century Gothic"/>
                <a:ea typeface="Century Gothic"/>
                <a:cs typeface="Century Gothic"/>
                <a:sym typeface="Century Gothic"/>
              </a:rPr>
              <a:t>_____</a:t>
            </a:r>
            <a:r>
              <a:rPr lang="en-GB" sz="2000">
                <a:solidFill>
                  <a:srgbClr val="002060"/>
                </a:solidFill>
                <a:latin typeface="Century Gothic" panose="020B0502020202020204" pitchFamily="34" charset="0"/>
              </a:rPr>
              <a:t> caminé por la costa y </a:t>
            </a:r>
            <a:r>
              <a:rPr lang="en-GB" sz="2000" dirty="0">
                <a:solidFill>
                  <a:srgbClr val="002060"/>
                </a:solidFill>
                <a:latin typeface="Century Gothic"/>
                <a:ea typeface="Century Gothic"/>
                <a:cs typeface="Century Gothic"/>
                <a:sym typeface="Century Gothic"/>
              </a:rPr>
              <a:t>_____</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montó</a:t>
            </a:r>
            <a:r>
              <a:rPr lang="en-GB" sz="2000" dirty="0">
                <a:solidFill>
                  <a:srgbClr val="002060"/>
                </a:solidFill>
                <a:latin typeface="Century Gothic" panose="020B0502020202020204" pitchFamily="34" charset="0"/>
              </a:rPr>
              <a:t> a caballo </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a:t>
            </a:r>
            <a:r>
              <a:rPr lang="en-GB" sz="2000">
                <a:solidFill>
                  <a:srgbClr val="002060"/>
                </a:solidFill>
                <a:latin typeface="Century Gothic" panose="020B0502020202020204" pitchFamily="34" charset="0"/>
              </a:rPr>
              <a:t>la montaña.”</a:t>
            </a:r>
            <a:endParaRPr lang="en-GB" sz="2000" dirty="0">
              <a:solidFill>
                <a:srgbClr val="002060"/>
              </a:solidFill>
              <a:latin typeface="Century Gothic" panose="020B0502020202020204" pitchFamily="34" charset="0"/>
            </a:endParaRPr>
          </a:p>
        </p:txBody>
      </p:sp>
      <p:sp>
        <p:nvSpPr>
          <p:cNvPr id="35" name="Rectangle 34"/>
          <p:cNvSpPr/>
          <p:nvPr/>
        </p:nvSpPr>
        <p:spPr>
          <a:xfrm>
            <a:off x="192616" y="4977964"/>
            <a:ext cx="4737100" cy="1015663"/>
          </a:xfrm>
          <a:prstGeom prst="rect">
            <a:avLst/>
          </a:prstGeom>
        </p:spPr>
        <p:txBody>
          <a:bodyPr wrap="square">
            <a:spAutoFit/>
          </a:bodyPr>
          <a:lstStyle/>
          <a:p>
            <a:r>
              <a:rPr lang="en-GB" sz="2000" dirty="0">
                <a:solidFill>
                  <a:srgbClr val="002060"/>
                </a:solidFill>
                <a:latin typeface="Century Gothic"/>
                <a:ea typeface="Century Gothic"/>
                <a:cs typeface="Century Gothic"/>
                <a:sym typeface="Century Gothic"/>
              </a:rPr>
              <a:t>3. “</a:t>
            </a:r>
            <a:r>
              <a:rPr lang="en-GB" sz="2000" i="1" dirty="0">
                <a:solidFill>
                  <a:srgbClr val="002060"/>
                </a:solidFill>
                <a:latin typeface="Century Gothic"/>
                <a:ea typeface="Century Gothic"/>
                <a:cs typeface="Century Gothic"/>
                <a:sym typeface="Century Gothic"/>
              </a:rPr>
              <a:t>_____ </a:t>
            </a:r>
            <a:r>
              <a:rPr lang="en-GB" sz="2000" dirty="0" err="1">
                <a:solidFill>
                  <a:srgbClr val="002060"/>
                </a:solidFill>
                <a:latin typeface="Century Gothic"/>
                <a:ea typeface="Century Gothic"/>
                <a:cs typeface="Century Gothic"/>
                <a:sym typeface="Century Gothic"/>
              </a:rPr>
              <a:t>organizó</a:t>
            </a:r>
            <a:r>
              <a:rPr lang="en-GB" sz="2000" dirty="0">
                <a:solidFill>
                  <a:srgbClr val="002060"/>
                </a:solidFill>
                <a:latin typeface="Century Gothic"/>
                <a:ea typeface="Century Gothic"/>
                <a:cs typeface="Century Gothic"/>
                <a:sym typeface="Century Gothic"/>
              </a:rPr>
              <a:t> una fiesta para el </a:t>
            </a:r>
            <a:r>
              <a:rPr lang="en-GB" sz="2000" dirty="0" err="1">
                <a:solidFill>
                  <a:srgbClr val="002060"/>
                </a:solidFill>
                <a:latin typeface="Century Gothic"/>
                <a:ea typeface="Century Gothic"/>
                <a:cs typeface="Century Gothic"/>
                <a:sym typeface="Century Gothic"/>
              </a:rPr>
              <a:t>cumpleaños</a:t>
            </a:r>
            <a:r>
              <a:rPr lang="en-GB" sz="2000" dirty="0">
                <a:solidFill>
                  <a:srgbClr val="002060"/>
                </a:solidFill>
                <a:latin typeface="Century Gothic"/>
                <a:ea typeface="Century Gothic"/>
                <a:cs typeface="Century Gothic"/>
                <a:sym typeface="Century Gothic"/>
              </a:rPr>
              <a:t> de </a:t>
            </a:r>
            <a:r>
              <a:rPr lang="en-GB" sz="2000" dirty="0" err="1">
                <a:solidFill>
                  <a:srgbClr val="002060"/>
                </a:solidFill>
                <a:latin typeface="Century Gothic"/>
                <a:ea typeface="Century Gothic"/>
                <a:cs typeface="Century Gothic"/>
                <a:sym typeface="Century Gothic"/>
              </a:rPr>
              <a:t>Mamá</a:t>
            </a:r>
            <a:r>
              <a:rPr lang="en-GB" sz="2000" dirty="0">
                <a:solidFill>
                  <a:srgbClr val="002060"/>
                </a:solidFill>
                <a:latin typeface="Century Gothic"/>
                <a:ea typeface="Century Gothic"/>
                <a:cs typeface="Century Gothic"/>
                <a:sym typeface="Century Gothic"/>
              </a:rPr>
              <a:t> pero _____ </a:t>
            </a:r>
            <a:r>
              <a:rPr lang="en-GB" sz="2000" dirty="0" err="1">
                <a:solidFill>
                  <a:srgbClr val="002060"/>
                </a:solidFill>
                <a:latin typeface="Century Gothic"/>
                <a:ea typeface="Century Gothic"/>
                <a:cs typeface="Century Gothic"/>
                <a:sym typeface="Century Gothic"/>
              </a:rPr>
              <a:t>llegué</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tarde</a:t>
            </a:r>
            <a:r>
              <a:rPr lang="en-GB" sz="2000" dirty="0">
                <a:solidFill>
                  <a:srgbClr val="002060"/>
                </a:solidFill>
                <a:latin typeface="Century Gothic"/>
                <a:ea typeface="Century Gothic"/>
                <a:cs typeface="Century Gothic"/>
                <a:sym typeface="Century Gothic"/>
              </a:rPr>
              <a:t>.”</a:t>
            </a:r>
            <a:r>
              <a:rPr lang="en-GB" sz="2000" i="1" dirty="0">
                <a:solidFill>
                  <a:srgbClr val="002060"/>
                </a:solidFill>
                <a:latin typeface="Century Gothic"/>
                <a:ea typeface="Century Gothic"/>
                <a:cs typeface="Century Gothic"/>
                <a:sym typeface="Century Gothic"/>
              </a:rPr>
              <a:t> </a:t>
            </a:r>
            <a:endParaRPr lang="en-GB" sz="2000" i="1" dirty="0"/>
          </a:p>
        </p:txBody>
      </p:sp>
      <p:sp>
        <p:nvSpPr>
          <p:cNvPr id="36" name="Rectangle 35"/>
          <p:cNvSpPr/>
          <p:nvPr/>
        </p:nvSpPr>
        <p:spPr>
          <a:xfrm>
            <a:off x="151706" y="3852392"/>
            <a:ext cx="4528130" cy="1015663"/>
          </a:xfrm>
          <a:prstGeom prst="rect">
            <a:avLst/>
          </a:prstGeom>
        </p:spPr>
        <p:txBody>
          <a:bodyPr wrap="square">
            <a:spAutoFit/>
          </a:bodyPr>
          <a:lstStyle/>
          <a:p>
            <a:r>
              <a:rPr lang="en-GB" sz="2000" i="1" dirty="0">
                <a:solidFill>
                  <a:srgbClr val="002060"/>
                </a:solidFill>
                <a:latin typeface="Century Gothic"/>
                <a:ea typeface="Century Gothic"/>
                <a:cs typeface="Century Gothic"/>
                <a:sym typeface="Century Gothic"/>
              </a:rPr>
              <a:t>2. _____ </a:t>
            </a:r>
            <a:r>
              <a:rPr lang="en-GB" sz="2000" dirty="0" err="1">
                <a:solidFill>
                  <a:srgbClr val="002060"/>
                </a:solidFill>
                <a:latin typeface="Century Gothic"/>
                <a:ea typeface="Century Gothic"/>
                <a:cs typeface="Century Gothic"/>
                <a:sym typeface="Century Gothic"/>
              </a:rPr>
              <a:t>preparó</a:t>
            </a:r>
            <a:r>
              <a:rPr lang="en-GB" sz="2000" dirty="0">
                <a:solidFill>
                  <a:srgbClr val="002060"/>
                </a:solidFill>
                <a:latin typeface="Century Gothic"/>
                <a:ea typeface="Century Gothic"/>
                <a:cs typeface="Century Gothic"/>
                <a:sym typeface="Century Gothic"/>
              </a:rPr>
              <a:t> una comida </a:t>
            </a:r>
            <a:r>
              <a:rPr lang="en-GB" sz="2000" dirty="0" err="1">
                <a:solidFill>
                  <a:srgbClr val="002060"/>
                </a:solidFill>
                <a:latin typeface="Century Gothic"/>
                <a:ea typeface="Century Gothic"/>
                <a:cs typeface="Century Gothic"/>
                <a:sym typeface="Century Gothic"/>
              </a:rPr>
              <a:t>allí</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mientras</a:t>
            </a:r>
            <a:r>
              <a:rPr lang="en-GB" sz="2000" dirty="0">
                <a:solidFill>
                  <a:srgbClr val="002060"/>
                </a:solidFill>
                <a:latin typeface="Century Gothic"/>
                <a:ea typeface="Century Gothic"/>
                <a:cs typeface="Century Gothic"/>
                <a:sym typeface="Century Gothic"/>
              </a:rPr>
              <a:t> que </a:t>
            </a:r>
            <a:r>
              <a:rPr lang="en-GB" sz="2000" i="1" dirty="0">
                <a:solidFill>
                  <a:srgbClr val="002060"/>
                </a:solidFill>
                <a:latin typeface="Century Gothic"/>
                <a:ea typeface="Century Gothic"/>
                <a:cs typeface="Century Gothic"/>
                <a:sym typeface="Century Gothic"/>
              </a:rPr>
              <a:t> _____ </a:t>
            </a:r>
            <a:r>
              <a:rPr lang="en-GB" sz="2000" dirty="0" err="1">
                <a:solidFill>
                  <a:srgbClr val="002060"/>
                </a:solidFill>
                <a:latin typeface="Century Gothic"/>
                <a:ea typeface="Century Gothic"/>
                <a:cs typeface="Century Gothic"/>
                <a:sym typeface="Century Gothic"/>
              </a:rPr>
              <a:t>compré</a:t>
            </a:r>
            <a:r>
              <a:rPr lang="en-GB" sz="2000" dirty="0">
                <a:solidFill>
                  <a:srgbClr val="002060"/>
                </a:solidFill>
                <a:latin typeface="Century Gothic"/>
                <a:ea typeface="Century Gothic"/>
                <a:cs typeface="Century Gothic"/>
                <a:sym typeface="Century Gothic"/>
              </a:rPr>
              <a:t> una </a:t>
            </a:r>
            <a:r>
              <a:rPr lang="en-GB" sz="2000" dirty="0" err="1">
                <a:solidFill>
                  <a:srgbClr val="002060"/>
                </a:solidFill>
                <a:latin typeface="Century Gothic"/>
                <a:ea typeface="Century Gothic"/>
                <a:cs typeface="Century Gothic"/>
                <a:sym typeface="Century Gothic"/>
              </a:rPr>
              <a:t>cámara</a:t>
            </a:r>
            <a:r>
              <a:rPr lang="en-GB" sz="2000" dirty="0">
                <a:solidFill>
                  <a:srgbClr val="002060"/>
                </a:solidFill>
                <a:latin typeface="Century Gothic"/>
                <a:ea typeface="Century Gothic"/>
                <a:cs typeface="Century Gothic"/>
                <a:sym typeface="Century Gothic"/>
              </a:rPr>
              <a:t> </a:t>
            </a:r>
            <a:r>
              <a:rPr lang="en-GB" sz="2000" dirty="0" err="1">
                <a:solidFill>
                  <a:srgbClr val="002060"/>
                </a:solidFill>
                <a:latin typeface="Century Gothic"/>
                <a:ea typeface="Century Gothic"/>
                <a:cs typeface="Century Gothic"/>
                <a:sym typeface="Century Gothic"/>
              </a:rPr>
              <a:t>nueva</a:t>
            </a:r>
            <a:r>
              <a:rPr lang="en-GB" sz="2000" i="1" dirty="0">
                <a:solidFill>
                  <a:srgbClr val="002060"/>
                </a:solidFill>
                <a:latin typeface="Century Gothic"/>
                <a:ea typeface="Century Gothic"/>
                <a:cs typeface="Century Gothic"/>
                <a:sym typeface="Century Gothic"/>
              </a:rPr>
              <a:t>.” </a:t>
            </a:r>
            <a:endParaRPr lang="en-GB" sz="2000" i="1" dirty="0"/>
          </a:p>
        </p:txBody>
      </p:sp>
      <p:sp>
        <p:nvSpPr>
          <p:cNvPr id="37" name="TextBox 36"/>
          <p:cNvSpPr txBox="1"/>
          <p:nvPr/>
        </p:nvSpPr>
        <p:spPr>
          <a:xfrm>
            <a:off x="1550639" y="2969430"/>
            <a:ext cx="686648" cy="430887"/>
          </a:xfrm>
          <a:prstGeom prst="rect">
            <a:avLst/>
          </a:prstGeom>
          <a:noFill/>
        </p:spPr>
        <p:txBody>
          <a:bodyPr wrap="square" rtlCol="0">
            <a:spAutoFit/>
          </a:bodyPr>
          <a:lstStyle/>
          <a:p>
            <a:r>
              <a:rPr lang="en-GB" sz="2200" b="1">
                <a:solidFill>
                  <a:srgbClr val="E46801"/>
                </a:solidFill>
                <a:latin typeface="Century Gothic" panose="020B0502020202020204" pitchFamily="34" charset="0"/>
              </a:rPr>
              <a:t>yo</a:t>
            </a:r>
            <a:endParaRPr lang="en-GB" sz="2200" b="1" dirty="0">
              <a:solidFill>
                <a:srgbClr val="E46801"/>
              </a:solidFill>
              <a:latin typeface="Century Gothic" panose="020B0502020202020204" pitchFamily="34" charset="0"/>
            </a:endParaRPr>
          </a:p>
        </p:txBody>
      </p:sp>
      <p:sp>
        <p:nvSpPr>
          <p:cNvPr id="38" name="TextBox 37"/>
          <p:cNvSpPr txBox="1"/>
          <p:nvPr/>
        </p:nvSpPr>
        <p:spPr>
          <a:xfrm>
            <a:off x="223620" y="3267617"/>
            <a:ext cx="686648" cy="430887"/>
          </a:xfrm>
          <a:prstGeom prst="rect">
            <a:avLst/>
          </a:prstGeom>
          <a:noFill/>
        </p:spPr>
        <p:txBody>
          <a:bodyPr wrap="square" rtlCol="0">
            <a:spAutoFit/>
          </a:bodyPr>
          <a:lstStyle/>
          <a:p>
            <a:r>
              <a:rPr lang="en-GB" sz="2200" b="1">
                <a:solidFill>
                  <a:srgbClr val="E46801"/>
                </a:solidFill>
                <a:latin typeface="Century Gothic" panose="020B0502020202020204" pitchFamily="34" charset="0"/>
              </a:rPr>
              <a:t>ella</a:t>
            </a:r>
          </a:p>
        </p:txBody>
      </p:sp>
      <p:sp>
        <p:nvSpPr>
          <p:cNvPr id="39" name="TextBox 38"/>
          <p:cNvSpPr txBox="1"/>
          <p:nvPr/>
        </p:nvSpPr>
        <p:spPr>
          <a:xfrm>
            <a:off x="505251" y="3819054"/>
            <a:ext cx="1095375" cy="430887"/>
          </a:xfrm>
          <a:prstGeom prst="rect">
            <a:avLst/>
          </a:prstGeom>
          <a:noFill/>
        </p:spPr>
        <p:txBody>
          <a:bodyPr wrap="square" rtlCol="0">
            <a:spAutoFit/>
          </a:bodyPr>
          <a:lstStyle/>
          <a:p>
            <a:r>
              <a:rPr lang="en-GB" sz="2200" b="1">
                <a:solidFill>
                  <a:srgbClr val="E46801"/>
                </a:solidFill>
                <a:latin typeface="Century Gothic" panose="020B0502020202020204" pitchFamily="34" charset="0"/>
              </a:rPr>
              <a:t>Ella</a:t>
            </a:r>
          </a:p>
        </p:txBody>
      </p:sp>
      <p:sp>
        <p:nvSpPr>
          <p:cNvPr id="40" name="TextBox 39"/>
          <p:cNvSpPr txBox="1"/>
          <p:nvPr/>
        </p:nvSpPr>
        <p:spPr>
          <a:xfrm>
            <a:off x="2035214" y="4121887"/>
            <a:ext cx="686648" cy="430887"/>
          </a:xfrm>
          <a:prstGeom prst="rect">
            <a:avLst/>
          </a:prstGeom>
          <a:noFill/>
        </p:spPr>
        <p:txBody>
          <a:bodyPr wrap="square" rtlCol="0">
            <a:spAutoFit/>
          </a:bodyPr>
          <a:lstStyle/>
          <a:p>
            <a:r>
              <a:rPr lang="en-GB" sz="2200" b="1" dirty="0" err="1">
                <a:solidFill>
                  <a:srgbClr val="E46801"/>
                </a:solidFill>
                <a:latin typeface="Century Gothic" panose="020B0502020202020204" pitchFamily="34" charset="0"/>
              </a:rPr>
              <a:t>yo</a:t>
            </a:r>
            <a:endParaRPr lang="en-GB" sz="2200" b="1" dirty="0">
              <a:solidFill>
                <a:srgbClr val="E46801"/>
              </a:solidFill>
              <a:latin typeface="Century Gothic" panose="020B0502020202020204" pitchFamily="34" charset="0"/>
            </a:endParaRPr>
          </a:p>
        </p:txBody>
      </p:sp>
      <p:sp>
        <p:nvSpPr>
          <p:cNvPr id="41" name="TextBox 40"/>
          <p:cNvSpPr txBox="1"/>
          <p:nvPr/>
        </p:nvSpPr>
        <p:spPr>
          <a:xfrm>
            <a:off x="3935970" y="5270351"/>
            <a:ext cx="686648" cy="430887"/>
          </a:xfrm>
          <a:prstGeom prst="rect">
            <a:avLst/>
          </a:prstGeom>
          <a:noFill/>
        </p:spPr>
        <p:txBody>
          <a:bodyPr wrap="square" rtlCol="0">
            <a:spAutoFit/>
          </a:bodyPr>
          <a:lstStyle/>
          <a:p>
            <a:r>
              <a:rPr lang="en-GB" sz="2200" b="1" dirty="0" err="1">
                <a:solidFill>
                  <a:srgbClr val="E46801"/>
                </a:solidFill>
                <a:latin typeface="Century Gothic" panose="020B0502020202020204" pitchFamily="34" charset="0"/>
              </a:rPr>
              <a:t>yo</a:t>
            </a:r>
            <a:endParaRPr lang="en-GB" sz="2200" b="1" dirty="0">
              <a:solidFill>
                <a:srgbClr val="E46801"/>
              </a:solidFill>
              <a:latin typeface="Century Gothic" panose="020B0502020202020204" pitchFamily="34" charset="0"/>
            </a:endParaRPr>
          </a:p>
        </p:txBody>
      </p:sp>
      <p:sp>
        <p:nvSpPr>
          <p:cNvPr id="42" name="TextBox 41"/>
          <p:cNvSpPr txBox="1"/>
          <p:nvPr/>
        </p:nvSpPr>
        <p:spPr>
          <a:xfrm>
            <a:off x="651669" y="4931548"/>
            <a:ext cx="1095375" cy="430887"/>
          </a:xfrm>
          <a:prstGeom prst="rect">
            <a:avLst/>
          </a:prstGeom>
          <a:noFill/>
        </p:spPr>
        <p:txBody>
          <a:bodyPr wrap="square" rtlCol="0">
            <a:spAutoFit/>
          </a:bodyPr>
          <a:lstStyle/>
          <a:p>
            <a:r>
              <a:rPr lang="en-GB" sz="2200" b="1" dirty="0">
                <a:solidFill>
                  <a:srgbClr val="E46801"/>
                </a:solidFill>
                <a:latin typeface="Century Gothic" panose="020B0502020202020204" pitchFamily="34" charset="0"/>
              </a:rPr>
              <a:t>Ella</a:t>
            </a:r>
          </a:p>
        </p:txBody>
      </p:sp>
    </p:spTree>
    <p:extLst>
      <p:ext uri="{BB962C8B-B14F-4D97-AF65-F5344CB8AC3E}">
        <p14:creationId xmlns:p14="http://schemas.microsoft.com/office/powerpoint/2010/main" val="227591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1" name="Google Shape;821;p29"/>
          <p:cNvSpPr/>
          <p:nvPr/>
        </p:nvSpPr>
        <p:spPr>
          <a:xfrm>
            <a:off x="9652000" y="258166"/>
            <a:ext cx="22761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leer / escuchar</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23" name="Google Shape;823;p29"/>
          <p:cNvSpPr/>
          <p:nvPr/>
        </p:nvSpPr>
        <p:spPr>
          <a:xfrm>
            <a:off x="167252" y="2323329"/>
            <a:ext cx="6921752" cy="3923725"/>
          </a:xfrm>
          <a:prstGeom prst="wedgeRoundRectCallout">
            <a:avLst>
              <a:gd name="adj1" fmla="val 54062"/>
              <a:gd name="adj2" fmla="val -21080"/>
              <a:gd name="adj3" fmla="val 16667"/>
            </a:avLst>
          </a:prstGeom>
          <a:solidFill>
            <a:srgbClr val="FEF2CC"/>
          </a:solidFill>
          <a:ln w="38100">
            <a:solidFill>
              <a:schemeClr val="accent1">
                <a:lumMod val="50000"/>
              </a:schemeClr>
            </a:solid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lvl="0" algn="ctr">
              <a:lnSpc>
                <a:spcPct val="120000"/>
              </a:lnSpc>
              <a:buClr>
                <a:srgbClr val="000000"/>
              </a:buClr>
              <a:defRPr/>
            </a:pPr>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verano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pasado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yo</a:t>
            </a:r>
            <a:r>
              <a:rPr lang="en-GB" sz="2000" dirty="0">
                <a:solidFill>
                  <a:srgbClr val="002060"/>
                </a:solidFill>
                <a:latin typeface="Century Gothic" panose="020B0502020202020204" pitchFamily="34" charset="0"/>
              </a:rPr>
              <a:t> </a:t>
            </a:r>
            <a:r>
              <a:rPr lang="en-GB" sz="2000">
                <a:solidFill>
                  <a:srgbClr val="002060"/>
                </a:solidFill>
                <a:latin typeface="Century Gothic" panose="020B0502020202020204" pitchFamily="34" charset="0"/>
              </a:rPr>
              <a:t>__________ muchas </a:t>
            </a:r>
            <a:r>
              <a:rPr lang="en-GB" sz="2000" dirty="0" err="1">
                <a:solidFill>
                  <a:srgbClr val="002060"/>
                </a:solidFill>
                <a:latin typeface="Century Gothic" panose="020B0502020202020204" pitchFamily="34" charset="0"/>
              </a:rPr>
              <a:t>cosas</a:t>
            </a:r>
            <a:r>
              <a:rPr lang="en-GB" sz="2000" dirty="0">
                <a:solidFill>
                  <a:srgbClr val="002060"/>
                </a:solidFill>
                <a:latin typeface="Century Gothic" panose="020B0502020202020204" pitchFamily="34" charset="0"/>
              </a:rPr>
              <a:t> y </a:t>
            </a:r>
            <a:r>
              <a:rPr lang="en-GB" sz="2000" dirty="0" err="1">
                <a:solidFill>
                  <a:srgbClr val="002060"/>
                </a:solidFill>
                <a:latin typeface="Century Gothic" panose="020B0502020202020204" pitchFamily="34" charset="0"/>
              </a:rPr>
              <a:t>ella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también</a:t>
            </a:r>
            <a:r>
              <a:rPr lang="en-GB" sz="2000" dirty="0">
                <a:solidFill>
                  <a:srgbClr val="002060"/>
                </a:solidFill>
                <a:latin typeface="Century Gothic" panose="020B0502020202020204" pitchFamily="34" charset="0"/>
              </a:rPr>
              <a:t> </a:t>
            </a:r>
            <a:r>
              <a:rPr lang="en-GB" sz="2000">
                <a:solidFill>
                  <a:srgbClr val="002060"/>
                </a:solidFill>
                <a:latin typeface="Century Gothic" panose="020B0502020202020204" pitchFamily="34" charset="0"/>
              </a:rPr>
              <a:t>____________ el </a:t>
            </a:r>
            <a:r>
              <a:rPr lang="en-GB" sz="2000" err="1">
                <a:solidFill>
                  <a:srgbClr val="002060"/>
                </a:solidFill>
                <a:latin typeface="Century Gothic" panose="020B0502020202020204" pitchFamily="34" charset="0"/>
              </a:rPr>
              <a:t>buen</a:t>
            </a:r>
            <a:r>
              <a:rPr lang="en-GB" sz="2000">
                <a:solidFill>
                  <a:srgbClr val="002060"/>
                </a:solidFill>
                <a:latin typeface="Century Gothic" panose="020B0502020202020204" pitchFamily="34" charset="0"/>
              </a:rPr>
              <a:t> clima. </a:t>
            </a:r>
            <a:r>
              <a:rPr lang="en-GB" sz="2000" dirty="0">
                <a:solidFill>
                  <a:srgbClr val="002060"/>
                </a:solidFill>
                <a:latin typeface="Century Gothic" panose="020B0502020202020204" pitchFamily="34" charset="0"/>
              </a:rPr>
              <a:t>Un </a:t>
            </a:r>
            <a:r>
              <a:rPr lang="en-GB" sz="2000" dirty="0" err="1">
                <a:solidFill>
                  <a:srgbClr val="002060"/>
                </a:solidFill>
                <a:latin typeface="Century Gothic" panose="020B0502020202020204" pitchFamily="34" charset="0"/>
              </a:rPr>
              <a:t>día</a:t>
            </a:r>
            <a:r>
              <a:rPr lang="en-GB" sz="2000" dirty="0">
                <a:solidFill>
                  <a:srgbClr val="002060"/>
                </a:solidFill>
                <a:latin typeface="Century Gothic" panose="020B0502020202020204" pitchFamily="34" charset="0"/>
              </a:rPr>
              <a:t> </a:t>
            </a:r>
            <a:r>
              <a:rPr lang="en-GB" sz="2000" err="1">
                <a:solidFill>
                  <a:srgbClr val="002060"/>
                </a:solidFill>
                <a:latin typeface="Century Gothic"/>
                <a:sym typeface="Century Gothic"/>
              </a:rPr>
              <a:t>yo</a:t>
            </a:r>
            <a:r>
              <a:rPr lang="en-GB" sz="2000">
                <a:solidFill>
                  <a:srgbClr val="002060"/>
                </a:solidFill>
                <a:latin typeface="Century Gothic" panose="020B0502020202020204" pitchFamily="34" charset="0"/>
              </a:rPr>
              <a:t> caminé por la costa y </a:t>
            </a:r>
            <a:r>
              <a:rPr lang="en-GB" sz="2000" err="1">
                <a:solidFill>
                  <a:srgbClr val="002060"/>
                </a:solidFill>
                <a:latin typeface="Century Gothic"/>
                <a:sym typeface="Century Gothic"/>
              </a:rPr>
              <a:t>ella</a:t>
            </a:r>
            <a:r>
              <a:rPr lang="en-GB" sz="2000">
                <a:solidFill>
                  <a:srgbClr val="002060"/>
                </a:solidFill>
                <a:latin typeface="Century Gothic" panose="020B0502020202020204" pitchFamily="34" charset="0"/>
              </a:rPr>
              <a:t> montó </a:t>
            </a:r>
            <a:r>
              <a:rPr lang="en-GB" sz="2000" dirty="0">
                <a:solidFill>
                  <a:srgbClr val="002060"/>
                </a:solidFill>
                <a:latin typeface="Century Gothic" panose="020B0502020202020204" pitchFamily="34" charset="0"/>
              </a:rPr>
              <a:t>a caballo </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a:t>
            </a:r>
            <a:r>
              <a:rPr lang="en-GB" sz="2000">
                <a:solidFill>
                  <a:srgbClr val="002060"/>
                </a:solidFill>
                <a:latin typeface="Century Gothic" panose="020B0502020202020204" pitchFamily="34" charset="0"/>
              </a:rPr>
              <a:t>la montaña. </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El 23 de </a:t>
            </a:r>
            <a:r>
              <a:rPr kumimoji="0" lang="en-GB" sz="20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julio</a:t>
            </a:r>
            <a:r>
              <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0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yo</a:t>
            </a:r>
            <a:r>
              <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_________ </a:t>
            </a:r>
            <a:r>
              <a:rPr kumimoji="0" lang="en-GB" sz="2000" b="0" i="0" u="none" strike="noStrike" kern="0" cap="none" spc="0" normalizeH="0" noProof="0">
                <a:ln>
                  <a:noFill/>
                </a:ln>
                <a:solidFill>
                  <a:srgbClr val="002060"/>
                </a:solidFill>
                <a:effectLst/>
                <a:uLnTx/>
                <a:uFillTx/>
                <a:latin typeface="Century Gothic"/>
                <a:ea typeface="Century Gothic"/>
                <a:cs typeface="Century Gothic"/>
                <a:sym typeface="Century Gothic"/>
              </a:rPr>
              <a:t>con mis amigos </a:t>
            </a:r>
            <a:r>
              <a:rPr kumimoji="0" lang="en-GB" sz="20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en</a:t>
            </a:r>
            <a:r>
              <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Vitoria, la capital </a:t>
            </a:r>
            <a:r>
              <a:rPr kumimoji="0" lang="en-GB" sz="2000" b="0" i="0" u="none" strike="noStrike" kern="0" cap="none" spc="0" normalizeH="0" noProof="0">
                <a:ln>
                  <a:noFill/>
                </a:ln>
                <a:solidFill>
                  <a:srgbClr val="002060"/>
                </a:solidFill>
                <a:effectLst/>
                <a:uLnTx/>
                <a:uFillTx/>
                <a:latin typeface="Century Gothic"/>
                <a:ea typeface="Century Gothic"/>
                <a:cs typeface="Century Gothic"/>
                <a:sym typeface="Century Gothic"/>
              </a:rPr>
              <a:t>del </a:t>
            </a:r>
            <a:r>
              <a:rPr lang="en-GB" sz="2000" kern="0" err="1">
                <a:solidFill>
                  <a:srgbClr val="002060"/>
                </a:solidFill>
                <a:latin typeface="Century Gothic"/>
                <a:ea typeface="Century Gothic"/>
                <a:cs typeface="Century Gothic"/>
                <a:sym typeface="Century Gothic"/>
              </a:rPr>
              <a:t>P</a:t>
            </a:r>
            <a:r>
              <a:rPr kumimoji="0" lang="en-GB" sz="2000" b="0" i="0" u="none" strike="noStrike" kern="0" cap="none" spc="0" normalizeH="0" noProof="0">
                <a:ln>
                  <a:noFill/>
                </a:ln>
                <a:solidFill>
                  <a:srgbClr val="002060"/>
                </a:solidFill>
                <a:effectLst/>
                <a:uLnTx/>
                <a:uFillTx/>
                <a:latin typeface="Century Gothic"/>
                <a:ea typeface="Century Gothic"/>
                <a:cs typeface="Century Gothic"/>
                <a:sym typeface="Century Gothic"/>
              </a:rPr>
              <a:t>aís Vasco</a:t>
            </a:r>
            <a:r>
              <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pero </a:t>
            </a:r>
            <a:r>
              <a:rPr kumimoji="0" lang="en-GB" sz="20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ella</a:t>
            </a:r>
            <a:r>
              <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___________ </a:t>
            </a:r>
            <a:r>
              <a:rPr kumimoji="0" lang="en-GB" sz="20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en</a:t>
            </a:r>
            <a:r>
              <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casa. </a:t>
            </a:r>
            <a:r>
              <a:rPr kumimoji="0" lang="en-GB" sz="2000" b="0" i="0" u="none" strike="noStrike" kern="0" cap="none" spc="0" normalizeH="0" noProof="0">
                <a:ln>
                  <a:noFill/>
                </a:ln>
                <a:solidFill>
                  <a:srgbClr val="002060"/>
                </a:solidFill>
                <a:effectLst/>
                <a:uLnTx/>
                <a:uFillTx/>
                <a:latin typeface="Century Gothic"/>
                <a:ea typeface="Century Gothic"/>
                <a:cs typeface="Century Gothic"/>
                <a:sym typeface="Century Gothic"/>
              </a:rPr>
              <a:t>Ella preparó </a:t>
            </a:r>
            <a:r>
              <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una comida </a:t>
            </a:r>
            <a:r>
              <a:rPr kumimoji="0" lang="en-GB" sz="20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allí</a:t>
            </a:r>
            <a:r>
              <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0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mientras</a:t>
            </a:r>
            <a:r>
              <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que </a:t>
            </a:r>
            <a:r>
              <a:rPr kumimoji="0" lang="en-GB" sz="2000" b="0" i="0" u="none" strike="noStrike" kern="0" cap="none" spc="0" normalizeH="0" noProof="0" err="1">
                <a:ln>
                  <a:noFill/>
                </a:ln>
                <a:solidFill>
                  <a:srgbClr val="002060"/>
                </a:solidFill>
                <a:effectLst/>
                <a:uLnTx/>
                <a:uFillTx/>
                <a:latin typeface="Century Gothic"/>
                <a:ea typeface="Century Gothic"/>
                <a:cs typeface="Century Gothic"/>
                <a:sym typeface="Century Gothic"/>
              </a:rPr>
              <a:t>yo</a:t>
            </a:r>
            <a:r>
              <a:rPr kumimoji="0" lang="en-GB" sz="2000" b="0" i="0" u="none" strike="noStrike" kern="0" cap="none" spc="0" normalizeH="0" noProof="0">
                <a:ln>
                  <a:noFill/>
                </a:ln>
                <a:solidFill>
                  <a:srgbClr val="002060"/>
                </a:solidFill>
                <a:effectLst/>
                <a:uLnTx/>
                <a:uFillTx/>
                <a:latin typeface="Century Gothic"/>
                <a:ea typeface="Century Gothic"/>
                <a:cs typeface="Century Gothic"/>
                <a:sym typeface="Century Gothic"/>
              </a:rPr>
              <a:t> compré </a:t>
            </a:r>
            <a:r>
              <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una </a:t>
            </a:r>
            <a:r>
              <a:rPr kumimoji="0" lang="en-GB" sz="20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cámara</a:t>
            </a:r>
            <a:r>
              <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0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nueva</a:t>
            </a:r>
            <a:r>
              <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y </a:t>
            </a:r>
            <a:r>
              <a:rPr kumimoji="0" lang="en-GB" sz="20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después</a:t>
            </a:r>
            <a:r>
              <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________ el </a:t>
            </a:r>
            <a:r>
              <a:rPr kumimoji="0" lang="en-GB" sz="20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museo</a:t>
            </a:r>
            <a:r>
              <a:rPr lang="en-GB" sz="2000" kern="0" dirty="0">
                <a:solidFill>
                  <a:srgbClr val="002060"/>
                </a:solidFill>
                <a:latin typeface="Century Gothic"/>
                <a:ea typeface="Century Gothic"/>
                <a:cs typeface="Century Gothic"/>
                <a:sym typeface="Century Gothic"/>
              </a:rPr>
              <a:t>.</a:t>
            </a:r>
            <a:r>
              <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lang="en-GB" sz="2000" kern="0">
                <a:solidFill>
                  <a:srgbClr val="002060"/>
                </a:solidFill>
                <a:latin typeface="Century Gothic"/>
                <a:ea typeface="Century Gothic"/>
                <a:cs typeface="Century Gothic"/>
                <a:sym typeface="Century Gothic"/>
              </a:rPr>
              <a:t>E</a:t>
            </a:r>
            <a:r>
              <a:rPr kumimoji="0" lang="en-GB" sz="2000" b="0" i="0" u="none" strike="noStrike" kern="0" cap="none" spc="0" normalizeH="0" noProof="0" err="1">
                <a:ln>
                  <a:noFill/>
                </a:ln>
                <a:solidFill>
                  <a:srgbClr val="002060"/>
                </a:solidFill>
                <a:effectLst/>
                <a:uLnTx/>
                <a:uFillTx/>
                <a:latin typeface="Century Gothic"/>
                <a:ea typeface="Century Gothic"/>
                <a:cs typeface="Century Gothic"/>
                <a:sym typeface="Century Gothic"/>
              </a:rPr>
              <a:t>lla</a:t>
            </a:r>
            <a:r>
              <a:rPr kumimoji="0" lang="en-GB" sz="2000" b="0" i="0" u="none" strike="noStrike" kern="0" cap="none" spc="0" normalizeH="0" noProof="0">
                <a:ln>
                  <a:noFill/>
                </a:ln>
                <a:solidFill>
                  <a:srgbClr val="002060"/>
                </a:solidFill>
                <a:effectLst/>
                <a:uLnTx/>
                <a:uFillTx/>
                <a:latin typeface="Century Gothic"/>
                <a:ea typeface="Century Gothic"/>
                <a:cs typeface="Century Gothic"/>
                <a:sym typeface="Century Gothic"/>
              </a:rPr>
              <a:t> organizó </a:t>
            </a:r>
            <a:r>
              <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una fiesta para el </a:t>
            </a:r>
            <a:r>
              <a:rPr kumimoji="0" lang="en-GB" sz="20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cumpleaños</a:t>
            </a:r>
            <a:r>
              <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de </a:t>
            </a:r>
            <a:r>
              <a:rPr lang="en-GB" sz="2000" kern="0" dirty="0" err="1">
                <a:solidFill>
                  <a:srgbClr val="002060"/>
                </a:solidFill>
                <a:latin typeface="Century Gothic"/>
                <a:ea typeface="Century Gothic"/>
                <a:cs typeface="Century Gothic"/>
                <a:sym typeface="Century Gothic"/>
              </a:rPr>
              <a:t>Mamá</a:t>
            </a:r>
            <a:r>
              <a:rPr lang="en-GB" sz="2000" kern="0" dirty="0">
                <a:solidFill>
                  <a:srgbClr val="002060"/>
                </a:solidFill>
                <a:latin typeface="Century Gothic"/>
                <a:ea typeface="Century Gothic"/>
                <a:cs typeface="Century Gothic"/>
                <a:sym typeface="Century Gothic"/>
              </a:rPr>
              <a:t> </a:t>
            </a:r>
            <a:r>
              <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pero </a:t>
            </a:r>
            <a:r>
              <a:rPr kumimoji="0" lang="en-GB" sz="2000" b="0" i="0" u="none" strike="noStrike" kern="0" cap="none" spc="0" normalizeH="0" noProof="0" err="1">
                <a:ln>
                  <a:noFill/>
                </a:ln>
                <a:solidFill>
                  <a:srgbClr val="002060"/>
                </a:solidFill>
                <a:effectLst/>
                <a:uLnTx/>
                <a:uFillTx/>
                <a:latin typeface="Century Gothic"/>
                <a:ea typeface="Century Gothic"/>
                <a:cs typeface="Century Gothic"/>
                <a:sym typeface="Century Gothic"/>
              </a:rPr>
              <a:t>yo</a:t>
            </a:r>
            <a:r>
              <a:rPr kumimoji="0" lang="en-GB" sz="2000" b="0" i="0" u="none" strike="noStrike" kern="0" cap="none" spc="0" normalizeH="0" noProof="0">
                <a:ln>
                  <a:noFill/>
                </a:ln>
                <a:solidFill>
                  <a:srgbClr val="002060"/>
                </a:solidFill>
                <a:effectLst/>
                <a:uLnTx/>
                <a:uFillTx/>
                <a:latin typeface="Century Gothic"/>
                <a:ea typeface="Century Gothic"/>
                <a:cs typeface="Century Gothic"/>
                <a:sym typeface="Century Gothic"/>
              </a:rPr>
              <a:t> llegué muy tarde. ¡Qué vergüenza! </a:t>
            </a:r>
            <a:r>
              <a:rPr lang="en-GB" sz="2000" kern="0">
                <a:solidFill>
                  <a:srgbClr val="002060"/>
                </a:solidFill>
                <a:latin typeface="Century Gothic"/>
                <a:ea typeface="Century Gothic"/>
                <a:cs typeface="Century Gothic"/>
                <a:sym typeface="Century Gothic"/>
              </a:rPr>
              <a:t>¡Lucía no me ___________*!</a:t>
            </a:r>
            <a:endParaRPr kumimoji="0"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8" name="Google Shape;789;p28" descr="background rectangle"/>
          <p:cNvPicPr preferRelativeResize="0"/>
          <p:nvPr/>
        </p:nvPicPr>
        <p:blipFill rotWithShape="1">
          <a:blip r:embed="rId5">
            <a:alphaModFix/>
          </a:blip>
          <a:srcRect/>
          <a:stretch/>
        </p:blipFill>
        <p:spPr>
          <a:xfrm>
            <a:off x="0" y="296863"/>
            <a:ext cx="6649156" cy="867128"/>
          </a:xfrm>
          <a:prstGeom prst="rect">
            <a:avLst/>
          </a:prstGeom>
          <a:noFill/>
          <a:ln>
            <a:noFill/>
          </a:ln>
        </p:spPr>
      </p:pic>
      <p:sp>
        <p:nvSpPr>
          <p:cNvPr id="33" name="TextBox 32"/>
          <p:cNvSpPr txBox="1"/>
          <p:nvPr/>
        </p:nvSpPr>
        <p:spPr>
          <a:xfrm>
            <a:off x="162737" y="1156851"/>
            <a:ext cx="77829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Escucha y completa el texto.</a:t>
            </a:r>
          </a:p>
        </p:txBody>
      </p:sp>
      <p:sp>
        <p:nvSpPr>
          <p:cNvPr id="10" name="Rectangle 9"/>
          <p:cNvSpPr/>
          <p:nvPr/>
        </p:nvSpPr>
        <p:spPr>
          <a:xfrm>
            <a:off x="3732843" y="3522358"/>
            <a:ext cx="100540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i="1" kern="0" dirty="0" err="1">
                <a:solidFill>
                  <a:srgbClr val="002060"/>
                </a:solidFill>
                <a:latin typeface="Century Gothic"/>
                <a:cs typeface="Arial"/>
                <a:sym typeface="Century Gothic"/>
              </a:rPr>
              <a:t>quedé</a:t>
            </a:r>
            <a:endParaRPr kumimoji="0" lang="en-GB" sz="2000" b="1" i="1" u="none" strike="noStrike" kern="0" cap="none" spc="0" normalizeH="0" baseline="0" noProof="0" dirty="0">
              <a:ln>
                <a:noFill/>
              </a:ln>
              <a:solidFill>
                <a:srgbClr val="000000"/>
              </a:solidFill>
              <a:effectLst/>
              <a:uLnTx/>
              <a:uFillTx/>
              <a:latin typeface="Arial"/>
              <a:cs typeface="Arial"/>
              <a:sym typeface="Arial"/>
            </a:endParaRPr>
          </a:p>
        </p:txBody>
      </p:sp>
      <p:sp>
        <p:nvSpPr>
          <p:cNvPr id="37" name="TextBox 36"/>
          <p:cNvSpPr txBox="1"/>
          <p:nvPr/>
        </p:nvSpPr>
        <p:spPr>
          <a:xfrm>
            <a:off x="162737" y="1511862"/>
            <a:ext cx="61955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Luego</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escribe las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actividades</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cada</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persona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inglés</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11" name="Rounded Rectangle 10"/>
          <p:cNvSpPr/>
          <p:nvPr/>
        </p:nvSpPr>
        <p:spPr>
          <a:xfrm>
            <a:off x="6432698" y="756882"/>
            <a:ext cx="5577602" cy="154643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12" name="TextBox 11"/>
          <p:cNvSpPr txBox="1"/>
          <p:nvPr/>
        </p:nvSpPr>
        <p:spPr>
          <a:xfrm>
            <a:off x="6563579" y="346105"/>
            <a:ext cx="1707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Lucía </a:t>
            </a:r>
            <a:r>
              <a:rPr kumimoji="0" lang="en-GB" sz="200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(‘she’)</a:t>
            </a:r>
            <a:endParaRPr kumimoji="0" lang="en-GB"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3" name="Rectangle 12"/>
          <p:cNvSpPr/>
          <p:nvPr/>
        </p:nvSpPr>
        <p:spPr>
          <a:xfrm>
            <a:off x="6436246" y="773015"/>
            <a:ext cx="2811875" cy="707886"/>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lang="en-GB" sz="2000" kern="0" noProof="0" dirty="0">
                <a:solidFill>
                  <a:srgbClr val="002060"/>
                </a:solidFill>
                <a:latin typeface="Century Gothic" panose="020B0502020202020204" pitchFamily="34" charset="0"/>
                <a:cs typeface="Arial"/>
                <a:sym typeface="Arial"/>
              </a:rPr>
              <a:t>______________</a:t>
            </a:r>
          </a:p>
          <a:p>
            <a:pPr marR="0" lvl="0" algn="l" defTabSz="914400" rtl="0" eaLnBrk="1" fontAlgn="auto" latinLnBrk="0" hangingPunct="1">
              <a:lnSpc>
                <a:spcPct val="100000"/>
              </a:lnSpc>
              <a:spcBef>
                <a:spcPts val="0"/>
              </a:spcBef>
              <a:spcAft>
                <a:spcPts val="0"/>
              </a:spcAft>
              <a:buClr>
                <a:srgbClr val="000000"/>
              </a:buClr>
              <a:buSzTx/>
              <a:tabLst/>
              <a:defRPr/>
            </a:pPr>
            <a:r>
              <a:rPr kumimoji="0" lang="en-GB" sz="2000" i="0" u="none" strike="noStrike" kern="0" cap="none" spc="0" normalizeH="0" baseline="0">
                <a:ln>
                  <a:noFill/>
                </a:ln>
                <a:solidFill>
                  <a:srgbClr val="002060"/>
                </a:solidFill>
                <a:effectLst/>
                <a:uLnTx/>
                <a:uFillTx/>
                <a:latin typeface="Century Gothic" panose="020B0502020202020204" pitchFamily="34" charset="0"/>
                <a:cs typeface="Arial"/>
                <a:sym typeface="Arial"/>
              </a:rPr>
              <a:t>__________________</a:t>
            </a:r>
            <a:endParaRPr kumimoji="0" lang="en-GB"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Rounded Rectangle 42"/>
          <p:cNvSpPr/>
          <p:nvPr/>
        </p:nvSpPr>
        <p:spPr>
          <a:xfrm>
            <a:off x="8487782" y="2885351"/>
            <a:ext cx="3459896" cy="301404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2060"/>
              </a:solidFill>
              <a:effectLst/>
              <a:uLnTx/>
              <a:uFillTx/>
              <a:latin typeface="Arial"/>
              <a:ea typeface="+mn-ea"/>
              <a:cs typeface="+mn-cs"/>
              <a:sym typeface="Arial"/>
            </a:endParaRPr>
          </a:p>
        </p:txBody>
      </p:sp>
      <p:sp>
        <p:nvSpPr>
          <p:cNvPr id="44" name="TextBox 43"/>
          <p:cNvSpPr txBox="1"/>
          <p:nvPr/>
        </p:nvSpPr>
        <p:spPr>
          <a:xfrm>
            <a:off x="9969831" y="2469763"/>
            <a:ext cx="15469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Daniel </a:t>
            </a:r>
            <a:r>
              <a:rPr kumimoji="0" lang="en-GB" sz="200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(‘I’)</a:t>
            </a:r>
          </a:p>
        </p:txBody>
      </p:sp>
      <p:sp>
        <p:nvSpPr>
          <p:cNvPr id="17" name="Title 16"/>
          <p:cNvSpPr>
            <a:spLocks noGrp="1"/>
          </p:cNvSpPr>
          <p:nvPr>
            <p:ph type="title"/>
          </p:nvPr>
        </p:nvSpPr>
        <p:spPr>
          <a:xfrm>
            <a:off x="119371" y="454780"/>
            <a:ext cx="5675349" cy="482237"/>
          </a:xfrm>
        </p:spPr>
        <p:txBody>
          <a:bodyPr>
            <a:normAutofit/>
          </a:bodyPr>
          <a:lstStyle/>
          <a:p>
            <a:r>
              <a:rPr lang="en-GB" sz="2400" b="1">
                <a:solidFill>
                  <a:schemeClr val="bg1"/>
                </a:solidFill>
                <a:latin typeface="Century Gothic" panose="020B0502020202020204" pitchFamily="34" charset="0"/>
              </a:rPr>
              <a:t>¿Qué pasó durante las vacaciones?</a:t>
            </a:r>
            <a:endParaRPr lang="en-GB" sz="240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46198" y="2375661"/>
            <a:ext cx="838618" cy="838618"/>
          </a:xfrm>
          <a:prstGeom prst="rect">
            <a:avLst/>
          </a:prstGeom>
        </p:spPr>
      </p:pic>
      <p:sp>
        <p:nvSpPr>
          <p:cNvPr id="39" name="Rectangle 38"/>
          <p:cNvSpPr/>
          <p:nvPr/>
        </p:nvSpPr>
        <p:spPr>
          <a:xfrm>
            <a:off x="630108" y="4255864"/>
            <a:ext cx="139333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i="1" kern="0" noProof="0" dirty="0" err="1">
                <a:solidFill>
                  <a:srgbClr val="002060"/>
                </a:solidFill>
                <a:latin typeface="Century Gothic"/>
                <a:cs typeface="Arial"/>
                <a:sym typeface="Century Gothic"/>
              </a:rPr>
              <a:t>descansó</a:t>
            </a:r>
            <a:endParaRPr kumimoji="0" lang="en-GB" sz="2000" b="1" i="1" u="none" strike="noStrike" kern="0" cap="none" spc="0" normalizeH="0" baseline="0" noProof="0" dirty="0">
              <a:ln>
                <a:noFill/>
              </a:ln>
              <a:solidFill>
                <a:srgbClr val="000000"/>
              </a:solidFill>
              <a:effectLst/>
              <a:uLnTx/>
              <a:uFillTx/>
              <a:latin typeface="Arial"/>
              <a:cs typeface="Arial"/>
              <a:sym typeface="Arial"/>
            </a:endParaRPr>
          </a:p>
        </p:txBody>
      </p:sp>
      <p:sp>
        <p:nvSpPr>
          <p:cNvPr id="41" name="Rectangle 40"/>
          <p:cNvSpPr/>
          <p:nvPr/>
        </p:nvSpPr>
        <p:spPr>
          <a:xfrm>
            <a:off x="6436240" y="1466758"/>
            <a:ext cx="286967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2</a:t>
            </a:r>
            <a:r>
              <a:rPr lang="en-GB" sz="2000" kern="0" noProof="0">
                <a:solidFill>
                  <a:srgbClr val="002060"/>
                </a:solidFill>
                <a:latin typeface="Century Gothic" panose="020B0502020202020204" pitchFamily="34" charset="0"/>
                <a:cs typeface="Arial"/>
                <a:sym typeface="Arial"/>
              </a:rPr>
              <a:t>. went horseriding</a:t>
            </a:r>
            <a:endParaRPr kumimoji="0" lang="en-GB" sz="200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42" name="Picture 41"/>
          <p:cNvPicPr>
            <a:picLocks noChangeAspect="1"/>
          </p:cNvPicPr>
          <p:nvPr/>
        </p:nvPicPr>
        <p:blipFill rotWithShape="1">
          <a:blip r:embed="rId7" cstate="print">
            <a:extLst>
              <a:ext uri="{28A0092B-C50C-407E-A947-70E740481C1C}">
                <a14:useLocalDpi xmlns:a14="http://schemas.microsoft.com/office/drawing/2010/main" val="0"/>
              </a:ext>
            </a:extLst>
          </a:blip>
          <a:srcRect l="49041" r="26250"/>
          <a:stretch/>
        </p:blipFill>
        <p:spPr>
          <a:xfrm>
            <a:off x="7897766" y="2869873"/>
            <a:ext cx="742416" cy="1690090"/>
          </a:xfrm>
          <a:prstGeom prst="rect">
            <a:avLst/>
          </a:prstGeom>
        </p:spPr>
      </p:pic>
      <p:pic>
        <p:nvPicPr>
          <p:cNvPr id="45" name="Picture 44"/>
          <p:cNvPicPr>
            <a:picLocks noChangeAspect="1"/>
          </p:cNvPicPr>
          <p:nvPr/>
        </p:nvPicPr>
        <p:blipFill rotWithShape="1">
          <a:blip r:embed="rId8" cstate="print">
            <a:extLst>
              <a:ext uri="{28A0092B-C50C-407E-A947-70E740481C1C}">
                <a14:useLocalDpi xmlns:a14="http://schemas.microsoft.com/office/drawing/2010/main" val="0"/>
              </a:ext>
            </a:extLst>
          </a:blip>
          <a:srcRect l="16905" r="43851"/>
          <a:stretch/>
        </p:blipFill>
        <p:spPr>
          <a:xfrm>
            <a:off x="7025067" y="2813224"/>
            <a:ext cx="1148316" cy="1645924"/>
          </a:xfrm>
          <a:prstGeom prst="rect">
            <a:avLst/>
          </a:prstGeom>
        </p:spPr>
      </p:pic>
      <p:sp>
        <p:nvSpPr>
          <p:cNvPr id="46" name="Rectangle 45"/>
          <p:cNvSpPr/>
          <p:nvPr/>
        </p:nvSpPr>
        <p:spPr>
          <a:xfrm>
            <a:off x="8547216" y="3077350"/>
            <a:ext cx="321383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1. ____________________</a:t>
            </a:r>
            <a:endParaRPr kumimoji="0" lang="en-GB"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Rectangle 46"/>
          <p:cNvSpPr/>
          <p:nvPr/>
        </p:nvSpPr>
        <p:spPr>
          <a:xfrm>
            <a:off x="8530740" y="3511130"/>
            <a:ext cx="341693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a:solidFill>
                  <a:srgbClr val="002060"/>
                </a:solidFill>
                <a:latin typeface="Century Gothic" panose="020B0502020202020204" pitchFamily="34" charset="0"/>
                <a:cs typeface="Arial"/>
                <a:sym typeface="Arial"/>
              </a:rPr>
              <a:t>2. walked along the coast</a:t>
            </a:r>
            <a:endParaRPr kumimoji="0" lang="en-GB"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Rectangle 47"/>
          <p:cNvSpPr/>
          <p:nvPr/>
        </p:nvSpPr>
        <p:spPr>
          <a:xfrm>
            <a:off x="8547216" y="3922896"/>
            <a:ext cx="308914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3. ____________________</a:t>
            </a:r>
            <a:endParaRPr kumimoji="0" lang="en-GB"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Rectangle 48"/>
          <p:cNvSpPr/>
          <p:nvPr/>
        </p:nvSpPr>
        <p:spPr>
          <a:xfrm>
            <a:off x="6436246" y="1842471"/>
            <a:ext cx="2811875" cy="400110"/>
          </a:xfrm>
          <a:prstGeom prst="rect">
            <a:avLst/>
          </a:prstGeom>
        </p:spPr>
        <p:txBody>
          <a:bodyPr wrap="square">
            <a:spAutoFit/>
          </a:bodyPr>
          <a:lstStyle/>
          <a:p>
            <a:pPr lvl="0">
              <a:buClr>
                <a:srgbClr val="000000"/>
              </a:buClr>
            </a:pPr>
            <a:r>
              <a:rPr lang="en-GB" sz="2000" kern="0" dirty="0">
                <a:solidFill>
                  <a:srgbClr val="002060"/>
                </a:solidFill>
                <a:latin typeface="Century Gothic" panose="020B0502020202020204" pitchFamily="34" charset="0"/>
                <a:cs typeface="Arial"/>
                <a:sym typeface="Arial"/>
              </a:rPr>
              <a:t>3</a:t>
            </a:r>
            <a:r>
              <a:rPr lang="en-GB" sz="2000" kern="0" noProof="0">
                <a:solidFill>
                  <a:srgbClr val="002060"/>
                </a:solidFill>
                <a:latin typeface="Century Gothic" panose="020B0502020202020204" pitchFamily="34" charset="0"/>
                <a:cs typeface="Arial"/>
                <a:sym typeface="Arial"/>
              </a:rPr>
              <a:t>. </a:t>
            </a:r>
            <a:r>
              <a:rPr lang="en-GB" sz="2000" kern="0">
                <a:solidFill>
                  <a:srgbClr val="002060"/>
                </a:solidFill>
                <a:latin typeface="Century Gothic" panose="020B0502020202020204" pitchFamily="34" charset="0"/>
                <a:cs typeface="Arial"/>
                <a:sym typeface="Arial"/>
              </a:rPr>
              <a:t>_________________</a:t>
            </a:r>
            <a:endParaRPr kumimoji="0" lang="en-GB"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Rectangle 49"/>
          <p:cNvSpPr/>
          <p:nvPr/>
        </p:nvSpPr>
        <p:spPr>
          <a:xfrm>
            <a:off x="9061524" y="771009"/>
            <a:ext cx="263834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4</a:t>
            </a:r>
            <a:r>
              <a:rPr lang="en-GB" sz="2000" kern="0" noProof="0">
                <a:solidFill>
                  <a:srgbClr val="002060"/>
                </a:solidFill>
                <a:latin typeface="Century Gothic" panose="020B0502020202020204" pitchFamily="34" charset="0"/>
                <a:cs typeface="Arial"/>
                <a:sym typeface="Arial"/>
              </a:rPr>
              <a:t>. prepared a meal</a:t>
            </a:r>
            <a:endParaRPr kumimoji="0" lang="en-GB"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1" name="Rectangle 50"/>
          <p:cNvSpPr/>
          <p:nvPr/>
        </p:nvSpPr>
        <p:spPr>
          <a:xfrm>
            <a:off x="9077999" y="1171119"/>
            <a:ext cx="286967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5</a:t>
            </a:r>
            <a:r>
              <a:rPr lang="en-GB" sz="2000" kern="0" noProof="0">
                <a:solidFill>
                  <a:srgbClr val="002060"/>
                </a:solidFill>
                <a:latin typeface="Century Gothic" panose="020B0502020202020204" pitchFamily="34" charset="0"/>
                <a:cs typeface="Arial"/>
                <a:sym typeface="Arial"/>
              </a:rPr>
              <a:t>. organised a party</a:t>
            </a:r>
            <a:endParaRPr kumimoji="0" lang="en-GB"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11290" y="97384"/>
            <a:ext cx="671852" cy="671852"/>
          </a:xfrm>
          <a:prstGeom prst="rect">
            <a:avLst/>
          </a:prstGeom>
        </p:spPr>
      </p:pic>
      <p:sp>
        <p:nvSpPr>
          <p:cNvPr id="52" name="Rectangle 51"/>
          <p:cNvSpPr/>
          <p:nvPr/>
        </p:nvSpPr>
        <p:spPr>
          <a:xfrm>
            <a:off x="8530741" y="4374818"/>
            <a:ext cx="2811875" cy="400110"/>
          </a:xfrm>
          <a:prstGeom prst="rect">
            <a:avLst/>
          </a:prstGeom>
        </p:spPr>
        <p:txBody>
          <a:bodyPr wrap="square">
            <a:spAutoFit/>
          </a:bodyPr>
          <a:lstStyle/>
          <a:p>
            <a:pPr lvl="0">
              <a:buClr>
                <a:srgbClr val="000000"/>
              </a:buClr>
            </a:pPr>
            <a:r>
              <a:rPr lang="en-GB" sz="2000" kern="0" noProof="0">
                <a:solidFill>
                  <a:srgbClr val="002060"/>
                </a:solidFill>
                <a:latin typeface="Century Gothic" panose="020B0502020202020204" pitchFamily="34" charset="0"/>
                <a:cs typeface="Arial"/>
                <a:sym typeface="Arial"/>
              </a:rPr>
              <a:t>4. </a:t>
            </a:r>
            <a:r>
              <a:rPr lang="en-GB" sz="2000" kern="0">
                <a:solidFill>
                  <a:srgbClr val="002060"/>
                </a:solidFill>
                <a:latin typeface="Century Gothic" panose="020B0502020202020204" pitchFamily="34" charset="0"/>
                <a:cs typeface="Arial"/>
                <a:sym typeface="Arial"/>
              </a:rPr>
              <a:t>bought a camera</a:t>
            </a:r>
            <a:endParaRPr kumimoji="0" lang="en-GB"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3" name="Rectangle 52"/>
          <p:cNvSpPr/>
          <p:nvPr/>
        </p:nvSpPr>
        <p:spPr>
          <a:xfrm>
            <a:off x="8557208" y="4806652"/>
            <a:ext cx="314266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a:solidFill>
                  <a:srgbClr val="002060"/>
                </a:solidFill>
                <a:latin typeface="Century Gothic" panose="020B0502020202020204" pitchFamily="34" charset="0"/>
                <a:cs typeface="Arial"/>
                <a:sym typeface="Arial"/>
              </a:rPr>
              <a:t>5. ____________________</a:t>
            </a:r>
            <a:endParaRPr kumimoji="0" lang="en-GB"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4" name="Rectangle 53"/>
          <p:cNvSpPr/>
          <p:nvPr/>
        </p:nvSpPr>
        <p:spPr>
          <a:xfrm>
            <a:off x="8547216" y="5251918"/>
            <a:ext cx="350927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a:solidFill>
                  <a:srgbClr val="002060"/>
                </a:solidFill>
                <a:latin typeface="Century Gothic" panose="020B0502020202020204" pitchFamily="34" charset="0"/>
                <a:cs typeface="Arial"/>
                <a:sym typeface="Arial"/>
              </a:rPr>
              <a:t>6. arrived late at the party</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 name="TextBox 5">
            <a:extLst>
              <a:ext uri="{FF2B5EF4-FFF2-40B4-BE49-F238E27FC236}">
                <a16:creationId xmlns:a16="http://schemas.microsoft.com/office/drawing/2014/main" id="{7327EF00-17EA-4D01-94C0-31C61A043E3E}"/>
              </a:ext>
            </a:extLst>
          </p:cNvPr>
          <p:cNvSpPr txBox="1"/>
          <p:nvPr/>
        </p:nvSpPr>
        <p:spPr>
          <a:xfrm>
            <a:off x="3451427" y="2435887"/>
            <a:ext cx="1357498" cy="400110"/>
          </a:xfrm>
          <a:prstGeom prst="rect">
            <a:avLst/>
          </a:prstGeom>
          <a:noFill/>
        </p:spPr>
        <p:txBody>
          <a:bodyPr wrap="square" rtlCol="0">
            <a:spAutoFit/>
          </a:bodyPr>
          <a:lstStyle/>
          <a:p>
            <a:r>
              <a:rPr lang="en-GB" sz="2000" b="1" i="1" dirty="0" err="1">
                <a:solidFill>
                  <a:srgbClr val="002060"/>
                </a:solidFill>
                <a:latin typeface="Century Gothic" panose="020B0502020202020204" pitchFamily="34" charset="0"/>
              </a:rPr>
              <a:t>disfruté</a:t>
            </a:r>
            <a:endParaRPr lang="en-GB" sz="2000" b="1" i="1" dirty="0"/>
          </a:p>
        </p:txBody>
      </p:sp>
      <p:sp>
        <p:nvSpPr>
          <p:cNvPr id="8" name="TextBox 7">
            <a:extLst>
              <a:ext uri="{FF2B5EF4-FFF2-40B4-BE49-F238E27FC236}">
                <a16:creationId xmlns:a16="http://schemas.microsoft.com/office/drawing/2014/main" id="{B885BCF2-C817-4900-8D62-3C926A581595}"/>
              </a:ext>
            </a:extLst>
          </p:cNvPr>
          <p:cNvSpPr txBox="1"/>
          <p:nvPr/>
        </p:nvSpPr>
        <p:spPr>
          <a:xfrm>
            <a:off x="2189282" y="2793199"/>
            <a:ext cx="1679611" cy="400110"/>
          </a:xfrm>
          <a:prstGeom prst="rect">
            <a:avLst/>
          </a:prstGeom>
          <a:noFill/>
        </p:spPr>
        <p:txBody>
          <a:bodyPr wrap="square" rtlCol="0">
            <a:spAutoFit/>
          </a:bodyPr>
          <a:lstStyle/>
          <a:p>
            <a:r>
              <a:rPr lang="en-GB" sz="2000" b="1" i="1" dirty="0" err="1">
                <a:solidFill>
                  <a:srgbClr val="002060"/>
                </a:solidFill>
                <a:latin typeface="Century Gothic" panose="020B0502020202020204" pitchFamily="34" charset="0"/>
              </a:rPr>
              <a:t>aprovechó</a:t>
            </a:r>
            <a:endParaRPr lang="en-GB" sz="2000" b="1" i="1" dirty="0"/>
          </a:p>
        </p:txBody>
      </p:sp>
      <p:sp>
        <p:nvSpPr>
          <p:cNvPr id="15" name="TextBox 14">
            <a:extLst>
              <a:ext uri="{FF2B5EF4-FFF2-40B4-BE49-F238E27FC236}">
                <a16:creationId xmlns:a16="http://schemas.microsoft.com/office/drawing/2014/main" id="{14C3E65F-7F2D-4B5F-8E38-C3A0B77D91A1}"/>
              </a:ext>
            </a:extLst>
          </p:cNvPr>
          <p:cNvSpPr txBox="1"/>
          <p:nvPr/>
        </p:nvSpPr>
        <p:spPr>
          <a:xfrm>
            <a:off x="1708863" y="4966141"/>
            <a:ext cx="869237" cy="400110"/>
          </a:xfrm>
          <a:prstGeom prst="rect">
            <a:avLst/>
          </a:prstGeom>
          <a:noFill/>
        </p:spPr>
        <p:txBody>
          <a:bodyPr wrap="square" rtlCol="0">
            <a:spAutoFit/>
          </a:bodyPr>
          <a:lstStyle/>
          <a:p>
            <a:r>
              <a:rPr lang="en-GB" sz="2000" b="1" i="1" kern="0" dirty="0" err="1">
                <a:solidFill>
                  <a:srgbClr val="002060"/>
                </a:solidFill>
                <a:latin typeface="Century Gothic"/>
                <a:ea typeface="Century Gothic"/>
                <a:cs typeface="Century Gothic"/>
                <a:sym typeface="Century Gothic"/>
              </a:rPr>
              <a:t>visité</a:t>
            </a:r>
            <a:endParaRPr lang="en-GB" sz="2000" b="1" i="1" dirty="0"/>
          </a:p>
        </p:txBody>
      </p:sp>
      <p:sp>
        <p:nvSpPr>
          <p:cNvPr id="60" name="TextBox 59">
            <a:extLst>
              <a:ext uri="{FF2B5EF4-FFF2-40B4-BE49-F238E27FC236}">
                <a16:creationId xmlns:a16="http://schemas.microsoft.com/office/drawing/2014/main" id="{C8B8D19F-5200-4A04-9678-5F63E9C771DE}"/>
              </a:ext>
            </a:extLst>
          </p:cNvPr>
          <p:cNvSpPr txBox="1"/>
          <p:nvPr/>
        </p:nvSpPr>
        <p:spPr>
          <a:xfrm>
            <a:off x="8808399" y="4760388"/>
            <a:ext cx="2891469" cy="400110"/>
          </a:xfrm>
          <a:prstGeom prst="rect">
            <a:avLst/>
          </a:prstGeom>
          <a:noFill/>
        </p:spPr>
        <p:txBody>
          <a:bodyPr wrap="square" rtlCol="0">
            <a:spAutoFit/>
          </a:bodyPr>
          <a:lstStyle/>
          <a:p>
            <a:r>
              <a:rPr lang="en-GB" sz="2000" b="1" i="1" dirty="0">
                <a:solidFill>
                  <a:srgbClr val="002060"/>
                </a:solidFill>
                <a:latin typeface="Century Gothic" panose="020B0502020202020204" pitchFamily="34" charset="0"/>
              </a:rPr>
              <a:t>visited the museum</a:t>
            </a:r>
          </a:p>
        </p:txBody>
      </p:sp>
      <p:sp>
        <p:nvSpPr>
          <p:cNvPr id="20" name="TextBox 19">
            <a:extLst>
              <a:ext uri="{FF2B5EF4-FFF2-40B4-BE49-F238E27FC236}">
                <a16:creationId xmlns:a16="http://schemas.microsoft.com/office/drawing/2014/main" id="{747A5543-3C5D-4639-89F3-CF65E9188090}"/>
              </a:ext>
            </a:extLst>
          </p:cNvPr>
          <p:cNvSpPr txBox="1"/>
          <p:nvPr/>
        </p:nvSpPr>
        <p:spPr>
          <a:xfrm>
            <a:off x="8808399" y="3043455"/>
            <a:ext cx="2949487" cy="400110"/>
          </a:xfrm>
          <a:prstGeom prst="rect">
            <a:avLst/>
          </a:prstGeom>
          <a:noFill/>
        </p:spPr>
        <p:txBody>
          <a:bodyPr wrap="square" rtlCol="0">
            <a:spAutoFit/>
          </a:bodyPr>
          <a:lstStyle/>
          <a:p>
            <a:r>
              <a:rPr lang="en-GB" sz="2000" b="1" i="1" kern="0">
                <a:solidFill>
                  <a:srgbClr val="002060"/>
                </a:solidFill>
                <a:latin typeface="Century Gothic" panose="020B0502020202020204" pitchFamily="34" charset="0"/>
                <a:cs typeface="Arial"/>
                <a:sym typeface="Arial"/>
              </a:rPr>
              <a:t>enjoyed many things</a:t>
            </a:r>
            <a:endParaRPr lang="en-GB" sz="2000" b="1" i="1" dirty="0"/>
          </a:p>
        </p:txBody>
      </p:sp>
      <p:sp>
        <p:nvSpPr>
          <p:cNvPr id="21" name="TextBox 20">
            <a:extLst>
              <a:ext uri="{FF2B5EF4-FFF2-40B4-BE49-F238E27FC236}">
                <a16:creationId xmlns:a16="http://schemas.microsoft.com/office/drawing/2014/main" id="{4E842A15-F8DC-4A67-A763-6EFC4DCAF46D}"/>
              </a:ext>
            </a:extLst>
          </p:cNvPr>
          <p:cNvSpPr txBox="1"/>
          <p:nvPr/>
        </p:nvSpPr>
        <p:spPr>
          <a:xfrm>
            <a:off x="6729757" y="759906"/>
            <a:ext cx="2425515" cy="400110"/>
          </a:xfrm>
          <a:prstGeom prst="rect">
            <a:avLst/>
          </a:prstGeom>
          <a:noFill/>
        </p:spPr>
        <p:txBody>
          <a:bodyPr wrap="square" rtlCol="0">
            <a:spAutoFit/>
          </a:bodyPr>
          <a:lstStyle/>
          <a:p>
            <a:r>
              <a:rPr lang="en-GB" sz="2000" b="1" i="1" kern="0" dirty="0">
                <a:solidFill>
                  <a:srgbClr val="002060"/>
                </a:solidFill>
                <a:latin typeface="Century Gothic" panose="020B0502020202020204" pitchFamily="34" charset="0"/>
                <a:cs typeface="Arial"/>
                <a:sym typeface="Arial"/>
              </a:rPr>
              <a:t>made the </a:t>
            </a:r>
            <a:r>
              <a:rPr lang="en-GB" sz="2000" b="1" i="1" kern="0">
                <a:solidFill>
                  <a:srgbClr val="002060"/>
                </a:solidFill>
                <a:latin typeface="Century Gothic" panose="020B0502020202020204" pitchFamily="34" charset="0"/>
                <a:cs typeface="Arial"/>
                <a:sym typeface="Arial"/>
              </a:rPr>
              <a:t>most of</a:t>
            </a:r>
            <a:endParaRPr lang="en-GB" sz="2000" b="1" i="1" dirty="0"/>
          </a:p>
        </p:txBody>
      </p:sp>
      <p:sp>
        <p:nvSpPr>
          <p:cNvPr id="19" name="Rectangle 18"/>
          <p:cNvSpPr/>
          <p:nvPr/>
        </p:nvSpPr>
        <p:spPr>
          <a:xfrm>
            <a:off x="6480643" y="1054965"/>
            <a:ext cx="2404826" cy="400110"/>
          </a:xfrm>
          <a:prstGeom prst="rect">
            <a:avLst/>
          </a:prstGeom>
        </p:spPr>
        <p:txBody>
          <a:bodyPr wrap="none">
            <a:spAutoFit/>
          </a:bodyPr>
          <a:lstStyle/>
          <a:p>
            <a:r>
              <a:rPr lang="en-GB" sz="2000" b="1" i="1" kern="0" dirty="0">
                <a:solidFill>
                  <a:srgbClr val="002060"/>
                </a:solidFill>
                <a:latin typeface="Century Gothic" panose="020B0502020202020204" pitchFamily="34" charset="0"/>
                <a:cs typeface="Arial"/>
                <a:sym typeface="Arial"/>
              </a:rPr>
              <a:t>the good weather</a:t>
            </a:r>
            <a:endParaRPr lang="en-GB" sz="2000" b="1" i="1" dirty="0"/>
          </a:p>
        </p:txBody>
      </p:sp>
      <p:sp>
        <p:nvSpPr>
          <p:cNvPr id="62" name="Rectangle 61"/>
          <p:cNvSpPr/>
          <p:nvPr/>
        </p:nvSpPr>
        <p:spPr>
          <a:xfrm>
            <a:off x="5229605" y="5720163"/>
            <a:ext cx="125066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i="1" kern="0" noProof="0">
                <a:solidFill>
                  <a:srgbClr val="002060"/>
                </a:solidFill>
                <a:latin typeface="Century Gothic"/>
                <a:cs typeface="Arial"/>
                <a:sym typeface="Century Gothic"/>
              </a:rPr>
              <a:t>perdonó</a:t>
            </a:r>
            <a:endParaRPr kumimoji="0" lang="en-GB" sz="2000" b="1" i="1" u="none" strike="noStrike" kern="0" cap="none" spc="0" normalizeH="0" baseline="0" noProof="0" dirty="0">
              <a:ln>
                <a:noFill/>
              </a:ln>
              <a:solidFill>
                <a:srgbClr val="000000"/>
              </a:solidFill>
              <a:effectLst/>
              <a:uLnTx/>
              <a:uFillTx/>
              <a:latin typeface="Arial"/>
              <a:cs typeface="Arial"/>
              <a:sym typeface="Arial"/>
            </a:endParaRPr>
          </a:p>
        </p:txBody>
      </p:sp>
      <p:sp>
        <p:nvSpPr>
          <p:cNvPr id="63" name="TextBox 62">
            <a:extLst>
              <a:ext uri="{FF2B5EF4-FFF2-40B4-BE49-F238E27FC236}">
                <a16:creationId xmlns:a16="http://schemas.microsoft.com/office/drawing/2014/main" id="{4E842A15-F8DC-4A67-A763-6EFC4DCAF46D}"/>
              </a:ext>
            </a:extLst>
          </p:cNvPr>
          <p:cNvSpPr txBox="1"/>
          <p:nvPr/>
        </p:nvSpPr>
        <p:spPr>
          <a:xfrm>
            <a:off x="6759518" y="1826104"/>
            <a:ext cx="2112385" cy="400110"/>
          </a:xfrm>
          <a:prstGeom prst="rect">
            <a:avLst/>
          </a:prstGeom>
          <a:noFill/>
        </p:spPr>
        <p:txBody>
          <a:bodyPr wrap="square" rtlCol="0">
            <a:spAutoFit/>
          </a:bodyPr>
          <a:lstStyle/>
          <a:p>
            <a:r>
              <a:rPr lang="en-GB" sz="2000" b="1" i="1" kern="0">
                <a:solidFill>
                  <a:srgbClr val="002060"/>
                </a:solidFill>
                <a:latin typeface="Century Gothic" panose="020B0502020202020204" pitchFamily="34" charset="0"/>
                <a:cs typeface="Arial"/>
                <a:sym typeface="Arial"/>
              </a:rPr>
              <a:t>rested at home</a:t>
            </a:r>
            <a:endParaRPr lang="en-GB" sz="2000" b="1" i="1" dirty="0"/>
          </a:p>
        </p:txBody>
      </p:sp>
      <p:sp>
        <p:nvSpPr>
          <p:cNvPr id="64" name="Rectangle 63"/>
          <p:cNvSpPr/>
          <p:nvPr/>
        </p:nvSpPr>
        <p:spPr>
          <a:xfrm>
            <a:off x="9077999" y="1539104"/>
            <a:ext cx="286967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a:solidFill>
                  <a:srgbClr val="002060"/>
                </a:solidFill>
                <a:latin typeface="Century Gothic" panose="020B0502020202020204" pitchFamily="34" charset="0"/>
                <a:cs typeface="Arial"/>
                <a:sym typeface="Arial"/>
              </a:rPr>
              <a:t>6</a:t>
            </a:r>
            <a:r>
              <a:rPr lang="en-GB" sz="2000" kern="0" noProof="0">
                <a:solidFill>
                  <a:srgbClr val="002060"/>
                </a:solidFill>
                <a:latin typeface="Century Gothic" panose="020B0502020202020204" pitchFamily="34" charset="0"/>
                <a:cs typeface="Arial"/>
                <a:sym typeface="Arial"/>
              </a:rPr>
              <a:t>. </a:t>
            </a:r>
            <a:r>
              <a:rPr lang="en-GB" sz="2000" kern="0">
                <a:solidFill>
                  <a:srgbClr val="002060"/>
                </a:solidFill>
                <a:latin typeface="Century Gothic" panose="020B0502020202020204" pitchFamily="34" charset="0"/>
                <a:cs typeface="Arial"/>
                <a:sym typeface="Arial"/>
              </a:rPr>
              <a:t>_________________</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____________________</a:t>
            </a:r>
            <a:endParaRPr kumimoji="0" lang="en-GB"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Rectangle 64"/>
          <p:cNvSpPr/>
          <p:nvPr/>
        </p:nvSpPr>
        <p:spPr>
          <a:xfrm>
            <a:off x="9402624" y="1535872"/>
            <a:ext cx="2714205" cy="400110"/>
          </a:xfrm>
          <a:prstGeom prst="rect">
            <a:avLst/>
          </a:prstGeom>
        </p:spPr>
        <p:txBody>
          <a:bodyPr wrap="none">
            <a:spAutoFit/>
          </a:bodyPr>
          <a:lstStyle/>
          <a:p>
            <a:r>
              <a:rPr lang="en-GB" sz="2000" b="1" i="1" kern="0" dirty="0">
                <a:solidFill>
                  <a:srgbClr val="002060"/>
                </a:solidFill>
                <a:latin typeface="Century Gothic" panose="020B0502020202020204" pitchFamily="34" charset="0"/>
                <a:cs typeface="Arial"/>
                <a:sym typeface="Arial"/>
              </a:rPr>
              <a:t>didn’t forgive Daniel</a:t>
            </a:r>
            <a:endParaRPr lang="en-GB" sz="2000" b="1" i="1" dirty="0"/>
          </a:p>
        </p:txBody>
      </p:sp>
      <p:sp>
        <p:nvSpPr>
          <p:cNvPr id="22" name="Rectangle 21"/>
          <p:cNvSpPr/>
          <p:nvPr/>
        </p:nvSpPr>
        <p:spPr>
          <a:xfrm>
            <a:off x="9088014" y="1845003"/>
            <a:ext cx="2236510" cy="400110"/>
          </a:xfrm>
          <a:prstGeom prst="rect">
            <a:avLst/>
          </a:prstGeom>
        </p:spPr>
        <p:txBody>
          <a:bodyPr wrap="none">
            <a:spAutoFit/>
          </a:bodyPr>
          <a:lstStyle/>
          <a:p>
            <a:r>
              <a:rPr lang="en-GB" sz="2000" b="1" i="1" kern="0" dirty="0">
                <a:solidFill>
                  <a:srgbClr val="002060"/>
                </a:solidFill>
                <a:latin typeface="Century Gothic" panose="020B0502020202020204" pitchFamily="34" charset="0"/>
                <a:cs typeface="Arial"/>
                <a:sym typeface="Arial"/>
              </a:rPr>
              <a:t>(for arriving late)</a:t>
            </a:r>
            <a:endParaRPr lang="en-GB" sz="2000" b="1" i="1" dirty="0"/>
          </a:p>
        </p:txBody>
      </p:sp>
      <p:sp>
        <p:nvSpPr>
          <p:cNvPr id="66" name="Rectangle 65"/>
          <p:cNvSpPr/>
          <p:nvPr/>
        </p:nvSpPr>
        <p:spPr>
          <a:xfrm>
            <a:off x="9284423" y="6008978"/>
            <a:ext cx="291778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i="1" kern="0" noProof="0" dirty="0">
                <a:solidFill>
                  <a:srgbClr val="002060"/>
                </a:solidFill>
                <a:latin typeface="Century Gothic"/>
                <a:cs typeface="Arial"/>
                <a:sym typeface="Century Gothic"/>
              </a:rPr>
              <a:t>*</a:t>
            </a:r>
            <a:r>
              <a:rPr lang="en-GB" sz="2000" b="1" i="1" kern="0" noProof="0" dirty="0" err="1">
                <a:solidFill>
                  <a:srgbClr val="002060"/>
                </a:solidFill>
                <a:latin typeface="Century Gothic"/>
                <a:cs typeface="Arial"/>
                <a:sym typeface="Century Gothic"/>
              </a:rPr>
              <a:t>perdonar</a:t>
            </a:r>
            <a:r>
              <a:rPr lang="en-GB" sz="2000" b="1" i="1" kern="0" noProof="0" dirty="0">
                <a:solidFill>
                  <a:srgbClr val="002060"/>
                </a:solidFill>
                <a:latin typeface="Century Gothic"/>
                <a:cs typeface="Arial"/>
                <a:sym typeface="Century Gothic"/>
              </a:rPr>
              <a:t> = to forgive</a:t>
            </a:r>
            <a:endParaRPr kumimoji="0" lang="en-GB" sz="2000" b="1" i="1" u="none" strike="noStrike" kern="0" cap="none" spc="0" normalizeH="0" baseline="0" noProof="0" dirty="0">
              <a:ln>
                <a:noFill/>
              </a:ln>
              <a:solidFill>
                <a:srgbClr val="000000"/>
              </a:solidFill>
              <a:effectLst/>
              <a:uLnTx/>
              <a:uFillTx/>
              <a:latin typeface="Arial"/>
              <a:cs typeface="Arial"/>
              <a:sym typeface="Arial"/>
            </a:endParaRPr>
          </a:p>
        </p:txBody>
      </p:sp>
      <p:sp>
        <p:nvSpPr>
          <p:cNvPr id="23" name="Rectangle 22"/>
          <p:cNvSpPr/>
          <p:nvPr/>
        </p:nvSpPr>
        <p:spPr>
          <a:xfrm>
            <a:off x="8860402" y="3903184"/>
            <a:ext cx="2536272" cy="400110"/>
          </a:xfrm>
          <a:prstGeom prst="rect">
            <a:avLst/>
          </a:prstGeom>
        </p:spPr>
        <p:txBody>
          <a:bodyPr wrap="none">
            <a:spAutoFit/>
          </a:bodyPr>
          <a:lstStyle/>
          <a:p>
            <a:r>
              <a:rPr lang="en-GB" sz="2000" b="1" i="1" kern="0" dirty="0">
                <a:solidFill>
                  <a:srgbClr val="002060"/>
                </a:solidFill>
                <a:latin typeface="Century Gothic" panose="020B0502020202020204" pitchFamily="34" charset="0"/>
                <a:cs typeface="Arial"/>
                <a:sym typeface="Arial"/>
              </a:rPr>
              <a:t>met up with friends</a:t>
            </a:r>
            <a:endParaRPr lang="en-GB" sz="2000" b="1" i="1" dirty="0"/>
          </a:p>
        </p:txBody>
      </p:sp>
      <p:pic>
        <p:nvPicPr>
          <p:cNvPr id="3" name="Slide 7. Full text. Version 2">
            <a:hlinkClick r:id="" action="ppaction://media"/>
            <a:extLst>
              <a:ext uri="{FF2B5EF4-FFF2-40B4-BE49-F238E27FC236}">
                <a16:creationId xmlns:a16="http://schemas.microsoft.com/office/drawing/2014/main" id="{B3D69860-BA41-4EFE-B67C-ACF7603543A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85945" y="4910013"/>
            <a:ext cx="912475" cy="912475"/>
          </a:xfrm>
          <a:prstGeom prst="rect">
            <a:avLst/>
          </a:prstGeom>
        </p:spPr>
      </p:pic>
    </p:spTree>
    <p:extLst>
      <p:ext uri="{BB962C8B-B14F-4D97-AF65-F5344CB8AC3E}">
        <p14:creationId xmlns:p14="http://schemas.microsoft.com/office/powerpoint/2010/main" val="219338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
                </p:tgtEl>
              </p:cMediaNode>
            </p:audio>
          </p:childTnLst>
        </p:cTn>
      </p:par>
    </p:tnLst>
    <p:bldLst>
      <p:bldP spid="10" grpId="0"/>
      <p:bldP spid="39" grpId="0"/>
      <p:bldP spid="6" grpId="0"/>
      <p:bldP spid="8" grpId="0"/>
      <p:bldP spid="15" grpId="0"/>
      <p:bldP spid="60" grpId="0"/>
      <p:bldP spid="20" grpId="0"/>
      <p:bldP spid="21" grpId="0"/>
      <p:bldP spid="19" grpId="0"/>
      <p:bldP spid="62" grpId="0"/>
      <p:bldP spid="63" grpId="0"/>
      <p:bldP spid="65"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21;p29"/>
          <p:cNvSpPr/>
          <p:nvPr/>
        </p:nvSpPr>
        <p:spPr>
          <a:xfrm>
            <a:off x="10586808" y="258166"/>
            <a:ext cx="1341335"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Google Shape;789;p2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 name="Title 1"/>
          <p:cNvSpPr>
            <a:spLocks noGrp="1"/>
          </p:cNvSpPr>
          <p:nvPr>
            <p:ph type="title"/>
          </p:nvPr>
        </p:nvSpPr>
        <p:spPr>
          <a:xfrm>
            <a:off x="-33793" y="25508"/>
            <a:ext cx="10515600" cy="1325563"/>
          </a:xfrm>
        </p:spPr>
        <p:txBody>
          <a:bodyPr>
            <a:normAutofit/>
          </a:bodyPr>
          <a:lstStyle/>
          <a:p>
            <a:r>
              <a:rPr lang="en-GB" sz="2600" b="1" dirty="0">
                <a:solidFill>
                  <a:schemeClr val="bg1"/>
                </a:solidFill>
                <a:latin typeface="Century Gothic" panose="020B0502020202020204" pitchFamily="34" charset="0"/>
              </a:rPr>
              <a:t>El </a:t>
            </a:r>
            <a:r>
              <a:rPr lang="en-GB" sz="2600" b="1">
                <a:solidFill>
                  <a:schemeClr val="bg1"/>
                </a:solidFill>
                <a:latin typeface="Century Gothic" panose="020B0502020202020204" pitchFamily="34" charset="0"/>
              </a:rPr>
              <a:t>País Vasco (the Basque Country)</a:t>
            </a:r>
            <a:endParaRPr lang="en-GB" sz="2600" dirty="0"/>
          </a:p>
        </p:txBody>
      </p:sp>
      <p:sp>
        <p:nvSpPr>
          <p:cNvPr id="43" name="TextBox 42"/>
          <p:cNvSpPr txBox="1"/>
          <p:nvPr/>
        </p:nvSpPr>
        <p:spPr>
          <a:xfrm>
            <a:off x="6198447" y="710190"/>
            <a:ext cx="6047281" cy="1015663"/>
          </a:xfrm>
          <a:prstGeom prst="rect">
            <a:avLst/>
          </a:prstGeom>
          <a:noFill/>
        </p:spPr>
        <p:txBody>
          <a:bodyPr wrap="square" rtlCol="0">
            <a:spAutoFit/>
          </a:bodyPr>
          <a:lstStyle/>
          <a:p>
            <a:pPr lvl="0">
              <a:buClr>
                <a:srgbClr val="000000"/>
              </a:buClr>
            </a:pPr>
            <a:r>
              <a:rPr lang="en-GB" sz="2000" b="1" dirty="0">
                <a:solidFill>
                  <a:srgbClr val="002060"/>
                </a:solidFill>
                <a:latin typeface="Century Gothic" panose="020B0502020202020204" pitchFamily="34" charset="0"/>
              </a:rPr>
              <a:t>Remember that in Spanish, syllables </a:t>
            </a:r>
            <a:r>
              <a:rPr lang="en-GB" sz="2000" b="1">
                <a:solidFill>
                  <a:srgbClr val="002060"/>
                </a:solidFill>
                <a:latin typeface="Century Gothic" panose="020B0502020202020204" pitchFamily="34" charset="0"/>
              </a:rPr>
              <a:t>often include consonant-vowel </a:t>
            </a:r>
            <a:r>
              <a:rPr lang="en-GB" sz="2000" b="1" dirty="0">
                <a:solidFill>
                  <a:srgbClr val="002060"/>
                </a:solidFill>
                <a:latin typeface="Century Gothic" panose="020B0502020202020204" pitchFamily="34" charset="0"/>
              </a:rPr>
              <a:t>pairs.</a:t>
            </a:r>
          </a:p>
          <a:p>
            <a:pPr lvl="0">
              <a:buClr>
                <a:srgbClr val="000000"/>
              </a:buClr>
            </a:pPr>
            <a:r>
              <a:rPr lang="en-GB" sz="2000" b="1" kern="0" dirty="0">
                <a:solidFill>
                  <a:srgbClr val="002060"/>
                </a:solidFill>
                <a:latin typeface="Century Gothic" panose="020B0502020202020204" pitchFamily="34" charset="0"/>
                <a:cs typeface="Arial"/>
                <a:sym typeface="Arial"/>
              </a:rPr>
              <a:t>E.g. </a:t>
            </a:r>
            <a:r>
              <a:rPr lang="en-GB" sz="2000" b="1" kern="0" dirty="0" err="1">
                <a:solidFill>
                  <a:srgbClr val="002060"/>
                </a:solidFill>
                <a:latin typeface="Century Gothic" panose="020B0502020202020204" pitchFamily="34" charset="0"/>
                <a:cs typeface="Arial"/>
                <a:sym typeface="Arial"/>
              </a:rPr>
              <a:t>sá</a:t>
            </a:r>
            <a:r>
              <a:rPr lang="en-GB" sz="2000" b="1" kern="0" dirty="0">
                <a:solidFill>
                  <a:srgbClr val="002060"/>
                </a:solidFill>
                <a:latin typeface="Century Gothic" panose="020B0502020202020204" pitchFamily="34" charset="0"/>
                <a:cs typeface="Arial"/>
                <a:sym typeface="Arial"/>
              </a:rPr>
              <a:t>-</a:t>
            </a:r>
            <a:r>
              <a:rPr lang="en-GB" sz="2000" b="1" kern="0" dirty="0" err="1">
                <a:solidFill>
                  <a:srgbClr val="002060"/>
                </a:solidFill>
                <a:latin typeface="Century Gothic" panose="020B0502020202020204" pitchFamily="34" charset="0"/>
                <a:cs typeface="Arial"/>
                <a:sym typeface="Arial"/>
              </a:rPr>
              <a:t>ba</a:t>
            </a:r>
            <a:r>
              <a:rPr lang="en-GB" sz="2000" b="1" kern="0" dirty="0">
                <a:solidFill>
                  <a:srgbClr val="002060"/>
                </a:solidFill>
                <a:latin typeface="Century Gothic" panose="020B0502020202020204" pitchFamily="34" charset="0"/>
                <a:cs typeface="Arial"/>
                <a:sym typeface="Arial"/>
              </a:rPr>
              <a:t>-do</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7" name="TextBox 76"/>
          <p:cNvSpPr txBox="1"/>
          <p:nvPr/>
        </p:nvSpPr>
        <p:spPr>
          <a:xfrm>
            <a:off x="6069198" y="1565739"/>
            <a:ext cx="5977467" cy="494494"/>
          </a:xfrm>
          <a:prstGeom prst="rect">
            <a:avLst/>
          </a:prstGeom>
          <a:noFill/>
        </p:spPr>
        <p:txBody>
          <a:bodyPr wrap="square" rtlCol="0">
            <a:spAutoFit/>
          </a:bodyPr>
          <a:lstStyle/>
          <a:p>
            <a:pPr>
              <a:lnSpc>
                <a:spcPct val="150000"/>
              </a:lnSpc>
            </a:pPr>
            <a:r>
              <a:rPr lang="en-US" sz="2000" b="1" dirty="0">
                <a:solidFill>
                  <a:srgbClr val="002060"/>
                </a:solidFill>
                <a:latin typeface="Century Gothic"/>
              </a:rPr>
              <a:t>¿</a:t>
            </a:r>
            <a:r>
              <a:rPr lang="en-US" sz="2000" b="1" dirty="0" err="1">
                <a:solidFill>
                  <a:srgbClr val="002060"/>
                </a:solidFill>
                <a:latin typeface="Century Gothic"/>
              </a:rPr>
              <a:t>Cuántas</a:t>
            </a:r>
            <a:r>
              <a:rPr lang="en-US" sz="2000" b="1" dirty="0">
                <a:solidFill>
                  <a:srgbClr val="002060"/>
                </a:solidFill>
                <a:latin typeface="Century Gothic"/>
              </a:rPr>
              <a:t> </a:t>
            </a:r>
            <a:r>
              <a:rPr lang="en-US" sz="2000" b="1" dirty="0" err="1">
                <a:solidFill>
                  <a:srgbClr val="002060"/>
                </a:solidFill>
                <a:latin typeface="Century Gothic"/>
              </a:rPr>
              <a:t>sílabas</a:t>
            </a:r>
            <a:r>
              <a:rPr lang="en-US" sz="2000" b="1" dirty="0">
                <a:solidFill>
                  <a:srgbClr val="002060"/>
                </a:solidFill>
                <a:latin typeface="Century Gothic"/>
              </a:rPr>
              <a:t> </a:t>
            </a:r>
            <a:r>
              <a:rPr lang="en-US" sz="2000" b="1" dirty="0" err="1">
                <a:solidFill>
                  <a:srgbClr val="002060"/>
                </a:solidFill>
                <a:latin typeface="Century Gothic"/>
              </a:rPr>
              <a:t>tiene</a:t>
            </a:r>
            <a:r>
              <a:rPr lang="en-US" sz="2000" b="1" dirty="0">
                <a:solidFill>
                  <a:srgbClr val="002060"/>
                </a:solidFill>
                <a:latin typeface="Century Gothic"/>
              </a:rPr>
              <a:t> la palabra </a:t>
            </a:r>
            <a:r>
              <a:rPr lang="en-US" sz="2000" b="1" dirty="0" err="1">
                <a:solidFill>
                  <a:srgbClr val="002060"/>
                </a:solidFill>
                <a:latin typeface="Century Gothic"/>
              </a:rPr>
              <a:t>en</a:t>
            </a:r>
            <a:r>
              <a:rPr lang="en-US" sz="2000" b="1" dirty="0">
                <a:solidFill>
                  <a:srgbClr val="002060"/>
                </a:solidFill>
                <a:latin typeface="Century Gothic"/>
              </a:rPr>
              <a:t> </a:t>
            </a:r>
            <a:r>
              <a:rPr lang="en-US" sz="2000" b="1" dirty="0" err="1">
                <a:solidFill>
                  <a:srgbClr val="002060"/>
                </a:solidFill>
                <a:latin typeface="Century Gothic"/>
              </a:rPr>
              <a:t>español</a:t>
            </a:r>
            <a:r>
              <a:rPr lang="en-US" sz="2000" b="1" dirty="0">
                <a:solidFill>
                  <a:srgbClr val="002060"/>
                </a:solidFill>
                <a:latin typeface="Century Gothic"/>
              </a:rPr>
              <a:t>? </a:t>
            </a:r>
          </a:p>
        </p:txBody>
      </p:sp>
      <p:pic>
        <p:nvPicPr>
          <p:cNvPr id="27" name="Picture 26">
            <a:extLst>
              <a:ext uri="{FF2B5EF4-FFF2-40B4-BE49-F238E27FC236}">
                <a16:creationId xmlns:a16="http://schemas.microsoft.com/office/drawing/2014/main" id="{CB848D00-4AF9-4B93-9734-CDA8B2B29A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3630" y="4153324"/>
            <a:ext cx="2771190" cy="1840243"/>
          </a:xfrm>
          <a:prstGeom prst="rect">
            <a:avLst/>
          </a:prstGeom>
        </p:spPr>
      </p:pic>
      <p:pic>
        <p:nvPicPr>
          <p:cNvPr id="28" name="Picture 27">
            <a:extLst>
              <a:ext uri="{FF2B5EF4-FFF2-40B4-BE49-F238E27FC236}">
                <a16:creationId xmlns:a16="http://schemas.microsoft.com/office/drawing/2014/main" id="{5EA18FB3-D4FC-4433-BCE1-479DB0DE1E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3629" y="2135431"/>
            <a:ext cx="2726931" cy="1840242"/>
          </a:xfrm>
          <a:prstGeom prst="rect">
            <a:avLst/>
          </a:prstGeom>
        </p:spPr>
      </p:pic>
      <p:pic>
        <p:nvPicPr>
          <p:cNvPr id="29" name="Picture 28">
            <a:extLst>
              <a:ext uri="{FF2B5EF4-FFF2-40B4-BE49-F238E27FC236}">
                <a16:creationId xmlns:a16="http://schemas.microsoft.com/office/drawing/2014/main" id="{D45BEF6D-4B80-4166-B7CA-EF4C8801EC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7138" y="3254678"/>
            <a:ext cx="918338" cy="718851"/>
          </a:xfrm>
          <a:prstGeom prst="rect">
            <a:avLst/>
          </a:prstGeom>
        </p:spPr>
      </p:pic>
      <p:sp>
        <p:nvSpPr>
          <p:cNvPr id="3" name="Rectangle 2"/>
          <p:cNvSpPr/>
          <p:nvPr/>
        </p:nvSpPr>
        <p:spPr>
          <a:xfrm>
            <a:off x="154424" y="1308280"/>
            <a:ext cx="6056913" cy="4893647"/>
          </a:xfrm>
          <a:prstGeom prst="rect">
            <a:avLst/>
          </a:prstGeom>
        </p:spPr>
        <p:txBody>
          <a:bodyPr wrap="square">
            <a:spAutoFit/>
          </a:bodyPr>
          <a:lstStyle/>
          <a:p>
            <a:pPr lvl="0">
              <a:lnSpc>
                <a:spcPct val="120000"/>
              </a:lnSpc>
              <a:buClr>
                <a:srgbClr val="000000"/>
              </a:buClr>
              <a:defRPr/>
            </a:pPr>
            <a:r>
              <a:rPr lang="es-ES_tradnl" sz="2000" kern="0">
                <a:solidFill>
                  <a:srgbClr val="002060"/>
                </a:solidFill>
                <a:latin typeface="Century Gothic"/>
                <a:ea typeface="Century Gothic"/>
                <a:cs typeface="Century Gothic"/>
                <a:sym typeface="Century Gothic"/>
              </a:rPr>
              <a:t>El País Vasco </a:t>
            </a:r>
            <a:r>
              <a:rPr lang="es-ES_tradnl" sz="2000" i="1" kern="0">
                <a:solidFill>
                  <a:srgbClr val="002060"/>
                </a:solidFill>
                <a:latin typeface="Century Gothic"/>
                <a:ea typeface="Century Gothic"/>
                <a:cs typeface="Century Gothic"/>
                <a:sym typeface="Century Gothic"/>
              </a:rPr>
              <a:t>(Euskadi)</a:t>
            </a:r>
            <a:r>
              <a:rPr lang="es-ES_tradnl" sz="2000" kern="0">
                <a:solidFill>
                  <a:srgbClr val="002060"/>
                </a:solidFill>
                <a:latin typeface="Century Gothic"/>
                <a:ea typeface="Century Gothic"/>
                <a:cs typeface="Century Gothic"/>
                <a:sym typeface="Century Gothic"/>
              </a:rPr>
              <a:t> es una zona muy natural en el norte de España y el suroeste de Francia. Tiene costa y montañas. La capital se llama Vitoria-Gasteiz. La zona tiene su propio idioma, el vasco </a:t>
            </a:r>
            <a:r>
              <a:rPr lang="es-ES_tradnl" sz="2000" i="1" kern="0">
                <a:solidFill>
                  <a:srgbClr val="002060"/>
                </a:solidFill>
                <a:latin typeface="Century Gothic"/>
                <a:ea typeface="Century Gothic"/>
                <a:cs typeface="Century Gothic"/>
                <a:sym typeface="Century Gothic"/>
              </a:rPr>
              <a:t>(Euskera).</a:t>
            </a:r>
            <a:r>
              <a:rPr lang="es-ES_tradnl" sz="2000" kern="0">
                <a:solidFill>
                  <a:srgbClr val="002060"/>
                </a:solidFill>
                <a:latin typeface="Century Gothic"/>
                <a:ea typeface="Century Gothic"/>
                <a:cs typeface="Century Gothic"/>
                <a:sym typeface="Century Gothic"/>
              </a:rPr>
              <a:t> 650,000 personas hablan vasco, incluso los jóvenes, así que no es un idioma inferior.</a:t>
            </a:r>
          </a:p>
          <a:p>
            <a:pPr lvl="0">
              <a:lnSpc>
                <a:spcPct val="120000"/>
              </a:lnSpc>
              <a:buClr>
                <a:srgbClr val="000000"/>
              </a:buClr>
              <a:defRPr/>
            </a:pPr>
            <a:endParaRPr lang="es-ES_tradnl" sz="2000" i="1" kern="0">
              <a:solidFill>
                <a:srgbClr val="002060"/>
              </a:solidFill>
              <a:latin typeface="Century Gothic"/>
              <a:ea typeface="Century Gothic"/>
              <a:cs typeface="Century Gothic"/>
              <a:sym typeface="Century Gothic"/>
            </a:endParaRPr>
          </a:p>
          <a:p>
            <a:pPr lvl="0">
              <a:lnSpc>
                <a:spcPct val="120000"/>
              </a:lnSpc>
              <a:buClr>
                <a:srgbClr val="000000"/>
              </a:buClr>
              <a:defRPr/>
            </a:pPr>
            <a:r>
              <a:rPr lang="es-ES_tradnl" sz="2000" kern="0">
                <a:solidFill>
                  <a:srgbClr val="002060"/>
                </a:solidFill>
                <a:latin typeface="Century Gothic"/>
                <a:ea typeface="Century Gothic"/>
                <a:cs typeface="Century Gothic"/>
                <a:sym typeface="Century Gothic"/>
              </a:rPr>
              <a:t>En el País</a:t>
            </a:r>
            <a:r>
              <a:rPr lang="es-ES_tradnl" sz="2000" i="1" kern="0">
                <a:solidFill>
                  <a:srgbClr val="002060"/>
                </a:solidFill>
                <a:latin typeface="Century Gothic"/>
                <a:ea typeface="Century Gothic"/>
                <a:cs typeface="Century Gothic"/>
                <a:sym typeface="Century Gothic"/>
              </a:rPr>
              <a:t> </a:t>
            </a:r>
            <a:r>
              <a:rPr lang="es-ES_tradnl" sz="2000" kern="0">
                <a:solidFill>
                  <a:srgbClr val="002060"/>
                </a:solidFill>
                <a:latin typeface="Century Gothic"/>
                <a:ea typeface="Century Gothic"/>
                <a:cs typeface="Century Gothic"/>
                <a:sym typeface="Century Gothic"/>
              </a:rPr>
              <a:t>Vasco</a:t>
            </a:r>
            <a:r>
              <a:rPr lang="es-ES_tradnl" sz="2000" i="1" kern="0">
                <a:solidFill>
                  <a:srgbClr val="002060"/>
                </a:solidFill>
                <a:latin typeface="Century Gothic"/>
                <a:ea typeface="Century Gothic"/>
                <a:cs typeface="Century Gothic"/>
                <a:sym typeface="Century Gothic"/>
              </a:rPr>
              <a:t> </a:t>
            </a:r>
            <a:r>
              <a:rPr lang="es-ES_tradnl" sz="2000" kern="0">
                <a:solidFill>
                  <a:srgbClr val="002060"/>
                </a:solidFill>
                <a:latin typeface="Century Gothic"/>
                <a:ea typeface="Century Gothic"/>
                <a:cs typeface="Century Gothic"/>
                <a:sym typeface="Century Gothic"/>
              </a:rPr>
              <a:t>la gente juega a la pelota vasca, un deporte similar al </a:t>
            </a:r>
            <a:r>
              <a:rPr lang="es-ES_tradnl" sz="2000" i="1" kern="0">
                <a:solidFill>
                  <a:srgbClr val="002060"/>
                </a:solidFill>
                <a:latin typeface="Century Gothic"/>
                <a:ea typeface="Century Gothic"/>
                <a:cs typeface="Century Gothic"/>
                <a:sym typeface="Century Gothic"/>
              </a:rPr>
              <a:t>squash</a:t>
            </a:r>
            <a:r>
              <a:rPr lang="es-ES_tradnl" sz="2000" kern="0">
                <a:solidFill>
                  <a:srgbClr val="002060"/>
                </a:solidFill>
                <a:latin typeface="Century Gothic"/>
                <a:ea typeface="Century Gothic"/>
                <a:cs typeface="Century Gothic"/>
                <a:sym typeface="Century Gothic"/>
              </a:rPr>
              <a:t>. Debes ser flexible para jugar bien. También hay un festival de cine anual en la ciudad de San Sebastián. Muchos actores famosos participan cada año.</a:t>
            </a:r>
            <a:endParaRPr lang="es-ES_tradnl" sz="2000" kern="0" dirty="0">
              <a:solidFill>
                <a:srgbClr val="002060"/>
              </a:solidFill>
              <a:latin typeface="Century Gothic"/>
              <a:ea typeface="Century Gothic"/>
              <a:cs typeface="Century Gothic"/>
              <a:sym typeface="Century Gothic"/>
            </a:endParaRPr>
          </a:p>
        </p:txBody>
      </p:sp>
      <p:sp>
        <p:nvSpPr>
          <p:cNvPr id="31" name="TextBox 30"/>
          <p:cNvSpPr txBox="1"/>
          <p:nvPr/>
        </p:nvSpPr>
        <p:spPr>
          <a:xfrm>
            <a:off x="6344493" y="2187642"/>
            <a:ext cx="1971508" cy="400110"/>
          </a:xfrm>
          <a:prstGeom prst="rect">
            <a:avLst/>
          </a:prstGeom>
          <a:noFill/>
        </p:spPr>
        <p:txBody>
          <a:bodyPr wrap="square" rtlCol="0">
            <a:spAutoFit/>
          </a:bodyPr>
          <a:lstStyle/>
          <a:p>
            <a:r>
              <a:rPr lang="en-US" sz="2000" b="1" dirty="0">
                <a:solidFill>
                  <a:srgbClr val="FF6600"/>
                </a:solidFill>
                <a:latin typeface="Century Gothic"/>
              </a:rPr>
              <a:t>natural</a:t>
            </a:r>
          </a:p>
        </p:txBody>
      </p:sp>
      <p:sp>
        <p:nvSpPr>
          <p:cNvPr id="32" name="TextBox 31"/>
          <p:cNvSpPr txBox="1"/>
          <p:nvPr/>
        </p:nvSpPr>
        <p:spPr>
          <a:xfrm>
            <a:off x="6325473" y="2638027"/>
            <a:ext cx="1794933" cy="400110"/>
          </a:xfrm>
          <a:prstGeom prst="rect">
            <a:avLst/>
          </a:prstGeom>
          <a:noFill/>
        </p:spPr>
        <p:txBody>
          <a:bodyPr wrap="square" rtlCol="0">
            <a:spAutoFit/>
          </a:bodyPr>
          <a:lstStyle/>
          <a:p>
            <a:r>
              <a:rPr lang="en-US" sz="2000" b="1" dirty="0">
                <a:solidFill>
                  <a:srgbClr val="FF6600"/>
                </a:solidFill>
                <a:latin typeface="Century Gothic"/>
              </a:rPr>
              <a:t>capital</a:t>
            </a:r>
          </a:p>
        </p:txBody>
      </p:sp>
      <p:sp>
        <p:nvSpPr>
          <p:cNvPr id="33" name="TextBox 32"/>
          <p:cNvSpPr txBox="1"/>
          <p:nvPr/>
        </p:nvSpPr>
        <p:spPr>
          <a:xfrm>
            <a:off x="6324082" y="3052119"/>
            <a:ext cx="1591733" cy="400110"/>
          </a:xfrm>
          <a:prstGeom prst="rect">
            <a:avLst/>
          </a:prstGeom>
          <a:noFill/>
        </p:spPr>
        <p:txBody>
          <a:bodyPr wrap="square" rtlCol="0">
            <a:spAutoFit/>
          </a:bodyPr>
          <a:lstStyle/>
          <a:p>
            <a:r>
              <a:rPr lang="en-US" sz="2000" b="1" dirty="0">
                <a:solidFill>
                  <a:srgbClr val="FF6600"/>
                </a:solidFill>
                <a:latin typeface="Century Gothic"/>
              </a:rPr>
              <a:t>particular</a:t>
            </a:r>
          </a:p>
        </p:txBody>
      </p:sp>
      <p:sp>
        <p:nvSpPr>
          <p:cNvPr id="35" name="TextBox 34"/>
          <p:cNvSpPr txBox="1"/>
          <p:nvPr/>
        </p:nvSpPr>
        <p:spPr>
          <a:xfrm>
            <a:off x="6344493" y="4346738"/>
            <a:ext cx="1096064" cy="406400"/>
          </a:xfrm>
          <a:prstGeom prst="rect">
            <a:avLst/>
          </a:prstGeom>
          <a:noFill/>
        </p:spPr>
        <p:txBody>
          <a:bodyPr wrap="square" rtlCol="0">
            <a:spAutoFit/>
          </a:bodyPr>
          <a:lstStyle/>
          <a:p>
            <a:r>
              <a:rPr lang="en-US" sz="2000" b="1" dirty="0">
                <a:solidFill>
                  <a:srgbClr val="FF6600"/>
                </a:solidFill>
                <a:latin typeface="Century Gothic"/>
              </a:rPr>
              <a:t>flexible</a:t>
            </a:r>
          </a:p>
        </p:txBody>
      </p:sp>
      <p:sp>
        <p:nvSpPr>
          <p:cNvPr id="36" name="TextBox 35"/>
          <p:cNvSpPr txBox="1"/>
          <p:nvPr/>
        </p:nvSpPr>
        <p:spPr>
          <a:xfrm>
            <a:off x="6333881" y="3917103"/>
            <a:ext cx="1106676" cy="400110"/>
          </a:xfrm>
          <a:prstGeom prst="rect">
            <a:avLst/>
          </a:prstGeom>
          <a:noFill/>
        </p:spPr>
        <p:txBody>
          <a:bodyPr wrap="square" rtlCol="0">
            <a:spAutoFit/>
          </a:bodyPr>
          <a:lstStyle/>
          <a:p>
            <a:r>
              <a:rPr lang="en-US" sz="2000" b="1" dirty="0">
                <a:solidFill>
                  <a:srgbClr val="FF6600"/>
                </a:solidFill>
                <a:latin typeface="Century Gothic"/>
              </a:rPr>
              <a:t>similar</a:t>
            </a:r>
          </a:p>
        </p:txBody>
      </p:sp>
      <p:sp>
        <p:nvSpPr>
          <p:cNvPr id="37" name="TextBox 36"/>
          <p:cNvSpPr txBox="1"/>
          <p:nvPr/>
        </p:nvSpPr>
        <p:spPr>
          <a:xfrm>
            <a:off x="6333881" y="3499622"/>
            <a:ext cx="1307776" cy="400110"/>
          </a:xfrm>
          <a:prstGeom prst="rect">
            <a:avLst/>
          </a:prstGeom>
          <a:noFill/>
        </p:spPr>
        <p:txBody>
          <a:bodyPr wrap="square" rtlCol="0">
            <a:spAutoFit/>
          </a:bodyPr>
          <a:lstStyle/>
          <a:p>
            <a:r>
              <a:rPr lang="en-US" sz="2000" b="1" dirty="0">
                <a:solidFill>
                  <a:srgbClr val="FF6600"/>
                </a:solidFill>
                <a:latin typeface="Century Gothic"/>
              </a:rPr>
              <a:t>inferior</a:t>
            </a:r>
          </a:p>
        </p:txBody>
      </p:sp>
      <p:sp>
        <p:nvSpPr>
          <p:cNvPr id="38" name="TextBox 37"/>
          <p:cNvSpPr txBox="1"/>
          <p:nvPr/>
        </p:nvSpPr>
        <p:spPr>
          <a:xfrm>
            <a:off x="6344493" y="4786176"/>
            <a:ext cx="1291403" cy="406400"/>
          </a:xfrm>
          <a:prstGeom prst="rect">
            <a:avLst/>
          </a:prstGeom>
          <a:noFill/>
        </p:spPr>
        <p:txBody>
          <a:bodyPr wrap="square" rtlCol="0">
            <a:spAutoFit/>
          </a:bodyPr>
          <a:lstStyle/>
          <a:p>
            <a:r>
              <a:rPr lang="en-US" sz="2000" b="1" dirty="0">
                <a:solidFill>
                  <a:srgbClr val="FF6600"/>
                </a:solidFill>
                <a:latin typeface="Century Gothic"/>
              </a:rPr>
              <a:t>festival</a:t>
            </a:r>
          </a:p>
        </p:txBody>
      </p:sp>
      <p:sp>
        <p:nvSpPr>
          <p:cNvPr id="39" name="Rectangle 38"/>
          <p:cNvSpPr/>
          <p:nvPr/>
        </p:nvSpPr>
        <p:spPr>
          <a:xfrm>
            <a:off x="7675652" y="2180918"/>
            <a:ext cx="524503" cy="400110"/>
          </a:xfrm>
          <a:prstGeom prst="rect">
            <a:avLst/>
          </a:prstGeom>
        </p:spPr>
        <p:txBody>
          <a:bodyPr wrap="none">
            <a:spAutoFit/>
          </a:bodyPr>
          <a:lstStyle/>
          <a:p>
            <a:r>
              <a:rPr lang="en-US" sz="2000" b="1" dirty="0">
                <a:solidFill>
                  <a:srgbClr val="FF6600"/>
                </a:solidFill>
                <a:latin typeface="Century Gothic"/>
              </a:rPr>
              <a:t>(3)</a:t>
            </a:r>
          </a:p>
        </p:txBody>
      </p:sp>
      <p:sp>
        <p:nvSpPr>
          <p:cNvPr id="40" name="Rectangle 39"/>
          <p:cNvSpPr/>
          <p:nvPr/>
        </p:nvSpPr>
        <p:spPr>
          <a:xfrm>
            <a:off x="7675653" y="2601808"/>
            <a:ext cx="524503" cy="400110"/>
          </a:xfrm>
          <a:prstGeom prst="rect">
            <a:avLst/>
          </a:prstGeom>
        </p:spPr>
        <p:txBody>
          <a:bodyPr wrap="none">
            <a:spAutoFit/>
          </a:bodyPr>
          <a:lstStyle/>
          <a:p>
            <a:r>
              <a:rPr lang="en-US" sz="2000" b="1" dirty="0">
                <a:solidFill>
                  <a:srgbClr val="FF6600"/>
                </a:solidFill>
                <a:latin typeface="Century Gothic"/>
              </a:rPr>
              <a:t>(3)</a:t>
            </a:r>
          </a:p>
        </p:txBody>
      </p:sp>
      <p:sp>
        <p:nvSpPr>
          <p:cNvPr id="41" name="Rectangle 40"/>
          <p:cNvSpPr/>
          <p:nvPr/>
        </p:nvSpPr>
        <p:spPr>
          <a:xfrm>
            <a:off x="7672583" y="3045902"/>
            <a:ext cx="524503" cy="400110"/>
          </a:xfrm>
          <a:prstGeom prst="rect">
            <a:avLst/>
          </a:prstGeom>
        </p:spPr>
        <p:txBody>
          <a:bodyPr wrap="none">
            <a:spAutoFit/>
          </a:bodyPr>
          <a:lstStyle/>
          <a:p>
            <a:r>
              <a:rPr lang="en-US" sz="2000" b="1" dirty="0">
                <a:solidFill>
                  <a:srgbClr val="FF6600"/>
                </a:solidFill>
                <a:latin typeface="Century Gothic"/>
              </a:rPr>
              <a:t>(4)</a:t>
            </a:r>
            <a:endParaRPr lang="en-GB" sz="2000" dirty="0">
              <a:solidFill>
                <a:prstClr val="black"/>
              </a:solidFill>
              <a:latin typeface="Century Gothic"/>
            </a:endParaRPr>
          </a:p>
        </p:txBody>
      </p:sp>
      <p:sp>
        <p:nvSpPr>
          <p:cNvPr id="44" name="Rectangle 43"/>
          <p:cNvSpPr/>
          <p:nvPr/>
        </p:nvSpPr>
        <p:spPr>
          <a:xfrm>
            <a:off x="7672583" y="3478051"/>
            <a:ext cx="524503" cy="400110"/>
          </a:xfrm>
          <a:prstGeom prst="rect">
            <a:avLst/>
          </a:prstGeom>
        </p:spPr>
        <p:txBody>
          <a:bodyPr wrap="none">
            <a:spAutoFit/>
          </a:bodyPr>
          <a:lstStyle/>
          <a:p>
            <a:r>
              <a:rPr lang="en-US" sz="2000" b="1" dirty="0">
                <a:solidFill>
                  <a:srgbClr val="FF6600"/>
                </a:solidFill>
                <a:latin typeface="Century Gothic"/>
              </a:rPr>
              <a:t>(4)</a:t>
            </a:r>
          </a:p>
        </p:txBody>
      </p:sp>
      <p:sp>
        <p:nvSpPr>
          <p:cNvPr id="45" name="Rectangle 44"/>
          <p:cNvSpPr/>
          <p:nvPr/>
        </p:nvSpPr>
        <p:spPr>
          <a:xfrm>
            <a:off x="7672583" y="3910200"/>
            <a:ext cx="524503" cy="400110"/>
          </a:xfrm>
          <a:prstGeom prst="rect">
            <a:avLst/>
          </a:prstGeom>
        </p:spPr>
        <p:txBody>
          <a:bodyPr wrap="none">
            <a:spAutoFit/>
          </a:bodyPr>
          <a:lstStyle/>
          <a:p>
            <a:r>
              <a:rPr lang="en-US" sz="2000" b="1" dirty="0">
                <a:solidFill>
                  <a:srgbClr val="FF6600"/>
                </a:solidFill>
                <a:latin typeface="Century Gothic"/>
              </a:rPr>
              <a:t>(3)</a:t>
            </a:r>
          </a:p>
        </p:txBody>
      </p:sp>
      <p:sp>
        <p:nvSpPr>
          <p:cNvPr id="46" name="Rectangle 45"/>
          <p:cNvSpPr/>
          <p:nvPr/>
        </p:nvSpPr>
        <p:spPr>
          <a:xfrm>
            <a:off x="7672582" y="4319512"/>
            <a:ext cx="524503" cy="400110"/>
          </a:xfrm>
          <a:prstGeom prst="rect">
            <a:avLst/>
          </a:prstGeom>
        </p:spPr>
        <p:txBody>
          <a:bodyPr wrap="none">
            <a:spAutoFit/>
          </a:bodyPr>
          <a:lstStyle/>
          <a:p>
            <a:r>
              <a:rPr lang="en-US" sz="2000" b="1" dirty="0">
                <a:solidFill>
                  <a:srgbClr val="FF6600"/>
                </a:solidFill>
                <a:latin typeface="Century Gothic"/>
              </a:rPr>
              <a:t>(3)</a:t>
            </a:r>
          </a:p>
        </p:txBody>
      </p:sp>
      <p:sp>
        <p:nvSpPr>
          <p:cNvPr id="47" name="Rectangle 46"/>
          <p:cNvSpPr/>
          <p:nvPr/>
        </p:nvSpPr>
        <p:spPr>
          <a:xfrm>
            <a:off x="7667033" y="4758492"/>
            <a:ext cx="524503" cy="400110"/>
          </a:xfrm>
          <a:prstGeom prst="rect">
            <a:avLst/>
          </a:prstGeom>
        </p:spPr>
        <p:txBody>
          <a:bodyPr wrap="none">
            <a:spAutoFit/>
          </a:bodyPr>
          <a:lstStyle/>
          <a:p>
            <a:r>
              <a:rPr lang="en-US" sz="2000" b="1" dirty="0">
                <a:solidFill>
                  <a:srgbClr val="FF6600"/>
                </a:solidFill>
                <a:latin typeface="Century Gothic"/>
              </a:rPr>
              <a:t>(3)</a:t>
            </a:r>
          </a:p>
        </p:txBody>
      </p:sp>
      <p:sp>
        <p:nvSpPr>
          <p:cNvPr id="48" name="TextBox 47">
            <a:extLst>
              <a:ext uri="{FF2B5EF4-FFF2-40B4-BE49-F238E27FC236}">
                <a16:creationId xmlns:a16="http://schemas.microsoft.com/office/drawing/2014/main" id="{729E858F-FA29-4213-BA88-F733C6A0560E}"/>
              </a:ext>
            </a:extLst>
          </p:cNvPr>
          <p:cNvSpPr txBox="1"/>
          <p:nvPr/>
        </p:nvSpPr>
        <p:spPr>
          <a:xfrm>
            <a:off x="6320728" y="5204716"/>
            <a:ext cx="1291403" cy="406400"/>
          </a:xfrm>
          <a:prstGeom prst="rect">
            <a:avLst/>
          </a:prstGeom>
          <a:noFill/>
        </p:spPr>
        <p:txBody>
          <a:bodyPr wrap="square" rtlCol="0">
            <a:spAutoFit/>
          </a:bodyPr>
          <a:lstStyle/>
          <a:p>
            <a:r>
              <a:rPr lang="en-US" sz="2000" b="1" dirty="0" err="1">
                <a:solidFill>
                  <a:srgbClr val="FF6600"/>
                </a:solidFill>
                <a:latin typeface="Century Gothic"/>
              </a:rPr>
              <a:t>anual</a:t>
            </a:r>
            <a:endParaRPr lang="en-US" sz="2000" b="1" dirty="0">
              <a:solidFill>
                <a:srgbClr val="FF6600"/>
              </a:solidFill>
              <a:latin typeface="Century Gothic"/>
            </a:endParaRPr>
          </a:p>
        </p:txBody>
      </p:sp>
      <p:sp>
        <p:nvSpPr>
          <p:cNvPr id="49" name="Rectangle 48">
            <a:extLst>
              <a:ext uri="{FF2B5EF4-FFF2-40B4-BE49-F238E27FC236}">
                <a16:creationId xmlns:a16="http://schemas.microsoft.com/office/drawing/2014/main" id="{22B9ABD6-AE09-4209-ABFF-CD9A7CA6B070}"/>
              </a:ext>
            </a:extLst>
          </p:cNvPr>
          <p:cNvSpPr/>
          <p:nvPr/>
        </p:nvSpPr>
        <p:spPr>
          <a:xfrm>
            <a:off x="7667032" y="5177593"/>
            <a:ext cx="524503" cy="400110"/>
          </a:xfrm>
          <a:prstGeom prst="rect">
            <a:avLst/>
          </a:prstGeom>
        </p:spPr>
        <p:txBody>
          <a:bodyPr wrap="none">
            <a:spAutoFit/>
          </a:bodyPr>
          <a:lstStyle/>
          <a:p>
            <a:r>
              <a:rPr lang="en-US" sz="2000" b="1" dirty="0">
                <a:solidFill>
                  <a:srgbClr val="FF6600"/>
                </a:solidFill>
                <a:latin typeface="Century Gothic"/>
              </a:rPr>
              <a:t>(3)</a:t>
            </a:r>
          </a:p>
        </p:txBody>
      </p:sp>
      <p:sp>
        <p:nvSpPr>
          <p:cNvPr id="50" name="Rectangle 49"/>
          <p:cNvSpPr/>
          <p:nvPr/>
        </p:nvSpPr>
        <p:spPr>
          <a:xfrm>
            <a:off x="8604988" y="6012054"/>
            <a:ext cx="364074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b="1" i="1" kern="0" noProof="0">
                <a:solidFill>
                  <a:srgbClr val="002060"/>
                </a:solidFill>
                <a:latin typeface="Century Gothic"/>
                <a:cs typeface="Arial"/>
                <a:sym typeface="Century Gothic"/>
              </a:rPr>
              <a:t>*el/la joven = young person</a:t>
            </a:r>
            <a:endParaRPr kumimoji="0" lang="en-GB" sz="2000" b="1" i="1"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4930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4" grpId="0"/>
      <p:bldP spid="45" grpId="0"/>
      <p:bldP spid="46" grpId="0"/>
      <p:bldP spid="47" grpId="0"/>
      <p:bldP spid="49"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119" y="-11559"/>
            <a:ext cx="9285803" cy="1058147"/>
          </a:xfrm>
        </p:spPr>
        <p:txBody>
          <a:bodyPr>
            <a:noAutofit/>
          </a:bodyPr>
          <a:lstStyle/>
          <a:p>
            <a:pPr>
              <a:lnSpc>
                <a:spcPct val="100000"/>
              </a:lnSpc>
            </a:pPr>
            <a:r>
              <a:rPr lang="en-GB" sz="2200" b="1" err="1"/>
              <a:t>Ahora</a:t>
            </a:r>
            <a:r>
              <a:rPr lang="en-GB" sz="2200" b="1"/>
              <a:t> tú eres Daniel. Escribe </a:t>
            </a:r>
            <a:r>
              <a:rPr lang="en-GB" sz="2200" b="1" dirty="0" err="1"/>
              <a:t>unas</a:t>
            </a:r>
            <a:r>
              <a:rPr lang="en-GB" sz="2200" b="1" dirty="0"/>
              <a:t> </a:t>
            </a:r>
            <a:r>
              <a:rPr lang="en-GB" sz="2200" b="1" dirty="0" err="1"/>
              <a:t>frases</a:t>
            </a:r>
            <a:r>
              <a:rPr lang="en-GB" sz="2200" b="1" dirty="0"/>
              <a:t> </a:t>
            </a:r>
            <a:r>
              <a:rPr lang="en-GB" sz="2200" b="1" dirty="0" err="1"/>
              <a:t>sobre</a:t>
            </a:r>
            <a:r>
              <a:rPr lang="en-GB" sz="2200" b="1" dirty="0"/>
              <a:t> </a:t>
            </a:r>
            <a:r>
              <a:rPr lang="en-GB" sz="2200" b="1"/>
              <a:t>las vacaciones. </a:t>
            </a:r>
            <a:br>
              <a:rPr lang="en-GB" sz="2200" b="1"/>
            </a:br>
            <a:r>
              <a:rPr lang="en-GB" sz="2200" b="1"/>
              <a:t>Usa </a:t>
            </a:r>
            <a:r>
              <a:rPr lang="en-GB" sz="2200" b="1" dirty="0"/>
              <a:t>la forma </a:t>
            </a:r>
            <a:r>
              <a:rPr lang="en-GB" sz="2200" b="1" dirty="0" err="1"/>
              <a:t>correcta</a:t>
            </a:r>
            <a:r>
              <a:rPr lang="en-GB" sz="2200" b="1" dirty="0"/>
              <a:t> del </a:t>
            </a:r>
            <a:r>
              <a:rPr lang="en-GB" sz="2200" b="1" dirty="0" err="1"/>
              <a:t>verbo</a:t>
            </a:r>
            <a:r>
              <a:rPr lang="en-GB" sz="2200" b="1" dirty="0"/>
              <a:t> (‘–é’ o ‘–ó’), </a:t>
            </a:r>
            <a:r>
              <a:rPr lang="en-GB" sz="2200" b="1" dirty="0" err="1"/>
              <a:t>según</a:t>
            </a:r>
            <a:r>
              <a:rPr lang="en-GB" sz="2200" b="1" dirty="0"/>
              <a:t> la </a:t>
            </a:r>
            <a:r>
              <a:rPr lang="en-GB" sz="2200" b="1" dirty="0" err="1"/>
              <a:t>frase</a:t>
            </a:r>
            <a:r>
              <a:rPr lang="en-GB" sz="2200" b="1" dirty="0"/>
              <a:t>.</a:t>
            </a:r>
          </a:p>
        </p:txBody>
      </p:sp>
      <p:sp>
        <p:nvSpPr>
          <p:cNvPr id="5" name="Rounded Rectangle 11">
            <a:extLst>
              <a:ext uri="{FF2B5EF4-FFF2-40B4-BE49-F238E27FC236}">
                <a16:creationId xmlns:a16="http://schemas.microsoft.com/office/drawing/2014/main" id="{A316DD52-7894-4A75-969C-CA0645DA2978}"/>
              </a:ext>
            </a:extLst>
          </p:cNvPr>
          <p:cNvSpPr/>
          <p:nvPr/>
        </p:nvSpPr>
        <p:spPr>
          <a:xfrm>
            <a:off x="10479314" y="258166"/>
            <a:ext cx="144882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p:cNvSpPr txBox="1"/>
          <p:nvPr/>
        </p:nvSpPr>
        <p:spPr>
          <a:xfrm>
            <a:off x="318119" y="844919"/>
            <a:ext cx="9753316"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rPr>
              <a:t>1. </a:t>
            </a:r>
            <a:r>
              <a:rPr lang="en-GB" sz="2100" dirty="0">
                <a:solidFill>
                  <a:srgbClr val="4472C4">
                    <a:lumMod val="50000"/>
                  </a:srgbClr>
                </a:solidFill>
                <a:latin typeface="Century Gothic" panose="020F0302020204030204"/>
              </a:rPr>
              <a:t>I made the most of </a:t>
            </a:r>
            <a:r>
              <a:rPr lang="en-GB" sz="2100">
                <a:solidFill>
                  <a:srgbClr val="4472C4">
                    <a:lumMod val="50000"/>
                  </a:srgbClr>
                </a:solidFill>
                <a:latin typeface="Century Gothic" panose="020F0302020204030204"/>
              </a:rPr>
              <a:t>the film festival. She took part/participated too</a:t>
            </a:r>
            <a:r>
              <a:rPr kumimoji="0" lang="en-GB" sz="2100" b="0" i="0" u="none" strike="noStrike" kern="1200" cap="none" spc="0" normalizeH="0" baseline="0" noProof="0">
                <a:ln>
                  <a:noFill/>
                </a:ln>
                <a:solidFill>
                  <a:srgbClr val="4472C4">
                    <a:lumMod val="50000"/>
                  </a:srgbClr>
                </a:solidFill>
                <a:effectLst/>
                <a:uLnTx/>
                <a:uFillTx/>
                <a:latin typeface="Century Gothic" panose="020F0302020204030204"/>
              </a:rPr>
              <a:t>!</a:t>
            </a:r>
            <a:endPar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5" name="TextBox 14"/>
          <p:cNvSpPr txBox="1"/>
          <p:nvPr/>
        </p:nvSpPr>
        <p:spPr>
          <a:xfrm>
            <a:off x="310144" y="2959696"/>
            <a:ext cx="91561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rPr>
              <a:t>3. </a:t>
            </a:r>
            <a:r>
              <a:rPr lang="en-GB" sz="2100">
                <a:solidFill>
                  <a:srgbClr val="4472C4">
                    <a:lumMod val="50000"/>
                  </a:srgbClr>
                </a:solidFill>
                <a:latin typeface="Century Gothic" panose="020F0302020204030204"/>
              </a:rPr>
              <a:t>She bought the drinks and I prepared the food.</a:t>
            </a:r>
            <a:endPar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8" name="TextBox 17"/>
          <p:cNvSpPr txBox="1"/>
          <p:nvPr/>
        </p:nvSpPr>
        <p:spPr>
          <a:xfrm>
            <a:off x="313358" y="1624659"/>
            <a:ext cx="903251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rPr>
              <a:t>2. </a:t>
            </a:r>
            <a:r>
              <a:rPr lang="en-GB" sz="2100" dirty="0">
                <a:solidFill>
                  <a:srgbClr val="4472C4">
                    <a:lumMod val="50000"/>
                  </a:srgbClr>
                </a:solidFill>
                <a:latin typeface="Century Gothic" panose="020F0302020204030204"/>
              </a:rPr>
              <a:t>She </a:t>
            </a:r>
            <a:r>
              <a:rPr lang="en-GB" sz="2100">
                <a:solidFill>
                  <a:srgbClr val="4472C4">
                    <a:lumMod val="50000"/>
                  </a:srgbClr>
                </a:solidFill>
                <a:latin typeface="Century Gothic" panose="020F0302020204030204"/>
              </a:rPr>
              <a:t>walked along the coast to see the sea views (‘views of the sea’)</a:t>
            </a:r>
            <a:r>
              <a:rPr kumimoji="0" lang="en-GB" sz="2100" b="0" i="0" u="none" strike="noStrike" kern="1200" cap="none" spc="0" normalizeH="0" baseline="0" noProof="0">
                <a:ln>
                  <a:noFill/>
                </a:ln>
                <a:solidFill>
                  <a:srgbClr val="4472C4">
                    <a:lumMod val="50000"/>
                  </a:srgbClr>
                </a:solidFill>
                <a:effectLst/>
                <a:uLnTx/>
                <a:uFillTx/>
                <a:latin typeface="Century Gothic" panose="020F0302020204030204"/>
              </a:rPr>
              <a:t>, whereas I rested on the beach.</a:t>
            </a:r>
            <a:endPar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9" name="TextBox 18"/>
          <p:cNvSpPr txBox="1"/>
          <p:nvPr/>
        </p:nvSpPr>
        <p:spPr>
          <a:xfrm>
            <a:off x="313358" y="3790315"/>
            <a:ext cx="90325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rPr>
              <a:t>4. S</a:t>
            </a:r>
            <a:r>
              <a:rPr lang="en-GB" sz="2100" dirty="0">
                <a:solidFill>
                  <a:srgbClr val="4472C4">
                    <a:lumMod val="50000"/>
                  </a:srgbClr>
                </a:solidFill>
                <a:latin typeface="Century Gothic" panose="020F0302020204030204"/>
              </a:rPr>
              <a:t>he met with Nadia and I met with Hugo in the same place</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20" name="TextBox 19"/>
          <p:cNvSpPr txBox="1"/>
          <p:nvPr/>
        </p:nvSpPr>
        <p:spPr>
          <a:xfrm>
            <a:off x="331155" y="4527237"/>
            <a:ext cx="974028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I travelled to </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Vitoria</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she played a game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pelota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vasca</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TextBox 20"/>
          <p:cNvSpPr txBox="1"/>
          <p:nvPr/>
        </p:nvSpPr>
        <p:spPr>
          <a:xfrm>
            <a:off x="310144" y="5249854"/>
            <a:ext cx="84150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rPr>
              <a:t>6. </a:t>
            </a:r>
            <a:r>
              <a:rPr lang="en-GB" sz="2100">
                <a:solidFill>
                  <a:srgbClr val="4472C4">
                    <a:lumMod val="50000"/>
                  </a:srgbClr>
                </a:solidFill>
                <a:latin typeface="Century Gothic" panose="020F0302020204030204"/>
              </a:rPr>
              <a:t>She organised a party but I arrived late after </a:t>
            </a:r>
            <a:r>
              <a:rPr lang="en-GB" sz="2100" dirty="0">
                <a:solidFill>
                  <a:srgbClr val="4472C4">
                    <a:lumMod val="50000"/>
                  </a:srgbClr>
                </a:solidFill>
                <a:latin typeface="Century Gothic" panose="020F0302020204030204"/>
              </a:rPr>
              <a:t>a long trip</a:t>
            </a:r>
            <a:r>
              <a:rPr kumimoji="0" lang="en-GB" sz="2100" b="0"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22" name="TextBox 21"/>
          <p:cNvSpPr txBox="1"/>
          <p:nvPr/>
        </p:nvSpPr>
        <p:spPr>
          <a:xfrm>
            <a:off x="331155" y="1212111"/>
            <a:ext cx="81441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1" u="none" strike="noStrike" kern="1200" cap="none" spc="0" normalizeH="0" baseline="0" noProof="0" dirty="0" err="1">
                <a:ln>
                  <a:noFill/>
                </a:ln>
                <a:solidFill>
                  <a:srgbClr val="4472C4">
                    <a:lumMod val="50000"/>
                  </a:srgbClr>
                </a:solidFill>
                <a:effectLst/>
                <a:uLnTx/>
                <a:uFillTx/>
                <a:latin typeface="Century Gothic" panose="020F0302020204030204"/>
              </a:rPr>
              <a:t>Yo</a:t>
            </a:r>
            <a:r>
              <a:rPr kumimoji="0" lang="en-GB" sz="2100" b="1" i="1"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GB" sz="2100" b="1" i="1" u="none" strike="noStrike" kern="1200" cap="none" spc="0" normalizeH="0" baseline="0" noProof="0" dirty="0" err="1">
                <a:ln>
                  <a:noFill/>
                </a:ln>
                <a:solidFill>
                  <a:srgbClr val="4472C4">
                    <a:lumMod val="50000"/>
                  </a:srgbClr>
                </a:solidFill>
                <a:effectLst/>
                <a:uLnTx/>
                <a:uFillTx/>
                <a:latin typeface="Century Gothic" panose="020F0302020204030204"/>
              </a:rPr>
              <a:t>aproveché</a:t>
            </a:r>
            <a:r>
              <a:rPr kumimoji="0" lang="en-GB" sz="2100" b="1" i="1" u="none" strike="noStrike" kern="1200" cap="none" spc="0" normalizeH="0" baseline="0" noProof="0" dirty="0">
                <a:ln>
                  <a:noFill/>
                </a:ln>
                <a:solidFill>
                  <a:srgbClr val="4472C4">
                    <a:lumMod val="50000"/>
                  </a:srgbClr>
                </a:solidFill>
                <a:effectLst/>
                <a:uLnTx/>
                <a:uFillTx/>
                <a:latin typeface="Century Gothic" panose="020F0302020204030204"/>
              </a:rPr>
              <a:t> el festival de cine.</a:t>
            </a:r>
            <a:r>
              <a:rPr kumimoji="0" lang="en-GB" sz="2100" b="1" i="1" u="none" strike="noStrike" kern="1200" cap="none" spc="0" normalizeH="0" noProof="0" dirty="0">
                <a:ln>
                  <a:noFill/>
                </a:ln>
                <a:solidFill>
                  <a:srgbClr val="4472C4">
                    <a:lumMod val="50000"/>
                  </a:srgbClr>
                </a:solidFill>
                <a:effectLst/>
                <a:uLnTx/>
                <a:uFillTx/>
                <a:latin typeface="Century Gothic" panose="020F0302020204030204"/>
              </a:rPr>
              <a:t> ¡E</a:t>
            </a:r>
            <a:r>
              <a:rPr lang="en-GB" sz="2100" b="1" i="1" dirty="0" err="1">
                <a:solidFill>
                  <a:srgbClr val="4472C4">
                    <a:lumMod val="50000"/>
                  </a:srgbClr>
                </a:solidFill>
                <a:latin typeface="Century Gothic" panose="020F0302020204030204"/>
              </a:rPr>
              <a:t>lla</a:t>
            </a:r>
            <a:r>
              <a:rPr lang="en-GB" sz="2100" b="1" i="1" dirty="0">
                <a:solidFill>
                  <a:srgbClr val="4472C4">
                    <a:lumMod val="50000"/>
                  </a:srgbClr>
                </a:solidFill>
                <a:latin typeface="Century Gothic" panose="020F0302020204030204"/>
              </a:rPr>
              <a:t> </a:t>
            </a:r>
            <a:r>
              <a:rPr lang="en-GB" sz="2100" b="1" i="1" dirty="0" err="1">
                <a:solidFill>
                  <a:srgbClr val="4472C4">
                    <a:lumMod val="50000"/>
                  </a:srgbClr>
                </a:solidFill>
                <a:latin typeface="Century Gothic" panose="020F0302020204030204"/>
              </a:rPr>
              <a:t>participó</a:t>
            </a:r>
            <a:r>
              <a:rPr lang="en-GB" sz="2100" b="1" i="1" dirty="0">
                <a:solidFill>
                  <a:srgbClr val="4472C4">
                    <a:lumMod val="50000"/>
                  </a:srgbClr>
                </a:solidFill>
                <a:latin typeface="Century Gothic" panose="020F0302020204030204"/>
              </a:rPr>
              <a:t> </a:t>
            </a:r>
            <a:r>
              <a:rPr lang="en-GB" sz="2100" b="1" i="1" dirty="0" err="1">
                <a:solidFill>
                  <a:srgbClr val="4472C4">
                    <a:lumMod val="50000"/>
                  </a:srgbClr>
                </a:solidFill>
                <a:latin typeface="Century Gothic" panose="020F0302020204030204"/>
              </a:rPr>
              <a:t>también</a:t>
            </a:r>
            <a:r>
              <a:rPr kumimoji="0" lang="en-GB" sz="2100" b="1" i="1"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23" name="TextBox 22"/>
          <p:cNvSpPr txBox="1"/>
          <p:nvPr/>
        </p:nvSpPr>
        <p:spPr>
          <a:xfrm>
            <a:off x="331155" y="2261659"/>
            <a:ext cx="801341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i="1" dirty="0">
                <a:solidFill>
                  <a:srgbClr val="4472C4">
                    <a:lumMod val="50000"/>
                  </a:srgbClr>
                </a:solidFill>
                <a:latin typeface="Century Gothic" panose="020F0302020204030204"/>
              </a:rPr>
              <a:t>Ella </a:t>
            </a:r>
            <a:r>
              <a:rPr lang="en-GB" sz="2100" b="1" i="1" dirty="0" err="1">
                <a:solidFill>
                  <a:srgbClr val="4472C4">
                    <a:lumMod val="50000"/>
                  </a:srgbClr>
                </a:solidFill>
                <a:latin typeface="Century Gothic" panose="020F0302020204030204"/>
              </a:rPr>
              <a:t>caminó</a:t>
            </a:r>
            <a:r>
              <a:rPr lang="en-GB" sz="2100" b="1" i="1" dirty="0">
                <a:solidFill>
                  <a:srgbClr val="4472C4">
                    <a:lumMod val="50000"/>
                  </a:srgbClr>
                </a:solidFill>
                <a:latin typeface="Century Gothic" panose="020F0302020204030204"/>
              </a:rPr>
              <a:t> por la costa para </a:t>
            </a:r>
            <a:r>
              <a:rPr lang="en-GB" sz="2100" b="1" i="1" dirty="0" err="1">
                <a:solidFill>
                  <a:srgbClr val="4472C4">
                    <a:lumMod val="50000"/>
                  </a:srgbClr>
                </a:solidFill>
                <a:latin typeface="Century Gothic" panose="020F0302020204030204"/>
              </a:rPr>
              <a:t>ver</a:t>
            </a:r>
            <a:r>
              <a:rPr lang="en-GB" sz="2100" b="1" i="1" dirty="0">
                <a:solidFill>
                  <a:srgbClr val="4472C4">
                    <a:lumMod val="50000"/>
                  </a:srgbClr>
                </a:solidFill>
                <a:latin typeface="Century Gothic" panose="020F0302020204030204"/>
              </a:rPr>
              <a:t> las vistas del mar,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i="1" dirty="0" err="1">
                <a:solidFill>
                  <a:srgbClr val="4472C4">
                    <a:lumMod val="50000"/>
                  </a:srgbClr>
                </a:solidFill>
                <a:latin typeface="Century Gothic" panose="020F0302020204030204"/>
              </a:rPr>
              <a:t>mientras</a:t>
            </a:r>
            <a:r>
              <a:rPr lang="en-GB" sz="2100" b="1" i="1" dirty="0">
                <a:solidFill>
                  <a:srgbClr val="4472C4">
                    <a:lumMod val="50000"/>
                  </a:srgbClr>
                </a:solidFill>
                <a:latin typeface="Century Gothic" panose="020F0302020204030204"/>
              </a:rPr>
              <a:t> que </a:t>
            </a:r>
            <a:r>
              <a:rPr lang="en-GB" sz="2100" b="1" i="1" dirty="0" err="1">
                <a:solidFill>
                  <a:srgbClr val="4472C4">
                    <a:lumMod val="50000"/>
                  </a:srgbClr>
                </a:solidFill>
                <a:latin typeface="Century Gothic" panose="020F0302020204030204"/>
              </a:rPr>
              <a:t>yo</a:t>
            </a:r>
            <a:r>
              <a:rPr lang="en-GB" sz="2100" b="1" i="1" dirty="0">
                <a:solidFill>
                  <a:srgbClr val="4472C4">
                    <a:lumMod val="50000"/>
                  </a:srgbClr>
                </a:solidFill>
                <a:latin typeface="Century Gothic" panose="020F0302020204030204"/>
              </a:rPr>
              <a:t> </a:t>
            </a:r>
            <a:r>
              <a:rPr kumimoji="0" lang="en-GB" sz="2100" b="1" i="1" u="none" strike="noStrike" kern="1200" cap="none" spc="0" normalizeH="0" baseline="0" noProof="0" dirty="0" err="1">
                <a:ln>
                  <a:noFill/>
                </a:ln>
                <a:solidFill>
                  <a:srgbClr val="4472C4">
                    <a:lumMod val="50000"/>
                  </a:srgbClr>
                </a:solidFill>
                <a:effectLst/>
                <a:uLnTx/>
                <a:uFillTx/>
                <a:latin typeface="Century Gothic" panose="020F0302020204030204"/>
              </a:rPr>
              <a:t>descansé</a:t>
            </a:r>
            <a:r>
              <a:rPr kumimoji="0" lang="en-GB" sz="2100" b="1" i="1"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GB" sz="2100" b="1" i="1" u="none" strike="noStrike" kern="1200" cap="none" spc="0" normalizeH="0" baseline="0" noProof="0" dirty="0" err="1">
                <a:ln>
                  <a:noFill/>
                </a:ln>
                <a:solidFill>
                  <a:srgbClr val="4472C4">
                    <a:lumMod val="50000"/>
                  </a:srgbClr>
                </a:solidFill>
                <a:effectLst/>
                <a:uLnTx/>
                <a:uFillTx/>
                <a:latin typeface="Century Gothic" panose="020F0302020204030204"/>
              </a:rPr>
              <a:t>en</a:t>
            </a:r>
            <a:r>
              <a:rPr kumimoji="0" lang="en-GB" sz="2100" b="1" i="1" u="none" strike="noStrike" kern="1200" cap="none" spc="0" normalizeH="0" baseline="0" noProof="0" dirty="0">
                <a:ln>
                  <a:noFill/>
                </a:ln>
                <a:solidFill>
                  <a:srgbClr val="4472C4">
                    <a:lumMod val="50000"/>
                  </a:srgbClr>
                </a:solidFill>
                <a:effectLst/>
                <a:uLnTx/>
                <a:uFillTx/>
                <a:latin typeface="Century Gothic" panose="020F0302020204030204"/>
              </a:rPr>
              <a:t> la playa.</a:t>
            </a:r>
          </a:p>
        </p:txBody>
      </p:sp>
      <p:sp>
        <p:nvSpPr>
          <p:cNvPr id="24" name="TextBox 23"/>
          <p:cNvSpPr txBox="1"/>
          <p:nvPr/>
        </p:nvSpPr>
        <p:spPr>
          <a:xfrm>
            <a:off x="318118" y="3330530"/>
            <a:ext cx="81572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Ella </a:t>
            </a:r>
            <a:r>
              <a:rPr kumimoji="0" lang="en-GB" sz="21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compró</a:t>
            </a:r>
            <a:r>
              <a:rPr kumimoji="0" lang="en-GB" sz="21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GB" sz="21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bebidas</a:t>
            </a:r>
            <a:r>
              <a:rPr kumimoji="0" lang="en-GB" sz="21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r>
              <a:rPr kumimoji="0" lang="en-GB" sz="21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a:t>
            </a:r>
            <a:r>
              <a:rPr kumimoji="0" lang="en-GB" sz="21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1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preparé</a:t>
            </a:r>
            <a:r>
              <a:rPr kumimoji="0" lang="en-GB" sz="21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comida.</a:t>
            </a:r>
          </a:p>
        </p:txBody>
      </p:sp>
      <p:sp>
        <p:nvSpPr>
          <p:cNvPr id="25" name="TextBox 24"/>
          <p:cNvSpPr txBox="1"/>
          <p:nvPr/>
        </p:nvSpPr>
        <p:spPr>
          <a:xfrm>
            <a:off x="318119" y="4100567"/>
            <a:ext cx="88936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i="1" dirty="0">
                <a:solidFill>
                  <a:srgbClr val="4472C4">
                    <a:lumMod val="50000"/>
                  </a:srgbClr>
                </a:solidFill>
                <a:latin typeface="Century Gothic" panose="020F0302020204030204"/>
              </a:rPr>
              <a:t>Ella </a:t>
            </a:r>
            <a:r>
              <a:rPr lang="en-GB" sz="2100" b="1" i="1" dirty="0" err="1">
                <a:solidFill>
                  <a:srgbClr val="4472C4">
                    <a:lumMod val="50000"/>
                  </a:srgbClr>
                </a:solidFill>
                <a:latin typeface="Century Gothic" panose="020F0302020204030204"/>
              </a:rPr>
              <a:t>quedó</a:t>
            </a:r>
            <a:r>
              <a:rPr lang="en-GB" sz="2100" b="1" i="1" dirty="0">
                <a:solidFill>
                  <a:srgbClr val="4472C4">
                    <a:lumMod val="50000"/>
                  </a:srgbClr>
                </a:solidFill>
                <a:latin typeface="Century Gothic" panose="020F0302020204030204"/>
              </a:rPr>
              <a:t> con Nadia y </a:t>
            </a:r>
            <a:r>
              <a:rPr lang="en-GB" sz="2100" b="1" i="1" dirty="0" err="1">
                <a:solidFill>
                  <a:srgbClr val="4472C4">
                    <a:lumMod val="50000"/>
                  </a:srgbClr>
                </a:solidFill>
                <a:latin typeface="Century Gothic" panose="020F0302020204030204"/>
              </a:rPr>
              <a:t>yo</a:t>
            </a:r>
            <a:r>
              <a:rPr lang="en-GB" sz="2100" b="1" i="1" dirty="0">
                <a:solidFill>
                  <a:srgbClr val="4472C4">
                    <a:lumMod val="50000"/>
                  </a:srgbClr>
                </a:solidFill>
                <a:latin typeface="Century Gothic" panose="020F0302020204030204"/>
              </a:rPr>
              <a:t> </a:t>
            </a:r>
            <a:r>
              <a:rPr lang="en-GB" sz="2100" b="1" i="1" dirty="0" err="1">
                <a:solidFill>
                  <a:srgbClr val="4472C4">
                    <a:lumMod val="50000"/>
                  </a:srgbClr>
                </a:solidFill>
                <a:latin typeface="Century Gothic" panose="020F0302020204030204"/>
              </a:rPr>
              <a:t>quedé</a:t>
            </a:r>
            <a:r>
              <a:rPr lang="en-GB" sz="2100" b="1" i="1" dirty="0">
                <a:solidFill>
                  <a:srgbClr val="4472C4">
                    <a:lumMod val="50000"/>
                  </a:srgbClr>
                </a:solidFill>
                <a:latin typeface="Century Gothic" panose="020F0302020204030204"/>
              </a:rPr>
              <a:t> con Hugo </a:t>
            </a:r>
            <a:r>
              <a:rPr lang="en-GB" sz="2100" b="1" i="1" dirty="0" err="1">
                <a:solidFill>
                  <a:srgbClr val="4472C4">
                    <a:lumMod val="50000"/>
                  </a:srgbClr>
                </a:solidFill>
                <a:latin typeface="Century Gothic" panose="020F0302020204030204"/>
              </a:rPr>
              <a:t>en</a:t>
            </a:r>
            <a:r>
              <a:rPr lang="en-GB" sz="2100" b="1" i="1" dirty="0">
                <a:solidFill>
                  <a:srgbClr val="4472C4">
                    <a:lumMod val="50000"/>
                  </a:srgbClr>
                </a:solidFill>
                <a:latin typeface="Century Gothic" panose="020F0302020204030204"/>
              </a:rPr>
              <a:t> el </a:t>
            </a:r>
            <a:r>
              <a:rPr lang="en-GB" sz="2100" b="1" i="1" dirty="0" err="1">
                <a:solidFill>
                  <a:srgbClr val="4472C4">
                    <a:lumMod val="50000"/>
                  </a:srgbClr>
                </a:solidFill>
                <a:latin typeface="Century Gothic" panose="020F0302020204030204"/>
              </a:rPr>
              <a:t>mismo</a:t>
            </a:r>
            <a:r>
              <a:rPr lang="en-GB" sz="2100" b="1" i="1" dirty="0">
                <a:solidFill>
                  <a:srgbClr val="4472C4">
                    <a:lumMod val="50000"/>
                  </a:srgbClr>
                </a:solidFill>
                <a:latin typeface="Century Gothic" panose="020F0302020204030204"/>
              </a:rPr>
              <a:t> </a:t>
            </a:r>
            <a:r>
              <a:rPr lang="en-GB" sz="2100" b="1" i="1" dirty="0" err="1">
                <a:solidFill>
                  <a:srgbClr val="4472C4">
                    <a:lumMod val="50000"/>
                  </a:srgbClr>
                </a:solidFill>
                <a:latin typeface="Century Gothic" panose="020F0302020204030204"/>
              </a:rPr>
              <a:t>lugar</a:t>
            </a:r>
            <a:r>
              <a:rPr lang="en-GB" sz="2100" b="1" i="1" dirty="0">
                <a:solidFill>
                  <a:srgbClr val="4472C4">
                    <a:lumMod val="50000"/>
                  </a:srgbClr>
                </a:solidFill>
                <a:latin typeface="Century Gothic" panose="020F0302020204030204"/>
              </a:rPr>
              <a:t>.</a:t>
            </a:r>
            <a:endParaRPr kumimoji="0" lang="en-GB" sz="2100" b="1"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7" name="TextBox 26"/>
          <p:cNvSpPr txBox="1"/>
          <p:nvPr/>
        </p:nvSpPr>
        <p:spPr>
          <a:xfrm>
            <a:off x="331155" y="4830428"/>
            <a:ext cx="863082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i="1" dirty="0" err="1">
                <a:solidFill>
                  <a:srgbClr val="4472C4">
                    <a:lumMod val="50000"/>
                  </a:srgbClr>
                </a:solidFill>
                <a:latin typeface="Century Gothic" panose="020F0302020204030204"/>
              </a:rPr>
              <a:t>Yo</a:t>
            </a:r>
            <a:r>
              <a:rPr lang="en-GB" sz="2100" b="1" i="1" dirty="0">
                <a:solidFill>
                  <a:srgbClr val="4472C4">
                    <a:lumMod val="50000"/>
                  </a:srgbClr>
                </a:solidFill>
                <a:latin typeface="Century Gothic" panose="020F0302020204030204"/>
              </a:rPr>
              <a:t> </a:t>
            </a:r>
            <a:r>
              <a:rPr lang="en-GB" sz="2100" b="1" i="1" dirty="0" err="1">
                <a:solidFill>
                  <a:srgbClr val="4472C4">
                    <a:lumMod val="50000"/>
                  </a:srgbClr>
                </a:solidFill>
                <a:latin typeface="Century Gothic" panose="020F0302020204030204"/>
              </a:rPr>
              <a:t>viajé</a:t>
            </a:r>
            <a:r>
              <a:rPr lang="en-GB" sz="2100" b="1" i="1" dirty="0">
                <a:solidFill>
                  <a:srgbClr val="4472C4">
                    <a:lumMod val="50000"/>
                  </a:srgbClr>
                </a:solidFill>
                <a:latin typeface="Century Gothic" panose="020F0302020204030204"/>
              </a:rPr>
              <a:t> a Vitoria y </a:t>
            </a:r>
            <a:r>
              <a:rPr lang="en-GB" sz="2100" b="1" i="1" dirty="0" err="1">
                <a:solidFill>
                  <a:srgbClr val="4472C4">
                    <a:lumMod val="50000"/>
                  </a:srgbClr>
                </a:solidFill>
                <a:latin typeface="Century Gothic" panose="020F0302020204030204"/>
              </a:rPr>
              <a:t>ella</a:t>
            </a:r>
            <a:r>
              <a:rPr lang="en-GB" sz="2100" b="1" i="1" dirty="0">
                <a:solidFill>
                  <a:srgbClr val="4472C4">
                    <a:lumMod val="50000"/>
                  </a:srgbClr>
                </a:solidFill>
                <a:latin typeface="Century Gothic" panose="020F0302020204030204"/>
              </a:rPr>
              <a:t> </a:t>
            </a:r>
            <a:r>
              <a:rPr lang="en-GB" sz="2100" b="1" i="1" dirty="0" err="1">
                <a:solidFill>
                  <a:srgbClr val="4472C4">
                    <a:lumMod val="50000"/>
                  </a:srgbClr>
                </a:solidFill>
                <a:latin typeface="Century Gothic" panose="020F0302020204030204"/>
              </a:rPr>
              <a:t>jugó</a:t>
            </a:r>
            <a:r>
              <a:rPr lang="en-GB" sz="2100" b="1" i="1" dirty="0">
                <a:solidFill>
                  <a:srgbClr val="4472C4">
                    <a:lumMod val="50000"/>
                  </a:srgbClr>
                </a:solidFill>
                <a:latin typeface="Century Gothic" panose="020F0302020204030204"/>
              </a:rPr>
              <a:t> un </a:t>
            </a:r>
            <a:r>
              <a:rPr lang="en-GB" sz="2100" b="1" i="1" dirty="0" err="1">
                <a:solidFill>
                  <a:srgbClr val="4472C4">
                    <a:lumMod val="50000"/>
                  </a:srgbClr>
                </a:solidFill>
                <a:latin typeface="Century Gothic" panose="020F0302020204030204"/>
              </a:rPr>
              <a:t>partido</a:t>
            </a:r>
            <a:r>
              <a:rPr lang="en-GB" sz="2100" b="1" i="1" dirty="0">
                <a:solidFill>
                  <a:srgbClr val="4472C4">
                    <a:lumMod val="50000"/>
                  </a:srgbClr>
                </a:solidFill>
                <a:latin typeface="Century Gothic" panose="020F0302020204030204"/>
              </a:rPr>
              <a:t> de pelota </a:t>
            </a:r>
            <a:r>
              <a:rPr lang="en-GB" sz="2100" b="1" i="1" dirty="0" err="1">
                <a:solidFill>
                  <a:srgbClr val="4472C4">
                    <a:lumMod val="50000"/>
                  </a:srgbClr>
                </a:solidFill>
                <a:latin typeface="Century Gothic" panose="020F0302020204030204"/>
              </a:rPr>
              <a:t>vasca</a:t>
            </a:r>
            <a:r>
              <a:rPr kumimoji="0" lang="en-GB" sz="2100" b="1" i="1"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28" name="TextBox 27"/>
          <p:cNvSpPr txBox="1"/>
          <p:nvPr/>
        </p:nvSpPr>
        <p:spPr>
          <a:xfrm>
            <a:off x="318119" y="5564506"/>
            <a:ext cx="854565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b="1" i="1" dirty="0">
                <a:solidFill>
                  <a:srgbClr val="4472C4">
                    <a:lumMod val="50000"/>
                  </a:srgbClr>
                </a:solidFill>
                <a:latin typeface="Century Gothic" panose="020F0302020204030204"/>
              </a:rPr>
              <a:t>Ella </a:t>
            </a:r>
            <a:r>
              <a:rPr lang="en-GB" sz="2100" b="1" i="1" dirty="0" err="1">
                <a:solidFill>
                  <a:srgbClr val="4472C4">
                    <a:lumMod val="50000"/>
                  </a:srgbClr>
                </a:solidFill>
                <a:latin typeface="Century Gothic" panose="020F0302020204030204"/>
              </a:rPr>
              <a:t>organizó</a:t>
            </a:r>
            <a:r>
              <a:rPr lang="en-GB" sz="2100" b="1" i="1" dirty="0">
                <a:solidFill>
                  <a:srgbClr val="4472C4">
                    <a:lumMod val="50000"/>
                  </a:srgbClr>
                </a:solidFill>
                <a:latin typeface="Century Gothic" panose="020F0302020204030204"/>
              </a:rPr>
              <a:t> una fiesta </a:t>
            </a:r>
            <a:r>
              <a:rPr lang="en-GB" sz="2100" b="1" i="1" dirty="0" err="1">
                <a:solidFill>
                  <a:srgbClr val="4472C4">
                    <a:lumMod val="50000"/>
                  </a:srgbClr>
                </a:solidFill>
                <a:latin typeface="Century Gothic" panose="020F0302020204030204"/>
              </a:rPr>
              <a:t>pero</a:t>
            </a:r>
            <a:r>
              <a:rPr lang="en-GB" sz="2100" b="1" i="1" dirty="0">
                <a:solidFill>
                  <a:srgbClr val="4472C4">
                    <a:lumMod val="50000"/>
                  </a:srgbClr>
                </a:solidFill>
                <a:latin typeface="Century Gothic" panose="020F0302020204030204"/>
              </a:rPr>
              <a:t> </a:t>
            </a:r>
            <a:r>
              <a:rPr lang="en-GB" sz="2100" b="1" i="1" dirty="0" err="1">
                <a:solidFill>
                  <a:srgbClr val="4472C4">
                    <a:lumMod val="50000"/>
                  </a:srgbClr>
                </a:solidFill>
                <a:latin typeface="Century Gothic" panose="020F0302020204030204"/>
              </a:rPr>
              <a:t>yo</a:t>
            </a:r>
            <a:r>
              <a:rPr lang="en-GB" sz="2100" b="1" i="1" dirty="0">
                <a:solidFill>
                  <a:srgbClr val="4472C4">
                    <a:lumMod val="50000"/>
                  </a:srgbClr>
                </a:solidFill>
                <a:latin typeface="Century Gothic" panose="020F0302020204030204"/>
              </a:rPr>
              <a:t> </a:t>
            </a:r>
            <a:r>
              <a:rPr lang="en-GB" sz="2100" b="1" i="1" dirty="0" err="1">
                <a:solidFill>
                  <a:srgbClr val="4472C4">
                    <a:lumMod val="50000"/>
                  </a:srgbClr>
                </a:solidFill>
                <a:latin typeface="Century Gothic" panose="020F0302020204030204"/>
              </a:rPr>
              <a:t>llegué</a:t>
            </a:r>
            <a:r>
              <a:rPr lang="en-GB" sz="2100" b="1" i="1" dirty="0">
                <a:solidFill>
                  <a:srgbClr val="4472C4">
                    <a:lumMod val="50000"/>
                  </a:srgbClr>
                </a:solidFill>
                <a:latin typeface="Century Gothic" panose="020F0302020204030204"/>
              </a:rPr>
              <a:t> </a:t>
            </a:r>
            <a:r>
              <a:rPr lang="en-GB" sz="2100" b="1" i="1" dirty="0" err="1">
                <a:solidFill>
                  <a:srgbClr val="4472C4">
                    <a:lumMod val="50000"/>
                  </a:srgbClr>
                </a:solidFill>
                <a:latin typeface="Century Gothic" panose="020F0302020204030204"/>
              </a:rPr>
              <a:t>tarde</a:t>
            </a:r>
            <a:r>
              <a:rPr lang="en-GB" sz="2100" b="1" i="1" dirty="0">
                <a:solidFill>
                  <a:srgbClr val="4472C4">
                    <a:lumMod val="50000"/>
                  </a:srgbClr>
                </a:solidFill>
                <a:latin typeface="Century Gothic" panose="020F0302020204030204"/>
              </a:rPr>
              <a:t> </a:t>
            </a:r>
            <a:r>
              <a:rPr lang="en-GB" sz="2100" b="1" i="1" dirty="0" err="1">
                <a:solidFill>
                  <a:srgbClr val="4472C4">
                    <a:lumMod val="50000"/>
                  </a:srgbClr>
                </a:solidFill>
                <a:latin typeface="Century Gothic" panose="020F0302020204030204"/>
              </a:rPr>
              <a:t>después</a:t>
            </a:r>
            <a:r>
              <a:rPr lang="en-GB" sz="2100" b="1" i="1" dirty="0">
                <a:solidFill>
                  <a:srgbClr val="4472C4">
                    <a:lumMod val="50000"/>
                  </a:srgbClr>
                </a:solidFill>
                <a:latin typeface="Century Gothic" panose="020F0302020204030204"/>
              </a:rPr>
              <a:t> de un </a:t>
            </a:r>
            <a:r>
              <a:rPr lang="en-GB" sz="2100" b="1" i="1" dirty="0" err="1">
                <a:solidFill>
                  <a:srgbClr val="4472C4">
                    <a:lumMod val="50000"/>
                  </a:srgbClr>
                </a:solidFill>
                <a:latin typeface="Century Gothic" panose="020F0302020204030204"/>
              </a:rPr>
              <a:t>viaje</a:t>
            </a:r>
            <a:r>
              <a:rPr lang="en-GB" sz="2100" b="1" i="1" dirty="0">
                <a:solidFill>
                  <a:srgbClr val="4472C4">
                    <a:lumMod val="50000"/>
                  </a:srgbClr>
                </a:solidFill>
                <a:latin typeface="Century Gothic" panose="020F0302020204030204"/>
              </a:rPr>
              <a:t> largo</a:t>
            </a:r>
            <a:r>
              <a:rPr kumimoji="0" lang="en-GB" sz="2100" b="1" i="1"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17" name="Rounded Rectangle 16"/>
          <p:cNvSpPr/>
          <p:nvPr/>
        </p:nvSpPr>
        <p:spPr>
          <a:xfrm>
            <a:off x="405534" y="3342420"/>
            <a:ext cx="7443311" cy="418225"/>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35" name="Rounded Rectangle 34"/>
          <p:cNvSpPr/>
          <p:nvPr/>
        </p:nvSpPr>
        <p:spPr>
          <a:xfrm>
            <a:off x="382807" y="2317722"/>
            <a:ext cx="7443312" cy="638845"/>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36" name="Rounded Rectangle 35"/>
          <p:cNvSpPr/>
          <p:nvPr/>
        </p:nvSpPr>
        <p:spPr>
          <a:xfrm>
            <a:off x="401200" y="1268448"/>
            <a:ext cx="7443311" cy="375385"/>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37" name="Rounded Rectangle 36"/>
          <p:cNvSpPr/>
          <p:nvPr/>
        </p:nvSpPr>
        <p:spPr>
          <a:xfrm>
            <a:off x="403289" y="4181452"/>
            <a:ext cx="8324036" cy="360501"/>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38" name="Rounded Rectangle 37"/>
          <p:cNvSpPr/>
          <p:nvPr/>
        </p:nvSpPr>
        <p:spPr>
          <a:xfrm>
            <a:off x="403818" y="4905815"/>
            <a:ext cx="8342428" cy="366961"/>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39" name="Rounded Rectangle 38"/>
          <p:cNvSpPr/>
          <p:nvPr/>
        </p:nvSpPr>
        <p:spPr>
          <a:xfrm>
            <a:off x="419731" y="5645889"/>
            <a:ext cx="8342428" cy="630871"/>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pic>
        <p:nvPicPr>
          <p:cNvPr id="11" name="Picture 10">
            <a:extLst>
              <a:ext uri="{FF2B5EF4-FFF2-40B4-BE49-F238E27FC236}">
                <a16:creationId xmlns:a16="http://schemas.microsoft.com/office/drawing/2014/main" id="{F4DC02EF-B74F-4AC0-A7EF-5BF6D772C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3529" y="1257517"/>
            <a:ext cx="2980350" cy="1853405"/>
          </a:xfrm>
          <a:prstGeom prst="rect">
            <a:avLst/>
          </a:prstGeom>
        </p:spPr>
      </p:pic>
      <p:sp>
        <p:nvSpPr>
          <p:cNvPr id="26" name="TextBox 25">
            <a:extLst>
              <a:ext uri="{FF2B5EF4-FFF2-40B4-BE49-F238E27FC236}">
                <a16:creationId xmlns:a16="http://schemas.microsoft.com/office/drawing/2014/main" id="{B59DDE3D-BCE1-47DB-B8B9-48B31268D884}"/>
              </a:ext>
            </a:extLst>
          </p:cNvPr>
          <p:cNvSpPr txBox="1"/>
          <p:nvPr/>
        </p:nvSpPr>
        <p:spPr>
          <a:xfrm>
            <a:off x="9332834" y="3127603"/>
            <a:ext cx="2148345" cy="430887"/>
          </a:xfrm>
          <a:prstGeom prst="rect">
            <a:avLst/>
          </a:prstGeom>
          <a:noFill/>
        </p:spPr>
        <p:txBody>
          <a:bodyPr wrap="none" rtlCol="0">
            <a:spAutoFit/>
          </a:bodyPr>
          <a:lstStyle/>
          <a:p>
            <a:pPr algn="l"/>
            <a:r>
              <a:rPr lang="en-GB" sz="2200">
                <a:solidFill>
                  <a:schemeClr val="accent5">
                    <a:lumMod val="50000"/>
                  </a:schemeClr>
                </a:solidFill>
              </a:rPr>
              <a:t>Vitoria-Gasteiz</a:t>
            </a:r>
            <a:endParaRPr lang="en-GB" sz="2200" dirty="0">
              <a:solidFill>
                <a:schemeClr val="accent5">
                  <a:lumMod val="50000"/>
                </a:schemeClr>
              </a:solidFill>
            </a:endParaRPr>
          </a:p>
        </p:txBody>
      </p:sp>
      <p:pic>
        <p:nvPicPr>
          <p:cNvPr id="1028" name="Picture 4" descr="white building near sho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7483" y="3757413"/>
            <a:ext cx="2783661" cy="208774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59DDE3D-BCE1-47DB-B8B9-48B31268D884}"/>
              </a:ext>
            </a:extLst>
          </p:cNvPr>
          <p:cNvSpPr txBox="1"/>
          <p:nvPr/>
        </p:nvSpPr>
        <p:spPr>
          <a:xfrm>
            <a:off x="8798122" y="5849893"/>
            <a:ext cx="3393878" cy="430887"/>
          </a:xfrm>
          <a:prstGeom prst="rect">
            <a:avLst/>
          </a:prstGeom>
          <a:noFill/>
        </p:spPr>
        <p:txBody>
          <a:bodyPr wrap="none" rtlCol="0">
            <a:spAutoFit/>
          </a:bodyPr>
          <a:lstStyle/>
          <a:p>
            <a:pPr algn="l"/>
            <a:r>
              <a:rPr lang="en-GB" sz="2200">
                <a:solidFill>
                  <a:schemeClr val="accent5">
                    <a:lumMod val="50000"/>
                  </a:schemeClr>
                </a:solidFill>
              </a:rPr>
              <a:t>la costa del País Vasco</a:t>
            </a:r>
            <a:endParaRPr lang="en-GB" sz="2200" dirty="0">
              <a:solidFill>
                <a:schemeClr val="accent5">
                  <a:lumMod val="50000"/>
                </a:schemeClr>
              </a:solidFill>
            </a:endParaRPr>
          </a:p>
        </p:txBody>
      </p:sp>
    </p:spTree>
    <p:extLst>
      <p:ext uri="{BB962C8B-B14F-4D97-AF65-F5344CB8AC3E}">
        <p14:creationId xmlns:p14="http://schemas.microsoft.com/office/powerpoint/2010/main" val="22891703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5"/>
                                        </p:tgtEl>
                                      </p:cBhvr>
                                    </p:animEffect>
                                    <p:set>
                                      <p:cBhvr>
                                        <p:cTn id="1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9"/>
                                        </p:tgtEl>
                                      </p:cBhvr>
                                    </p:animEffect>
                                    <p:set>
                                      <p:cBhvr>
                                        <p:cTn id="3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7" grpId="0" animBg="1"/>
      <p:bldP spid="35" grpId="0" animBg="1"/>
      <p:bldP spid="36" grpId="0" animBg="1"/>
      <p:bldP spid="37" grpId="0" animBg="1"/>
      <p:bldP spid="38" grpId="0" animBg="1"/>
      <p:bldP spid="39"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5515</TotalTime>
  <Words>9006</Words>
  <Application>Microsoft Macintosh PowerPoint</Application>
  <PresentationFormat>Widescreen</PresentationFormat>
  <Paragraphs>998</Paragraphs>
  <Slides>34</Slides>
  <Notes>34</Notes>
  <HiddenSlides>0</HiddenSlides>
  <MMClips>3</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34</vt:i4>
      </vt:variant>
    </vt:vector>
  </HeadingPairs>
  <TitlesOfParts>
    <vt:vector size="43" baseType="lpstr">
      <vt:lpstr>Arial</vt:lpstr>
      <vt:lpstr>Calibri</vt:lpstr>
      <vt:lpstr>Century Gothic</vt:lpstr>
      <vt:lpstr>Tw Cen MT</vt:lpstr>
      <vt:lpstr>1_Office Theme</vt:lpstr>
      <vt:lpstr>2_Office Theme</vt:lpstr>
      <vt:lpstr>3_Office Theme</vt:lpstr>
      <vt:lpstr>4_Office Theme</vt:lpstr>
      <vt:lpstr>5_Office Theme</vt:lpstr>
      <vt:lpstr>Describing events in the past (holidays)</vt:lpstr>
      <vt:lpstr>Hoy vamos a hablar sobre…</vt:lpstr>
      <vt:lpstr>Diego habla con Ana sobre las vacaciones</vt:lpstr>
      <vt:lpstr>Describing completed events in the past -ar verbs in the preterite</vt:lpstr>
      <vt:lpstr>Comparing what different people did Subject pronouns [revisited]</vt:lpstr>
      <vt:lpstr>Las vacaciones de Lucía y Daniel</vt:lpstr>
      <vt:lpstr>¿Qué pasó durante las vacaciones?</vt:lpstr>
      <vt:lpstr>El País Vasco (the Basque Country)</vt:lpstr>
      <vt:lpstr>Ahora tú eres Daniel. Escribe unas frases sobre las vacaciones.  Usa la forma correcta del verbo (‘–é’ o ‘–ó’), según la frase.</vt:lpstr>
      <vt:lpstr>Las vacaciones de verano en el País Vasco</vt:lpstr>
      <vt:lpstr>Las vacaciones de verano en el País Vasco</vt:lpstr>
      <vt:lpstr>Las vacaciones de verano en el País Vasco</vt:lpstr>
      <vt:lpstr>Las vacaciones de verano en el País Vasco</vt:lpstr>
      <vt:lpstr>Las vacaciones de verano en el País Vasco</vt:lpstr>
      <vt:lpstr>Las vacaciones de verano en el País Vasco</vt:lpstr>
      <vt:lpstr>Las vacaciones de verano en el País Vasco</vt:lpstr>
      <vt:lpstr>Las vacaciones de verano en el País Vasco</vt:lpstr>
      <vt:lpstr>Las vacaciones de verano en el País Vasco</vt:lpstr>
      <vt:lpstr>Daniel y su viaje a Vitoria</vt:lpstr>
      <vt:lpstr>Asking questions about events in the past (holidays)</vt:lpstr>
      <vt:lpstr>leer / hablar</vt:lpstr>
      <vt:lpstr>Describing completed events in the past -ar verbs in the preterite</vt:lpstr>
      <vt:lpstr>How to ask questions in Spanish Using verbs in questions</vt:lpstr>
      <vt:lpstr>Daniel pregunta en clase sobre las vacaciones.  Lee las frases. ¿Pregunta sobre las vacaciones de una amiga (‘did you’) o de la profesora (‘did she’)? Elige la opción correcta y escribe la frase en inglés. </vt:lpstr>
      <vt:lpstr>Ahora Lucía pregunta sobre las vacaciones. Escucha las frases. Marca la opción correcta. También escribe el verbo en español y completa la pregunta en inglés.</vt:lpstr>
      <vt:lpstr>Comparing what different people do Subject pronouns [revisited]</vt:lpstr>
      <vt:lpstr>Daniel habla con Hugo sobre las vacaciones de verano. Lee y elige el verbo correcto. Después escucha y comprueba.</vt:lpstr>
      <vt:lpstr>Escucha y lee el texto al mismo tiempo para pensar en opciones diferentes:</vt:lpstr>
      <vt:lpstr>Las vacaciones de verano </vt:lpstr>
      <vt:lpstr>Las vacaciones de verano</vt:lpstr>
      <vt:lpstr>Lee el texto con tu compañero/a de clase.   Traduce los verbos y los pronombres al español.</vt:lpstr>
      <vt:lpstr>Ahora vamos a decir unas palabras en español.  Usa la palabra para ‘the’ si es un nombre.</vt:lpstr>
      <vt:lpstr>Gaming Grammar</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Louise Caruso</cp:lastModifiedBy>
  <cp:revision>246</cp:revision>
  <dcterms:created xsi:type="dcterms:W3CDTF">2019-03-27T07:30:03Z</dcterms:created>
  <dcterms:modified xsi:type="dcterms:W3CDTF">2021-07-09T06:23:11Z</dcterms:modified>
</cp:coreProperties>
</file>