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71" r:id="rId2"/>
    <p:sldId id="272" r:id="rId3"/>
    <p:sldId id="290" r:id="rId4"/>
    <p:sldId id="280" r:id="rId5"/>
    <p:sldId id="274" r:id="rId6"/>
    <p:sldId id="279" r:id="rId7"/>
    <p:sldId id="281" r:id="rId8"/>
    <p:sldId id="282" r:id="rId9"/>
    <p:sldId id="283" r:id="rId10"/>
    <p:sldId id="276" r:id="rId11"/>
    <p:sldId id="278" r:id="rId12"/>
    <p:sldId id="285" r:id="rId13"/>
    <p:sldId id="286" r:id="rId14"/>
    <p:sldId id="287" r:id="rId15"/>
    <p:sldId id="288" r:id="rId16"/>
    <p:sldId id="2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89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orient="horz" pos="187" userDrawn="1">
          <p15:clr>
            <a:srgbClr val="A4A3A4"/>
          </p15:clr>
        </p15:guide>
        <p15:guide id="6" orient="horz" pos="4020" userDrawn="1">
          <p15:clr>
            <a:srgbClr val="A4A3A4"/>
          </p15:clr>
        </p15:guide>
        <p15:guide id="7" orient="horz" pos="41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holas Avery" initials="NA" lastIdx="2" clrIdx="0">
    <p:extLst>
      <p:ext uri="{19B8F6BF-5375-455C-9EA6-DF929625EA0E}">
        <p15:presenceInfo xmlns:p15="http://schemas.microsoft.com/office/powerpoint/2012/main" userId="Nicholas Aver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F00"/>
    <a:srgbClr val="FF9953"/>
    <a:srgbClr val="E87D1E"/>
    <a:srgbClr val="E36800"/>
    <a:srgbClr val="E56700"/>
    <a:srgbClr val="FDEFE3"/>
    <a:srgbClr val="F8D9BD"/>
    <a:srgbClr val="02456F"/>
    <a:srgbClr val="1F4E7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65" autoAdjust="0"/>
    <p:restoredTop sz="80338" autoAdjust="0"/>
  </p:normalViewPr>
  <p:slideViewPr>
    <p:cSldViewPr snapToGrid="0">
      <p:cViewPr varScale="1">
        <p:scale>
          <a:sx n="89" d="100"/>
          <a:sy n="89" d="100"/>
        </p:scale>
        <p:origin x="1764" y="90"/>
      </p:cViewPr>
      <p:guideLst>
        <p:guide orient="horz" pos="2160"/>
        <p:guide pos="3840"/>
        <p:guide pos="189"/>
        <p:guide pos="7469"/>
        <p:guide orient="horz" pos="187"/>
        <p:guide orient="horz" pos="4020"/>
        <p:guide orient="horz" pos="417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7329E-DB2E-41DA-84EB-DD1CB6379886}" type="datetimeFigureOut">
              <a:rPr lang="en-GB" smtClean="0"/>
              <a:t>28/04/2019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6F231-98B4-428A-9959-891748452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3532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75100-6DF9-4F9D-AB28-13A346D859C0}" type="datetimeFigureOut">
              <a:rPr lang="en-GB" smtClean="0"/>
              <a:t>28/04/2019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843D9-4757-4631-B0CD-BAA271821D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385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877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Blank grid for student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37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Answers for student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5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Blank writing</a:t>
            </a:r>
            <a:r>
              <a:rPr lang="en-GB" baseline="0" dirty="0"/>
              <a:t> exercise – Student 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58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Blank writing</a:t>
            </a:r>
            <a:r>
              <a:rPr lang="en-GB" baseline="0" dirty="0"/>
              <a:t> exercise – Student 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997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Blank writing</a:t>
            </a:r>
            <a:r>
              <a:rPr lang="en-GB" baseline="0" dirty="0"/>
              <a:t> exercise – Student 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840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Blank writing</a:t>
            </a:r>
            <a:r>
              <a:rPr lang="en-GB" baseline="0" dirty="0"/>
              <a:t> exercise – Student 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341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50" b="1" dirty="0"/>
              <a:t>Transcript</a:t>
            </a:r>
            <a:r>
              <a:rPr lang="en-GB" sz="1050" b="1" baseline="0" dirty="0"/>
              <a:t>.</a:t>
            </a:r>
            <a:r>
              <a:rPr lang="en-GB" sz="1050" dirty="0"/>
              <a:t>1. </a:t>
            </a:r>
            <a:r>
              <a:rPr lang="en-GB" sz="1050" dirty="0" err="1"/>
              <a:t>Andamos</a:t>
            </a:r>
            <a:r>
              <a:rPr lang="en-GB" sz="1050" dirty="0"/>
              <a:t> </a:t>
            </a:r>
            <a:r>
              <a:rPr lang="en-GB" sz="1050" dirty="0" err="1"/>
              <a:t>por</a:t>
            </a:r>
            <a:r>
              <a:rPr lang="en-GB" sz="1050" dirty="0"/>
              <a:t> la ciudad</a:t>
            </a:r>
            <a:r>
              <a:rPr lang="en-GB" sz="1050" b="0" dirty="0"/>
              <a:t>.</a:t>
            </a:r>
            <a:r>
              <a:rPr lang="en-GB" sz="1050" b="0" baseline="0" dirty="0"/>
              <a:t> / </a:t>
            </a:r>
            <a:r>
              <a:rPr lang="en-GB" sz="1050" b="0" dirty="0"/>
              <a:t>2. </a:t>
            </a:r>
            <a:r>
              <a:rPr lang="en-GB" sz="1050" b="0" baseline="0" dirty="0" err="1"/>
              <a:t>Estudio</a:t>
            </a:r>
            <a:r>
              <a:rPr lang="en-GB" sz="1050" b="0" baseline="0" dirty="0"/>
              <a:t> </a:t>
            </a:r>
            <a:r>
              <a:rPr lang="en-GB" sz="1050" b="0" baseline="0" dirty="0" err="1"/>
              <a:t>francés</a:t>
            </a:r>
            <a:r>
              <a:rPr lang="en-GB" sz="1050" b="0" baseline="0" dirty="0"/>
              <a:t>. / 3. </a:t>
            </a:r>
            <a:r>
              <a:rPr lang="en-GB" sz="1050" b="0" baseline="0" dirty="0" err="1"/>
              <a:t>Escuchamos</a:t>
            </a:r>
            <a:r>
              <a:rPr lang="en-GB" sz="1050" b="0" baseline="0" dirty="0"/>
              <a:t> </a:t>
            </a:r>
            <a:r>
              <a:rPr lang="en-GB" sz="1050" b="0" baseline="0" dirty="0" err="1"/>
              <a:t>música</a:t>
            </a:r>
            <a:r>
              <a:rPr lang="en-GB" sz="1050" b="0" baseline="0" dirty="0"/>
              <a:t>. / 4. </a:t>
            </a:r>
            <a:r>
              <a:rPr lang="en-GB" sz="1050" b="0" baseline="0" dirty="0" err="1"/>
              <a:t>Bailamos</a:t>
            </a:r>
            <a:r>
              <a:rPr lang="en-GB" sz="1050" b="0" baseline="0" dirty="0"/>
              <a:t>. / 5. </a:t>
            </a:r>
            <a:r>
              <a:rPr lang="en-GB" sz="1050" b="0" baseline="0" dirty="0" err="1"/>
              <a:t>Toco</a:t>
            </a:r>
            <a:r>
              <a:rPr lang="en-GB" sz="1050" b="0" baseline="0" dirty="0"/>
              <a:t> la </a:t>
            </a:r>
            <a:r>
              <a:rPr lang="en-GB" sz="1050" b="0" baseline="0" dirty="0" err="1"/>
              <a:t>guitarra</a:t>
            </a:r>
            <a:r>
              <a:rPr lang="en-GB" sz="1050" b="0" baseline="0" dirty="0"/>
              <a:t>. / 6. </a:t>
            </a:r>
            <a:r>
              <a:rPr lang="en-GB" sz="1050" b="0" baseline="0" dirty="0" err="1"/>
              <a:t>Descansamos</a:t>
            </a:r>
            <a:r>
              <a:rPr lang="en-GB" sz="1050" b="0" baseline="0" dirty="0"/>
              <a:t> </a:t>
            </a:r>
            <a:r>
              <a:rPr lang="en-GB" sz="1050" b="0" baseline="0" dirty="0" err="1"/>
              <a:t>en</a:t>
            </a:r>
            <a:r>
              <a:rPr lang="en-GB" sz="1050" b="0" baseline="0" dirty="0"/>
              <a:t> casa / 7. </a:t>
            </a:r>
            <a:r>
              <a:rPr lang="en-GB" sz="1050" b="0" baseline="0" dirty="0" err="1"/>
              <a:t>Jugamos</a:t>
            </a:r>
            <a:r>
              <a:rPr lang="en-GB" sz="1050" b="0" baseline="0" dirty="0"/>
              <a:t> al </a:t>
            </a:r>
            <a:r>
              <a:rPr lang="en-GB" sz="1050" b="0" baseline="0" dirty="0" err="1"/>
              <a:t>tenis</a:t>
            </a:r>
            <a:r>
              <a:rPr lang="en-GB" sz="1050" b="0" baseline="0" dirty="0"/>
              <a:t> / 8. </a:t>
            </a:r>
            <a:r>
              <a:rPr lang="en-GB" sz="1050" b="0" baseline="0" dirty="0" err="1"/>
              <a:t>Preparo</a:t>
            </a:r>
            <a:r>
              <a:rPr lang="en-GB" sz="1050" b="0" baseline="0" dirty="0"/>
              <a:t> comida / 9. </a:t>
            </a:r>
            <a:r>
              <a:rPr lang="en-GB" sz="1050" b="0" baseline="0" dirty="0" err="1"/>
              <a:t>Sacamos</a:t>
            </a:r>
            <a:r>
              <a:rPr lang="en-GB" sz="1050" b="0" baseline="0" dirty="0"/>
              <a:t> </a:t>
            </a:r>
            <a:r>
              <a:rPr lang="en-GB" sz="1050" b="0" baseline="0" dirty="0" err="1"/>
              <a:t>fotos</a:t>
            </a:r>
            <a:r>
              <a:rPr lang="en-GB" sz="1050" b="0" baseline="0" dirty="0"/>
              <a:t> / 10. Monto </a:t>
            </a:r>
            <a:r>
              <a:rPr lang="en-GB" sz="1050" b="0" baseline="0" dirty="0" err="1"/>
              <a:t>en</a:t>
            </a:r>
            <a:r>
              <a:rPr lang="en-GB" sz="1050" b="0" baseline="0" dirty="0"/>
              <a:t> </a:t>
            </a:r>
            <a:r>
              <a:rPr lang="en-GB" sz="1050" b="0" baseline="0" dirty="0" err="1" smtClean="0"/>
              <a:t>bici</a:t>
            </a:r>
            <a:r>
              <a:rPr lang="en-GB" sz="1050" b="0" baseline="0" dirty="0" smtClean="0"/>
              <a:t/>
            </a:r>
            <a:br>
              <a:rPr lang="en-GB" sz="1050" b="0" baseline="0" dirty="0" smtClean="0"/>
            </a:br>
            <a:r>
              <a:rPr lang="en-GB" sz="1050" b="0" baseline="0" dirty="0" smtClean="0"/>
              <a:t/>
            </a:r>
            <a:br>
              <a:rPr lang="en-GB" sz="1050" b="0" baseline="0" dirty="0" smtClean="0"/>
            </a:br>
            <a:r>
              <a:rPr lang="en-GB" sz="1050" b="0" baseline="0" dirty="0" smtClean="0"/>
              <a:t>Click on the orange numbers to hear each sentence, twice.  Click to repeat, as required.</a:t>
            </a:r>
            <a:endParaRPr lang="en-GB" sz="1050" b="0" baseline="0" dirty="0"/>
          </a:p>
          <a:p>
            <a:pPr marL="228600" indent="-228600">
              <a:buAutoNum type="arabicPeriod"/>
            </a:pPr>
            <a:endParaRPr lang="en-GB" sz="1050" b="0" baseline="0" dirty="0"/>
          </a:p>
          <a:p>
            <a:pPr marL="0" indent="0">
              <a:buNone/>
            </a:pPr>
            <a:r>
              <a:rPr lang="en-GB" sz="1050" b="0" baseline="0" dirty="0"/>
              <a:t>Verb frequency rankings: </a:t>
            </a:r>
            <a:r>
              <a:rPr lang="en-GB" sz="1050" b="0" baseline="0" dirty="0" err="1"/>
              <a:t>andar</a:t>
            </a:r>
            <a:r>
              <a:rPr lang="en-GB" sz="1050" b="0" baseline="0" dirty="0"/>
              <a:t> [420]; </a:t>
            </a:r>
            <a:r>
              <a:rPr lang="en-GB" sz="1050" b="0" baseline="0" dirty="0" err="1"/>
              <a:t>estudiar</a:t>
            </a:r>
            <a:r>
              <a:rPr lang="en-GB" sz="1050" b="0" baseline="0" dirty="0"/>
              <a:t> [332]; </a:t>
            </a:r>
            <a:r>
              <a:rPr lang="en-GB" sz="1050" b="0" baseline="0" dirty="0" err="1"/>
              <a:t>escuchar</a:t>
            </a:r>
            <a:r>
              <a:rPr lang="en-GB" sz="1050" b="0" baseline="0" dirty="0"/>
              <a:t> [281]; </a:t>
            </a:r>
            <a:r>
              <a:rPr lang="en-GB" sz="1050" b="0" baseline="0" dirty="0" err="1"/>
              <a:t>bailar</a:t>
            </a:r>
            <a:r>
              <a:rPr lang="en-GB" sz="1050" b="0" baseline="0" dirty="0"/>
              <a:t> [1323]; </a:t>
            </a:r>
            <a:r>
              <a:rPr lang="en-GB" sz="1050" b="0" baseline="0" dirty="0" err="1"/>
              <a:t>tocar</a:t>
            </a:r>
            <a:r>
              <a:rPr lang="en-GB" sz="1050" b="0" baseline="0" dirty="0"/>
              <a:t> [327]; </a:t>
            </a:r>
            <a:r>
              <a:rPr lang="en-GB" sz="1050" b="0" baseline="0" dirty="0" err="1"/>
              <a:t>descansar</a:t>
            </a:r>
            <a:r>
              <a:rPr lang="en-GB" sz="1050" b="0" baseline="0" dirty="0"/>
              <a:t> [1749]; </a:t>
            </a:r>
            <a:r>
              <a:rPr lang="en-GB" sz="1050" b="0" baseline="0" dirty="0" err="1"/>
              <a:t>jugar</a:t>
            </a:r>
            <a:r>
              <a:rPr lang="en-GB" sz="1050" b="0" baseline="0" dirty="0"/>
              <a:t> [356]; </a:t>
            </a:r>
            <a:r>
              <a:rPr lang="en-GB" sz="1050" b="0" baseline="0" dirty="0" err="1"/>
              <a:t>preparar</a:t>
            </a:r>
            <a:r>
              <a:rPr lang="en-GB" sz="1050" b="0" baseline="0" dirty="0"/>
              <a:t>* [570]; </a:t>
            </a:r>
            <a:r>
              <a:rPr lang="en-GB" sz="1050" b="0" baseline="0" dirty="0" err="1"/>
              <a:t>sacar</a:t>
            </a:r>
            <a:r>
              <a:rPr lang="en-GB" sz="1050" b="0" baseline="0" dirty="0"/>
              <a:t> [273]; </a:t>
            </a:r>
            <a:r>
              <a:rPr lang="en-GB" sz="1050" b="0" baseline="0" dirty="0" err="1"/>
              <a:t>montar</a:t>
            </a:r>
            <a:r>
              <a:rPr lang="en-GB" sz="1050" b="0" baseline="0" dirty="0"/>
              <a:t> [1446]. NB *We found that </a:t>
            </a:r>
            <a:r>
              <a:rPr lang="en-GB" sz="1050" b="0" baseline="0" dirty="0" err="1"/>
              <a:t>preparar</a:t>
            </a:r>
            <a:r>
              <a:rPr lang="en-GB" sz="1050" b="0" baseline="0" dirty="0"/>
              <a:t> [570] was a more commonly used verb than </a:t>
            </a:r>
            <a:r>
              <a:rPr lang="en-GB" sz="1050" b="0" baseline="0" dirty="0" err="1"/>
              <a:t>cocinar</a:t>
            </a:r>
            <a:r>
              <a:rPr lang="en-GB" sz="1050" b="0" baseline="0" dirty="0"/>
              <a:t> [3074]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50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dirty="0"/>
              <a:t>Source: </a:t>
            </a:r>
            <a:r>
              <a:rPr lang="en-GB" sz="1050" baseline="0" dirty="0"/>
              <a:t>Davies, M. &amp; Davies, K. (2018). </a:t>
            </a:r>
            <a:r>
              <a:rPr lang="en-GB" sz="1050" i="1" baseline="0" dirty="0"/>
              <a:t>A frequency dictionary of Spanish: Core vocabulary for learners </a:t>
            </a:r>
            <a:r>
              <a:rPr lang="en-GB" sz="1050" i="0" baseline="0" dirty="0"/>
              <a:t>(2</a:t>
            </a:r>
            <a:r>
              <a:rPr lang="en-GB" sz="1050" i="0" baseline="30000" dirty="0"/>
              <a:t>nd</a:t>
            </a:r>
            <a:r>
              <a:rPr lang="en-GB" sz="1050" i="0" baseline="0" dirty="0"/>
              <a:t> ed.)</a:t>
            </a:r>
            <a:r>
              <a:rPr lang="en-GB" sz="1050" baseline="0" dirty="0"/>
              <a:t>. London: Routledge. </a:t>
            </a:r>
          </a:p>
          <a:p>
            <a:pPr marL="228600" indent="-228600">
              <a:buAutoNum type="arabicPeriod"/>
            </a:pPr>
            <a:endParaRPr lang="en-GB" b="0" dirty="0"/>
          </a:p>
          <a:p>
            <a:pPr marL="228600" indent="-228600">
              <a:buAutoNum type="arabicPeriod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607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baseline="0" dirty="0"/>
              <a:t>Verb frequency rankings not on previous slide: </a:t>
            </a:r>
            <a:r>
              <a:rPr lang="en-GB" sz="1200" b="0" baseline="0" dirty="0" err="1"/>
              <a:t>tomar</a:t>
            </a:r>
            <a:r>
              <a:rPr lang="en-GB" sz="1200" b="0" baseline="0" dirty="0"/>
              <a:t> [133]; </a:t>
            </a:r>
            <a:r>
              <a:rPr lang="en-GB" sz="1200" b="0" baseline="0" dirty="0" err="1"/>
              <a:t>cantar</a:t>
            </a:r>
            <a:r>
              <a:rPr lang="en-GB" sz="1200" b="0" baseline="0" dirty="0"/>
              <a:t> [717]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506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Student A starts with prompt cards 1-6 and has to imagine that s/he is Linda. Student A uses the corresponding Spanish verb with –o or –amos form, depending on singular/plural image.</a:t>
            </a:r>
          </a:p>
          <a:p>
            <a:endParaRPr lang="en-GB" baseline="0" dirty="0"/>
          </a:p>
          <a:p>
            <a:r>
              <a:rPr lang="en-GB" baseline="0" dirty="0"/>
              <a:t>Student B completes the grid (next slide) by ticking whether Linda does the action alone or with her boyfriend.</a:t>
            </a:r>
          </a:p>
          <a:p>
            <a:endParaRPr lang="en-GB" baseline="0" dirty="0"/>
          </a:p>
          <a:p>
            <a:r>
              <a:rPr lang="en-GB" baseline="0" dirty="0"/>
              <a:t>Students should compare their answers to check that they match and then continue to items 7-12.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581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 A and B change roles for items 7-12.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415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could be shown briefly for a couple of minutes in a quick "revision and knowledge check" opportunity before the speaking activity. They would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then be removed.</a:t>
            </a:r>
            <a:endParaRPr lang="en-GB" dirty="0"/>
          </a:p>
          <a:p>
            <a:endParaRPr lang="en-GB" dirty="0"/>
          </a:p>
          <a:p>
            <a:r>
              <a:rPr lang="en-GB" dirty="0"/>
              <a:t>Verb frequency rankings: </a:t>
            </a:r>
            <a:r>
              <a:rPr lang="en-GB" dirty="0" err="1"/>
              <a:t>estudiar</a:t>
            </a:r>
            <a:r>
              <a:rPr lang="en-GB" dirty="0"/>
              <a:t> [332]; </a:t>
            </a:r>
            <a:r>
              <a:rPr lang="en-GB" dirty="0" err="1"/>
              <a:t>descansar</a:t>
            </a:r>
            <a:r>
              <a:rPr lang="en-GB" dirty="0"/>
              <a:t> [1749]; </a:t>
            </a:r>
            <a:r>
              <a:rPr lang="en-GB" dirty="0" err="1"/>
              <a:t>bailar</a:t>
            </a:r>
            <a:r>
              <a:rPr lang="en-GB" dirty="0"/>
              <a:t> [1323]; </a:t>
            </a:r>
            <a:r>
              <a:rPr lang="en-GB" dirty="0" err="1"/>
              <a:t>sacar</a:t>
            </a:r>
            <a:r>
              <a:rPr lang="en-GB" dirty="0"/>
              <a:t> [273]; </a:t>
            </a:r>
            <a:r>
              <a:rPr lang="en-GB" dirty="0" err="1"/>
              <a:t>preparar</a:t>
            </a:r>
            <a:r>
              <a:rPr lang="en-GB" dirty="0"/>
              <a:t> [570]; </a:t>
            </a:r>
            <a:r>
              <a:rPr lang="en-GB" dirty="0" err="1"/>
              <a:t>escuchar</a:t>
            </a:r>
            <a:r>
              <a:rPr lang="en-GB" dirty="0"/>
              <a:t> [281]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112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could be shown briefly for a couple of minutes in a quick "revision and knowledge check" opportunity before the speaking activity. They would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then be removed.</a:t>
            </a:r>
            <a:endParaRPr lang="en-GB" dirty="0"/>
          </a:p>
          <a:p>
            <a:endParaRPr lang="en-GB" dirty="0"/>
          </a:p>
          <a:p>
            <a:r>
              <a:rPr lang="en-GB" dirty="0"/>
              <a:t>Verb frequency rankings: </a:t>
            </a:r>
            <a:r>
              <a:rPr lang="en-GB" dirty="0" err="1"/>
              <a:t>tocar</a:t>
            </a:r>
            <a:r>
              <a:rPr lang="en-GB" dirty="0"/>
              <a:t> [327]; </a:t>
            </a:r>
            <a:r>
              <a:rPr lang="en-GB" dirty="0" err="1"/>
              <a:t>montar</a:t>
            </a:r>
            <a:r>
              <a:rPr lang="en-GB" dirty="0"/>
              <a:t> [1446]; </a:t>
            </a:r>
            <a:r>
              <a:rPr lang="en-GB" dirty="0" err="1"/>
              <a:t>cantar</a:t>
            </a:r>
            <a:r>
              <a:rPr lang="en-GB" dirty="0"/>
              <a:t> [717]; </a:t>
            </a:r>
            <a:r>
              <a:rPr lang="en-GB" dirty="0" err="1"/>
              <a:t>andar</a:t>
            </a:r>
            <a:r>
              <a:rPr lang="en-GB" dirty="0"/>
              <a:t> [420]; </a:t>
            </a:r>
            <a:r>
              <a:rPr lang="en-GB" dirty="0" err="1"/>
              <a:t>jugar</a:t>
            </a:r>
            <a:r>
              <a:rPr lang="en-GB" dirty="0"/>
              <a:t> [356]; </a:t>
            </a:r>
            <a:r>
              <a:rPr lang="en-GB" dirty="0" err="1"/>
              <a:t>practicar</a:t>
            </a:r>
            <a:r>
              <a:rPr lang="en-GB" dirty="0"/>
              <a:t> [1595]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465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Blank</a:t>
            </a:r>
            <a:r>
              <a:rPr lang="en-GB" baseline="0" dirty="0"/>
              <a:t> grid for Student 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33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Answers for</a:t>
            </a:r>
            <a:r>
              <a:rPr lang="en-GB" baseline="0" dirty="0"/>
              <a:t> Student 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022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56858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28/04/2019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7786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28/04/2019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648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866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87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65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37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477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28/04/2019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982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28/04/2019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7678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28/04/2019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531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-61459"/>
            <a:ext cx="1627856" cy="563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75200" cy="41783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088583" y="6572243"/>
            <a:ext cx="843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Material</a:t>
            </a:r>
            <a:r>
              <a:rPr lang="en-GB" sz="11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licensed as </a:t>
            </a:r>
            <a:r>
              <a:rPr lang="en-GB" sz="1100" b="1" u="sng" dirty="0">
                <a:solidFill>
                  <a:srgbClr val="FFFFFF"/>
                </a:solidFill>
                <a:latin typeface="Century Gothic" panose="020B0502020202020204" pitchFamily="34" charset="0"/>
                <a:hlinkClick r:id="rId16"/>
              </a:rPr>
              <a:t>CC BY-NC-SA 4.0</a:t>
            </a:r>
            <a:r>
              <a:rPr lang="en-GB" sz="1100" dirty="0">
                <a:latin typeface="Century Gothic" panose="020B0502020202020204" pitchFamily="34" charset="0"/>
              </a:rPr>
              <a:t/>
            </a:r>
            <a:br>
              <a:rPr lang="en-GB" sz="1100" dirty="0">
                <a:latin typeface="Century Gothic" panose="020B0502020202020204" pitchFamily="34" charset="0"/>
              </a:rPr>
            </a:br>
            <a:endParaRPr lang="en-GB" sz="11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" y="6572241"/>
            <a:ext cx="84346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Rachel Hawkes</a:t>
            </a:r>
            <a:endParaRPr lang="en-GB" sz="10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9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10.wav"/><Relationship Id="rId3" Type="http://schemas.openxmlformats.org/officeDocument/2006/relationships/image" Target="../media/image5.png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audio" Target="../media/audio2.wav"/><Relationship Id="rId10" Type="http://schemas.openxmlformats.org/officeDocument/2006/relationships/audio" Target="../media/audio7.wav"/><Relationship Id="rId4" Type="http://schemas.openxmlformats.org/officeDocument/2006/relationships/audio" Target="../media/audio1.wav"/><Relationship Id="rId9" Type="http://schemas.openxmlformats.org/officeDocument/2006/relationships/audio" Target="../media/audio6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likr.com/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likr.com/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71" y="-86593"/>
            <a:ext cx="11702143" cy="1488394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Saying who is the subject or ‘doer’: </a:t>
            </a:r>
            <a:br>
              <a:rPr lang="en-GB" sz="2400" b="1" dirty="0">
                <a:solidFill>
                  <a:schemeClr val="bg1"/>
                </a:solidFill>
              </a:rPr>
            </a:br>
            <a:r>
              <a:rPr lang="en-GB" sz="2400" b="1" dirty="0">
                <a:solidFill>
                  <a:schemeClr val="bg1"/>
                </a:solidFill>
              </a:rPr>
              <a:t>-AR verbs with ‘I’ versus ‘we’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44339" y="6472560"/>
            <a:ext cx="4269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3" name="Rectangle 2"/>
          <p:cNvSpPr/>
          <p:nvPr/>
        </p:nvSpPr>
        <p:spPr>
          <a:xfrm>
            <a:off x="527956" y="1312427"/>
            <a:ext cx="10842172" cy="5075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The words for ‘I’ and ‘we’ (pronouns) are often not needed in Spanish.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This is because verb endings in Spanish usually tell us who is doing the action.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Compare: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‘habl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o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‘habl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amos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For regular Spanish verbs ending in –ar (e.g. hablar):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To talk about ‘I’, remove –ar and add </a:t>
            </a:r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–o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To talk about ‘we’, remove –ar and add </a:t>
            </a:r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–amos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41366" y="3654887"/>
            <a:ext cx="21664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‘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speak’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41366" y="4054997"/>
            <a:ext cx="21664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‘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we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speak’</a:t>
            </a:r>
          </a:p>
        </p:txBody>
      </p:sp>
    </p:spTree>
    <p:extLst>
      <p:ext uri="{BB962C8B-B14F-4D97-AF65-F5344CB8AC3E}">
        <p14:creationId xmlns:p14="http://schemas.microsoft.com/office/powerpoint/2010/main" val="410121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891991"/>
              </p:ext>
            </p:extLst>
          </p:nvPr>
        </p:nvGraphicFramePr>
        <p:xfrm>
          <a:off x="1051014" y="861857"/>
          <a:ext cx="10520980" cy="442739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948049">
                  <a:extLst>
                    <a:ext uri="{9D8B030D-6E8A-4147-A177-3AD203B41FA5}">
                      <a16:colId xmlns="" xmlns:a16="http://schemas.microsoft.com/office/drawing/2014/main" val="1481095453"/>
                    </a:ext>
                  </a:extLst>
                </a:gridCol>
                <a:gridCol w="2507001">
                  <a:extLst>
                    <a:ext uri="{9D8B030D-6E8A-4147-A177-3AD203B41FA5}">
                      <a16:colId xmlns="" xmlns:a16="http://schemas.microsoft.com/office/drawing/2014/main" val="1255594446"/>
                    </a:ext>
                  </a:extLst>
                </a:gridCol>
                <a:gridCol w="3065930">
                  <a:extLst>
                    <a:ext uri="{9D8B030D-6E8A-4147-A177-3AD203B41FA5}">
                      <a16:colId xmlns="" xmlns:a16="http://schemas.microsoft.com/office/drawing/2014/main" val="1351231184"/>
                    </a:ext>
                  </a:extLst>
                </a:gridCol>
              </a:tblGrid>
              <a:tr h="860616"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alone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with</a:t>
                      </a:r>
                      <a:r>
                        <a:rPr lang="en-GB" sz="3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boyfriend</a:t>
                      </a:r>
                      <a:endParaRPr lang="en-GB" sz="3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02356963"/>
                  </a:ext>
                </a:extLst>
              </a:tr>
              <a:tr h="594463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1. study French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77435741"/>
                  </a:ext>
                </a:extLst>
              </a:tr>
              <a:tr h="594463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2. rest at home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587047453"/>
                  </a:ext>
                </a:extLst>
              </a:tr>
              <a:tr h="594463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3. dance salsa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532016955"/>
                  </a:ext>
                </a:extLst>
              </a:tr>
              <a:tr h="594463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4. take photos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577746405"/>
                  </a:ext>
                </a:extLst>
              </a:tr>
              <a:tr h="594463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5.</a:t>
                      </a:r>
                      <a:r>
                        <a:rPr lang="en-GB" sz="28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prepare food</a:t>
                      </a:r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74509739"/>
                  </a:ext>
                </a:extLst>
              </a:tr>
              <a:tr h="594463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6. listen to music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764189357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913497" y="1816610"/>
            <a:ext cx="398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13496" y="2401634"/>
            <a:ext cx="398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08931" y="3041808"/>
            <a:ext cx="398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08931" y="3583067"/>
            <a:ext cx="796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13496" y="4141011"/>
            <a:ext cx="398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08931" y="4732020"/>
            <a:ext cx="398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322" y="11191"/>
            <a:ext cx="1754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Student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694959" y="51565"/>
            <a:ext cx="1754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ANSWERS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44339" y="6472560"/>
            <a:ext cx="4269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463873" y="5760405"/>
            <a:ext cx="2462171" cy="428917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 smtClean="0">
                <a:latin typeface="Century Gothic" panose="020B0502020202020204" pitchFamily="34" charset="0"/>
              </a:rPr>
              <a:t>hablar</a:t>
            </a:r>
            <a:r>
              <a:rPr lang="en-GB" sz="2000" dirty="0" smtClean="0">
                <a:latin typeface="Century Gothic" panose="020B0502020202020204" pitchFamily="34" charset="0"/>
              </a:rPr>
              <a:t> / </a:t>
            </a:r>
            <a:r>
              <a:rPr lang="en-GB" sz="2000" dirty="0" err="1" smtClean="0">
                <a:latin typeface="Century Gothic" panose="020B0502020202020204" pitchFamily="34" charset="0"/>
              </a:rPr>
              <a:t>escuchar</a:t>
            </a:r>
            <a:endParaRPr lang="en-GB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20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322" y="11191"/>
            <a:ext cx="1754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Student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536684"/>
              </p:ext>
            </p:extLst>
          </p:nvPr>
        </p:nvGraphicFramePr>
        <p:xfrm>
          <a:off x="1051014" y="861857"/>
          <a:ext cx="10520980" cy="442739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948049">
                  <a:extLst>
                    <a:ext uri="{9D8B030D-6E8A-4147-A177-3AD203B41FA5}">
                      <a16:colId xmlns="" xmlns:a16="http://schemas.microsoft.com/office/drawing/2014/main" val="1481095453"/>
                    </a:ext>
                  </a:extLst>
                </a:gridCol>
                <a:gridCol w="2507001">
                  <a:extLst>
                    <a:ext uri="{9D8B030D-6E8A-4147-A177-3AD203B41FA5}">
                      <a16:colId xmlns="" xmlns:a16="http://schemas.microsoft.com/office/drawing/2014/main" val="1255594446"/>
                    </a:ext>
                  </a:extLst>
                </a:gridCol>
                <a:gridCol w="3065930">
                  <a:extLst>
                    <a:ext uri="{9D8B030D-6E8A-4147-A177-3AD203B41FA5}">
                      <a16:colId xmlns="" xmlns:a16="http://schemas.microsoft.com/office/drawing/2014/main" val="1351231184"/>
                    </a:ext>
                  </a:extLst>
                </a:gridCol>
              </a:tblGrid>
              <a:tr h="860616"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alone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with</a:t>
                      </a:r>
                      <a:r>
                        <a:rPr lang="en-GB" sz="3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boyfriend</a:t>
                      </a:r>
                      <a:endParaRPr lang="en-GB" sz="3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02356963"/>
                  </a:ext>
                </a:extLst>
              </a:tr>
              <a:tr h="594463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7. play the guitar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77435741"/>
                  </a:ext>
                </a:extLst>
              </a:tr>
              <a:tr h="594463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8. go for a bike ride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587047453"/>
                  </a:ext>
                </a:extLst>
              </a:tr>
              <a:tr h="594463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9. sing in a group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532016955"/>
                  </a:ext>
                </a:extLst>
              </a:tr>
              <a:tr h="594463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10. walk around town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577746405"/>
                  </a:ext>
                </a:extLst>
              </a:tr>
              <a:tr h="594463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11.</a:t>
                      </a:r>
                      <a:r>
                        <a:rPr lang="en-GB" sz="28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play tennis</a:t>
                      </a:r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74509739"/>
                  </a:ext>
                </a:extLst>
              </a:tr>
              <a:tr h="594463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12. practise sports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76418935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44339" y="6472560"/>
            <a:ext cx="4269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530862" y="84414"/>
            <a:ext cx="2462171" cy="428917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 smtClean="0">
                <a:latin typeface="Century Gothic" panose="020B0502020202020204" pitchFamily="34" charset="0"/>
              </a:rPr>
              <a:t>hablar</a:t>
            </a:r>
            <a:r>
              <a:rPr lang="en-GB" sz="2000" dirty="0" smtClean="0">
                <a:latin typeface="Century Gothic" panose="020B0502020202020204" pitchFamily="34" charset="0"/>
              </a:rPr>
              <a:t> / </a:t>
            </a:r>
            <a:r>
              <a:rPr lang="en-GB" sz="2000" dirty="0" err="1" smtClean="0">
                <a:latin typeface="Century Gothic" panose="020B0502020202020204" pitchFamily="34" charset="0"/>
              </a:rPr>
              <a:t>escuchar</a:t>
            </a:r>
            <a:endParaRPr lang="en-GB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61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322" y="11191"/>
            <a:ext cx="1754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Student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94959" y="51565"/>
            <a:ext cx="1754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ANSWERS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998107"/>
              </p:ext>
            </p:extLst>
          </p:nvPr>
        </p:nvGraphicFramePr>
        <p:xfrm>
          <a:off x="1051014" y="861857"/>
          <a:ext cx="10520980" cy="442739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948049">
                  <a:extLst>
                    <a:ext uri="{9D8B030D-6E8A-4147-A177-3AD203B41FA5}">
                      <a16:colId xmlns="" xmlns:a16="http://schemas.microsoft.com/office/drawing/2014/main" val="1481095453"/>
                    </a:ext>
                  </a:extLst>
                </a:gridCol>
                <a:gridCol w="2507001">
                  <a:extLst>
                    <a:ext uri="{9D8B030D-6E8A-4147-A177-3AD203B41FA5}">
                      <a16:colId xmlns="" xmlns:a16="http://schemas.microsoft.com/office/drawing/2014/main" val="1255594446"/>
                    </a:ext>
                  </a:extLst>
                </a:gridCol>
                <a:gridCol w="3065930">
                  <a:extLst>
                    <a:ext uri="{9D8B030D-6E8A-4147-A177-3AD203B41FA5}">
                      <a16:colId xmlns="" xmlns:a16="http://schemas.microsoft.com/office/drawing/2014/main" val="1351231184"/>
                    </a:ext>
                  </a:extLst>
                </a:gridCol>
              </a:tblGrid>
              <a:tr h="860616"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alone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with</a:t>
                      </a:r>
                      <a:r>
                        <a:rPr lang="en-GB" sz="3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boyfriend</a:t>
                      </a:r>
                      <a:endParaRPr lang="en-GB" sz="3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02356963"/>
                  </a:ext>
                </a:extLst>
              </a:tr>
              <a:tr h="594463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7. play the guitar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77435741"/>
                  </a:ext>
                </a:extLst>
              </a:tr>
              <a:tr h="594463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8. go for a bike ride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587047453"/>
                  </a:ext>
                </a:extLst>
              </a:tr>
              <a:tr h="594463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9. sing in a group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532016955"/>
                  </a:ext>
                </a:extLst>
              </a:tr>
              <a:tr h="594463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10. walk around town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577746405"/>
                  </a:ext>
                </a:extLst>
              </a:tr>
              <a:tr h="594463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11.</a:t>
                      </a:r>
                      <a:r>
                        <a:rPr lang="en-GB" sz="28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play tennis</a:t>
                      </a:r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74509739"/>
                  </a:ext>
                </a:extLst>
              </a:tr>
              <a:tr h="594463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12. practise sports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76418935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915763" y="1733886"/>
            <a:ext cx="398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15763" y="2340843"/>
            <a:ext cx="398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17167" y="2914442"/>
            <a:ext cx="398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7166" y="3529607"/>
            <a:ext cx="398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15763" y="4094057"/>
            <a:ext cx="398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17166" y="4626896"/>
            <a:ext cx="398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44339" y="6472560"/>
            <a:ext cx="4269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463873" y="5800586"/>
            <a:ext cx="2462171" cy="428917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 smtClean="0">
                <a:latin typeface="Century Gothic" panose="020B0502020202020204" pitchFamily="34" charset="0"/>
              </a:rPr>
              <a:t>hablar</a:t>
            </a:r>
            <a:r>
              <a:rPr lang="en-GB" sz="2000" dirty="0" smtClean="0">
                <a:latin typeface="Century Gothic" panose="020B0502020202020204" pitchFamily="34" charset="0"/>
              </a:rPr>
              <a:t> / </a:t>
            </a:r>
            <a:r>
              <a:rPr lang="en-GB" sz="2000" dirty="0" err="1" smtClean="0">
                <a:latin typeface="Century Gothic" panose="020B0502020202020204" pitchFamily="34" charset="0"/>
              </a:rPr>
              <a:t>escuchar</a:t>
            </a:r>
            <a:endParaRPr lang="en-GB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56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2290" y="231311"/>
            <a:ext cx="115797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Student A: Imagine you are Linda.</a:t>
            </a:r>
          </a:p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Using your prompt cards, write 5 sentences about what you do alone and what you do with your boyfriend.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2290" y="2936837"/>
            <a:ext cx="9273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289" y="2675706"/>
            <a:ext cx="10108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1) _______________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francés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290" y="3302498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2) _______________ </a:t>
            </a:r>
            <a:r>
              <a:rPr lang="en-GB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(rest/relax)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casa.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290" y="3921723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3) _______________ salsa.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2290" y="4519458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4) _______________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fotos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290" y="5117193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5) _______________ comida.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762443" y="158357"/>
            <a:ext cx="1115007" cy="400919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 smtClean="0">
                <a:latin typeface="Century Gothic" panose="020B0502020202020204" pitchFamily="34" charset="0"/>
              </a:rPr>
              <a:t>escribir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289" y="5714928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6) _______________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música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44339" y="6472560"/>
            <a:ext cx="4269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419166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2290" y="231311"/>
            <a:ext cx="115797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Student A: Imagine you are Linda. </a:t>
            </a:r>
          </a:p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Using your prompt cards, write 5 sentences about what you do alone and what you do with your boyfriend.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2290" y="2936837"/>
            <a:ext cx="9273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289" y="2675706"/>
            <a:ext cx="10108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1) _______________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francés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290" y="3302498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2) _______________ 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(rest/relax)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casa.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290" y="3921723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3) _______________ salsa.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2290" y="4519458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4) _______________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fotos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290" y="5117193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5) _______________ comida.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2289" y="5714928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6) _______________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música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0343" y="2570913"/>
            <a:ext cx="2465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estudiamos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31382" y="3857738"/>
            <a:ext cx="2695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bailo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10343" y="3207866"/>
            <a:ext cx="3538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descansamos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70222" y="4437786"/>
            <a:ext cx="3331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saco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0988" y="5022561"/>
            <a:ext cx="300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preparamos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70222" y="5578258"/>
            <a:ext cx="300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escucho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44339" y="6472560"/>
            <a:ext cx="4269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694959" y="51565"/>
            <a:ext cx="1754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ANSWERS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850366" y="5785433"/>
            <a:ext cx="1115007" cy="400919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 smtClean="0">
                <a:latin typeface="Century Gothic" panose="020B0502020202020204" pitchFamily="34" charset="0"/>
              </a:rPr>
              <a:t>escribir</a:t>
            </a:r>
            <a:endParaRPr lang="en-GB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60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2290" y="231311"/>
            <a:ext cx="115797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Imagine you are Linda (student B) </a:t>
            </a:r>
          </a:p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Using your prompt cards, write 5 sentences about what you do alone and what you do with your boyfriend.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2290" y="2936837"/>
            <a:ext cx="9273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289" y="2675706"/>
            <a:ext cx="10108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1) _______________ la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guitarra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290" y="3302498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2) _______________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bici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290" y="3921723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3) _______________ 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(sing)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un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grupo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2290" y="4519458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4) _______________ 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(walk)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por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la ciudad.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290" y="5117193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5) _______________ al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tenis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2289" y="5714928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6) _______________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deportes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44339" y="6472560"/>
            <a:ext cx="4269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762443" y="158357"/>
            <a:ext cx="1115007" cy="400919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 smtClean="0">
                <a:latin typeface="Century Gothic" panose="020B0502020202020204" pitchFamily="34" charset="0"/>
              </a:rPr>
              <a:t>escribir</a:t>
            </a:r>
            <a:endParaRPr lang="en-GB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37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2290" y="231311"/>
            <a:ext cx="115797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Imagine you are Linda (student B) </a:t>
            </a:r>
          </a:p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Using your prompt cards, write 5 sentences about what you do alone and what you do with your boyfriend.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2290" y="2936837"/>
            <a:ext cx="9273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289" y="2675706"/>
            <a:ext cx="10108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1) _______________ la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guitarra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290" y="3302498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2) _______________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bici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290" y="3921723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3) _______________ 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(sing)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un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grupo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2290" y="4519458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4) _______________ 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(walk)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por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la ciudad.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290" y="5117193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5) _______________ al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tenis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2289" y="5714928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6) _______________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deportes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0343" y="2570913"/>
            <a:ext cx="2465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tocamos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31382" y="3857738"/>
            <a:ext cx="2695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E56700"/>
                </a:solidFill>
                <a:latin typeface="Century Gothic" panose="020B0502020202020204" pitchFamily="34" charset="0"/>
              </a:rPr>
              <a:t>canto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0343" y="3207866"/>
            <a:ext cx="3538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montamos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70222" y="4437786"/>
            <a:ext cx="3331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ando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0988" y="5022561"/>
            <a:ext cx="300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jugamos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70222" y="5578258"/>
            <a:ext cx="300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practico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44339" y="6472560"/>
            <a:ext cx="4269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694959" y="51565"/>
            <a:ext cx="1754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ANSWERS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928429" y="5855125"/>
            <a:ext cx="1115007" cy="400919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 smtClean="0">
                <a:latin typeface="Century Gothic" panose="020B0502020202020204" pitchFamily="34" charset="0"/>
              </a:rPr>
              <a:t>escribir</a:t>
            </a:r>
            <a:endParaRPr lang="en-GB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15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620215"/>
            <a:ext cx="2743200" cy="421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40" y="115827"/>
            <a:ext cx="7559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Listen to Luisa say what she does at weekends.</a:t>
            </a:r>
            <a:endParaRPr lang="en-GB" sz="2000" dirty="0">
              <a:solidFill>
                <a:srgbClr val="00206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872104"/>
              </p:ext>
            </p:extLst>
          </p:nvPr>
        </p:nvGraphicFramePr>
        <p:xfrm>
          <a:off x="4674811" y="1538343"/>
          <a:ext cx="7234560" cy="465806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883050">
                  <a:extLst>
                    <a:ext uri="{9D8B030D-6E8A-4147-A177-3AD203B41FA5}">
                      <a16:colId xmlns="" xmlns:a16="http://schemas.microsoft.com/office/drawing/2014/main" val="4247093851"/>
                    </a:ext>
                  </a:extLst>
                </a:gridCol>
                <a:gridCol w="2216075">
                  <a:extLst>
                    <a:ext uri="{9D8B030D-6E8A-4147-A177-3AD203B41FA5}">
                      <a16:colId xmlns="" xmlns:a16="http://schemas.microsoft.com/office/drawing/2014/main" val="4056316414"/>
                    </a:ext>
                  </a:extLst>
                </a:gridCol>
                <a:gridCol w="2135435">
                  <a:extLst>
                    <a:ext uri="{9D8B030D-6E8A-4147-A177-3AD203B41FA5}">
                      <a16:colId xmlns="" xmlns:a16="http://schemas.microsoft.com/office/drawing/2014/main" val="1982841462"/>
                    </a:ext>
                  </a:extLst>
                </a:gridCol>
              </a:tblGrid>
              <a:tr h="418307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Activity</a:t>
                      </a:r>
                      <a:endParaRPr lang="en-GB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Together</a:t>
                      </a:r>
                      <a:endParaRPr lang="en-GB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Alone</a:t>
                      </a:r>
                      <a:endParaRPr lang="en-GB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2651466"/>
                  </a:ext>
                </a:extLst>
              </a:tr>
              <a:tr h="41830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70154404"/>
                  </a:ext>
                </a:extLst>
              </a:tr>
              <a:tr h="418307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93008471"/>
                  </a:ext>
                </a:extLst>
              </a:tr>
              <a:tr h="474995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54046979"/>
                  </a:ext>
                </a:extLst>
              </a:tr>
              <a:tr h="418307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71548854"/>
                  </a:ext>
                </a:extLst>
              </a:tr>
              <a:tr h="418307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43618112"/>
                  </a:ext>
                </a:extLst>
              </a:tr>
              <a:tr h="418307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46121427"/>
                  </a:ext>
                </a:extLst>
              </a:tr>
              <a:tr h="418307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86631605"/>
                  </a:ext>
                </a:extLst>
              </a:tr>
              <a:tr h="418307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99712503"/>
                  </a:ext>
                </a:extLst>
              </a:tr>
              <a:tr h="418307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1882201"/>
                  </a:ext>
                </a:extLst>
              </a:tr>
              <a:tr h="418307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5618795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450230" y="1949613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0230" y="2782012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32748" y="2348962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58778" y="3658769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21985" y="3253168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50231" y="4051350"/>
            <a:ext cx="40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50230" y="4424256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55955" y="4881714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50230" y="5295019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55955" y="5772995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614227" y="115018"/>
            <a:ext cx="1494246" cy="495594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 smtClean="0">
                <a:latin typeface="Century Gothic" panose="020B0502020202020204" pitchFamily="34" charset="0"/>
              </a:rPr>
              <a:t>escuchar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48113" y="1968569"/>
            <a:ext cx="3055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1. walk around town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48113" y="2378282"/>
            <a:ext cx="2294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2. study French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48115" y="2871855"/>
            <a:ext cx="2885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3. listen to music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48115" y="3268377"/>
            <a:ext cx="254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58625" y="3286204"/>
            <a:ext cx="2542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4. dance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48113" y="3720324"/>
            <a:ext cx="2463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5. play the guitar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48113" y="4098751"/>
            <a:ext cx="2857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6. rest at home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48113" y="4501181"/>
            <a:ext cx="1814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7. play tennis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48113" y="4929769"/>
            <a:ext cx="2672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8. prepare food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48113" y="5372885"/>
            <a:ext cx="2189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9. take photos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19815" y="5776929"/>
            <a:ext cx="2914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10. go cycling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7541" y="610612"/>
            <a:ext cx="1050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Decide which things she does together with Fernando and which she does alone.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7541" y="1133593"/>
            <a:ext cx="6368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Hint: Listen carefully to the verb ending!</a:t>
            </a:r>
          </a:p>
          <a:p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44339" y="6472560"/>
            <a:ext cx="4269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17" name="Action Button: Custom 16">
            <a:hlinkClick r:id="" action="ppaction://noaction" highlightClick="1">
              <a:snd r:embed="rId4" name="2_01_Andamos.wav"/>
            </a:hlinkClick>
          </p:cNvPr>
          <p:cNvSpPr/>
          <p:nvPr/>
        </p:nvSpPr>
        <p:spPr>
          <a:xfrm>
            <a:off x="4118438" y="2028642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1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2" name="Action Button: Custom 31">
            <a:hlinkClick r:id="" action="ppaction://noaction" highlightClick="1">
              <a:snd r:embed="rId5" name="2_02_Estudio.wav"/>
            </a:hlinkClick>
          </p:cNvPr>
          <p:cNvSpPr/>
          <p:nvPr/>
        </p:nvSpPr>
        <p:spPr>
          <a:xfrm>
            <a:off x="4124001" y="2438851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2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3" name="Action Button: Custom 32">
            <a:hlinkClick r:id="" action="ppaction://noaction" highlightClick="1">
              <a:snd r:embed="rId6" name="2_03_Escuchamos_pop.wav"/>
            </a:hlinkClick>
          </p:cNvPr>
          <p:cNvSpPr/>
          <p:nvPr/>
        </p:nvSpPr>
        <p:spPr>
          <a:xfrm>
            <a:off x="4136130" y="2878169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3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4" name="Action Button: Custom 33">
            <a:hlinkClick r:id="" action="ppaction://noaction" highlightClick="1">
              <a:snd r:embed="rId7" name="2_04_Bailamos.wav"/>
            </a:hlinkClick>
          </p:cNvPr>
          <p:cNvSpPr/>
          <p:nvPr/>
        </p:nvSpPr>
        <p:spPr>
          <a:xfrm>
            <a:off x="4137696" y="3317487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4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5" name="Action Button: Custom 34">
            <a:hlinkClick r:id="" action="ppaction://noaction" highlightClick="1">
              <a:snd r:embed="rId8" name="2_05_Toco.wav"/>
            </a:hlinkClick>
          </p:cNvPr>
          <p:cNvSpPr/>
          <p:nvPr/>
        </p:nvSpPr>
        <p:spPr>
          <a:xfrm>
            <a:off x="4139488" y="3738833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5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6" name="Action Button: Custom 35">
            <a:hlinkClick r:id="" action="ppaction://noaction" highlightClick="1">
              <a:snd r:embed="rId9" name="2_06_Descansamos.wav"/>
            </a:hlinkClick>
          </p:cNvPr>
          <p:cNvSpPr/>
          <p:nvPr/>
        </p:nvSpPr>
        <p:spPr>
          <a:xfrm>
            <a:off x="4138547" y="4167014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6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7" name="Action Button: Custom 36">
            <a:hlinkClick r:id="" action="ppaction://noaction" highlightClick="1">
              <a:snd r:embed="rId10" name="2_07_Jugamos.wav"/>
            </a:hlinkClick>
          </p:cNvPr>
          <p:cNvSpPr/>
          <p:nvPr/>
        </p:nvSpPr>
        <p:spPr>
          <a:xfrm>
            <a:off x="4136130" y="4588360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7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8" name="Action Button: Custom 37">
            <a:hlinkClick r:id="" action="ppaction://noaction" highlightClick="1">
              <a:snd r:embed="rId11" name="2_08_Preparo.wav"/>
            </a:hlinkClick>
          </p:cNvPr>
          <p:cNvSpPr/>
          <p:nvPr/>
        </p:nvSpPr>
        <p:spPr>
          <a:xfrm>
            <a:off x="4137922" y="5009706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8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9" name="Action Button: Custom 38">
            <a:hlinkClick r:id="" action="ppaction://noaction" highlightClick="1">
              <a:snd r:embed="rId12" name="2_09_Sacamos.wav"/>
            </a:hlinkClick>
          </p:cNvPr>
          <p:cNvSpPr/>
          <p:nvPr/>
        </p:nvSpPr>
        <p:spPr>
          <a:xfrm>
            <a:off x="4136981" y="5437887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9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40" name="Action Button: Custom 39">
            <a:hlinkClick r:id="" action="ppaction://noaction" highlightClick="1">
              <a:snd r:embed="rId13" name="2_10_Monto.wav"/>
            </a:hlinkClick>
          </p:cNvPr>
          <p:cNvSpPr/>
          <p:nvPr/>
        </p:nvSpPr>
        <p:spPr>
          <a:xfrm>
            <a:off x="4137333" y="5832215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entury Gothic" panose="020B0502020202020204" pitchFamily="34" charset="0"/>
              </a:rPr>
              <a:t>10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78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" grpId="0"/>
      <p:bldP spid="19" grpId="0"/>
      <p:bldP spid="4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7517" y="74248"/>
            <a:ext cx="9923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Read 10 sentences that Esteban wrote about his usual weekends.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916" y="1623866"/>
            <a:ext cx="1050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7517" y="474384"/>
            <a:ext cx="9695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 some, he says what 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does. In others, he says what 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he and his brother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do. 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7516" y="867996"/>
            <a:ext cx="8284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Decide if the statements on the right are true or false.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807952"/>
              </p:ext>
            </p:extLst>
          </p:nvPr>
        </p:nvGraphicFramePr>
        <p:xfrm>
          <a:off x="5203027" y="1514380"/>
          <a:ext cx="6790972" cy="466993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209334">
                  <a:extLst>
                    <a:ext uri="{9D8B030D-6E8A-4147-A177-3AD203B41FA5}">
                      <a16:colId xmlns="" xmlns:a16="http://schemas.microsoft.com/office/drawing/2014/main" val="4247093851"/>
                    </a:ext>
                  </a:extLst>
                </a:gridCol>
                <a:gridCol w="865239">
                  <a:extLst>
                    <a:ext uri="{9D8B030D-6E8A-4147-A177-3AD203B41FA5}">
                      <a16:colId xmlns="" xmlns:a16="http://schemas.microsoft.com/office/drawing/2014/main" val="4056316414"/>
                    </a:ext>
                  </a:extLst>
                </a:gridCol>
                <a:gridCol w="716399">
                  <a:extLst>
                    <a:ext uri="{9D8B030D-6E8A-4147-A177-3AD203B41FA5}">
                      <a16:colId xmlns="" xmlns:a16="http://schemas.microsoft.com/office/drawing/2014/main" val="1982841462"/>
                    </a:ext>
                  </a:extLst>
                </a:gridCol>
              </a:tblGrid>
              <a:tr h="419373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True</a:t>
                      </a:r>
                      <a:endParaRPr lang="en-GB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False</a:t>
                      </a:r>
                      <a:endParaRPr lang="en-GB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2651466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70154404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93008471"/>
                  </a:ext>
                </a:extLst>
              </a:tr>
              <a:tr h="476206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54046979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71548854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43618112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46121427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86631605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99712503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1882201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5618795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281684" y="1979171"/>
            <a:ext cx="4844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Only Esteban walks around town.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81684" y="2360237"/>
            <a:ext cx="4844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Only Esteban studies German.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81683" y="2811200"/>
            <a:ext cx="5511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Esteban and his brother play football.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81683" y="3288881"/>
            <a:ext cx="5511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Esteban and his brother help at home.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81683" y="3686210"/>
            <a:ext cx="5511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Esteban and his brother go on bike rides.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81683" y="4084973"/>
            <a:ext cx="5511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Only Esteban sunbathes.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81683" y="4497606"/>
            <a:ext cx="5511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Only Esteban sings in a group.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46189" y="1913159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46188" y="2770806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412814" y="2338011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454203" y="3607254"/>
            <a:ext cx="515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646187" y="3213133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434024" y="4068919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650052" y="4467891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642948" y="4894532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650051" y="5356197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454484" y="5788400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62174" y="4919047"/>
            <a:ext cx="4968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Only Esteban dances with friends.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62174" y="5356197"/>
            <a:ext cx="5511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Esteban and his brother take photos.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62174" y="5752954"/>
            <a:ext cx="4393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Only Esteban prepares food.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1040551" y="58967"/>
            <a:ext cx="1115007" cy="400919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Century Gothic" panose="020B0502020202020204" pitchFamily="34" charset="0"/>
              </a:rPr>
              <a:t>leer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769307"/>
              </p:ext>
            </p:extLst>
          </p:nvPr>
        </p:nvGraphicFramePr>
        <p:xfrm>
          <a:off x="544086" y="1661718"/>
          <a:ext cx="3664166" cy="425056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664166">
                  <a:extLst>
                    <a:ext uri="{9D8B030D-6E8A-4147-A177-3AD203B41FA5}">
                      <a16:colId xmlns="" xmlns:a16="http://schemas.microsoft.com/office/drawing/2014/main" val="4247093851"/>
                    </a:ext>
                  </a:extLst>
                </a:gridCol>
              </a:tblGrid>
              <a:tr h="41937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70154404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93008471"/>
                  </a:ext>
                </a:extLst>
              </a:tr>
              <a:tr h="476206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54046979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71548854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43618112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46121427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86631605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99712503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1882201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56187956"/>
                  </a:ext>
                </a:extLst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544086" y="1661718"/>
            <a:ext cx="3407867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s-ES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1. Ando por la ciudad.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4086" y="2118817"/>
            <a:ext cx="3407867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2.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Estudiamos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alemán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4086" y="2575916"/>
            <a:ext cx="3407867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3.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Jugamos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al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fútbol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4086" y="2983991"/>
            <a:ext cx="3407867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4.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Ayudamos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casa.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44086" y="3386889"/>
            <a:ext cx="3407867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5. Monto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bici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44086" y="3838612"/>
            <a:ext cx="3407867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6.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Tomamos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el sol.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4086" y="4238722"/>
            <a:ext cx="3407867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7. Canto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un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grupo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4086" y="4675391"/>
            <a:ext cx="3407867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8.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Bailo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con amigos.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44086" y="5075501"/>
            <a:ext cx="3407867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9.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Sacamos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fotos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44085" y="5502292"/>
            <a:ext cx="3407867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10.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Preparamos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comida.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044339" y="6472560"/>
            <a:ext cx="4269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252963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8594" y="501649"/>
            <a:ext cx="5655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Linda y su novio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1458" y="1527586"/>
            <a:ext cx="1025619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Student A, you are Linda. 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Use the prompt cards to make sentences about </a:t>
            </a:r>
            <a:r>
              <a:rPr lang="en-GB" sz="28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things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you do alone and </a:t>
            </a:r>
            <a:r>
              <a:rPr lang="en-GB" sz="28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activities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you do with your boyfriend.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Student B, listen carefully and complete the grid.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Afterwards you will change roles. 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44339" y="6472560"/>
            <a:ext cx="4269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530862" y="84414"/>
            <a:ext cx="2462171" cy="417235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 smtClean="0">
                <a:latin typeface="Century Gothic" panose="020B0502020202020204" pitchFamily="34" charset="0"/>
              </a:rPr>
              <a:t>hablar</a:t>
            </a:r>
            <a:r>
              <a:rPr lang="en-GB" sz="2000" dirty="0" smtClean="0">
                <a:latin typeface="Century Gothic" panose="020B0502020202020204" pitchFamily="34" charset="0"/>
              </a:rPr>
              <a:t> / </a:t>
            </a:r>
            <a:r>
              <a:rPr lang="en-GB" sz="2000" dirty="0" err="1" smtClean="0">
                <a:latin typeface="Century Gothic" panose="020B0502020202020204" pitchFamily="34" charset="0"/>
              </a:rPr>
              <a:t>escuchar</a:t>
            </a:r>
            <a:endParaRPr lang="en-GB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62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33214" y="2548617"/>
            <a:ext cx="2322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study French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24778" y="5238529"/>
            <a:ext cx="2254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take photos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98929" y="2568668"/>
            <a:ext cx="2606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rest at home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23573" y="5247318"/>
            <a:ext cx="2474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prepare food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44053" y="2568668"/>
            <a:ext cx="273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dance salsa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812790" y="5190391"/>
            <a:ext cx="2536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listen to music</a:t>
            </a:r>
          </a:p>
        </p:txBody>
      </p:sp>
      <p:pic>
        <p:nvPicPr>
          <p:cNvPr id="46" name="Picture 6" descr="http://www.clker.com/cliparts/3/7/3/d/11954448501086497047Gerald_G_Girl_Face_Cartoon_2.svg.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76" y="945678"/>
            <a:ext cx="1238325" cy="139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http://www.clker.com/cliparts/c/e/7/4/1195444712973371681Gerald_G_Boy_Face_Cartoon_4.svg.m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591" y="932318"/>
            <a:ext cx="1280586" cy="130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http://www.clker.com/cliparts/3/7/3/d/11954448501086497047Gerald_G_Girl_Face_Cartoon_2.svg.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677" y="951700"/>
            <a:ext cx="1151318" cy="129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32322" y="11191"/>
            <a:ext cx="1754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Student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0" y="6092251"/>
            <a:ext cx="2740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Image source: </a:t>
            </a:r>
            <a:r>
              <a:rPr lang="en-GB" sz="1200" dirty="0">
                <a:latin typeface="Century Gothic" panose="020B0502020202020204" pitchFamily="34" charset="0"/>
                <a:hlinkClick r:id="rId5"/>
              </a:rPr>
              <a:t>www.clikr.com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99904" y="6130518"/>
            <a:ext cx="2998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530862" y="84414"/>
            <a:ext cx="2462171" cy="428917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 smtClean="0">
                <a:latin typeface="Century Gothic" panose="020B0502020202020204" pitchFamily="34" charset="0"/>
              </a:rPr>
              <a:t>hablar</a:t>
            </a:r>
            <a:r>
              <a:rPr lang="en-GB" sz="2000" dirty="0" smtClean="0">
                <a:latin typeface="Century Gothic" panose="020B0502020202020204" pitchFamily="34" charset="0"/>
              </a:rPr>
              <a:t> / </a:t>
            </a:r>
            <a:r>
              <a:rPr lang="en-GB" sz="2000" dirty="0" err="1" smtClean="0">
                <a:latin typeface="Century Gothic" panose="020B0502020202020204" pitchFamily="34" charset="0"/>
              </a:rPr>
              <a:t>escuchar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7393" y="578374"/>
            <a:ext cx="3367144" cy="26472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057393" y="3331544"/>
            <a:ext cx="3367144" cy="26472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4563527" y="579042"/>
            <a:ext cx="3367144" cy="26472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563527" y="3341511"/>
            <a:ext cx="3367144" cy="26472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/>
          <p:cNvSpPr/>
          <p:nvPr/>
        </p:nvSpPr>
        <p:spPr>
          <a:xfrm>
            <a:off x="8069661" y="578374"/>
            <a:ext cx="3367144" cy="26472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069661" y="3359367"/>
            <a:ext cx="3367144" cy="26472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4" name="Picture 6" descr="http://www.clker.com/cliparts/3/7/3/d/11954448501086497047Gerald_G_Girl_Face_Cartoon_2.svg.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42" y="910536"/>
            <a:ext cx="1238325" cy="139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 descr="http://www.clker.com/cliparts/c/e/7/4/1195444712973371681Gerald_G_Boy_Face_Cartoon_4.svg.m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449" y="937194"/>
            <a:ext cx="1280586" cy="130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http://www.clker.com/cliparts/3/7/3/d/11954448501086497047Gerald_G_Girl_Face_Cartoon_2.svg.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60" y="3750725"/>
            <a:ext cx="1151318" cy="129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 descr="http://www.clker.com/cliparts/3/7/3/d/11954448501086497047Gerald_G_Girl_Face_Cartoon_2.svg.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06" y="3631862"/>
            <a:ext cx="1238325" cy="139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0" descr="http://www.clker.com/cliparts/c/e/7/4/1195444712973371681Gerald_G_Boy_Face_Cartoon_4.svg.m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349" y="3665194"/>
            <a:ext cx="1280586" cy="130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http://www.clker.com/cliparts/3/7/3/d/11954448501086497047Gerald_G_Girl_Face_Cartoon_2.svg.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574" y="3555770"/>
            <a:ext cx="1151318" cy="129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97059" y="624047"/>
            <a:ext cx="479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1.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563527" y="602855"/>
            <a:ext cx="5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2.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069661" y="602855"/>
            <a:ext cx="5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3.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084430" y="3341511"/>
            <a:ext cx="5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4.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547524" y="3341511"/>
            <a:ext cx="5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5.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069661" y="3341511"/>
            <a:ext cx="5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6.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44339" y="6472560"/>
            <a:ext cx="4269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391660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55225" y="2616593"/>
            <a:ext cx="2558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play the guitar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72017" y="5363031"/>
            <a:ext cx="2931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walk around town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11054" y="2662011"/>
            <a:ext cx="2856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go for a bike ride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60467" y="5363031"/>
            <a:ext cx="263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play tennis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19614" y="2635861"/>
            <a:ext cx="273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sing in a group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024849" y="5340089"/>
            <a:ext cx="295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practise sports</a:t>
            </a:r>
          </a:p>
        </p:txBody>
      </p:sp>
      <p:pic>
        <p:nvPicPr>
          <p:cNvPr id="46" name="Picture 6" descr="http://www.clker.com/cliparts/3/7/3/d/11954448501086497047Gerald_G_Girl_Face_Cartoon_2.svg.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327" y="1153657"/>
            <a:ext cx="1238325" cy="139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http://www.clker.com/cliparts/c/e/7/4/1195444712973371681Gerald_G_Boy_Face_Cartoon_4.svg.m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225" y="1153657"/>
            <a:ext cx="1280586" cy="130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http://www.clker.com/cliparts/3/7/3/d/11954448501086497047Gerald_G_Girl_Face_Cartoon_2.svg.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298" y="1157222"/>
            <a:ext cx="1151318" cy="129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0" y="6094692"/>
            <a:ext cx="2740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Image source: </a:t>
            </a:r>
            <a:r>
              <a:rPr lang="en-GB" sz="1200" dirty="0">
                <a:latin typeface="Century Gothic" panose="020B0502020202020204" pitchFamily="34" charset="0"/>
                <a:hlinkClick r:id="rId5"/>
              </a:rPr>
              <a:t>www.clikr.com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831028" y="685164"/>
            <a:ext cx="3367144" cy="26472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31028" y="3438334"/>
            <a:ext cx="3367144" cy="26472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337162" y="685832"/>
            <a:ext cx="3367144" cy="26472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337162" y="3448301"/>
            <a:ext cx="3367144" cy="26472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843296" y="685164"/>
            <a:ext cx="3367144" cy="26472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843296" y="3466157"/>
            <a:ext cx="3367144" cy="26472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4" name="Picture 6" descr="http://www.clker.com/cliparts/3/7/3/d/11954448501086497047Gerald_G_Girl_Face_Cartoon_2.svg.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17" y="1085274"/>
            <a:ext cx="1238325" cy="139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 descr="http://www.clker.com/cliparts/c/e/7/4/1195444712973371681Gerald_G_Boy_Face_Cartoon_4.svg.m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68" y="1117521"/>
            <a:ext cx="1280586" cy="130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http://www.clker.com/cliparts/3/7/3/d/11954448501086497047Gerald_G_Girl_Face_Cartoon_2.svg.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683" y="3822300"/>
            <a:ext cx="1151318" cy="129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 descr="http://www.clker.com/cliparts/3/7/3/d/11954448501086497047Gerald_G_Girl_Face_Cartoon_2.svg.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541" y="3800888"/>
            <a:ext cx="1238325" cy="139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0" descr="http://www.clker.com/cliparts/c/e/7/4/1195444712973371681Gerald_G_Boy_Face_Cartoon_4.svg.m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56" y="3797490"/>
            <a:ext cx="1280586" cy="130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http://www.clker.com/cliparts/3/7/3/d/11954448501086497047Gerald_G_Girl_Face_Cartoon_2.svg.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754" y="3822300"/>
            <a:ext cx="1151318" cy="129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863300" y="719912"/>
            <a:ext cx="479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7.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272616" y="655856"/>
            <a:ext cx="5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8.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78750" y="655856"/>
            <a:ext cx="5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9.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3518" y="3394512"/>
            <a:ext cx="713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10.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256612" y="3394512"/>
            <a:ext cx="707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11.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778750" y="3394512"/>
            <a:ext cx="68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12.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322" y="11191"/>
            <a:ext cx="1754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Student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44339" y="6472560"/>
            <a:ext cx="4269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530862" y="84414"/>
            <a:ext cx="2462171" cy="428917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 smtClean="0">
                <a:latin typeface="Century Gothic" panose="020B0502020202020204" pitchFamily="34" charset="0"/>
              </a:rPr>
              <a:t>hablar</a:t>
            </a:r>
            <a:r>
              <a:rPr lang="en-GB" sz="2000" dirty="0" smtClean="0">
                <a:latin typeface="Century Gothic" panose="020B0502020202020204" pitchFamily="34" charset="0"/>
              </a:rPr>
              <a:t> / </a:t>
            </a:r>
            <a:r>
              <a:rPr lang="en-GB" sz="2000" dirty="0" err="1" smtClean="0">
                <a:latin typeface="Century Gothic" panose="020B0502020202020204" pitchFamily="34" charset="0"/>
              </a:rPr>
              <a:t>escuchar</a:t>
            </a:r>
            <a:endParaRPr lang="en-GB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18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Need help?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3491" y="1469873"/>
            <a:ext cx="788535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study French –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estudiar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francés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rest at home –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descansar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casa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dance salsa –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bailar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salsa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take photos –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sacar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prepare food –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preparar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comida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listen to music –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música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44339" y="6472560"/>
            <a:ext cx="4269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530862" y="84414"/>
            <a:ext cx="2462171" cy="428917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 smtClean="0">
                <a:latin typeface="Century Gothic" panose="020B0502020202020204" pitchFamily="34" charset="0"/>
              </a:rPr>
              <a:t>hablar</a:t>
            </a:r>
            <a:r>
              <a:rPr lang="en-GB" sz="2000" dirty="0" smtClean="0">
                <a:latin typeface="Century Gothic" panose="020B0502020202020204" pitchFamily="34" charset="0"/>
              </a:rPr>
              <a:t> / </a:t>
            </a:r>
            <a:r>
              <a:rPr lang="en-GB" sz="2000" dirty="0" err="1" smtClean="0">
                <a:latin typeface="Century Gothic" panose="020B0502020202020204" pitchFamily="34" charset="0"/>
              </a:rPr>
              <a:t>escuchar</a:t>
            </a:r>
            <a:endParaRPr lang="en-GB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3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Need help?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2066" y="1489109"/>
            <a:ext cx="788535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play the guitar –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tocar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guitarra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go for a bike ride –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sing in 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grup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–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cantar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grupo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walk around town –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andar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la ciudad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play tennis –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jugar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tenis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practise sports –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practicar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deportes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44339" y="6472560"/>
            <a:ext cx="4269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530862" y="84414"/>
            <a:ext cx="2462171" cy="428917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 smtClean="0">
                <a:latin typeface="Century Gothic" panose="020B0502020202020204" pitchFamily="34" charset="0"/>
              </a:rPr>
              <a:t>hablar</a:t>
            </a:r>
            <a:r>
              <a:rPr lang="en-GB" sz="2000" dirty="0" smtClean="0">
                <a:latin typeface="Century Gothic" panose="020B0502020202020204" pitchFamily="34" charset="0"/>
              </a:rPr>
              <a:t> / </a:t>
            </a:r>
            <a:r>
              <a:rPr lang="en-GB" sz="2000" dirty="0" err="1" smtClean="0">
                <a:latin typeface="Century Gothic" panose="020B0502020202020204" pitchFamily="34" charset="0"/>
              </a:rPr>
              <a:t>escuchar</a:t>
            </a:r>
            <a:endParaRPr lang="en-GB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9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616795"/>
              </p:ext>
            </p:extLst>
          </p:nvPr>
        </p:nvGraphicFramePr>
        <p:xfrm>
          <a:off x="1051014" y="861857"/>
          <a:ext cx="10520980" cy="442739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948049">
                  <a:extLst>
                    <a:ext uri="{9D8B030D-6E8A-4147-A177-3AD203B41FA5}">
                      <a16:colId xmlns="" xmlns:a16="http://schemas.microsoft.com/office/drawing/2014/main" val="1481095453"/>
                    </a:ext>
                  </a:extLst>
                </a:gridCol>
                <a:gridCol w="2507001">
                  <a:extLst>
                    <a:ext uri="{9D8B030D-6E8A-4147-A177-3AD203B41FA5}">
                      <a16:colId xmlns="" xmlns:a16="http://schemas.microsoft.com/office/drawing/2014/main" val="1255594446"/>
                    </a:ext>
                  </a:extLst>
                </a:gridCol>
                <a:gridCol w="3065930">
                  <a:extLst>
                    <a:ext uri="{9D8B030D-6E8A-4147-A177-3AD203B41FA5}">
                      <a16:colId xmlns="" xmlns:a16="http://schemas.microsoft.com/office/drawing/2014/main" val="1351231184"/>
                    </a:ext>
                  </a:extLst>
                </a:gridCol>
              </a:tblGrid>
              <a:tr h="860616"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alone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with</a:t>
                      </a:r>
                      <a:r>
                        <a:rPr lang="en-GB" sz="32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boyfriend</a:t>
                      </a:r>
                      <a:endParaRPr lang="en-GB" sz="3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02356963"/>
                  </a:ext>
                </a:extLst>
              </a:tr>
              <a:tr h="594463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1. study French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77435741"/>
                  </a:ext>
                </a:extLst>
              </a:tr>
              <a:tr h="594463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2. rest at home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587047453"/>
                  </a:ext>
                </a:extLst>
              </a:tr>
              <a:tr h="594463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3. dance salsa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532016955"/>
                  </a:ext>
                </a:extLst>
              </a:tr>
              <a:tr h="594463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4. take photos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577746405"/>
                  </a:ext>
                </a:extLst>
              </a:tr>
              <a:tr h="594463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5.</a:t>
                      </a:r>
                      <a:r>
                        <a:rPr lang="en-GB" sz="28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prepare food</a:t>
                      </a:r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74509739"/>
                  </a:ext>
                </a:extLst>
              </a:tr>
              <a:tr h="594463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6. listen to music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76418935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322" y="11191"/>
            <a:ext cx="1754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Student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44339" y="6472560"/>
            <a:ext cx="4269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548447" y="143669"/>
            <a:ext cx="2462171" cy="428917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 smtClean="0">
                <a:latin typeface="Century Gothic" panose="020B0502020202020204" pitchFamily="34" charset="0"/>
              </a:rPr>
              <a:t>hablar</a:t>
            </a:r>
            <a:r>
              <a:rPr lang="en-GB" sz="2000" dirty="0" smtClean="0">
                <a:latin typeface="Century Gothic" panose="020B0502020202020204" pitchFamily="34" charset="0"/>
              </a:rPr>
              <a:t> / </a:t>
            </a:r>
            <a:r>
              <a:rPr lang="en-GB" sz="2000" dirty="0" err="1" smtClean="0">
                <a:latin typeface="Century Gothic" panose="020B0502020202020204" pitchFamily="34" charset="0"/>
              </a:rPr>
              <a:t>escuchar</a:t>
            </a:r>
            <a:endParaRPr lang="en-GB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65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nish_French_German_Templates (2).pptx" id="{30E28854-302B-4733-9883-753A70868D1A}" vid="{5A19C407-B07F-4991-B60B-FF1D41BF592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2111</TotalTime>
  <Words>1515</Words>
  <Application>Microsoft Office PowerPoint</Application>
  <PresentationFormat>Widescreen</PresentationFormat>
  <Paragraphs>313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Gothic</vt:lpstr>
      <vt:lpstr>Tw Cen MT</vt:lpstr>
      <vt:lpstr>Wingdings</vt:lpstr>
      <vt:lpstr>Office Theme</vt:lpstr>
      <vt:lpstr>Saying who is the subject or ‘doer’:  -AR verbs with ‘I’ versus ‘we’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Need help?</vt:lpstr>
      <vt:lpstr>Need help?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157</cp:revision>
  <dcterms:created xsi:type="dcterms:W3CDTF">2019-03-13T19:15:09Z</dcterms:created>
  <dcterms:modified xsi:type="dcterms:W3CDTF">2019-04-28T20:46:02Z</dcterms:modified>
</cp:coreProperties>
</file>