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13" r:id="rId2"/>
    <p:sldId id="370" r:id="rId3"/>
    <p:sldId id="371" r:id="rId4"/>
    <p:sldId id="348" r:id="rId5"/>
    <p:sldId id="3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2D32384-6218-445C-8C5E-48D8F08608E5}">
          <p14:sldIdLst>
            <p14:sldId id="313"/>
            <p14:sldId id="370"/>
            <p14:sldId id="371"/>
            <p14:sldId id="348"/>
            <p14:sldId id="3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D2A2E7F-514A-C029-C648-E4112C2BFB9C}" name="Potter, Hilary" initials="PH" userId="Potter, Hilary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5B5855"/>
    <a:srgbClr val="FFEEAB"/>
    <a:srgbClr val="FFECCB"/>
    <a:srgbClr val="FFF6E7"/>
    <a:srgbClr val="FFF5CC"/>
    <a:srgbClr val="FFF6D4"/>
    <a:srgbClr val="000066"/>
    <a:srgbClr val="00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2" autoAdjust="0"/>
    <p:restoredTop sz="44080" autoAdjust="0"/>
  </p:normalViewPr>
  <p:slideViewPr>
    <p:cSldViewPr snapToGrid="0">
      <p:cViewPr varScale="1">
        <p:scale>
          <a:sx n="43" d="100"/>
          <a:sy n="43" d="100"/>
        </p:scale>
        <p:origin x="3272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17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AE9C-ACF2-4362-814B-1AB50972AD2E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212F4-EB5A-464B-92EC-DACFCB1CC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</a:t>
            </a:r>
            <a:r>
              <a:rPr lang="en-US" dirty="0"/>
              <a:t>: 3 minutes</a:t>
            </a:r>
          </a:p>
          <a:p>
            <a:endParaRPr lang="en-US" dirty="0"/>
          </a:p>
          <a:p>
            <a:r>
              <a:rPr lang="en-US" b="1" dirty="0"/>
              <a:t>Aim:</a:t>
            </a:r>
            <a:r>
              <a:rPr lang="en-US" dirty="0"/>
              <a:t> to revisit negation in German.</a:t>
            </a:r>
          </a:p>
          <a:p>
            <a:endParaRPr lang="en-US" dirty="0"/>
          </a:p>
          <a:p>
            <a:r>
              <a:rPr lang="en-US" b="1" dirty="0"/>
              <a:t>Procedure: </a:t>
            </a:r>
          </a:p>
          <a:p>
            <a:pPr marL="228600" indent="-228600">
              <a:buAutoNum type="arabicPeriod"/>
            </a:pPr>
            <a:r>
              <a:rPr lang="en-US" dirty="0"/>
              <a:t>Cycle through the information</a:t>
            </a:r>
          </a:p>
          <a:p>
            <a:pPr marL="228600" indent="-228600">
              <a:buAutoNum type="arabicPeriod"/>
            </a:pPr>
            <a:r>
              <a:rPr lang="en-US" dirty="0"/>
              <a:t>Elicit the English meanings for the German examples each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118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Higher version</a:t>
            </a:r>
          </a:p>
          <a:p>
            <a:r>
              <a:rPr lang="en-GB" b="1" dirty="0"/>
              <a:t>Timing 8 minutes</a:t>
            </a:r>
          </a:p>
          <a:p>
            <a:endParaRPr lang="en-GB" dirty="0"/>
          </a:p>
          <a:p>
            <a:r>
              <a:rPr lang="en-GB" b="1" dirty="0"/>
              <a:t>Aim: </a:t>
            </a:r>
            <a:r>
              <a:rPr lang="en-GB" b="0" dirty="0"/>
              <a:t>to practise written differentiation of </a:t>
            </a:r>
            <a:r>
              <a:rPr lang="en-GB" b="1" dirty="0" err="1"/>
              <a:t>nicht</a:t>
            </a:r>
            <a:r>
              <a:rPr lang="en-GB" b="0" dirty="0"/>
              <a:t> and </a:t>
            </a:r>
            <a:r>
              <a:rPr lang="en-GB" b="1" dirty="0" err="1"/>
              <a:t>kein</a:t>
            </a:r>
            <a:r>
              <a:rPr lang="en-GB" b="0" dirty="0"/>
              <a:t>. </a:t>
            </a:r>
            <a:endParaRPr lang="en-GB" b="1" dirty="0"/>
          </a:p>
          <a:p>
            <a:endParaRPr lang="en-GB" dirty="0"/>
          </a:p>
          <a:p>
            <a:r>
              <a:rPr lang="en-GB" b="1" dirty="0"/>
              <a:t>Procedure: </a:t>
            </a:r>
          </a:p>
          <a:p>
            <a:pPr marL="228600" indent="-228600">
              <a:buAutoNum type="arabicPeriod"/>
            </a:pPr>
            <a:r>
              <a:rPr lang="en-GB" b="0" dirty="0"/>
              <a:t>Read the text and fill in the gaps with </a:t>
            </a:r>
            <a:r>
              <a:rPr lang="en-GB" b="0" dirty="0" err="1"/>
              <a:t>kein</a:t>
            </a:r>
            <a:r>
              <a:rPr lang="en-GB" b="0" dirty="0"/>
              <a:t>/</a:t>
            </a:r>
            <a:r>
              <a:rPr lang="en-GB" b="0" dirty="0" err="1"/>
              <a:t>nicht</a:t>
            </a:r>
            <a:r>
              <a:rPr lang="en-GB" b="0" dirty="0"/>
              <a:t>.</a:t>
            </a:r>
          </a:p>
          <a:p>
            <a:pPr marL="228600" indent="-228600">
              <a:buAutoNum type="arabicPeriod"/>
            </a:pPr>
            <a:r>
              <a:rPr lang="en-GB" b="0" dirty="0"/>
              <a:t>Feed back orally and ask students to explain their choice each time.</a:t>
            </a:r>
          </a:p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1635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Foundation version</a:t>
            </a:r>
          </a:p>
          <a:p>
            <a:endParaRPr lang="en-GB" b="1" dirty="0"/>
          </a:p>
          <a:p>
            <a:r>
              <a:rPr lang="en-GB" b="1" dirty="0"/>
              <a:t>Timing 8 minutes</a:t>
            </a:r>
          </a:p>
          <a:p>
            <a:endParaRPr lang="en-GB" dirty="0"/>
          </a:p>
          <a:p>
            <a:r>
              <a:rPr lang="en-GB" b="1" dirty="0"/>
              <a:t>Aim: </a:t>
            </a:r>
            <a:r>
              <a:rPr lang="en-GB" b="0" dirty="0"/>
              <a:t>to practise written differentiation of </a:t>
            </a:r>
            <a:r>
              <a:rPr lang="en-GB" b="1" dirty="0" err="1"/>
              <a:t>nicht</a:t>
            </a:r>
            <a:r>
              <a:rPr lang="en-GB" b="0" dirty="0"/>
              <a:t> and </a:t>
            </a:r>
            <a:r>
              <a:rPr lang="en-GB" b="1" dirty="0" err="1"/>
              <a:t>kein</a:t>
            </a:r>
            <a:r>
              <a:rPr lang="en-GB" b="0" dirty="0"/>
              <a:t>. </a:t>
            </a:r>
            <a:endParaRPr lang="en-GB" b="1" dirty="0"/>
          </a:p>
          <a:p>
            <a:endParaRPr lang="en-GB" dirty="0"/>
          </a:p>
          <a:p>
            <a:r>
              <a:rPr lang="en-GB" b="1" dirty="0"/>
              <a:t>Procedure: </a:t>
            </a:r>
          </a:p>
          <a:p>
            <a:pPr marL="228600" indent="-228600">
              <a:buAutoNum type="arabicPeriod"/>
            </a:pPr>
            <a:r>
              <a:rPr lang="en-GB" b="0" dirty="0"/>
              <a:t>Read the text and fill in the gaps with </a:t>
            </a:r>
            <a:r>
              <a:rPr lang="en-GB" b="0" dirty="0" err="1"/>
              <a:t>kein</a:t>
            </a:r>
            <a:r>
              <a:rPr lang="en-GB" b="0" dirty="0"/>
              <a:t>/</a:t>
            </a:r>
            <a:r>
              <a:rPr lang="en-GB" b="0" dirty="0" err="1"/>
              <a:t>nicht</a:t>
            </a:r>
            <a:r>
              <a:rPr lang="en-GB" b="0" dirty="0"/>
              <a:t>.</a:t>
            </a:r>
          </a:p>
          <a:p>
            <a:pPr marL="228600" indent="-228600">
              <a:buAutoNum type="arabicPeriod"/>
            </a:pPr>
            <a:r>
              <a:rPr lang="en-GB" b="0" dirty="0"/>
              <a:t>Feed back orally and ask students to explain their choice each time.</a:t>
            </a:r>
          </a:p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3750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Higher tier</a:t>
            </a:r>
          </a:p>
          <a:p>
            <a:endParaRPr lang="en-US" b="1" dirty="0"/>
          </a:p>
          <a:p>
            <a:r>
              <a:rPr lang="en-US" b="1" dirty="0"/>
              <a:t>Timing:</a:t>
            </a:r>
            <a:r>
              <a:rPr lang="en-US" dirty="0"/>
              <a:t> 10 minutes</a:t>
            </a:r>
          </a:p>
          <a:p>
            <a:endParaRPr lang="en-US" dirty="0"/>
          </a:p>
          <a:p>
            <a:r>
              <a:rPr lang="en-US" b="1" dirty="0"/>
              <a:t>Aim</a:t>
            </a:r>
            <a:r>
              <a:rPr lang="en-US" dirty="0"/>
              <a:t>: to </a:t>
            </a:r>
            <a:r>
              <a:rPr lang="en-US" dirty="0" err="1"/>
              <a:t>practise</a:t>
            </a:r>
            <a:r>
              <a:rPr lang="en-US" dirty="0"/>
              <a:t> written production of </a:t>
            </a:r>
            <a:r>
              <a:rPr lang="en-US" dirty="0" err="1"/>
              <a:t>kein</a:t>
            </a:r>
            <a:r>
              <a:rPr lang="en-US" dirty="0"/>
              <a:t>/</a:t>
            </a:r>
            <a:r>
              <a:rPr lang="en-US" dirty="0" err="1"/>
              <a:t>nicht</a:t>
            </a:r>
            <a:r>
              <a:rPr lang="en-US" dirty="0"/>
              <a:t> in a more open-ended written task.</a:t>
            </a:r>
          </a:p>
          <a:p>
            <a:endParaRPr lang="en-US" dirty="0"/>
          </a:p>
          <a:p>
            <a:r>
              <a:rPr lang="en-US" b="1" dirty="0"/>
              <a:t>Procedure</a:t>
            </a:r>
            <a:r>
              <a:rPr lang="en-US" dirty="0"/>
              <a:t>: </a:t>
            </a:r>
          </a:p>
          <a:p>
            <a:pPr marL="228600" indent="-228600">
              <a:buAutoNum type="arabicPeriod"/>
            </a:pPr>
            <a:r>
              <a:rPr lang="en-US" dirty="0"/>
              <a:t>Read through the four statements and check comprehension.</a:t>
            </a:r>
          </a:p>
          <a:p>
            <a:pPr marL="228600" indent="-228600">
              <a:buAutoNum type="arabicPeriod"/>
            </a:pPr>
            <a:r>
              <a:rPr lang="en-US" dirty="0"/>
              <a:t>Students work in pairs and write responses to the statements using </a:t>
            </a:r>
            <a:r>
              <a:rPr lang="en-US" dirty="0" err="1"/>
              <a:t>kein</a:t>
            </a:r>
            <a:r>
              <a:rPr lang="en-US" dirty="0"/>
              <a:t>/nicht as appropriate.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037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Foundation tier</a:t>
            </a:r>
          </a:p>
          <a:p>
            <a:endParaRPr lang="en-US" b="1" dirty="0"/>
          </a:p>
          <a:p>
            <a:r>
              <a:rPr lang="en-US" b="1" dirty="0"/>
              <a:t>Timing:</a:t>
            </a:r>
            <a:r>
              <a:rPr lang="en-US" dirty="0"/>
              <a:t> 10 minutes</a:t>
            </a:r>
          </a:p>
          <a:p>
            <a:endParaRPr lang="en-US" dirty="0"/>
          </a:p>
          <a:p>
            <a:r>
              <a:rPr lang="en-US" b="1" dirty="0"/>
              <a:t>Aim</a:t>
            </a:r>
            <a:r>
              <a:rPr lang="en-US" dirty="0"/>
              <a:t>: to </a:t>
            </a:r>
            <a:r>
              <a:rPr lang="en-US" dirty="0" err="1"/>
              <a:t>practise</a:t>
            </a:r>
            <a:r>
              <a:rPr lang="en-US" dirty="0"/>
              <a:t> written production of </a:t>
            </a:r>
            <a:r>
              <a:rPr lang="en-US" dirty="0" err="1"/>
              <a:t>kein</a:t>
            </a:r>
            <a:r>
              <a:rPr lang="en-US" dirty="0"/>
              <a:t>/</a:t>
            </a:r>
            <a:r>
              <a:rPr lang="en-US" dirty="0" err="1"/>
              <a:t>nicht</a:t>
            </a:r>
            <a:r>
              <a:rPr lang="en-US" dirty="0"/>
              <a:t> in a more open-ended written task.</a:t>
            </a:r>
          </a:p>
          <a:p>
            <a:endParaRPr lang="en-US" dirty="0"/>
          </a:p>
          <a:p>
            <a:r>
              <a:rPr lang="en-US" b="1" dirty="0"/>
              <a:t>Procedure</a:t>
            </a:r>
            <a:r>
              <a:rPr lang="en-US" dirty="0"/>
              <a:t>: </a:t>
            </a:r>
          </a:p>
          <a:p>
            <a:pPr marL="228600" indent="-228600">
              <a:buAutoNum type="arabicPeriod"/>
            </a:pPr>
            <a:r>
              <a:rPr lang="en-US" dirty="0"/>
              <a:t>Read through the four statements and check comprehension.</a:t>
            </a:r>
          </a:p>
          <a:p>
            <a:pPr marL="228600" indent="-228600">
              <a:buAutoNum type="arabicPeriod"/>
            </a:pPr>
            <a:r>
              <a:rPr lang="en-US" dirty="0"/>
              <a:t>Students work in pairs and write responses to the statements using </a:t>
            </a:r>
            <a:r>
              <a:rPr lang="en-US" dirty="0" err="1"/>
              <a:t>kein</a:t>
            </a:r>
            <a:r>
              <a:rPr lang="en-US" dirty="0"/>
              <a:t>/nicht as appropriate.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573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62571446-7954-414E-9DB8-BF1D362188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 descr="Map&#10;&#10;Description automatically generated">
            <a:extLst>
              <a:ext uri="{FF2B5EF4-FFF2-40B4-BE49-F238E27FC236}">
                <a16:creationId xmlns:a16="http://schemas.microsoft.com/office/drawing/2014/main" id="{3141575F-F2C1-4566-A851-BE20CB6C51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630" y="161531"/>
            <a:ext cx="921940" cy="118073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467F76C-DA5B-49DF-A177-918DB6A6C24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478" y="6483598"/>
            <a:ext cx="2274092" cy="212871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FFCC4F5-9CCC-4717-BE70-2F72AABF9B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3538" y="5329486"/>
            <a:ext cx="2974975" cy="115411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B2FBAE8-A440-4E2A-AF34-22068D446A4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3538" y="2796466"/>
            <a:ext cx="4864546" cy="47939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555EDF1-BA5E-4B1D-BBC1-D461B67A84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3538" y="1952625"/>
            <a:ext cx="6640512" cy="844550"/>
          </a:xfrm>
        </p:spPr>
        <p:txBody>
          <a:bodyPr>
            <a:normAutofit/>
          </a:bodyPr>
          <a:lstStyle>
            <a:lvl1pPr marL="0" indent="0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7941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oss_Box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66587BCE-A7F1-4179-89F8-23987193176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44261" y="1951024"/>
            <a:ext cx="4826664" cy="2645545"/>
          </a:xfrm>
          <a:prstGeom prst="round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604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4126FFC4-E941-4B9B-8000-255A16B39787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534193" y="1260306"/>
            <a:ext cx="11123613" cy="468788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GB" dirty="0"/>
              <a:t>Click icon to edit chart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50B88E75-CE60-479E-AE59-FAAE8CABA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810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4126FFC4-E941-4B9B-8000-255A16B39787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558800" y="461639"/>
            <a:ext cx="11123613" cy="543313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icon to edit chart</a:t>
            </a:r>
          </a:p>
        </p:txBody>
      </p:sp>
    </p:spTree>
    <p:extLst>
      <p:ext uri="{BB962C8B-B14F-4D97-AF65-F5344CB8AC3E}">
        <p14:creationId xmlns:p14="http://schemas.microsoft.com/office/powerpoint/2010/main" val="2707286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036ABA6E-0756-48F7-A625-8EA2220E626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9128" y="1707156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56" name="Text Placeholder 15">
            <a:extLst>
              <a:ext uri="{FF2B5EF4-FFF2-40B4-BE49-F238E27FC236}">
                <a16:creationId xmlns:a16="http://schemas.microsoft.com/office/drawing/2014/main" id="{F06B0192-1A5A-4B80-AF1C-5C776E39E9D1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082563" y="2754077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2</a:t>
            </a:r>
          </a:p>
        </p:txBody>
      </p:sp>
      <p:sp>
        <p:nvSpPr>
          <p:cNvPr id="57" name="Text Placeholder 15">
            <a:extLst>
              <a:ext uri="{FF2B5EF4-FFF2-40B4-BE49-F238E27FC236}">
                <a16:creationId xmlns:a16="http://schemas.microsoft.com/office/drawing/2014/main" id="{E0221A15-F26C-497D-8296-4787B600AC25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75937" y="3860634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3</a:t>
            </a:r>
          </a:p>
        </p:txBody>
      </p:sp>
      <p:sp>
        <p:nvSpPr>
          <p:cNvPr id="58" name="Text Placeholder 15">
            <a:extLst>
              <a:ext uri="{FF2B5EF4-FFF2-40B4-BE49-F238E27FC236}">
                <a16:creationId xmlns:a16="http://schemas.microsoft.com/office/drawing/2014/main" id="{9D6B932B-8B45-4FFA-BDD8-9AB30FB5BCB4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089189" y="5076521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4</a:t>
            </a:r>
          </a:p>
        </p:txBody>
      </p:sp>
      <p:sp>
        <p:nvSpPr>
          <p:cNvPr id="59" name="Text Placeholder 15">
            <a:extLst>
              <a:ext uri="{FF2B5EF4-FFF2-40B4-BE49-F238E27FC236}">
                <a16:creationId xmlns:a16="http://schemas.microsoft.com/office/drawing/2014/main" id="{C27C6324-C464-44F5-B791-ACE63B3AC4C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608720" y="1720408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5</a:t>
            </a:r>
          </a:p>
        </p:txBody>
      </p:sp>
      <p:sp>
        <p:nvSpPr>
          <p:cNvPr id="60" name="Text Placeholder 15">
            <a:extLst>
              <a:ext uri="{FF2B5EF4-FFF2-40B4-BE49-F238E27FC236}">
                <a16:creationId xmlns:a16="http://schemas.microsoft.com/office/drawing/2014/main" id="{0A13D7AE-E34F-4CDB-AAF4-C132357CC515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592155" y="2767329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6</a:t>
            </a:r>
          </a:p>
        </p:txBody>
      </p:sp>
      <p:sp>
        <p:nvSpPr>
          <p:cNvPr id="61" name="Text Placeholder 15">
            <a:extLst>
              <a:ext uri="{FF2B5EF4-FFF2-40B4-BE49-F238E27FC236}">
                <a16:creationId xmlns:a16="http://schemas.microsoft.com/office/drawing/2014/main" id="{964E7422-ADB1-4670-A633-1C8F2D04D799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85529" y="3873886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7</a:t>
            </a:r>
          </a:p>
        </p:txBody>
      </p:sp>
      <p:sp>
        <p:nvSpPr>
          <p:cNvPr id="62" name="Text Placeholder 15">
            <a:extLst>
              <a:ext uri="{FF2B5EF4-FFF2-40B4-BE49-F238E27FC236}">
                <a16:creationId xmlns:a16="http://schemas.microsoft.com/office/drawing/2014/main" id="{C3ECA795-2EFA-4A36-949F-E8B4DE4C8419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598781" y="5089773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8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F8F179C9-7747-4DA5-BE58-0FD87A2A60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8233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s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 Placeholder 15">
            <a:extLst>
              <a:ext uri="{FF2B5EF4-FFF2-40B4-BE49-F238E27FC236}">
                <a16:creationId xmlns:a16="http://schemas.microsoft.com/office/drawing/2014/main" id="{E75A78C3-3EF9-4031-834A-4A152180ADE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9128" y="1240017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51" name="Text Placeholder 15">
            <a:extLst>
              <a:ext uri="{FF2B5EF4-FFF2-40B4-BE49-F238E27FC236}">
                <a16:creationId xmlns:a16="http://schemas.microsoft.com/office/drawing/2014/main" id="{80C6423B-4D1B-4C13-B607-9F8641A841F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082563" y="2286938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2</a:t>
            </a:r>
          </a:p>
        </p:txBody>
      </p:sp>
      <p:sp>
        <p:nvSpPr>
          <p:cNvPr id="52" name="Text Placeholder 15">
            <a:extLst>
              <a:ext uri="{FF2B5EF4-FFF2-40B4-BE49-F238E27FC236}">
                <a16:creationId xmlns:a16="http://schemas.microsoft.com/office/drawing/2014/main" id="{33483B4E-89A7-4CAD-AB6E-9B7D9C1A8005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75937" y="3393495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3</a:t>
            </a:r>
          </a:p>
        </p:txBody>
      </p:sp>
      <p:sp>
        <p:nvSpPr>
          <p:cNvPr id="53" name="Text Placeholder 15">
            <a:extLst>
              <a:ext uri="{FF2B5EF4-FFF2-40B4-BE49-F238E27FC236}">
                <a16:creationId xmlns:a16="http://schemas.microsoft.com/office/drawing/2014/main" id="{E024F041-31DA-4FF4-B7FC-4B081D82E4C3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089189" y="4609382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4</a:t>
            </a:r>
          </a:p>
        </p:txBody>
      </p:sp>
      <p:sp>
        <p:nvSpPr>
          <p:cNvPr id="54" name="Text Placeholder 15">
            <a:extLst>
              <a:ext uri="{FF2B5EF4-FFF2-40B4-BE49-F238E27FC236}">
                <a16:creationId xmlns:a16="http://schemas.microsoft.com/office/drawing/2014/main" id="{DDBCC5C5-AE2D-4CEC-8340-38F909376B0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608720" y="1253269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5</a:t>
            </a:r>
          </a:p>
        </p:txBody>
      </p:sp>
      <p:sp>
        <p:nvSpPr>
          <p:cNvPr id="55" name="Text Placeholder 15">
            <a:extLst>
              <a:ext uri="{FF2B5EF4-FFF2-40B4-BE49-F238E27FC236}">
                <a16:creationId xmlns:a16="http://schemas.microsoft.com/office/drawing/2014/main" id="{EE11F52F-BA8C-49A7-AB78-242ECCE09DAA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592155" y="2300190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6</a:t>
            </a:r>
          </a:p>
        </p:txBody>
      </p:sp>
      <p:sp>
        <p:nvSpPr>
          <p:cNvPr id="56" name="Text Placeholder 15">
            <a:extLst>
              <a:ext uri="{FF2B5EF4-FFF2-40B4-BE49-F238E27FC236}">
                <a16:creationId xmlns:a16="http://schemas.microsoft.com/office/drawing/2014/main" id="{C88B6196-AD7E-4C72-A796-2011CA63D099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85529" y="3406747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7</a:t>
            </a:r>
          </a:p>
        </p:txBody>
      </p:sp>
      <p:sp>
        <p:nvSpPr>
          <p:cNvPr id="57" name="Text Placeholder 15">
            <a:extLst>
              <a:ext uri="{FF2B5EF4-FFF2-40B4-BE49-F238E27FC236}">
                <a16:creationId xmlns:a16="http://schemas.microsoft.com/office/drawing/2014/main" id="{21A0D542-98BB-4D26-B7AD-027CB98AE0F9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598781" y="4622634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802004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903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9AA6F7-5009-43DA-A5BA-A7357987A6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42799C8-81C0-4519-88E3-F9A241FAF1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3063" y="1065213"/>
            <a:ext cx="11514137" cy="5105400"/>
          </a:xfrm>
        </p:spPr>
        <p:txBody>
          <a:bodyPr/>
          <a:lstStyle>
            <a:lvl1pPr marL="0" indent="0">
              <a:buNone/>
              <a:defRPr sz="2400">
                <a:solidFill>
                  <a:srgbClr val="525050"/>
                </a:solidFill>
              </a:defRPr>
            </a:lvl1pPr>
            <a:lvl2pPr marL="457200" indent="0">
              <a:buNone/>
              <a:defRPr sz="2200">
                <a:solidFill>
                  <a:srgbClr val="525050"/>
                </a:solidFill>
              </a:defRPr>
            </a:lvl2pPr>
            <a:lvl3pPr marL="914400" indent="0">
              <a:buNone/>
              <a:defRPr>
                <a:solidFill>
                  <a:srgbClr val="525050"/>
                </a:solidFill>
              </a:defRPr>
            </a:lvl3pPr>
            <a:lvl4pPr marL="1371600" indent="0">
              <a:buNone/>
              <a:defRPr>
                <a:solidFill>
                  <a:srgbClr val="525050"/>
                </a:solidFill>
              </a:defRPr>
            </a:lvl4pPr>
            <a:lvl5pPr marL="1828800" indent="0">
              <a:buNone/>
              <a:defRPr sz="1600">
                <a:solidFill>
                  <a:srgbClr val="525050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790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Box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0C91D381-37F9-4BE8-A2AB-C70829F37D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6531" y="212956"/>
            <a:ext cx="11691690" cy="601916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2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804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29D7E454-4825-4E11-9D97-AC88417DE892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728663" y="1198563"/>
            <a:ext cx="10733087" cy="464343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GB" dirty="0"/>
              <a:t>Click icon to edit table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C98375E-B78B-4EF2-9183-21DDF299CF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684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29D7E454-4825-4E11-9D97-AC88417DE892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728663" y="479394"/>
            <a:ext cx="10733087" cy="5362606"/>
          </a:xfrm>
        </p:spPr>
        <p:txBody>
          <a:bodyPr/>
          <a:lstStyle>
            <a:lvl1pPr>
              <a:defRPr sz="24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Click icon to edit table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040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7445599D-3087-4CD8-84AE-3226DD4183E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9850" y="1757778"/>
            <a:ext cx="3681444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A4D76083-378C-4F18-A41A-DF691C5BBE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6991927" y="1790106"/>
            <a:ext cx="3694546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1C7ECA85-28B6-4349-80F0-9A682E4EFD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8525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BCBF304C-CE99-40D8-AB7A-30072AC4CF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9850" y="1757778"/>
            <a:ext cx="3681444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E1024D67-5226-41E5-A06A-E4C244D0780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6991927" y="1790106"/>
            <a:ext cx="3694546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8095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Gloss_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5535C424-5B8D-4C9E-A5A7-5D9ABAD23E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44261" y="1951024"/>
            <a:ext cx="4826664" cy="2645545"/>
          </a:xfrm>
          <a:prstGeom prst="round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334B27DC-A959-421A-92EF-A2685612DD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169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6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3" r:id="rId2"/>
    <p:sldLayoutId id="2147483662" r:id="rId3"/>
    <p:sldLayoutId id="2147483669" r:id="rId4"/>
    <p:sldLayoutId id="2147483668" r:id="rId5"/>
    <p:sldLayoutId id="2147483670" r:id="rId6"/>
    <p:sldLayoutId id="2147483671" r:id="rId7"/>
    <p:sldLayoutId id="2147483672" r:id="rId8"/>
    <p:sldLayoutId id="2147483676" r:id="rId9"/>
    <p:sldLayoutId id="2147483677" r:id="rId10"/>
    <p:sldLayoutId id="2147483674" r:id="rId11"/>
    <p:sldLayoutId id="2147483675" r:id="rId12"/>
    <p:sldLayoutId id="2147483678" r:id="rId13"/>
    <p:sldLayoutId id="214748367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525050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DBDF09F-5EBA-9230-DF3E-19AD5BC5F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2906"/>
            <a:ext cx="10622280" cy="647577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1" i="0" u="none" strike="noStrike" kern="1200" cap="none" spc="-1" normalizeH="0" baseline="0" noProof="0" dirty="0" err="1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Century Gothic"/>
                <a:cs typeface="+mj-cs"/>
              </a:rPr>
              <a:t>Nicht</a:t>
            </a:r>
            <a:r>
              <a:rPr kumimoji="0" lang="en-GB" sz="2600" b="1" i="0" u="none" strike="noStrike" kern="1200" cap="none" spc="-1" normalizeH="0" baseline="0" noProof="0" dirty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Century Gothic"/>
                <a:cs typeface="+mj-cs"/>
              </a:rPr>
              <a:t> der, die, das (not the) | </a:t>
            </a:r>
            <a:r>
              <a:rPr kumimoji="0" lang="en-GB" sz="2600" b="1" i="0" u="none" strike="noStrike" kern="1200" cap="none" spc="-1" normalizeH="0" baseline="0" noProof="0" dirty="0" err="1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Century Gothic"/>
                <a:cs typeface="+mj-cs"/>
              </a:rPr>
              <a:t>kein</a:t>
            </a:r>
            <a:r>
              <a:rPr kumimoji="0" lang="en-GB" sz="2600" b="1" i="0" u="none" strike="noStrike" kern="1200" cap="none" spc="-1" normalizeH="0" baseline="0" noProof="0" dirty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Century Gothic"/>
                <a:cs typeface="+mj-cs"/>
              </a:rPr>
              <a:t>, </a:t>
            </a:r>
            <a:r>
              <a:rPr kumimoji="0" lang="en-GB" sz="2600" b="1" i="0" u="none" strike="noStrike" kern="1200" cap="none" spc="-1" normalizeH="0" baseline="0" noProof="0" dirty="0" err="1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Century Gothic"/>
                <a:cs typeface="+mj-cs"/>
              </a:rPr>
              <a:t>keine</a:t>
            </a:r>
            <a:r>
              <a:rPr kumimoji="0" lang="en-GB" sz="2600" b="1" i="0" u="none" strike="noStrike" kern="1200" cap="none" spc="-1" normalizeH="0" baseline="0" noProof="0" dirty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Century Gothic"/>
                <a:cs typeface="+mj-cs"/>
              </a:rPr>
              <a:t>, </a:t>
            </a:r>
            <a:r>
              <a:rPr kumimoji="0" lang="en-GB" sz="2600" b="1" i="0" u="none" strike="noStrike" kern="1200" cap="none" spc="-1" normalizeH="0" baseline="0" noProof="0" dirty="0" err="1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Century Gothic"/>
                <a:cs typeface="+mj-cs"/>
              </a:rPr>
              <a:t>kein</a:t>
            </a:r>
            <a:r>
              <a:rPr kumimoji="0" lang="en-GB" sz="2600" b="1" i="0" u="none" strike="noStrike" kern="1200" cap="none" spc="-1" normalizeH="0" baseline="0" noProof="0" dirty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Century Gothic"/>
                <a:cs typeface="+mj-cs"/>
              </a:rPr>
              <a:t> (not a/an)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6" name="Google Shape;228;p7">
            <a:extLst>
              <a:ext uri="{FF2B5EF4-FFF2-40B4-BE49-F238E27FC236}">
                <a16:creationId xmlns:a16="http://schemas.microsoft.com/office/drawing/2014/main" id="{A82EBFA5-7B58-3B3F-5EFE-E0FB3EED10D5}"/>
              </a:ext>
            </a:extLst>
          </p:cNvPr>
          <p:cNvSpPr/>
          <p:nvPr/>
        </p:nvSpPr>
        <p:spPr>
          <a:xfrm>
            <a:off x="10432112" y="154691"/>
            <a:ext cx="1647136" cy="40091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525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D3C3C"/>
              </a:buClr>
              <a:buSzPts val="2000"/>
              <a:buFont typeface="Century Gothic"/>
              <a:buNone/>
            </a:pPr>
            <a:r>
              <a:rPr lang="en-GB" sz="2000" i="0" u="none" strike="noStrike" cap="none" dirty="0">
                <a:solidFill>
                  <a:srgbClr val="3D3C3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Grammatik</a:t>
            </a:r>
            <a:endParaRPr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573F2B2-1708-4155-8E88-7B482BD5768E}"/>
              </a:ext>
            </a:extLst>
          </p:cNvPr>
          <p:cNvSpPr txBox="1"/>
          <p:nvPr/>
        </p:nvSpPr>
        <p:spPr>
          <a:xfrm>
            <a:off x="128603" y="876016"/>
            <a:ext cx="10142220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Remember! Use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nicht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before the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definite article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to mean ‘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not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’:</a:t>
            </a:r>
          </a:p>
        </p:txBody>
      </p:sp>
      <p:graphicFrame>
        <p:nvGraphicFramePr>
          <p:cNvPr id="19" name="Table 2">
            <a:extLst>
              <a:ext uri="{FF2B5EF4-FFF2-40B4-BE49-F238E27FC236}">
                <a16:creationId xmlns:a16="http://schemas.microsoft.com/office/drawing/2014/main" id="{7B85754D-3E96-4A84-9857-416EA1F1D2DB}"/>
              </a:ext>
            </a:extLst>
          </p:cNvPr>
          <p:cNvGraphicFramePr>
            <a:graphicFrameLocks noGrp="1"/>
          </p:cNvGraphicFramePr>
          <p:nvPr/>
        </p:nvGraphicFramePr>
        <p:xfrm>
          <a:off x="128603" y="1399336"/>
          <a:ext cx="11957480" cy="1069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7397">
                  <a:extLst>
                    <a:ext uri="{9D8B030D-6E8A-4147-A177-3AD203B41FA5}">
                      <a16:colId xmlns:a16="http://schemas.microsoft.com/office/drawing/2014/main" val="3107481450"/>
                    </a:ext>
                  </a:extLst>
                </a:gridCol>
                <a:gridCol w="2274277">
                  <a:extLst>
                    <a:ext uri="{9D8B030D-6E8A-4147-A177-3AD203B41FA5}">
                      <a16:colId xmlns:a16="http://schemas.microsoft.com/office/drawing/2014/main" val="1915090336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2522042924"/>
                    </a:ext>
                  </a:extLst>
                </a:gridCol>
                <a:gridCol w="2566956">
                  <a:extLst>
                    <a:ext uri="{9D8B030D-6E8A-4147-A177-3AD203B41FA5}">
                      <a16:colId xmlns:a16="http://schemas.microsoft.com/office/drawing/2014/main" val="898117445"/>
                    </a:ext>
                  </a:extLst>
                </a:gridCol>
                <a:gridCol w="2391496">
                  <a:extLst>
                    <a:ext uri="{9D8B030D-6E8A-4147-A177-3AD203B41FA5}">
                      <a16:colId xmlns:a16="http://schemas.microsoft.com/office/drawing/2014/main" val="3302041306"/>
                    </a:ext>
                  </a:extLst>
                </a:gridCol>
              </a:tblGrid>
              <a:tr h="581864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Masculine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Feminine 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Neuter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Plural</a:t>
                      </a:r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7761686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Das </a:t>
                      </a:r>
                      <a:r>
                        <a:rPr lang="en-US" sz="2000" b="1" dirty="0" err="1"/>
                        <a:t>ist</a:t>
                      </a:r>
                      <a:r>
                        <a:rPr lang="en-US" sz="2000" b="1" dirty="0"/>
                        <a:t> </a:t>
                      </a:r>
                      <a:r>
                        <a:rPr lang="en-US" sz="2000" b="1" dirty="0" err="1"/>
                        <a:t>nicht</a:t>
                      </a:r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der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die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das 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die</a:t>
                      </a:r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885958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CE4400C-C035-497F-AB9D-F1D59B0B896D}"/>
              </a:ext>
            </a:extLst>
          </p:cNvPr>
          <p:cNvSpPr txBox="1"/>
          <p:nvPr/>
        </p:nvSpPr>
        <p:spPr>
          <a:xfrm>
            <a:off x="10408871" y="2021244"/>
            <a:ext cx="1584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/>
              <a:t>Antworten</a:t>
            </a:r>
            <a:endParaRPr lang="en-GB" sz="20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9E6C1ED-2F4F-46EC-8202-AF48E18DC7E1}"/>
              </a:ext>
            </a:extLst>
          </p:cNvPr>
          <p:cNvSpPr txBox="1"/>
          <p:nvPr/>
        </p:nvSpPr>
        <p:spPr>
          <a:xfrm>
            <a:off x="5303520" y="2021244"/>
            <a:ext cx="1584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/>
              <a:t>Frage</a:t>
            </a:r>
            <a:endParaRPr lang="en-GB" sz="2000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AEEEFAF-1511-4DD3-B2EF-CD175F526DD8}"/>
              </a:ext>
            </a:extLst>
          </p:cNvPr>
          <p:cNvSpPr txBox="1"/>
          <p:nvPr/>
        </p:nvSpPr>
        <p:spPr>
          <a:xfrm>
            <a:off x="7902321" y="2021244"/>
            <a:ext cx="1584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Lied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67CD475-0BB0-400A-B097-418E41E4D949}"/>
              </a:ext>
            </a:extLst>
          </p:cNvPr>
          <p:cNvSpPr txBox="1"/>
          <p:nvPr/>
        </p:nvSpPr>
        <p:spPr>
          <a:xfrm>
            <a:off x="2910840" y="2036484"/>
            <a:ext cx="1885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/>
              <a:t>Artikel</a:t>
            </a:r>
            <a:endParaRPr lang="en-GB" sz="20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360E28-CEB1-498E-B6FC-EE1C78EC9189}"/>
              </a:ext>
            </a:extLst>
          </p:cNvPr>
          <p:cNvSpPr/>
          <p:nvPr/>
        </p:nvSpPr>
        <p:spPr>
          <a:xfrm>
            <a:off x="128603" y="1990764"/>
            <a:ext cx="2142157" cy="447636"/>
          </a:xfrm>
          <a:prstGeom prst="rect">
            <a:avLst/>
          </a:prstGeom>
          <a:solidFill>
            <a:srgbClr val="FFEC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Das </a:t>
            </a:r>
            <a:r>
              <a:rPr lang="en-GB" sz="2000" b="1" dirty="0" err="1"/>
              <a:t>sind</a:t>
            </a:r>
            <a:r>
              <a:rPr lang="en-GB" sz="2000" b="1" dirty="0"/>
              <a:t> </a:t>
            </a:r>
            <a:r>
              <a:rPr lang="en-GB" sz="2000" b="1" dirty="0" err="1"/>
              <a:t>nicht</a:t>
            </a:r>
            <a:endParaRPr lang="en-GB" sz="2000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0DEE27E-EDAC-4D2D-8BFC-E914778DC715}"/>
              </a:ext>
            </a:extLst>
          </p:cNvPr>
          <p:cNvSpPr txBox="1"/>
          <p:nvPr/>
        </p:nvSpPr>
        <p:spPr>
          <a:xfrm>
            <a:off x="128603" y="2681296"/>
            <a:ext cx="10142220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But </a:t>
            </a:r>
            <a:r>
              <a:rPr lang="en-US" sz="2400" dirty="0">
                <a:solidFill>
                  <a:srgbClr val="525050"/>
                </a:solidFill>
                <a:latin typeface="Century Gothic" panose="020B0502020202020204" pitchFamily="34" charset="0"/>
              </a:rPr>
              <a:t>use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kein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instead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of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the indefinite article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to mean ‘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not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a, no’:</a:t>
            </a:r>
          </a:p>
        </p:txBody>
      </p:sp>
      <p:graphicFrame>
        <p:nvGraphicFramePr>
          <p:cNvPr id="24" name="Table 2">
            <a:extLst>
              <a:ext uri="{FF2B5EF4-FFF2-40B4-BE49-F238E27FC236}">
                <a16:creationId xmlns:a16="http://schemas.microsoft.com/office/drawing/2014/main" id="{282B59F9-87CD-48FA-97F6-779CE5C3EC3C}"/>
              </a:ext>
            </a:extLst>
          </p:cNvPr>
          <p:cNvGraphicFramePr>
            <a:graphicFrameLocks noGrp="1"/>
          </p:cNvGraphicFramePr>
          <p:nvPr/>
        </p:nvGraphicFramePr>
        <p:xfrm>
          <a:off x="36351" y="3217201"/>
          <a:ext cx="11957480" cy="1069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7397">
                  <a:extLst>
                    <a:ext uri="{9D8B030D-6E8A-4147-A177-3AD203B41FA5}">
                      <a16:colId xmlns:a16="http://schemas.microsoft.com/office/drawing/2014/main" val="3107481450"/>
                    </a:ext>
                  </a:extLst>
                </a:gridCol>
                <a:gridCol w="2274277">
                  <a:extLst>
                    <a:ext uri="{9D8B030D-6E8A-4147-A177-3AD203B41FA5}">
                      <a16:colId xmlns:a16="http://schemas.microsoft.com/office/drawing/2014/main" val="1915090336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2522042924"/>
                    </a:ext>
                  </a:extLst>
                </a:gridCol>
                <a:gridCol w="2566956">
                  <a:extLst>
                    <a:ext uri="{9D8B030D-6E8A-4147-A177-3AD203B41FA5}">
                      <a16:colId xmlns:a16="http://schemas.microsoft.com/office/drawing/2014/main" val="898117445"/>
                    </a:ext>
                  </a:extLst>
                </a:gridCol>
                <a:gridCol w="2391496">
                  <a:extLst>
                    <a:ext uri="{9D8B030D-6E8A-4147-A177-3AD203B41FA5}">
                      <a16:colId xmlns:a16="http://schemas.microsoft.com/office/drawing/2014/main" val="3302041306"/>
                    </a:ext>
                  </a:extLst>
                </a:gridCol>
              </a:tblGrid>
              <a:tr h="581864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Masculine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Feminine 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Neuter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Plural</a:t>
                      </a:r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7761686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Das </a:t>
                      </a:r>
                      <a:r>
                        <a:rPr lang="en-US" sz="2000" b="1" dirty="0" err="1"/>
                        <a:t>ist</a:t>
                      </a:r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err="1"/>
                        <a:t>k</a:t>
                      </a:r>
                      <a:r>
                        <a:rPr lang="en-US" sz="2000" dirty="0" err="1"/>
                        <a:t>ein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err="1"/>
                        <a:t>k</a:t>
                      </a:r>
                      <a:r>
                        <a:rPr lang="en-US" sz="2000" dirty="0" err="1"/>
                        <a:t>eine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err="1"/>
                        <a:t>k</a:t>
                      </a:r>
                      <a:r>
                        <a:rPr lang="en-US" sz="2000" dirty="0" err="1"/>
                        <a:t>ein</a:t>
                      </a:r>
                      <a:r>
                        <a:rPr lang="en-US" sz="2000" dirty="0"/>
                        <a:t> 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---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8859586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BDAD31AE-B63D-40C6-AC0B-313C3D19CE33}"/>
              </a:ext>
            </a:extLst>
          </p:cNvPr>
          <p:cNvSpPr txBox="1"/>
          <p:nvPr/>
        </p:nvSpPr>
        <p:spPr>
          <a:xfrm>
            <a:off x="9662972" y="3837738"/>
            <a:ext cx="2300379" cy="400110"/>
          </a:xfrm>
          <a:prstGeom prst="rect">
            <a:avLst/>
          </a:prstGeom>
          <a:solidFill>
            <a:srgbClr val="FFECCB"/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/>
              <a:t>k</a:t>
            </a:r>
            <a:r>
              <a:rPr lang="en-GB" sz="2000" dirty="0" err="1"/>
              <a:t>eine</a:t>
            </a:r>
            <a:r>
              <a:rPr lang="en-GB" sz="2000" dirty="0"/>
              <a:t> </a:t>
            </a:r>
            <a:r>
              <a:rPr lang="en-GB" sz="2000" b="1" dirty="0" err="1"/>
              <a:t>Antworten</a:t>
            </a:r>
            <a:endParaRPr lang="en-GB" sz="2000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0121DCA-CB7B-47E6-A267-449E6FAE5E37}"/>
              </a:ext>
            </a:extLst>
          </p:cNvPr>
          <p:cNvSpPr txBox="1"/>
          <p:nvPr/>
        </p:nvSpPr>
        <p:spPr>
          <a:xfrm>
            <a:off x="5211268" y="3839109"/>
            <a:ext cx="1584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/>
              <a:t>Frage</a:t>
            </a:r>
            <a:endParaRPr lang="en-GB" sz="2000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B2BCE60-F1B2-49F6-8F26-9FEE3E476A98}"/>
              </a:ext>
            </a:extLst>
          </p:cNvPr>
          <p:cNvSpPr txBox="1"/>
          <p:nvPr/>
        </p:nvSpPr>
        <p:spPr>
          <a:xfrm>
            <a:off x="7810069" y="3839109"/>
            <a:ext cx="1584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Lied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222465F-9437-43BD-9D89-4F19AC3A7275}"/>
              </a:ext>
            </a:extLst>
          </p:cNvPr>
          <p:cNvSpPr txBox="1"/>
          <p:nvPr/>
        </p:nvSpPr>
        <p:spPr>
          <a:xfrm>
            <a:off x="2818588" y="3854349"/>
            <a:ext cx="1885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/>
              <a:t>Artikel</a:t>
            </a:r>
            <a:endParaRPr lang="en-GB" sz="2000" b="1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CDB0399-2240-4250-9219-BE4E0AC0AA46}"/>
              </a:ext>
            </a:extLst>
          </p:cNvPr>
          <p:cNvSpPr/>
          <p:nvPr/>
        </p:nvSpPr>
        <p:spPr>
          <a:xfrm>
            <a:off x="36351" y="3823869"/>
            <a:ext cx="2142157" cy="447636"/>
          </a:xfrm>
          <a:prstGeom prst="rect">
            <a:avLst/>
          </a:prstGeom>
          <a:solidFill>
            <a:srgbClr val="FFEC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Das </a:t>
            </a:r>
            <a:r>
              <a:rPr lang="en-GB" sz="2000" b="1" dirty="0" err="1"/>
              <a:t>sind</a:t>
            </a:r>
            <a:endParaRPr lang="en-GB" sz="2000" b="1" dirty="0"/>
          </a:p>
        </p:txBody>
      </p:sp>
      <p:sp>
        <p:nvSpPr>
          <p:cNvPr id="30" name="Speech Bubble: Rectangle with Corners Rounded 29">
            <a:extLst>
              <a:ext uri="{FF2B5EF4-FFF2-40B4-BE49-F238E27FC236}">
                <a16:creationId xmlns:a16="http://schemas.microsoft.com/office/drawing/2014/main" id="{A5907924-F1E6-430A-8EA2-19E40D1BEAF1}"/>
              </a:ext>
            </a:extLst>
          </p:cNvPr>
          <p:cNvSpPr/>
          <p:nvPr/>
        </p:nvSpPr>
        <p:spPr>
          <a:xfrm>
            <a:off x="9607417" y="2571256"/>
            <a:ext cx="2480999" cy="1069544"/>
          </a:xfrm>
          <a:prstGeom prst="wedgeRoundRectCallout">
            <a:avLst>
              <a:gd name="adj1" fmla="val -141967"/>
              <a:gd name="adj2" fmla="val 75635"/>
              <a:gd name="adj3" fmla="val 16667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Kein</a:t>
            </a:r>
            <a:r>
              <a:rPr lang="en-US" sz="2000" b="1" dirty="0"/>
              <a:t>, </a:t>
            </a:r>
            <a:r>
              <a:rPr lang="en-US" sz="2000" b="1" dirty="0" err="1"/>
              <a:t>keine</a:t>
            </a:r>
            <a:r>
              <a:rPr lang="en-US" sz="2000" b="1" dirty="0"/>
              <a:t>, </a:t>
            </a:r>
            <a:r>
              <a:rPr lang="en-US" sz="2000" b="1" dirty="0" err="1"/>
              <a:t>kein</a:t>
            </a:r>
            <a:r>
              <a:rPr lang="en-US" sz="2000" b="1" dirty="0"/>
              <a:t> </a:t>
            </a:r>
            <a:r>
              <a:rPr lang="en-US" sz="2000" dirty="0"/>
              <a:t>is </a:t>
            </a:r>
            <a:r>
              <a:rPr lang="en-US" sz="2000" dirty="0" err="1"/>
              <a:t>ein</a:t>
            </a:r>
            <a:r>
              <a:rPr lang="en-US" sz="2000" dirty="0"/>
              <a:t>, eine, </a:t>
            </a:r>
            <a:r>
              <a:rPr lang="en-US" sz="2000" dirty="0" err="1"/>
              <a:t>ein</a:t>
            </a:r>
            <a:r>
              <a:rPr lang="en-US" sz="2000" dirty="0"/>
              <a:t> </a:t>
            </a:r>
            <a:r>
              <a:rPr lang="en-US" sz="2000" b="1" dirty="0"/>
              <a:t>+k</a:t>
            </a:r>
            <a:r>
              <a:rPr lang="en-US" sz="2000" dirty="0"/>
              <a:t>.</a:t>
            </a:r>
            <a:endParaRPr lang="en-GB" sz="2000" b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35BB3DE-DFA0-446B-BED1-DED6E1FE4C9B}"/>
              </a:ext>
            </a:extLst>
          </p:cNvPr>
          <p:cNvSpPr txBox="1"/>
          <p:nvPr/>
        </p:nvSpPr>
        <p:spPr>
          <a:xfrm>
            <a:off x="67768" y="4514401"/>
            <a:ext cx="10142220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Also use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nicht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rgbClr val="525050"/>
                </a:solidFill>
                <a:latin typeface="Century Gothic" panose="020B0502020202020204" pitchFamily="34" charset="0"/>
              </a:rPr>
              <a:t>(not) before: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6DD8E7E-8B99-4B3D-A931-FF321ED64DED}"/>
              </a:ext>
            </a:extLst>
          </p:cNvPr>
          <p:cNvSpPr txBox="1"/>
          <p:nvPr/>
        </p:nvSpPr>
        <p:spPr>
          <a:xfrm>
            <a:off x="112551" y="4954372"/>
            <a:ext cx="6775929" cy="40011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adjectives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and adverbs (e.g.,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nicht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rot,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nicht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oft</a:t>
            </a:r>
            <a:r>
              <a:rPr kumimoji="0" lang="en-US" sz="2000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0B8E99A-BC2E-4A0E-85DB-4606EB8DBD6E}"/>
              </a:ext>
            </a:extLst>
          </p:cNvPr>
          <p:cNvSpPr txBox="1"/>
          <p:nvPr/>
        </p:nvSpPr>
        <p:spPr>
          <a:xfrm>
            <a:off x="128603" y="5444602"/>
            <a:ext cx="6759877" cy="40011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possessive adjectives (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nicht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mein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,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nicht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dein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, …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BA66385-2063-4CA6-AAA4-C07346F566EC}"/>
              </a:ext>
            </a:extLst>
          </p:cNvPr>
          <p:cNvSpPr txBox="1"/>
          <p:nvPr/>
        </p:nvSpPr>
        <p:spPr>
          <a:xfrm>
            <a:off x="128603" y="5934832"/>
            <a:ext cx="6759877" cy="40011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proper nouns (e.g.,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nicht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Deutschland,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nicht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Mia, 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…)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EE114C4-542E-4DBE-B0DF-9AD3F1B683D4}"/>
              </a:ext>
            </a:extLst>
          </p:cNvPr>
          <p:cNvSpPr txBox="1"/>
          <p:nvPr/>
        </p:nvSpPr>
        <p:spPr>
          <a:xfrm>
            <a:off x="7810069" y="4437529"/>
            <a:ext cx="2324481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And after: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51F3275-B425-47BF-BC7A-0516F0A391D6}"/>
              </a:ext>
            </a:extLst>
          </p:cNvPr>
          <p:cNvSpPr txBox="1"/>
          <p:nvPr/>
        </p:nvSpPr>
        <p:spPr>
          <a:xfrm>
            <a:off x="7854853" y="4862261"/>
            <a:ext cx="3864658" cy="40011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verbs 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(e.g., 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er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schreibt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nicht</a:t>
            </a:r>
            <a:r>
              <a:rPr kumimoji="0" lang="en-US" sz="2000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5D5D8E7-7284-4196-8DFC-9BD800440736}"/>
              </a:ext>
            </a:extLst>
          </p:cNvPr>
          <p:cNvSpPr txBox="1"/>
          <p:nvPr/>
        </p:nvSpPr>
        <p:spPr>
          <a:xfrm>
            <a:off x="7854853" y="5354482"/>
            <a:ext cx="3864658" cy="70788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whole phrases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(e.g., 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ich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verstehe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die Aufgabe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nicht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).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38" name="Speech Bubble: Rectangle with Corners Rounded 37">
            <a:extLst>
              <a:ext uri="{FF2B5EF4-FFF2-40B4-BE49-F238E27FC236}">
                <a16:creationId xmlns:a16="http://schemas.microsoft.com/office/drawing/2014/main" id="{884198AF-50EB-4C5E-A321-F43A7B46ED4D}"/>
              </a:ext>
            </a:extLst>
          </p:cNvPr>
          <p:cNvSpPr/>
          <p:nvPr/>
        </p:nvSpPr>
        <p:spPr>
          <a:xfrm>
            <a:off x="3835550" y="6394582"/>
            <a:ext cx="5559479" cy="424732"/>
          </a:xfrm>
          <a:prstGeom prst="wedgeRoundRectCallout">
            <a:avLst>
              <a:gd name="adj1" fmla="val -57536"/>
              <a:gd name="adj2" fmla="val 14637"/>
              <a:gd name="adj3" fmla="val 16667"/>
            </a:avLst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2"/>
                </a:solidFill>
              </a:rPr>
              <a:t>Tipp! If you ever think ‘</a:t>
            </a:r>
            <a:r>
              <a:rPr lang="en-US" sz="2000" b="1" dirty="0" err="1">
                <a:solidFill>
                  <a:schemeClr val="bg2"/>
                </a:solidFill>
              </a:rPr>
              <a:t>nicht</a:t>
            </a:r>
            <a:r>
              <a:rPr lang="en-US" sz="2000" b="1" dirty="0">
                <a:solidFill>
                  <a:schemeClr val="bg2"/>
                </a:solidFill>
              </a:rPr>
              <a:t> </a:t>
            </a:r>
            <a:r>
              <a:rPr lang="en-US" sz="2000" b="1" dirty="0" err="1">
                <a:solidFill>
                  <a:schemeClr val="bg2"/>
                </a:solidFill>
              </a:rPr>
              <a:t>ein</a:t>
            </a:r>
            <a:r>
              <a:rPr lang="en-US" sz="2000" b="1" dirty="0">
                <a:solidFill>
                  <a:schemeClr val="bg2"/>
                </a:solidFill>
              </a:rPr>
              <a:t>’ use </a:t>
            </a:r>
            <a:r>
              <a:rPr lang="en-US" sz="2000" b="1" dirty="0" err="1">
                <a:solidFill>
                  <a:schemeClr val="bg2"/>
                </a:solidFill>
              </a:rPr>
              <a:t>kein</a:t>
            </a:r>
            <a:r>
              <a:rPr lang="en-US" sz="2000" b="1" dirty="0">
                <a:solidFill>
                  <a:schemeClr val="bg2"/>
                </a:solidFill>
              </a:rPr>
              <a:t>!</a:t>
            </a:r>
            <a:endParaRPr lang="en-GB" sz="20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97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/>
      <p:bldP spid="20" grpId="0"/>
      <p:bldP spid="21" grpId="0"/>
      <p:bldP spid="22" grpId="0"/>
      <p:bldP spid="10" grpId="0" animBg="1"/>
      <p:bldP spid="23" grpId="0"/>
      <p:bldP spid="25" grpId="0" animBg="1"/>
      <p:bldP spid="26" grpId="0"/>
      <p:bldP spid="27" grpId="0"/>
      <p:bldP spid="28" grpId="0"/>
      <p:bldP spid="29" grpId="0" animBg="1"/>
      <p:bldP spid="30" grpId="0" animBg="1"/>
      <p:bldP spid="31" grpId="0"/>
      <p:bldP spid="32" grpId="0" animBg="1"/>
      <p:bldP spid="33" grpId="0" animBg="1"/>
      <p:bldP spid="34" grpId="0" animBg="1"/>
      <p:bldP spid="35" grpId="0"/>
      <p:bldP spid="36" grpId="0" animBg="1"/>
      <p:bldP spid="37" grpId="0" animBg="1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A3679-8040-4CDC-2A6E-806236F6F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3557"/>
            <a:ext cx="3550920" cy="647577"/>
          </a:xfrm>
        </p:spPr>
        <p:txBody>
          <a:bodyPr/>
          <a:lstStyle/>
          <a:p>
            <a:r>
              <a:rPr lang="en-GB" dirty="0" err="1"/>
              <a:t>neue</a:t>
            </a:r>
            <a:r>
              <a:rPr lang="en-GB" dirty="0"/>
              <a:t> </a:t>
            </a:r>
            <a:r>
              <a:rPr lang="en-GB" dirty="0" err="1"/>
              <a:t>Welten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B2210E-281A-504F-AC9F-042CF1B8A2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8931" y="1901192"/>
            <a:ext cx="11618397" cy="43206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fontAlgn="base">
              <a:lnSpc>
                <a:spcPct val="110000"/>
              </a:lnSpc>
            </a:pPr>
            <a:r>
              <a:rPr lang="de-DE" sz="2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Ich habe Sprachen gern gelernt, weil ich gute Lehrer hatte. ‚Was kann man mit Sprachen machen?‘, fragen viele Leute. ‚Man kann bestimmt </a:t>
            </a:r>
            <a:r>
              <a:rPr lang="de-DE" sz="22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  kein   </a:t>
            </a:r>
            <a:r>
              <a:rPr lang="de-DE" sz="2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gutes Geld verdienen‘, sagt man auch. Aber das </a:t>
            </a:r>
            <a:r>
              <a:rPr lang="de-DE" sz="2200" dirty="0">
                <a:solidFill>
                  <a:srgbClr val="000000"/>
                </a:solidFill>
                <a:latin typeface="+mn-lt"/>
              </a:rPr>
              <a:t>stimmt* doch   </a:t>
            </a:r>
            <a:r>
              <a:rPr lang="de-DE" sz="2200" b="1" dirty="0">
                <a:solidFill>
                  <a:srgbClr val="000000"/>
                </a:solidFill>
                <a:latin typeface="+mn-lt"/>
              </a:rPr>
              <a:t>nicht</a:t>
            </a:r>
            <a:r>
              <a:rPr lang="de-DE" sz="2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.   Man kann </a:t>
            </a:r>
            <a:r>
              <a:rPr lang="de-DE" sz="22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sogar* </a:t>
            </a:r>
            <a:r>
              <a:rPr lang="de-DE" sz="2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mehr Geld verdienen, wenn man mehr als eine Sprache spricht. Wer   </a:t>
            </a:r>
            <a:r>
              <a:rPr lang="de-DE" sz="22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keine   </a:t>
            </a:r>
            <a:r>
              <a:rPr lang="de-DE" sz="2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andere Sprache spricht, hat diesen Vorteil   </a:t>
            </a:r>
            <a:r>
              <a:rPr lang="de-DE" sz="22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nicht.   </a:t>
            </a:r>
            <a:r>
              <a:rPr lang="de-DE" sz="2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Es geht aber   </a:t>
            </a:r>
            <a:r>
              <a:rPr lang="de-DE" sz="22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nicht   </a:t>
            </a:r>
            <a:r>
              <a:rPr lang="de-DE" sz="2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nur um* das Geld.</a:t>
            </a:r>
            <a:endParaRPr lang="en-GB" sz="2200" dirty="0">
              <a:effectLst/>
              <a:latin typeface="+mn-lt"/>
              <a:ea typeface="Times New Roman" panose="02020603050405020304" pitchFamily="18" charset="0"/>
            </a:endParaRPr>
          </a:p>
          <a:p>
            <a:pPr fontAlgn="base">
              <a:lnSpc>
                <a:spcPct val="110000"/>
              </a:lnSpc>
            </a:pPr>
            <a:r>
              <a:rPr lang="de-DE" sz="2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Es scheint einfacher mit Freunden aus dem eigenen Land ins Ausland* zu reisen. Aber dadurch verliert man viel, da man   </a:t>
            </a:r>
            <a:r>
              <a:rPr lang="de-DE" sz="22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keine   </a:t>
            </a:r>
            <a:r>
              <a:rPr lang="de-DE" sz="2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Gespräche mit Menschen aus dem neuen Land führt. Ich habe zwei Jahre in Österreich verbracht. Zuerst war es schwer und ich habe die Leute   </a:t>
            </a:r>
            <a:r>
              <a:rPr lang="de-DE" sz="22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nicht   </a:t>
            </a:r>
            <a:r>
              <a:rPr lang="de-DE" sz="2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gut</a:t>
            </a:r>
            <a:r>
              <a:rPr lang="de-DE" sz="22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de-DE" sz="2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verstanden. Aber wir haben uns unterhalten und </a:t>
            </a:r>
            <a:r>
              <a:rPr lang="de-DE" sz="22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sie </a:t>
            </a:r>
            <a:r>
              <a:rPr lang="de-DE" sz="2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haben mir Geschichten aus ihrer Vergangenheit erzählt.  Eine neue Sprache macht   </a:t>
            </a:r>
            <a:r>
              <a:rPr lang="de-DE" sz="22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nicht   </a:t>
            </a:r>
            <a:r>
              <a:rPr lang="de-DE" sz="2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nur Türen* auf, sie öffnet* dir plötzlich neue Welten.</a:t>
            </a:r>
            <a:endParaRPr lang="en-GB" sz="2200" dirty="0"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Aft>
                <a:spcPts val="800"/>
              </a:spcAft>
            </a:pPr>
            <a:endParaRPr lang="en-GB" sz="2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Google Shape;228;p7">
            <a:extLst>
              <a:ext uri="{FF2B5EF4-FFF2-40B4-BE49-F238E27FC236}">
                <a16:creationId xmlns:a16="http://schemas.microsoft.com/office/drawing/2014/main" id="{DF0C0126-94C1-5C03-DDF3-E0F062CB2841}"/>
              </a:ext>
            </a:extLst>
          </p:cNvPr>
          <p:cNvSpPr/>
          <p:nvPr/>
        </p:nvSpPr>
        <p:spPr>
          <a:xfrm>
            <a:off x="11049000" y="172906"/>
            <a:ext cx="908328" cy="36443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525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D3C3C"/>
              </a:buClr>
              <a:buSzPts val="2000"/>
              <a:buFont typeface="Century Gothic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3D3C3C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lesen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A388E4-FDC1-05E5-1C5B-8E9281A6C5C5}"/>
              </a:ext>
            </a:extLst>
          </p:cNvPr>
          <p:cNvSpPr txBox="1"/>
          <p:nvPr/>
        </p:nvSpPr>
        <p:spPr>
          <a:xfrm>
            <a:off x="3520440" y="82446"/>
            <a:ext cx="71043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Lies den Text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unten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Wähl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‘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kein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’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oder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‘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nicht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’. </a:t>
            </a:r>
          </a:p>
        </p:txBody>
      </p: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A6993C7D-C7BF-6F45-1773-B2B12C5EDF75}"/>
              </a:ext>
            </a:extLst>
          </p:cNvPr>
          <p:cNvSpPr/>
          <p:nvPr/>
        </p:nvSpPr>
        <p:spPr>
          <a:xfrm>
            <a:off x="8210550" y="612755"/>
            <a:ext cx="3920490" cy="1295203"/>
          </a:xfrm>
          <a:prstGeom prst="flowChartAlternateProcess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EE599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stimmen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EE599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– to be correct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EE599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sogar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EE599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– even, in fact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EE599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gehen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EE599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um – to be about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EE599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ins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EE599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Ausland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EE599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– abroad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6642A1D-C11F-47A5-B1C0-C1019A1E2EC4}"/>
              </a:ext>
            </a:extLst>
          </p:cNvPr>
          <p:cNvSpPr/>
          <p:nvPr/>
        </p:nvSpPr>
        <p:spPr>
          <a:xfrm>
            <a:off x="8747839" y="2282090"/>
            <a:ext cx="899160" cy="4345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3D3C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1.___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2FA880C-1B82-47B2-9E15-183F1D2EFE37}"/>
              </a:ext>
            </a:extLst>
          </p:cNvPr>
          <p:cNvSpPr/>
          <p:nvPr/>
        </p:nvSpPr>
        <p:spPr>
          <a:xfrm>
            <a:off x="7456170" y="2625190"/>
            <a:ext cx="899160" cy="4345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3D3C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2.___.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B25138F-651C-424C-83E3-0897A097EFEB}"/>
              </a:ext>
            </a:extLst>
          </p:cNvPr>
          <p:cNvSpPr/>
          <p:nvPr/>
        </p:nvSpPr>
        <p:spPr>
          <a:xfrm>
            <a:off x="8976439" y="3002178"/>
            <a:ext cx="899160" cy="4345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3D3C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3.___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E8DE6F5-E727-44AE-8FEC-E3FC2D5AE50C}"/>
              </a:ext>
            </a:extLst>
          </p:cNvPr>
          <p:cNvSpPr/>
          <p:nvPr/>
        </p:nvSpPr>
        <p:spPr>
          <a:xfrm>
            <a:off x="5151119" y="3390998"/>
            <a:ext cx="899160" cy="4345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3D3C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4.___.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3A9D434-C554-4981-A295-5836FC36DE13}"/>
              </a:ext>
            </a:extLst>
          </p:cNvPr>
          <p:cNvSpPr/>
          <p:nvPr/>
        </p:nvSpPr>
        <p:spPr>
          <a:xfrm>
            <a:off x="8052513" y="3369785"/>
            <a:ext cx="899160" cy="4345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3D3C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5.___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9E492A4-C294-4B53-924A-BE26E1E9834B}"/>
              </a:ext>
            </a:extLst>
          </p:cNvPr>
          <p:cNvSpPr/>
          <p:nvPr/>
        </p:nvSpPr>
        <p:spPr>
          <a:xfrm>
            <a:off x="5930265" y="4251960"/>
            <a:ext cx="899160" cy="4345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3D3C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6.___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528613C-FD2D-4B4F-92CE-86FCA657D5B4}"/>
              </a:ext>
            </a:extLst>
          </p:cNvPr>
          <p:cNvSpPr/>
          <p:nvPr/>
        </p:nvSpPr>
        <p:spPr>
          <a:xfrm>
            <a:off x="4762578" y="4987484"/>
            <a:ext cx="899160" cy="4345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3D3C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7.___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3987E47-23E9-4E35-AF96-EEEDA0DDB19E}"/>
              </a:ext>
            </a:extLst>
          </p:cNvPr>
          <p:cNvSpPr/>
          <p:nvPr/>
        </p:nvSpPr>
        <p:spPr>
          <a:xfrm>
            <a:off x="3520440" y="5759077"/>
            <a:ext cx="899160" cy="4345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3D3C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8.___</a:t>
            </a:r>
          </a:p>
        </p:txBody>
      </p:sp>
      <p:pic>
        <p:nvPicPr>
          <p:cNvPr id="19" name="Picture 18" descr="A picture containing shape&#10;&#10;Description automatically generated">
            <a:extLst>
              <a:ext uri="{FF2B5EF4-FFF2-40B4-BE49-F238E27FC236}">
                <a16:creationId xmlns:a16="http://schemas.microsoft.com/office/drawing/2014/main" id="{4A208D97-3D6F-48F3-B80F-DF686B197E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5F5F4"/>
              </a:clrFrom>
              <a:clrTo>
                <a:srgbClr val="F5F5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709" y="588452"/>
            <a:ext cx="3390302" cy="1509744"/>
          </a:xfrm>
          <a:prstGeom prst="rect">
            <a:avLst/>
          </a:prstGeom>
        </p:spPr>
      </p:pic>
      <p:pic>
        <p:nvPicPr>
          <p:cNvPr id="23" name="Picture 22" descr="A group of people in clothing&#10;&#10;Description automatically generated with medium confidence">
            <a:extLst>
              <a:ext uri="{FF2B5EF4-FFF2-40B4-BE49-F238E27FC236}">
                <a16:creationId xmlns:a16="http://schemas.microsoft.com/office/drawing/2014/main" id="{438DD54B-07CB-4737-B6B4-3E35B25C21A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720848"/>
            <a:ext cx="3596720" cy="1079016"/>
          </a:xfrm>
          <a:prstGeom prst="rect">
            <a:avLst/>
          </a:prstGeom>
        </p:spPr>
      </p:pic>
      <p:pic>
        <p:nvPicPr>
          <p:cNvPr id="25" name="Picture 24" descr="A group of people walking on a trail in the woods&#10;&#10;Description automatically generated with medium confidence">
            <a:extLst>
              <a:ext uri="{FF2B5EF4-FFF2-40B4-BE49-F238E27FC236}">
                <a16:creationId xmlns:a16="http://schemas.microsoft.com/office/drawing/2014/main" id="{E3EFE7A7-2C73-4F66-A9F7-49881FB964D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32" b="12180"/>
          <a:stretch/>
        </p:blipFill>
        <p:spPr>
          <a:xfrm>
            <a:off x="338931" y="861134"/>
            <a:ext cx="1002030" cy="107901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BB1FE28-F14B-4B30-94BF-0BF2677D06C9}"/>
              </a:ext>
            </a:extLst>
          </p:cNvPr>
          <p:cNvSpPr txBox="1"/>
          <p:nvPr/>
        </p:nvSpPr>
        <p:spPr>
          <a:xfrm>
            <a:off x="338931" y="1556611"/>
            <a:ext cx="100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Alex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87968463-003C-448A-AA5D-3FE718E31B48}"/>
              </a:ext>
            </a:extLst>
          </p:cNvPr>
          <p:cNvSpPr/>
          <p:nvPr/>
        </p:nvSpPr>
        <p:spPr>
          <a:xfrm>
            <a:off x="3540890" y="6428241"/>
            <a:ext cx="5820824" cy="374562"/>
          </a:xfrm>
          <a:prstGeom prst="round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2C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aufmachen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2C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– to open |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2C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öffnen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2C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– to open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FFF2C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796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A3679-8040-4CDC-2A6E-806236F6F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3557"/>
            <a:ext cx="3550920" cy="647577"/>
          </a:xfrm>
        </p:spPr>
        <p:txBody>
          <a:bodyPr/>
          <a:lstStyle/>
          <a:p>
            <a:r>
              <a:rPr lang="en-GB" dirty="0" err="1"/>
              <a:t>neue</a:t>
            </a:r>
            <a:r>
              <a:rPr lang="en-GB" dirty="0"/>
              <a:t> </a:t>
            </a:r>
            <a:r>
              <a:rPr lang="en-GB" dirty="0" err="1"/>
              <a:t>Welten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B2210E-281A-504F-AC9F-042CF1B8A2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8931" y="1901192"/>
            <a:ext cx="11514137" cy="43206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fontAlgn="base">
              <a:lnSpc>
                <a:spcPct val="110000"/>
              </a:lnSpc>
            </a:pPr>
            <a:r>
              <a:rPr lang="de-DE" sz="2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Ich habe Sprachen gern gelernt, weil ich gute Lehrer hatte. ‚Was kann man mit Sprachen machen?‘, fragen viele Leute. ‚Man kann bestimmt </a:t>
            </a:r>
            <a:r>
              <a:rPr lang="de-DE" sz="22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  kein   </a:t>
            </a:r>
            <a:r>
              <a:rPr lang="de-DE" sz="2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gutes Geld verdienen‘, sagt man auch. Aber das </a:t>
            </a:r>
            <a:r>
              <a:rPr lang="de-DE" sz="2200" dirty="0">
                <a:solidFill>
                  <a:srgbClr val="000000"/>
                </a:solidFill>
                <a:latin typeface="+mn-lt"/>
              </a:rPr>
              <a:t>ist </a:t>
            </a:r>
            <a:r>
              <a:rPr lang="de-DE" sz="2200" b="1" dirty="0">
                <a:solidFill>
                  <a:srgbClr val="000000"/>
                </a:solidFill>
                <a:latin typeface="+mn-lt"/>
              </a:rPr>
              <a:t>nicht </a:t>
            </a:r>
            <a:r>
              <a:rPr lang="de-DE" sz="2200" dirty="0">
                <a:solidFill>
                  <a:srgbClr val="000000"/>
                </a:solidFill>
                <a:latin typeface="+mn-lt"/>
              </a:rPr>
              <a:t>wahr.</a:t>
            </a:r>
            <a:r>
              <a:rPr lang="de-DE" sz="2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  Man kann </a:t>
            </a:r>
            <a:r>
              <a:rPr lang="de-DE" sz="220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sogar* mehr </a:t>
            </a:r>
            <a:r>
              <a:rPr lang="de-DE" sz="2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Geld verdienen, wenn man mehr als eine Sprache spricht. Wer   </a:t>
            </a:r>
            <a:r>
              <a:rPr lang="de-DE" sz="22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keine   </a:t>
            </a:r>
            <a:r>
              <a:rPr lang="de-DE" sz="2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andere Sprache spricht, hat diesen Vorteil   </a:t>
            </a:r>
            <a:r>
              <a:rPr lang="de-DE" sz="22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nicht. </a:t>
            </a:r>
          </a:p>
          <a:p>
            <a:pPr fontAlgn="base">
              <a:lnSpc>
                <a:spcPct val="110000"/>
              </a:lnSpc>
            </a:pPr>
            <a:r>
              <a:rPr lang="de-DE" sz="2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Man fährt lieber mit Freunden aus dem eigenen Land ins Ausland*. Aber dann findet man   </a:t>
            </a:r>
            <a:r>
              <a:rPr lang="de-DE" sz="22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keine  </a:t>
            </a:r>
            <a:r>
              <a:rPr lang="de-DE" sz="2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neuen Freunde. Ich habe zwei Jahre in Österreich verbracht. Zuerst war es schwer und ich habe die Leute   </a:t>
            </a:r>
            <a:r>
              <a:rPr lang="de-DE" sz="22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nicht   </a:t>
            </a:r>
            <a:r>
              <a:rPr lang="de-DE" sz="2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gut</a:t>
            </a:r>
            <a:r>
              <a:rPr lang="de-DE" sz="22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de-DE" sz="2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verstanden. Aber wir sind ins Gespräch gekommen und </a:t>
            </a:r>
            <a:r>
              <a:rPr lang="de-DE" sz="22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sie </a:t>
            </a:r>
            <a:r>
              <a:rPr lang="de-DE" sz="2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haben mir Geschichten aus ihrer Vergangenheit erzählt.  Eine neue Sprache macht   </a:t>
            </a:r>
            <a:r>
              <a:rPr lang="de-DE" sz="22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nicht   </a:t>
            </a:r>
            <a:r>
              <a:rPr lang="de-DE" sz="2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nur Türen auf*, sie öffnet dir plötzlich neue Welten*.</a:t>
            </a:r>
            <a:endParaRPr lang="en-GB" sz="2200" dirty="0"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Aft>
                <a:spcPts val="800"/>
              </a:spcAft>
            </a:pPr>
            <a:endParaRPr lang="en-GB" sz="2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Google Shape;228;p7">
            <a:extLst>
              <a:ext uri="{FF2B5EF4-FFF2-40B4-BE49-F238E27FC236}">
                <a16:creationId xmlns:a16="http://schemas.microsoft.com/office/drawing/2014/main" id="{DF0C0126-94C1-5C03-DDF3-E0F062CB2841}"/>
              </a:ext>
            </a:extLst>
          </p:cNvPr>
          <p:cNvSpPr/>
          <p:nvPr/>
        </p:nvSpPr>
        <p:spPr>
          <a:xfrm>
            <a:off x="11049000" y="172906"/>
            <a:ext cx="908328" cy="36443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525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D3C3C"/>
              </a:buClr>
              <a:buSzPts val="2000"/>
              <a:buFont typeface="Century Gothic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3D3C3C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lesen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A388E4-FDC1-05E5-1C5B-8E9281A6C5C5}"/>
              </a:ext>
            </a:extLst>
          </p:cNvPr>
          <p:cNvSpPr txBox="1"/>
          <p:nvPr/>
        </p:nvSpPr>
        <p:spPr>
          <a:xfrm>
            <a:off x="3520440" y="82446"/>
            <a:ext cx="71043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Lies den Text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unten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Wähl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‘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kein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’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oder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‘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nicht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’. </a:t>
            </a:r>
          </a:p>
        </p:txBody>
      </p: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A6993C7D-C7BF-6F45-1773-B2B12C5EDF75}"/>
              </a:ext>
            </a:extLst>
          </p:cNvPr>
          <p:cNvSpPr/>
          <p:nvPr/>
        </p:nvSpPr>
        <p:spPr>
          <a:xfrm>
            <a:off x="8082637" y="971961"/>
            <a:ext cx="3920490" cy="697885"/>
          </a:xfrm>
          <a:prstGeom prst="flowChartAlternateProcess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EE599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sogar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EE599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– even, in fact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EE599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ins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EE599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Ausland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EE599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– abroad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6642A1D-C11F-47A5-B1C0-C1019A1E2EC4}"/>
              </a:ext>
            </a:extLst>
          </p:cNvPr>
          <p:cNvSpPr/>
          <p:nvPr/>
        </p:nvSpPr>
        <p:spPr>
          <a:xfrm>
            <a:off x="8747839" y="2282090"/>
            <a:ext cx="899160" cy="4345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3D3C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1.___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2FA880C-1B82-47B2-9E15-183F1D2EFE37}"/>
              </a:ext>
            </a:extLst>
          </p:cNvPr>
          <p:cNvSpPr/>
          <p:nvPr/>
        </p:nvSpPr>
        <p:spPr>
          <a:xfrm>
            <a:off x="5871210" y="2651755"/>
            <a:ext cx="790847" cy="37633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3D3C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2.__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B25138F-651C-424C-83E3-0897A097EFEB}"/>
              </a:ext>
            </a:extLst>
          </p:cNvPr>
          <p:cNvSpPr/>
          <p:nvPr/>
        </p:nvSpPr>
        <p:spPr>
          <a:xfrm>
            <a:off x="8298259" y="3061770"/>
            <a:ext cx="899160" cy="4345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3D3C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3.___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E8DE6F5-E727-44AE-8FEC-E3FC2D5AE50C}"/>
              </a:ext>
            </a:extLst>
          </p:cNvPr>
          <p:cNvSpPr/>
          <p:nvPr/>
        </p:nvSpPr>
        <p:spPr>
          <a:xfrm>
            <a:off x="3978750" y="3390394"/>
            <a:ext cx="899160" cy="4345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3D3C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4.___.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3A9D434-C554-4981-A295-5836FC36DE13}"/>
              </a:ext>
            </a:extLst>
          </p:cNvPr>
          <p:cNvSpPr/>
          <p:nvPr/>
        </p:nvSpPr>
        <p:spPr>
          <a:xfrm>
            <a:off x="2067752" y="4240799"/>
            <a:ext cx="899160" cy="4345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3D3C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5.___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9E492A4-C294-4B53-924A-BE26E1E9834B}"/>
              </a:ext>
            </a:extLst>
          </p:cNvPr>
          <p:cNvSpPr/>
          <p:nvPr/>
        </p:nvSpPr>
        <p:spPr>
          <a:xfrm>
            <a:off x="6510830" y="4593396"/>
            <a:ext cx="899160" cy="4345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3D3C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6.___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528613C-FD2D-4B4F-92CE-86FCA657D5B4}"/>
              </a:ext>
            </a:extLst>
          </p:cNvPr>
          <p:cNvSpPr/>
          <p:nvPr/>
        </p:nvSpPr>
        <p:spPr>
          <a:xfrm>
            <a:off x="5196839" y="5343028"/>
            <a:ext cx="899160" cy="4345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3D3C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7.___</a:t>
            </a:r>
          </a:p>
        </p:txBody>
      </p:sp>
      <p:pic>
        <p:nvPicPr>
          <p:cNvPr id="19" name="Picture 18" descr="A picture containing shape&#10;&#10;Description automatically generated">
            <a:extLst>
              <a:ext uri="{FF2B5EF4-FFF2-40B4-BE49-F238E27FC236}">
                <a16:creationId xmlns:a16="http://schemas.microsoft.com/office/drawing/2014/main" id="{4A208D97-3D6F-48F3-B80F-DF686B197E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5F5F4"/>
              </a:clrFrom>
              <a:clrTo>
                <a:srgbClr val="F5F5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709" y="588452"/>
            <a:ext cx="3390302" cy="1509744"/>
          </a:xfrm>
          <a:prstGeom prst="rect">
            <a:avLst/>
          </a:prstGeom>
        </p:spPr>
      </p:pic>
      <p:pic>
        <p:nvPicPr>
          <p:cNvPr id="23" name="Picture 22" descr="A group of people in clothing&#10;&#10;Description automatically generated with medium confidence">
            <a:extLst>
              <a:ext uri="{FF2B5EF4-FFF2-40B4-BE49-F238E27FC236}">
                <a16:creationId xmlns:a16="http://schemas.microsoft.com/office/drawing/2014/main" id="{438DD54B-07CB-4737-B6B4-3E35B25C21A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720848"/>
            <a:ext cx="3596720" cy="1079016"/>
          </a:xfrm>
          <a:prstGeom prst="rect">
            <a:avLst/>
          </a:prstGeom>
        </p:spPr>
      </p:pic>
      <p:pic>
        <p:nvPicPr>
          <p:cNvPr id="25" name="Picture 24" descr="A group of people walking on a trail in the woods&#10;&#10;Description automatically generated with medium confidence">
            <a:extLst>
              <a:ext uri="{FF2B5EF4-FFF2-40B4-BE49-F238E27FC236}">
                <a16:creationId xmlns:a16="http://schemas.microsoft.com/office/drawing/2014/main" id="{E3EFE7A7-2C73-4F66-A9F7-49881FB964D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32" b="12180"/>
          <a:stretch/>
        </p:blipFill>
        <p:spPr>
          <a:xfrm>
            <a:off x="338931" y="861134"/>
            <a:ext cx="1002030" cy="107901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AD3787B-A3C2-4F15-A79C-EAFE7A229E61}"/>
              </a:ext>
            </a:extLst>
          </p:cNvPr>
          <p:cNvSpPr txBox="1"/>
          <p:nvPr/>
        </p:nvSpPr>
        <p:spPr>
          <a:xfrm>
            <a:off x="338931" y="1556611"/>
            <a:ext cx="100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Alex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5307FF5-9EBF-4251-AC2A-FB9867AA7C07}"/>
              </a:ext>
            </a:extLst>
          </p:cNvPr>
          <p:cNvSpPr/>
          <p:nvPr/>
        </p:nvSpPr>
        <p:spPr>
          <a:xfrm>
            <a:off x="3540890" y="6428241"/>
            <a:ext cx="5820824" cy="374562"/>
          </a:xfrm>
          <a:prstGeom prst="round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2C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aufmachen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2C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– to open |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2C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öffnen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2C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– to open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FFF2C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731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C7E89-97F5-1F15-A03C-93963F43A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3557"/>
            <a:ext cx="5288280" cy="647577"/>
          </a:xfrm>
        </p:spPr>
        <p:txBody>
          <a:bodyPr>
            <a:normAutofit/>
          </a:bodyPr>
          <a:lstStyle/>
          <a:p>
            <a:r>
              <a:rPr lang="en-US" dirty="0" err="1"/>
              <a:t>Fremdsprachenlernen</a:t>
            </a:r>
            <a:endParaRPr lang="en-GB" dirty="0"/>
          </a:p>
        </p:txBody>
      </p:sp>
      <p:sp>
        <p:nvSpPr>
          <p:cNvPr id="4" name="Google Shape;228;p7">
            <a:extLst>
              <a:ext uri="{FF2B5EF4-FFF2-40B4-BE49-F238E27FC236}">
                <a16:creationId xmlns:a16="http://schemas.microsoft.com/office/drawing/2014/main" id="{96BD00FE-146B-EC48-9B2E-705F2FFBC295}"/>
              </a:ext>
            </a:extLst>
          </p:cNvPr>
          <p:cNvSpPr/>
          <p:nvPr/>
        </p:nvSpPr>
        <p:spPr>
          <a:xfrm>
            <a:off x="10413220" y="137357"/>
            <a:ext cx="1647136" cy="40091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525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D3C3C"/>
              </a:buClr>
              <a:buSzPts val="2000"/>
              <a:buFont typeface="Century Gothic"/>
              <a:buNone/>
            </a:pPr>
            <a:r>
              <a:rPr lang="en-GB" sz="2000" i="0" u="none" strike="noStrike" cap="none" dirty="0" err="1">
                <a:solidFill>
                  <a:srgbClr val="3D3C3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schreiben</a:t>
            </a:r>
            <a:endParaRPr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E0BFD9-5A7A-461F-A5C6-0B5EC00A153F}"/>
              </a:ext>
            </a:extLst>
          </p:cNvPr>
          <p:cNvSpPr txBox="1"/>
          <p:nvPr/>
        </p:nvSpPr>
        <p:spPr>
          <a:xfrm>
            <a:off x="217011" y="848301"/>
            <a:ext cx="115141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Lies die </a:t>
            </a:r>
            <a:r>
              <a:rPr lang="en-GB" sz="2400" b="1" dirty="0" err="1"/>
              <a:t>Meinungen</a:t>
            </a:r>
            <a:r>
              <a:rPr lang="en-GB" sz="2400" b="1" dirty="0"/>
              <a:t>. Was </a:t>
            </a:r>
            <a:r>
              <a:rPr lang="en-GB" sz="2400" b="1" dirty="0" err="1"/>
              <a:t>denkst</a:t>
            </a:r>
            <a:r>
              <a:rPr lang="en-GB" sz="2400" b="1" dirty="0"/>
              <a:t> du?  </a:t>
            </a:r>
            <a:br>
              <a:rPr lang="en-GB" sz="2400" dirty="0"/>
            </a:br>
            <a:r>
              <a:rPr lang="en-GB" sz="2400" dirty="0" err="1"/>
              <a:t>Schreib</a:t>
            </a:r>
            <a:r>
              <a:rPr lang="en-GB" sz="2400" dirty="0"/>
              <a:t> eine </a:t>
            </a:r>
            <a:r>
              <a:rPr lang="en-GB" sz="2400" dirty="0" err="1"/>
              <a:t>Antwort</a:t>
            </a:r>
            <a:r>
              <a:rPr lang="en-GB" sz="2400" dirty="0"/>
              <a:t> auf </a:t>
            </a:r>
            <a:r>
              <a:rPr lang="en-GB" sz="2400" b="1" dirty="0" err="1"/>
              <a:t>zwei</a:t>
            </a:r>
            <a:r>
              <a:rPr lang="en-GB" sz="2400" dirty="0"/>
              <a:t> </a:t>
            </a:r>
            <a:r>
              <a:rPr lang="en-GB" sz="2400" dirty="0" err="1"/>
              <a:t>Meinungen</a:t>
            </a:r>
            <a:r>
              <a:rPr lang="en-GB" sz="2400" dirty="0"/>
              <a:t>. </a:t>
            </a:r>
            <a:r>
              <a:rPr lang="en-GB" sz="2400" dirty="0" err="1"/>
              <a:t>Benutz</a:t>
            </a:r>
            <a:r>
              <a:rPr lang="en-GB" sz="2400" dirty="0"/>
              <a:t> </a:t>
            </a:r>
            <a:r>
              <a:rPr lang="en-GB" sz="2400" b="1" dirty="0" err="1"/>
              <a:t>nicht</a:t>
            </a:r>
            <a:r>
              <a:rPr lang="en-GB" sz="2400" dirty="0"/>
              <a:t> und </a:t>
            </a:r>
            <a:r>
              <a:rPr lang="en-GB" sz="2400" b="1" dirty="0" err="1"/>
              <a:t>kein</a:t>
            </a:r>
            <a:r>
              <a:rPr lang="en-GB" sz="2400" dirty="0"/>
              <a:t>.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217A1D18-6216-487E-BF07-B2ADDC269A21}"/>
              </a:ext>
            </a:extLst>
          </p:cNvPr>
          <p:cNvSpPr/>
          <p:nvPr/>
        </p:nvSpPr>
        <p:spPr>
          <a:xfrm>
            <a:off x="672710" y="1715891"/>
            <a:ext cx="5786901" cy="2036624"/>
          </a:xfrm>
          <a:prstGeom prst="wedgeRoundRect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54584C-3499-4898-919F-658D8F5BD4B6}"/>
              </a:ext>
            </a:extLst>
          </p:cNvPr>
          <p:cNvSpPr txBox="1"/>
          <p:nvPr/>
        </p:nvSpPr>
        <p:spPr>
          <a:xfrm>
            <a:off x="822960" y="1892145"/>
            <a:ext cx="5675923" cy="16841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Englisch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ist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eine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Weltsprache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 Alle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Englisch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! 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 macht keinen Sinn, eine andere Sprache zu lernen.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B488D5BB-BA91-47C2-ACAB-272880FC6BC0}"/>
              </a:ext>
            </a:extLst>
          </p:cNvPr>
          <p:cNvSpPr/>
          <p:nvPr/>
        </p:nvSpPr>
        <p:spPr>
          <a:xfrm>
            <a:off x="6609863" y="1715891"/>
            <a:ext cx="5275190" cy="2036624"/>
          </a:xfrm>
          <a:prstGeom prst="wedgeRoundRect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BFE9AB-CD26-447E-A2EC-EF34AE55CA7C}"/>
              </a:ext>
            </a:extLst>
          </p:cNvPr>
          <p:cNvSpPr txBox="1"/>
          <p:nvPr/>
        </p:nvSpPr>
        <p:spPr>
          <a:xfrm>
            <a:off x="6703452" y="1892145"/>
            <a:ext cx="5486400" cy="16841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  <a:defRPr/>
            </a:pPr>
            <a:r>
              <a:rPr lang="de-DE" sz="2400" dirty="0"/>
              <a:t>Sprachen sind schwierig und langweilig. Ich lerne lieber etwas Anderes.</a:t>
            </a: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F45BD6F4-9F34-40E6-A97D-DC38FFD76920}"/>
              </a:ext>
            </a:extLst>
          </p:cNvPr>
          <p:cNvSpPr/>
          <p:nvPr/>
        </p:nvSpPr>
        <p:spPr>
          <a:xfrm>
            <a:off x="672710" y="4035659"/>
            <a:ext cx="5786901" cy="2036624"/>
          </a:xfrm>
          <a:prstGeom prst="wedgeRoundRect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44ABC9E-A785-4866-949B-706D10C574FF}"/>
              </a:ext>
            </a:extLst>
          </p:cNvPr>
          <p:cNvSpPr txBox="1"/>
          <p:nvPr/>
        </p:nvSpPr>
        <p:spPr>
          <a:xfrm>
            <a:off x="820812" y="4131544"/>
            <a:ext cx="5529970" cy="16841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Wenn man Sprachen studiert, kann man nur Lehrer oder Lehrerin werden - unterrichten will ich nicht. </a:t>
            </a: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B6307068-F085-488A-B529-F5EAE345ACD1}"/>
              </a:ext>
            </a:extLst>
          </p:cNvPr>
          <p:cNvSpPr/>
          <p:nvPr/>
        </p:nvSpPr>
        <p:spPr>
          <a:xfrm>
            <a:off x="6868941" y="4131544"/>
            <a:ext cx="4772271" cy="1543087"/>
          </a:xfrm>
          <a:prstGeom prst="wedgeRoundRect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D9A5AC4-2CDD-4F7A-A234-DC854A39C738}"/>
              </a:ext>
            </a:extLst>
          </p:cNvPr>
          <p:cNvSpPr txBox="1"/>
          <p:nvPr/>
        </p:nvSpPr>
        <p:spPr>
          <a:xfrm>
            <a:off x="6947293" y="4338028"/>
            <a:ext cx="4693919" cy="11301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Man braucht viel Zeit, um eine Fremdsprache zu lernen.</a:t>
            </a:r>
          </a:p>
        </p:txBody>
      </p:sp>
    </p:spTree>
    <p:extLst>
      <p:ext uri="{BB962C8B-B14F-4D97-AF65-F5344CB8AC3E}">
        <p14:creationId xmlns:p14="http://schemas.microsoft.com/office/powerpoint/2010/main" val="2786809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C7E89-97F5-1F15-A03C-93963F43A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3557"/>
            <a:ext cx="5288280" cy="647577"/>
          </a:xfrm>
        </p:spPr>
        <p:txBody>
          <a:bodyPr>
            <a:normAutofit/>
          </a:bodyPr>
          <a:lstStyle/>
          <a:p>
            <a:r>
              <a:rPr lang="en-US" dirty="0" err="1"/>
              <a:t>Fremdsprachenlernen</a:t>
            </a:r>
            <a:endParaRPr lang="en-GB" dirty="0"/>
          </a:p>
        </p:txBody>
      </p:sp>
      <p:sp>
        <p:nvSpPr>
          <p:cNvPr id="4" name="Google Shape;228;p7">
            <a:extLst>
              <a:ext uri="{FF2B5EF4-FFF2-40B4-BE49-F238E27FC236}">
                <a16:creationId xmlns:a16="http://schemas.microsoft.com/office/drawing/2014/main" id="{96BD00FE-146B-EC48-9B2E-705F2FFBC295}"/>
              </a:ext>
            </a:extLst>
          </p:cNvPr>
          <p:cNvSpPr/>
          <p:nvPr/>
        </p:nvSpPr>
        <p:spPr>
          <a:xfrm>
            <a:off x="10413220" y="137357"/>
            <a:ext cx="1647136" cy="40091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525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D3C3C"/>
              </a:buClr>
              <a:buSzPts val="2000"/>
              <a:buFont typeface="Century Gothic"/>
              <a:buNone/>
            </a:pPr>
            <a:r>
              <a:rPr lang="en-GB" sz="2000" i="0" u="none" strike="noStrike" cap="none" dirty="0" err="1">
                <a:solidFill>
                  <a:srgbClr val="3D3C3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schreiben</a:t>
            </a:r>
            <a:endParaRPr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E0BFD9-5A7A-461F-A5C6-0B5EC00A153F}"/>
              </a:ext>
            </a:extLst>
          </p:cNvPr>
          <p:cNvSpPr txBox="1"/>
          <p:nvPr/>
        </p:nvSpPr>
        <p:spPr>
          <a:xfrm>
            <a:off x="217011" y="848301"/>
            <a:ext cx="115141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Lies die </a:t>
            </a:r>
            <a:r>
              <a:rPr lang="en-GB" sz="2400" b="1" dirty="0" err="1"/>
              <a:t>Meinungen</a:t>
            </a:r>
            <a:r>
              <a:rPr lang="en-GB" sz="2400" b="1" dirty="0"/>
              <a:t>. Was </a:t>
            </a:r>
            <a:r>
              <a:rPr lang="en-GB" sz="2400" b="1" dirty="0" err="1"/>
              <a:t>denkst</a:t>
            </a:r>
            <a:r>
              <a:rPr lang="en-GB" sz="2400" b="1" dirty="0"/>
              <a:t> du?  </a:t>
            </a:r>
            <a:br>
              <a:rPr lang="en-GB" sz="2400" dirty="0"/>
            </a:br>
            <a:r>
              <a:rPr lang="en-GB" sz="2400" dirty="0" err="1"/>
              <a:t>Schreib</a:t>
            </a:r>
            <a:r>
              <a:rPr lang="en-GB" sz="2400" dirty="0"/>
              <a:t> eine </a:t>
            </a:r>
            <a:r>
              <a:rPr lang="en-GB" sz="2400" dirty="0" err="1"/>
              <a:t>Antwort</a:t>
            </a:r>
            <a:r>
              <a:rPr lang="en-GB" sz="2400" dirty="0"/>
              <a:t> auf </a:t>
            </a:r>
            <a:r>
              <a:rPr lang="en-GB" sz="2400" b="1" dirty="0" err="1"/>
              <a:t>zwei</a:t>
            </a:r>
            <a:r>
              <a:rPr lang="en-GB" sz="2400" dirty="0"/>
              <a:t> </a:t>
            </a:r>
            <a:r>
              <a:rPr lang="en-GB" sz="2400" dirty="0" err="1"/>
              <a:t>Meinungen</a:t>
            </a:r>
            <a:r>
              <a:rPr lang="en-GB" sz="2400" dirty="0"/>
              <a:t>. </a:t>
            </a:r>
            <a:r>
              <a:rPr lang="en-GB" sz="2400" dirty="0" err="1"/>
              <a:t>Benutz</a:t>
            </a:r>
            <a:r>
              <a:rPr lang="en-GB" sz="2400" dirty="0"/>
              <a:t> </a:t>
            </a:r>
            <a:r>
              <a:rPr lang="en-GB" sz="2400" b="1" dirty="0" err="1"/>
              <a:t>nicht</a:t>
            </a:r>
            <a:r>
              <a:rPr lang="en-GB" sz="2400" dirty="0"/>
              <a:t> und </a:t>
            </a:r>
            <a:r>
              <a:rPr lang="en-GB" sz="2400" b="1" dirty="0" err="1"/>
              <a:t>kein</a:t>
            </a:r>
            <a:r>
              <a:rPr lang="en-GB" sz="2400" dirty="0"/>
              <a:t>.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217A1D18-6216-487E-BF07-B2ADDC269A21}"/>
              </a:ext>
            </a:extLst>
          </p:cNvPr>
          <p:cNvSpPr/>
          <p:nvPr/>
        </p:nvSpPr>
        <p:spPr>
          <a:xfrm>
            <a:off x="217011" y="1715891"/>
            <a:ext cx="6242600" cy="2036624"/>
          </a:xfrm>
          <a:prstGeom prst="wedgeRoundRect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54584C-3499-4898-919F-658D8F5BD4B6}"/>
              </a:ext>
            </a:extLst>
          </p:cNvPr>
          <p:cNvSpPr txBox="1"/>
          <p:nvPr/>
        </p:nvSpPr>
        <p:spPr>
          <a:xfrm>
            <a:off x="217011" y="1787360"/>
            <a:ext cx="6370320" cy="16841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Englisch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ist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eine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Weltsprache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 Alle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Englisch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! 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Fremdsprachenlernen macht keinen Sinn!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B488D5BB-BA91-47C2-ACAB-272880FC6BC0}"/>
              </a:ext>
            </a:extLst>
          </p:cNvPr>
          <p:cNvSpPr/>
          <p:nvPr/>
        </p:nvSpPr>
        <p:spPr>
          <a:xfrm>
            <a:off x="6609863" y="1715891"/>
            <a:ext cx="5275190" cy="2036624"/>
          </a:xfrm>
          <a:prstGeom prst="wedgeRoundRect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BFE9AB-CD26-447E-A2EC-EF34AE55CA7C}"/>
              </a:ext>
            </a:extLst>
          </p:cNvPr>
          <p:cNvSpPr txBox="1"/>
          <p:nvPr/>
        </p:nvSpPr>
        <p:spPr>
          <a:xfrm>
            <a:off x="6703452" y="1892145"/>
            <a:ext cx="5181601" cy="16841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  <a:defRPr/>
            </a:pPr>
            <a:r>
              <a:rPr lang="de-DE" sz="2400" dirty="0"/>
              <a:t>Ich finde Sprachen schwierig und langweilig. Ich lerne lieber ein anderes Fach.</a:t>
            </a: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F45BD6F4-9F34-40E6-A97D-DC38FFD76920}"/>
              </a:ext>
            </a:extLst>
          </p:cNvPr>
          <p:cNvSpPr/>
          <p:nvPr/>
        </p:nvSpPr>
        <p:spPr>
          <a:xfrm>
            <a:off x="672710" y="4035659"/>
            <a:ext cx="5786901" cy="2036624"/>
          </a:xfrm>
          <a:prstGeom prst="wedgeRoundRect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44ABC9E-A785-4866-949B-706D10C574FF}"/>
              </a:ext>
            </a:extLst>
          </p:cNvPr>
          <p:cNvSpPr txBox="1"/>
          <p:nvPr/>
        </p:nvSpPr>
        <p:spPr>
          <a:xfrm>
            <a:off x="820812" y="4131544"/>
            <a:ext cx="5529970" cy="16841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Wenn man Sprachen studiert, kann man nur Lehrer oder Lehrerin werden - das will ich nicht. </a:t>
            </a: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B6307068-F085-488A-B529-F5EAE345ACD1}"/>
              </a:ext>
            </a:extLst>
          </p:cNvPr>
          <p:cNvSpPr/>
          <p:nvPr/>
        </p:nvSpPr>
        <p:spPr>
          <a:xfrm>
            <a:off x="6868942" y="4131544"/>
            <a:ext cx="4528429" cy="1543087"/>
          </a:xfrm>
          <a:prstGeom prst="wedgeRoundRect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D9A5AC4-2CDD-4F7A-A234-DC854A39C738}"/>
              </a:ext>
            </a:extLst>
          </p:cNvPr>
          <p:cNvSpPr txBox="1"/>
          <p:nvPr/>
        </p:nvSpPr>
        <p:spPr>
          <a:xfrm>
            <a:off x="7086601" y="4227514"/>
            <a:ext cx="4310770" cy="11301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Fremdsprachenlernen dauert sehr lange!</a:t>
            </a:r>
          </a:p>
        </p:txBody>
      </p:sp>
    </p:spTree>
    <p:extLst>
      <p:ext uri="{BB962C8B-B14F-4D97-AF65-F5344CB8AC3E}">
        <p14:creationId xmlns:p14="http://schemas.microsoft.com/office/powerpoint/2010/main" val="1654132260"/>
      </p:ext>
    </p:extLst>
  </p:cSld>
  <p:clrMapOvr>
    <a:masterClrMapping/>
  </p:clrMapOvr>
</p:sld>
</file>

<file path=ppt/theme/theme1.xml><?xml version="1.0" encoding="utf-8"?>
<a:theme xmlns:a="http://schemas.openxmlformats.org/drawingml/2006/main" name="NCELP_German_2022">
  <a:themeElements>
    <a:clrScheme name="NCELP_German">
      <a:dk1>
        <a:srgbClr val="525050"/>
      </a:dk1>
      <a:lt1>
        <a:srgbClr val="3D3C3C"/>
      </a:lt1>
      <a:dk2>
        <a:srgbClr val="FFCC00"/>
      </a:dk2>
      <a:lt2>
        <a:srgbClr val="FFFFFF"/>
      </a:lt2>
      <a:accent1>
        <a:srgbClr val="FFCC00"/>
      </a:accent1>
      <a:accent2>
        <a:srgbClr val="AD1519"/>
      </a:accent2>
      <a:accent3>
        <a:srgbClr val="525050"/>
      </a:accent3>
      <a:accent4>
        <a:srgbClr val="FEE599"/>
      </a:accent4>
      <a:accent5>
        <a:srgbClr val="EA5559"/>
      </a:accent5>
      <a:accent6>
        <a:srgbClr val="FFF2CC"/>
      </a:accent6>
      <a:hlink>
        <a:srgbClr val="0071DC"/>
      </a:hlink>
      <a:folHlink>
        <a:srgbClr val="6F3B55"/>
      </a:folHlink>
    </a:clrScheme>
    <a:fontScheme name="NCELP_Default_Fo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erman_Master_Template" id="{A507D2D5-115B-4000-BF1B-7614FC5B0E5C}" vid="{7E794DFD-0E2C-4976-9098-A4677517E0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NCELP_German_Powerpoint_Template (5)</Template>
  <TotalTime>6523</TotalTime>
  <Words>993</Words>
  <Application>Microsoft Macintosh PowerPoint</Application>
  <PresentationFormat>Widescreen</PresentationFormat>
  <Paragraphs>137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NCELP_German_2022</vt:lpstr>
      <vt:lpstr>Nicht der, die, das (not the) | kein, keine, kein (not a/an)</vt:lpstr>
      <vt:lpstr>neue Welten</vt:lpstr>
      <vt:lpstr>neue Welten</vt:lpstr>
      <vt:lpstr>Fremdsprachenlernen</vt:lpstr>
      <vt:lpstr>Fremdsprachenlernen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Potter, Hilary</dc:creator>
  <cp:lastModifiedBy>Mary Richardson</cp:lastModifiedBy>
  <cp:revision>281</cp:revision>
  <dcterms:created xsi:type="dcterms:W3CDTF">2022-11-08T11:14:09Z</dcterms:created>
  <dcterms:modified xsi:type="dcterms:W3CDTF">2023-02-28T15:11:15Z</dcterms:modified>
</cp:coreProperties>
</file>