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34" r:id="rId5"/>
  </p:sldMasterIdLst>
  <p:notesMasterIdLst>
    <p:notesMasterId r:id="rId17"/>
  </p:notesMasterIdLst>
  <p:sldIdLst>
    <p:sldId id="260" r:id="rId6"/>
    <p:sldId id="265" r:id="rId7"/>
    <p:sldId id="266" r:id="rId8"/>
    <p:sldId id="264" r:id="rId9"/>
    <p:sldId id="267" r:id="rId10"/>
    <p:sldId id="268" r:id="rId11"/>
    <p:sldId id="269" r:id="rId12"/>
    <p:sldId id="270" r:id="rId13"/>
    <p:sldId id="273" r:id="rId14"/>
    <p:sldId id="27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lie Finlayson" initials="NF" lastIdx="5" clrIdx="0">
    <p:extLst>
      <p:ext uri="{19B8F6BF-5375-455C-9EA6-DF929625EA0E}">
        <p15:presenceInfo xmlns:p15="http://schemas.microsoft.com/office/powerpoint/2012/main" userId="Natalie Finlayson" providerId="None"/>
      </p:ext>
    </p:extLst>
  </p:cmAuthor>
  <p:cmAuthor id="2" name="falafalie@gmail.com" initials="f" lastIdx="1" clrIdx="1">
    <p:extLst>
      <p:ext uri="{19B8F6BF-5375-455C-9EA6-DF929625EA0E}">
        <p15:presenceInfo xmlns:p15="http://schemas.microsoft.com/office/powerpoint/2012/main" userId="1dbfc56e662127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A520"/>
    <a:srgbClr val="115076"/>
    <a:srgbClr val="FBC1F7"/>
    <a:srgbClr val="FBF0D5"/>
    <a:srgbClr val="E3EA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A4B95-7172-442C-BB77-510F93E4DF27}" v="10" dt="2020-04-01T13:14:4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27" autoAdjust="0"/>
    <p:restoredTop sz="54257" autoAdjust="0"/>
  </p:normalViewPr>
  <p:slideViewPr>
    <p:cSldViewPr snapToGrid="0">
      <p:cViewPr varScale="1">
        <p:scale>
          <a:sx n="34" d="100"/>
          <a:sy n="34" d="100"/>
        </p:scale>
        <p:origin x="1984"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01/04/2020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outcomes (lesson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Introduction and consolidation of SSC [</a:t>
            </a:r>
            <a:r>
              <a:rPr lang="en-GB" sz="1200" b="0" dirty="0" err="1"/>
              <a:t>th</a:t>
            </a:r>
            <a:r>
              <a:rPr lang="en-GB" sz="1200" b="0" dirty="0"/>
              <a: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9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work in pairs to practise pronouncing a set of unknown cognate words containing SSC [</a:t>
            </a:r>
            <a:r>
              <a:rPr lang="en-GB" baseline="0" dirty="0" err="1"/>
              <a:t>th</a:t>
            </a:r>
            <a:r>
              <a:rPr lang="en-GB" baseline="0" dirty="0"/>
              <a:t>] in a given time. </a:t>
            </a:r>
          </a:p>
          <a:p>
            <a:endParaRPr lang="en-GB" b="1" dirty="0"/>
          </a:p>
          <a:p>
            <a:r>
              <a:rPr lang="en-GB" b="1" dirty="0"/>
              <a:t>NB:</a:t>
            </a:r>
            <a:r>
              <a:rPr lang="en-GB" b="1" baseline="0" dirty="0"/>
              <a:t> </a:t>
            </a:r>
            <a:r>
              <a:rPr lang="en-GB" b="0" baseline="0" dirty="0"/>
              <a:t>This is one of a set of three slides with different timer settings. The speed of the exercise can be chosen to match the ability level of the class, or the teacher may wish to start with the slowest speed and increase gradually.</a:t>
            </a:r>
            <a:endParaRPr lang="en-GB" b="1" dirty="0"/>
          </a:p>
          <a:p>
            <a:endParaRPr lang="en-GB" b="1" dirty="0"/>
          </a:p>
          <a:p>
            <a:r>
              <a:rPr lang="en-GB" baseline="0" dirty="0"/>
              <a:t>1/ Teacher explains to students that the part of the word in </a:t>
            </a:r>
            <a:r>
              <a:rPr lang="en-GB" b="1" baseline="0" dirty="0"/>
              <a:t>bold</a:t>
            </a:r>
            <a:r>
              <a:rPr lang="en-GB" b="0" baseline="0" dirty="0"/>
              <a:t> is the part that must be stressed. The stress position sometimes differs from English, so students must pay attention.</a:t>
            </a:r>
            <a:endParaRPr lang="en-GB" baseline="0" dirty="0"/>
          </a:p>
          <a:p>
            <a:r>
              <a:rPr lang="en-GB" baseline="0" dirty="0"/>
              <a:t>2/ Teacher clicks ‘</a:t>
            </a:r>
            <a:r>
              <a:rPr lang="en-GB" baseline="0" dirty="0" err="1"/>
              <a:t>los</a:t>
            </a:r>
            <a:r>
              <a:rPr lang="en-GB" baseline="0" dirty="0"/>
              <a:t>’.</a:t>
            </a:r>
          </a:p>
          <a:p>
            <a:r>
              <a:rPr lang="en-GB" baseline="0" dirty="0"/>
              <a:t>3/ Student A reads the list of words out loud to student B. Student B listens carefully to their partner’s pronunciation, and stops Student A if the [</a:t>
            </a:r>
            <a:r>
              <a:rPr lang="en-GB" baseline="0" dirty="0" err="1"/>
              <a:t>th</a:t>
            </a:r>
            <a:r>
              <a:rPr lang="en-GB" baseline="0" dirty="0"/>
              <a:t>] sound is pronounced the English way. They </a:t>
            </a:r>
            <a:r>
              <a:rPr lang="en-GB" b="1" baseline="0" dirty="0"/>
              <a:t>only</a:t>
            </a:r>
            <a:r>
              <a:rPr lang="en-GB" b="0" baseline="0" dirty="0"/>
              <a:t> stop their partner if the [</a:t>
            </a:r>
            <a:r>
              <a:rPr lang="en-GB" b="0" baseline="0" dirty="0" err="1"/>
              <a:t>th</a:t>
            </a:r>
            <a:r>
              <a:rPr lang="en-GB" b="0" baseline="0" dirty="0"/>
              <a:t>] is pronounced incorrectly. If an incorrect stress of other mispronunciation is noticed, the listening student should note this and correct it at the end of the round.</a:t>
            </a:r>
            <a:endParaRPr lang="en-GB" baseline="0" dirty="0"/>
          </a:p>
          <a:p>
            <a:r>
              <a:rPr lang="en-GB" baseline="0" dirty="0"/>
              <a:t>4/ Students count how many words Student A managed to say correctly.</a:t>
            </a:r>
          </a:p>
          <a:p>
            <a:r>
              <a:rPr lang="en-GB" baseline="0" dirty="0"/>
              <a:t>5/ Students swap roles. The student with the most points at the end is the winner.</a:t>
            </a:r>
          </a:p>
          <a:p>
            <a:r>
              <a:rPr lang="en-GB" baseline="0" dirty="0"/>
              <a:t>6/ After two rounds, the teacher plays the correct pronunciation by clicking on the audio. Students repeat.</a:t>
            </a:r>
            <a:endParaRPr lang="en-GB" dirty="0"/>
          </a:p>
          <a:p>
            <a:endParaRPr lang="en-GB" b="1" dirty="0"/>
          </a:p>
          <a:p>
            <a:r>
              <a:rPr lang="en-GB" dirty="0"/>
              <a:t>Word</a:t>
            </a:r>
            <a:r>
              <a:rPr lang="en-GB" baseline="0" dirty="0"/>
              <a:t> frequency rankings: </a:t>
            </a:r>
            <a:r>
              <a:rPr lang="en-GB" b="1" baseline="0" dirty="0" err="1"/>
              <a:t>Rythmus</a:t>
            </a:r>
            <a:r>
              <a:rPr lang="en-GB"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baseline="0" dirty="0"/>
              <a:t>], </a:t>
            </a:r>
            <a:r>
              <a:rPr lang="en-GB" sz="1200" b="1" baseline="0" dirty="0" err="1"/>
              <a:t>Thema</a:t>
            </a:r>
            <a:r>
              <a:rPr lang="en-GB" sz="1200" b="1" baseline="0" dirty="0"/>
              <a:t> </a:t>
            </a:r>
            <a:r>
              <a:rPr lang="en-GB" sz="1200" baseline="0" dirty="0"/>
              <a:t>[328]; </a:t>
            </a:r>
            <a:r>
              <a:rPr lang="en-GB" sz="1200" b="1" baseline="0" dirty="0" err="1"/>
              <a:t>Athlet</a:t>
            </a:r>
            <a:r>
              <a:rPr lang="en-GB" sz="1200" b="1" baseline="0" dirty="0"/>
              <a:t> </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a:t>Thermometer</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Thron</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Methode</a:t>
            </a:r>
            <a:r>
              <a:rPr lang="en-GB" sz="1200" b="1" baseline="0" dirty="0"/>
              <a:t> </a:t>
            </a:r>
            <a:r>
              <a:rPr lang="en-GB" sz="1200" baseline="0" dirty="0"/>
              <a:t>[835];</a:t>
            </a:r>
            <a:r>
              <a:rPr lang="en-GB" baseline="0" dirty="0"/>
              <a:t> </a:t>
            </a:r>
            <a:r>
              <a:rPr kumimoji="0" lang="en-GB" sz="1200" b="1" i="0" u="none" strike="noStrike" kern="1200" cap="none" spc="0" normalizeH="0" baseline="0" noProof="0" dirty="0" err="1">
                <a:ln>
                  <a:noFill/>
                </a:ln>
                <a:solidFill>
                  <a:prstClr val="black"/>
                </a:solidFill>
                <a:effectLst/>
                <a:uLnTx/>
                <a:uFillTx/>
                <a:latin typeface="+mn-lt"/>
                <a:ea typeface="+mn-ea"/>
                <a:cs typeface="+mn-cs"/>
              </a:rPr>
              <a:t>Apotheke</a:t>
            </a:r>
            <a:r>
              <a:rPr kumimoji="0" lang="en-GB" sz="1200" b="1"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 </a:t>
            </a:r>
            <a:r>
              <a:rPr kumimoji="0" lang="en-GB" sz="1200" b="0" i="0" u="none" strike="noStrike" kern="1200" cap="none" spc="0" normalizeH="0" baseline="0" noProof="0" dirty="0" err="1">
                <a:ln>
                  <a:noFill/>
                </a:ln>
                <a:solidFill>
                  <a:prstClr val="black"/>
                </a:solidFill>
                <a:effectLst/>
                <a:uLnTx/>
                <a:uFillTx/>
                <a:latin typeface="+mn-lt"/>
                <a:ea typeface="+mn-ea"/>
                <a:cs typeface="+mn-cs"/>
              </a:rPr>
              <a:t>Diskothek</a:t>
            </a:r>
            <a:r>
              <a:rPr kumimoji="0" lang="en-GB" sz="1200" b="0" i="0" u="none" strike="noStrike" kern="1200" cap="none" spc="0" normalizeH="0" baseline="0" noProof="0" dirty="0">
                <a:ln>
                  <a:noFill/>
                </a:ln>
                <a:solidFill>
                  <a:prstClr val="black"/>
                </a:solidFill>
                <a:effectLst/>
                <a:uLnTx/>
                <a:uFillTx/>
                <a:latin typeface="+mn-lt"/>
                <a:ea typeface="+mn-ea"/>
                <a:cs typeface="+mn-cs"/>
              </a:rPr>
              <a:t> [&gt;4034]; </a:t>
            </a:r>
            <a:r>
              <a:rPr kumimoji="0" lang="en-GB" sz="1200" b="1" i="0" u="none" strike="noStrike" kern="1200" cap="none" spc="0" normalizeH="0" baseline="0" noProof="0" dirty="0" err="1">
                <a:ln>
                  <a:noFill/>
                </a:ln>
                <a:solidFill>
                  <a:prstClr val="black"/>
                </a:solidFill>
                <a:effectLst/>
                <a:uLnTx/>
                <a:uFillTx/>
                <a:latin typeface="+mn-lt"/>
                <a:ea typeface="+mn-ea"/>
                <a:cs typeface="+mn-cs"/>
              </a:rPr>
              <a:t>Ethik</a:t>
            </a:r>
            <a:r>
              <a:rPr kumimoji="0" lang="en-GB" sz="1200" b="0" i="0" u="none" strike="noStrike" kern="1200" cap="none" spc="0" normalizeH="0" baseline="0" noProof="0" dirty="0">
                <a:ln>
                  <a:noFill/>
                </a:ln>
                <a:solidFill>
                  <a:prstClr val="black"/>
                </a:solidFill>
                <a:effectLst/>
                <a:uLnTx/>
                <a:uFillTx/>
                <a:latin typeface="+mn-lt"/>
                <a:ea typeface="+mn-ea"/>
                <a:cs typeface="+mn-cs"/>
              </a:rPr>
              <a:t> [&gt;4034]; </a:t>
            </a:r>
            <a:r>
              <a:rPr lang="en-GB" sz="1200" b="1" baseline="0" dirty="0" err="1"/>
              <a:t>Theorie</a:t>
            </a:r>
            <a:r>
              <a:rPr lang="en-GB" sz="1200" b="1" baseline="0" dirty="0"/>
              <a:t> </a:t>
            </a:r>
            <a:r>
              <a:rPr lang="en-GB" sz="1200" b="0" baseline="0" dirty="0"/>
              <a:t>[&gt;4034]; </a:t>
            </a:r>
            <a:r>
              <a:rPr lang="en-GB" sz="1200" b="1" baseline="0" dirty="0" err="1"/>
              <a:t>Bibliothek</a:t>
            </a:r>
            <a:r>
              <a:rPr lang="en-GB" sz="1200" b="1" baseline="0" dirty="0"/>
              <a:t> </a:t>
            </a:r>
            <a:r>
              <a:rPr lang="en-GB" sz="1200" baseline="0" dirty="0"/>
              <a:t>[927]</a:t>
            </a:r>
            <a:br>
              <a:rPr lang="en-GB" sz="1200"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0184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a:t>
            </a:r>
            <a:r>
              <a:rPr lang="en-GB" baseline="0" dirty="0"/>
              <a:t> exercise contains only cognates, emphasising a cross-linguistic difference between English and German. Remind students that although ‘</a:t>
            </a:r>
            <a:r>
              <a:rPr lang="en-GB" baseline="0" dirty="0" err="1"/>
              <a:t>th</a:t>
            </a:r>
            <a:r>
              <a:rPr lang="en-GB" baseline="0" dirty="0"/>
              <a:t>’ and ‘t’ are pronounced differently in English, they sound the same in German – even when the word is borrowed from English (or another language). Students will therefore have to draw on English to match what they hear with a known word, relying on knowledge of English spelling to work out the answer.</a:t>
            </a:r>
          </a:p>
          <a:p>
            <a:endParaRPr lang="en-GB" baseline="0" dirty="0"/>
          </a:p>
          <a:p>
            <a:r>
              <a:rPr lang="en-GB" b="1" baseline="0" dirty="0"/>
              <a:t>Hint</a:t>
            </a:r>
            <a:r>
              <a:rPr lang="en-GB" b="0" baseline="0" dirty="0"/>
              <a:t> for students: if they don’t recognise the word they hear, try replacing the </a:t>
            </a:r>
            <a:r>
              <a:rPr lang="en-GB" b="0" i="0" baseline="0" dirty="0"/>
              <a:t>‘t’ sound with an English ‘</a:t>
            </a:r>
            <a:r>
              <a:rPr lang="en-GB" b="0" i="0" baseline="0" dirty="0" err="1"/>
              <a:t>th</a:t>
            </a:r>
            <a:r>
              <a:rPr lang="en-GB" b="0" i="0" baseline="0" dirty="0"/>
              <a:t>’.</a:t>
            </a:r>
            <a:endParaRPr lang="en-GB" b="1" baseline="0" dirty="0"/>
          </a:p>
          <a:p>
            <a:endParaRPr lang="en-GB" baseline="0" dirty="0"/>
          </a:p>
          <a:p>
            <a:r>
              <a:rPr lang="en-GB" baseline="0" dirty="0"/>
              <a:t>Audio plays on pressing individual numbers. Answers (including spellings) appear on clicks. Before revealing the answers, teacher to play the audio again and ask students which English word it sounds like.</a:t>
            </a:r>
          </a:p>
          <a:p>
            <a:endParaRPr lang="en-GB" baseline="0" dirty="0"/>
          </a:p>
          <a:p>
            <a:r>
              <a:rPr lang="en-GB" sz="1200" b="0" kern="1200" dirty="0">
                <a:solidFill>
                  <a:schemeClr val="tx1"/>
                </a:solidFill>
                <a:effectLst/>
                <a:latin typeface="+mn-lt"/>
                <a:ea typeface="+mn-ea"/>
                <a:cs typeface="+mn-cs"/>
              </a:rPr>
              <a:t>1. Hotel</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2. </a:t>
            </a:r>
            <a:r>
              <a:rPr lang="en-GB" sz="1200" b="0" kern="1200" dirty="0" err="1">
                <a:solidFill>
                  <a:schemeClr val="tx1"/>
                </a:solidFill>
                <a:effectLst/>
                <a:latin typeface="+mn-lt"/>
                <a:ea typeface="+mn-ea"/>
                <a:cs typeface="+mn-cs"/>
              </a:rPr>
              <a:t>Mathe</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3. </a:t>
            </a:r>
            <a:r>
              <a:rPr lang="en-GB" sz="1200" b="0" kern="1200" dirty="0" err="1">
                <a:solidFill>
                  <a:schemeClr val="tx1"/>
                </a:solidFill>
                <a:effectLst/>
                <a:latin typeface="+mn-lt"/>
                <a:ea typeface="+mn-ea"/>
                <a:cs typeface="+mn-cs"/>
              </a:rPr>
              <a:t>Telefon</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4. Meter</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5. </a:t>
            </a:r>
            <a:r>
              <a:rPr lang="en-GB" sz="1200" b="0" kern="1200" dirty="0" err="1">
                <a:solidFill>
                  <a:schemeClr val="tx1"/>
                </a:solidFill>
                <a:effectLst/>
                <a:latin typeface="+mn-lt"/>
                <a:ea typeface="+mn-ea"/>
                <a:cs typeface="+mn-cs"/>
              </a:rPr>
              <a:t>Therapie</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6. </a:t>
            </a:r>
            <a:r>
              <a:rPr lang="en-GB" sz="1200" b="0" kern="1200" dirty="0" err="1">
                <a:solidFill>
                  <a:schemeClr val="tx1"/>
                </a:solidFill>
                <a:effectLst/>
                <a:latin typeface="+mn-lt"/>
                <a:ea typeface="+mn-ea"/>
                <a:cs typeface="+mn-cs"/>
              </a:rPr>
              <a:t>automatisch</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7. Interview</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8. </a:t>
            </a:r>
            <a:r>
              <a:rPr lang="en-GB" sz="1200" b="0" kern="1200" dirty="0" err="1">
                <a:solidFill>
                  <a:schemeClr val="tx1"/>
                </a:solidFill>
                <a:effectLst/>
                <a:latin typeface="+mn-lt"/>
                <a:ea typeface="+mn-ea"/>
                <a:cs typeface="+mn-cs"/>
              </a:rPr>
              <a:t>katholisch</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9. Panther</a:t>
            </a:r>
            <a:br>
              <a:rPr lang="en-GB" sz="1200" b="0" kern="1200" dirty="0">
                <a:solidFill>
                  <a:schemeClr val="tx1"/>
                </a:solidFill>
                <a:effectLst/>
                <a:latin typeface="+mn-lt"/>
                <a:ea typeface="+mn-ea"/>
                <a:cs typeface="+mn-cs"/>
              </a:rPr>
            </a:br>
            <a:r>
              <a:rPr lang="en-GB" sz="1200" b="0" kern="1200" dirty="0">
                <a:solidFill>
                  <a:schemeClr val="tx1"/>
                </a:solidFill>
                <a:effectLst/>
                <a:latin typeface="+mn-lt"/>
                <a:ea typeface="+mn-ea"/>
                <a:cs typeface="+mn-cs"/>
              </a:rPr>
              <a:t>10. </a:t>
            </a:r>
            <a:r>
              <a:rPr lang="en-GB" sz="1200" b="0" kern="1200" dirty="0" err="1">
                <a:solidFill>
                  <a:schemeClr val="tx1"/>
                </a:solidFill>
                <a:effectLst/>
                <a:latin typeface="+mn-lt"/>
                <a:ea typeface="+mn-ea"/>
                <a:cs typeface="+mn-cs"/>
              </a:rPr>
              <a:t>sympathisch</a:t>
            </a:r>
            <a:endParaRPr lang="en-GB" b="0" baseline="0" dirty="0"/>
          </a:p>
          <a:p>
            <a:pPr marL="0" indent="0">
              <a:buNone/>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Word</a:t>
            </a:r>
            <a:r>
              <a:rPr lang="en-GB" baseline="0" dirty="0"/>
              <a:t> frequency rankings: </a:t>
            </a:r>
            <a:r>
              <a:rPr lang="en-GB" b="1" baseline="0" dirty="0" err="1"/>
              <a:t>sympathisch</a:t>
            </a:r>
            <a:r>
              <a:rPr lang="en-GB"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baseline="0" dirty="0"/>
              <a:t>], </a:t>
            </a:r>
            <a:r>
              <a:rPr lang="en-GB" b="1" baseline="0" dirty="0" err="1"/>
              <a:t>automatisch</a:t>
            </a:r>
            <a:r>
              <a:rPr lang="en-GB" sz="1200" b="1" baseline="0" dirty="0"/>
              <a:t> </a:t>
            </a:r>
            <a:r>
              <a:rPr lang="en-GB" sz="1200" baseline="0" dirty="0"/>
              <a:t>[1324]; </a:t>
            </a:r>
            <a:r>
              <a:rPr lang="en-GB" sz="1200" b="1" baseline="0" dirty="0" err="1"/>
              <a:t>Telefon</a:t>
            </a:r>
            <a:r>
              <a:rPr lang="en-GB" sz="1200" b="1" baseline="0" dirty="0"/>
              <a:t> </a:t>
            </a:r>
            <a:r>
              <a:rPr lang="en-GB" sz="1200" b="0" baseline="0" dirty="0"/>
              <a:t>[1560]; </a:t>
            </a:r>
            <a:r>
              <a:rPr lang="en-GB" sz="1200" b="1" baseline="0" dirty="0" err="1"/>
              <a:t>Therapie</a:t>
            </a:r>
            <a:r>
              <a:rPr lang="en-GB" sz="1200" b="1" baseline="0" dirty="0"/>
              <a:t> </a:t>
            </a:r>
            <a:r>
              <a:rPr lang="en-GB" sz="1200" b="0" baseline="0" dirty="0"/>
              <a:t>[1906]; </a:t>
            </a:r>
            <a:r>
              <a:rPr lang="en-GB" sz="1200" b="1" baseline="0" dirty="0" err="1"/>
              <a:t>katholisch</a:t>
            </a:r>
            <a:r>
              <a:rPr lang="en-GB" sz="1200" b="0" baseline="0" dirty="0"/>
              <a:t> [1935]; </a:t>
            </a:r>
            <a:r>
              <a:rPr lang="en-GB" sz="1200" b="1" baseline="0" dirty="0"/>
              <a:t>Meter </a:t>
            </a:r>
            <a:r>
              <a:rPr lang="en-GB" sz="1200" baseline="0" dirty="0"/>
              <a:t>[425];</a:t>
            </a:r>
            <a:r>
              <a:rPr lang="en-GB" baseline="0" dirty="0"/>
              <a:t> </a:t>
            </a:r>
            <a:r>
              <a:rPr kumimoji="0" lang="en-GB" sz="1200" b="1" i="0" u="none" strike="noStrike" kern="1200" cap="none" spc="0" normalizeH="0" baseline="0" noProof="0" dirty="0">
                <a:ln>
                  <a:noFill/>
                </a:ln>
                <a:solidFill>
                  <a:prstClr val="black"/>
                </a:solidFill>
                <a:effectLst/>
                <a:uLnTx/>
                <a:uFillTx/>
                <a:latin typeface="+mn-lt"/>
                <a:ea typeface="+mn-ea"/>
                <a:cs typeface="+mn-cs"/>
              </a:rPr>
              <a:t>Interview </a:t>
            </a:r>
            <a:r>
              <a:rPr kumimoji="0" lang="en-GB" sz="1200" b="0" i="0" u="none" strike="noStrike" kern="1200" cap="none" spc="0" normalizeH="0" baseline="0" noProof="0" dirty="0">
                <a:ln>
                  <a:noFill/>
                </a:ln>
                <a:solidFill>
                  <a:prstClr val="black"/>
                </a:solidFill>
                <a:effectLst/>
                <a:uLnTx/>
                <a:uFillTx/>
                <a:latin typeface="+mn-lt"/>
                <a:ea typeface="+mn-ea"/>
                <a:cs typeface="+mn-cs"/>
              </a:rPr>
              <a:t>[1339]; </a:t>
            </a:r>
            <a:r>
              <a:rPr kumimoji="0" lang="en-GB" sz="1200" b="1" i="0" u="none" strike="noStrike" kern="1200" cap="none" spc="0" normalizeH="0" baseline="0" noProof="0" dirty="0" err="1">
                <a:ln>
                  <a:noFill/>
                </a:ln>
                <a:solidFill>
                  <a:prstClr val="black"/>
                </a:solidFill>
                <a:effectLst/>
                <a:uLnTx/>
                <a:uFillTx/>
                <a:latin typeface="+mn-lt"/>
                <a:ea typeface="+mn-ea"/>
                <a:cs typeface="+mn-cs"/>
              </a:rPr>
              <a:t>Mathe</a:t>
            </a:r>
            <a:r>
              <a:rPr kumimoji="0" lang="en-GB" sz="1200" b="0" i="0" u="none" strike="noStrike" kern="1200" cap="none" spc="0" normalizeH="0" baseline="0" noProof="0" dirty="0">
                <a:ln>
                  <a:noFill/>
                </a:ln>
                <a:solidFill>
                  <a:prstClr val="black"/>
                </a:solidFill>
                <a:effectLst/>
                <a:uLnTx/>
                <a:uFillTx/>
                <a:latin typeface="+mn-lt"/>
                <a:ea typeface="+mn-ea"/>
                <a:cs typeface="+mn-cs"/>
              </a:rPr>
              <a:t> [1827]; </a:t>
            </a:r>
            <a:r>
              <a:rPr kumimoji="0" lang="en-GB" sz="1200" b="1" i="0" u="none" strike="noStrike" kern="1200" cap="none" spc="0" normalizeH="0" baseline="0" noProof="0" dirty="0">
                <a:ln>
                  <a:noFill/>
                </a:ln>
                <a:solidFill>
                  <a:prstClr val="black"/>
                </a:solidFill>
                <a:effectLst/>
                <a:uLnTx/>
                <a:uFillTx/>
                <a:latin typeface="+mn-lt"/>
                <a:ea typeface="+mn-ea"/>
                <a:cs typeface="+mn-cs"/>
              </a:rPr>
              <a:t>Hotel</a:t>
            </a:r>
            <a:r>
              <a:rPr kumimoji="0" lang="en-GB" sz="1200" b="0" i="0" u="none" strike="noStrike" kern="1200" cap="none" spc="0" normalizeH="0" baseline="0" noProof="0" dirty="0">
                <a:ln>
                  <a:noFill/>
                </a:ln>
                <a:solidFill>
                  <a:prstClr val="black"/>
                </a:solidFill>
                <a:effectLst/>
                <a:uLnTx/>
                <a:uFillTx/>
                <a:latin typeface="+mn-lt"/>
                <a:ea typeface="+mn-ea"/>
                <a:cs typeface="+mn-cs"/>
              </a:rPr>
              <a:t> [1129]; </a:t>
            </a:r>
            <a:r>
              <a:rPr lang="en-GB" sz="1200" b="1" baseline="0" dirty="0"/>
              <a:t>Panther </a:t>
            </a:r>
            <a:r>
              <a:rPr lang="en-GB" sz="1200" b="0" baseline="0" dirty="0"/>
              <a:t>[&gt;4034]</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329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1" dirty="0"/>
              <a:t>Source word: </a:t>
            </a:r>
            <a:r>
              <a:rPr lang="en-GB" b="1" dirty="0" err="1"/>
              <a:t>Theater</a:t>
            </a:r>
            <a:r>
              <a:rPr lang="en-GB" b="1" dirty="0"/>
              <a:t> [725]</a:t>
            </a:r>
          </a:p>
          <a:p>
            <a:pPr marL="0" marR="0" lvl="0" indent="0" algn="l" defTabSz="914400" rtl="0" eaLnBrk="1" fontAlgn="auto" latinLnBrk="0" hangingPunct="1">
              <a:lnSpc>
                <a:spcPct val="100000"/>
              </a:lnSpc>
              <a:spcBef>
                <a:spcPts val="0"/>
              </a:spcBef>
              <a:spcAft>
                <a:spcPts val="0"/>
              </a:spcAft>
              <a:buClrTx/>
              <a:buSzTx/>
              <a:buFontTx/>
              <a:buNone/>
              <a:tabLst/>
              <a:defRPr/>
            </a:pPr>
            <a:br>
              <a:rPr lang="en-GB" b="0" dirty="0"/>
            </a:br>
            <a:r>
              <a:rPr lang="en-GB" b="0" dirty="0"/>
              <a:t>1. Present the letter and say the </a:t>
            </a:r>
            <a:r>
              <a:rPr lang="en-GB" b="1" dirty="0"/>
              <a:t>[</a:t>
            </a:r>
            <a:r>
              <a:rPr lang="en-GB" b="1" dirty="0" err="1"/>
              <a:t>th</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Theater</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mime the opening of a theatre’s curtains, by drawing your hands away from each other quickly, in front of your body.  This is very much like the gesture for ‘play’ in charades.</a:t>
            </a:r>
            <a:br>
              <a:rPr lang="en-GB" baseline="0" dirty="0"/>
            </a:br>
            <a:r>
              <a:rPr lang="en-GB" baseline="0" dirty="0"/>
              <a:t>4. Roll back the animations and work through 1-3 again, but this time, dropping your voice completely to listen carefully to the students saying the </a:t>
            </a:r>
            <a:r>
              <a:rPr lang="en-GB" b="1" dirty="0"/>
              <a:t>[</a:t>
            </a:r>
            <a:r>
              <a:rPr lang="en-GB" b="1" dirty="0" err="1"/>
              <a:t>th</a:t>
            </a:r>
            <a:r>
              <a:rPr lang="en-GB" b="1" dirty="0"/>
              <a:t>] </a:t>
            </a:r>
            <a:r>
              <a:rPr lang="en-GB" baseline="0" dirty="0"/>
              <a:t>sound, pronouncing </a:t>
            </a:r>
            <a:r>
              <a:rPr lang="en-GB" b="0" baseline="0" dirty="0"/>
              <a:t>”</a:t>
            </a:r>
            <a:r>
              <a:rPr lang="en-GB" b="1" baseline="0" dirty="0" err="1"/>
              <a:t>Theater</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024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83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sounds to elicit SSC and source word from students.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852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Introduce</a:t>
            </a:r>
            <a:r>
              <a:rPr lang="en-GB" baseline="0" dirty="0"/>
              <a:t> and elicit the pronunciation of the </a:t>
            </a:r>
            <a:r>
              <a:rPr lang="en-GB" b="1" baseline="0" dirty="0"/>
              <a:t>individual SSC [</a:t>
            </a:r>
            <a:r>
              <a:rPr lang="en-GB" b="1" baseline="0" dirty="0" err="1"/>
              <a:t>th</a:t>
            </a:r>
            <a:r>
              <a:rPr lang="en-GB" b="1" baseline="0" dirty="0"/>
              <a:t>] </a:t>
            </a:r>
            <a:r>
              <a:rPr lang="en-GB" baseline="0" dirty="0"/>
              <a:t>and then the </a:t>
            </a:r>
            <a:r>
              <a:rPr lang="en-GB" b="1" baseline="0" dirty="0"/>
              <a:t>source</a:t>
            </a:r>
            <a:r>
              <a:rPr lang="en-GB" baseline="0" dirty="0"/>
              <a:t> word again (with gesture, if using).</a:t>
            </a:r>
            <a:br>
              <a:rPr lang="en-GB" baseline="0" dirty="0"/>
            </a:br>
            <a:r>
              <a:rPr lang="en-GB" baseline="0" dirty="0"/>
              <a:t>Then present and elicit the pronunciation of the five </a:t>
            </a:r>
            <a:r>
              <a:rPr lang="en-GB" b="1" baseline="0" dirty="0"/>
              <a:t>cluster</a:t>
            </a:r>
            <a:r>
              <a:rPr lang="en-GB" baseline="0" dirty="0"/>
              <a:t> words.</a:t>
            </a:r>
            <a:br>
              <a:rPr lang="en-GB" baseline="0" dirty="0"/>
            </a:b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p>
          <a:p>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Word frequency rankings (1 is the most common word in German): </a:t>
            </a:r>
            <a:br>
              <a:rPr lang="en-GB" sz="1200" baseline="0" dirty="0"/>
            </a:br>
            <a:r>
              <a:rPr lang="en-GB" sz="1200" b="1" baseline="0" dirty="0" err="1"/>
              <a:t>Theater</a:t>
            </a:r>
            <a:r>
              <a:rPr lang="en-GB" sz="1200" b="0" baseline="0" dirty="0"/>
              <a:t> [725</a:t>
            </a:r>
            <a:r>
              <a:rPr lang="en-GB" sz="1200" baseline="0" dirty="0"/>
              <a:t>]; </a:t>
            </a:r>
            <a:r>
              <a:rPr lang="en-GB" sz="1200" b="1" baseline="0" dirty="0" err="1"/>
              <a:t>Theorie</a:t>
            </a:r>
            <a:r>
              <a:rPr lang="en-GB" sz="1200" b="1" baseline="0" dirty="0"/>
              <a:t> </a:t>
            </a:r>
            <a:r>
              <a:rPr lang="en-GB" sz="1200" b="0" baseline="0" dirty="0"/>
              <a:t>[&gt;4034] </a:t>
            </a:r>
            <a:r>
              <a:rPr lang="en-GB" sz="1200" b="1" baseline="0" dirty="0" err="1"/>
              <a:t>Methode</a:t>
            </a:r>
            <a:r>
              <a:rPr lang="en-GB" sz="1200" b="1" baseline="0" dirty="0"/>
              <a:t> </a:t>
            </a:r>
            <a:r>
              <a:rPr lang="en-GB" sz="1200" baseline="0" dirty="0"/>
              <a:t>[835]; </a:t>
            </a:r>
            <a:r>
              <a:rPr lang="en-GB" sz="1200" b="1" baseline="0" dirty="0" err="1"/>
              <a:t>Apotheke</a:t>
            </a:r>
            <a:r>
              <a:rPr lang="en-GB" sz="1200" b="1" baseline="0" dirty="0"/>
              <a:t> </a:t>
            </a:r>
            <a:r>
              <a:rPr lang="en-GB" sz="1200" baseline="0" dirty="0"/>
              <a:t>[&gt;4034]; </a:t>
            </a:r>
            <a:r>
              <a:rPr lang="en-GB" sz="1200" b="1" baseline="0" dirty="0" err="1"/>
              <a:t>Thema</a:t>
            </a:r>
            <a:r>
              <a:rPr lang="en-GB" sz="1200" b="1" baseline="0" dirty="0"/>
              <a:t> </a:t>
            </a:r>
            <a:r>
              <a:rPr lang="en-GB" sz="1200" baseline="0" dirty="0"/>
              <a:t>[328]; </a:t>
            </a:r>
            <a:r>
              <a:rPr lang="en-GB" sz="1200" b="1" baseline="0" dirty="0" err="1"/>
              <a:t>Bibliothek</a:t>
            </a:r>
            <a:r>
              <a:rPr lang="en-GB" sz="1200" b="1" baseline="0" dirty="0"/>
              <a:t> </a:t>
            </a:r>
            <a:r>
              <a:rPr lang="en-GB" sz="1200" baseline="0" dirty="0"/>
              <a:t>[927].</a:t>
            </a:r>
            <a:br>
              <a:rPr lang="en-GB" sz="1200" baseline="0" dirty="0"/>
            </a:br>
            <a:r>
              <a:rPr lang="en-GB" sz="1200" i="1" dirty="0"/>
              <a:t>Source:  Jones, R.L. &amp; </a:t>
            </a:r>
            <a:r>
              <a:rPr lang="en-GB" sz="1200" i="1" dirty="0" err="1"/>
              <a:t>Tschirner</a:t>
            </a:r>
            <a:r>
              <a:rPr lang="en-GB" sz="1200"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15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With sound and no pictures to focus all attention on the sound-symbol correspondence.</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23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 …</a:t>
            </a:r>
            <a:endParaRPr lang="en-GB" i="0"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806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work in pairs to practise pronouncing a set of unknown cognate words containing SSC [</a:t>
            </a:r>
            <a:r>
              <a:rPr lang="en-GB" baseline="0" dirty="0" err="1"/>
              <a:t>th</a:t>
            </a:r>
            <a:r>
              <a:rPr lang="en-GB" baseline="0" dirty="0"/>
              <a:t>] in a given time. </a:t>
            </a:r>
          </a:p>
          <a:p>
            <a:endParaRPr lang="en-GB" b="1" dirty="0"/>
          </a:p>
          <a:p>
            <a:r>
              <a:rPr lang="en-GB" b="1" dirty="0"/>
              <a:t>NB:</a:t>
            </a:r>
            <a:r>
              <a:rPr lang="en-GB" b="1" baseline="0" dirty="0"/>
              <a:t> </a:t>
            </a:r>
            <a:r>
              <a:rPr lang="en-GB" b="0" baseline="0" dirty="0"/>
              <a:t>This is one of a set of three slides with different timer settings. The speed of the exercise can be chosen to match the ability level of the class, or the teacher may wish to start with the slowest speed and increase gradually.</a:t>
            </a:r>
            <a:endParaRPr lang="en-GB" b="1" dirty="0"/>
          </a:p>
          <a:p>
            <a:endParaRPr lang="en-GB" b="1" dirty="0"/>
          </a:p>
          <a:p>
            <a:r>
              <a:rPr lang="en-GB" baseline="0" dirty="0"/>
              <a:t>1/ Teacher explains to students that the part of the word in </a:t>
            </a:r>
            <a:r>
              <a:rPr lang="en-GB" b="1" baseline="0" dirty="0"/>
              <a:t>bold</a:t>
            </a:r>
            <a:r>
              <a:rPr lang="en-GB" b="0" baseline="0" dirty="0"/>
              <a:t> is the part that must be stressed. The stress position sometimes differs from English, so students must pay attention.</a:t>
            </a:r>
            <a:endParaRPr lang="en-GB" baseline="0" dirty="0"/>
          </a:p>
          <a:p>
            <a:r>
              <a:rPr lang="en-GB" baseline="0" dirty="0"/>
              <a:t>2/ Teacher clicks ‘</a:t>
            </a:r>
            <a:r>
              <a:rPr lang="en-GB" baseline="0" dirty="0" err="1"/>
              <a:t>los</a:t>
            </a:r>
            <a:r>
              <a:rPr lang="en-GB" baseline="0" dirty="0"/>
              <a:t>’.</a:t>
            </a:r>
          </a:p>
          <a:p>
            <a:r>
              <a:rPr lang="en-GB" baseline="0" dirty="0"/>
              <a:t>3/ Student A reads the list of words out loud to student B. Student B listens carefully to their partner’s pronunciation, and stops Student A if the [</a:t>
            </a:r>
            <a:r>
              <a:rPr lang="en-GB" baseline="0" dirty="0" err="1"/>
              <a:t>th</a:t>
            </a:r>
            <a:r>
              <a:rPr lang="en-GB" baseline="0" dirty="0"/>
              <a:t>] sound is pronounced the English way. They </a:t>
            </a:r>
            <a:r>
              <a:rPr lang="en-GB" b="1" baseline="0" dirty="0"/>
              <a:t>only</a:t>
            </a:r>
            <a:r>
              <a:rPr lang="en-GB" b="0" baseline="0" dirty="0"/>
              <a:t> stop their partner if the [</a:t>
            </a:r>
            <a:r>
              <a:rPr lang="en-GB" b="0" baseline="0" dirty="0" err="1"/>
              <a:t>th</a:t>
            </a:r>
            <a:r>
              <a:rPr lang="en-GB" b="0" baseline="0" dirty="0"/>
              <a:t>] is pronounced incorrectly. If an incorrect stress of other mispronunciation is noticed, the listening student should note this and correct it at the end of the round.</a:t>
            </a:r>
            <a:endParaRPr lang="en-GB" baseline="0" dirty="0"/>
          </a:p>
          <a:p>
            <a:r>
              <a:rPr lang="en-GB" baseline="0" dirty="0"/>
              <a:t>4/ Students count how many words Student A managed to say correctly.</a:t>
            </a:r>
          </a:p>
          <a:p>
            <a:r>
              <a:rPr lang="en-GB" baseline="0" dirty="0"/>
              <a:t>5/ Students swap roles. The student with the most points at the end is the winner.</a:t>
            </a:r>
          </a:p>
          <a:p>
            <a:r>
              <a:rPr lang="en-GB" baseline="0" dirty="0"/>
              <a:t>6/ After two rounds, the teacher plays the correct pronunciation by clicking on the audio. Students repeat.</a:t>
            </a:r>
            <a:endParaRPr lang="en-GB" dirty="0"/>
          </a:p>
          <a:p>
            <a:endParaRPr lang="en-GB" b="1" dirty="0"/>
          </a:p>
          <a:p>
            <a:r>
              <a:rPr lang="en-GB" dirty="0"/>
              <a:t>Word</a:t>
            </a:r>
            <a:r>
              <a:rPr lang="en-GB" baseline="0" dirty="0"/>
              <a:t> frequency rankings: </a:t>
            </a:r>
            <a:r>
              <a:rPr lang="en-GB" b="1" baseline="0" dirty="0" err="1"/>
              <a:t>Rythmus</a:t>
            </a:r>
            <a:r>
              <a:rPr lang="en-GB"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baseline="0" dirty="0"/>
              <a:t>], </a:t>
            </a:r>
            <a:r>
              <a:rPr lang="en-GB" sz="1200" b="1" baseline="0" dirty="0" err="1"/>
              <a:t>Thema</a:t>
            </a:r>
            <a:r>
              <a:rPr lang="en-GB" sz="1200" b="1" baseline="0" dirty="0"/>
              <a:t> </a:t>
            </a:r>
            <a:r>
              <a:rPr lang="en-GB" sz="1200" baseline="0" dirty="0"/>
              <a:t>[328]; </a:t>
            </a:r>
            <a:r>
              <a:rPr lang="en-GB" sz="1200" b="1" baseline="0" dirty="0" err="1"/>
              <a:t>Athlet</a:t>
            </a:r>
            <a:r>
              <a:rPr lang="en-GB" sz="1200" b="1" baseline="0" dirty="0"/>
              <a:t> </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a:t>Thermometer</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Thron</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Methode</a:t>
            </a:r>
            <a:r>
              <a:rPr lang="en-GB" sz="1200" b="1" baseline="0" dirty="0"/>
              <a:t> </a:t>
            </a:r>
            <a:r>
              <a:rPr lang="en-GB" sz="1200" baseline="0" dirty="0"/>
              <a:t>[835];</a:t>
            </a:r>
            <a:r>
              <a:rPr lang="en-GB" baseline="0" dirty="0"/>
              <a:t> </a:t>
            </a:r>
            <a:r>
              <a:rPr kumimoji="0" lang="en-GB" sz="1200" b="1" i="0" u="none" strike="noStrike" kern="1200" cap="none" spc="0" normalizeH="0" baseline="0" noProof="0" dirty="0" err="1">
                <a:ln>
                  <a:noFill/>
                </a:ln>
                <a:solidFill>
                  <a:prstClr val="black"/>
                </a:solidFill>
                <a:effectLst/>
                <a:uLnTx/>
                <a:uFillTx/>
                <a:latin typeface="+mn-lt"/>
                <a:ea typeface="+mn-ea"/>
                <a:cs typeface="+mn-cs"/>
              </a:rPr>
              <a:t>Apotheke</a:t>
            </a:r>
            <a:r>
              <a:rPr kumimoji="0" lang="en-GB" sz="1200" b="1"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 </a:t>
            </a:r>
            <a:r>
              <a:rPr kumimoji="0" lang="en-GB" sz="1200" b="1" i="0" u="none" strike="noStrike" kern="1200" cap="none" spc="0" normalizeH="0" baseline="0" noProof="0" dirty="0" err="1">
                <a:ln>
                  <a:noFill/>
                </a:ln>
                <a:solidFill>
                  <a:prstClr val="black"/>
                </a:solidFill>
                <a:effectLst/>
                <a:uLnTx/>
                <a:uFillTx/>
                <a:latin typeface="+mn-lt"/>
                <a:ea typeface="+mn-ea"/>
                <a:cs typeface="+mn-cs"/>
              </a:rPr>
              <a:t>Diskothek</a:t>
            </a:r>
            <a:r>
              <a:rPr kumimoji="0" lang="en-GB" sz="1200" b="0" i="0" u="none" strike="noStrike" kern="1200" cap="none" spc="0" normalizeH="0" baseline="0" noProof="0" dirty="0">
                <a:ln>
                  <a:noFill/>
                </a:ln>
                <a:solidFill>
                  <a:prstClr val="black"/>
                </a:solidFill>
                <a:effectLst/>
                <a:uLnTx/>
                <a:uFillTx/>
                <a:latin typeface="+mn-lt"/>
                <a:ea typeface="+mn-ea"/>
                <a:cs typeface="+mn-cs"/>
              </a:rPr>
              <a:t> [&gt;4034]; </a:t>
            </a:r>
            <a:r>
              <a:rPr kumimoji="0" lang="en-GB" sz="1200" b="1" i="0" u="none" strike="noStrike" kern="1200" cap="none" spc="0" normalizeH="0" baseline="0" noProof="0" dirty="0" err="1">
                <a:ln>
                  <a:noFill/>
                </a:ln>
                <a:solidFill>
                  <a:prstClr val="black"/>
                </a:solidFill>
                <a:effectLst/>
                <a:uLnTx/>
                <a:uFillTx/>
                <a:latin typeface="+mn-lt"/>
                <a:ea typeface="+mn-ea"/>
                <a:cs typeface="+mn-cs"/>
              </a:rPr>
              <a:t>Ethik</a:t>
            </a:r>
            <a:r>
              <a:rPr kumimoji="0" lang="en-GB" sz="1200" b="0" i="0" u="none" strike="noStrike" kern="1200" cap="none" spc="0" normalizeH="0" baseline="0" noProof="0" dirty="0">
                <a:ln>
                  <a:noFill/>
                </a:ln>
                <a:solidFill>
                  <a:prstClr val="black"/>
                </a:solidFill>
                <a:effectLst/>
                <a:uLnTx/>
                <a:uFillTx/>
                <a:latin typeface="+mn-lt"/>
                <a:ea typeface="+mn-ea"/>
                <a:cs typeface="+mn-cs"/>
              </a:rPr>
              <a:t> [&gt;4034]; </a:t>
            </a:r>
            <a:r>
              <a:rPr lang="en-GB" sz="1200" b="1" baseline="0" dirty="0" err="1"/>
              <a:t>Theorie</a:t>
            </a:r>
            <a:r>
              <a:rPr lang="en-GB" sz="1200" b="1" baseline="0" dirty="0"/>
              <a:t> </a:t>
            </a:r>
            <a:r>
              <a:rPr lang="en-GB" sz="1200" b="0" baseline="0" dirty="0"/>
              <a:t>[&gt;4034]; </a:t>
            </a:r>
            <a:r>
              <a:rPr lang="en-GB" sz="1200" b="1" baseline="0" dirty="0" err="1"/>
              <a:t>Bibliothek</a:t>
            </a:r>
            <a:r>
              <a:rPr lang="en-GB" sz="1200" b="1" baseline="0" dirty="0"/>
              <a:t> </a:t>
            </a:r>
            <a:r>
              <a:rPr lang="en-GB" sz="1200" baseline="0" dirty="0"/>
              <a:t>[927]</a:t>
            </a:r>
            <a:br>
              <a:rPr lang="en-GB" sz="1200"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0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this exercise,</a:t>
            </a:r>
            <a:r>
              <a:rPr lang="en-GB" baseline="0" dirty="0"/>
              <a:t> students work in pairs to practise pronouncing a set of unknown cognate words containing SSC [</a:t>
            </a:r>
            <a:r>
              <a:rPr lang="en-GB" baseline="0" dirty="0" err="1"/>
              <a:t>th</a:t>
            </a:r>
            <a:r>
              <a:rPr lang="en-GB" baseline="0" dirty="0"/>
              <a:t>] in a given time. </a:t>
            </a:r>
          </a:p>
          <a:p>
            <a:endParaRPr lang="en-GB" b="1" dirty="0"/>
          </a:p>
          <a:p>
            <a:r>
              <a:rPr lang="en-GB" b="1" dirty="0"/>
              <a:t>NB:</a:t>
            </a:r>
            <a:r>
              <a:rPr lang="en-GB" b="1" baseline="0" dirty="0"/>
              <a:t> </a:t>
            </a:r>
            <a:r>
              <a:rPr lang="en-GB" b="0" baseline="0" dirty="0"/>
              <a:t>This is one of a set of three slides with different timer settings. The speed of the exercise can be chosen to match the ability level of the class, or the teacher may wish to start with the slowest speed and increase gradually.</a:t>
            </a:r>
            <a:endParaRPr lang="en-GB" b="1" dirty="0"/>
          </a:p>
          <a:p>
            <a:endParaRPr lang="en-GB" b="1" dirty="0"/>
          </a:p>
          <a:p>
            <a:r>
              <a:rPr lang="en-GB" baseline="0" dirty="0"/>
              <a:t>1/ Teacher explains to students that the part of the word in </a:t>
            </a:r>
            <a:r>
              <a:rPr lang="en-GB" b="1" baseline="0" dirty="0"/>
              <a:t>bold</a:t>
            </a:r>
            <a:r>
              <a:rPr lang="en-GB" b="0" baseline="0" dirty="0"/>
              <a:t> is the part that must be stressed. The stress position sometimes differs from English, so students must pay attention.</a:t>
            </a:r>
            <a:endParaRPr lang="en-GB" baseline="0" dirty="0"/>
          </a:p>
          <a:p>
            <a:r>
              <a:rPr lang="en-GB" baseline="0" dirty="0"/>
              <a:t>2/ Teacher clicks ‘</a:t>
            </a:r>
            <a:r>
              <a:rPr lang="en-GB" baseline="0" dirty="0" err="1"/>
              <a:t>los</a:t>
            </a:r>
            <a:r>
              <a:rPr lang="en-GB" baseline="0" dirty="0"/>
              <a:t>’.</a:t>
            </a:r>
          </a:p>
          <a:p>
            <a:r>
              <a:rPr lang="en-GB" baseline="0" dirty="0"/>
              <a:t>3/ Student A reads the list of words out loud to student B. Student B listens carefully to their partner’s pronunciation, and stops Student A if the [</a:t>
            </a:r>
            <a:r>
              <a:rPr lang="en-GB" baseline="0" dirty="0" err="1"/>
              <a:t>th</a:t>
            </a:r>
            <a:r>
              <a:rPr lang="en-GB" baseline="0" dirty="0"/>
              <a:t>] sound is pronounced the English way. They </a:t>
            </a:r>
            <a:r>
              <a:rPr lang="en-GB" b="1" baseline="0" dirty="0"/>
              <a:t>only</a:t>
            </a:r>
            <a:r>
              <a:rPr lang="en-GB" b="0" baseline="0" dirty="0"/>
              <a:t> stop their partner if the [</a:t>
            </a:r>
            <a:r>
              <a:rPr lang="en-GB" b="0" baseline="0" dirty="0" err="1"/>
              <a:t>th</a:t>
            </a:r>
            <a:r>
              <a:rPr lang="en-GB" b="0" baseline="0" dirty="0"/>
              <a:t>] is pronounced incorrectly. If an incorrect stress of other mispronunciation is noticed, the listening student should note this and correct it at the end of the round.</a:t>
            </a:r>
            <a:endParaRPr lang="en-GB" baseline="0" dirty="0"/>
          </a:p>
          <a:p>
            <a:r>
              <a:rPr lang="en-GB" baseline="0" dirty="0"/>
              <a:t>4/ Students count how many words Student A managed to say correctly.</a:t>
            </a:r>
          </a:p>
          <a:p>
            <a:r>
              <a:rPr lang="en-GB" baseline="0" dirty="0"/>
              <a:t>5/ Students swap roles. The student with the most points at the end is the winner.</a:t>
            </a:r>
          </a:p>
          <a:p>
            <a:r>
              <a:rPr lang="en-GB" baseline="0" dirty="0"/>
              <a:t>6/ After two rounds, the teacher plays the correct pronunciation by clicking on the audio. Students repeat.</a:t>
            </a:r>
            <a:endParaRPr lang="en-GB" dirty="0"/>
          </a:p>
          <a:p>
            <a:endParaRPr lang="en-GB" b="1" dirty="0"/>
          </a:p>
          <a:p>
            <a:r>
              <a:rPr lang="en-GB" dirty="0"/>
              <a:t>Word</a:t>
            </a:r>
            <a:r>
              <a:rPr lang="en-GB" baseline="0" dirty="0"/>
              <a:t> frequency rankings: </a:t>
            </a:r>
            <a:r>
              <a:rPr lang="en-GB" b="1" baseline="0" dirty="0" err="1"/>
              <a:t>Rythmus</a:t>
            </a:r>
            <a:r>
              <a:rPr lang="en-GB"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baseline="0" dirty="0"/>
              <a:t>], </a:t>
            </a:r>
            <a:r>
              <a:rPr lang="en-GB" sz="1200" b="1" baseline="0" dirty="0" err="1"/>
              <a:t>Thema</a:t>
            </a:r>
            <a:r>
              <a:rPr lang="en-GB" sz="1200" b="1" baseline="0" dirty="0"/>
              <a:t> </a:t>
            </a:r>
            <a:r>
              <a:rPr lang="en-GB" sz="1200" baseline="0" dirty="0"/>
              <a:t>[328]; </a:t>
            </a:r>
            <a:r>
              <a:rPr lang="en-GB" sz="1200" b="1" baseline="0" dirty="0" err="1"/>
              <a:t>Athlet</a:t>
            </a:r>
            <a:r>
              <a:rPr lang="en-GB" sz="1200" b="1" baseline="0" dirty="0"/>
              <a:t> </a:t>
            </a:r>
            <a:r>
              <a:rPr lang="en-GB" sz="1200" b="0" baseline="0" dirty="0"/>
              <a:t>[</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a:t>Thermometer</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Thron</a:t>
            </a:r>
            <a:r>
              <a:rPr lang="en-GB" sz="1200" b="0" baseline="0" dirty="0"/>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a:t>
            </a:r>
            <a:r>
              <a:rPr lang="en-GB" sz="1200" b="0" baseline="0" dirty="0"/>
              <a:t>]; </a:t>
            </a:r>
            <a:r>
              <a:rPr lang="en-GB" sz="1200" b="1" baseline="0" dirty="0" err="1"/>
              <a:t>Methode</a:t>
            </a:r>
            <a:r>
              <a:rPr lang="en-GB" sz="1200" b="1" baseline="0" dirty="0"/>
              <a:t> </a:t>
            </a:r>
            <a:r>
              <a:rPr lang="en-GB" sz="1200" baseline="0" dirty="0"/>
              <a:t>[835];</a:t>
            </a:r>
            <a:r>
              <a:rPr lang="en-GB" baseline="0" dirty="0"/>
              <a:t> </a:t>
            </a:r>
            <a:r>
              <a:rPr kumimoji="0" lang="en-GB" sz="1200" b="1" i="0" u="none" strike="noStrike" kern="1200" cap="none" spc="0" normalizeH="0" baseline="0" noProof="0" dirty="0" err="1">
                <a:ln>
                  <a:noFill/>
                </a:ln>
                <a:solidFill>
                  <a:prstClr val="black"/>
                </a:solidFill>
                <a:effectLst/>
                <a:uLnTx/>
                <a:uFillTx/>
                <a:latin typeface="+mn-lt"/>
                <a:ea typeface="+mn-ea"/>
                <a:cs typeface="+mn-cs"/>
              </a:rPr>
              <a:t>Apotheke</a:t>
            </a:r>
            <a:r>
              <a:rPr kumimoji="0" lang="en-GB" sz="1200" b="1" i="0" u="none" strike="noStrike" kern="1200" cap="none" spc="0" normalizeH="0" baseline="0" noProof="0" dirty="0">
                <a:ln>
                  <a:noFill/>
                </a:ln>
                <a:solidFill>
                  <a:prstClr val="black"/>
                </a:solidFill>
                <a:effectLst/>
                <a:uLnTx/>
                <a:uFillTx/>
                <a:latin typeface="+mn-lt"/>
                <a:ea typeface="+mn-ea"/>
                <a:cs typeface="+mn-cs"/>
              </a:rPr>
              <a:t> </a:t>
            </a:r>
            <a:r>
              <a:rPr kumimoji="0" lang="en-GB" sz="1200" b="0" i="0" u="none" strike="noStrike" kern="1200" cap="none" spc="0" normalizeH="0" baseline="0" noProof="0" dirty="0">
                <a:ln>
                  <a:noFill/>
                </a:ln>
                <a:solidFill>
                  <a:prstClr val="black"/>
                </a:solidFill>
                <a:effectLst/>
                <a:uLnTx/>
                <a:uFillTx/>
                <a:latin typeface="+mn-lt"/>
                <a:ea typeface="+mn-ea"/>
                <a:cs typeface="+mn-cs"/>
              </a:rPr>
              <a:t>[&gt;4034]; </a:t>
            </a:r>
            <a:r>
              <a:rPr kumimoji="0" lang="en-GB" sz="1200" b="0" i="0" u="none" strike="noStrike" kern="1200" cap="none" spc="0" normalizeH="0" baseline="0" noProof="0" dirty="0" err="1">
                <a:ln>
                  <a:noFill/>
                </a:ln>
                <a:solidFill>
                  <a:prstClr val="black"/>
                </a:solidFill>
                <a:effectLst/>
                <a:uLnTx/>
                <a:uFillTx/>
                <a:latin typeface="+mn-lt"/>
                <a:ea typeface="+mn-ea"/>
                <a:cs typeface="+mn-cs"/>
              </a:rPr>
              <a:t>Diskothek</a:t>
            </a:r>
            <a:r>
              <a:rPr kumimoji="0" lang="en-GB" sz="1200" b="0" i="0" u="none" strike="noStrike" kern="1200" cap="none" spc="0" normalizeH="0" baseline="0" noProof="0" dirty="0">
                <a:ln>
                  <a:noFill/>
                </a:ln>
                <a:solidFill>
                  <a:prstClr val="black"/>
                </a:solidFill>
                <a:effectLst/>
                <a:uLnTx/>
                <a:uFillTx/>
                <a:latin typeface="+mn-lt"/>
                <a:ea typeface="+mn-ea"/>
                <a:cs typeface="+mn-cs"/>
              </a:rPr>
              <a:t> [&gt;4034]; </a:t>
            </a:r>
            <a:r>
              <a:rPr kumimoji="0" lang="en-GB" sz="1200" b="1" i="0" u="none" strike="noStrike" kern="1200" cap="none" spc="0" normalizeH="0" baseline="0" noProof="0" dirty="0" err="1">
                <a:ln>
                  <a:noFill/>
                </a:ln>
                <a:solidFill>
                  <a:prstClr val="black"/>
                </a:solidFill>
                <a:effectLst/>
                <a:uLnTx/>
                <a:uFillTx/>
                <a:latin typeface="+mn-lt"/>
                <a:ea typeface="+mn-ea"/>
                <a:cs typeface="+mn-cs"/>
              </a:rPr>
              <a:t>Ethik</a:t>
            </a:r>
            <a:r>
              <a:rPr kumimoji="0" lang="en-GB" sz="1200" b="0" i="0" u="none" strike="noStrike" kern="1200" cap="none" spc="0" normalizeH="0" baseline="0" noProof="0" dirty="0">
                <a:ln>
                  <a:noFill/>
                </a:ln>
                <a:solidFill>
                  <a:prstClr val="black"/>
                </a:solidFill>
                <a:effectLst/>
                <a:uLnTx/>
                <a:uFillTx/>
                <a:latin typeface="+mn-lt"/>
                <a:ea typeface="+mn-ea"/>
                <a:cs typeface="+mn-cs"/>
              </a:rPr>
              <a:t> [&gt;4034]; </a:t>
            </a:r>
            <a:r>
              <a:rPr lang="en-GB" sz="1200" b="1" baseline="0" dirty="0" err="1"/>
              <a:t>Theorie</a:t>
            </a:r>
            <a:r>
              <a:rPr lang="en-GB" sz="1200" b="1" baseline="0" dirty="0"/>
              <a:t> </a:t>
            </a:r>
            <a:r>
              <a:rPr lang="en-GB" sz="1200" b="0" baseline="0" dirty="0"/>
              <a:t>[&gt;4034]; </a:t>
            </a:r>
            <a:r>
              <a:rPr lang="en-GB" sz="1200" b="1" baseline="0" dirty="0" err="1"/>
              <a:t>Bibliothek</a:t>
            </a:r>
            <a:r>
              <a:rPr lang="en-GB" sz="1200" b="1" baseline="0" dirty="0"/>
              <a:t> </a:t>
            </a:r>
            <a:r>
              <a:rPr lang="en-GB" sz="1200" baseline="0" dirty="0"/>
              <a:t>[927]</a:t>
            </a:r>
            <a:br>
              <a:rPr lang="en-GB" sz="1200" baseline="0" dirty="0"/>
            </a:b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184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71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829910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1849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89625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19174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4207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1815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290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63309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3328913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8629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949330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07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546713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0308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3150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37352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2735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3900874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884853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534895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1837263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332442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590670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96108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6804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730734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0983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24602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310242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3" name="Footer Placeholder 2"/>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4" name="Slide Number Placeholder 3"/>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3467046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1632983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6" name="Footer Placeholder 5"/>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7" name="Slide Number Placeholder 6"/>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41600265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2734163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4"/>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pPr/>
              <a:t>01/04/2020</a:t>
            </a:fld>
            <a:endParaRPr lang="en-GB" dirty="0"/>
          </a:p>
        </p:txBody>
      </p:sp>
      <p:sp>
        <p:nvSpPr>
          <p:cNvPr id="5" name="Footer Placeholder 4"/>
          <p:cNvSpPr>
            <a:spLocks noGrp="1"/>
          </p:cNvSpPr>
          <p:nvPr>
            <p:ph type="ftr" sz="quarter" idx="11"/>
          </p:nvPr>
        </p:nvSpPr>
        <p:spPr>
          <a:xfrm>
            <a:off x="4038600" y="6356354"/>
            <a:ext cx="4114800" cy="365125"/>
          </a:xfrm>
          <a:prstGeom prst="rect">
            <a:avLst/>
          </a:prstGeom>
        </p:spPr>
        <p:txBody>
          <a:bodyPr/>
          <a:lstStyle>
            <a:lvl1pPr>
              <a:defRPr>
                <a:latin typeface="Century Gothic" panose="020B0502020202020204" pitchFamily="34" charset="0"/>
              </a:defRPr>
            </a:lvl1pPr>
          </a:lstStyle>
          <a:p>
            <a:endParaRPr lang="en-GB" dirty="0"/>
          </a:p>
        </p:txBody>
      </p:sp>
      <p:sp>
        <p:nvSpPr>
          <p:cNvPr id="6" name="Slide Number Placeholder 5"/>
          <p:cNvSpPr>
            <a:spLocks noGrp="1"/>
          </p:cNvSpPr>
          <p:nvPr>
            <p:ph type="sldNum" sz="quarter" idx="12"/>
          </p:nvPr>
        </p:nvSpPr>
        <p:spPr>
          <a:xfrm>
            <a:off x="8610600" y="6356354"/>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pPr/>
              <a:t>‹#›</a:t>
            </a:fld>
            <a:endParaRPr lang="en-GB" dirty="0"/>
          </a:p>
        </p:txBody>
      </p:sp>
    </p:spTree>
    <p:extLst>
      <p:ext uri="{BB962C8B-B14F-4D97-AF65-F5344CB8AC3E}">
        <p14:creationId xmlns:p14="http://schemas.microsoft.com/office/powerpoint/2010/main" val="4184027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1922375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577941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202553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00160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01/04/2020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191309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01/04/2020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955023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01/04/2020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300293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74710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01/04/2020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7204963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440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01/04/2020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54077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3.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70099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 / Images</a:t>
            </a:r>
            <a:r>
              <a:rPr lang="en-GB" sz="1050" baseline="0" dirty="0">
                <a:solidFill>
                  <a:srgbClr val="002060"/>
                </a:solidFill>
                <a:latin typeface="Century Gothic" panose="020B0502020202020204" pitchFamily="34" charset="0"/>
              </a:rPr>
              <a:t> by Steve Clarke</a:t>
            </a:r>
            <a:endParaRPr lang="en-GB" sz="1050" dirty="0">
              <a:latin typeface="Century Gothic" panose="020B0502020202020204" pitchFamily="34" charset="0"/>
            </a:endParaRPr>
          </a:p>
        </p:txBody>
      </p:sp>
    </p:spTree>
    <p:extLst>
      <p:ext uri="{BB962C8B-B14F-4D97-AF65-F5344CB8AC3E}">
        <p14:creationId xmlns:p14="http://schemas.microsoft.com/office/powerpoint/2010/main" val="17043774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5" y="6572245"/>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latin typeface="Century Gothic" panose="020B0502020202020204" pitchFamily="34" charset="0"/>
              </a:rPr>
            </a:br>
            <a:endParaRPr lang="en-GB" sz="1100" dirty="0">
              <a:latin typeface="Century Gothic" panose="020B0502020202020204" pitchFamily="34" charset="0"/>
            </a:endParaRPr>
          </a:p>
        </p:txBody>
      </p:sp>
      <p:sp>
        <p:nvSpPr>
          <p:cNvPr id="8" name="Rectangle 7"/>
          <p:cNvSpPr/>
          <p:nvPr userDrawn="1"/>
        </p:nvSpPr>
        <p:spPr>
          <a:xfrm>
            <a:off x="3"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latin typeface="Century Gothic" panose="020B0502020202020204" pitchFamily="34" charset="0"/>
            </a:endParaRPr>
          </a:p>
        </p:txBody>
      </p:sp>
    </p:spTree>
    <p:extLst>
      <p:ext uri="{BB962C8B-B14F-4D97-AF65-F5344CB8AC3E}">
        <p14:creationId xmlns:p14="http://schemas.microsoft.com/office/powerpoint/2010/main" val="15300086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01/04/2020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52328713"/>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audio" Target="../media/audio12.wav"/><Relationship Id="rId13" Type="http://schemas.openxmlformats.org/officeDocument/2006/relationships/audio" Target="../media/audio17.wav"/><Relationship Id="rId18" Type="http://schemas.openxmlformats.org/officeDocument/2006/relationships/audio" Target="../media/audio22.wav"/><Relationship Id="rId26" Type="http://schemas.openxmlformats.org/officeDocument/2006/relationships/image" Target="../media/image16.png"/><Relationship Id="rId3" Type="http://schemas.openxmlformats.org/officeDocument/2006/relationships/image" Target="../media/image1.jpg"/><Relationship Id="rId21" Type="http://schemas.openxmlformats.org/officeDocument/2006/relationships/image" Target="../media/image20.png"/><Relationship Id="rId7" Type="http://schemas.openxmlformats.org/officeDocument/2006/relationships/audio" Target="../media/audio11.wav"/><Relationship Id="rId12" Type="http://schemas.openxmlformats.org/officeDocument/2006/relationships/audio" Target="../media/audio16.wav"/><Relationship Id="rId17" Type="http://schemas.openxmlformats.org/officeDocument/2006/relationships/audio" Target="../media/audio21.wav"/><Relationship Id="rId25" Type="http://schemas.openxmlformats.org/officeDocument/2006/relationships/image" Target="../media/image15.png"/><Relationship Id="rId2" Type="http://schemas.openxmlformats.org/officeDocument/2006/relationships/notesSlide" Target="../notesSlides/notesSlide10.xml"/><Relationship Id="rId16" Type="http://schemas.openxmlformats.org/officeDocument/2006/relationships/audio" Target="../media/audio20.wav"/><Relationship Id="rId20" Type="http://schemas.openxmlformats.org/officeDocument/2006/relationships/image" Target="../media/image11.png"/><Relationship Id="rId29"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audio" Target="../media/audio10.wav"/><Relationship Id="rId11" Type="http://schemas.openxmlformats.org/officeDocument/2006/relationships/audio" Target="../media/audio15.wav"/><Relationship Id="rId24" Type="http://schemas.openxmlformats.org/officeDocument/2006/relationships/image" Target="../media/image14.png"/><Relationship Id="rId5" Type="http://schemas.openxmlformats.org/officeDocument/2006/relationships/audio" Target="../media/audio9.wav"/><Relationship Id="rId15" Type="http://schemas.openxmlformats.org/officeDocument/2006/relationships/audio" Target="../media/audio19.wav"/><Relationship Id="rId23" Type="http://schemas.openxmlformats.org/officeDocument/2006/relationships/image" Target="../media/image13.png"/><Relationship Id="rId28" Type="http://schemas.openxmlformats.org/officeDocument/2006/relationships/image" Target="../media/image18.png"/><Relationship Id="rId10" Type="http://schemas.openxmlformats.org/officeDocument/2006/relationships/audio" Target="../media/audio14.wav"/><Relationship Id="rId19"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audio" Target="../media/audio13.wav"/><Relationship Id="rId14" Type="http://schemas.openxmlformats.org/officeDocument/2006/relationships/audio" Target="../media/audio18.wav"/><Relationship Id="rId22" Type="http://schemas.openxmlformats.org/officeDocument/2006/relationships/image" Target="../media/image12.png"/><Relationship Id="rId27"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audio" Target="../media/audio27.wav"/><Relationship Id="rId13" Type="http://schemas.openxmlformats.org/officeDocument/2006/relationships/audio" Target="../media/audio32.wav"/><Relationship Id="rId3" Type="http://schemas.openxmlformats.org/officeDocument/2006/relationships/image" Target="../media/image9.png"/><Relationship Id="rId7" Type="http://schemas.openxmlformats.org/officeDocument/2006/relationships/audio" Target="../media/audio26.wav"/><Relationship Id="rId12" Type="http://schemas.openxmlformats.org/officeDocument/2006/relationships/audio" Target="../media/audio31.wav"/><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audio" Target="../media/audio25.wav"/><Relationship Id="rId11" Type="http://schemas.openxmlformats.org/officeDocument/2006/relationships/audio" Target="../media/audio30.wav"/><Relationship Id="rId5" Type="http://schemas.openxmlformats.org/officeDocument/2006/relationships/audio" Target="../media/audio24.wav"/><Relationship Id="rId10" Type="http://schemas.openxmlformats.org/officeDocument/2006/relationships/audio" Target="../media/audio29.wav"/><Relationship Id="rId4" Type="http://schemas.openxmlformats.org/officeDocument/2006/relationships/audio" Target="../media/audio23.wav"/><Relationship Id="rId9" Type="http://schemas.openxmlformats.org/officeDocument/2006/relationships/audio" Target="../media/audio28.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image" Target="../media/image5.jpe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1.xml"/><Relationship Id="rId6" Type="http://schemas.openxmlformats.org/officeDocument/2006/relationships/audio" Target="../media/audio5.wav"/><Relationship Id="rId11" Type="http://schemas.openxmlformats.org/officeDocument/2006/relationships/image" Target="../media/image7.png"/><Relationship Id="rId5" Type="http://schemas.openxmlformats.org/officeDocument/2006/relationships/audio" Target="../media/audio4.wav"/><Relationship Id="rId10" Type="http://schemas.openxmlformats.org/officeDocument/2006/relationships/image" Target="../media/image6.jpeg"/><Relationship Id="rId4" Type="http://schemas.openxmlformats.org/officeDocument/2006/relationships/audio" Target="../media/audio3.wav"/><Relationship Id="rId9" Type="http://schemas.openxmlformats.org/officeDocument/2006/relationships/audio" Target="../media/audio8.wav"/></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41.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6.jpeg"/><Relationship Id="rId4" Type="http://schemas.openxmlformats.org/officeDocument/2006/relationships/audio" Target="../media/audio3.wav"/><Relationship Id="rId9" Type="http://schemas.openxmlformats.org/officeDocument/2006/relationships/audio" Target="../media/audio8.wav"/></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audio" Target="../media/audio11.wav"/><Relationship Id="rId26" Type="http://schemas.openxmlformats.org/officeDocument/2006/relationships/audio" Target="../media/audio19.wav"/><Relationship Id="rId3" Type="http://schemas.openxmlformats.org/officeDocument/2006/relationships/image" Target="../media/image1.jpg"/><Relationship Id="rId21" Type="http://schemas.openxmlformats.org/officeDocument/2006/relationships/audio" Target="../media/audio14.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audio" Target="../media/audio10.wav"/><Relationship Id="rId25" Type="http://schemas.openxmlformats.org/officeDocument/2006/relationships/audio" Target="../media/audio18.wav"/><Relationship Id="rId2" Type="http://schemas.openxmlformats.org/officeDocument/2006/relationships/notesSlide" Target="../notesSlides/notesSlide8.xml"/><Relationship Id="rId16" Type="http://schemas.openxmlformats.org/officeDocument/2006/relationships/audio" Target="../media/audio9.wav"/><Relationship Id="rId20" Type="http://schemas.openxmlformats.org/officeDocument/2006/relationships/audio" Target="../media/audio13.wav"/><Relationship Id="rId29" Type="http://schemas.openxmlformats.org/officeDocument/2006/relationships/audio" Target="../media/audio22.wav"/><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audio" Target="../media/audio17.wav"/><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audio" Target="../media/audio16.wav"/><Relationship Id="rId28" Type="http://schemas.openxmlformats.org/officeDocument/2006/relationships/audio" Target="../media/audio21.wav"/><Relationship Id="rId10" Type="http://schemas.openxmlformats.org/officeDocument/2006/relationships/image" Target="../media/image15.png"/><Relationship Id="rId19" Type="http://schemas.openxmlformats.org/officeDocument/2006/relationships/audio" Target="../media/audio12.wav"/><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audio" Target="../media/audio15.wav"/><Relationship Id="rId27" Type="http://schemas.openxmlformats.org/officeDocument/2006/relationships/audio" Target="../media/audio20.wav"/></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audio" Target="../media/audio11.wav"/><Relationship Id="rId26" Type="http://schemas.openxmlformats.org/officeDocument/2006/relationships/audio" Target="../media/audio19.wav"/><Relationship Id="rId3" Type="http://schemas.openxmlformats.org/officeDocument/2006/relationships/image" Target="../media/image1.jpg"/><Relationship Id="rId21" Type="http://schemas.openxmlformats.org/officeDocument/2006/relationships/audio" Target="../media/audio14.wav"/><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audio" Target="../media/audio10.wav"/><Relationship Id="rId25" Type="http://schemas.openxmlformats.org/officeDocument/2006/relationships/audio" Target="../media/audio18.wav"/><Relationship Id="rId2" Type="http://schemas.openxmlformats.org/officeDocument/2006/relationships/notesSlide" Target="../notesSlides/notesSlide9.xml"/><Relationship Id="rId16" Type="http://schemas.openxmlformats.org/officeDocument/2006/relationships/audio" Target="../media/audio9.wav"/><Relationship Id="rId20" Type="http://schemas.openxmlformats.org/officeDocument/2006/relationships/audio" Target="../media/audio13.wav"/><Relationship Id="rId29" Type="http://schemas.openxmlformats.org/officeDocument/2006/relationships/audio" Target="../media/audio22.wav"/><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audio" Target="../media/audio17.wav"/><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audio" Target="../media/audio16.wav"/><Relationship Id="rId28" Type="http://schemas.openxmlformats.org/officeDocument/2006/relationships/audio" Target="../media/audio21.wav"/><Relationship Id="rId10" Type="http://schemas.openxmlformats.org/officeDocument/2006/relationships/image" Target="../media/image15.png"/><Relationship Id="rId19" Type="http://schemas.openxmlformats.org/officeDocument/2006/relationships/audio" Target="../media/audio12.wav"/><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audio" Target="../media/audio15.wav"/><Relationship Id="rId27" Type="http://schemas.openxmlformats.org/officeDocument/2006/relationships/audio" Target="../media/audio20.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2A9254CA-1C9D-784A-8697-DD901F995502}"/>
              </a:ext>
            </a:extLst>
          </p:cNvPr>
          <p:cNvSpPr>
            <a:spLocks noGrp="1"/>
          </p:cNvSpPr>
          <p:nvPr>
            <p:ph type="ctrTitle"/>
          </p:nvPr>
        </p:nvSpPr>
        <p:spPr>
          <a:xfrm>
            <a:off x="172596" y="2281470"/>
            <a:ext cx="9144000" cy="651870"/>
          </a:xfrm>
        </p:spPr>
        <p:txBody>
          <a:bodyPr>
            <a:normAutofit fontScale="90000"/>
          </a:bodyPr>
          <a:lstStyle/>
          <a:p>
            <a:pPr lvl="0" algn="l">
              <a:lnSpc>
                <a:spcPct val="100000"/>
              </a:lnSpc>
              <a:spcBef>
                <a:spcPts val="0"/>
              </a:spcBef>
            </a:pPr>
            <a:r>
              <a:rPr lang="en-GB" sz="4000" b="1" dirty="0">
                <a:solidFill>
                  <a:prstClr val="white"/>
                </a:solidFill>
                <a:latin typeface="Century Gothic" panose="020B0502020202020204" pitchFamily="34" charset="0"/>
                <a:ea typeface="+mn-ea"/>
                <a:cs typeface="+mn-cs"/>
              </a:rPr>
              <a:t>Phonics</a:t>
            </a:r>
            <a:endParaRPr lang="en-US" dirty="0"/>
          </a:p>
        </p:txBody>
      </p:sp>
      <p:sp>
        <p:nvSpPr>
          <p:cNvPr id="6" name="Subtitle 5">
            <a:extLst>
              <a:ext uri="{FF2B5EF4-FFF2-40B4-BE49-F238E27FC236}">
                <a16:creationId xmlns:a16="http://schemas.microsoft.com/office/drawing/2014/main" id="{CBB8A00A-48D9-AB48-9CBA-CDB26E6210D8}"/>
              </a:ext>
            </a:extLst>
          </p:cNvPr>
          <p:cNvSpPr>
            <a:spLocks noGrp="1"/>
          </p:cNvSpPr>
          <p:nvPr>
            <p:ph type="subTitle" idx="1"/>
          </p:nvPr>
        </p:nvSpPr>
        <p:spPr>
          <a:xfrm>
            <a:off x="172596" y="3015420"/>
            <a:ext cx="5900928" cy="768794"/>
          </a:xfrm>
        </p:spPr>
        <p:txBody>
          <a:bodyPr/>
          <a:lstStyle/>
          <a:p>
            <a:pPr lvl="0" algn="l">
              <a:lnSpc>
                <a:spcPct val="100000"/>
              </a:lnSpc>
              <a:spcBef>
                <a:spcPts val="0"/>
              </a:spcBef>
            </a:pPr>
            <a:r>
              <a:rPr lang="en-GB" sz="3200" dirty="0">
                <a:solidFill>
                  <a:prstClr val="white"/>
                </a:solidFill>
                <a:latin typeface="Century Gothic" panose="020B0502020202020204" pitchFamily="34" charset="0"/>
              </a:rPr>
              <a:t>SSC [</a:t>
            </a:r>
            <a:r>
              <a:rPr lang="en-GB" sz="3200" dirty="0" err="1">
                <a:solidFill>
                  <a:prstClr val="white"/>
                </a:solidFill>
                <a:latin typeface="Century Gothic" panose="020B0502020202020204" pitchFamily="34" charset="0"/>
              </a:rPr>
              <a:t>th</a:t>
            </a:r>
            <a:r>
              <a:rPr lang="en-GB" sz="3200" dirty="0">
                <a:solidFill>
                  <a:prstClr val="white"/>
                </a:solidFill>
                <a:latin typeface="Century Gothic" panose="020B0502020202020204" pitchFamily="34" charset="0"/>
              </a:rPr>
              <a:t>]</a:t>
            </a:r>
            <a:endParaRPr lang="en-GB"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13" name="Title 3">
            <a:extLst>
              <a:ext uri="{FF2B5EF4-FFF2-40B4-BE49-F238E27FC236}">
                <a16:creationId xmlns:a16="http://schemas.microsoft.com/office/drawing/2014/main" id="{2353EC8D-FBC7-498D-8462-7600D94F448D}"/>
              </a:ext>
            </a:extLst>
          </p:cNvPr>
          <p:cNvSpPr txBox="1">
            <a:spLocks/>
          </p:cNvSpPr>
          <p:nvPr/>
        </p:nvSpPr>
        <p:spPr>
          <a:xfrm>
            <a:off x="166350" y="5011336"/>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German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1 - Lesson 51</a:t>
            </a:r>
          </a:p>
        </p:txBody>
      </p:sp>
      <p:sp>
        <p:nvSpPr>
          <p:cNvPr id="14" name="Title 3">
            <a:extLst>
              <a:ext uri="{FF2B5EF4-FFF2-40B4-BE49-F238E27FC236}">
                <a16:creationId xmlns:a16="http://schemas.microsoft.com/office/drawing/2014/main" id="{DD709A35-8A67-477B-B4E2-66A8131B1190}"/>
              </a:ext>
            </a:extLst>
          </p:cNvPr>
          <p:cNvSpPr txBox="1">
            <a:spLocks/>
          </p:cNvSpPr>
          <p:nvPr/>
        </p:nvSpPr>
        <p:spPr>
          <a:xfrm>
            <a:off x="166350" y="5864255"/>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Natalie Finlayson / Rachel Hawkes</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01/04/20</a:t>
            </a:r>
          </a:p>
        </p:txBody>
      </p:sp>
    </p:spTree>
    <p:extLst>
      <p:ext uri="{BB962C8B-B14F-4D97-AF65-F5344CB8AC3E}">
        <p14:creationId xmlns:p14="http://schemas.microsoft.com/office/powerpoint/2010/main" val="3888370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
            </a:r>
          </a:p>
        </p:txBody>
      </p:sp>
      <p:sp>
        <p:nvSpPr>
          <p:cNvPr id="2" name="TextBox 1"/>
          <p:cNvSpPr txBox="1"/>
          <p:nvPr/>
        </p:nvSpPr>
        <p:spPr>
          <a:xfrm>
            <a:off x="197427" y="1294796"/>
            <a:ext cx="118326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not a typical German SSC. All German words containing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]come from other languages.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You will recognise a lot of the words from English. Be careful to pronounce them correctly!</a:t>
            </a:r>
          </a:p>
        </p:txBody>
      </p:sp>
      <p:graphicFrame>
        <p:nvGraphicFramePr>
          <p:cNvPr id="7" name="Table 6"/>
          <p:cNvGraphicFramePr>
            <a:graphicFrameLocks noGrp="1"/>
          </p:cNvGraphicFramePr>
          <p:nvPr>
            <p:extLst>
              <p:ext uri="{D42A27DB-BD31-4B8C-83A1-F6EECF244321}">
                <p14:modId xmlns:p14="http://schemas.microsoft.com/office/powerpoint/2010/main" val="1211928569"/>
              </p:ext>
            </p:extLst>
          </p:nvPr>
        </p:nvGraphicFramePr>
        <p:xfrm>
          <a:off x="317501" y="2234138"/>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dirty="0"/>
                    </a:p>
                  </a:txBody>
                  <a:tcPr/>
                </a:tc>
                <a:tc>
                  <a:txBody>
                    <a:bodyPr/>
                    <a:lstStyle/>
                    <a:p>
                      <a:pPr algn="l"/>
                      <a:r>
                        <a:rPr lang="en-GB" sz="2600" b="0" u="none" dirty="0">
                          <a:solidFill>
                            <a:schemeClr val="accent5">
                              <a:lumMod val="50000"/>
                            </a:schemeClr>
                          </a:solidFill>
                        </a:rPr>
                        <a:t>der </a:t>
                      </a:r>
                      <a:r>
                        <a:rPr lang="en-GB" sz="2600" b="1" u="none" dirty="0" err="1">
                          <a:solidFill>
                            <a:schemeClr val="accent5">
                              <a:lumMod val="50000"/>
                            </a:schemeClr>
                          </a:solidFill>
                        </a:rPr>
                        <a:t>Ryth</a:t>
                      </a:r>
                      <a:r>
                        <a:rPr lang="en-GB" sz="2600" dirty="0" err="1">
                          <a:solidFill>
                            <a:schemeClr val="accent5">
                              <a:lumMod val="50000"/>
                            </a:schemeClr>
                          </a:solidFill>
                        </a:rPr>
                        <a:t>mus</a:t>
                      </a:r>
                      <a:endParaRPr lang="en-GB" sz="2600" dirty="0">
                        <a:solidFill>
                          <a:schemeClr val="accent5">
                            <a:lumMod val="50000"/>
                          </a:schemeClr>
                        </a:solidFill>
                      </a:endParaRPr>
                    </a:p>
                  </a:txBody>
                  <a:tcPr/>
                </a:tc>
                <a:extLst>
                  <a:ext uri="{0D108BD9-81ED-4DB2-BD59-A6C34878D82A}">
                    <a16:rowId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u="none" dirty="0">
                          <a:solidFill>
                            <a:schemeClr val="accent5">
                              <a:lumMod val="50000"/>
                            </a:schemeClr>
                          </a:solidFill>
                        </a:rPr>
                        <a:t>das </a:t>
                      </a:r>
                      <a:r>
                        <a:rPr lang="en-GB" sz="2600" b="1" u="none" dirty="0" err="1">
                          <a:solidFill>
                            <a:schemeClr val="accent5">
                              <a:lumMod val="50000"/>
                            </a:schemeClr>
                          </a:solidFill>
                        </a:rPr>
                        <a:t>The</a:t>
                      </a:r>
                      <a:r>
                        <a:rPr lang="en-GB" sz="2600" dirty="0" err="1">
                          <a:solidFill>
                            <a:schemeClr val="accent5">
                              <a:lumMod val="50000"/>
                            </a:schemeClr>
                          </a:solidFill>
                        </a:rPr>
                        <a:t>ma</a:t>
                      </a:r>
                      <a:r>
                        <a:rPr lang="en-GB" sz="2600" dirty="0">
                          <a:solidFill>
                            <a:schemeClr val="accent5">
                              <a:lumMod val="50000"/>
                            </a:schemeClr>
                          </a:solidFill>
                        </a:rPr>
                        <a:t>         [</a:t>
                      </a:r>
                      <a:r>
                        <a:rPr lang="en-GB" sz="2200" dirty="0">
                          <a:solidFill>
                            <a:schemeClr val="accent5">
                              <a:lumMod val="50000"/>
                            </a:schemeClr>
                          </a:solidFill>
                        </a:rPr>
                        <a:t>topic]</a:t>
                      </a:r>
                    </a:p>
                  </a:txBody>
                  <a:tcPr/>
                </a:tc>
                <a:extLst>
                  <a:ext uri="{0D108BD9-81ED-4DB2-BD59-A6C34878D82A}">
                    <a16:rowId xmlns:a16="http://schemas.microsoft.com/office/drawing/2014/main" val="936896680"/>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der </a:t>
                      </a:r>
                      <a:r>
                        <a:rPr lang="en-GB" sz="2600" dirty="0" err="1">
                          <a:solidFill>
                            <a:schemeClr val="accent5">
                              <a:lumMod val="50000"/>
                            </a:schemeClr>
                          </a:solidFill>
                        </a:rPr>
                        <a:t>A</a:t>
                      </a:r>
                      <a:r>
                        <a:rPr lang="en-GB" sz="2600" b="0" dirty="0" err="1">
                          <a:solidFill>
                            <a:schemeClr val="accent5">
                              <a:lumMod val="50000"/>
                            </a:schemeClr>
                          </a:solidFill>
                        </a:rPr>
                        <a:t>th</a:t>
                      </a:r>
                      <a:r>
                        <a:rPr lang="en-GB" sz="2600" b="1" u="none" dirty="0" err="1">
                          <a:solidFill>
                            <a:schemeClr val="accent5">
                              <a:lumMod val="50000"/>
                            </a:schemeClr>
                          </a:solidFill>
                        </a:rPr>
                        <a:t>let</a:t>
                      </a:r>
                      <a:endParaRPr lang="en-GB" sz="2600" b="1" u="none" dirty="0">
                        <a:solidFill>
                          <a:schemeClr val="accent5">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das Ther</a:t>
                      </a:r>
                      <a:r>
                        <a:rPr lang="en-GB" sz="2600" dirty="0">
                          <a:solidFill>
                            <a:schemeClr val="accent5">
                              <a:lumMod val="50000"/>
                            </a:schemeClr>
                          </a:solidFill>
                        </a:rPr>
                        <a:t>mo</a:t>
                      </a:r>
                      <a:r>
                        <a:rPr lang="en-GB" sz="2600" b="1" dirty="0">
                          <a:solidFill>
                            <a:schemeClr val="accent5">
                              <a:lumMod val="50000"/>
                            </a:schemeClr>
                          </a:solidFill>
                        </a:rPr>
                        <a:t>me</a:t>
                      </a:r>
                      <a:r>
                        <a:rPr lang="en-GB" sz="2600" dirty="0">
                          <a:solidFill>
                            <a:schemeClr val="accent5">
                              <a:lumMod val="50000"/>
                            </a:schemeClr>
                          </a:solidFill>
                        </a:rPr>
                        <a:t>ter</a:t>
                      </a:r>
                    </a:p>
                  </a:txBody>
                  <a:tcPr/>
                </a:tc>
                <a:extLst>
                  <a:ext uri="{0D108BD9-81ED-4DB2-BD59-A6C34878D82A}">
                    <a16:rowId xmlns:a16="http://schemas.microsoft.com/office/drawing/2014/main" val="2132613832"/>
                  </a:ext>
                </a:extLst>
              </a:tr>
              <a:tr h="548973">
                <a:tc>
                  <a:txBody>
                    <a:bodyPr/>
                    <a:lstStyle/>
                    <a:p>
                      <a:endParaRPr lang="en-GB"/>
                    </a:p>
                  </a:txBody>
                  <a:tcPr/>
                </a:tc>
                <a:tc>
                  <a:txBody>
                    <a:bodyPr/>
                    <a:lstStyle/>
                    <a:p>
                      <a:pPr algn="l"/>
                      <a:r>
                        <a:rPr lang="en-GB" sz="2600" b="0" dirty="0">
                          <a:solidFill>
                            <a:schemeClr val="accent5">
                              <a:lumMod val="50000"/>
                            </a:schemeClr>
                          </a:solidFill>
                        </a:rPr>
                        <a:t>der </a:t>
                      </a:r>
                      <a:r>
                        <a:rPr lang="en-GB" sz="2600" b="1" dirty="0" err="1">
                          <a:solidFill>
                            <a:schemeClr val="accent5">
                              <a:lumMod val="50000"/>
                            </a:schemeClr>
                          </a:solidFill>
                        </a:rPr>
                        <a:t>Thron</a:t>
                      </a:r>
                      <a:endParaRPr lang="en-GB" sz="2600" b="1" dirty="0">
                        <a:solidFill>
                          <a:schemeClr val="accent5">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Me</a:t>
                      </a:r>
                      <a:r>
                        <a:rPr lang="en-GB" sz="2600" b="1" dirty="0" err="1">
                          <a:solidFill>
                            <a:schemeClr val="accent5">
                              <a:lumMod val="50000"/>
                            </a:schemeClr>
                          </a:solidFill>
                        </a:rPr>
                        <a:t>tho</a:t>
                      </a:r>
                      <a:r>
                        <a:rPr lang="en-GB" sz="2600" dirty="0" err="1">
                          <a:solidFill>
                            <a:schemeClr val="accent5">
                              <a:lumMod val="50000"/>
                            </a:schemeClr>
                          </a:solidFill>
                        </a:rPr>
                        <a:t>de</a:t>
                      </a:r>
                      <a:r>
                        <a:rPr lang="en-GB" sz="2600" dirty="0">
                          <a:solidFill>
                            <a:schemeClr val="accent5">
                              <a:lumMod val="50000"/>
                            </a:schemeClr>
                          </a:solidFill>
                        </a:rPr>
                        <a:t>  </a:t>
                      </a:r>
                      <a:r>
                        <a:rPr lang="en-GB" sz="2200" dirty="0">
                          <a:solidFill>
                            <a:schemeClr val="accent5">
                              <a:lumMod val="50000"/>
                            </a:schemeClr>
                          </a:solidFill>
                        </a:rPr>
                        <a:t>[method]</a:t>
                      </a: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Apo</a:t>
                      </a:r>
                      <a:r>
                        <a:rPr lang="en-GB" sz="2600" b="1" dirty="0" err="1">
                          <a:solidFill>
                            <a:schemeClr val="accent5">
                              <a:lumMod val="50000"/>
                            </a:schemeClr>
                          </a:solidFill>
                        </a:rPr>
                        <a:t>the</a:t>
                      </a:r>
                      <a:r>
                        <a:rPr lang="en-GB" sz="2600" dirty="0" err="1">
                          <a:solidFill>
                            <a:schemeClr val="accent5">
                              <a:lumMod val="50000"/>
                            </a:schemeClr>
                          </a:solidFill>
                        </a:rPr>
                        <a:t>ke</a:t>
                      </a:r>
                      <a:endParaRPr lang="en-GB" sz="2600" dirty="0">
                        <a:solidFill>
                          <a:schemeClr val="accent5">
                            <a:lumMod val="50000"/>
                          </a:schemeClr>
                        </a:solidFill>
                      </a:endParaRPr>
                    </a:p>
                  </a:txBody>
                  <a:tcPr/>
                </a:tc>
                <a:extLst>
                  <a:ext uri="{0D108BD9-81ED-4DB2-BD59-A6C34878D82A}">
                    <a16:rowId xmlns:a16="http://schemas.microsoft.com/office/drawing/2014/main" val="350829604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20503523"/>
              </p:ext>
            </p:extLst>
          </p:nvPr>
        </p:nvGraphicFramePr>
        <p:xfrm>
          <a:off x="5096254" y="2228016"/>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Mat</a:t>
                      </a:r>
                      <a:r>
                        <a:rPr lang="en-GB" sz="2600" b="1" dirty="0">
                          <a:solidFill>
                            <a:schemeClr val="accent5">
                              <a:lumMod val="50000"/>
                            </a:schemeClr>
                          </a:solidFill>
                        </a:rPr>
                        <a:t>thi</a:t>
                      </a:r>
                      <a:r>
                        <a:rPr lang="en-GB" sz="2600" dirty="0">
                          <a:solidFill>
                            <a:schemeClr val="accent5">
                              <a:lumMod val="50000"/>
                            </a:schemeClr>
                          </a:solidFill>
                        </a:rPr>
                        <a:t>as</a:t>
                      </a:r>
                    </a:p>
                  </a:txBody>
                  <a:tcPr/>
                </a:tc>
                <a:extLst>
                  <a:ext uri="{0D108BD9-81ED-4DB2-BD59-A6C34878D82A}">
                    <a16:rowId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Kathar</a:t>
                      </a:r>
                      <a:r>
                        <a:rPr lang="en-GB" sz="2600" b="1" dirty="0">
                          <a:solidFill>
                            <a:schemeClr val="accent5">
                              <a:lumMod val="50000"/>
                            </a:schemeClr>
                          </a:solidFill>
                        </a:rPr>
                        <a:t>i</a:t>
                      </a:r>
                      <a:r>
                        <a:rPr lang="en-GB" sz="2600" b="0" dirty="0">
                          <a:solidFill>
                            <a:schemeClr val="accent5">
                              <a:lumMod val="50000"/>
                            </a:schemeClr>
                          </a:solidFill>
                        </a:rPr>
                        <a:t>na</a:t>
                      </a:r>
                    </a:p>
                  </a:txBody>
                  <a:tcPr/>
                </a:tc>
                <a:extLst>
                  <a:ext uri="{0D108BD9-81ED-4DB2-BD59-A6C34878D82A}">
                    <a16:rowId xmlns:a16="http://schemas.microsoft.com/office/drawing/2014/main" val="936896680"/>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Disko</a:t>
                      </a:r>
                      <a:r>
                        <a:rPr lang="en-GB" sz="2600" b="1" dirty="0" err="1">
                          <a:solidFill>
                            <a:schemeClr val="accent5">
                              <a:lumMod val="50000"/>
                            </a:schemeClr>
                          </a:solidFill>
                        </a:rPr>
                        <a:t>thek</a:t>
                      </a:r>
                      <a:endParaRPr lang="en-GB" sz="2600" b="1" dirty="0">
                        <a:solidFill>
                          <a:schemeClr val="accent5">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die </a:t>
                      </a:r>
                      <a:r>
                        <a:rPr lang="en-GB" sz="2600" b="1" dirty="0" err="1">
                          <a:solidFill>
                            <a:schemeClr val="accent5">
                              <a:lumMod val="50000"/>
                            </a:schemeClr>
                          </a:solidFill>
                        </a:rPr>
                        <a:t>E</a:t>
                      </a:r>
                      <a:r>
                        <a:rPr lang="en-GB" sz="2600" b="0" dirty="0" err="1">
                          <a:solidFill>
                            <a:schemeClr val="accent5">
                              <a:lumMod val="50000"/>
                            </a:schemeClr>
                          </a:solidFill>
                        </a:rPr>
                        <a:t>th</a:t>
                      </a:r>
                      <a:r>
                        <a:rPr lang="en-GB" sz="2600" dirty="0" err="1">
                          <a:solidFill>
                            <a:schemeClr val="accent5">
                              <a:lumMod val="50000"/>
                            </a:schemeClr>
                          </a:solidFill>
                        </a:rPr>
                        <a:t>ik</a:t>
                      </a:r>
                      <a:r>
                        <a:rPr lang="en-GB" sz="2600" dirty="0">
                          <a:solidFill>
                            <a:schemeClr val="accent5">
                              <a:lumMod val="50000"/>
                            </a:schemeClr>
                          </a:solidFill>
                        </a:rPr>
                        <a:t>             [</a:t>
                      </a:r>
                      <a:r>
                        <a:rPr lang="en-GB" sz="2200" dirty="0">
                          <a:solidFill>
                            <a:schemeClr val="accent5">
                              <a:lumMod val="50000"/>
                            </a:schemeClr>
                          </a:solidFill>
                        </a:rPr>
                        <a:t>ethics]</a:t>
                      </a:r>
                    </a:p>
                  </a:txBody>
                  <a:tcPr/>
                </a:tc>
                <a:extLst>
                  <a:ext uri="{0D108BD9-81ED-4DB2-BD59-A6C34878D82A}">
                    <a16:rowId xmlns:a16="http://schemas.microsoft.com/office/drawing/2014/main" val="2132613832"/>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err="1">
                          <a:solidFill>
                            <a:schemeClr val="accent5">
                              <a:lumMod val="50000"/>
                            </a:schemeClr>
                          </a:solidFill>
                        </a:rPr>
                        <a:t>A</a:t>
                      </a:r>
                      <a:r>
                        <a:rPr lang="en-GB" sz="2600" b="0" dirty="0" err="1">
                          <a:solidFill>
                            <a:schemeClr val="accent5">
                              <a:lumMod val="50000"/>
                            </a:schemeClr>
                          </a:solidFill>
                        </a:rPr>
                        <a:t>th</a:t>
                      </a:r>
                      <a:r>
                        <a:rPr lang="en-GB" sz="2600" b="1" dirty="0" err="1">
                          <a:solidFill>
                            <a:schemeClr val="accent5">
                              <a:lumMod val="50000"/>
                            </a:schemeClr>
                          </a:solidFill>
                        </a:rPr>
                        <a:t>en</a:t>
                      </a:r>
                      <a:endParaRPr lang="en-GB" sz="2600" b="1" dirty="0">
                        <a:solidFill>
                          <a:schemeClr val="accent5">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die </a:t>
                      </a:r>
                      <a:r>
                        <a:rPr lang="en-GB" sz="2600" b="0" dirty="0" err="1">
                          <a:solidFill>
                            <a:schemeClr val="accent5">
                              <a:lumMod val="50000"/>
                            </a:schemeClr>
                          </a:solidFill>
                        </a:rPr>
                        <a:t>Th</a:t>
                      </a:r>
                      <a:r>
                        <a:rPr lang="en-GB" sz="2600" dirty="0" err="1">
                          <a:solidFill>
                            <a:schemeClr val="accent5">
                              <a:lumMod val="50000"/>
                            </a:schemeClr>
                          </a:solidFill>
                        </a:rPr>
                        <a:t>eo</a:t>
                      </a:r>
                      <a:r>
                        <a:rPr lang="en-GB" sz="2600" b="1" dirty="0" err="1">
                          <a:solidFill>
                            <a:schemeClr val="accent5">
                              <a:lumMod val="50000"/>
                            </a:schemeClr>
                          </a:solidFill>
                        </a:rPr>
                        <a:t>rie</a:t>
                      </a:r>
                      <a:endParaRPr lang="en-GB" sz="2600" b="1" dirty="0">
                        <a:solidFill>
                          <a:schemeClr val="accent5">
                            <a:lumMod val="50000"/>
                          </a:schemeClr>
                        </a:solidFill>
                      </a:endParaRP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Biblio</a:t>
                      </a:r>
                      <a:r>
                        <a:rPr lang="en-GB" sz="2600" b="1" dirty="0" err="1">
                          <a:solidFill>
                            <a:schemeClr val="accent5">
                              <a:lumMod val="50000"/>
                            </a:schemeClr>
                          </a:solidFill>
                        </a:rPr>
                        <a:t>thek</a:t>
                      </a:r>
                      <a:endParaRPr lang="en-GB" sz="2600" b="1" dirty="0">
                        <a:solidFill>
                          <a:schemeClr val="accent5">
                            <a:lumMod val="50000"/>
                          </a:schemeClr>
                        </a:solidFill>
                      </a:endParaRPr>
                    </a:p>
                  </a:txBody>
                  <a:tcPr/>
                </a:tc>
                <a:extLst>
                  <a:ext uri="{0D108BD9-81ED-4DB2-BD59-A6C34878D82A}">
                    <a16:rowId xmlns:a16="http://schemas.microsoft.com/office/drawing/2014/main" val="3508296049"/>
                  </a:ext>
                </a:extLst>
              </a:tr>
            </a:tbl>
          </a:graphicData>
        </a:graphic>
      </p:graphicFrame>
      <p:sp>
        <p:nvSpPr>
          <p:cNvPr id="12" name="Action Button: Sound 11">
            <a:hlinkClick r:id="" action="ppaction://noaction" highlightClick="1">
              <a:snd r:embed="rId5" name="der Rhythmus.wav"/>
            </a:hlinkClick>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Action Button: Sound 19">
            <a:hlinkClick r:id="" action="ppaction://noaction" highlightClick="1">
              <a:snd r:embed="rId6" name="das Thema.wav"/>
            </a:hlinkClick>
          </p:cNvPr>
          <p:cNvSpPr/>
          <p:nvPr/>
        </p:nvSpPr>
        <p:spPr>
          <a:xfrm>
            <a:off x="461768" y="288798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1" name="Action Button: Sound 20">
            <a:hlinkClick r:id="" action="ppaction://noaction" highlightClick="1">
              <a:snd r:embed="rId7" name="der Athlet.wav"/>
            </a:hlinkClick>
          </p:cNvPr>
          <p:cNvSpPr/>
          <p:nvPr/>
        </p:nvSpPr>
        <p:spPr>
          <a:xfrm>
            <a:off x="461768" y="343854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2" name="Action Button: Sound 21">
            <a:hlinkClick r:id="" action="ppaction://noaction" highlightClick="1">
              <a:snd r:embed="rId8" name="das Thermometer.wav"/>
            </a:hlinkClick>
          </p:cNvPr>
          <p:cNvSpPr/>
          <p:nvPr/>
        </p:nvSpPr>
        <p:spPr>
          <a:xfrm>
            <a:off x="458755" y="398909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3" name="Action Button: Sound 22">
            <a:hlinkClick r:id="" action="ppaction://noaction" highlightClick="1">
              <a:snd r:embed="rId9" name="der Thron.wav"/>
            </a:hlinkClick>
          </p:cNvPr>
          <p:cNvSpPr/>
          <p:nvPr/>
        </p:nvSpPr>
        <p:spPr>
          <a:xfrm>
            <a:off x="458755" y="453965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4" name="Action Button: Sound 23">
            <a:hlinkClick r:id="" action="ppaction://noaction" highlightClick="1">
              <a:snd r:embed="rId10" name="die Methode.wav"/>
            </a:hlinkClick>
          </p:cNvPr>
          <p:cNvSpPr/>
          <p:nvPr/>
        </p:nvSpPr>
        <p:spPr>
          <a:xfrm>
            <a:off x="458755" y="509020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5" name="Action Button: Sound 24">
            <a:hlinkClick r:id="" action="ppaction://noaction" highlightClick="1">
              <a:snd r:embed="rId11" name="die Apotheke.wav"/>
            </a:hlinkClick>
          </p:cNvPr>
          <p:cNvSpPr/>
          <p:nvPr/>
        </p:nvSpPr>
        <p:spPr>
          <a:xfrm>
            <a:off x="458755" y="564075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6" name="Action Button: Sound 25">
            <a:hlinkClick r:id="" action="ppaction://noaction" highlightClick="1">
              <a:snd r:embed="rId12" name="Matthias.wav"/>
            </a:hlinkClick>
          </p:cNvPr>
          <p:cNvSpPr/>
          <p:nvPr/>
        </p:nvSpPr>
        <p:spPr>
          <a:xfrm>
            <a:off x="5250942" y="23313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7" name="Action Button: Sound 26">
            <a:hlinkClick r:id="" action="ppaction://noaction" highlightClick="1">
              <a:snd r:embed="rId13" name="Katharina.wav"/>
            </a:hlinkClick>
          </p:cNvPr>
          <p:cNvSpPr/>
          <p:nvPr/>
        </p:nvSpPr>
        <p:spPr>
          <a:xfrm>
            <a:off x="5250942" y="288186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8" name="Action Button: Sound 27">
            <a:hlinkClick r:id="" action="ppaction://noaction" highlightClick="1">
              <a:snd r:embed="rId14" name="die Diskothek.wav"/>
            </a:hlinkClick>
          </p:cNvPr>
          <p:cNvSpPr/>
          <p:nvPr/>
        </p:nvSpPr>
        <p:spPr>
          <a:xfrm>
            <a:off x="5250942" y="343241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9" name="Action Button: Sound 28">
            <a:hlinkClick r:id="" action="ppaction://noaction" highlightClick="1">
              <a:snd r:embed="rId15" name="die Ethik.wav"/>
            </a:hlinkClick>
          </p:cNvPr>
          <p:cNvSpPr/>
          <p:nvPr/>
        </p:nvSpPr>
        <p:spPr>
          <a:xfrm>
            <a:off x="5247929" y="398297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0" name="Action Button: Sound 29">
            <a:hlinkClick r:id="" action="ppaction://noaction" highlightClick="1">
              <a:snd r:embed="rId16" name="Athen.wav"/>
            </a:hlinkClick>
          </p:cNvPr>
          <p:cNvSpPr/>
          <p:nvPr/>
        </p:nvSpPr>
        <p:spPr>
          <a:xfrm>
            <a:off x="5247929" y="453352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1" name="Action Button: Sound 30">
            <a:hlinkClick r:id="" action="ppaction://noaction" highlightClick="1">
              <a:snd r:embed="rId17" name="die Theorie.wav"/>
            </a:hlinkClick>
          </p:cNvPr>
          <p:cNvSpPr/>
          <p:nvPr/>
        </p:nvSpPr>
        <p:spPr>
          <a:xfrm>
            <a:off x="5247929" y="508408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32" name="Action Button: Sound 31">
            <a:hlinkClick r:id="" action="ppaction://noaction" highlightClick="1">
              <a:snd r:embed="rId18" name="die Bibliothek.wav"/>
            </a:hlinkClick>
          </p:cNvPr>
          <p:cNvSpPr/>
          <p:nvPr/>
        </p:nvSpPr>
        <p:spPr>
          <a:xfrm>
            <a:off x="5247929" y="563463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1028" name="Picture 4" descr="Bigekg Clip Art"/>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14871" y="2337430"/>
            <a:ext cx="720060" cy="350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nner, Run, Running, Woman Runner, Athlete, Sport"/>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812100" y="3438540"/>
            <a:ext cx="361548" cy="4171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old, Cool, Hot, Icon, Measure, Measurement, Symbol"/>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173648" y="3917747"/>
            <a:ext cx="209463" cy="418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22"/>
          <a:stretch>
            <a:fillRect/>
          </a:stretch>
        </p:blipFill>
        <p:spPr>
          <a:xfrm flipH="1">
            <a:off x="3860168" y="4455040"/>
            <a:ext cx="405353" cy="495791"/>
          </a:xfrm>
          <a:prstGeom prst="rect">
            <a:avLst/>
          </a:prstGeom>
        </p:spPr>
      </p:pic>
      <p:pic>
        <p:nvPicPr>
          <p:cNvPr id="39" name="Picture 38"/>
          <p:cNvPicPr>
            <a:picLocks noChangeAspect="1"/>
          </p:cNvPicPr>
          <p:nvPr/>
        </p:nvPicPr>
        <p:blipFill rotWithShape="1">
          <a:blip r:embed="rId23" cstate="print">
            <a:extLst>
              <a:ext uri="{28A0092B-C50C-407E-A947-70E740481C1C}">
                <a14:useLocalDpi xmlns:a14="http://schemas.microsoft.com/office/drawing/2010/main" val="0"/>
              </a:ext>
            </a:extLst>
          </a:blip>
          <a:srcRect b="20941"/>
          <a:stretch/>
        </p:blipFill>
        <p:spPr>
          <a:xfrm>
            <a:off x="3836320" y="5606492"/>
            <a:ext cx="477162" cy="395106"/>
          </a:xfrm>
          <a:prstGeom prst="rect">
            <a:avLst/>
          </a:prstGeom>
        </p:spPr>
      </p:pic>
      <p:pic>
        <p:nvPicPr>
          <p:cNvPr id="1038" name="Picture 14" descr="Happy Boy Cartoon Clip Art"/>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8695965" y="2273020"/>
            <a:ext cx="405740" cy="4670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miling Girl Face Clip Art"/>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8701325" y="2817843"/>
            <a:ext cx="405740" cy="477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 Ball Clip Art"/>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8714072" y="3410942"/>
            <a:ext cx="369526" cy="3695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Flag Of Greece Clip Art"/>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8646261" y="4533529"/>
            <a:ext cx="505148" cy="2896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instein, Theory Of Relativity, Math, Physics, Science"/>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508974" y="5018783"/>
            <a:ext cx="783746" cy="39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ack Of Books Clip Art"/>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8664278" y="5618052"/>
            <a:ext cx="469114" cy="35496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2">
            <a:extLst>
              <a:ext uri="{FF2B5EF4-FFF2-40B4-BE49-F238E27FC236}">
                <a16:creationId xmlns:a16="http://schemas.microsoft.com/office/drawing/2014/main" id="{20DB8F03-A6F6-45C7-98C2-D472CECB4272}"/>
              </a:ext>
            </a:extLst>
          </p:cNvPr>
          <p:cNvSpPr>
            <a:spLocks noChangeArrowheads="1"/>
          </p:cNvSpPr>
          <p:nvPr/>
        </p:nvSpPr>
        <p:spPr bwMode="auto">
          <a:xfrm>
            <a:off x="10107270" y="2239444"/>
            <a:ext cx="502131" cy="3255388"/>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8" name="Rectangle 3">
            <a:extLst>
              <a:ext uri="{FF2B5EF4-FFF2-40B4-BE49-F238E27FC236}">
                <a16:creationId xmlns:a16="http://schemas.microsoft.com/office/drawing/2014/main" id="{730D1999-8855-4490-964D-E647A785E5B5}"/>
              </a:ext>
            </a:extLst>
          </p:cNvPr>
          <p:cNvSpPr>
            <a:spLocks noChangeArrowheads="1"/>
          </p:cNvSpPr>
          <p:nvPr/>
        </p:nvSpPr>
        <p:spPr bwMode="auto">
          <a:xfrm>
            <a:off x="10104904" y="2239442"/>
            <a:ext cx="503528" cy="3255390"/>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9" name="Line 4">
            <a:extLst>
              <a:ext uri="{FF2B5EF4-FFF2-40B4-BE49-F238E27FC236}">
                <a16:creationId xmlns:a16="http://schemas.microsoft.com/office/drawing/2014/main" id="{9FA869FF-CA09-45B9-98C0-D8A42F1046EC}"/>
              </a:ext>
            </a:extLst>
          </p:cNvPr>
          <p:cNvSpPr>
            <a:spLocks noChangeShapeType="1"/>
          </p:cNvSpPr>
          <p:nvPr/>
        </p:nvSpPr>
        <p:spPr bwMode="auto">
          <a:xfrm>
            <a:off x="10790643" y="2228016"/>
            <a:ext cx="0" cy="325539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0" name="Line 7">
            <a:extLst>
              <a:ext uri="{FF2B5EF4-FFF2-40B4-BE49-F238E27FC236}">
                <a16:creationId xmlns:a16="http://schemas.microsoft.com/office/drawing/2014/main" id="{15BDFC91-617C-4AD7-97A1-652686E6519C}"/>
              </a:ext>
            </a:extLst>
          </p:cNvPr>
          <p:cNvSpPr>
            <a:spLocks noChangeShapeType="1"/>
          </p:cNvSpPr>
          <p:nvPr/>
        </p:nvSpPr>
        <p:spPr bwMode="auto">
          <a:xfrm>
            <a:off x="10779783" y="222801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1" name="Line 9">
            <a:extLst>
              <a:ext uri="{FF2B5EF4-FFF2-40B4-BE49-F238E27FC236}">
                <a16:creationId xmlns:a16="http://schemas.microsoft.com/office/drawing/2014/main" id="{E0308650-EFEB-4933-9B8F-6BCB5592A8D4}"/>
              </a:ext>
            </a:extLst>
          </p:cNvPr>
          <p:cNvSpPr>
            <a:spLocks noChangeShapeType="1"/>
          </p:cNvSpPr>
          <p:nvPr/>
        </p:nvSpPr>
        <p:spPr bwMode="auto">
          <a:xfrm>
            <a:off x="10790643" y="548340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2" name="Text Box 10">
            <a:extLst>
              <a:ext uri="{FF2B5EF4-FFF2-40B4-BE49-F238E27FC236}">
                <a16:creationId xmlns:a16="http://schemas.microsoft.com/office/drawing/2014/main" id="{BFCBE6DF-1D3A-4357-9D1D-50413114D651}"/>
              </a:ext>
            </a:extLst>
          </p:cNvPr>
          <p:cNvSpPr txBox="1">
            <a:spLocks noChangeArrowheads="1"/>
          </p:cNvSpPr>
          <p:nvPr/>
        </p:nvSpPr>
        <p:spPr bwMode="auto">
          <a:xfrm>
            <a:off x="10719917" y="3676349"/>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Sekunden</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53" name="Text Box 12">
            <a:extLst>
              <a:ext uri="{FF2B5EF4-FFF2-40B4-BE49-F238E27FC236}">
                <a16:creationId xmlns:a16="http://schemas.microsoft.com/office/drawing/2014/main" id="{5E9871DF-7DAB-4870-A9F3-227454E033EA}"/>
              </a:ext>
            </a:extLst>
          </p:cNvPr>
          <p:cNvSpPr txBox="1">
            <a:spLocks noChangeArrowheads="1"/>
          </p:cNvSpPr>
          <p:nvPr/>
        </p:nvSpPr>
        <p:spPr bwMode="auto">
          <a:xfrm>
            <a:off x="10971886" y="207016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GB" sz="1600" b="1" dirty="0">
                <a:solidFill>
                  <a:srgbClr val="5B9BD5">
                    <a:lumMod val="50000"/>
                  </a:srgbClr>
                </a:solidFill>
                <a:latin typeface="Century Gothic" panose="020B0502020202020204" pitchFamily="34" charset="0"/>
              </a:rPr>
              <a:t>1</a:t>
            </a: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5</a:t>
            </a:r>
          </a:p>
        </p:txBody>
      </p:sp>
      <p:sp>
        <p:nvSpPr>
          <p:cNvPr id="54" name="Text Box 14">
            <a:extLst>
              <a:ext uri="{FF2B5EF4-FFF2-40B4-BE49-F238E27FC236}">
                <a16:creationId xmlns:a16="http://schemas.microsoft.com/office/drawing/2014/main" id="{6FAE84C9-1290-4ACE-8849-A38245CBDDA0}"/>
              </a:ext>
            </a:extLst>
          </p:cNvPr>
          <p:cNvSpPr txBox="1">
            <a:spLocks noChangeArrowheads="1"/>
          </p:cNvSpPr>
          <p:nvPr/>
        </p:nvSpPr>
        <p:spPr bwMode="auto">
          <a:xfrm>
            <a:off x="11052686" y="529293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55" name="Rectangle 54">
            <a:extLst>
              <a:ext uri="{FF2B5EF4-FFF2-40B4-BE49-F238E27FC236}">
                <a16:creationId xmlns:a16="http://schemas.microsoft.com/office/drawing/2014/main" id="{C12CAE3B-26A6-4612-BAA1-93830B640A43}"/>
              </a:ext>
            </a:extLst>
          </p:cNvPr>
          <p:cNvSpPr/>
          <p:nvPr/>
        </p:nvSpPr>
        <p:spPr>
          <a:xfrm>
            <a:off x="9812162" y="5655532"/>
            <a:ext cx="745068" cy="59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6" name="AutoShape 11">
            <a:hlinkClick r:id="" action="ppaction://noaction" highlightClick="1"/>
            <a:extLst>
              <a:ext uri="{FF2B5EF4-FFF2-40B4-BE49-F238E27FC236}">
                <a16:creationId xmlns:a16="http://schemas.microsoft.com/office/drawing/2014/main" id="{8EFA42D7-07B8-470F-BEDD-86C55A41F774}"/>
              </a:ext>
            </a:extLst>
          </p:cNvPr>
          <p:cNvSpPr>
            <a:spLocks noChangeArrowheads="1"/>
          </p:cNvSpPr>
          <p:nvPr/>
        </p:nvSpPr>
        <p:spPr bwMode="auto">
          <a:xfrm>
            <a:off x="9875007" y="5771561"/>
            <a:ext cx="1058732" cy="299266"/>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LOS!</a:t>
            </a:r>
          </a:p>
        </p:txBody>
      </p:sp>
    </p:spTree>
    <p:extLst>
      <p:ext uri="{BB962C8B-B14F-4D97-AF65-F5344CB8AC3E}">
        <p14:creationId xmlns:p14="http://schemas.microsoft.com/office/powerpoint/2010/main" val="37378078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15000"/>
                                        <p:tgtEl>
                                          <p:spTgt spid="48"/>
                                        </p:tgtEl>
                                      </p:cBhvr>
                                    </p:animEffect>
                                    <p:set>
                                      <p:cBhvr>
                                        <p:cTn id="7" dur="1" fill="hold">
                                          <p:stCondLst>
                                            <p:cond delay="14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0417B8FE-C6FC-4A4E-A2F0-457E2D733A06}"/>
              </a:ext>
            </a:extLst>
          </p:cNvPr>
          <p:cNvGraphicFramePr>
            <a:graphicFrameLocks noGrp="1"/>
          </p:cNvGraphicFramePr>
          <p:nvPr>
            <p:extLst>
              <p:ext uri="{D42A27DB-BD31-4B8C-83A1-F6EECF244321}">
                <p14:modId xmlns:p14="http://schemas.microsoft.com/office/powerpoint/2010/main" val="326819343"/>
              </p:ext>
            </p:extLst>
          </p:nvPr>
        </p:nvGraphicFramePr>
        <p:xfrm>
          <a:off x="1825702" y="2009773"/>
          <a:ext cx="8597744" cy="3999702"/>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810080005"/>
                    </a:ext>
                  </a:extLst>
                </a:gridCol>
                <a:gridCol w="1800000">
                  <a:extLst>
                    <a:ext uri="{9D8B030D-6E8A-4147-A177-3AD203B41FA5}">
                      <a16:colId xmlns:a16="http://schemas.microsoft.com/office/drawing/2014/main" val="1120428666"/>
                    </a:ext>
                  </a:extLst>
                </a:gridCol>
                <a:gridCol w="1800000">
                  <a:extLst>
                    <a:ext uri="{9D8B030D-6E8A-4147-A177-3AD203B41FA5}">
                      <a16:colId xmlns:a16="http://schemas.microsoft.com/office/drawing/2014/main" val="2133878556"/>
                    </a:ext>
                  </a:extLst>
                </a:gridCol>
                <a:gridCol w="720000">
                  <a:extLst>
                    <a:ext uri="{9D8B030D-6E8A-4147-A177-3AD203B41FA5}">
                      <a16:colId xmlns:a16="http://schemas.microsoft.com/office/drawing/2014/main" val="1314309203"/>
                    </a:ext>
                  </a:extLst>
                </a:gridCol>
                <a:gridCol w="1800000">
                  <a:extLst>
                    <a:ext uri="{9D8B030D-6E8A-4147-A177-3AD203B41FA5}">
                      <a16:colId xmlns:a16="http://schemas.microsoft.com/office/drawing/2014/main" val="1226845557"/>
                    </a:ext>
                  </a:extLst>
                </a:gridCol>
                <a:gridCol w="1757744">
                  <a:extLst>
                    <a:ext uri="{9D8B030D-6E8A-4147-A177-3AD203B41FA5}">
                      <a16:colId xmlns:a16="http://schemas.microsoft.com/office/drawing/2014/main" val="1897295395"/>
                    </a:ext>
                  </a:extLst>
                </a:gridCol>
              </a:tblGrid>
              <a:tr h="666617">
                <a:tc>
                  <a:txBody>
                    <a:bodyPr/>
                    <a:lstStyle/>
                    <a:p>
                      <a:pPr algn="ctr"/>
                      <a:endParaRPr lang="en-GB" sz="2000" b="1" dirty="0">
                        <a:solidFill>
                          <a:schemeClr val="accent5">
                            <a:lumMod val="50000"/>
                          </a:schemeClr>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200" b="1" dirty="0">
                          <a:solidFill>
                            <a:schemeClr val="accent5">
                              <a:lumMod val="50000"/>
                            </a:schemeClr>
                          </a:solidFill>
                        </a:rPr>
                        <a:t>t</a:t>
                      </a:r>
                    </a:p>
                  </a:txBody>
                  <a:tcPr anchor="ctr">
                    <a:lnL w="12700" cap="flat" cmpd="sng" algn="ctr">
                      <a:solidFill>
                        <a:schemeClr val="tx1"/>
                      </a:solidFill>
                      <a:prstDash val="solid"/>
                      <a:round/>
                      <a:headEnd type="none" w="med" len="med"/>
                      <a:tailEnd type="none" w="med" len="med"/>
                    </a:lnL>
                  </a:tcPr>
                </a:tc>
                <a:tc>
                  <a:txBody>
                    <a:bodyPr/>
                    <a:lstStyle/>
                    <a:p>
                      <a:pPr algn="ctr"/>
                      <a:r>
                        <a:rPr lang="en-GB" sz="2200" b="1" dirty="0" err="1">
                          <a:solidFill>
                            <a:schemeClr val="accent5">
                              <a:lumMod val="50000"/>
                            </a:schemeClr>
                          </a:solidFill>
                        </a:rPr>
                        <a:t>th</a:t>
                      </a:r>
                      <a:endParaRPr lang="en-GB" sz="2200" b="1" dirty="0">
                        <a:solidFill>
                          <a:schemeClr val="accent5">
                            <a:lumMod val="50000"/>
                          </a:schemeClr>
                        </a:solidFill>
                      </a:endParaRPr>
                    </a:p>
                  </a:txBody>
                  <a:tcPr anchor="ctr"/>
                </a:tc>
                <a:tc>
                  <a:txBody>
                    <a:bodyPr/>
                    <a:lstStyle/>
                    <a:p>
                      <a:pPr algn="ctr"/>
                      <a:endParaRPr lang="en-GB" sz="2200" b="1" dirty="0">
                        <a:solidFill>
                          <a:schemeClr val="accent5">
                            <a:lumMod val="50000"/>
                          </a:schemeClr>
                        </a:solidFill>
                      </a:endParaRPr>
                    </a:p>
                  </a:txBody>
                  <a:tcPr anchor="ctr">
                    <a:lnT w="12700" cap="flat" cmpd="sng" algn="ctr">
                      <a:noFill/>
                      <a:prstDash val="solid"/>
                      <a:round/>
                      <a:headEnd type="none" w="med" len="med"/>
                      <a:tailEnd type="none" w="med" len="med"/>
                    </a:lnT>
                  </a:tcPr>
                </a:tc>
                <a:tc>
                  <a:txBody>
                    <a:bodyPr/>
                    <a:lstStyle/>
                    <a:p>
                      <a:pPr algn="ctr"/>
                      <a:r>
                        <a:rPr lang="en-GB" sz="2200" b="1" dirty="0">
                          <a:solidFill>
                            <a:schemeClr val="accent5">
                              <a:lumMod val="50000"/>
                            </a:schemeClr>
                          </a:solidFill>
                        </a:rPr>
                        <a:t>t</a:t>
                      </a:r>
                    </a:p>
                  </a:txBody>
                  <a:tcPr anchor="ctr"/>
                </a:tc>
                <a:tc>
                  <a:txBody>
                    <a:bodyPr/>
                    <a:lstStyle/>
                    <a:p>
                      <a:pPr algn="ctr"/>
                      <a:r>
                        <a:rPr lang="en-GB" sz="2200" b="1" dirty="0" err="1">
                          <a:solidFill>
                            <a:schemeClr val="accent5">
                              <a:lumMod val="50000"/>
                            </a:schemeClr>
                          </a:solidFill>
                        </a:rPr>
                        <a:t>th</a:t>
                      </a:r>
                      <a:endParaRPr lang="en-GB" sz="2200" b="1" dirty="0">
                        <a:solidFill>
                          <a:schemeClr val="accent5">
                            <a:lumMod val="50000"/>
                          </a:schemeClr>
                        </a:solidFill>
                      </a:endParaRPr>
                    </a:p>
                  </a:txBody>
                  <a:tcPr anchor="ctr"/>
                </a:tc>
                <a:extLst>
                  <a:ext uri="{0D108BD9-81ED-4DB2-BD59-A6C34878D82A}">
                    <a16:rowId xmlns:a16="http://schemas.microsoft.com/office/drawing/2014/main" val="3841078693"/>
                  </a:ext>
                </a:extLst>
              </a:tr>
              <a:tr h="666617">
                <a:tc>
                  <a:txBody>
                    <a:bodyPr/>
                    <a:lstStyle/>
                    <a:p>
                      <a:pPr algn="ctr"/>
                      <a:endParaRPr lang="en-GB" dirty="0"/>
                    </a:p>
                  </a:txBody>
                  <a:tcPr anchor="ctr">
                    <a:lnT w="12700" cap="flat" cmpd="sng" algn="ctr">
                      <a:solidFill>
                        <a:schemeClr val="tx1"/>
                      </a:solidFill>
                      <a:prstDash val="solid"/>
                      <a:round/>
                      <a:headEnd type="none" w="med" len="med"/>
                      <a:tailEnd type="none" w="med" len="med"/>
                    </a:lnT>
                  </a:tcPr>
                </a:tc>
                <a:tc>
                  <a:txBody>
                    <a:bodyPr/>
                    <a:lstStyle/>
                    <a:p>
                      <a:pPr algn="ctr"/>
                      <a:r>
                        <a:rPr lang="en-GB" sz="2000" dirty="0">
                          <a:solidFill>
                            <a:schemeClr val="accent5">
                              <a:lumMod val="50000"/>
                            </a:schemeClr>
                          </a:solidFill>
                        </a:rPr>
                        <a:t>Ho</a:t>
                      </a:r>
                      <a:r>
                        <a:rPr lang="en-GB" sz="2000" b="1" dirty="0">
                          <a:solidFill>
                            <a:schemeClr val="accent5">
                              <a:lumMod val="50000"/>
                            </a:schemeClr>
                          </a:solidFill>
                        </a:rPr>
                        <a:t>t</a:t>
                      </a:r>
                      <a:r>
                        <a:rPr lang="en-GB" sz="2000" b="0" dirty="0">
                          <a:solidFill>
                            <a:schemeClr val="accent5">
                              <a:lumMod val="50000"/>
                            </a:schemeClr>
                          </a:solidFill>
                        </a:rPr>
                        <a:t>el</a:t>
                      </a:r>
                      <a:endParaRPr lang="en-GB" sz="2000" dirty="0">
                        <a:solidFill>
                          <a:schemeClr val="accent5">
                            <a:lumMod val="50000"/>
                          </a:schemeClr>
                        </a:solidFill>
                      </a:endParaRPr>
                    </a:p>
                  </a:txBody>
                  <a:tcPr anchor="ctr"/>
                </a:tc>
                <a:tc>
                  <a:txBody>
                    <a:bodyPr/>
                    <a:lstStyle/>
                    <a:p>
                      <a:pPr algn="ctr"/>
                      <a:endParaRPr lang="en-GB" sz="2000" dirty="0">
                        <a:solidFill>
                          <a:schemeClr val="accent5">
                            <a:lumMod val="50000"/>
                          </a:schemeClr>
                        </a:solidFill>
                      </a:endParaRPr>
                    </a:p>
                  </a:txBody>
                  <a:tcPr anchor="ctr"/>
                </a:tc>
                <a:tc>
                  <a:txBody>
                    <a:bodyPr/>
                    <a:lstStyle/>
                    <a:p>
                      <a:pPr algn="ctr"/>
                      <a:endParaRPr lang="en-GB" sz="2200" dirty="0"/>
                    </a:p>
                  </a:txBody>
                  <a:tcPr anchor="ctr"/>
                </a:tc>
                <a:tc>
                  <a:txBody>
                    <a:bodyPr/>
                    <a:lstStyle/>
                    <a:p>
                      <a:pPr algn="ctr"/>
                      <a:r>
                        <a:rPr lang="en-GB" sz="2000" dirty="0" err="1">
                          <a:solidFill>
                            <a:schemeClr val="accent5">
                              <a:lumMod val="50000"/>
                            </a:schemeClr>
                          </a:solidFill>
                        </a:rPr>
                        <a:t>au</a:t>
                      </a:r>
                      <a:r>
                        <a:rPr lang="en-GB" sz="2000" b="1" dirty="0" err="1">
                          <a:solidFill>
                            <a:schemeClr val="accent5">
                              <a:lumMod val="50000"/>
                            </a:schemeClr>
                          </a:solidFill>
                        </a:rPr>
                        <a:t>t</a:t>
                      </a:r>
                      <a:r>
                        <a:rPr lang="en-GB" sz="2000" b="0" dirty="0" err="1">
                          <a:solidFill>
                            <a:schemeClr val="accent5">
                              <a:lumMod val="50000"/>
                            </a:schemeClr>
                          </a:solidFill>
                        </a:rPr>
                        <a:t>oma</a:t>
                      </a:r>
                      <a:r>
                        <a:rPr lang="en-GB" sz="2000" b="1" dirty="0" err="1">
                          <a:solidFill>
                            <a:schemeClr val="accent5">
                              <a:lumMod val="50000"/>
                            </a:schemeClr>
                          </a:solidFill>
                        </a:rPr>
                        <a:t>t</a:t>
                      </a:r>
                      <a:r>
                        <a:rPr lang="en-GB" sz="2000" b="0" dirty="0" err="1">
                          <a:solidFill>
                            <a:schemeClr val="accent5">
                              <a:lumMod val="50000"/>
                            </a:schemeClr>
                          </a:solidFill>
                        </a:rPr>
                        <a:t>isch</a:t>
                      </a:r>
                      <a:endParaRPr lang="en-GB" sz="2000" dirty="0">
                        <a:solidFill>
                          <a:schemeClr val="accent5">
                            <a:lumMod val="50000"/>
                          </a:schemeClr>
                        </a:solidFill>
                      </a:endParaRPr>
                    </a:p>
                  </a:txBody>
                  <a:tcPr anchor="ctr"/>
                </a:tc>
                <a:tc>
                  <a:txBody>
                    <a:bodyPr/>
                    <a:lstStyle/>
                    <a:p>
                      <a:pPr algn="ctr"/>
                      <a:endParaRPr lang="en-GB" sz="2000" dirty="0">
                        <a:solidFill>
                          <a:schemeClr val="accent5">
                            <a:lumMod val="50000"/>
                          </a:schemeClr>
                        </a:solidFill>
                      </a:endParaRPr>
                    </a:p>
                  </a:txBody>
                  <a:tcPr anchor="ctr"/>
                </a:tc>
                <a:extLst>
                  <a:ext uri="{0D108BD9-81ED-4DB2-BD59-A6C34878D82A}">
                    <a16:rowId xmlns:a16="http://schemas.microsoft.com/office/drawing/2014/main" val="2327168465"/>
                  </a:ext>
                </a:extLst>
              </a:tr>
              <a:tr h="666617">
                <a:tc>
                  <a:txBody>
                    <a:bodyPr/>
                    <a:lstStyle/>
                    <a:p>
                      <a:pPr algn="ctr"/>
                      <a:endParaRPr lang="en-GB" dirty="0"/>
                    </a:p>
                  </a:txBody>
                  <a:tcPr anchor="ctr"/>
                </a:tc>
                <a:tc>
                  <a:txBody>
                    <a:bodyPr/>
                    <a:lstStyle/>
                    <a:p>
                      <a:pPr algn="ctr"/>
                      <a:endParaRPr lang="en-GB" sz="2000" dirty="0">
                        <a:solidFill>
                          <a:schemeClr val="accent5">
                            <a:lumMod val="50000"/>
                          </a:schemeClr>
                        </a:solidFill>
                      </a:endParaRPr>
                    </a:p>
                  </a:txBody>
                  <a:tcPr anchor="ctr"/>
                </a:tc>
                <a:tc>
                  <a:txBody>
                    <a:bodyPr/>
                    <a:lstStyle/>
                    <a:p>
                      <a:pPr algn="ctr"/>
                      <a:r>
                        <a:rPr lang="en-GB" sz="2000" dirty="0" err="1">
                          <a:solidFill>
                            <a:schemeClr val="accent5">
                              <a:lumMod val="50000"/>
                            </a:schemeClr>
                          </a:solidFill>
                        </a:rPr>
                        <a:t>Ma</a:t>
                      </a:r>
                      <a:r>
                        <a:rPr lang="en-GB" sz="2000" b="1" dirty="0" err="1">
                          <a:solidFill>
                            <a:schemeClr val="accent5">
                              <a:lumMod val="50000"/>
                            </a:schemeClr>
                          </a:solidFill>
                        </a:rPr>
                        <a:t>th</a:t>
                      </a:r>
                      <a:r>
                        <a:rPr lang="en-GB" sz="2000" b="0" dirty="0" err="1">
                          <a:solidFill>
                            <a:schemeClr val="accent5">
                              <a:lumMod val="50000"/>
                            </a:schemeClr>
                          </a:solidFill>
                        </a:rPr>
                        <a:t>e</a:t>
                      </a:r>
                      <a:endParaRPr lang="en-GB" sz="2000" dirty="0">
                        <a:solidFill>
                          <a:schemeClr val="accent5">
                            <a:lumMod val="50000"/>
                          </a:schemeClr>
                        </a:solidFill>
                      </a:endParaRPr>
                    </a:p>
                  </a:txBody>
                  <a:tcPr anchor="ctr"/>
                </a:tc>
                <a:tc>
                  <a:txBody>
                    <a:bodyPr/>
                    <a:lstStyle/>
                    <a:p>
                      <a:pPr algn="ctr"/>
                      <a:endParaRPr lang="en-GB" sz="2200" dirty="0"/>
                    </a:p>
                  </a:txBody>
                  <a:tcPr anchor="ctr"/>
                </a:tc>
                <a:tc>
                  <a:txBody>
                    <a:bodyPr/>
                    <a:lstStyle/>
                    <a:p>
                      <a:pPr algn="ctr"/>
                      <a:r>
                        <a:rPr lang="en-GB" sz="2000" dirty="0">
                          <a:solidFill>
                            <a:schemeClr val="accent5">
                              <a:lumMod val="50000"/>
                            </a:schemeClr>
                          </a:solidFill>
                        </a:rPr>
                        <a:t>In</a:t>
                      </a:r>
                      <a:r>
                        <a:rPr lang="en-GB" sz="2000" b="1" dirty="0">
                          <a:solidFill>
                            <a:schemeClr val="accent5">
                              <a:lumMod val="50000"/>
                            </a:schemeClr>
                          </a:solidFill>
                        </a:rPr>
                        <a:t>t</a:t>
                      </a:r>
                      <a:r>
                        <a:rPr lang="en-GB" sz="2000" b="0" dirty="0">
                          <a:solidFill>
                            <a:schemeClr val="accent5">
                              <a:lumMod val="50000"/>
                            </a:schemeClr>
                          </a:solidFill>
                        </a:rPr>
                        <a:t>erview</a:t>
                      </a:r>
                      <a:endParaRPr lang="en-GB" sz="2000" dirty="0">
                        <a:solidFill>
                          <a:schemeClr val="accent5">
                            <a:lumMod val="50000"/>
                          </a:schemeClr>
                        </a:solidFill>
                      </a:endParaRPr>
                    </a:p>
                  </a:txBody>
                  <a:tcPr anchor="ctr"/>
                </a:tc>
                <a:tc>
                  <a:txBody>
                    <a:bodyPr/>
                    <a:lstStyle/>
                    <a:p>
                      <a:pPr algn="ctr"/>
                      <a:endParaRPr lang="en-GB" sz="2000" dirty="0">
                        <a:solidFill>
                          <a:schemeClr val="accent5">
                            <a:lumMod val="50000"/>
                          </a:schemeClr>
                        </a:solidFill>
                      </a:endParaRPr>
                    </a:p>
                  </a:txBody>
                  <a:tcPr anchor="ctr"/>
                </a:tc>
                <a:extLst>
                  <a:ext uri="{0D108BD9-81ED-4DB2-BD59-A6C34878D82A}">
                    <a16:rowId xmlns:a16="http://schemas.microsoft.com/office/drawing/2014/main" val="333875320"/>
                  </a:ext>
                </a:extLst>
              </a:tr>
              <a:tr h="666617">
                <a:tc>
                  <a:txBody>
                    <a:bodyPr/>
                    <a:lstStyle/>
                    <a:p>
                      <a:pPr algn="ctr"/>
                      <a:endParaRPr lang="en-GB" dirty="0"/>
                    </a:p>
                  </a:txBody>
                  <a:tcPr anchor="ctr"/>
                </a:tc>
                <a:tc>
                  <a:txBody>
                    <a:bodyPr/>
                    <a:lstStyle/>
                    <a:p>
                      <a:pPr algn="ctr"/>
                      <a:r>
                        <a:rPr lang="en-GB" sz="2000" b="1" dirty="0" err="1">
                          <a:solidFill>
                            <a:schemeClr val="accent5">
                              <a:lumMod val="50000"/>
                            </a:schemeClr>
                          </a:solidFill>
                        </a:rPr>
                        <a:t>T</a:t>
                      </a:r>
                      <a:r>
                        <a:rPr lang="en-GB" sz="2000" b="0" dirty="0" err="1">
                          <a:solidFill>
                            <a:schemeClr val="accent5">
                              <a:lumMod val="50000"/>
                            </a:schemeClr>
                          </a:solidFill>
                        </a:rPr>
                        <a:t>elefon</a:t>
                      </a:r>
                      <a:endParaRPr lang="en-GB" sz="2000" b="1" dirty="0">
                        <a:solidFill>
                          <a:schemeClr val="accent5">
                            <a:lumMod val="50000"/>
                          </a:schemeClr>
                        </a:solidFill>
                      </a:endParaRPr>
                    </a:p>
                  </a:txBody>
                  <a:tcPr anchor="ctr"/>
                </a:tc>
                <a:tc>
                  <a:txBody>
                    <a:bodyPr/>
                    <a:lstStyle/>
                    <a:p>
                      <a:pPr algn="ctr"/>
                      <a:endParaRPr lang="en-GB" sz="2000" dirty="0">
                        <a:solidFill>
                          <a:schemeClr val="accent5">
                            <a:lumMod val="50000"/>
                          </a:schemeClr>
                        </a:solidFill>
                      </a:endParaRPr>
                    </a:p>
                  </a:txBody>
                  <a:tcPr anchor="ctr"/>
                </a:tc>
                <a:tc>
                  <a:txBody>
                    <a:bodyPr/>
                    <a:lstStyle/>
                    <a:p>
                      <a:pPr algn="ctr"/>
                      <a:endParaRPr lang="en-GB" sz="2200" dirty="0"/>
                    </a:p>
                  </a:txBody>
                  <a:tcPr anchor="ctr"/>
                </a:tc>
                <a:tc>
                  <a:txBody>
                    <a:bodyPr/>
                    <a:lstStyle/>
                    <a:p>
                      <a:pPr algn="ctr"/>
                      <a:endParaRPr lang="en-GB" sz="2000" dirty="0">
                        <a:solidFill>
                          <a:schemeClr val="accent5">
                            <a:lumMod val="50000"/>
                          </a:schemeClr>
                        </a:solidFill>
                      </a:endParaRPr>
                    </a:p>
                  </a:txBody>
                  <a:tcPr anchor="ctr"/>
                </a:tc>
                <a:tc>
                  <a:txBody>
                    <a:bodyPr/>
                    <a:lstStyle/>
                    <a:p>
                      <a:pPr algn="ctr"/>
                      <a:r>
                        <a:rPr lang="en-GB" sz="2000" dirty="0" err="1">
                          <a:solidFill>
                            <a:schemeClr val="accent5">
                              <a:lumMod val="50000"/>
                            </a:schemeClr>
                          </a:solidFill>
                        </a:rPr>
                        <a:t>ka</a:t>
                      </a:r>
                      <a:r>
                        <a:rPr lang="en-GB" sz="2000" b="1" dirty="0" err="1">
                          <a:solidFill>
                            <a:schemeClr val="accent5">
                              <a:lumMod val="50000"/>
                            </a:schemeClr>
                          </a:solidFill>
                        </a:rPr>
                        <a:t>th</a:t>
                      </a:r>
                      <a:r>
                        <a:rPr lang="en-GB" sz="2000" b="0" dirty="0" err="1">
                          <a:solidFill>
                            <a:schemeClr val="accent5">
                              <a:lumMod val="50000"/>
                            </a:schemeClr>
                          </a:solidFill>
                        </a:rPr>
                        <a:t>olisch</a:t>
                      </a:r>
                      <a:endParaRPr lang="en-GB" sz="2000" dirty="0">
                        <a:solidFill>
                          <a:schemeClr val="accent5">
                            <a:lumMod val="50000"/>
                          </a:schemeClr>
                        </a:solidFill>
                      </a:endParaRPr>
                    </a:p>
                  </a:txBody>
                  <a:tcPr anchor="ctr"/>
                </a:tc>
                <a:extLst>
                  <a:ext uri="{0D108BD9-81ED-4DB2-BD59-A6C34878D82A}">
                    <a16:rowId xmlns:a16="http://schemas.microsoft.com/office/drawing/2014/main" val="2268102765"/>
                  </a:ext>
                </a:extLst>
              </a:tr>
              <a:tr h="666617">
                <a:tc>
                  <a:txBody>
                    <a:bodyPr/>
                    <a:lstStyle/>
                    <a:p>
                      <a:pPr algn="ctr"/>
                      <a:endParaRPr lang="en-GB" dirty="0"/>
                    </a:p>
                  </a:txBody>
                  <a:tcPr anchor="ctr"/>
                </a:tc>
                <a:tc>
                  <a:txBody>
                    <a:bodyPr/>
                    <a:lstStyle/>
                    <a:p>
                      <a:pPr algn="ctr"/>
                      <a:r>
                        <a:rPr lang="en-GB" sz="2000" dirty="0">
                          <a:solidFill>
                            <a:schemeClr val="accent5">
                              <a:lumMod val="50000"/>
                            </a:schemeClr>
                          </a:solidFill>
                        </a:rPr>
                        <a:t>Me</a:t>
                      </a:r>
                      <a:r>
                        <a:rPr lang="en-GB" sz="2000" b="1" dirty="0">
                          <a:solidFill>
                            <a:schemeClr val="accent5">
                              <a:lumMod val="50000"/>
                            </a:schemeClr>
                          </a:solidFill>
                        </a:rPr>
                        <a:t>t</a:t>
                      </a:r>
                      <a:r>
                        <a:rPr lang="en-GB" sz="2000" b="0" dirty="0">
                          <a:solidFill>
                            <a:schemeClr val="accent5">
                              <a:lumMod val="50000"/>
                            </a:schemeClr>
                          </a:solidFill>
                        </a:rPr>
                        <a:t>er</a:t>
                      </a:r>
                      <a:endParaRPr lang="en-GB" sz="2000" dirty="0">
                        <a:solidFill>
                          <a:schemeClr val="accent5">
                            <a:lumMod val="50000"/>
                          </a:schemeClr>
                        </a:solidFill>
                      </a:endParaRPr>
                    </a:p>
                  </a:txBody>
                  <a:tcPr anchor="ctr"/>
                </a:tc>
                <a:tc>
                  <a:txBody>
                    <a:bodyPr/>
                    <a:lstStyle/>
                    <a:p>
                      <a:pPr algn="ctr"/>
                      <a:endParaRPr lang="en-GB" sz="2000" b="1" dirty="0">
                        <a:solidFill>
                          <a:schemeClr val="accent5">
                            <a:lumMod val="50000"/>
                          </a:schemeClr>
                        </a:solidFill>
                      </a:endParaRPr>
                    </a:p>
                  </a:txBody>
                  <a:tcPr anchor="ctr"/>
                </a:tc>
                <a:tc>
                  <a:txBody>
                    <a:bodyPr/>
                    <a:lstStyle/>
                    <a:p>
                      <a:pPr algn="ctr"/>
                      <a:endParaRPr lang="en-GB" sz="2200" dirty="0"/>
                    </a:p>
                  </a:txBody>
                  <a:tcPr anchor="ctr"/>
                </a:tc>
                <a:tc>
                  <a:txBody>
                    <a:bodyPr/>
                    <a:lstStyle/>
                    <a:p>
                      <a:pPr algn="ctr"/>
                      <a:endParaRPr lang="en-GB" sz="2000" dirty="0">
                        <a:solidFill>
                          <a:schemeClr val="accent5">
                            <a:lumMod val="50000"/>
                          </a:schemeClr>
                        </a:solidFill>
                      </a:endParaRPr>
                    </a:p>
                  </a:txBody>
                  <a:tcPr anchor="ctr"/>
                </a:tc>
                <a:tc>
                  <a:txBody>
                    <a:bodyPr/>
                    <a:lstStyle/>
                    <a:p>
                      <a:pPr algn="ctr"/>
                      <a:r>
                        <a:rPr lang="en-GB" sz="2000" dirty="0">
                          <a:solidFill>
                            <a:schemeClr val="accent5">
                              <a:lumMod val="50000"/>
                            </a:schemeClr>
                          </a:solidFill>
                        </a:rPr>
                        <a:t>Pan</a:t>
                      </a:r>
                      <a:r>
                        <a:rPr lang="en-GB" sz="2000" b="1" dirty="0">
                          <a:solidFill>
                            <a:schemeClr val="accent5">
                              <a:lumMod val="50000"/>
                            </a:schemeClr>
                          </a:solidFill>
                        </a:rPr>
                        <a:t>th</a:t>
                      </a:r>
                      <a:r>
                        <a:rPr lang="en-GB" sz="2000" b="0" dirty="0">
                          <a:solidFill>
                            <a:schemeClr val="accent5">
                              <a:lumMod val="50000"/>
                            </a:schemeClr>
                          </a:solidFill>
                        </a:rPr>
                        <a:t>er</a:t>
                      </a:r>
                      <a:endParaRPr lang="en-GB" sz="2000" dirty="0">
                        <a:solidFill>
                          <a:schemeClr val="accent5">
                            <a:lumMod val="50000"/>
                          </a:schemeClr>
                        </a:solidFill>
                      </a:endParaRPr>
                    </a:p>
                  </a:txBody>
                  <a:tcPr anchor="ctr"/>
                </a:tc>
                <a:extLst>
                  <a:ext uri="{0D108BD9-81ED-4DB2-BD59-A6C34878D82A}">
                    <a16:rowId xmlns:a16="http://schemas.microsoft.com/office/drawing/2014/main" val="2302951230"/>
                  </a:ext>
                </a:extLst>
              </a:tr>
              <a:tr h="666617">
                <a:tc>
                  <a:txBody>
                    <a:bodyPr/>
                    <a:lstStyle/>
                    <a:p>
                      <a:pPr algn="ctr"/>
                      <a:endParaRPr lang="en-GB" dirty="0"/>
                    </a:p>
                  </a:txBody>
                  <a:tcPr anchor="ctr"/>
                </a:tc>
                <a:tc>
                  <a:txBody>
                    <a:bodyPr/>
                    <a:lstStyle/>
                    <a:p>
                      <a:pPr algn="ctr"/>
                      <a:endParaRPr lang="en-GB" sz="2000" dirty="0">
                        <a:solidFill>
                          <a:schemeClr val="accent5">
                            <a:lumMod val="50000"/>
                          </a:schemeClr>
                        </a:solidFill>
                      </a:endParaRPr>
                    </a:p>
                  </a:txBody>
                  <a:tcPr anchor="ctr"/>
                </a:tc>
                <a:tc>
                  <a:txBody>
                    <a:bodyPr/>
                    <a:lstStyle/>
                    <a:p>
                      <a:pPr algn="ctr"/>
                      <a:r>
                        <a:rPr lang="en-GB" sz="2000" b="1" dirty="0" err="1">
                          <a:solidFill>
                            <a:schemeClr val="accent5">
                              <a:lumMod val="50000"/>
                            </a:schemeClr>
                          </a:solidFill>
                        </a:rPr>
                        <a:t>Th</a:t>
                      </a:r>
                      <a:r>
                        <a:rPr lang="en-GB" sz="2000" b="0" dirty="0" err="1">
                          <a:solidFill>
                            <a:schemeClr val="accent5">
                              <a:lumMod val="50000"/>
                            </a:schemeClr>
                          </a:solidFill>
                        </a:rPr>
                        <a:t>erapie</a:t>
                      </a:r>
                      <a:endParaRPr lang="en-GB" sz="2000" b="1" dirty="0">
                        <a:solidFill>
                          <a:schemeClr val="accent5">
                            <a:lumMod val="50000"/>
                          </a:schemeClr>
                        </a:solidFill>
                      </a:endParaRPr>
                    </a:p>
                  </a:txBody>
                  <a:tcPr anchor="ctr"/>
                </a:tc>
                <a:tc>
                  <a:txBody>
                    <a:bodyPr/>
                    <a:lstStyle/>
                    <a:p>
                      <a:pPr algn="ctr"/>
                      <a:endParaRPr lang="en-GB" dirty="0"/>
                    </a:p>
                  </a:txBody>
                  <a:tcPr anchor="ctr"/>
                </a:tc>
                <a:tc>
                  <a:txBody>
                    <a:bodyPr/>
                    <a:lstStyle/>
                    <a:p>
                      <a:pPr algn="ctr"/>
                      <a:endParaRPr lang="en-GB" sz="2000" dirty="0">
                        <a:solidFill>
                          <a:schemeClr val="accent5">
                            <a:lumMod val="50000"/>
                          </a:schemeClr>
                        </a:solidFill>
                      </a:endParaRPr>
                    </a:p>
                  </a:txBody>
                  <a:tcPr anchor="ctr"/>
                </a:tc>
                <a:tc>
                  <a:txBody>
                    <a:bodyPr/>
                    <a:lstStyle/>
                    <a:p>
                      <a:pPr algn="ctr"/>
                      <a:r>
                        <a:rPr lang="en-GB" sz="2000" dirty="0" err="1">
                          <a:solidFill>
                            <a:schemeClr val="accent5">
                              <a:lumMod val="50000"/>
                            </a:schemeClr>
                          </a:solidFill>
                        </a:rPr>
                        <a:t>sympa</a:t>
                      </a:r>
                      <a:r>
                        <a:rPr lang="en-GB" sz="2000" b="1" dirty="0" err="1">
                          <a:solidFill>
                            <a:schemeClr val="accent5">
                              <a:lumMod val="50000"/>
                            </a:schemeClr>
                          </a:solidFill>
                        </a:rPr>
                        <a:t>th</a:t>
                      </a:r>
                      <a:r>
                        <a:rPr lang="en-GB" sz="2000" b="0" dirty="0" err="1">
                          <a:solidFill>
                            <a:schemeClr val="accent5">
                              <a:lumMod val="50000"/>
                            </a:schemeClr>
                          </a:solidFill>
                        </a:rPr>
                        <a:t>isch</a:t>
                      </a:r>
                      <a:endParaRPr lang="en-GB" sz="2000" dirty="0">
                        <a:solidFill>
                          <a:schemeClr val="accent5">
                            <a:lumMod val="50000"/>
                          </a:schemeClr>
                        </a:solidFill>
                      </a:endParaRPr>
                    </a:p>
                  </a:txBody>
                  <a:tcPr anchor="ctr"/>
                </a:tc>
                <a:extLst>
                  <a:ext uri="{0D108BD9-81ED-4DB2-BD59-A6C34878D82A}">
                    <a16:rowId xmlns:a16="http://schemas.microsoft.com/office/drawing/2014/main" val="1457591091"/>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 y="294041"/>
            <a:ext cx="5895975" cy="707849"/>
          </a:xfrm>
        </p:spPr>
        <p:txBody>
          <a:bodyPr>
            <a:normAutofit/>
          </a:bodyPr>
          <a:lstStyle/>
          <a:p>
            <a:r>
              <a:rPr lang="en-GB" sz="2800" b="1" dirty="0" err="1">
                <a:solidFill>
                  <a:schemeClr val="bg1"/>
                </a:solidFill>
              </a:rPr>
              <a:t>Phonetik</a:t>
            </a:r>
            <a:r>
              <a:rPr lang="en-GB" sz="2800" b="1" dirty="0">
                <a:solidFill>
                  <a:schemeClr val="bg1"/>
                </a:solidFill>
              </a:rPr>
              <a:t>: </a:t>
            </a:r>
            <a:r>
              <a:rPr lang="en-GB" sz="2800" b="1" dirty="0" err="1">
                <a:solidFill>
                  <a:schemeClr val="bg1"/>
                </a:solidFill>
              </a:rPr>
              <a:t>Wie</a:t>
            </a:r>
            <a:r>
              <a:rPr lang="en-GB" sz="2800" b="1" dirty="0">
                <a:solidFill>
                  <a:schemeClr val="bg1"/>
                </a:solidFill>
              </a:rPr>
              <a:t> </a:t>
            </a:r>
            <a:r>
              <a:rPr lang="en-GB" sz="2800" b="1" dirty="0" err="1">
                <a:solidFill>
                  <a:schemeClr val="bg1"/>
                </a:solidFill>
              </a:rPr>
              <a:t>schreibt</a:t>
            </a:r>
            <a:r>
              <a:rPr lang="en-GB" sz="2800" b="1" dirty="0">
                <a:solidFill>
                  <a:schemeClr val="bg1"/>
                </a:solidFill>
              </a:rPr>
              <a:t> man das?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563225" y="247046"/>
            <a:ext cx="1394102"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en-GB" b="1" dirty="0" err="1">
                <a:solidFill>
                  <a:prstClr val="white"/>
                </a:solidFill>
                <a:latin typeface="Century Gothic" panose="020B0502020202020204" pitchFamily="34" charset="0"/>
              </a:rPr>
              <a:t>höre</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
            </a:r>
          </a:p>
        </p:txBody>
      </p:sp>
      <p:sp>
        <p:nvSpPr>
          <p:cNvPr id="7" name="Action Button: Custom 6" descr="number 1">
            <a:hlinkClick r:id="" action="ppaction://noaction" highlightClick="1">
              <a:snd r:embed="rId4" name="phonics 2.wav"/>
            </a:hlinkClick>
          </p:cNvPr>
          <p:cNvSpPr/>
          <p:nvPr/>
        </p:nvSpPr>
        <p:spPr>
          <a:xfrm>
            <a:off x="6251050" y="2796356"/>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6</a:t>
            </a:r>
          </a:p>
        </p:txBody>
      </p:sp>
      <p:sp>
        <p:nvSpPr>
          <p:cNvPr id="8" name="Action Button: Custom 7" descr="number 1">
            <a:hlinkClick r:id="" action="ppaction://noaction" highlightClick="1">
              <a:snd r:embed="rId5" name="phonics 3.wav"/>
            </a:hlinkClick>
          </p:cNvPr>
          <p:cNvSpPr/>
          <p:nvPr/>
        </p:nvSpPr>
        <p:spPr>
          <a:xfrm>
            <a:off x="1936062" y="4134654"/>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3</a:t>
            </a:r>
          </a:p>
        </p:txBody>
      </p:sp>
      <p:sp>
        <p:nvSpPr>
          <p:cNvPr id="9" name="Action Button: Custom 8" descr="number 1">
            <a:hlinkClick r:id="" action="ppaction://noaction" highlightClick="1">
              <a:snd r:embed="rId6" name="phonics 4.wav"/>
            </a:hlinkClick>
          </p:cNvPr>
          <p:cNvSpPr/>
          <p:nvPr/>
        </p:nvSpPr>
        <p:spPr>
          <a:xfrm>
            <a:off x="1936062" y="5470297"/>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5</a:t>
            </a:r>
          </a:p>
        </p:txBody>
      </p:sp>
      <p:sp>
        <p:nvSpPr>
          <p:cNvPr id="10" name="Action Button: Custom 9" descr="number 1">
            <a:hlinkClick r:id="" action="ppaction://noaction" highlightClick="1">
              <a:snd r:embed="rId7" name="phonics 5.wav"/>
            </a:hlinkClick>
          </p:cNvPr>
          <p:cNvSpPr/>
          <p:nvPr/>
        </p:nvSpPr>
        <p:spPr>
          <a:xfrm>
            <a:off x="6251049" y="4135380"/>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8</a:t>
            </a:r>
          </a:p>
        </p:txBody>
      </p:sp>
      <p:sp>
        <p:nvSpPr>
          <p:cNvPr id="11" name="Action Button: Custom 10" descr="number 1">
            <a:hlinkClick r:id="" action="ppaction://noaction" highlightClick="1">
              <a:snd r:embed="rId8" name="phonics 1.wav"/>
            </a:hlinkClick>
          </p:cNvPr>
          <p:cNvSpPr/>
          <p:nvPr/>
        </p:nvSpPr>
        <p:spPr>
          <a:xfrm>
            <a:off x="6264872" y="5446011"/>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t>10</a:t>
            </a:r>
          </a:p>
        </p:txBody>
      </p:sp>
      <p:sp>
        <p:nvSpPr>
          <p:cNvPr id="12" name="Action Button: Custom 11" descr="number 1">
            <a:hlinkClick r:id="" action="ppaction://noaction" highlightClick="1">
              <a:snd r:embed="rId9" name="phonics 7.wav"/>
            </a:hlinkClick>
          </p:cNvPr>
          <p:cNvSpPr/>
          <p:nvPr/>
        </p:nvSpPr>
        <p:spPr>
          <a:xfrm>
            <a:off x="6256444" y="3465868"/>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7</a:t>
            </a:r>
          </a:p>
        </p:txBody>
      </p:sp>
      <p:sp>
        <p:nvSpPr>
          <p:cNvPr id="13" name="Action Button: Custom 12" descr="number 1">
            <a:hlinkClick r:id="" action="ppaction://noaction" highlightClick="1">
              <a:snd r:embed="rId10" name="phonics 8.wav"/>
            </a:hlinkClick>
          </p:cNvPr>
          <p:cNvSpPr/>
          <p:nvPr/>
        </p:nvSpPr>
        <p:spPr>
          <a:xfrm>
            <a:off x="1936063" y="3464178"/>
            <a:ext cx="500400" cy="392400"/>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2</a:t>
            </a:r>
          </a:p>
        </p:txBody>
      </p:sp>
      <p:sp>
        <p:nvSpPr>
          <p:cNvPr id="14" name="Action Button: Custom 13" descr="number 1">
            <a:hlinkClick r:id="" action="ppaction://noaction" highlightClick="1">
              <a:snd r:embed="rId11" name="phonics 9.wav"/>
            </a:hlinkClick>
          </p:cNvPr>
          <p:cNvSpPr/>
          <p:nvPr/>
        </p:nvSpPr>
        <p:spPr>
          <a:xfrm>
            <a:off x="1927277" y="2796356"/>
            <a:ext cx="501695"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a:t>
            </a:r>
          </a:p>
        </p:txBody>
      </p:sp>
      <p:sp>
        <p:nvSpPr>
          <p:cNvPr id="15" name="Action Button: Custom 14" descr="number 1">
            <a:hlinkClick r:id="" action="ppaction://noaction" highlightClick="1">
              <a:snd r:embed="rId12" name="phonics 10.wav"/>
            </a:hlinkClick>
          </p:cNvPr>
          <p:cNvSpPr/>
          <p:nvPr/>
        </p:nvSpPr>
        <p:spPr>
          <a:xfrm>
            <a:off x="6261118" y="4782813"/>
            <a:ext cx="500400"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9</a:t>
            </a:r>
          </a:p>
        </p:txBody>
      </p:sp>
      <p:sp>
        <p:nvSpPr>
          <p:cNvPr id="16" name="Action Button: Custom 15" descr="number 1">
            <a:hlinkClick r:id="" action="ppaction://noaction" highlightClick="1">
              <a:snd r:embed="rId13" name="phonics 6.wav"/>
            </a:hlinkClick>
          </p:cNvPr>
          <p:cNvSpPr/>
          <p:nvPr/>
        </p:nvSpPr>
        <p:spPr>
          <a:xfrm>
            <a:off x="1941704" y="4802476"/>
            <a:ext cx="500400" cy="392782"/>
          </a:xfrm>
          <a:prstGeom prst="actionButtonBlank">
            <a:avLst/>
          </a:prstGeom>
          <a:solidFill>
            <a:srgbClr val="115076"/>
          </a:solidFill>
          <a:ln w="28575">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4</a:t>
            </a:r>
          </a:p>
        </p:txBody>
      </p:sp>
      <p:sp>
        <p:nvSpPr>
          <p:cNvPr id="17" name="TextBox 16">
            <a:extLst>
              <a:ext uri="{FF2B5EF4-FFF2-40B4-BE49-F238E27FC236}">
                <a16:creationId xmlns:a16="http://schemas.microsoft.com/office/drawing/2014/main" id="{69AAA099-67C6-9B43-B173-10AA251C4883}"/>
              </a:ext>
            </a:extLst>
          </p:cNvPr>
          <p:cNvSpPr txBox="1"/>
          <p:nvPr/>
        </p:nvSpPr>
        <p:spPr>
          <a:xfrm>
            <a:off x="105606" y="1348895"/>
            <a:ext cx="11580736" cy="400110"/>
          </a:xfrm>
          <a:prstGeom prst="rect">
            <a:avLst/>
          </a:prstGeom>
          <a:noFill/>
        </p:spPr>
        <p:txBody>
          <a:bodyPr wrap="square" rtlCol="0">
            <a:spAutoFit/>
          </a:bodyPr>
          <a:lstStyle/>
          <a:p>
            <a:pPr lvl="0">
              <a:buClr>
                <a:srgbClr val="000000"/>
              </a:buClr>
              <a:defRPr/>
            </a:pPr>
            <a:r>
              <a:rPr lang="en-GB" sz="2000" kern="0" dirty="0" err="1">
                <a:solidFill>
                  <a:srgbClr val="5B9BD5">
                    <a:lumMod val="50000"/>
                  </a:srgbClr>
                </a:solidFill>
                <a:latin typeface="Century Gothic" panose="020B0502020202020204" pitchFamily="34" charset="0"/>
                <a:cs typeface="Arial"/>
                <a:sym typeface="Arial"/>
              </a:rPr>
              <a:t>Zuhören</a:t>
            </a:r>
            <a:r>
              <a:rPr lang="en-GB" sz="2000" kern="0">
                <a:solidFill>
                  <a:srgbClr val="5B9BD5">
                    <a:lumMod val="50000"/>
                  </a:srgbClr>
                </a:solidFill>
                <a:latin typeface="Century Gothic" panose="020B0502020202020204" pitchFamily="34" charset="0"/>
                <a:cs typeface="Arial"/>
                <a:sym typeface="Arial"/>
              </a:rPr>
              <a:t>! Schreibt</a:t>
            </a:r>
            <a:r>
              <a:rPr lang="en-GB" sz="2000" kern="0" dirty="0">
                <a:solidFill>
                  <a:srgbClr val="5B9BD5">
                    <a:lumMod val="50000"/>
                  </a:srgbClr>
                </a:solidFill>
                <a:latin typeface="Century Gothic" panose="020B0502020202020204" pitchFamily="34" charset="0"/>
                <a:cs typeface="Arial"/>
                <a:sym typeface="Arial"/>
              </a:rPr>
              <a:t> man die </a:t>
            </a:r>
            <a:r>
              <a:rPr lang="en-GB" sz="2000" kern="0" dirty="0" err="1">
                <a:solidFill>
                  <a:srgbClr val="5B9BD5">
                    <a:lumMod val="50000"/>
                  </a:srgbClr>
                </a:solidFill>
                <a:latin typeface="Century Gothic" panose="020B0502020202020204" pitchFamily="34" charset="0"/>
                <a:cs typeface="Arial"/>
                <a:sym typeface="Arial"/>
              </a:rPr>
              <a:t>Wörter</a:t>
            </a:r>
            <a:r>
              <a:rPr lang="en-GB" sz="2000" kern="0" dirty="0">
                <a:solidFill>
                  <a:srgbClr val="5B9BD5">
                    <a:lumMod val="50000"/>
                  </a:srgbClr>
                </a:solidFill>
                <a:latin typeface="Century Gothic" panose="020B0502020202020204" pitchFamily="34" charset="0"/>
                <a:cs typeface="Arial"/>
                <a:sym typeface="Arial"/>
              </a:rPr>
              <a:t> </a:t>
            </a:r>
            <a:r>
              <a:rPr lang="en-GB" sz="2000" kern="0" dirty="0" err="1">
                <a:solidFill>
                  <a:srgbClr val="5B9BD5">
                    <a:lumMod val="50000"/>
                  </a:srgbClr>
                </a:solidFill>
                <a:latin typeface="Century Gothic" panose="020B0502020202020204" pitchFamily="34" charset="0"/>
                <a:cs typeface="Arial"/>
                <a:sym typeface="Arial"/>
              </a:rPr>
              <a:t>mit</a:t>
            </a:r>
            <a:r>
              <a:rPr lang="en-GB" sz="2000" kern="0" dirty="0">
                <a:solidFill>
                  <a:srgbClr val="5B9BD5">
                    <a:lumMod val="50000"/>
                  </a:srgbClr>
                </a:solidFill>
                <a:latin typeface="Century Gothic" panose="020B0502020202020204" pitchFamily="34" charset="0"/>
                <a:cs typeface="Arial"/>
                <a:sym typeface="Arial"/>
              </a:rPr>
              <a:t> ‘</a:t>
            </a:r>
            <a:r>
              <a:rPr lang="en-GB" sz="2000" b="1" kern="0" dirty="0">
                <a:solidFill>
                  <a:srgbClr val="5B9BD5">
                    <a:lumMod val="50000"/>
                  </a:srgbClr>
                </a:solidFill>
                <a:latin typeface="Century Gothic" panose="020B0502020202020204" pitchFamily="34" charset="0"/>
                <a:cs typeface="Arial"/>
                <a:sym typeface="Arial"/>
              </a:rPr>
              <a:t>t</a:t>
            </a:r>
            <a:r>
              <a:rPr lang="en-GB" sz="2000" kern="0" dirty="0">
                <a:solidFill>
                  <a:srgbClr val="5B9BD5">
                    <a:lumMod val="50000"/>
                  </a:srgbClr>
                </a:solidFill>
                <a:latin typeface="Century Gothic" panose="020B0502020202020204" pitchFamily="34" charset="0"/>
                <a:cs typeface="Arial"/>
                <a:sym typeface="Arial"/>
              </a:rPr>
              <a:t>’ </a:t>
            </a:r>
            <a:r>
              <a:rPr lang="en-GB" sz="2000" kern="0" dirty="0" err="1">
                <a:solidFill>
                  <a:srgbClr val="5B9BD5">
                    <a:lumMod val="50000"/>
                  </a:srgbClr>
                </a:solidFill>
                <a:latin typeface="Century Gothic" panose="020B0502020202020204" pitchFamily="34" charset="0"/>
                <a:cs typeface="Arial"/>
                <a:sym typeface="Arial"/>
              </a:rPr>
              <a:t>oder</a:t>
            </a:r>
            <a:r>
              <a:rPr lang="en-GB" sz="2000" kern="0" dirty="0">
                <a:solidFill>
                  <a:srgbClr val="5B9BD5">
                    <a:lumMod val="50000"/>
                  </a:srgbClr>
                </a:solidFill>
                <a:latin typeface="Century Gothic" panose="020B0502020202020204" pitchFamily="34" charset="0"/>
                <a:cs typeface="Arial"/>
                <a:sym typeface="Arial"/>
              </a:rPr>
              <a:t> </a:t>
            </a:r>
            <a:r>
              <a:rPr lang="en-GB" sz="2000" kern="0" dirty="0" err="1">
                <a:solidFill>
                  <a:srgbClr val="5B9BD5">
                    <a:lumMod val="50000"/>
                  </a:srgbClr>
                </a:solidFill>
                <a:latin typeface="Century Gothic" panose="020B0502020202020204" pitchFamily="34" charset="0"/>
                <a:cs typeface="Arial"/>
                <a:sym typeface="Arial"/>
              </a:rPr>
              <a:t>mit</a:t>
            </a:r>
            <a:r>
              <a:rPr lang="en-GB" sz="2000" kern="0" dirty="0">
                <a:solidFill>
                  <a:srgbClr val="5B9BD5">
                    <a:lumMod val="50000"/>
                  </a:srgbClr>
                </a:solidFill>
                <a:latin typeface="Century Gothic" panose="020B0502020202020204" pitchFamily="34" charset="0"/>
                <a:cs typeface="Arial"/>
                <a:sym typeface="Arial"/>
              </a:rPr>
              <a:t> ‘</a:t>
            </a:r>
            <a:r>
              <a:rPr lang="en-GB" sz="2000" b="1" kern="0" dirty="0" err="1">
                <a:solidFill>
                  <a:srgbClr val="5B9BD5">
                    <a:lumMod val="50000"/>
                  </a:srgbClr>
                </a:solidFill>
                <a:latin typeface="Century Gothic" panose="020B0502020202020204" pitchFamily="34" charset="0"/>
                <a:cs typeface="Arial"/>
                <a:sym typeface="Arial"/>
              </a:rPr>
              <a:t>th</a:t>
            </a:r>
            <a:r>
              <a:rPr lang="en-GB" sz="2000" kern="0" dirty="0">
                <a:solidFill>
                  <a:srgbClr val="5B9BD5">
                    <a:lumMod val="50000"/>
                  </a:srgbClr>
                </a:solidFill>
                <a:latin typeface="Century Gothic" panose="020B0502020202020204" pitchFamily="34" charset="0"/>
                <a:cs typeface="Arial"/>
                <a:sym typeface="Arial"/>
              </a:rPr>
              <a:t>’? </a:t>
            </a:r>
            <a:endParaRPr kumimoji="0" lang="en-GB" sz="2000" i="0" u="none" strike="noStrike" kern="0" cap="none" spc="0" normalizeH="0" baseline="0" noProof="0" dirty="0">
              <a:ln>
                <a:noFill/>
              </a:ln>
              <a:solidFill>
                <a:srgbClr val="5B9BD5">
                  <a:lumMod val="50000"/>
                </a:srgbClr>
              </a:solidFill>
              <a:effectLst/>
              <a:uLnTx/>
              <a:uFillTx/>
              <a:latin typeface="Century Gothic" panose="020B0502020202020204" pitchFamily="34" charset="0"/>
              <a:cs typeface="Arial"/>
              <a:sym typeface="Arial"/>
            </a:endParaRPr>
          </a:p>
        </p:txBody>
      </p:sp>
      <p:sp>
        <p:nvSpPr>
          <p:cNvPr id="21" name="Rectangle 20"/>
          <p:cNvSpPr/>
          <p:nvPr/>
        </p:nvSpPr>
        <p:spPr>
          <a:xfrm>
            <a:off x="2558106" y="4733595"/>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8756781" y="4083579"/>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8756573" y="4832598"/>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D495EE0-8211-4218-A066-D608E71A57CD}"/>
              </a:ext>
            </a:extLst>
          </p:cNvPr>
          <p:cNvSpPr/>
          <p:nvPr/>
        </p:nvSpPr>
        <p:spPr>
          <a:xfrm>
            <a:off x="2583292" y="2761142"/>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DF347655-5254-47FA-BFFC-58B9FA9831E0}"/>
              </a:ext>
            </a:extLst>
          </p:cNvPr>
          <p:cNvSpPr/>
          <p:nvPr/>
        </p:nvSpPr>
        <p:spPr>
          <a:xfrm>
            <a:off x="4458309" y="3446380"/>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F242EE42-5A9E-4BE5-8174-3182EE2CEE73}"/>
              </a:ext>
            </a:extLst>
          </p:cNvPr>
          <p:cNvSpPr/>
          <p:nvPr/>
        </p:nvSpPr>
        <p:spPr>
          <a:xfrm>
            <a:off x="2656293" y="4083579"/>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0E24223-3446-4EDA-B315-5B34232CA5CD}"/>
              </a:ext>
            </a:extLst>
          </p:cNvPr>
          <p:cNvSpPr/>
          <p:nvPr/>
        </p:nvSpPr>
        <p:spPr>
          <a:xfrm>
            <a:off x="4448175" y="5452690"/>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68E555B7-1749-40C3-A9B6-050A50820472}"/>
              </a:ext>
            </a:extLst>
          </p:cNvPr>
          <p:cNvSpPr/>
          <p:nvPr/>
        </p:nvSpPr>
        <p:spPr>
          <a:xfrm>
            <a:off x="6987654" y="3465214"/>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CCED49A4-B2AC-43C8-A15F-C8050DC8F253}"/>
              </a:ext>
            </a:extLst>
          </p:cNvPr>
          <p:cNvSpPr/>
          <p:nvPr/>
        </p:nvSpPr>
        <p:spPr>
          <a:xfrm>
            <a:off x="8705543" y="5452690"/>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156C2A8C-064B-4AA3-97AF-A06AECD03B81}"/>
              </a:ext>
            </a:extLst>
          </p:cNvPr>
          <p:cNvSpPr/>
          <p:nvPr/>
        </p:nvSpPr>
        <p:spPr>
          <a:xfrm>
            <a:off x="6987654" y="2813221"/>
            <a:ext cx="1609725" cy="4279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10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P spid="26" grpId="0" animBg="1"/>
      <p:bldP spid="28" grpId="0" animBg="1"/>
      <p:bldP spid="29" grpId="0" animBg="1"/>
      <p:bldP spid="30" grpId="0" animBg="1"/>
      <p:bldP spid="31" grpId="0" animBg="1"/>
      <p:bldP spid="33" grpId="0" animBg="1"/>
      <p:bldP spid="34"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531973"/>
            <a:ext cx="10515600" cy="1325563"/>
          </a:xfrm>
        </p:spPr>
        <p:txBody>
          <a:bodyPr>
            <a:noAutofit/>
          </a:bodyPr>
          <a:lstStyle/>
          <a:p>
            <a:r>
              <a:rPr lang="en-GB" sz="20000" b="1" dirty="0" err="1">
                <a:solidFill>
                  <a:srgbClr val="FFCC00"/>
                </a:solidFill>
              </a:rPr>
              <a:t>th</a:t>
            </a:r>
            <a:endParaRPr lang="en-GB" sz="20000" b="1" dirty="0"/>
          </a:p>
        </p:txBody>
      </p:sp>
      <p:pic>
        <p:nvPicPr>
          <p:cNvPr id="4" name="Picture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5240" y="841463"/>
            <a:ext cx="5201520" cy="4124070"/>
          </a:xfrm>
          <a:prstGeom prst="rect">
            <a:avLst/>
          </a:prstGeom>
        </p:spPr>
      </p:pic>
      <p:sp>
        <p:nvSpPr>
          <p:cNvPr id="2" name="Rectangle 1"/>
          <p:cNvSpPr/>
          <p:nvPr/>
        </p:nvSpPr>
        <p:spPr>
          <a:xfrm>
            <a:off x="3188794" y="4390109"/>
            <a:ext cx="5814412"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0196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Theater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531973"/>
            <a:ext cx="10515600" cy="1325563"/>
          </a:xfrm>
        </p:spPr>
        <p:txBody>
          <a:bodyPr>
            <a:noAutofit/>
          </a:bodyPr>
          <a:lstStyle/>
          <a:p>
            <a:r>
              <a:rPr lang="en-GB" sz="20000" b="1" dirty="0" err="1">
                <a:solidFill>
                  <a:srgbClr val="FFCC00"/>
                </a:solidFill>
              </a:rPr>
              <a:t>th</a:t>
            </a:r>
            <a:endParaRPr lang="en-GB" sz="20000" b="1" dirty="0"/>
          </a:p>
        </p:txBody>
      </p:sp>
      <p:sp>
        <p:nvSpPr>
          <p:cNvPr id="2" name="Rectangle 1"/>
          <p:cNvSpPr/>
          <p:nvPr/>
        </p:nvSpPr>
        <p:spPr>
          <a:xfrm>
            <a:off x="3188794" y="4390109"/>
            <a:ext cx="5814412"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0011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T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106736" y="841463"/>
            <a:ext cx="10515600" cy="1325563"/>
          </a:xfrm>
        </p:spPr>
        <p:txBody>
          <a:bodyPr>
            <a:normAutofit fontScale="90000"/>
          </a:bodyPr>
          <a:lstStyle/>
          <a:p>
            <a:r>
              <a:rPr lang="en-GB" sz="22200" b="1" dirty="0" err="1">
                <a:solidFill>
                  <a:srgbClr val="FFCC00"/>
                </a:solidFill>
              </a:rPr>
              <a:t>th</a:t>
            </a:r>
            <a:br>
              <a:rPr lang="en-GB" sz="9600" b="1" dirty="0"/>
            </a:br>
            <a:endParaRPr lang="en-GB" dirty="0"/>
          </a:p>
        </p:txBody>
      </p:sp>
      <p:pic>
        <p:nvPicPr>
          <p:cNvPr id="4" name="Picture 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95240" y="841463"/>
            <a:ext cx="5201520" cy="4124070"/>
          </a:xfrm>
          <a:prstGeom prst="rect">
            <a:avLst/>
          </a:prstGeom>
        </p:spPr>
      </p:pic>
      <p:sp>
        <p:nvSpPr>
          <p:cNvPr id="2" name="Rectangle 1"/>
          <p:cNvSpPr/>
          <p:nvPr/>
        </p:nvSpPr>
        <p:spPr>
          <a:xfrm>
            <a:off x="3188794" y="4390109"/>
            <a:ext cx="5814412" cy="193899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0" b="0" i="0" u="none" strike="noStrike" kern="1200" cap="none" spc="0" normalizeH="0" baseline="0" noProof="0" dirty="0" err="1">
                <a:ln>
                  <a:noFill/>
                </a:ln>
                <a:solidFill>
                  <a:srgbClr val="FFC000"/>
                </a:solidFill>
                <a:effectLst/>
                <a:uLnTx/>
                <a:uFillTx/>
                <a:latin typeface="Century Gothic" panose="020B0502020202020204" pitchFamily="34" charset="0"/>
                <a:ea typeface="+mn-ea"/>
                <a:cs typeface="+mn-cs"/>
              </a:rPr>
              <a:t>Th</a:t>
            </a:r>
            <a:r>
              <a:rPr kumimoji="0" lang="en-GB" sz="1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1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9338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1434EEF-01FE-CD4F-AEBB-97D820251831}"/>
              </a:ext>
            </a:extLst>
          </p:cNvPr>
          <p:cNvSpPr>
            <a:spLocks noGrp="1"/>
          </p:cNvSpPr>
          <p:nvPr>
            <p:ph type="title"/>
          </p:nvPr>
        </p:nvSpPr>
        <p:spPr/>
        <p:txBody>
          <a:bodyPr>
            <a:noAutofit/>
          </a:bodyPr>
          <a:lstStyle/>
          <a:p>
            <a:pPr algn="ctr"/>
            <a:r>
              <a:rPr lang="en-GB" sz="12000" b="1" dirty="0" err="1">
                <a:solidFill>
                  <a:srgbClr val="002060"/>
                </a:solidFill>
                <a:cs typeface="Calibri" panose="020F0502020204030204" pitchFamily="34" charset="0"/>
              </a:rPr>
              <a:t>th</a:t>
            </a:r>
            <a:endParaRPr lang="en-US" sz="12000" dirty="0"/>
          </a:p>
        </p:txBody>
      </p:sp>
      <p:sp>
        <p:nvSpPr>
          <p:cNvPr id="4" name="Rounded Rectangle 3"/>
          <p:cNvSpPr/>
          <p:nvPr/>
        </p:nvSpPr>
        <p:spPr>
          <a:xfrm>
            <a:off x="4271110" y="2036863"/>
            <a:ext cx="3653693" cy="283988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6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5" name="Rectangle 4"/>
          <p:cNvSpPr/>
          <p:nvPr/>
        </p:nvSpPr>
        <p:spPr>
          <a:xfrm>
            <a:off x="100087" y="3345452"/>
            <a:ext cx="415796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Apo</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eke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8398738" y="3345452"/>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Biblio</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170458" y="733322"/>
            <a:ext cx="393510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337763" y="733322"/>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eorie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4853037" y="5039532"/>
            <a:ext cx="247375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ema</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970" y="2251399"/>
            <a:ext cx="2087966" cy="1655462"/>
          </a:xfrm>
          <a:prstGeom prst="rect">
            <a:avLst/>
          </a:prstGeom>
        </p:spPr>
      </p:pic>
      <p:pic>
        <p:nvPicPr>
          <p:cNvPr id="2" name="Picture 1"/>
          <p:cNvPicPr>
            <a:picLocks noChangeAspect="1"/>
          </p:cNvPicPr>
          <p:nvPr/>
        </p:nvPicPr>
        <p:blipFill rotWithShape="1">
          <a:blip r:embed="rId11" cstate="print">
            <a:extLst>
              <a:ext uri="{28A0092B-C50C-407E-A947-70E740481C1C}">
                <a14:useLocalDpi xmlns:a14="http://schemas.microsoft.com/office/drawing/2010/main" val="0"/>
              </a:ext>
            </a:extLst>
          </a:blip>
          <a:srcRect b="20941"/>
          <a:stretch/>
        </p:blipFill>
        <p:spPr>
          <a:xfrm>
            <a:off x="1089088" y="4268782"/>
            <a:ext cx="2179958" cy="1805079"/>
          </a:xfrm>
          <a:prstGeom prst="rect">
            <a:avLst/>
          </a:prstGeom>
        </p:spPr>
      </p:pic>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10784" y="4300769"/>
            <a:ext cx="2321470" cy="1741103"/>
          </a:xfrm>
          <a:prstGeom prst="rect">
            <a:avLst/>
          </a:prstGeom>
        </p:spPr>
      </p:pic>
      <p:sp>
        <p:nvSpPr>
          <p:cNvPr id="11" name="TextBox 10"/>
          <p:cNvSpPr txBox="1"/>
          <p:nvPr/>
        </p:nvSpPr>
        <p:spPr>
          <a:xfrm>
            <a:off x="5349519" y="5804728"/>
            <a:ext cx="140208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[topic]</a:t>
            </a:r>
          </a:p>
        </p:txBody>
      </p:sp>
    </p:spTree>
    <p:extLst>
      <p:ext uri="{BB962C8B-B14F-4D97-AF65-F5344CB8AC3E}">
        <p14:creationId xmlns:p14="http://schemas.microsoft.com/office/powerpoint/2010/main" val="411945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T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Theori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Method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Apothek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subTnLst>
                                    <p:audio>
                                      <p:cMediaNode>
                                        <p:cTn display="0" masterRel="sameClick">
                                          <p:stCondLst>
                                            <p:cond evt="begin" delay="0">
                                              <p:tn val="33"/>
                                            </p:cond>
                                          </p:stCondLst>
                                          <p:endCondLst>
                                            <p:cond evt="onStopAudio" delay="0">
                                              <p:tgtEl>
                                                <p:sldTgt/>
                                              </p:tgtEl>
                                            </p:cond>
                                          </p:endCondLst>
                                        </p:cTn>
                                        <p:tgtEl>
                                          <p:sndTgt r:embed="rId7" name="Apotheke.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8" name="Thema.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8" name="Thema.wav"/>
                                        </p:tgtEl>
                                      </p:cMediaNode>
                                    </p:audio>
                                  </p:sub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subTnLst>
                                    <p:audio>
                                      <p:cMediaNode>
                                        <p:cTn display="0" masterRel="sameClick">
                                          <p:stCondLst>
                                            <p:cond evt="begin" delay="0">
                                              <p:tn val="48"/>
                                            </p:cond>
                                          </p:stCondLst>
                                          <p:endCondLst>
                                            <p:cond evt="onStopAudio" delay="0">
                                              <p:tgtEl>
                                                <p:sldTgt/>
                                              </p:tgtEl>
                                            </p:cond>
                                          </p:endCondLst>
                                        </p:cTn>
                                        <p:tgtEl>
                                          <p:sndTgt r:embed="rId9" name="Bibliothek.wav"/>
                                        </p:tgtEl>
                                      </p:cMediaNode>
                                    </p:audio>
                                  </p:sub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fade">
                                      <p:cBhvr>
                                        <p:cTn id="55" dur="500"/>
                                        <p:tgtEl>
                                          <p:spTgt spid="3"/>
                                        </p:tgtEl>
                                      </p:cBhvr>
                                    </p:animEffect>
                                  </p:childTnLst>
                                  <p:subTnLst>
                                    <p:audio>
                                      <p:cMediaNode>
                                        <p:cTn display="0" masterRel="sameClick">
                                          <p:stCondLst>
                                            <p:cond evt="begin" delay="0">
                                              <p:tn val="53"/>
                                            </p:cond>
                                          </p:stCondLst>
                                          <p:endCondLst>
                                            <p:cond evt="onStopAudio" delay="0">
                                              <p:tgtEl>
                                                <p:sldTgt/>
                                              </p:tgtEl>
                                            </p:cond>
                                          </p:endCondLst>
                                        </p:cTn>
                                        <p:tgtEl>
                                          <p:sndTgt r:embed="rId9" name="Bibliothe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animBg="1"/>
      <p:bldP spid="5" grpId="0"/>
      <p:bldP spid="6" grpId="0"/>
      <p:bldP spid="7"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0BC0B-B8F3-0142-9706-B7EB825A891F}"/>
              </a:ext>
            </a:extLst>
          </p:cNvPr>
          <p:cNvSpPr>
            <a:spLocks noGrp="1"/>
          </p:cNvSpPr>
          <p:nvPr>
            <p:ph type="title"/>
          </p:nvPr>
        </p:nvSpPr>
        <p:spPr/>
        <p:txBody>
          <a:bodyPr>
            <a:noAutofit/>
          </a:bodyPr>
          <a:lstStyle/>
          <a:p>
            <a:pPr algn="ctr"/>
            <a:r>
              <a:rPr lang="en-GB" sz="12000" b="1" dirty="0" err="1">
                <a:solidFill>
                  <a:srgbClr val="002060"/>
                </a:solidFill>
                <a:cs typeface="Calibri" panose="020F0502020204030204" pitchFamily="34" charset="0"/>
              </a:rPr>
              <a:t>th</a:t>
            </a:r>
            <a:endParaRPr lang="en-US" sz="12000" dirty="0"/>
          </a:p>
        </p:txBody>
      </p:sp>
      <p:sp>
        <p:nvSpPr>
          <p:cNvPr id="4" name="Rounded Rectangle 3"/>
          <p:cNvSpPr/>
          <p:nvPr/>
        </p:nvSpPr>
        <p:spPr>
          <a:xfrm>
            <a:off x="4271110" y="2036863"/>
            <a:ext cx="3653693" cy="283988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6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5" name="Rectangle 4"/>
          <p:cNvSpPr/>
          <p:nvPr/>
        </p:nvSpPr>
        <p:spPr>
          <a:xfrm>
            <a:off x="100087" y="3345452"/>
            <a:ext cx="415796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Apo</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eke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8398738" y="3345452"/>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Biblio</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170458" y="733322"/>
            <a:ext cx="393510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337763" y="733322"/>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eorie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4853037" y="5039532"/>
            <a:ext cx="247375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ema</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970" y="2251399"/>
            <a:ext cx="2087966" cy="1655462"/>
          </a:xfrm>
          <a:prstGeom prst="rect">
            <a:avLst/>
          </a:prstGeom>
        </p:spPr>
      </p:pic>
    </p:spTree>
    <p:extLst>
      <p:ext uri="{BB962C8B-B14F-4D97-AF65-F5344CB8AC3E}">
        <p14:creationId xmlns:p14="http://schemas.microsoft.com/office/powerpoint/2010/main" val="1112417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TH.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4" name="Theater.wav"/>
                                        </p:tgtEl>
                                      </p:cMediaNode>
                                    </p:audio>
                                  </p:sub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subTnLst>
                                    <p:audio>
                                      <p:cMediaNode>
                                        <p:cTn display="0" masterRel="sameClick">
                                          <p:stCondLst>
                                            <p:cond evt="begin" delay="0">
                                              <p:tn val="18"/>
                                            </p:cond>
                                          </p:stCondLst>
                                          <p:endCondLst>
                                            <p:cond evt="onStopAudio" delay="0">
                                              <p:tgtEl>
                                                <p:sldTgt/>
                                              </p:tgtEl>
                                            </p:cond>
                                          </p:endCondLst>
                                        </p:cTn>
                                        <p:tgtEl>
                                          <p:sndTgt r:embed="rId5" name="Theorie.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subTnLst>
                                    <p:audio>
                                      <p:cMediaNode>
                                        <p:cTn display="0" masterRel="sameClick">
                                          <p:stCondLst>
                                            <p:cond evt="begin" delay="0">
                                              <p:tn val="23"/>
                                            </p:cond>
                                          </p:stCondLst>
                                          <p:endCondLst>
                                            <p:cond evt="onStopAudio" delay="0">
                                              <p:tgtEl>
                                                <p:sldTgt/>
                                              </p:tgtEl>
                                            </p:cond>
                                          </p:endCondLst>
                                        </p:cTn>
                                        <p:tgtEl>
                                          <p:sndTgt r:embed="rId6" name="Methode.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subTnLst>
                                    <p:audio>
                                      <p:cMediaNode>
                                        <p:cTn display="0" masterRel="sameClick">
                                          <p:stCondLst>
                                            <p:cond evt="begin" delay="0">
                                              <p:tn val="28"/>
                                            </p:cond>
                                          </p:stCondLst>
                                          <p:endCondLst>
                                            <p:cond evt="onStopAudio" delay="0">
                                              <p:tgtEl>
                                                <p:sldTgt/>
                                              </p:tgtEl>
                                            </p:cond>
                                          </p:endCondLst>
                                        </p:cTn>
                                        <p:tgtEl>
                                          <p:sndTgt r:embed="rId7" name="Apotheke.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8" name="Thema.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subTnLst>
                                    <p:audio>
                                      <p:cMediaNode>
                                        <p:cTn display="0" masterRel="sameClick">
                                          <p:stCondLst>
                                            <p:cond evt="begin" delay="0">
                                              <p:tn val="38"/>
                                            </p:cond>
                                          </p:stCondLst>
                                          <p:endCondLst>
                                            <p:cond evt="onStopAudio" delay="0">
                                              <p:tgtEl>
                                                <p:sldTgt/>
                                              </p:tgtEl>
                                            </p:cond>
                                          </p:endCondLst>
                                        </p:cTn>
                                        <p:tgtEl>
                                          <p:sndTgt r:embed="rId9" name="Bibliothe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30329-AF65-F74E-963D-A535B830FFE9}"/>
              </a:ext>
            </a:extLst>
          </p:cNvPr>
          <p:cNvSpPr>
            <a:spLocks noGrp="1"/>
          </p:cNvSpPr>
          <p:nvPr>
            <p:ph type="title"/>
          </p:nvPr>
        </p:nvSpPr>
        <p:spPr/>
        <p:txBody>
          <a:bodyPr>
            <a:noAutofit/>
          </a:bodyPr>
          <a:lstStyle/>
          <a:p>
            <a:pPr algn="ctr"/>
            <a:r>
              <a:rPr lang="en-GB" sz="12000" b="1" dirty="0" err="1">
                <a:solidFill>
                  <a:srgbClr val="002060"/>
                </a:solidFill>
                <a:cs typeface="Calibri" panose="020F0502020204030204" pitchFamily="34" charset="0"/>
              </a:rPr>
              <a:t>th</a:t>
            </a:r>
            <a:endParaRPr lang="en-US" sz="12000" dirty="0"/>
          </a:p>
        </p:txBody>
      </p:sp>
      <p:sp>
        <p:nvSpPr>
          <p:cNvPr id="4" name="Rounded Rectangle 3"/>
          <p:cNvSpPr/>
          <p:nvPr/>
        </p:nvSpPr>
        <p:spPr>
          <a:xfrm>
            <a:off x="4271110" y="2036863"/>
            <a:ext cx="3653693" cy="283988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6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eater</a:t>
            </a:r>
            <a:endParaRPr kumimoji="0" lang="en-GB" sz="60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sp>
        <p:nvSpPr>
          <p:cNvPr id="5" name="Rectangle 4"/>
          <p:cNvSpPr/>
          <p:nvPr/>
        </p:nvSpPr>
        <p:spPr>
          <a:xfrm>
            <a:off x="100087" y="3345452"/>
            <a:ext cx="415796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Apo</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eke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 name="Rectangle 5"/>
          <p:cNvSpPr/>
          <p:nvPr/>
        </p:nvSpPr>
        <p:spPr>
          <a:xfrm>
            <a:off x="8398738" y="3345452"/>
            <a:ext cx="334556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Biblio</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ek</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 name="Rectangle 6"/>
          <p:cNvSpPr/>
          <p:nvPr/>
        </p:nvSpPr>
        <p:spPr>
          <a:xfrm>
            <a:off x="8170458" y="733322"/>
            <a:ext cx="3935105"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a:t>
            </a: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ode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Rectangle 7"/>
          <p:cNvSpPr/>
          <p:nvPr/>
        </p:nvSpPr>
        <p:spPr>
          <a:xfrm>
            <a:off x="337763" y="733322"/>
            <a:ext cx="3616652"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eorie</a:t>
            </a:r>
            <a:endPar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Rectangle 8"/>
          <p:cNvSpPr/>
          <p:nvPr/>
        </p:nvSpPr>
        <p:spPr>
          <a:xfrm>
            <a:off x="4853037" y="5039532"/>
            <a:ext cx="2473755" cy="92333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CC00"/>
                </a:solidFill>
                <a:effectLst/>
                <a:uLnTx/>
                <a:uFillTx/>
                <a:latin typeface="Century Gothic" panose="020B0502020202020204" pitchFamily="34" charset="0"/>
                <a:ea typeface="+mn-ea"/>
                <a:cs typeface="+mn-cs"/>
              </a:rPr>
              <a:t>Th</a:t>
            </a:r>
            <a:r>
              <a:rPr kumimoji="0" lang="en-GB" sz="5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ema</a:t>
            </a:r>
            <a:endParaRPr kumimoji="0" lang="en-GB" sz="5400" b="0" i="0" u="none" strike="noStrike" kern="1200" cap="none" spc="0" normalizeH="0" baseline="0" noProof="0" dirty="0">
              <a:ln>
                <a:noFill/>
              </a:ln>
              <a:solidFill>
                <a:srgbClr val="FFCC00"/>
              </a:solidFill>
              <a:effectLst/>
              <a:uLnTx/>
              <a:uFillTx/>
              <a:latin typeface="Century Gothic" panose="020B0502020202020204" pitchFamily="34" charset="0"/>
              <a:ea typeface="+mn-ea"/>
              <a:cs typeface="+mn-cs"/>
            </a:endParaRPr>
          </a:p>
        </p:txBody>
      </p:sp>
      <p:pic>
        <p:nvPicPr>
          <p:cNvPr id="10" name="Picture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53970" y="2251399"/>
            <a:ext cx="2087966" cy="1655462"/>
          </a:xfrm>
          <a:prstGeom prst="rect">
            <a:avLst/>
          </a:prstGeom>
        </p:spPr>
      </p:pic>
    </p:spTree>
    <p:extLst>
      <p:ext uri="{BB962C8B-B14F-4D97-AF65-F5344CB8AC3E}">
        <p14:creationId xmlns:p14="http://schemas.microsoft.com/office/powerpoint/2010/main" val="351408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dirty="0" err="1">
                <a:solidFill>
                  <a:prstClr val="white"/>
                </a:solidFill>
                <a:latin typeface="Century Gothic" panose="020B0502020202020204" pitchFamily="34" charset="0"/>
              </a:rPr>
              <a:t>spreche</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
            </a:r>
          </a:p>
        </p:txBody>
      </p:sp>
      <p:sp>
        <p:nvSpPr>
          <p:cNvPr id="2" name="TextBox 1"/>
          <p:cNvSpPr txBox="1"/>
          <p:nvPr/>
        </p:nvSpPr>
        <p:spPr>
          <a:xfrm>
            <a:off x="197427" y="1294796"/>
            <a:ext cx="11832647" cy="707886"/>
          </a:xfrm>
          <a:prstGeom prst="rect">
            <a:avLst/>
          </a:prstGeom>
          <a:noFill/>
        </p:spPr>
        <p:txBody>
          <a:bodyPr wrap="square" rtlCol="0">
            <a:spAutoFit/>
          </a:bodyPr>
          <a:lstStyle/>
          <a:p>
            <a:r>
              <a:rPr lang="en-GB" sz="2000" dirty="0">
                <a:solidFill>
                  <a:schemeClr val="accent5">
                    <a:lumMod val="50000"/>
                  </a:schemeClr>
                </a:solidFill>
              </a:rPr>
              <a:t>[</a:t>
            </a:r>
            <a:r>
              <a:rPr lang="en-GB" sz="2000" b="1" dirty="0" err="1">
                <a:solidFill>
                  <a:schemeClr val="accent5">
                    <a:lumMod val="50000"/>
                  </a:schemeClr>
                </a:solidFill>
              </a:rPr>
              <a:t>th</a:t>
            </a:r>
            <a:r>
              <a:rPr lang="en-GB" sz="2000" dirty="0">
                <a:solidFill>
                  <a:schemeClr val="accent5">
                    <a:lumMod val="50000"/>
                  </a:schemeClr>
                </a:solidFill>
              </a:rPr>
              <a:t>]is not a typical German SSC. All German words containing [</a:t>
            </a:r>
            <a:r>
              <a:rPr lang="en-GB" sz="2000" b="1" dirty="0" err="1">
                <a:solidFill>
                  <a:schemeClr val="accent5">
                    <a:lumMod val="50000"/>
                  </a:schemeClr>
                </a:solidFill>
              </a:rPr>
              <a:t>th</a:t>
            </a:r>
            <a:r>
              <a:rPr lang="en-GB" sz="2000" dirty="0">
                <a:solidFill>
                  <a:schemeClr val="accent5">
                    <a:lumMod val="50000"/>
                  </a:schemeClr>
                </a:solidFill>
              </a:rPr>
              <a:t>]come from other languages.</a:t>
            </a:r>
          </a:p>
          <a:p>
            <a:r>
              <a:rPr lang="en-GB" sz="2000" dirty="0">
                <a:solidFill>
                  <a:schemeClr val="accent5">
                    <a:lumMod val="50000"/>
                  </a:schemeClr>
                </a:solidFill>
              </a:rPr>
              <a:t>You will recognise a lot of the words from English. Be careful to pronounce them correctly!</a:t>
            </a:r>
          </a:p>
        </p:txBody>
      </p:sp>
      <p:graphicFrame>
        <p:nvGraphicFramePr>
          <p:cNvPr id="7" name="Table 6"/>
          <p:cNvGraphicFramePr>
            <a:graphicFrameLocks noGrp="1"/>
          </p:cNvGraphicFramePr>
          <p:nvPr>
            <p:extLst>
              <p:ext uri="{D42A27DB-BD31-4B8C-83A1-F6EECF244321}">
                <p14:modId xmlns:p14="http://schemas.microsoft.com/office/powerpoint/2010/main" val="1845331747"/>
              </p:ext>
            </p:extLst>
          </p:nvPr>
        </p:nvGraphicFramePr>
        <p:xfrm>
          <a:off x="317501" y="2234138"/>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dirty="0"/>
                    </a:p>
                  </a:txBody>
                  <a:tcPr/>
                </a:tc>
                <a:tc>
                  <a:txBody>
                    <a:bodyPr/>
                    <a:lstStyle/>
                    <a:p>
                      <a:pPr algn="l"/>
                      <a:r>
                        <a:rPr lang="en-GB" sz="2600" b="0" u="none" dirty="0">
                          <a:solidFill>
                            <a:schemeClr val="accent5">
                              <a:lumMod val="50000"/>
                            </a:schemeClr>
                          </a:solidFill>
                        </a:rPr>
                        <a:t>der </a:t>
                      </a:r>
                      <a:r>
                        <a:rPr lang="en-GB" sz="2600" b="1" u="none" dirty="0" err="1">
                          <a:solidFill>
                            <a:schemeClr val="accent5">
                              <a:lumMod val="50000"/>
                            </a:schemeClr>
                          </a:solidFill>
                        </a:rPr>
                        <a:t>Ryth</a:t>
                      </a:r>
                      <a:r>
                        <a:rPr lang="en-GB" sz="2600" dirty="0" err="1">
                          <a:solidFill>
                            <a:schemeClr val="accent5">
                              <a:lumMod val="50000"/>
                            </a:schemeClr>
                          </a:solidFill>
                        </a:rPr>
                        <a:t>mus</a:t>
                      </a:r>
                      <a:endParaRPr lang="en-GB" sz="2600" dirty="0">
                        <a:solidFill>
                          <a:schemeClr val="accent5">
                            <a:lumMod val="50000"/>
                          </a:schemeClr>
                        </a:solidFill>
                      </a:endParaRPr>
                    </a:p>
                  </a:txBody>
                  <a:tcPr/>
                </a:tc>
                <a:extLst>
                  <a:ext uri="{0D108BD9-81ED-4DB2-BD59-A6C34878D82A}">
                    <a16:rowId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u="none" dirty="0">
                          <a:solidFill>
                            <a:schemeClr val="accent5">
                              <a:lumMod val="50000"/>
                            </a:schemeClr>
                          </a:solidFill>
                        </a:rPr>
                        <a:t>das </a:t>
                      </a:r>
                      <a:r>
                        <a:rPr lang="en-GB" sz="2600" b="1" u="none" dirty="0" err="1">
                          <a:solidFill>
                            <a:schemeClr val="accent5">
                              <a:lumMod val="50000"/>
                            </a:schemeClr>
                          </a:solidFill>
                        </a:rPr>
                        <a:t>The</a:t>
                      </a:r>
                      <a:r>
                        <a:rPr lang="en-GB" sz="2600" dirty="0" err="1">
                          <a:solidFill>
                            <a:schemeClr val="accent5">
                              <a:lumMod val="50000"/>
                            </a:schemeClr>
                          </a:solidFill>
                        </a:rPr>
                        <a:t>ma</a:t>
                      </a:r>
                      <a:r>
                        <a:rPr lang="en-GB" sz="2600" dirty="0">
                          <a:solidFill>
                            <a:schemeClr val="accent5">
                              <a:lumMod val="50000"/>
                            </a:schemeClr>
                          </a:solidFill>
                        </a:rPr>
                        <a:t>         [</a:t>
                      </a:r>
                      <a:r>
                        <a:rPr lang="en-GB" sz="2200" dirty="0">
                          <a:solidFill>
                            <a:schemeClr val="accent5">
                              <a:lumMod val="50000"/>
                            </a:schemeClr>
                          </a:solidFill>
                        </a:rPr>
                        <a:t>topic]</a:t>
                      </a:r>
                    </a:p>
                  </a:txBody>
                  <a:tcPr/>
                </a:tc>
                <a:extLst>
                  <a:ext uri="{0D108BD9-81ED-4DB2-BD59-A6C34878D82A}">
                    <a16:rowId xmlns:a16="http://schemas.microsoft.com/office/drawing/2014/main" val="936896680"/>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der </a:t>
                      </a:r>
                      <a:r>
                        <a:rPr lang="en-GB" sz="2600" dirty="0" err="1">
                          <a:solidFill>
                            <a:schemeClr val="accent5">
                              <a:lumMod val="50000"/>
                            </a:schemeClr>
                          </a:solidFill>
                        </a:rPr>
                        <a:t>A</a:t>
                      </a:r>
                      <a:r>
                        <a:rPr lang="en-GB" sz="2600" b="0" dirty="0" err="1">
                          <a:solidFill>
                            <a:schemeClr val="accent5">
                              <a:lumMod val="50000"/>
                            </a:schemeClr>
                          </a:solidFill>
                        </a:rPr>
                        <a:t>th</a:t>
                      </a:r>
                      <a:r>
                        <a:rPr lang="en-GB" sz="2600" b="1" u="none" dirty="0" err="1">
                          <a:solidFill>
                            <a:schemeClr val="accent5">
                              <a:lumMod val="50000"/>
                            </a:schemeClr>
                          </a:solidFill>
                        </a:rPr>
                        <a:t>let</a:t>
                      </a:r>
                      <a:endParaRPr lang="en-GB" sz="2600" b="1" u="none" dirty="0">
                        <a:solidFill>
                          <a:schemeClr val="accent5">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das Ther</a:t>
                      </a:r>
                      <a:r>
                        <a:rPr lang="en-GB" sz="2600" dirty="0">
                          <a:solidFill>
                            <a:schemeClr val="accent5">
                              <a:lumMod val="50000"/>
                            </a:schemeClr>
                          </a:solidFill>
                        </a:rPr>
                        <a:t>mo</a:t>
                      </a:r>
                      <a:r>
                        <a:rPr lang="en-GB" sz="2600" b="1" dirty="0">
                          <a:solidFill>
                            <a:schemeClr val="accent5">
                              <a:lumMod val="50000"/>
                            </a:schemeClr>
                          </a:solidFill>
                        </a:rPr>
                        <a:t>me</a:t>
                      </a:r>
                      <a:r>
                        <a:rPr lang="en-GB" sz="2600" dirty="0">
                          <a:solidFill>
                            <a:schemeClr val="accent5">
                              <a:lumMod val="50000"/>
                            </a:schemeClr>
                          </a:solidFill>
                        </a:rPr>
                        <a:t>ter</a:t>
                      </a:r>
                    </a:p>
                  </a:txBody>
                  <a:tcPr/>
                </a:tc>
                <a:extLst>
                  <a:ext uri="{0D108BD9-81ED-4DB2-BD59-A6C34878D82A}">
                    <a16:rowId xmlns:a16="http://schemas.microsoft.com/office/drawing/2014/main" val="2132613832"/>
                  </a:ext>
                </a:extLst>
              </a:tr>
              <a:tr h="548973">
                <a:tc>
                  <a:txBody>
                    <a:bodyPr/>
                    <a:lstStyle/>
                    <a:p>
                      <a:endParaRPr lang="en-GB"/>
                    </a:p>
                  </a:txBody>
                  <a:tcPr/>
                </a:tc>
                <a:tc>
                  <a:txBody>
                    <a:bodyPr/>
                    <a:lstStyle/>
                    <a:p>
                      <a:pPr algn="l"/>
                      <a:r>
                        <a:rPr lang="en-GB" sz="2600" b="0" dirty="0">
                          <a:solidFill>
                            <a:schemeClr val="accent5">
                              <a:lumMod val="50000"/>
                            </a:schemeClr>
                          </a:solidFill>
                        </a:rPr>
                        <a:t>der</a:t>
                      </a:r>
                      <a:r>
                        <a:rPr lang="en-GB" sz="2600" b="1" dirty="0">
                          <a:solidFill>
                            <a:schemeClr val="accent5">
                              <a:lumMod val="50000"/>
                            </a:schemeClr>
                          </a:solidFill>
                        </a:rPr>
                        <a:t> </a:t>
                      </a:r>
                      <a:r>
                        <a:rPr lang="en-GB" sz="2600" b="1" dirty="0" err="1">
                          <a:solidFill>
                            <a:schemeClr val="accent5">
                              <a:lumMod val="50000"/>
                            </a:schemeClr>
                          </a:solidFill>
                        </a:rPr>
                        <a:t>Thron</a:t>
                      </a:r>
                      <a:endParaRPr lang="en-GB" sz="2600" b="1" dirty="0">
                        <a:solidFill>
                          <a:schemeClr val="accent5">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Me</a:t>
                      </a:r>
                      <a:r>
                        <a:rPr lang="en-GB" sz="2600" b="1" dirty="0" err="1">
                          <a:solidFill>
                            <a:schemeClr val="accent5">
                              <a:lumMod val="50000"/>
                            </a:schemeClr>
                          </a:solidFill>
                        </a:rPr>
                        <a:t>tho</a:t>
                      </a:r>
                      <a:r>
                        <a:rPr lang="en-GB" sz="2600" dirty="0" err="1">
                          <a:solidFill>
                            <a:schemeClr val="accent5">
                              <a:lumMod val="50000"/>
                            </a:schemeClr>
                          </a:solidFill>
                        </a:rPr>
                        <a:t>de</a:t>
                      </a:r>
                      <a:r>
                        <a:rPr lang="en-GB" sz="2600" dirty="0">
                          <a:solidFill>
                            <a:schemeClr val="accent5">
                              <a:lumMod val="50000"/>
                            </a:schemeClr>
                          </a:solidFill>
                        </a:rPr>
                        <a:t>  </a:t>
                      </a:r>
                      <a:r>
                        <a:rPr lang="en-GB" sz="2200" dirty="0">
                          <a:solidFill>
                            <a:schemeClr val="accent5">
                              <a:lumMod val="50000"/>
                            </a:schemeClr>
                          </a:solidFill>
                        </a:rPr>
                        <a:t>[method]</a:t>
                      </a: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Apo</a:t>
                      </a:r>
                      <a:r>
                        <a:rPr lang="en-GB" sz="2600" b="1" dirty="0" err="1">
                          <a:solidFill>
                            <a:schemeClr val="accent5">
                              <a:lumMod val="50000"/>
                            </a:schemeClr>
                          </a:solidFill>
                        </a:rPr>
                        <a:t>the</a:t>
                      </a:r>
                      <a:r>
                        <a:rPr lang="en-GB" sz="2600" dirty="0" err="1">
                          <a:solidFill>
                            <a:schemeClr val="accent5">
                              <a:lumMod val="50000"/>
                            </a:schemeClr>
                          </a:solidFill>
                        </a:rPr>
                        <a:t>ke</a:t>
                      </a:r>
                      <a:endParaRPr lang="en-GB" sz="2600" dirty="0">
                        <a:solidFill>
                          <a:schemeClr val="accent5">
                            <a:lumMod val="50000"/>
                          </a:schemeClr>
                        </a:solidFill>
                      </a:endParaRPr>
                    </a:p>
                  </a:txBody>
                  <a:tcPr/>
                </a:tc>
                <a:extLst>
                  <a:ext uri="{0D108BD9-81ED-4DB2-BD59-A6C34878D82A}">
                    <a16:rowId xmlns:a16="http://schemas.microsoft.com/office/drawing/2014/main" val="350829604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942898718"/>
              </p:ext>
            </p:extLst>
          </p:nvPr>
        </p:nvGraphicFramePr>
        <p:xfrm>
          <a:off x="5096254" y="2228016"/>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Mat</a:t>
                      </a:r>
                      <a:r>
                        <a:rPr lang="en-GB" sz="2600" b="1" dirty="0">
                          <a:solidFill>
                            <a:schemeClr val="accent5">
                              <a:lumMod val="50000"/>
                            </a:schemeClr>
                          </a:solidFill>
                        </a:rPr>
                        <a:t>thi</a:t>
                      </a:r>
                      <a:r>
                        <a:rPr lang="en-GB" sz="2600" dirty="0">
                          <a:solidFill>
                            <a:schemeClr val="accent5">
                              <a:lumMod val="50000"/>
                            </a:schemeClr>
                          </a:solidFill>
                        </a:rPr>
                        <a:t>as</a:t>
                      </a:r>
                    </a:p>
                  </a:txBody>
                  <a:tcPr/>
                </a:tc>
                <a:extLst>
                  <a:ext uri="{0D108BD9-81ED-4DB2-BD59-A6C34878D82A}">
                    <a16:rowId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Kathar</a:t>
                      </a:r>
                      <a:r>
                        <a:rPr lang="en-GB" sz="2600" b="1" dirty="0">
                          <a:solidFill>
                            <a:schemeClr val="accent5">
                              <a:lumMod val="50000"/>
                            </a:schemeClr>
                          </a:solidFill>
                        </a:rPr>
                        <a:t>i</a:t>
                      </a:r>
                      <a:r>
                        <a:rPr lang="en-GB" sz="2600" b="0" dirty="0">
                          <a:solidFill>
                            <a:schemeClr val="accent5">
                              <a:lumMod val="50000"/>
                            </a:schemeClr>
                          </a:solidFill>
                        </a:rPr>
                        <a:t>na</a:t>
                      </a:r>
                    </a:p>
                  </a:txBody>
                  <a:tcPr/>
                </a:tc>
                <a:extLst>
                  <a:ext uri="{0D108BD9-81ED-4DB2-BD59-A6C34878D82A}">
                    <a16:rowId xmlns:a16="http://schemas.microsoft.com/office/drawing/2014/main" val="936896680"/>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Disko</a:t>
                      </a:r>
                      <a:r>
                        <a:rPr lang="en-GB" sz="2600" b="1" dirty="0" err="1">
                          <a:solidFill>
                            <a:schemeClr val="accent5">
                              <a:lumMod val="50000"/>
                            </a:schemeClr>
                          </a:solidFill>
                        </a:rPr>
                        <a:t>thek</a:t>
                      </a:r>
                      <a:endParaRPr lang="en-GB" sz="2600" b="1" dirty="0">
                        <a:solidFill>
                          <a:schemeClr val="accent5">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die </a:t>
                      </a:r>
                      <a:r>
                        <a:rPr lang="en-GB" sz="2600" b="1" dirty="0" err="1">
                          <a:solidFill>
                            <a:schemeClr val="accent5">
                              <a:lumMod val="50000"/>
                            </a:schemeClr>
                          </a:solidFill>
                        </a:rPr>
                        <a:t>E</a:t>
                      </a:r>
                      <a:r>
                        <a:rPr lang="en-GB" sz="2600" b="0" dirty="0" err="1">
                          <a:solidFill>
                            <a:schemeClr val="accent5">
                              <a:lumMod val="50000"/>
                            </a:schemeClr>
                          </a:solidFill>
                        </a:rPr>
                        <a:t>th</a:t>
                      </a:r>
                      <a:r>
                        <a:rPr lang="en-GB" sz="2600" dirty="0" err="1">
                          <a:solidFill>
                            <a:schemeClr val="accent5">
                              <a:lumMod val="50000"/>
                            </a:schemeClr>
                          </a:solidFill>
                        </a:rPr>
                        <a:t>ik</a:t>
                      </a:r>
                      <a:r>
                        <a:rPr lang="en-GB" sz="2600" dirty="0">
                          <a:solidFill>
                            <a:schemeClr val="accent5">
                              <a:lumMod val="50000"/>
                            </a:schemeClr>
                          </a:solidFill>
                        </a:rPr>
                        <a:t>             [</a:t>
                      </a:r>
                      <a:r>
                        <a:rPr lang="en-GB" sz="2200" dirty="0">
                          <a:solidFill>
                            <a:schemeClr val="accent5">
                              <a:lumMod val="50000"/>
                            </a:schemeClr>
                          </a:solidFill>
                        </a:rPr>
                        <a:t>ethics]</a:t>
                      </a:r>
                    </a:p>
                  </a:txBody>
                  <a:tcPr/>
                </a:tc>
                <a:extLst>
                  <a:ext uri="{0D108BD9-81ED-4DB2-BD59-A6C34878D82A}">
                    <a16:rowId xmlns:a16="http://schemas.microsoft.com/office/drawing/2014/main" val="2132613832"/>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err="1">
                          <a:solidFill>
                            <a:schemeClr val="accent5">
                              <a:lumMod val="50000"/>
                            </a:schemeClr>
                          </a:solidFill>
                        </a:rPr>
                        <a:t>A</a:t>
                      </a:r>
                      <a:r>
                        <a:rPr lang="en-GB" sz="2600" b="0" dirty="0" err="1">
                          <a:solidFill>
                            <a:schemeClr val="accent5">
                              <a:lumMod val="50000"/>
                            </a:schemeClr>
                          </a:solidFill>
                        </a:rPr>
                        <a:t>th</a:t>
                      </a:r>
                      <a:r>
                        <a:rPr lang="en-GB" sz="2600" b="1" dirty="0" err="1">
                          <a:solidFill>
                            <a:schemeClr val="accent5">
                              <a:lumMod val="50000"/>
                            </a:schemeClr>
                          </a:solidFill>
                        </a:rPr>
                        <a:t>en</a:t>
                      </a:r>
                      <a:endParaRPr lang="en-GB" sz="2600" b="1" dirty="0">
                        <a:solidFill>
                          <a:schemeClr val="accent5">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die </a:t>
                      </a:r>
                      <a:r>
                        <a:rPr lang="en-GB" sz="2600" b="0" dirty="0" err="1">
                          <a:solidFill>
                            <a:schemeClr val="accent5">
                              <a:lumMod val="50000"/>
                            </a:schemeClr>
                          </a:solidFill>
                        </a:rPr>
                        <a:t>Th</a:t>
                      </a:r>
                      <a:r>
                        <a:rPr lang="en-GB" sz="2600" dirty="0" err="1">
                          <a:solidFill>
                            <a:schemeClr val="accent5">
                              <a:lumMod val="50000"/>
                            </a:schemeClr>
                          </a:solidFill>
                        </a:rPr>
                        <a:t>eo</a:t>
                      </a:r>
                      <a:r>
                        <a:rPr lang="en-GB" sz="2600" b="1" dirty="0" err="1">
                          <a:solidFill>
                            <a:schemeClr val="accent5">
                              <a:lumMod val="50000"/>
                            </a:schemeClr>
                          </a:solidFill>
                        </a:rPr>
                        <a:t>rie</a:t>
                      </a:r>
                      <a:endParaRPr lang="en-GB" sz="2600" b="1" dirty="0">
                        <a:solidFill>
                          <a:schemeClr val="accent5">
                            <a:lumMod val="50000"/>
                          </a:schemeClr>
                        </a:solidFill>
                      </a:endParaRP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Biblio</a:t>
                      </a:r>
                      <a:r>
                        <a:rPr lang="en-GB" sz="2600" b="1" dirty="0" err="1">
                          <a:solidFill>
                            <a:schemeClr val="accent5">
                              <a:lumMod val="50000"/>
                            </a:schemeClr>
                          </a:solidFill>
                        </a:rPr>
                        <a:t>thek</a:t>
                      </a:r>
                      <a:endParaRPr lang="en-GB" sz="2600" b="1" dirty="0">
                        <a:solidFill>
                          <a:schemeClr val="accent5">
                            <a:lumMod val="50000"/>
                          </a:schemeClr>
                        </a:solidFill>
                      </a:endParaRPr>
                    </a:p>
                  </a:txBody>
                  <a:tcPr/>
                </a:tc>
                <a:extLst>
                  <a:ext uri="{0D108BD9-81ED-4DB2-BD59-A6C34878D82A}">
                    <a16:rowId xmlns:a16="http://schemas.microsoft.com/office/drawing/2014/main" val="3508296049"/>
                  </a:ext>
                </a:extLst>
              </a:tr>
            </a:tbl>
          </a:graphicData>
        </a:graphic>
      </p:graphicFrame>
      <p:pic>
        <p:nvPicPr>
          <p:cNvPr id="1028" name="Picture 4" descr="Bigekg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871" y="2337430"/>
            <a:ext cx="720060" cy="350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nner, Run, Running, Woman Runner, Athlete, S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2100" y="3438540"/>
            <a:ext cx="361548" cy="417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flipH="1">
            <a:off x="3860168" y="4455040"/>
            <a:ext cx="405353" cy="495791"/>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b="20941"/>
          <a:stretch/>
        </p:blipFill>
        <p:spPr>
          <a:xfrm>
            <a:off x="3836320" y="5606492"/>
            <a:ext cx="477162" cy="395106"/>
          </a:xfrm>
          <a:prstGeom prst="rect">
            <a:avLst/>
          </a:prstGeom>
        </p:spPr>
      </p:pic>
      <p:pic>
        <p:nvPicPr>
          <p:cNvPr id="1038" name="Picture 14" descr="Happy Boy Cartoon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5965" y="2273020"/>
            <a:ext cx="405740" cy="4670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miling Girl Face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01325" y="2817843"/>
            <a:ext cx="405740" cy="477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 Ball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14072" y="3410942"/>
            <a:ext cx="369526" cy="3695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Flag Of Greece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6261" y="4533529"/>
            <a:ext cx="505148" cy="2896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instein, Theory Of Relativity, Math, Physics, Scien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08974" y="5018783"/>
            <a:ext cx="783746" cy="39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ack Of Books Clip 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64278" y="5618052"/>
            <a:ext cx="469114" cy="354963"/>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2">
            <a:extLst>
              <a:ext uri="{FF2B5EF4-FFF2-40B4-BE49-F238E27FC236}">
                <a16:creationId xmlns:a16="http://schemas.microsoft.com/office/drawing/2014/main" id="{20DB8F03-A6F6-45C7-98C2-D472CECB4272}"/>
              </a:ext>
            </a:extLst>
          </p:cNvPr>
          <p:cNvSpPr>
            <a:spLocks noChangeArrowheads="1"/>
          </p:cNvSpPr>
          <p:nvPr/>
        </p:nvSpPr>
        <p:spPr bwMode="auto">
          <a:xfrm>
            <a:off x="10107270" y="2239444"/>
            <a:ext cx="502131" cy="3255388"/>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48" name="Rectangle 3">
            <a:extLst>
              <a:ext uri="{FF2B5EF4-FFF2-40B4-BE49-F238E27FC236}">
                <a16:creationId xmlns:a16="http://schemas.microsoft.com/office/drawing/2014/main" id="{730D1999-8855-4490-964D-E647A785E5B5}"/>
              </a:ext>
            </a:extLst>
          </p:cNvPr>
          <p:cNvSpPr>
            <a:spLocks noChangeArrowheads="1"/>
          </p:cNvSpPr>
          <p:nvPr/>
        </p:nvSpPr>
        <p:spPr bwMode="auto">
          <a:xfrm>
            <a:off x="10104904" y="2239442"/>
            <a:ext cx="503528" cy="3255390"/>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49" name="Line 4">
            <a:extLst>
              <a:ext uri="{FF2B5EF4-FFF2-40B4-BE49-F238E27FC236}">
                <a16:creationId xmlns:a16="http://schemas.microsoft.com/office/drawing/2014/main" id="{9FA869FF-CA09-45B9-98C0-D8A42F1046EC}"/>
              </a:ext>
            </a:extLst>
          </p:cNvPr>
          <p:cNvSpPr>
            <a:spLocks noChangeShapeType="1"/>
          </p:cNvSpPr>
          <p:nvPr/>
        </p:nvSpPr>
        <p:spPr bwMode="auto">
          <a:xfrm>
            <a:off x="10790643" y="2228016"/>
            <a:ext cx="0" cy="325539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50" name="Line 7">
            <a:extLst>
              <a:ext uri="{FF2B5EF4-FFF2-40B4-BE49-F238E27FC236}">
                <a16:creationId xmlns:a16="http://schemas.microsoft.com/office/drawing/2014/main" id="{15BDFC91-617C-4AD7-97A1-652686E6519C}"/>
              </a:ext>
            </a:extLst>
          </p:cNvPr>
          <p:cNvSpPr>
            <a:spLocks noChangeShapeType="1"/>
          </p:cNvSpPr>
          <p:nvPr/>
        </p:nvSpPr>
        <p:spPr bwMode="auto">
          <a:xfrm>
            <a:off x="10779783" y="222801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51" name="Line 9">
            <a:extLst>
              <a:ext uri="{FF2B5EF4-FFF2-40B4-BE49-F238E27FC236}">
                <a16:creationId xmlns:a16="http://schemas.microsoft.com/office/drawing/2014/main" id="{E0308650-EFEB-4933-9B8F-6BCB5592A8D4}"/>
              </a:ext>
            </a:extLst>
          </p:cNvPr>
          <p:cNvSpPr>
            <a:spLocks noChangeShapeType="1"/>
          </p:cNvSpPr>
          <p:nvPr/>
        </p:nvSpPr>
        <p:spPr bwMode="auto">
          <a:xfrm>
            <a:off x="10790643" y="548340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52" name="Text Box 10">
            <a:extLst>
              <a:ext uri="{FF2B5EF4-FFF2-40B4-BE49-F238E27FC236}">
                <a16:creationId xmlns:a16="http://schemas.microsoft.com/office/drawing/2014/main" id="{BFCBE6DF-1D3A-4357-9D1D-50413114D651}"/>
              </a:ext>
            </a:extLst>
          </p:cNvPr>
          <p:cNvSpPr txBox="1">
            <a:spLocks noChangeArrowheads="1"/>
          </p:cNvSpPr>
          <p:nvPr/>
        </p:nvSpPr>
        <p:spPr bwMode="auto">
          <a:xfrm>
            <a:off x="10719917" y="3676349"/>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a:solidFill>
                  <a:srgbClr val="5B9BD5">
                    <a:lumMod val="50000"/>
                  </a:srgbClr>
                </a:solidFill>
                <a:latin typeface="Century Gothic" panose="020B0502020202020204" pitchFamily="34" charset="0"/>
              </a:rPr>
              <a:t>Sekunden</a:t>
            </a:r>
            <a:endParaRPr lang="en-GB" b="1" dirty="0">
              <a:solidFill>
                <a:srgbClr val="5B9BD5">
                  <a:lumMod val="50000"/>
                </a:srgbClr>
              </a:solidFill>
              <a:latin typeface="Century Gothic" panose="020B0502020202020204" pitchFamily="34" charset="0"/>
            </a:endParaRPr>
          </a:p>
        </p:txBody>
      </p:sp>
      <p:sp>
        <p:nvSpPr>
          <p:cNvPr id="53" name="Text Box 12">
            <a:extLst>
              <a:ext uri="{FF2B5EF4-FFF2-40B4-BE49-F238E27FC236}">
                <a16:creationId xmlns:a16="http://schemas.microsoft.com/office/drawing/2014/main" id="{5E9871DF-7DAB-4870-A9F3-227454E033EA}"/>
              </a:ext>
            </a:extLst>
          </p:cNvPr>
          <p:cNvSpPr txBox="1">
            <a:spLocks noChangeArrowheads="1"/>
          </p:cNvSpPr>
          <p:nvPr/>
        </p:nvSpPr>
        <p:spPr bwMode="auto">
          <a:xfrm>
            <a:off x="10971886" y="207016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45</a:t>
            </a:r>
          </a:p>
        </p:txBody>
      </p:sp>
      <p:sp>
        <p:nvSpPr>
          <p:cNvPr id="54" name="Text Box 14">
            <a:extLst>
              <a:ext uri="{FF2B5EF4-FFF2-40B4-BE49-F238E27FC236}">
                <a16:creationId xmlns:a16="http://schemas.microsoft.com/office/drawing/2014/main" id="{6FAE84C9-1290-4ACE-8849-A38245CBDDA0}"/>
              </a:ext>
            </a:extLst>
          </p:cNvPr>
          <p:cNvSpPr txBox="1">
            <a:spLocks noChangeArrowheads="1"/>
          </p:cNvSpPr>
          <p:nvPr/>
        </p:nvSpPr>
        <p:spPr bwMode="auto">
          <a:xfrm>
            <a:off x="11052686" y="529293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55" name="Rectangle 54">
            <a:extLst>
              <a:ext uri="{FF2B5EF4-FFF2-40B4-BE49-F238E27FC236}">
                <a16:creationId xmlns:a16="http://schemas.microsoft.com/office/drawing/2014/main" id="{C12CAE3B-26A6-4612-BAA1-93830B640A43}"/>
              </a:ext>
            </a:extLst>
          </p:cNvPr>
          <p:cNvSpPr/>
          <p:nvPr/>
        </p:nvSpPr>
        <p:spPr>
          <a:xfrm>
            <a:off x="9812162" y="5655532"/>
            <a:ext cx="745068" cy="59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6" name="AutoShape 11">
            <a:hlinkClick r:id="" action="ppaction://noaction" highlightClick="1"/>
            <a:extLst>
              <a:ext uri="{FF2B5EF4-FFF2-40B4-BE49-F238E27FC236}">
                <a16:creationId xmlns:a16="http://schemas.microsoft.com/office/drawing/2014/main" id="{8EFA42D7-07B8-470F-BEDD-86C55A41F774}"/>
              </a:ext>
            </a:extLst>
          </p:cNvPr>
          <p:cNvSpPr>
            <a:spLocks noChangeArrowheads="1"/>
          </p:cNvSpPr>
          <p:nvPr/>
        </p:nvSpPr>
        <p:spPr bwMode="auto">
          <a:xfrm>
            <a:off x="9875007" y="5771561"/>
            <a:ext cx="1058732" cy="299266"/>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LOS!</a:t>
            </a:r>
          </a:p>
        </p:txBody>
      </p:sp>
      <p:pic>
        <p:nvPicPr>
          <p:cNvPr id="43" name="Picture 10" descr="Cold, Cool, Hot, Icon, Measure, Measurement, Symbol">
            <a:extLst>
              <a:ext uri="{FF2B5EF4-FFF2-40B4-BE49-F238E27FC236}">
                <a16:creationId xmlns:a16="http://schemas.microsoft.com/office/drawing/2014/main" id="{E6EB7102-9BF0-4A79-AB83-71FBA3534EA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73648" y="3917747"/>
            <a:ext cx="209463" cy="418925"/>
          </a:xfrm>
          <a:prstGeom prst="rect">
            <a:avLst/>
          </a:prstGeom>
          <a:noFill/>
          <a:extLst>
            <a:ext uri="{909E8E84-426E-40DD-AFC4-6F175D3DCCD1}">
              <a14:hiddenFill xmlns:a14="http://schemas.microsoft.com/office/drawing/2010/main">
                <a:solidFill>
                  <a:srgbClr val="FFFFFF"/>
                </a:solidFill>
              </a14:hiddenFill>
            </a:ext>
          </a:extLst>
        </p:spPr>
      </p:pic>
      <p:sp>
        <p:nvSpPr>
          <p:cNvPr id="44" name="Action Button: Sound 43">
            <a:hlinkClick r:id="" action="ppaction://noaction" highlightClick="1">
              <a:snd r:embed="rId16" name="der Rhythmus.wav"/>
            </a:hlinkClick>
            <a:extLst>
              <a:ext uri="{FF2B5EF4-FFF2-40B4-BE49-F238E27FC236}">
                <a16:creationId xmlns:a16="http://schemas.microsoft.com/office/drawing/2014/main" id="{F0FCE9FE-597A-4DA2-91AA-5539091CF41F}"/>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Action Button: Sound 44">
            <a:hlinkClick r:id="" action="ppaction://noaction" highlightClick="1">
              <a:snd r:embed="rId17" name="das Thema.wav"/>
            </a:hlinkClick>
            <a:extLst>
              <a:ext uri="{FF2B5EF4-FFF2-40B4-BE49-F238E27FC236}">
                <a16:creationId xmlns:a16="http://schemas.microsoft.com/office/drawing/2014/main" id="{5F2BCDD8-315B-4E35-B7D0-CA2A8D9C4B99}"/>
              </a:ext>
            </a:extLst>
          </p:cNvPr>
          <p:cNvSpPr/>
          <p:nvPr/>
        </p:nvSpPr>
        <p:spPr>
          <a:xfrm>
            <a:off x="461768" y="288798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Action Button: Sound 45">
            <a:hlinkClick r:id="" action="ppaction://noaction" highlightClick="1">
              <a:snd r:embed="rId18" name="der Athlet.wav"/>
            </a:hlinkClick>
            <a:extLst>
              <a:ext uri="{FF2B5EF4-FFF2-40B4-BE49-F238E27FC236}">
                <a16:creationId xmlns:a16="http://schemas.microsoft.com/office/drawing/2014/main" id="{658023D4-C36B-4E88-AB5C-7812E31BE4D8}"/>
              </a:ext>
            </a:extLst>
          </p:cNvPr>
          <p:cNvSpPr/>
          <p:nvPr/>
        </p:nvSpPr>
        <p:spPr>
          <a:xfrm>
            <a:off x="461768" y="343854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7" name="Action Button: Sound 56">
            <a:hlinkClick r:id="" action="ppaction://noaction" highlightClick="1">
              <a:snd r:embed="rId19" name="das Thermometer.wav"/>
            </a:hlinkClick>
            <a:extLst>
              <a:ext uri="{FF2B5EF4-FFF2-40B4-BE49-F238E27FC236}">
                <a16:creationId xmlns:a16="http://schemas.microsoft.com/office/drawing/2014/main" id="{74CF8D62-EB20-40CA-AE7E-41BC6747EFE9}"/>
              </a:ext>
            </a:extLst>
          </p:cNvPr>
          <p:cNvSpPr/>
          <p:nvPr/>
        </p:nvSpPr>
        <p:spPr>
          <a:xfrm>
            <a:off x="458755" y="398909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8" name="Action Button: Sound 57">
            <a:hlinkClick r:id="" action="ppaction://noaction" highlightClick="1">
              <a:snd r:embed="rId20" name="der Thron.wav"/>
            </a:hlinkClick>
            <a:extLst>
              <a:ext uri="{FF2B5EF4-FFF2-40B4-BE49-F238E27FC236}">
                <a16:creationId xmlns:a16="http://schemas.microsoft.com/office/drawing/2014/main" id="{0041C8E4-42D1-498F-B761-DE7384700784}"/>
              </a:ext>
            </a:extLst>
          </p:cNvPr>
          <p:cNvSpPr/>
          <p:nvPr/>
        </p:nvSpPr>
        <p:spPr>
          <a:xfrm>
            <a:off x="458755" y="453965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9" name="Action Button: Sound 58">
            <a:hlinkClick r:id="" action="ppaction://noaction" highlightClick="1">
              <a:snd r:embed="rId21" name="die Methode.wav"/>
            </a:hlinkClick>
            <a:extLst>
              <a:ext uri="{FF2B5EF4-FFF2-40B4-BE49-F238E27FC236}">
                <a16:creationId xmlns:a16="http://schemas.microsoft.com/office/drawing/2014/main" id="{D9AE8C15-146A-4B83-9254-91F5675097E2}"/>
              </a:ext>
            </a:extLst>
          </p:cNvPr>
          <p:cNvSpPr/>
          <p:nvPr/>
        </p:nvSpPr>
        <p:spPr>
          <a:xfrm>
            <a:off x="458755" y="509020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0" name="Action Button: Sound 59">
            <a:hlinkClick r:id="" action="ppaction://noaction" highlightClick="1">
              <a:snd r:embed="rId22" name="die Apotheke.wav"/>
            </a:hlinkClick>
            <a:extLst>
              <a:ext uri="{FF2B5EF4-FFF2-40B4-BE49-F238E27FC236}">
                <a16:creationId xmlns:a16="http://schemas.microsoft.com/office/drawing/2014/main" id="{E5F59A37-FF96-4A75-9159-D9CC0BDDF015}"/>
              </a:ext>
            </a:extLst>
          </p:cNvPr>
          <p:cNvSpPr/>
          <p:nvPr/>
        </p:nvSpPr>
        <p:spPr>
          <a:xfrm>
            <a:off x="458755" y="564075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1" name="Action Button: Sound 60">
            <a:hlinkClick r:id="" action="ppaction://noaction" highlightClick="1">
              <a:snd r:embed="rId23" name="Matthias.wav"/>
            </a:hlinkClick>
            <a:extLst>
              <a:ext uri="{FF2B5EF4-FFF2-40B4-BE49-F238E27FC236}">
                <a16:creationId xmlns:a16="http://schemas.microsoft.com/office/drawing/2014/main" id="{A760225C-A44D-4211-9C05-2C177BE024DC}"/>
              </a:ext>
            </a:extLst>
          </p:cNvPr>
          <p:cNvSpPr/>
          <p:nvPr/>
        </p:nvSpPr>
        <p:spPr>
          <a:xfrm>
            <a:off x="5250942" y="23313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2" name="Action Button: Sound 61">
            <a:hlinkClick r:id="" action="ppaction://noaction" highlightClick="1">
              <a:snd r:embed="rId24" name="Katharina.wav"/>
            </a:hlinkClick>
            <a:extLst>
              <a:ext uri="{FF2B5EF4-FFF2-40B4-BE49-F238E27FC236}">
                <a16:creationId xmlns:a16="http://schemas.microsoft.com/office/drawing/2014/main" id="{F7351B1E-317A-4486-B9D9-AD8F898B1922}"/>
              </a:ext>
            </a:extLst>
          </p:cNvPr>
          <p:cNvSpPr/>
          <p:nvPr/>
        </p:nvSpPr>
        <p:spPr>
          <a:xfrm>
            <a:off x="5250942" y="288186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3" name="Action Button: Sound 62">
            <a:hlinkClick r:id="" action="ppaction://noaction" highlightClick="1">
              <a:snd r:embed="rId25" name="die Diskothek.wav"/>
            </a:hlinkClick>
            <a:extLst>
              <a:ext uri="{FF2B5EF4-FFF2-40B4-BE49-F238E27FC236}">
                <a16:creationId xmlns:a16="http://schemas.microsoft.com/office/drawing/2014/main" id="{6A636B80-0D57-4684-B5C7-86107804C5C0}"/>
              </a:ext>
            </a:extLst>
          </p:cNvPr>
          <p:cNvSpPr/>
          <p:nvPr/>
        </p:nvSpPr>
        <p:spPr>
          <a:xfrm>
            <a:off x="5250942" y="343241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4" name="Action Button: Sound 63">
            <a:hlinkClick r:id="" action="ppaction://noaction" highlightClick="1">
              <a:snd r:embed="rId26" name="die Ethik.wav"/>
            </a:hlinkClick>
            <a:extLst>
              <a:ext uri="{FF2B5EF4-FFF2-40B4-BE49-F238E27FC236}">
                <a16:creationId xmlns:a16="http://schemas.microsoft.com/office/drawing/2014/main" id="{2587BC82-E1A9-44C7-9A8F-A55F2B8BA30B}"/>
              </a:ext>
            </a:extLst>
          </p:cNvPr>
          <p:cNvSpPr/>
          <p:nvPr/>
        </p:nvSpPr>
        <p:spPr>
          <a:xfrm>
            <a:off x="5247929" y="398297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5" name="Action Button: Sound 64">
            <a:hlinkClick r:id="" action="ppaction://noaction" highlightClick="1">
              <a:snd r:embed="rId27" name="Athen.wav"/>
            </a:hlinkClick>
            <a:extLst>
              <a:ext uri="{FF2B5EF4-FFF2-40B4-BE49-F238E27FC236}">
                <a16:creationId xmlns:a16="http://schemas.microsoft.com/office/drawing/2014/main" id="{53639A52-F606-47D7-80ED-A8AE92EDF934}"/>
              </a:ext>
            </a:extLst>
          </p:cNvPr>
          <p:cNvSpPr/>
          <p:nvPr/>
        </p:nvSpPr>
        <p:spPr>
          <a:xfrm>
            <a:off x="5247929" y="453352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6" name="Action Button: Sound 65">
            <a:hlinkClick r:id="" action="ppaction://noaction" highlightClick="1">
              <a:snd r:embed="rId28" name="die Theorie.wav"/>
            </a:hlinkClick>
            <a:extLst>
              <a:ext uri="{FF2B5EF4-FFF2-40B4-BE49-F238E27FC236}">
                <a16:creationId xmlns:a16="http://schemas.microsoft.com/office/drawing/2014/main" id="{7BA3F950-D830-471C-B5EC-79B970616B12}"/>
              </a:ext>
            </a:extLst>
          </p:cNvPr>
          <p:cNvSpPr/>
          <p:nvPr/>
        </p:nvSpPr>
        <p:spPr>
          <a:xfrm>
            <a:off x="5247929" y="508408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7" name="Action Button: Sound 66">
            <a:hlinkClick r:id="" action="ppaction://noaction" highlightClick="1">
              <a:snd r:embed="rId29" name="die Bibliothek.wav"/>
            </a:hlinkClick>
            <a:extLst>
              <a:ext uri="{FF2B5EF4-FFF2-40B4-BE49-F238E27FC236}">
                <a16:creationId xmlns:a16="http://schemas.microsoft.com/office/drawing/2014/main" id="{E92DBCB0-EA05-483E-970C-19D3526C5A40}"/>
              </a:ext>
            </a:extLst>
          </p:cNvPr>
          <p:cNvSpPr/>
          <p:nvPr/>
        </p:nvSpPr>
        <p:spPr>
          <a:xfrm>
            <a:off x="5247929" y="563463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226596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6"/>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45000"/>
                                        <p:tgtEl>
                                          <p:spTgt spid="48"/>
                                        </p:tgtEl>
                                      </p:cBhvr>
                                    </p:animEffect>
                                    <p:set>
                                      <p:cBhvr>
                                        <p:cTn id="7" dur="1" fill="hold">
                                          <p:stCondLst>
                                            <p:cond delay="44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5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4062845" cy="707849"/>
          </a:xfrm>
        </p:spPr>
        <p:txBody>
          <a:bodyPr>
            <a:normAutofit fontScale="90000"/>
          </a:bodyPr>
          <a:lstStyle/>
          <a:p>
            <a:r>
              <a:rPr lang="en-GB" sz="3600" b="1" dirty="0" err="1">
                <a:solidFill>
                  <a:schemeClr val="bg1"/>
                </a:solidFill>
              </a:rPr>
              <a:t>Wie</a:t>
            </a:r>
            <a:r>
              <a:rPr lang="en-GB" sz="3600" b="1" dirty="0">
                <a:solidFill>
                  <a:schemeClr val="bg1"/>
                </a:solidFill>
              </a:rPr>
              <a:t> </a:t>
            </a:r>
            <a:r>
              <a:rPr lang="en-GB" sz="3600" b="1" dirty="0" err="1">
                <a:solidFill>
                  <a:schemeClr val="bg1"/>
                </a:solidFill>
              </a:rPr>
              <a:t>sagt</a:t>
            </a:r>
            <a:r>
              <a:rPr lang="en-GB" sz="3600" b="1" dirty="0">
                <a:solidFill>
                  <a:schemeClr val="bg1"/>
                </a:solidFill>
              </a:rPr>
              <a:t> man das?</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640291" y="247046"/>
            <a:ext cx="13170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spreche</a:t>
            </a: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n</a:t>
            </a:r>
          </a:p>
        </p:txBody>
      </p:sp>
      <p:sp>
        <p:nvSpPr>
          <p:cNvPr id="2" name="TextBox 1"/>
          <p:cNvSpPr txBox="1"/>
          <p:nvPr/>
        </p:nvSpPr>
        <p:spPr>
          <a:xfrm>
            <a:off x="197427" y="1294796"/>
            <a:ext cx="1183264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]is not a typical German SSC. All German words containing [</a:t>
            </a:r>
            <a:r>
              <a:rPr kumimoji="0" lang="en-GB" sz="20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th</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]come from other languages.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You will recognise a lot of the words from English. Be careful to pronounce them correctly!</a:t>
            </a:r>
          </a:p>
        </p:txBody>
      </p:sp>
      <p:graphicFrame>
        <p:nvGraphicFramePr>
          <p:cNvPr id="7" name="Table 6"/>
          <p:cNvGraphicFramePr>
            <a:graphicFrameLocks noGrp="1"/>
          </p:cNvGraphicFramePr>
          <p:nvPr>
            <p:extLst>
              <p:ext uri="{D42A27DB-BD31-4B8C-83A1-F6EECF244321}">
                <p14:modId xmlns:p14="http://schemas.microsoft.com/office/powerpoint/2010/main" val="3190277220"/>
              </p:ext>
            </p:extLst>
          </p:nvPr>
        </p:nvGraphicFramePr>
        <p:xfrm>
          <a:off x="317501" y="2234138"/>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dirty="0"/>
                    </a:p>
                  </a:txBody>
                  <a:tcPr/>
                </a:tc>
                <a:tc>
                  <a:txBody>
                    <a:bodyPr/>
                    <a:lstStyle/>
                    <a:p>
                      <a:pPr algn="l"/>
                      <a:r>
                        <a:rPr lang="en-GB" sz="2600" b="0" u="none" dirty="0">
                          <a:solidFill>
                            <a:schemeClr val="accent5">
                              <a:lumMod val="50000"/>
                            </a:schemeClr>
                          </a:solidFill>
                        </a:rPr>
                        <a:t>der </a:t>
                      </a:r>
                      <a:r>
                        <a:rPr lang="en-GB" sz="2600" b="1" u="none" dirty="0" err="1">
                          <a:solidFill>
                            <a:schemeClr val="accent5">
                              <a:lumMod val="50000"/>
                            </a:schemeClr>
                          </a:solidFill>
                        </a:rPr>
                        <a:t>Ryth</a:t>
                      </a:r>
                      <a:r>
                        <a:rPr lang="en-GB" sz="2600" dirty="0" err="1">
                          <a:solidFill>
                            <a:schemeClr val="accent5">
                              <a:lumMod val="50000"/>
                            </a:schemeClr>
                          </a:solidFill>
                        </a:rPr>
                        <a:t>mus</a:t>
                      </a:r>
                      <a:endParaRPr lang="en-GB" sz="2600" dirty="0">
                        <a:solidFill>
                          <a:schemeClr val="accent5">
                            <a:lumMod val="50000"/>
                          </a:schemeClr>
                        </a:solidFill>
                      </a:endParaRPr>
                    </a:p>
                  </a:txBody>
                  <a:tcPr/>
                </a:tc>
                <a:extLst>
                  <a:ext uri="{0D108BD9-81ED-4DB2-BD59-A6C34878D82A}">
                    <a16:rowId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u="none" dirty="0">
                          <a:solidFill>
                            <a:schemeClr val="accent5">
                              <a:lumMod val="50000"/>
                            </a:schemeClr>
                          </a:solidFill>
                        </a:rPr>
                        <a:t>das </a:t>
                      </a:r>
                      <a:r>
                        <a:rPr lang="en-GB" sz="2600" b="1" u="none" dirty="0" err="1">
                          <a:solidFill>
                            <a:schemeClr val="accent5">
                              <a:lumMod val="50000"/>
                            </a:schemeClr>
                          </a:solidFill>
                        </a:rPr>
                        <a:t>The</a:t>
                      </a:r>
                      <a:r>
                        <a:rPr lang="en-GB" sz="2600" dirty="0" err="1">
                          <a:solidFill>
                            <a:schemeClr val="accent5">
                              <a:lumMod val="50000"/>
                            </a:schemeClr>
                          </a:solidFill>
                        </a:rPr>
                        <a:t>ma</a:t>
                      </a:r>
                      <a:r>
                        <a:rPr lang="en-GB" sz="2600" dirty="0">
                          <a:solidFill>
                            <a:schemeClr val="accent5">
                              <a:lumMod val="50000"/>
                            </a:schemeClr>
                          </a:solidFill>
                        </a:rPr>
                        <a:t>         [</a:t>
                      </a:r>
                      <a:r>
                        <a:rPr lang="en-GB" sz="2200" dirty="0">
                          <a:solidFill>
                            <a:schemeClr val="accent5">
                              <a:lumMod val="50000"/>
                            </a:schemeClr>
                          </a:solidFill>
                        </a:rPr>
                        <a:t>topic]</a:t>
                      </a:r>
                    </a:p>
                  </a:txBody>
                  <a:tcPr/>
                </a:tc>
                <a:extLst>
                  <a:ext uri="{0D108BD9-81ED-4DB2-BD59-A6C34878D82A}">
                    <a16:rowId xmlns:a16="http://schemas.microsoft.com/office/drawing/2014/main" val="936896680"/>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der </a:t>
                      </a:r>
                      <a:r>
                        <a:rPr lang="en-GB" sz="2600" dirty="0" err="1">
                          <a:solidFill>
                            <a:schemeClr val="accent5">
                              <a:lumMod val="50000"/>
                            </a:schemeClr>
                          </a:solidFill>
                        </a:rPr>
                        <a:t>A</a:t>
                      </a:r>
                      <a:r>
                        <a:rPr lang="en-GB" sz="2600" b="0" dirty="0" err="1">
                          <a:solidFill>
                            <a:schemeClr val="accent5">
                              <a:lumMod val="50000"/>
                            </a:schemeClr>
                          </a:solidFill>
                        </a:rPr>
                        <a:t>th</a:t>
                      </a:r>
                      <a:r>
                        <a:rPr lang="en-GB" sz="2600" b="1" u="none" dirty="0" err="1">
                          <a:solidFill>
                            <a:schemeClr val="accent5">
                              <a:lumMod val="50000"/>
                            </a:schemeClr>
                          </a:solidFill>
                        </a:rPr>
                        <a:t>let</a:t>
                      </a:r>
                      <a:endParaRPr lang="en-GB" sz="2600" b="1" u="none" dirty="0">
                        <a:solidFill>
                          <a:schemeClr val="accent5">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das Ther</a:t>
                      </a:r>
                      <a:r>
                        <a:rPr lang="en-GB" sz="2600" dirty="0">
                          <a:solidFill>
                            <a:schemeClr val="accent5">
                              <a:lumMod val="50000"/>
                            </a:schemeClr>
                          </a:solidFill>
                        </a:rPr>
                        <a:t>mo</a:t>
                      </a:r>
                      <a:r>
                        <a:rPr lang="en-GB" sz="2600" b="1" dirty="0">
                          <a:solidFill>
                            <a:schemeClr val="accent5">
                              <a:lumMod val="50000"/>
                            </a:schemeClr>
                          </a:solidFill>
                        </a:rPr>
                        <a:t>me</a:t>
                      </a:r>
                      <a:r>
                        <a:rPr lang="en-GB" sz="2600" dirty="0">
                          <a:solidFill>
                            <a:schemeClr val="accent5">
                              <a:lumMod val="50000"/>
                            </a:schemeClr>
                          </a:solidFill>
                        </a:rPr>
                        <a:t>ter</a:t>
                      </a:r>
                    </a:p>
                  </a:txBody>
                  <a:tcPr/>
                </a:tc>
                <a:extLst>
                  <a:ext uri="{0D108BD9-81ED-4DB2-BD59-A6C34878D82A}">
                    <a16:rowId xmlns:a16="http://schemas.microsoft.com/office/drawing/2014/main" val="2132613832"/>
                  </a:ext>
                </a:extLst>
              </a:tr>
              <a:tr h="548973">
                <a:tc>
                  <a:txBody>
                    <a:bodyPr/>
                    <a:lstStyle/>
                    <a:p>
                      <a:endParaRPr lang="en-GB"/>
                    </a:p>
                  </a:txBody>
                  <a:tcPr/>
                </a:tc>
                <a:tc>
                  <a:txBody>
                    <a:bodyPr/>
                    <a:lstStyle/>
                    <a:p>
                      <a:pPr algn="l"/>
                      <a:r>
                        <a:rPr lang="en-GB" sz="2600" b="0" dirty="0">
                          <a:solidFill>
                            <a:schemeClr val="accent5">
                              <a:lumMod val="50000"/>
                            </a:schemeClr>
                          </a:solidFill>
                        </a:rPr>
                        <a:t>der </a:t>
                      </a:r>
                      <a:r>
                        <a:rPr lang="en-GB" sz="2600" b="1" dirty="0" err="1">
                          <a:solidFill>
                            <a:schemeClr val="accent5">
                              <a:lumMod val="50000"/>
                            </a:schemeClr>
                          </a:solidFill>
                        </a:rPr>
                        <a:t>Thron</a:t>
                      </a:r>
                      <a:endParaRPr lang="en-GB" sz="2600" b="1" dirty="0">
                        <a:solidFill>
                          <a:schemeClr val="accent5">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Me</a:t>
                      </a:r>
                      <a:r>
                        <a:rPr lang="en-GB" sz="2600" b="1" dirty="0" err="1">
                          <a:solidFill>
                            <a:schemeClr val="accent5">
                              <a:lumMod val="50000"/>
                            </a:schemeClr>
                          </a:solidFill>
                        </a:rPr>
                        <a:t>tho</a:t>
                      </a:r>
                      <a:r>
                        <a:rPr lang="en-GB" sz="2600" dirty="0" err="1">
                          <a:solidFill>
                            <a:schemeClr val="accent5">
                              <a:lumMod val="50000"/>
                            </a:schemeClr>
                          </a:solidFill>
                        </a:rPr>
                        <a:t>de</a:t>
                      </a:r>
                      <a:r>
                        <a:rPr lang="en-GB" sz="2600" dirty="0">
                          <a:solidFill>
                            <a:schemeClr val="accent5">
                              <a:lumMod val="50000"/>
                            </a:schemeClr>
                          </a:solidFill>
                        </a:rPr>
                        <a:t>  </a:t>
                      </a:r>
                      <a:r>
                        <a:rPr lang="en-GB" sz="2200" dirty="0">
                          <a:solidFill>
                            <a:schemeClr val="accent5">
                              <a:lumMod val="50000"/>
                            </a:schemeClr>
                          </a:solidFill>
                        </a:rPr>
                        <a:t>[method]</a:t>
                      </a: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Apo</a:t>
                      </a:r>
                      <a:r>
                        <a:rPr lang="en-GB" sz="2600" b="1" dirty="0" err="1">
                          <a:solidFill>
                            <a:schemeClr val="accent5">
                              <a:lumMod val="50000"/>
                            </a:schemeClr>
                          </a:solidFill>
                        </a:rPr>
                        <a:t>the</a:t>
                      </a:r>
                      <a:r>
                        <a:rPr lang="en-GB" sz="2600" dirty="0" err="1">
                          <a:solidFill>
                            <a:schemeClr val="accent5">
                              <a:lumMod val="50000"/>
                            </a:schemeClr>
                          </a:solidFill>
                        </a:rPr>
                        <a:t>ke</a:t>
                      </a:r>
                      <a:endParaRPr lang="en-GB" sz="2600" dirty="0">
                        <a:solidFill>
                          <a:schemeClr val="accent5">
                            <a:lumMod val="50000"/>
                          </a:schemeClr>
                        </a:solidFill>
                      </a:endParaRPr>
                    </a:p>
                  </a:txBody>
                  <a:tcPr/>
                </a:tc>
                <a:extLst>
                  <a:ext uri="{0D108BD9-81ED-4DB2-BD59-A6C34878D82A}">
                    <a16:rowId xmlns:a16="http://schemas.microsoft.com/office/drawing/2014/main" val="350829604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20596869"/>
              </p:ext>
            </p:extLst>
          </p:nvPr>
        </p:nvGraphicFramePr>
        <p:xfrm>
          <a:off x="5096254" y="2228016"/>
          <a:ext cx="4368800" cy="3842811"/>
        </p:xfrm>
        <a:graphic>
          <a:graphicData uri="http://schemas.openxmlformats.org/drawingml/2006/table">
            <a:tbl>
              <a:tblPr firstRow="1" bandRow="1">
                <a:tableStyleId>{5940675A-B579-460E-94D1-54222C63F5DA}</a:tableStyleId>
              </a:tblPr>
              <a:tblGrid>
                <a:gridCol w="651220">
                  <a:extLst>
                    <a:ext uri="{9D8B030D-6E8A-4147-A177-3AD203B41FA5}">
                      <a16:colId xmlns:a16="http://schemas.microsoft.com/office/drawing/2014/main" val="2227752998"/>
                    </a:ext>
                  </a:extLst>
                </a:gridCol>
                <a:gridCol w="3717580">
                  <a:extLst>
                    <a:ext uri="{9D8B030D-6E8A-4147-A177-3AD203B41FA5}">
                      <a16:colId xmlns:a16="http://schemas.microsoft.com/office/drawing/2014/main" val="1907703773"/>
                    </a:ext>
                  </a:extLst>
                </a:gridCol>
              </a:tblGrid>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Mat</a:t>
                      </a:r>
                      <a:r>
                        <a:rPr lang="en-GB" sz="2600" b="1" dirty="0">
                          <a:solidFill>
                            <a:schemeClr val="accent5">
                              <a:lumMod val="50000"/>
                            </a:schemeClr>
                          </a:solidFill>
                        </a:rPr>
                        <a:t>thi</a:t>
                      </a:r>
                      <a:r>
                        <a:rPr lang="en-GB" sz="2600" dirty="0">
                          <a:solidFill>
                            <a:schemeClr val="accent5">
                              <a:lumMod val="50000"/>
                            </a:schemeClr>
                          </a:solidFill>
                        </a:rPr>
                        <a:t>as</a:t>
                      </a:r>
                    </a:p>
                  </a:txBody>
                  <a:tcPr/>
                </a:tc>
                <a:extLst>
                  <a:ext uri="{0D108BD9-81ED-4DB2-BD59-A6C34878D82A}">
                    <a16:rowId xmlns:a16="http://schemas.microsoft.com/office/drawing/2014/main" val="3734416862"/>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Kathar</a:t>
                      </a:r>
                      <a:r>
                        <a:rPr lang="en-GB" sz="2600" b="1" dirty="0">
                          <a:solidFill>
                            <a:schemeClr val="accent5">
                              <a:lumMod val="50000"/>
                            </a:schemeClr>
                          </a:solidFill>
                        </a:rPr>
                        <a:t>i</a:t>
                      </a:r>
                      <a:r>
                        <a:rPr lang="en-GB" sz="2600" b="0" dirty="0">
                          <a:solidFill>
                            <a:schemeClr val="accent5">
                              <a:lumMod val="50000"/>
                            </a:schemeClr>
                          </a:solidFill>
                        </a:rPr>
                        <a:t>na</a:t>
                      </a:r>
                    </a:p>
                  </a:txBody>
                  <a:tcPr/>
                </a:tc>
                <a:extLst>
                  <a:ext uri="{0D108BD9-81ED-4DB2-BD59-A6C34878D82A}">
                    <a16:rowId xmlns:a16="http://schemas.microsoft.com/office/drawing/2014/main" val="936896680"/>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Disko</a:t>
                      </a:r>
                      <a:r>
                        <a:rPr lang="en-GB" sz="2600" b="1" dirty="0" err="1">
                          <a:solidFill>
                            <a:schemeClr val="accent5">
                              <a:lumMod val="50000"/>
                            </a:schemeClr>
                          </a:solidFill>
                        </a:rPr>
                        <a:t>thek</a:t>
                      </a:r>
                      <a:endParaRPr lang="en-GB" sz="2600" b="1" dirty="0">
                        <a:solidFill>
                          <a:schemeClr val="accent5">
                            <a:lumMod val="50000"/>
                          </a:schemeClr>
                        </a:solidFill>
                      </a:endParaRPr>
                    </a:p>
                  </a:txBody>
                  <a:tcPr/>
                </a:tc>
                <a:extLst>
                  <a:ext uri="{0D108BD9-81ED-4DB2-BD59-A6C34878D82A}">
                    <a16:rowId xmlns:a16="http://schemas.microsoft.com/office/drawing/2014/main" val="2346498914"/>
                  </a:ext>
                </a:extLst>
              </a:tr>
              <a:tr h="548973">
                <a:tc>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die </a:t>
                      </a:r>
                      <a:r>
                        <a:rPr lang="en-GB" sz="2600" b="1" dirty="0" err="1">
                          <a:solidFill>
                            <a:schemeClr val="accent5">
                              <a:lumMod val="50000"/>
                            </a:schemeClr>
                          </a:solidFill>
                        </a:rPr>
                        <a:t>E</a:t>
                      </a:r>
                      <a:r>
                        <a:rPr lang="en-GB" sz="2600" b="0" dirty="0" err="1">
                          <a:solidFill>
                            <a:schemeClr val="accent5">
                              <a:lumMod val="50000"/>
                            </a:schemeClr>
                          </a:solidFill>
                        </a:rPr>
                        <a:t>th</a:t>
                      </a:r>
                      <a:r>
                        <a:rPr lang="en-GB" sz="2600" dirty="0" err="1">
                          <a:solidFill>
                            <a:schemeClr val="accent5">
                              <a:lumMod val="50000"/>
                            </a:schemeClr>
                          </a:solidFill>
                        </a:rPr>
                        <a:t>ik</a:t>
                      </a:r>
                      <a:r>
                        <a:rPr lang="en-GB" sz="2600" dirty="0">
                          <a:solidFill>
                            <a:schemeClr val="accent5">
                              <a:lumMod val="50000"/>
                            </a:schemeClr>
                          </a:solidFill>
                        </a:rPr>
                        <a:t>             [</a:t>
                      </a:r>
                      <a:r>
                        <a:rPr lang="en-GB" sz="2200" dirty="0">
                          <a:solidFill>
                            <a:schemeClr val="accent5">
                              <a:lumMod val="50000"/>
                            </a:schemeClr>
                          </a:solidFill>
                        </a:rPr>
                        <a:t>ethics]</a:t>
                      </a:r>
                    </a:p>
                  </a:txBody>
                  <a:tcPr/>
                </a:tc>
                <a:extLst>
                  <a:ext uri="{0D108BD9-81ED-4DB2-BD59-A6C34878D82A}">
                    <a16:rowId xmlns:a16="http://schemas.microsoft.com/office/drawing/2014/main" val="2132613832"/>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err="1">
                          <a:solidFill>
                            <a:schemeClr val="accent5">
                              <a:lumMod val="50000"/>
                            </a:schemeClr>
                          </a:solidFill>
                        </a:rPr>
                        <a:t>A</a:t>
                      </a:r>
                      <a:r>
                        <a:rPr lang="en-GB" sz="2600" b="0" dirty="0" err="1">
                          <a:solidFill>
                            <a:schemeClr val="accent5">
                              <a:lumMod val="50000"/>
                            </a:schemeClr>
                          </a:solidFill>
                        </a:rPr>
                        <a:t>th</a:t>
                      </a:r>
                      <a:r>
                        <a:rPr lang="en-GB" sz="2600" b="1" dirty="0" err="1">
                          <a:solidFill>
                            <a:schemeClr val="accent5">
                              <a:lumMod val="50000"/>
                            </a:schemeClr>
                          </a:solidFill>
                        </a:rPr>
                        <a:t>en</a:t>
                      </a:r>
                      <a:endParaRPr lang="en-GB" sz="2600" b="1" dirty="0">
                        <a:solidFill>
                          <a:schemeClr val="accent5">
                            <a:lumMod val="50000"/>
                          </a:schemeClr>
                        </a:solidFill>
                      </a:endParaRPr>
                    </a:p>
                  </a:txBody>
                  <a:tcPr/>
                </a:tc>
                <a:extLst>
                  <a:ext uri="{0D108BD9-81ED-4DB2-BD59-A6C34878D82A}">
                    <a16:rowId xmlns:a16="http://schemas.microsoft.com/office/drawing/2014/main" val="4211282849"/>
                  </a:ext>
                </a:extLst>
              </a:tr>
              <a:tr h="548973">
                <a:tc>
                  <a:txBody>
                    <a:bodyPr/>
                    <a:lstStyle/>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b="0" dirty="0">
                          <a:solidFill>
                            <a:schemeClr val="accent5">
                              <a:lumMod val="50000"/>
                            </a:schemeClr>
                          </a:solidFill>
                        </a:rPr>
                        <a:t>die </a:t>
                      </a:r>
                      <a:r>
                        <a:rPr lang="en-GB" sz="2600" b="0" dirty="0" err="1">
                          <a:solidFill>
                            <a:schemeClr val="accent5">
                              <a:lumMod val="50000"/>
                            </a:schemeClr>
                          </a:solidFill>
                        </a:rPr>
                        <a:t>Th</a:t>
                      </a:r>
                      <a:r>
                        <a:rPr lang="en-GB" sz="2600" dirty="0" err="1">
                          <a:solidFill>
                            <a:schemeClr val="accent5">
                              <a:lumMod val="50000"/>
                            </a:schemeClr>
                          </a:solidFill>
                        </a:rPr>
                        <a:t>eo</a:t>
                      </a:r>
                      <a:r>
                        <a:rPr lang="en-GB" sz="2600" b="1" dirty="0" err="1">
                          <a:solidFill>
                            <a:schemeClr val="accent5">
                              <a:lumMod val="50000"/>
                            </a:schemeClr>
                          </a:solidFill>
                        </a:rPr>
                        <a:t>rie</a:t>
                      </a:r>
                      <a:endParaRPr lang="en-GB" sz="2600" b="1" dirty="0">
                        <a:solidFill>
                          <a:schemeClr val="accent5">
                            <a:lumMod val="50000"/>
                          </a:schemeClr>
                        </a:solidFill>
                      </a:endParaRPr>
                    </a:p>
                  </a:txBody>
                  <a:tcPr/>
                </a:tc>
                <a:extLst>
                  <a:ext uri="{0D108BD9-81ED-4DB2-BD59-A6C34878D82A}">
                    <a16:rowId xmlns:a16="http://schemas.microsoft.com/office/drawing/2014/main" val="685166923"/>
                  </a:ext>
                </a:extLst>
              </a:tr>
              <a:tr h="548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600" dirty="0">
                        <a:solidFill>
                          <a:schemeClr val="accent5">
                            <a:lumMod val="5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600" dirty="0">
                          <a:solidFill>
                            <a:schemeClr val="accent5">
                              <a:lumMod val="50000"/>
                            </a:schemeClr>
                          </a:solidFill>
                        </a:rPr>
                        <a:t>die </a:t>
                      </a:r>
                      <a:r>
                        <a:rPr lang="en-GB" sz="2600" dirty="0" err="1">
                          <a:solidFill>
                            <a:schemeClr val="accent5">
                              <a:lumMod val="50000"/>
                            </a:schemeClr>
                          </a:solidFill>
                        </a:rPr>
                        <a:t>Biblio</a:t>
                      </a:r>
                      <a:r>
                        <a:rPr lang="en-GB" sz="2600" b="1" dirty="0" err="1">
                          <a:solidFill>
                            <a:schemeClr val="accent5">
                              <a:lumMod val="50000"/>
                            </a:schemeClr>
                          </a:solidFill>
                        </a:rPr>
                        <a:t>thek</a:t>
                      </a:r>
                      <a:endParaRPr lang="en-GB" sz="2600" b="1" dirty="0">
                        <a:solidFill>
                          <a:schemeClr val="accent5">
                            <a:lumMod val="50000"/>
                          </a:schemeClr>
                        </a:solidFill>
                      </a:endParaRPr>
                    </a:p>
                  </a:txBody>
                  <a:tcPr/>
                </a:tc>
                <a:extLst>
                  <a:ext uri="{0D108BD9-81ED-4DB2-BD59-A6C34878D82A}">
                    <a16:rowId xmlns:a16="http://schemas.microsoft.com/office/drawing/2014/main" val="3508296049"/>
                  </a:ext>
                </a:extLst>
              </a:tr>
            </a:tbl>
          </a:graphicData>
        </a:graphic>
      </p:graphicFrame>
      <p:pic>
        <p:nvPicPr>
          <p:cNvPr id="1028" name="Picture 4" descr="Bigekg Clip 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14871" y="2337430"/>
            <a:ext cx="720060" cy="3504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nner, Run, Running, Woman Runner, Athlete, Spor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2100" y="3438540"/>
            <a:ext cx="361548" cy="4171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7"/>
          <a:stretch>
            <a:fillRect/>
          </a:stretch>
        </p:blipFill>
        <p:spPr>
          <a:xfrm flipH="1">
            <a:off x="3860168" y="4455040"/>
            <a:ext cx="405353" cy="495791"/>
          </a:xfrm>
          <a:prstGeom prst="rect">
            <a:avLst/>
          </a:prstGeom>
        </p:spPr>
      </p:pic>
      <p:pic>
        <p:nvPicPr>
          <p:cNvPr id="39" name="Picture 38"/>
          <p:cNvPicPr>
            <a:picLocks noChangeAspect="1"/>
          </p:cNvPicPr>
          <p:nvPr/>
        </p:nvPicPr>
        <p:blipFill rotWithShape="1">
          <a:blip r:embed="rId8" cstate="print">
            <a:extLst>
              <a:ext uri="{28A0092B-C50C-407E-A947-70E740481C1C}">
                <a14:useLocalDpi xmlns:a14="http://schemas.microsoft.com/office/drawing/2010/main" val="0"/>
              </a:ext>
            </a:extLst>
          </a:blip>
          <a:srcRect b="20941"/>
          <a:stretch/>
        </p:blipFill>
        <p:spPr>
          <a:xfrm>
            <a:off x="3836320" y="5606492"/>
            <a:ext cx="477162" cy="395106"/>
          </a:xfrm>
          <a:prstGeom prst="rect">
            <a:avLst/>
          </a:prstGeom>
        </p:spPr>
      </p:pic>
      <p:pic>
        <p:nvPicPr>
          <p:cNvPr id="1038" name="Picture 14" descr="Happy Boy Cartoon Clip Ar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695965" y="2273020"/>
            <a:ext cx="405740" cy="4670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Smiling Girl Face Clip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01325" y="2817843"/>
            <a:ext cx="405740" cy="47737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isco Ball Clip Ar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14072" y="3410942"/>
            <a:ext cx="369526" cy="369526"/>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National Flag Of Greece Clip Ar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646261" y="4533529"/>
            <a:ext cx="505148" cy="289618"/>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instein, Theory Of Relativity, Math, Physics, Scienc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508974" y="5018783"/>
            <a:ext cx="783746" cy="391873"/>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Stack Of Books Clip Ar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664278" y="5618052"/>
            <a:ext cx="469114" cy="354963"/>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C12CAE3B-26A6-4612-BAA1-93830B640A43}"/>
              </a:ext>
            </a:extLst>
          </p:cNvPr>
          <p:cNvSpPr/>
          <p:nvPr/>
        </p:nvSpPr>
        <p:spPr>
          <a:xfrm>
            <a:off x="9812162" y="5655532"/>
            <a:ext cx="745068" cy="599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60" name="Rectangle 2">
            <a:extLst>
              <a:ext uri="{FF2B5EF4-FFF2-40B4-BE49-F238E27FC236}">
                <a16:creationId xmlns:a16="http://schemas.microsoft.com/office/drawing/2014/main" id="{ADC6E5A9-9C86-4083-93C0-DD5E57414B4A}"/>
              </a:ext>
            </a:extLst>
          </p:cNvPr>
          <p:cNvSpPr>
            <a:spLocks noChangeArrowheads="1"/>
          </p:cNvSpPr>
          <p:nvPr/>
        </p:nvSpPr>
        <p:spPr bwMode="auto">
          <a:xfrm>
            <a:off x="10107270" y="2239444"/>
            <a:ext cx="502131" cy="3255388"/>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1" name="Rectangle 3">
            <a:extLst>
              <a:ext uri="{FF2B5EF4-FFF2-40B4-BE49-F238E27FC236}">
                <a16:creationId xmlns:a16="http://schemas.microsoft.com/office/drawing/2014/main" id="{00F41815-8B43-4E4E-9B0F-44983934B780}"/>
              </a:ext>
            </a:extLst>
          </p:cNvPr>
          <p:cNvSpPr>
            <a:spLocks noChangeArrowheads="1"/>
          </p:cNvSpPr>
          <p:nvPr/>
        </p:nvSpPr>
        <p:spPr bwMode="auto">
          <a:xfrm>
            <a:off x="10104904" y="2239442"/>
            <a:ext cx="503528" cy="3255390"/>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62" name="Line 4">
            <a:extLst>
              <a:ext uri="{FF2B5EF4-FFF2-40B4-BE49-F238E27FC236}">
                <a16:creationId xmlns:a16="http://schemas.microsoft.com/office/drawing/2014/main" id="{C2BFB85D-10DD-4D8B-9300-F31C21C40A02}"/>
              </a:ext>
            </a:extLst>
          </p:cNvPr>
          <p:cNvSpPr>
            <a:spLocks noChangeShapeType="1"/>
          </p:cNvSpPr>
          <p:nvPr/>
        </p:nvSpPr>
        <p:spPr bwMode="auto">
          <a:xfrm>
            <a:off x="10790643" y="2228016"/>
            <a:ext cx="0" cy="325539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63" name="Line 7">
            <a:extLst>
              <a:ext uri="{FF2B5EF4-FFF2-40B4-BE49-F238E27FC236}">
                <a16:creationId xmlns:a16="http://schemas.microsoft.com/office/drawing/2014/main" id="{AF92E97F-C6A4-4941-AEA2-24158BB8A497}"/>
              </a:ext>
            </a:extLst>
          </p:cNvPr>
          <p:cNvSpPr>
            <a:spLocks noChangeShapeType="1"/>
          </p:cNvSpPr>
          <p:nvPr/>
        </p:nvSpPr>
        <p:spPr bwMode="auto">
          <a:xfrm>
            <a:off x="10779783" y="222801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64" name="Line 9">
            <a:extLst>
              <a:ext uri="{FF2B5EF4-FFF2-40B4-BE49-F238E27FC236}">
                <a16:creationId xmlns:a16="http://schemas.microsoft.com/office/drawing/2014/main" id="{22FF672C-0EF3-4DCE-9BAF-F6800BDFE0AC}"/>
              </a:ext>
            </a:extLst>
          </p:cNvPr>
          <p:cNvSpPr>
            <a:spLocks noChangeShapeType="1"/>
          </p:cNvSpPr>
          <p:nvPr/>
        </p:nvSpPr>
        <p:spPr bwMode="auto">
          <a:xfrm>
            <a:off x="10790643" y="5483406"/>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65" name="Text Box 10">
            <a:extLst>
              <a:ext uri="{FF2B5EF4-FFF2-40B4-BE49-F238E27FC236}">
                <a16:creationId xmlns:a16="http://schemas.microsoft.com/office/drawing/2014/main" id="{32A4C52E-67C6-4FC3-87DC-63565B5195BF}"/>
              </a:ext>
            </a:extLst>
          </p:cNvPr>
          <p:cNvSpPr txBox="1">
            <a:spLocks noChangeArrowheads="1"/>
          </p:cNvSpPr>
          <p:nvPr/>
        </p:nvSpPr>
        <p:spPr bwMode="auto">
          <a:xfrm>
            <a:off x="10719917" y="3676349"/>
            <a:ext cx="1439862" cy="369332"/>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GB" sz="1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Arial" charset="0"/>
              </a:rPr>
              <a:t>Sekunden</a:t>
            </a:r>
            <a:endParaRPr kumimoji="0" lang="en-GB" sz="1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endParaRPr>
          </a:p>
        </p:txBody>
      </p:sp>
      <p:sp>
        <p:nvSpPr>
          <p:cNvPr id="66" name="Text Box 12">
            <a:extLst>
              <a:ext uri="{FF2B5EF4-FFF2-40B4-BE49-F238E27FC236}">
                <a16:creationId xmlns:a16="http://schemas.microsoft.com/office/drawing/2014/main" id="{37297CB3-2529-45B1-9B6D-6C154C45C9C3}"/>
              </a:ext>
            </a:extLst>
          </p:cNvPr>
          <p:cNvSpPr txBox="1">
            <a:spLocks noChangeArrowheads="1"/>
          </p:cNvSpPr>
          <p:nvPr/>
        </p:nvSpPr>
        <p:spPr bwMode="auto">
          <a:xfrm>
            <a:off x="10971886" y="2070165"/>
            <a:ext cx="431800" cy="338554"/>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30</a:t>
            </a:r>
          </a:p>
        </p:txBody>
      </p:sp>
      <p:sp>
        <p:nvSpPr>
          <p:cNvPr id="67" name="Text Box 14">
            <a:extLst>
              <a:ext uri="{FF2B5EF4-FFF2-40B4-BE49-F238E27FC236}">
                <a16:creationId xmlns:a16="http://schemas.microsoft.com/office/drawing/2014/main" id="{E7D26EBC-6CA8-4FB2-A87D-73930F3DB716}"/>
              </a:ext>
            </a:extLst>
          </p:cNvPr>
          <p:cNvSpPr txBox="1">
            <a:spLocks noChangeArrowheads="1"/>
          </p:cNvSpPr>
          <p:nvPr/>
        </p:nvSpPr>
        <p:spPr bwMode="auto">
          <a:xfrm>
            <a:off x="11052686" y="5292931"/>
            <a:ext cx="734174" cy="338554"/>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GB" sz="16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Arial" charset="0"/>
              </a:rPr>
              <a:t>0</a:t>
            </a:r>
          </a:p>
        </p:txBody>
      </p:sp>
      <p:sp>
        <p:nvSpPr>
          <p:cNvPr id="68" name="AutoShape 11">
            <a:hlinkClick r:id="" action="ppaction://noaction" highlightClick="1"/>
            <a:extLst>
              <a:ext uri="{FF2B5EF4-FFF2-40B4-BE49-F238E27FC236}">
                <a16:creationId xmlns:a16="http://schemas.microsoft.com/office/drawing/2014/main" id="{7214E2C3-8AF1-4E01-A469-93E7790C068D}"/>
              </a:ext>
            </a:extLst>
          </p:cNvPr>
          <p:cNvSpPr>
            <a:spLocks noChangeArrowheads="1"/>
          </p:cNvSpPr>
          <p:nvPr/>
        </p:nvSpPr>
        <p:spPr bwMode="auto">
          <a:xfrm>
            <a:off x="9875007" y="5771561"/>
            <a:ext cx="1058732" cy="299266"/>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LOS!</a:t>
            </a:r>
          </a:p>
        </p:txBody>
      </p:sp>
      <p:pic>
        <p:nvPicPr>
          <p:cNvPr id="43" name="Picture 10" descr="Cold, Cool, Hot, Icon, Measure, Measurement, Symbol">
            <a:extLst>
              <a:ext uri="{FF2B5EF4-FFF2-40B4-BE49-F238E27FC236}">
                <a16:creationId xmlns:a16="http://schemas.microsoft.com/office/drawing/2014/main" id="{242AE6F6-D14A-40BE-ABC8-1CCC18F1F661}"/>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173648" y="3917747"/>
            <a:ext cx="209463" cy="418925"/>
          </a:xfrm>
          <a:prstGeom prst="rect">
            <a:avLst/>
          </a:prstGeom>
          <a:noFill/>
          <a:extLst>
            <a:ext uri="{909E8E84-426E-40DD-AFC4-6F175D3DCCD1}">
              <a14:hiddenFill xmlns:a14="http://schemas.microsoft.com/office/drawing/2010/main">
                <a:solidFill>
                  <a:srgbClr val="FFFFFF"/>
                </a:solidFill>
              </a14:hiddenFill>
            </a:ext>
          </a:extLst>
        </p:spPr>
      </p:pic>
      <p:sp>
        <p:nvSpPr>
          <p:cNvPr id="44" name="Action Button: Sound 43">
            <a:hlinkClick r:id="" action="ppaction://noaction" highlightClick="1">
              <a:snd r:embed="rId16" name="der Rhythmus.wav"/>
            </a:hlinkClick>
            <a:extLst>
              <a:ext uri="{FF2B5EF4-FFF2-40B4-BE49-F238E27FC236}">
                <a16:creationId xmlns:a16="http://schemas.microsoft.com/office/drawing/2014/main" id="{EBAC199F-C5A6-4FB1-AEE4-39BEE49F629C}"/>
              </a:ext>
            </a:extLst>
          </p:cNvPr>
          <p:cNvSpPr/>
          <p:nvPr/>
        </p:nvSpPr>
        <p:spPr>
          <a:xfrm>
            <a:off x="461768" y="233743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5" name="Action Button: Sound 44">
            <a:hlinkClick r:id="" action="ppaction://noaction" highlightClick="1">
              <a:snd r:embed="rId17" name="das Thema.wav"/>
            </a:hlinkClick>
            <a:extLst>
              <a:ext uri="{FF2B5EF4-FFF2-40B4-BE49-F238E27FC236}">
                <a16:creationId xmlns:a16="http://schemas.microsoft.com/office/drawing/2014/main" id="{F1B925F9-89CA-4607-B121-FFFC7771CD88}"/>
              </a:ext>
            </a:extLst>
          </p:cNvPr>
          <p:cNvSpPr/>
          <p:nvPr/>
        </p:nvSpPr>
        <p:spPr>
          <a:xfrm>
            <a:off x="461768" y="288798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6" name="Action Button: Sound 45">
            <a:hlinkClick r:id="" action="ppaction://noaction" highlightClick="1">
              <a:snd r:embed="rId18" name="der Athlet.wav"/>
            </a:hlinkClick>
            <a:extLst>
              <a:ext uri="{FF2B5EF4-FFF2-40B4-BE49-F238E27FC236}">
                <a16:creationId xmlns:a16="http://schemas.microsoft.com/office/drawing/2014/main" id="{C4C9C1FA-F472-4ECD-9F1A-26C6469C9ED4}"/>
              </a:ext>
            </a:extLst>
          </p:cNvPr>
          <p:cNvSpPr/>
          <p:nvPr/>
        </p:nvSpPr>
        <p:spPr>
          <a:xfrm>
            <a:off x="461768" y="343854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7" name="Action Button: Sound 46">
            <a:hlinkClick r:id="" action="ppaction://noaction" highlightClick="1">
              <a:snd r:embed="rId19" name="das Thermometer.wav"/>
            </a:hlinkClick>
            <a:extLst>
              <a:ext uri="{FF2B5EF4-FFF2-40B4-BE49-F238E27FC236}">
                <a16:creationId xmlns:a16="http://schemas.microsoft.com/office/drawing/2014/main" id="{B8AF787F-D19C-4FB6-A46A-A44E3FC3C274}"/>
              </a:ext>
            </a:extLst>
          </p:cNvPr>
          <p:cNvSpPr/>
          <p:nvPr/>
        </p:nvSpPr>
        <p:spPr>
          <a:xfrm>
            <a:off x="458755" y="398909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8" name="Action Button: Sound 47">
            <a:hlinkClick r:id="" action="ppaction://noaction" highlightClick="1">
              <a:snd r:embed="rId20" name="der Thron.wav"/>
            </a:hlinkClick>
            <a:extLst>
              <a:ext uri="{FF2B5EF4-FFF2-40B4-BE49-F238E27FC236}">
                <a16:creationId xmlns:a16="http://schemas.microsoft.com/office/drawing/2014/main" id="{1834326B-A564-46F7-896B-C9EE64AEE09D}"/>
              </a:ext>
            </a:extLst>
          </p:cNvPr>
          <p:cNvSpPr/>
          <p:nvPr/>
        </p:nvSpPr>
        <p:spPr>
          <a:xfrm>
            <a:off x="458755" y="4539650"/>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49" name="Action Button: Sound 48">
            <a:hlinkClick r:id="" action="ppaction://noaction" highlightClick="1">
              <a:snd r:embed="rId21" name="die Methode.wav"/>
            </a:hlinkClick>
            <a:extLst>
              <a:ext uri="{FF2B5EF4-FFF2-40B4-BE49-F238E27FC236}">
                <a16:creationId xmlns:a16="http://schemas.microsoft.com/office/drawing/2014/main" id="{7C405027-C4C4-4951-88A4-F28559AB940D}"/>
              </a:ext>
            </a:extLst>
          </p:cNvPr>
          <p:cNvSpPr/>
          <p:nvPr/>
        </p:nvSpPr>
        <p:spPr>
          <a:xfrm>
            <a:off x="458755" y="5090205"/>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0" name="Action Button: Sound 49">
            <a:hlinkClick r:id="" action="ppaction://noaction" highlightClick="1">
              <a:snd r:embed="rId22" name="die Apotheke.wav"/>
            </a:hlinkClick>
            <a:extLst>
              <a:ext uri="{FF2B5EF4-FFF2-40B4-BE49-F238E27FC236}">
                <a16:creationId xmlns:a16="http://schemas.microsoft.com/office/drawing/2014/main" id="{BB1852A7-7359-481C-9C57-4C66D8ED4876}"/>
              </a:ext>
            </a:extLst>
          </p:cNvPr>
          <p:cNvSpPr/>
          <p:nvPr/>
        </p:nvSpPr>
        <p:spPr>
          <a:xfrm>
            <a:off x="458755" y="564075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1" name="Action Button: Sound 50">
            <a:hlinkClick r:id="" action="ppaction://noaction" highlightClick="1">
              <a:snd r:embed="rId23" name="Matthias.wav"/>
            </a:hlinkClick>
            <a:extLst>
              <a:ext uri="{FF2B5EF4-FFF2-40B4-BE49-F238E27FC236}">
                <a16:creationId xmlns:a16="http://schemas.microsoft.com/office/drawing/2014/main" id="{1F7EF94E-08CE-4AEC-83EC-02E488B80B1B}"/>
              </a:ext>
            </a:extLst>
          </p:cNvPr>
          <p:cNvSpPr/>
          <p:nvPr/>
        </p:nvSpPr>
        <p:spPr>
          <a:xfrm>
            <a:off x="5250942" y="233130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2" name="Action Button: Sound 51">
            <a:hlinkClick r:id="" action="ppaction://noaction" highlightClick="1">
              <a:snd r:embed="rId24" name="Katharina.wav"/>
            </a:hlinkClick>
            <a:extLst>
              <a:ext uri="{FF2B5EF4-FFF2-40B4-BE49-F238E27FC236}">
                <a16:creationId xmlns:a16="http://schemas.microsoft.com/office/drawing/2014/main" id="{4F44294D-9CC4-4EB3-9E56-6D19C3B5ABF5}"/>
              </a:ext>
            </a:extLst>
          </p:cNvPr>
          <p:cNvSpPr/>
          <p:nvPr/>
        </p:nvSpPr>
        <p:spPr>
          <a:xfrm>
            <a:off x="5250942" y="288186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3" name="Action Button: Sound 52">
            <a:hlinkClick r:id="" action="ppaction://noaction" highlightClick="1">
              <a:snd r:embed="rId25" name="die Diskothek.wav"/>
            </a:hlinkClick>
            <a:extLst>
              <a:ext uri="{FF2B5EF4-FFF2-40B4-BE49-F238E27FC236}">
                <a16:creationId xmlns:a16="http://schemas.microsoft.com/office/drawing/2014/main" id="{611644A6-63A3-4EC1-8820-E77D145F70ED}"/>
              </a:ext>
            </a:extLst>
          </p:cNvPr>
          <p:cNvSpPr/>
          <p:nvPr/>
        </p:nvSpPr>
        <p:spPr>
          <a:xfrm>
            <a:off x="5250942" y="343241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4" name="Action Button: Sound 53">
            <a:hlinkClick r:id="" action="ppaction://noaction" highlightClick="1">
              <a:snd r:embed="rId26" name="die Ethik.wav"/>
            </a:hlinkClick>
            <a:extLst>
              <a:ext uri="{FF2B5EF4-FFF2-40B4-BE49-F238E27FC236}">
                <a16:creationId xmlns:a16="http://schemas.microsoft.com/office/drawing/2014/main" id="{7B54DB9E-F9C1-4B5E-A545-2121FCA13472}"/>
              </a:ext>
            </a:extLst>
          </p:cNvPr>
          <p:cNvSpPr/>
          <p:nvPr/>
        </p:nvSpPr>
        <p:spPr>
          <a:xfrm>
            <a:off x="5247929" y="398297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6" name="Action Button: Sound 55">
            <a:hlinkClick r:id="" action="ppaction://noaction" highlightClick="1">
              <a:snd r:embed="rId27" name="Athen.wav"/>
            </a:hlinkClick>
            <a:extLst>
              <a:ext uri="{FF2B5EF4-FFF2-40B4-BE49-F238E27FC236}">
                <a16:creationId xmlns:a16="http://schemas.microsoft.com/office/drawing/2014/main" id="{DD7C639D-F5EA-4DCA-8A7E-5FCCEFFD099A}"/>
              </a:ext>
            </a:extLst>
          </p:cNvPr>
          <p:cNvSpPr/>
          <p:nvPr/>
        </p:nvSpPr>
        <p:spPr>
          <a:xfrm>
            <a:off x="5247929" y="4533529"/>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7" name="Action Button: Sound 56">
            <a:hlinkClick r:id="" action="ppaction://noaction" highlightClick="1">
              <a:snd r:embed="rId28" name="die Theorie.wav"/>
            </a:hlinkClick>
            <a:extLst>
              <a:ext uri="{FF2B5EF4-FFF2-40B4-BE49-F238E27FC236}">
                <a16:creationId xmlns:a16="http://schemas.microsoft.com/office/drawing/2014/main" id="{3756EE3C-4853-4AF8-AE7E-977C0BD6E0ED}"/>
              </a:ext>
            </a:extLst>
          </p:cNvPr>
          <p:cNvSpPr/>
          <p:nvPr/>
        </p:nvSpPr>
        <p:spPr>
          <a:xfrm>
            <a:off x="5247929" y="5084084"/>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8" name="Action Button: Sound 57">
            <a:hlinkClick r:id="" action="ppaction://noaction" highlightClick="1">
              <a:snd r:embed="rId29" name="die Bibliothek.wav"/>
            </a:hlinkClick>
            <a:extLst>
              <a:ext uri="{FF2B5EF4-FFF2-40B4-BE49-F238E27FC236}">
                <a16:creationId xmlns:a16="http://schemas.microsoft.com/office/drawing/2014/main" id="{E85974D2-5792-414C-8C2B-2CFAF34A07FD}"/>
              </a:ext>
            </a:extLst>
          </p:cNvPr>
          <p:cNvSpPr/>
          <p:nvPr/>
        </p:nvSpPr>
        <p:spPr>
          <a:xfrm>
            <a:off x="5247929" y="5634638"/>
            <a:ext cx="363894" cy="326572"/>
          </a:xfrm>
          <a:prstGeom prst="actionButtonSound">
            <a:avLst/>
          </a:prstGeom>
          <a:solidFill>
            <a:srgbClr val="DAA520"/>
          </a:solidFill>
          <a:ln w="19050">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82926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30000"/>
                                        <p:tgtEl>
                                          <p:spTgt spid="61"/>
                                        </p:tgtEl>
                                      </p:cBhvr>
                                    </p:animEffect>
                                    <p:set>
                                      <p:cBhvr>
                                        <p:cTn id="7" dur="1" fill="hold">
                                          <p:stCondLst>
                                            <p:cond delay="299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1" id="{DE201B1D-F283-4761-B109-34C1B42736A8}" vid="{4FD433AE-AD99-42F2-91AA-464A1A1B2D7C}"/>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5837810C-A52C-4BD9-BBBC-023A87BF9F68}" vid="{68E3D2EB-E576-432B-A78F-B77A485C456F}"/>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ED67C606-AF9C-7242-AF89-7E0EA20FADA6}" vid="{330BF7C0-A975-874B-A7BE-A2ADB8C43C49}"/>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Template>
  <TotalTime>2095</TotalTime>
  <Words>1532</Words>
  <Application>Microsoft Office PowerPoint</Application>
  <PresentationFormat>Widescreen</PresentationFormat>
  <Paragraphs>201</Paragraphs>
  <Slides>11</Slides>
  <Notes>11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11</vt:i4>
      </vt:variant>
    </vt:vector>
  </HeadingPairs>
  <TitlesOfParts>
    <vt:vector size="20" baseType="lpstr">
      <vt:lpstr>Arial</vt:lpstr>
      <vt:lpstr>Calibri</vt:lpstr>
      <vt:lpstr>Calibri Light</vt:lpstr>
      <vt:lpstr>Century Gothic</vt:lpstr>
      <vt:lpstr>1_Office Theme</vt:lpstr>
      <vt:lpstr>2_Office Theme</vt:lpstr>
      <vt:lpstr>Office Theme</vt:lpstr>
      <vt:lpstr>3_Office Theme</vt:lpstr>
      <vt:lpstr>6_Office Theme</vt:lpstr>
      <vt:lpstr>Phonics</vt:lpstr>
      <vt:lpstr>th</vt:lpstr>
      <vt:lpstr>th</vt:lpstr>
      <vt:lpstr>th </vt:lpstr>
      <vt:lpstr>th</vt:lpstr>
      <vt:lpstr>th</vt:lpstr>
      <vt:lpstr>th</vt:lpstr>
      <vt:lpstr>Wie sagt man das?</vt:lpstr>
      <vt:lpstr>Wie sagt man das?</vt:lpstr>
      <vt:lpstr>Wie sagt man das?</vt:lpstr>
      <vt:lpstr>Phonetik: Wie schreibt man das?</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Natalie Finlayson</dc:creator>
  <cp:lastModifiedBy>falafalie@gmail.com</cp:lastModifiedBy>
  <cp:revision>158</cp:revision>
  <dcterms:created xsi:type="dcterms:W3CDTF">2020-03-10T16:54:18Z</dcterms:created>
  <dcterms:modified xsi:type="dcterms:W3CDTF">2020-04-01T13:16:19Z</dcterms:modified>
</cp:coreProperties>
</file>