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3" d="100"/>
          <a:sy n="113" d="100"/>
        </p:scale>
        <p:origin x="37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117A1-FA78-4D45-A59B-3BDF78204486}" type="datetimeFigureOut">
              <a:rPr lang="en-GB" smtClean="0"/>
              <a:t>27/09/2019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3C3D4-C5C9-4267-A77E-4365483415E9}" type="slidenum">
              <a:rPr lang="en-GB" smtClean="0"/>
              <a:t>‹#›</a:t>
            </a:fld>
            <a:endParaRPr lang="en-GB"/>
          </a:p>
        </p:txBody>
      </p:sp>
    </p:spTree>
    <p:extLst>
      <p:ext uri="{BB962C8B-B14F-4D97-AF65-F5344CB8AC3E}">
        <p14:creationId xmlns:p14="http://schemas.microsoft.com/office/powerpoint/2010/main" val="2088809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Teacher-led</a:t>
            </a:r>
            <a:r>
              <a:rPr lang="en-GB" b="1" baseline="0" dirty="0" smtClean="0"/>
              <a:t> whole class speaking activity</a:t>
            </a:r>
            <a:br>
              <a:rPr lang="en-GB" b="1" baseline="0" dirty="0" smtClean="0"/>
            </a:br>
            <a:r>
              <a:rPr lang="en-GB" b="1" baseline="0" dirty="0" err="1" smtClean="0"/>
              <a:t>Bist</a:t>
            </a:r>
            <a:r>
              <a:rPr lang="en-GB" b="1" baseline="0" dirty="0" smtClean="0"/>
              <a:t> du </a:t>
            </a:r>
            <a:r>
              <a:rPr lang="en-GB" b="1" baseline="0" dirty="0" err="1" smtClean="0"/>
              <a:t>eine</a:t>
            </a:r>
            <a:r>
              <a:rPr lang="en-GB" b="1" baseline="0" dirty="0" smtClean="0"/>
              <a:t> Form?  </a:t>
            </a:r>
            <a:r>
              <a:rPr lang="en-GB" b="1" baseline="0" dirty="0" smtClean="0">
                <a:sym typeface="Wingdings" panose="05000000000000000000" pitchFamily="2" charset="2"/>
              </a:rPr>
              <a:t> </a:t>
            </a:r>
            <a:r>
              <a:rPr lang="en-GB" b="1" baseline="0" dirty="0" err="1" smtClean="0">
                <a:sym typeface="Wingdings" panose="05000000000000000000" pitchFamily="2" charset="2"/>
              </a:rPr>
              <a:t>Ich</a:t>
            </a:r>
            <a:r>
              <a:rPr lang="en-GB" b="1" baseline="0" dirty="0" smtClean="0">
                <a:sym typeface="Wingdings" panose="05000000000000000000" pitchFamily="2" charset="2"/>
              </a:rPr>
              <a:t> bin </a:t>
            </a:r>
            <a:r>
              <a:rPr lang="en-GB" b="1" baseline="0" dirty="0" err="1" smtClean="0">
                <a:sym typeface="Wingdings" panose="05000000000000000000" pitchFamily="2" charset="2"/>
              </a:rPr>
              <a:t>keine</a:t>
            </a:r>
            <a:r>
              <a:rPr lang="en-GB" b="1" baseline="0" dirty="0" smtClean="0">
                <a:sym typeface="Wingdings" panose="05000000000000000000" pitchFamily="2" charset="2"/>
              </a:rPr>
              <a:t> Form.</a:t>
            </a:r>
            <a:endParaRPr lang="en-GB" b="1" baseline="0" dirty="0" smtClean="0"/>
          </a:p>
          <a:p>
            <a:r>
              <a:rPr lang="en-GB" b="0" baseline="0" dirty="0" smtClean="0"/>
              <a:t>This activity focuses on practising </a:t>
            </a:r>
            <a:r>
              <a:rPr lang="en-GB" b="0" baseline="0" dirty="0" err="1" smtClean="0"/>
              <a:t>kein</a:t>
            </a:r>
            <a:r>
              <a:rPr lang="en-GB" b="0" baseline="0" dirty="0" smtClean="0"/>
              <a:t>/</a:t>
            </a:r>
            <a:r>
              <a:rPr lang="en-GB" b="0" baseline="0" dirty="0" err="1" smtClean="0"/>
              <a:t>keine</a:t>
            </a:r>
            <a:r>
              <a:rPr lang="en-GB" b="0" baseline="0" dirty="0" smtClean="0"/>
              <a:t>/</a:t>
            </a:r>
            <a:r>
              <a:rPr lang="en-GB" b="0" baseline="0" dirty="0" err="1" smtClean="0"/>
              <a:t>kein</a:t>
            </a:r>
            <a:r>
              <a:rPr lang="en-GB" b="0" baseline="0" dirty="0" smtClean="0"/>
              <a:t> and elicits the answer ‘</a:t>
            </a:r>
            <a:r>
              <a:rPr lang="en-GB" b="0" baseline="0" dirty="0" err="1" smtClean="0"/>
              <a:t>Ich</a:t>
            </a:r>
            <a:r>
              <a:rPr lang="en-GB" b="0" baseline="0" dirty="0" smtClean="0"/>
              <a:t> bin’ to ensure that these forms and meanings are fully practising, before asking students to actively differentiate between ‘</a:t>
            </a:r>
            <a:r>
              <a:rPr lang="en-GB" b="0" baseline="0" dirty="0" err="1" smtClean="0"/>
              <a:t>kein</a:t>
            </a:r>
            <a:r>
              <a:rPr lang="en-GB" b="0" baseline="0" dirty="0" smtClean="0"/>
              <a:t>’ and ‘</a:t>
            </a:r>
            <a:r>
              <a:rPr lang="en-GB" b="0" baseline="0" dirty="0" err="1" smtClean="0"/>
              <a:t>nicht</a:t>
            </a:r>
            <a:r>
              <a:rPr lang="en-GB" b="0" baseline="0" dirty="0" smtClean="0"/>
              <a:t>’.</a:t>
            </a:r>
          </a:p>
          <a:p>
            <a:r>
              <a:rPr lang="en-GB" b="0" baseline="0" dirty="0" smtClean="0"/>
              <a:t>It is framed as a game in which students are not allowed to say ‘</a:t>
            </a:r>
            <a:r>
              <a:rPr lang="en-GB" b="0" baseline="0" dirty="0" err="1" smtClean="0"/>
              <a:t>Ja</a:t>
            </a:r>
            <a:r>
              <a:rPr lang="en-GB" b="0" baseline="0" dirty="0" smtClean="0"/>
              <a:t>/Nein’.</a:t>
            </a:r>
            <a:br>
              <a:rPr lang="en-GB" b="0" baseline="0" dirty="0" smtClean="0"/>
            </a:br>
            <a:r>
              <a:rPr lang="en-GB" b="0" baseline="0" dirty="0" smtClean="0"/>
              <a:t>Teacher asks </a:t>
            </a:r>
            <a:r>
              <a:rPr lang="en-GB" b="0" baseline="0" dirty="0" err="1" smtClean="0"/>
              <a:t>Bist</a:t>
            </a:r>
            <a:r>
              <a:rPr lang="en-GB" b="0" baseline="0" dirty="0" smtClean="0"/>
              <a:t> du </a:t>
            </a:r>
            <a:r>
              <a:rPr lang="en-GB" b="0" baseline="0" dirty="0" err="1" smtClean="0"/>
              <a:t>ein</a:t>
            </a:r>
            <a:r>
              <a:rPr lang="en-GB" b="0" baseline="0" dirty="0" smtClean="0"/>
              <a:t>…  Students respond </a:t>
            </a:r>
            <a:r>
              <a:rPr lang="en-GB" b="0" baseline="0" dirty="0" err="1" smtClean="0"/>
              <a:t>Ich</a:t>
            </a:r>
            <a:r>
              <a:rPr lang="en-GB" b="0" baseline="0" dirty="0" smtClean="0"/>
              <a:t> bin </a:t>
            </a:r>
            <a:r>
              <a:rPr lang="en-GB" b="0" baseline="0" dirty="0" err="1" smtClean="0"/>
              <a:t>kein</a:t>
            </a:r>
            <a:r>
              <a:rPr lang="en-GB" b="0" baseline="0" dirty="0" smtClean="0"/>
              <a:t>/</a:t>
            </a:r>
            <a:r>
              <a:rPr lang="en-GB" b="0" baseline="0" dirty="0" err="1" smtClean="0"/>
              <a:t>keine</a:t>
            </a:r>
            <a:r>
              <a:rPr lang="en-GB" b="0" baseline="0" dirty="0" smtClean="0"/>
              <a:t>/</a:t>
            </a:r>
            <a:r>
              <a:rPr lang="en-GB" b="0" baseline="0" dirty="0" err="1" smtClean="0"/>
              <a:t>kein</a:t>
            </a:r>
            <a:r>
              <a:rPr lang="en-GB" b="0" baseline="0" dirty="0" smtClean="0"/>
              <a:t> or </a:t>
            </a:r>
            <a:r>
              <a:rPr lang="en-GB" b="0" baseline="0" dirty="0" err="1" smtClean="0"/>
              <a:t>Ich</a:t>
            </a:r>
            <a:r>
              <a:rPr lang="en-GB" b="0" baseline="0" dirty="0" smtClean="0"/>
              <a:t> bin </a:t>
            </a:r>
            <a:r>
              <a:rPr lang="en-GB" b="0" baseline="0" dirty="0" err="1" smtClean="0"/>
              <a:t>ein</a:t>
            </a:r>
            <a:r>
              <a:rPr lang="en-GB" b="0" baseline="0" dirty="0" smtClean="0"/>
              <a:t>/</a:t>
            </a:r>
            <a:r>
              <a:rPr lang="en-GB" b="0" baseline="0" dirty="0" err="1" smtClean="0"/>
              <a:t>eine</a:t>
            </a:r>
            <a:r>
              <a:rPr lang="en-GB" b="0" baseline="0" dirty="0" smtClean="0"/>
              <a:t>/</a:t>
            </a:r>
            <a:r>
              <a:rPr lang="en-GB" b="0" baseline="0" dirty="0" err="1" smtClean="0"/>
              <a:t>ein</a:t>
            </a:r>
            <a:r>
              <a:rPr lang="en-GB" b="0" baseline="0" dirty="0" smtClean="0"/>
              <a:t> when correct. </a:t>
            </a:r>
            <a:br>
              <a:rPr lang="en-GB" b="0" baseline="0" dirty="0" smtClean="0"/>
            </a:br>
            <a:r>
              <a:rPr lang="en-GB" b="0" baseline="0" dirty="0" smtClean="0"/>
              <a:t/>
            </a:r>
            <a:br>
              <a:rPr lang="en-GB" b="0" baseline="0" dirty="0" smtClean="0"/>
            </a:br>
            <a:r>
              <a:rPr lang="en-GB" b="0" baseline="0" dirty="0" smtClean="0"/>
              <a:t>This slide models the task and language used.</a:t>
            </a:r>
            <a:br>
              <a:rPr lang="en-GB" b="0" baseline="0" dirty="0" smtClean="0"/>
            </a:br>
            <a:endParaRPr lang="en-GB" b="0"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443667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Ist</a:t>
            </a:r>
            <a:r>
              <a:rPr lang="en-GB" b="1" baseline="0" dirty="0" smtClean="0"/>
              <a:t> das </a:t>
            </a:r>
            <a:r>
              <a:rPr lang="en-GB" b="1" baseline="0" dirty="0" err="1" smtClean="0"/>
              <a:t>eine</a:t>
            </a:r>
            <a:r>
              <a:rPr lang="en-GB" b="1" baseline="0" dirty="0" smtClean="0"/>
              <a:t> Form? </a:t>
            </a:r>
            <a:r>
              <a:rPr lang="en-GB" b="1" baseline="0" dirty="0" smtClean="0">
                <a:sym typeface="Wingdings" panose="05000000000000000000" pitchFamily="2" charset="2"/>
              </a:rPr>
              <a:t> Das </a:t>
            </a:r>
            <a:r>
              <a:rPr lang="en-GB" b="1" baseline="0" dirty="0" err="1" smtClean="0">
                <a:sym typeface="Wingdings" panose="05000000000000000000" pitchFamily="2" charset="2"/>
              </a:rPr>
              <a:t>ist</a:t>
            </a:r>
            <a:r>
              <a:rPr lang="en-GB" b="1" baseline="0" dirty="0" smtClean="0">
                <a:sym typeface="Wingdings" panose="05000000000000000000" pitchFamily="2" charset="2"/>
              </a:rPr>
              <a:t> </a:t>
            </a:r>
            <a:r>
              <a:rPr lang="en-GB" b="1" baseline="0" dirty="0" err="1" smtClean="0">
                <a:sym typeface="Wingdings" panose="05000000000000000000" pitchFamily="2" charset="2"/>
              </a:rPr>
              <a:t>eine</a:t>
            </a:r>
            <a:r>
              <a:rPr lang="en-GB" b="1" baseline="0" dirty="0" smtClean="0">
                <a:sym typeface="Wingdings" panose="05000000000000000000" pitchFamily="2" charset="2"/>
              </a:rPr>
              <a:t> Form.</a:t>
            </a:r>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905355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Ist</a:t>
            </a:r>
            <a:r>
              <a:rPr lang="en-GB" b="1" baseline="0" dirty="0" smtClean="0"/>
              <a:t> das </a:t>
            </a:r>
            <a:r>
              <a:rPr lang="en-GB" b="1" baseline="0" dirty="0" err="1" smtClean="0"/>
              <a:t>ein</a:t>
            </a:r>
            <a:r>
              <a:rPr lang="en-GB" b="1" baseline="0" dirty="0" smtClean="0"/>
              <a:t> Mensch? </a:t>
            </a:r>
            <a:r>
              <a:rPr lang="en-GB" b="1" baseline="0" dirty="0" smtClean="0">
                <a:sym typeface="Wingdings" panose="05000000000000000000" pitchFamily="2" charset="2"/>
              </a:rPr>
              <a:t> Das </a:t>
            </a:r>
            <a:r>
              <a:rPr lang="en-GB" b="1" baseline="0" dirty="0" err="1" smtClean="0">
                <a:sym typeface="Wingdings" panose="05000000000000000000" pitchFamily="2" charset="2"/>
              </a:rPr>
              <a:t>ist</a:t>
            </a:r>
            <a:r>
              <a:rPr lang="en-GB" b="1" baseline="0" dirty="0" smtClean="0">
                <a:sym typeface="Wingdings" panose="05000000000000000000" pitchFamily="2" charset="2"/>
              </a:rPr>
              <a:t> </a:t>
            </a:r>
            <a:r>
              <a:rPr lang="en-GB" b="1" baseline="0" dirty="0" err="1" smtClean="0">
                <a:sym typeface="Wingdings" panose="05000000000000000000" pitchFamily="2" charset="2"/>
              </a:rPr>
              <a:t>ein</a:t>
            </a:r>
            <a:r>
              <a:rPr lang="en-GB" b="1" baseline="0" dirty="0" smtClean="0">
                <a:sym typeface="Wingdings" panose="05000000000000000000" pitchFamily="2" charset="2"/>
              </a:rPr>
              <a:t> Mensch.</a:t>
            </a:r>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519803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Ist</a:t>
            </a:r>
            <a:r>
              <a:rPr lang="en-GB" b="1" baseline="0" dirty="0" smtClean="0"/>
              <a:t> das </a:t>
            </a:r>
            <a:r>
              <a:rPr lang="en-GB" b="1" baseline="0" dirty="0" err="1" smtClean="0"/>
              <a:t>ein</a:t>
            </a:r>
            <a:r>
              <a:rPr lang="en-GB" b="1" baseline="0" dirty="0" smtClean="0"/>
              <a:t> Ding? </a:t>
            </a:r>
            <a:r>
              <a:rPr lang="en-GB" b="1" baseline="0" dirty="0" smtClean="0">
                <a:sym typeface="Wingdings" panose="05000000000000000000" pitchFamily="2" charset="2"/>
              </a:rPr>
              <a:t> Das </a:t>
            </a:r>
            <a:r>
              <a:rPr lang="en-GB" b="1" baseline="0" dirty="0" err="1" smtClean="0">
                <a:sym typeface="Wingdings" panose="05000000000000000000" pitchFamily="2" charset="2"/>
              </a:rPr>
              <a:t>ist</a:t>
            </a:r>
            <a:r>
              <a:rPr lang="en-GB" b="1" baseline="0" dirty="0" smtClean="0">
                <a:sym typeface="Wingdings" panose="05000000000000000000" pitchFamily="2" charset="2"/>
              </a:rPr>
              <a:t> </a:t>
            </a:r>
            <a:r>
              <a:rPr lang="en-GB" b="1" baseline="0" dirty="0" err="1" smtClean="0">
                <a:sym typeface="Wingdings" panose="05000000000000000000" pitchFamily="2" charset="2"/>
              </a:rPr>
              <a:t>kein</a:t>
            </a:r>
            <a:r>
              <a:rPr lang="en-GB" b="1" baseline="0" dirty="0" smtClean="0">
                <a:sym typeface="Wingdings" panose="05000000000000000000" pitchFamily="2" charset="2"/>
              </a:rPr>
              <a:t> Ding.</a:t>
            </a:r>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82390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Ist</a:t>
            </a:r>
            <a:r>
              <a:rPr lang="en-GB" b="1" baseline="0" dirty="0" smtClean="0"/>
              <a:t> das </a:t>
            </a:r>
            <a:r>
              <a:rPr lang="en-GB" b="1" baseline="0" dirty="0" err="1" smtClean="0"/>
              <a:t>eine</a:t>
            </a:r>
            <a:r>
              <a:rPr lang="en-GB" b="1" baseline="0" dirty="0" smtClean="0"/>
              <a:t> Form? </a:t>
            </a:r>
            <a:r>
              <a:rPr lang="en-GB" b="1" baseline="0" dirty="0" smtClean="0">
                <a:sym typeface="Wingdings" panose="05000000000000000000" pitchFamily="2" charset="2"/>
              </a:rPr>
              <a:t> Das </a:t>
            </a:r>
            <a:r>
              <a:rPr lang="en-GB" b="1" baseline="0" dirty="0" err="1" smtClean="0">
                <a:sym typeface="Wingdings" panose="05000000000000000000" pitchFamily="2" charset="2"/>
              </a:rPr>
              <a:t>ist</a:t>
            </a:r>
            <a:r>
              <a:rPr lang="en-GB" b="1" baseline="0" dirty="0" smtClean="0">
                <a:sym typeface="Wingdings" panose="05000000000000000000" pitchFamily="2" charset="2"/>
              </a:rPr>
              <a:t> </a:t>
            </a:r>
            <a:r>
              <a:rPr lang="en-GB" b="1" baseline="0" dirty="0" err="1" smtClean="0">
                <a:sym typeface="Wingdings" panose="05000000000000000000" pitchFamily="2" charset="2"/>
              </a:rPr>
              <a:t>keine</a:t>
            </a:r>
            <a:r>
              <a:rPr lang="en-GB" b="1" baseline="0" dirty="0" smtClean="0">
                <a:sym typeface="Wingdings" panose="05000000000000000000" pitchFamily="2" charset="2"/>
              </a:rPr>
              <a:t> Form.</a:t>
            </a:r>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92654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Lesen</a:t>
            </a:r>
            <a:r>
              <a:rPr lang="en-GB" b="1" dirty="0" smtClean="0"/>
              <a:t>: Version 1</a:t>
            </a:r>
          </a:p>
          <a:p>
            <a:r>
              <a:rPr lang="en-GB" b="1" dirty="0" smtClean="0"/>
              <a:t>Note</a:t>
            </a:r>
            <a:r>
              <a:rPr lang="en-GB" b="1" dirty="0"/>
              <a:t>: </a:t>
            </a:r>
            <a:r>
              <a:rPr lang="en-GB" b="1" dirty="0" smtClean="0"/>
              <a:t>This</a:t>
            </a:r>
            <a:r>
              <a:rPr lang="en-GB" b="1" baseline="0" dirty="0" smtClean="0"/>
              <a:t> version is the more straightforward version of the task, in which only </a:t>
            </a:r>
            <a:r>
              <a:rPr lang="en-GB" b="1" baseline="0" dirty="0" err="1" smtClean="0"/>
              <a:t>nicht</a:t>
            </a:r>
            <a:r>
              <a:rPr lang="en-GB" b="1" baseline="0" dirty="0" smtClean="0"/>
              <a:t> or </a:t>
            </a:r>
            <a:r>
              <a:rPr lang="en-GB" b="1" baseline="0" dirty="0" err="1" smtClean="0"/>
              <a:t>kein</a:t>
            </a:r>
            <a:r>
              <a:rPr lang="en-GB" b="1" baseline="0" dirty="0" smtClean="0"/>
              <a:t>/</a:t>
            </a:r>
            <a:r>
              <a:rPr lang="en-GB" b="1" baseline="0" dirty="0" err="1" smtClean="0"/>
              <a:t>keine</a:t>
            </a:r>
            <a:r>
              <a:rPr lang="en-GB" b="1" baseline="0" dirty="0" smtClean="0"/>
              <a:t>/</a:t>
            </a:r>
            <a:r>
              <a:rPr lang="en-GB" b="1" baseline="0" dirty="0" err="1" smtClean="0"/>
              <a:t>kein</a:t>
            </a:r>
            <a:r>
              <a:rPr lang="en-GB" b="1" baseline="0" dirty="0" smtClean="0"/>
              <a:t> are possible.</a:t>
            </a:r>
            <a:r>
              <a:rPr lang="en-GB" baseline="0" dirty="0" smtClean="0"/>
              <a:t/>
            </a:r>
            <a:br>
              <a:rPr lang="en-GB" baseline="0" dirty="0" smtClean="0"/>
            </a:br>
            <a:r>
              <a:rPr lang="en-GB" baseline="0" dirty="0" smtClean="0"/>
              <a:t>With this version, it is possible that students will notice a ‘shortcut’ to their thinking, i.e., that when the word following the gap starts with a capital letter (and is therefore a noun), then the gap needs to be ‘</a:t>
            </a:r>
            <a:r>
              <a:rPr lang="en-GB" baseline="0" dirty="0" err="1" smtClean="0"/>
              <a:t>kein</a:t>
            </a:r>
            <a:r>
              <a:rPr lang="en-GB" baseline="0" dirty="0" smtClean="0"/>
              <a:t>/</a:t>
            </a:r>
            <a:r>
              <a:rPr lang="en-GB" baseline="0" dirty="0" err="1" smtClean="0"/>
              <a:t>keine</a:t>
            </a:r>
            <a:r>
              <a:rPr lang="en-GB" baseline="0" dirty="0" smtClean="0"/>
              <a:t>/</a:t>
            </a:r>
            <a:r>
              <a:rPr lang="en-GB" baseline="0" dirty="0" err="1" smtClean="0"/>
              <a:t>kein</a:t>
            </a:r>
            <a:r>
              <a:rPr lang="en-GB" baseline="0" dirty="0" smtClean="0"/>
              <a:t>’ rather than </a:t>
            </a:r>
            <a:r>
              <a:rPr lang="en-GB" baseline="0" dirty="0" err="1" smtClean="0"/>
              <a:t>nicht</a:t>
            </a:r>
            <a:r>
              <a:rPr lang="en-GB" baseline="0" dirty="0" smtClean="0"/>
              <a:t>.  However, given that a) noticing capital letters is also something we struggle to get students to do consistently, and that b) they still need to know the gender of the noun to decide whether it is </a:t>
            </a:r>
            <a:r>
              <a:rPr lang="en-GB" baseline="0" dirty="0" err="1" smtClean="0"/>
              <a:t>kein</a:t>
            </a:r>
            <a:r>
              <a:rPr lang="en-GB" baseline="0" dirty="0" smtClean="0"/>
              <a:t> or </a:t>
            </a:r>
            <a:r>
              <a:rPr lang="en-GB" baseline="0" dirty="0" err="1" smtClean="0"/>
              <a:t>keine</a:t>
            </a:r>
            <a:r>
              <a:rPr lang="en-GB" baseline="0" dirty="0" smtClean="0"/>
              <a:t>, there is still a lot of thinking involved in the task.</a:t>
            </a:r>
          </a:p>
          <a:p>
            <a:endParaRPr lang="en-GB" baseline="0" dirty="0" smtClean="0"/>
          </a:p>
          <a:p>
            <a:r>
              <a:rPr lang="en-GB" b="1" baseline="0" dirty="0" smtClean="0"/>
              <a:t>Note that to do both versions of the task with different learners simultaneously, students would need a copy of the task on paper.</a:t>
            </a:r>
            <a:endParaRPr lang="en-GB" b="1"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1162623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Lesson: Version 2</a:t>
            </a:r>
            <a:br>
              <a:rPr lang="en-GB" b="1" dirty="0" smtClean="0"/>
            </a:br>
            <a:r>
              <a:rPr lang="en-GB" b="1" dirty="0" smtClean="0"/>
              <a:t>This is the more challenging version of the task, because four answers are possible.</a:t>
            </a:r>
          </a:p>
          <a:p>
            <a:r>
              <a:rPr lang="en-GB" b="1" dirty="0" smtClean="0"/>
              <a:t>Note</a:t>
            </a:r>
            <a:r>
              <a:rPr lang="en-GB" b="1" dirty="0"/>
              <a:t>: Stress the instruction ‘if necessary’ and reinforce the message that ‘nothing’ is a possible answer, here.</a:t>
            </a:r>
            <a:r>
              <a:rPr lang="en-GB" dirty="0"/>
              <a:t/>
            </a:r>
            <a:br>
              <a:rPr lang="en-GB" dirty="0"/>
            </a:br>
            <a:r>
              <a:rPr lang="en-GB" dirty="0"/>
              <a:t>The four possibilities are: </a:t>
            </a:r>
            <a:r>
              <a:rPr lang="en-GB" dirty="0" err="1"/>
              <a:t>nicht</a:t>
            </a:r>
            <a:r>
              <a:rPr lang="en-GB" dirty="0"/>
              <a:t>, </a:t>
            </a:r>
            <a:r>
              <a:rPr lang="en-GB" dirty="0" err="1"/>
              <a:t>kein</a:t>
            </a:r>
            <a:r>
              <a:rPr lang="en-GB" dirty="0"/>
              <a:t>(e), nothing, </a:t>
            </a:r>
            <a:r>
              <a:rPr lang="en-GB" dirty="0" err="1"/>
              <a:t>ein</a:t>
            </a:r>
            <a:r>
              <a:rPr lang="en-GB" dirty="0"/>
              <a:t>(e). Students must relate the quiz item to the corresponding picture.</a:t>
            </a:r>
          </a:p>
          <a:p>
            <a:r>
              <a:rPr lang="en-GB" dirty="0"/>
              <a:t>This reading task contrasts </a:t>
            </a:r>
            <a:r>
              <a:rPr lang="en-GB" dirty="0" err="1"/>
              <a:t>nicht</a:t>
            </a:r>
            <a:r>
              <a:rPr lang="en-GB" dirty="0"/>
              <a:t> and </a:t>
            </a:r>
            <a:r>
              <a:rPr lang="en-GB" dirty="0" err="1"/>
              <a:t>kein</a:t>
            </a:r>
            <a:r>
              <a:rPr lang="en-GB" dirty="0"/>
              <a:t>, but so that students need to understand and connect the meaning and form of the words, not all of the items need negating.</a:t>
            </a:r>
            <a:br>
              <a:rPr lang="en-GB" dirty="0"/>
            </a:br>
            <a:r>
              <a:rPr lang="en-GB" dirty="0"/>
              <a:t>This prevents students just putting </a:t>
            </a:r>
            <a:r>
              <a:rPr lang="en-GB" dirty="0" err="1"/>
              <a:t>kein</a:t>
            </a:r>
            <a:r>
              <a:rPr lang="en-GB" dirty="0"/>
              <a:t> in front of any words with capital letters, for example, or </a:t>
            </a:r>
            <a:r>
              <a:rPr lang="en-GB" dirty="0" err="1"/>
              <a:t>nicht</a:t>
            </a:r>
            <a:r>
              <a:rPr lang="en-GB" dirty="0"/>
              <a:t> before any word without a capital letter.</a:t>
            </a:r>
          </a:p>
          <a:p>
            <a:r>
              <a:rPr lang="en-GB" dirty="0"/>
              <a:t>So, for example, number 3 needs nothing, because the picture being described is ‘</a:t>
            </a:r>
            <a:r>
              <a:rPr lang="en-GB" dirty="0" err="1"/>
              <a:t>klein</a:t>
            </a:r>
            <a:r>
              <a:rPr lang="en-GB" dirty="0"/>
              <a:t>’ (small). The same is true of number 5.</a:t>
            </a:r>
            <a:br>
              <a:rPr lang="en-GB" dirty="0"/>
            </a:br>
            <a:r>
              <a:rPr lang="en-GB" dirty="0"/>
              <a:t>And number 8 needs ‘</a:t>
            </a:r>
            <a:r>
              <a:rPr lang="en-GB" dirty="0" err="1"/>
              <a:t>ein</a:t>
            </a:r>
            <a:r>
              <a:rPr lang="en-GB" dirty="0"/>
              <a:t>’ instead of ‘</a:t>
            </a:r>
            <a:r>
              <a:rPr lang="en-GB" dirty="0" err="1"/>
              <a:t>kein</a:t>
            </a:r>
            <a:r>
              <a:rPr lang="en-GB" dirty="0"/>
              <a:t>’ because the picture shows an exercise book.</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1343082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Hören</a:t>
            </a:r>
            <a:r>
              <a:rPr lang="en-GB" b="1" dirty="0" smtClean="0"/>
              <a:t>:</a:t>
            </a:r>
            <a:r>
              <a:rPr lang="en-GB" b="1" baseline="0" dirty="0" smtClean="0"/>
              <a:t> Version 1</a:t>
            </a:r>
            <a:br>
              <a:rPr lang="en-GB" b="1" baseline="0" dirty="0" smtClean="0"/>
            </a:br>
            <a:r>
              <a:rPr lang="en-GB" b="0" baseline="0" dirty="0" smtClean="0"/>
              <a:t>In this version of the task, the answer is always either </a:t>
            </a:r>
            <a:r>
              <a:rPr lang="en-GB" b="0" baseline="0" dirty="0" err="1" smtClean="0"/>
              <a:t>kein</a:t>
            </a:r>
            <a:r>
              <a:rPr lang="en-GB" b="0" baseline="0" dirty="0" smtClean="0"/>
              <a:t>/</a:t>
            </a:r>
            <a:r>
              <a:rPr lang="en-GB" b="0" baseline="0" dirty="0" err="1" smtClean="0"/>
              <a:t>keine</a:t>
            </a:r>
            <a:r>
              <a:rPr lang="en-GB" b="0" baseline="0" dirty="0" smtClean="0"/>
              <a:t>/</a:t>
            </a:r>
            <a:r>
              <a:rPr lang="en-GB" b="0" baseline="0" dirty="0" err="1" smtClean="0"/>
              <a:t>kein</a:t>
            </a:r>
            <a:r>
              <a:rPr lang="en-GB" b="0" baseline="0" dirty="0" smtClean="0"/>
              <a:t> or </a:t>
            </a:r>
            <a:r>
              <a:rPr lang="en-GB" b="0" baseline="0" dirty="0" err="1" smtClean="0"/>
              <a:t>nicht</a:t>
            </a: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 that to do both versions of the task with different learners simultaneously, students would need a copy of the task on paper.</a:t>
            </a:r>
            <a:endParaRPr lang="en-GB" b="1" dirty="0" smtClean="0"/>
          </a:p>
          <a:p>
            <a:endParaRPr lang="en-GB" b="1" dirty="0" smtClean="0"/>
          </a:p>
          <a:p>
            <a:r>
              <a:rPr lang="en-GB" b="1" dirty="0" smtClean="0"/>
              <a:t>Transcript</a:t>
            </a:r>
            <a:r>
              <a:rPr lang="en-GB" b="1" dirty="0"/>
              <a:t>.</a:t>
            </a:r>
          </a:p>
          <a:p>
            <a:endParaRPr lang="en-GB" dirty="0"/>
          </a:p>
          <a:p>
            <a:r>
              <a:rPr lang="en-GB" sz="1200" b="1" kern="1200" dirty="0" err="1">
                <a:solidFill>
                  <a:schemeClr val="tx1"/>
                </a:solidFill>
                <a:effectLst/>
                <a:latin typeface="+mn-lt"/>
                <a:ea typeface="+mn-ea"/>
                <a:cs typeface="+mn-cs"/>
              </a:rPr>
              <a:t>Eins</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blau</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Zwei</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Form?</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Nein</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Drei</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Vier</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Zug?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endParaRPr lang="en-GB" dirty="0"/>
          </a:p>
          <a:p>
            <a:r>
              <a:rPr lang="en-GB" sz="1200" kern="1200" dirty="0" err="1">
                <a:solidFill>
                  <a:schemeClr val="tx1"/>
                </a:solidFill>
                <a:effectLst/>
                <a:latin typeface="+mn-lt"/>
                <a:ea typeface="+mn-ea"/>
                <a:cs typeface="+mn-cs"/>
              </a:rPr>
              <a:t>Eins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Ding?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klein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gelb</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Vier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Banane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69C60968-4BCF-4AF1-94D3-7CA00143328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61011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Hören</a:t>
            </a:r>
            <a:r>
              <a:rPr lang="en-GB" b="1" dirty="0" smtClean="0"/>
              <a:t>:</a:t>
            </a:r>
            <a:r>
              <a:rPr lang="en-GB" b="1" baseline="0" dirty="0" smtClean="0"/>
              <a:t> Version 2</a:t>
            </a:r>
            <a:br>
              <a:rPr lang="en-GB" b="1" baseline="0" dirty="0" smtClean="0"/>
            </a:br>
            <a:r>
              <a:rPr lang="en-GB" b="0" baseline="0" dirty="0" smtClean="0"/>
              <a:t>In this more challenging version of the task, students are alerted to the possibility of 4 different answers (as in the reading).</a:t>
            </a:r>
          </a:p>
          <a:p>
            <a:r>
              <a:rPr lang="en-GB" b="0" baseline="0" dirty="0" smtClean="0"/>
              <a:t>In the 2</a:t>
            </a:r>
            <a:r>
              <a:rPr lang="en-GB" b="0" baseline="30000" dirty="0" smtClean="0"/>
              <a:t>nd</a:t>
            </a:r>
            <a:r>
              <a:rPr lang="en-GB" b="0" baseline="0" dirty="0" smtClean="0"/>
              <a:t> set of 4 questions, these possibilities are used.</a:t>
            </a:r>
            <a:br>
              <a:rPr lang="en-GB" b="0" baseline="0" dirty="0" smtClean="0"/>
            </a:br>
            <a:endParaRPr lang="en-GB" b="1" dirty="0" smtClean="0"/>
          </a:p>
          <a:p>
            <a:r>
              <a:rPr lang="en-GB" b="1" dirty="0" smtClean="0"/>
              <a:t>Transcript</a:t>
            </a:r>
            <a:r>
              <a:rPr lang="en-GB" b="1" dirty="0"/>
              <a:t>.</a:t>
            </a:r>
          </a:p>
          <a:p>
            <a:endParaRPr lang="en-GB" dirty="0"/>
          </a:p>
          <a:p>
            <a:r>
              <a:rPr lang="en-GB" sz="1200" b="1" kern="1200" dirty="0" err="1">
                <a:solidFill>
                  <a:schemeClr val="tx1"/>
                </a:solidFill>
                <a:effectLst/>
                <a:latin typeface="+mn-lt"/>
                <a:ea typeface="+mn-ea"/>
                <a:cs typeface="+mn-cs"/>
              </a:rPr>
              <a:t>Eins</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blau</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Zwei</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Form?</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Nein</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Drei</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Vier</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Zug?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endParaRPr lang="en-GB" dirty="0"/>
          </a:p>
          <a:p>
            <a:r>
              <a:rPr lang="en-GB" sz="1200" kern="1200" dirty="0" err="1">
                <a:solidFill>
                  <a:schemeClr val="tx1"/>
                </a:solidFill>
                <a:effectLst/>
                <a:latin typeface="+mn-lt"/>
                <a:ea typeface="+mn-ea"/>
                <a:cs typeface="+mn-cs"/>
              </a:rPr>
              <a:t>Eins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Ding?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klein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gelb</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Vier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Banane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69C60968-4BCF-4AF1-94D3-7CA00143328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983415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Speaking game activity.</a:t>
            </a:r>
          </a:p>
          <a:p>
            <a:endParaRPr lang="en-GB" dirty="0"/>
          </a:p>
          <a:p>
            <a:r>
              <a:rPr lang="en-GB" dirty="0" smtClean="0"/>
              <a:t>Yes/No </a:t>
            </a:r>
            <a:r>
              <a:rPr lang="en-GB" dirty="0"/>
              <a:t>game (i.e. you are </a:t>
            </a:r>
            <a:r>
              <a:rPr lang="en-GB" b="1" dirty="0"/>
              <a:t>not allowed </a:t>
            </a:r>
            <a:r>
              <a:rPr lang="en-GB" dirty="0"/>
              <a:t>to say </a:t>
            </a:r>
            <a:r>
              <a:rPr lang="en-GB" dirty="0" err="1"/>
              <a:t>Ja</a:t>
            </a:r>
            <a:r>
              <a:rPr lang="en-GB" dirty="0"/>
              <a:t>/Nein or you </a:t>
            </a:r>
            <a:r>
              <a:rPr lang="en-GB" dirty="0" smtClean="0"/>
              <a:t>forfeit </a:t>
            </a:r>
            <a:r>
              <a:rPr lang="en-GB" dirty="0"/>
              <a:t>your card)</a:t>
            </a:r>
          </a:p>
          <a:p>
            <a:r>
              <a:rPr lang="en-GB" dirty="0"/>
              <a:t>C</a:t>
            </a:r>
            <a:r>
              <a:rPr lang="en-GB" dirty="0" smtClean="0"/>
              <a:t>reate </a:t>
            </a:r>
            <a:r>
              <a:rPr lang="en-GB" dirty="0"/>
              <a:t>own set of mini </a:t>
            </a:r>
            <a:r>
              <a:rPr lang="en-GB" dirty="0" smtClean="0"/>
              <a:t>flashcards (1 x piece A4 paper folded into 12 rectangles) </a:t>
            </a:r>
            <a:r>
              <a:rPr lang="en-GB" b="1" dirty="0"/>
              <a:t>drawing </a:t>
            </a:r>
            <a:r>
              <a:rPr lang="en-GB" b="1" dirty="0" smtClean="0"/>
              <a:t>any animals</a:t>
            </a:r>
            <a:r>
              <a:rPr lang="en-GB" b="1" dirty="0"/>
              <a:t>, places, things</a:t>
            </a:r>
            <a:r>
              <a:rPr lang="en-GB" dirty="0"/>
              <a:t>. </a:t>
            </a:r>
            <a:r>
              <a:rPr lang="en-GB" dirty="0" smtClean="0"/>
              <a:t>Set time limit for the creation – count down 5-4-3-2-1 for</a:t>
            </a:r>
            <a:r>
              <a:rPr lang="en-GB" baseline="0" dirty="0" smtClean="0"/>
              <a:t> the drawing of each item..</a:t>
            </a:r>
            <a:br>
              <a:rPr lang="en-GB" baseline="0" dirty="0" smtClean="0"/>
            </a:br>
            <a:r>
              <a:rPr lang="en-GB" dirty="0" smtClean="0"/>
              <a:t>Join </a:t>
            </a:r>
            <a:r>
              <a:rPr lang="en-GB" dirty="0"/>
              <a:t>own set with another </a:t>
            </a:r>
            <a:r>
              <a:rPr lang="en-GB" dirty="0" smtClean="0"/>
              <a:t>person's.</a:t>
            </a:r>
            <a:r>
              <a:rPr lang="en-GB" baseline="0" dirty="0" smtClean="0"/>
              <a:t>  Mix them up and deal them equally.</a:t>
            </a:r>
            <a:br>
              <a:rPr lang="en-GB" baseline="0" dirty="0" smtClean="0"/>
            </a:br>
            <a:r>
              <a:rPr lang="en-GB" baseline="0" dirty="0" smtClean="0"/>
              <a:t>Aim: to win all of your partner’s cards (or be the one to have the most cards when the time runs out).</a:t>
            </a:r>
          </a:p>
          <a:p>
            <a:endParaRPr lang="en-GB" baseline="0" dirty="0" smtClean="0"/>
          </a:p>
          <a:p>
            <a:r>
              <a:rPr lang="en-GB" b="1" baseline="0" dirty="0" smtClean="0"/>
              <a:t>Note: </a:t>
            </a:r>
            <a:r>
              <a:rPr lang="en-GB" baseline="0" dirty="0" smtClean="0"/>
              <a:t>It’s important to draw students’ attention (again) to the gender of the nouns  DER ORT, DIE SACHE, DAS TIER, as the focus of this task is to correctly produce either ‘</a:t>
            </a:r>
            <a:r>
              <a:rPr lang="en-GB" baseline="0" dirty="0" err="1" smtClean="0"/>
              <a:t>ein</a:t>
            </a:r>
            <a:r>
              <a:rPr lang="en-GB" baseline="0" dirty="0" smtClean="0"/>
              <a:t>/</a:t>
            </a:r>
            <a:r>
              <a:rPr lang="en-GB" baseline="0" dirty="0" err="1" smtClean="0"/>
              <a:t>eine</a:t>
            </a:r>
            <a:r>
              <a:rPr lang="en-GB" baseline="0" dirty="0" smtClean="0"/>
              <a:t>’ or ‘</a:t>
            </a:r>
            <a:r>
              <a:rPr lang="en-GB" baseline="0" dirty="0" err="1" smtClean="0"/>
              <a:t>kein</a:t>
            </a:r>
            <a:r>
              <a:rPr lang="en-GB" baseline="0" dirty="0" smtClean="0"/>
              <a:t>/</a:t>
            </a:r>
            <a:r>
              <a:rPr lang="en-GB" baseline="0" dirty="0" err="1" smtClean="0"/>
              <a:t>keine</a:t>
            </a:r>
            <a:r>
              <a:rPr lang="en-GB" baseline="0" dirty="0" smtClean="0"/>
              <a:t>’ depending on the meaning, but also differentiating for gender.</a:t>
            </a:r>
            <a:br>
              <a:rPr lang="en-GB" baseline="0" dirty="0" smtClean="0"/>
            </a:br>
            <a:r>
              <a:rPr lang="en-GB" baseline="0" dirty="0" smtClean="0"/>
              <a:t/>
            </a:r>
            <a:br>
              <a:rPr lang="en-GB" baseline="0" dirty="0" smtClean="0"/>
            </a:br>
            <a:r>
              <a:rPr lang="en-GB" baseline="0" dirty="0" smtClean="0"/>
              <a:t>Place, thing or animal are the choices.  You ask this of your partner, who either answers affirmatively (without Yes) or negatively (without No).</a:t>
            </a:r>
            <a:br>
              <a:rPr lang="en-GB" baseline="0" dirty="0" smtClean="0"/>
            </a:br>
            <a:r>
              <a:rPr lang="en-GB" baseline="0" dirty="0" smtClean="0"/>
              <a:t>If you guess correctly with your question, you win your partner’s card.  If not, s/he keeps the card and play passes.</a:t>
            </a:r>
            <a:br>
              <a:rPr lang="en-GB" baseline="0" dirty="0" smtClean="0"/>
            </a:br>
            <a:r>
              <a:rPr lang="en-GB" baseline="0" dirty="0" smtClean="0"/>
              <a:t>If you say Nein by mistake (instead of ‘</a:t>
            </a:r>
            <a:r>
              <a:rPr lang="en-GB" baseline="0" dirty="0" err="1" smtClean="0"/>
              <a:t>Ich</a:t>
            </a:r>
            <a:r>
              <a:rPr lang="en-GB" baseline="0" dirty="0" smtClean="0"/>
              <a:t> bin </a:t>
            </a:r>
            <a:r>
              <a:rPr lang="en-GB" baseline="0" dirty="0" err="1" smtClean="0"/>
              <a:t>keine</a:t>
            </a:r>
            <a:r>
              <a:rPr lang="en-GB" baseline="0" dirty="0" smtClean="0"/>
              <a:t> </a:t>
            </a:r>
            <a:r>
              <a:rPr lang="en-GB" baseline="0" dirty="0" err="1" smtClean="0"/>
              <a:t>Sache</a:t>
            </a:r>
            <a:r>
              <a:rPr lang="en-GB" baseline="0" dirty="0" smtClean="0"/>
              <a:t>’) you also lose your card.</a:t>
            </a:r>
            <a:endParaRPr lang="en-GB" dirty="0"/>
          </a:p>
          <a:p>
            <a:r>
              <a:rPr lang="en-GB" dirty="0"/>
              <a:t>Ask '</a:t>
            </a:r>
            <a:r>
              <a:rPr lang="en-GB" dirty="0" err="1"/>
              <a:t>Bist</a:t>
            </a:r>
            <a:r>
              <a:rPr lang="en-GB" dirty="0"/>
              <a:t> du </a:t>
            </a:r>
            <a:r>
              <a:rPr lang="en-GB" dirty="0" err="1"/>
              <a:t>eine</a:t>
            </a:r>
            <a:r>
              <a:rPr lang="en-GB" dirty="0"/>
              <a:t> </a:t>
            </a:r>
            <a:r>
              <a:rPr lang="en-GB" dirty="0" err="1"/>
              <a:t>Sache</a:t>
            </a:r>
            <a:r>
              <a:rPr lang="en-GB" dirty="0"/>
              <a:t>?' </a:t>
            </a:r>
          </a:p>
          <a:p>
            <a:r>
              <a:rPr lang="en-GB" dirty="0"/>
              <a:t>Answer: </a:t>
            </a:r>
            <a:r>
              <a:rPr lang="en-GB" dirty="0" err="1"/>
              <a:t>Ich</a:t>
            </a:r>
            <a:r>
              <a:rPr lang="en-GB" dirty="0"/>
              <a:t> bin </a:t>
            </a:r>
            <a:r>
              <a:rPr lang="en-GB" dirty="0" err="1"/>
              <a:t>eine</a:t>
            </a:r>
            <a:r>
              <a:rPr lang="en-GB" dirty="0"/>
              <a:t> </a:t>
            </a:r>
            <a:r>
              <a:rPr lang="en-GB" dirty="0" err="1"/>
              <a:t>Sache</a:t>
            </a:r>
            <a:r>
              <a:rPr lang="en-GB" dirty="0"/>
              <a:t> (have to give up your card)</a:t>
            </a:r>
          </a:p>
          <a:p>
            <a:r>
              <a:rPr lang="en-GB" dirty="0" err="1"/>
              <a:t>Ich</a:t>
            </a:r>
            <a:r>
              <a:rPr lang="en-GB" dirty="0"/>
              <a:t> bin </a:t>
            </a:r>
            <a:r>
              <a:rPr lang="en-GB" dirty="0" err="1"/>
              <a:t>keine</a:t>
            </a:r>
            <a:r>
              <a:rPr lang="en-GB" dirty="0"/>
              <a:t> </a:t>
            </a:r>
            <a:r>
              <a:rPr lang="en-GB" dirty="0" err="1" smtClean="0"/>
              <a:t>Sache</a:t>
            </a:r>
            <a:r>
              <a:rPr lang="en-GB" baseline="0" dirty="0" smtClean="0"/>
              <a:t> (get to keep your card).</a:t>
            </a:r>
          </a:p>
          <a:p>
            <a:endParaRPr lang="en-GB" baseline="0" dirty="0" smtClean="0"/>
          </a:p>
          <a:p>
            <a:r>
              <a:rPr lang="en-GB" baseline="0" dirty="0" smtClean="0"/>
              <a:t>Set time limit of 5 minutes to play the game.</a:t>
            </a:r>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79166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Bist</a:t>
            </a:r>
            <a:r>
              <a:rPr lang="en-GB" b="1" dirty="0" smtClean="0"/>
              <a:t> du </a:t>
            </a:r>
            <a:r>
              <a:rPr lang="en-GB" b="1" dirty="0" err="1" smtClean="0"/>
              <a:t>ein</a:t>
            </a:r>
            <a:r>
              <a:rPr lang="en-GB" b="1" dirty="0" smtClean="0"/>
              <a:t> </a:t>
            </a:r>
            <a:r>
              <a:rPr lang="en-GB" b="1" dirty="0" err="1" smtClean="0"/>
              <a:t>Tisch</a:t>
            </a:r>
            <a:r>
              <a:rPr lang="en-GB" b="1" dirty="0" smtClean="0"/>
              <a:t>? </a:t>
            </a:r>
            <a:r>
              <a:rPr lang="en-GB" b="1" dirty="0" smtClean="0">
                <a:sym typeface="Wingdings" panose="05000000000000000000" pitchFamily="2" charset="2"/>
              </a:rPr>
              <a:t> </a:t>
            </a:r>
            <a:r>
              <a:rPr lang="en-GB" b="1" dirty="0" err="1" smtClean="0">
                <a:sym typeface="Wingdings" panose="05000000000000000000" pitchFamily="2" charset="2"/>
              </a:rPr>
              <a:t>Ich</a:t>
            </a:r>
            <a:r>
              <a:rPr lang="en-GB" b="1" dirty="0" smtClean="0">
                <a:sym typeface="Wingdings" panose="05000000000000000000" pitchFamily="2" charset="2"/>
              </a:rPr>
              <a:t> bin </a:t>
            </a:r>
            <a:r>
              <a:rPr lang="en-GB" b="1" dirty="0" err="1" smtClean="0">
                <a:sym typeface="Wingdings" panose="05000000000000000000" pitchFamily="2" charset="2"/>
              </a:rPr>
              <a:t>kein</a:t>
            </a:r>
            <a:r>
              <a:rPr lang="en-GB" b="1" dirty="0" smtClean="0">
                <a:sym typeface="Wingdings" panose="05000000000000000000" pitchFamily="2" charset="2"/>
              </a:rPr>
              <a:t> </a:t>
            </a:r>
            <a:r>
              <a:rPr lang="en-GB" b="1" dirty="0" err="1" smtClean="0">
                <a:sym typeface="Wingdings" panose="05000000000000000000" pitchFamily="2" charset="2"/>
              </a:rPr>
              <a:t>Tisch</a:t>
            </a:r>
            <a:endParaRPr lang="en-GB" b="1"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66088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Bist</a:t>
            </a:r>
            <a:r>
              <a:rPr lang="en-GB" b="1" dirty="0" smtClean="0"/>
              <a:t> du </a:t>
            </a:r>
            <a:r>
              <a:rPr lang="en-GB" b="1" dirty="0" err="1" smtClean="0"/>
              <a:t>ein</a:t>
            </a:r>
            <a:r>
              <a:rPr lang="en-GB" b="1" dirty="0" smtClean="0"/>
              <a:t> Heft? </a:t>
            </a:r>
            <a:r>
              <a:rPr lang="en-GB" b="1" dirty="0" smtClean="0">
                <a:sym typeface="Wingdings" panose="05000000000000000000" pitchFamily="2" charset="2"/>
              </a:rPr>
              <a:t> </a:t>
            </a:r>
            <a:r>
              <a:rPr lang="en-GB" b="1" dirty="0" err="1" smtClean="0">
                <a:sym typeface="Wingdings" panose="05000000000000000000" pitchFamily="2" charset="2"/>
              </a:rPr>
              <a:t>Ich</a:t>
            </a:r>
            <a:r>
              <a:rPr lang="en-GB" b="1" dirty="0" smtClean="0">
                <a:sym typeface="Wingdings" panose="05000000000000000000" pitchFamily="2" charset="2"/>
              </a:rPr>
              <a:t> bin </a:t>
            </a:r>
            <a:r>
              <a:rPr lang="en-GB" b="1" dirty="0" err="1" smtClean="0">
                <a:sym typeface="Wingdings" panose="05000000000000000000" pitchFamily="2" charset="2"/>
              </a:rPr>
              <a:t>kein</a:t>
            </a:r>
            <a:r>
              <a:rPr lang="en-GB" b="1" dirty="0" smtClean="0">
                <a:sym typeface="Wingdings" panose="05000000000000000000" pitchFamily="2" charset="2"/>
              </a:rPr>
              <a:t> Heft.</a:t>
            </a:r>
            <a:endParaRPr lang="en-GB" b="1"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52359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Bist</a:t>
            </a:r>
            <a:r>
              <a:rPr lang="en-GB" b="1" dirty="0" smtClean="0"/>
              <a:t> du </a:t>
            </a:r>
            <a:r>
              <a:rPr lang="en-GB" b="1" dirty="0" err="1" smtClean="0"/>
              <a:t>ein</a:t>
            </a:r>
            <a:r>
              <a:rPr lang="en-GB" b="1" dirty="0" smtClean="0"/>
              <a:t> Tier? </a:t>
            </a:r>
            <a:r>
              <a:rPr lang="en-GB" b="1" dirty="0" smtClean="0">
                <a:sym typeface="Wingdings" panose="05000000000000000000" pitchFamily="2" charset="2"/>
              </a:rPr>
              <a:t> </a:t>
            </a:r>
            <a:r>
              <a:rPr lang="en-GB" b="1" dirty="0" err="1" smtClean="0">
                <a:sym typeface="Wingdings" panose="05000000000000000000" pitchFamily="2" charset="2"/>
              </a:rPr>
              <a:t>Ich</a:t>
            </a:r>
            <a:r>
              <a:rPr lang="en-GB" b="1" dirty="0" smtClean="0">
                <a:sym typeface="Wingdings" panose="05000000000000000000" pitchFamily="2" charset="2"/>
              </a:rPr>
              <a:t> bin </a:t>
            </a:r>
            <a:r>
              <a:rPr lang="en-GB" b="1" dirty="0" err="1" smtClean="0">
                <a:sym typeface="Wingdings" panose="05000000000000000000" pitchFamily="2" charset="2"/>
              </a:rPr>
              <a:t>kein</a:t>
            </a:r>
            <a:r>
              <a:rPr lang="en-GB" b="1" dirty="0" smtClean="0">
                <a:sym typeface="Wingdings" panose="05000000000000000000" pitchFamily="2" charset="2"/>
              </a:rPr>
              <a:t> Tier.</a:t>
            </a:r>
            <a:endParaRPr lang="en-GB" b="1" dirty="0" smtClean="0"/>
          </a:p>
          <a:p>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80548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Bist</a:t>
            </a:r>
            <a:r>
              <a:rPr lang="en-GB" b="1" dirty="0" smtClean="0"/>
              <a:t> du </a:t>
            </a:r>
            <a:r>
              <a:rPr lang="en-GB" b="1" dirty="0" err="1" smtClean="0"/>
              <a:t>eine</a:t>
            </a:r>
            <a:r>
              <a:rPr lang="en-GB" b="1" dirty="0" smtClean="0"/>
              <a:t> </a:t>
            </a:r>
            <a:r>
              <a:rPr lang="en-GB" b="1" dirty="0" err="1" smtClean="0"/>
              <a:t>Flasche</a:t>
            </a:r>
            <a:r>
              <a:rPr lang="en-GB" b="1" dirty="0" smtClean="0"/>
              <a:t>? </a:t>
            </a:r>
            <a:r>
              <a:rPr lang="en-GB" b="1" dirty="0" smtClean="0">
                <a:sym typeface="Wingdings" panose="05000000000000000000" pitchFamily="2" charset="2"/>
              </a:rPr>
              <a:t> </a:t>
            </a:r>
            <a:r>
              <a:rPr lang="en-GB" b="1" dirty="0" err="1" smtClean="0">
                <a:sym typeface="Wingdings" panose="05000000000000000000" pitchFamily="2" charset="2"/>
              </a:rPr>
              <a:t>Ich</a:t>
            </a:r>
            <a:r>
              <a:rPr lang="en-GB" b="1" dirty="0" smtClean="0">
                <a:sym typeface="Wingdings" panose="05000000000000000000" pitchFamily="2" charset="2"/>
              </a:rPr>
              <a:t> bin </a:t>
            </a:r>
            <a:r>
              <a:rPr lang="en-GB" b="1" dirty="0" err="1" smtClean="0">
                <a:sym typeface="Wingdings" panose="05000000000000000000" pitchFamily="2" charset="2"/>
              </a:rPr>
              <a:t>keine</a:t>
            </a:r>
            <a:r>
              <a:rPr lang="en-GB" b="1" dirty="0" smtClean="0">
                <a:sym typeface="Wingdings" panose="05000000000000000000" pitchFamily="2" charset="2"/>
              </a:rPr>
              <a:t> </a:t>
            </a:r>
            <a:r>
              <a:rPr lang="en-GB" b="1" dirty="0" err="1" smtClean="0">
                <a:sym typeface="Wingdings" panose="05000000000000000000" pitchFamily="2" charset="2"/>
              </a:rPr>
              <a:t>Flasche</a:t>
            </a:r>
            <a:r>
              <a:rPr lang="en-GB" b="1" dirty="0" smtClean="0">
                <a:sym typeface="Wingdings" panose="05000000000000000000" pitchFamily="2" charset="2"/>
              </a:rPr>
              <a:t>.</a:t>
            </a:r>
            <a:endParaRPr lang="en-GB" b="1" dirty="0" smtClean="0"/>
          </a:p>
          <a:p>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53726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Bist</a:t>
            </a:r>
            <a:r>
              <a:rPr lang="en-GB" b="1" dirty="0" smtClean="0"/>
              <a:t> du </a:t>
            </a:r>
            <a:r>
              <a:rPr lang="en-GB" b="1" dirty="0" err="1" smtClean="0"/>
              <a:t>ein</a:t>
            </a:r>
            <a:r>
              <a:rPr lang="en-GB" b="1" dirty="0" smtClean="0"/>
              <a:t> Mensch? </a:t>
            </a:r>
            <a:r>
              <a:rPr lang="en-GB" b="1" dirty="0" smtClean="0">
                <a:sym typeface="Wingdings" panose="05000000000000000000" pitchFamily="2" charset="2"/>
              </a:rPr>
              <a:t> </a:t>
            </a:r>
            <a:r>
              <a:rPr lang="en-GB" b="1" dirty="0" err="1" smtClean="0">
                <a:sym typeface="Wingdings" panose="05000000000000000000" pitchFamily="2" charset="2"/>
              </a:rPr>
              <a:t>Ich</a:t>
            </a:r>
            <a:r>
              <a:rPr lang="en-GB" b="1" dirty="0" smtClean="0">
                <a:sym typeface="Wingdings" panose="05000000000000000000" pitchFamily="2" charset="2"/>
              </a:rPr>
              <a:t> bin </a:t>
            </a:r>
            <a:r>
              <a:rPr lang="en-GB" b="1" dirty="0" err="1" smtClean="0">
                <a:sym typeface="Wingdings" panose="05000000000000000000" pitchFamily="2" charset="2"/>
              </a:rPr>
              <a:t>ein</a:t>
            </a:r>
            <a:r>
              <a:rPr lang="en-GB" b="1" dirty="0" smtClean="0">
                <a:sym typeface="Wingdings" panose="05000000000000000000" pitchFamily="2" charset="2"/>
              </a:rPr>
              <a:t> Mensch.</a:t>
            </a:r>
            <a:endParaRPr lang="en-GB" b="1" dirty="0" smtClean="0"/>
          </a:p>
          <a:p>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76546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Here is a quick reminder slide about ‘SEIN’ to remind them that ‘am’, are’ and ‘is’ are all parts of the verb ‘BE’  - this is often something that students are not clear about, without explicit reminders, as the verbs are so irregular in German and English.</a:t>
            </a:r>
            <a:br>
              <a:rPr lang="en-GB" b="0" baseline="0" dirty="0" smtClean="0"/>
            </a:br>
            <a:r>
              <a:rPr lang="en-GB" b="0" baseline="0" dirty="0" smtClean="0"/>
              <a:t/>
            </a:r>
            <a:br>
              <a:rPr lang="en-GB" b="0" baseline="0" dirty="0" smtClean="0"/>
            </a:br>
            <a:r>
              <a:rPr lang="en-GB" b="0" baseline="0" dirty="0" smtClean="0"/>
              <a:t>Bring up each German phrase and elicit the English for each.</a:t>
            </a:r>
            <a:endParaRPr lang="en-GB" b="0" dirty="0" smtClean="0"/>
          </a:p>
          <a:p>
            <a:r>
              <a:rPr lang="en-GB" dirty="0" smtClean="0"/>
              <a:t/>
            </a:r>
            <a:br>
              <a:rPr lang="en-GB" dirty="0" smtClean="0"/>
            </a:br>
            <a:r>
              <a:rPr lang="en-GB" dirty="0" smtClean="0"/>
              <a:t>Then bring up the note that reminds students that bin, </a:t>
            </a:r>
            <a:r>
              <a:rPr lang="en-GB" dirty="0" err="1" smtClean="0"/>
              <a:t>bist</a:t>
            </a:r>
            <a:r>
              <a:rPr lang="en-GB" baseline="0" dirty="0" smtClean="0"/>
              <a:t> and </a:t>
            </a:r>
            <a:r>
              <a:rPr lang="en-GB" baseline="0" dirty="0" err="1" smtClean="0"/>
              <a:t>ist</a:t>
            </a:r>
            <a:r>
              <a:rPr lang="en-GB" baseline="0" dirty="0" smtClean="0"/>
              <a:t> are all part of the same verb SEIN (to be)</a:t>
            </a:r>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411354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Teacher-led</a:t>
            </a:r>
            <a:r>
              <a:rPr lang="en-GB" b="1" baseline="0" dirty="0" smtClean="0"/>
              <a:t> whole class speaking activity</a:t>
            </a:r>
            <a:br>
              <a:rPr lang="en-GB" b="1" baseline="0" dirty="0" smtClean="0"/>
            </a:br>
            <a:r>
              <a:rPr lang="en-GB" b="1" baseline="0" dirty="0" err="1" smtClean="0"/>
              <a:t>Ist</a:t>
            </a:r>
            <a:r>
              <a:rPr lang="en-GB" b="1" baseline="0" dirty="0" smtClean="0"/>
              <a:t> das </a:t>
            </a:r>
            <a:r>
              <a:rPr lang="en-GB" b="1" baseline="0" dirty="0" err="1" smtClean="0"/>
              <a:t>ein</a:t>
            </a:r>
            <a:r>
              <a:rPr lang="en-GB" b="1" baseline="0" dirty="0" smtClean="0"/>
              <a:t> Ding?  </a:t>
            </a:r>
            <a:r>
              <a:rPr lang="en-GB" b="1" baseline="0" dirty="0" smtClean="0">
                <a:sym typeface="Wingdings" panose="05000000000000000000" pitchFamily="2" charset="2"/>
              </a:rPr>
              <a:t> Das </a:t>
            </a:r>
            <a:r>
              <a:rPr lang="en-GB" b="1" baseline="0" dirty="0" err="1" smtClean="0">
                <a:sym typeface="Wingdings" panose="05000000000000000000" pitchFamily="2" charset="2"/>
              </a:rPr>
              <a:t>ist</a:t>
            </a:r>
            <a:r>
              <a:rPr lang="en-GB" b="1" baseline="0" dirty="0" smtClean="0">
                <a:sym typeface="Wingdings" panose="05000000000000000000" pitchFamily="2" charset="2"/>
              </a:rPr>
              <a:t> </a:t>
            </a:r>
            <a:r>
              <a:rPr lang="en-GB" b="1" baseline="0" dirty="0" err="1" smtClean="0">
                <a:sym typeface="Wingdings" panose="05000000000000000000" pitchFamily="2" charset="2"/>
              </a:rPr>
              <a:t>kein</a:t>
            </a:r>
            <a:r>
              <a:rPr lang="en-GB" b="1" baseline="0" dirty="0" smtClean="0">
                <a:sym typeface="Wingdings" panose="05000000000000000000" pitchFamily="2" charset="2"/>
              </a:rPr>
              <a:t> Ding.</a:t>
            </a:r>
            <a:endParaRPr lang="en-GB" b="1" baseline="0" dirty="0" smtClean="0"/>
          </a:p>
          <a:p>
            <a:r>
              <a:rPr lang="en-GB" b="0" baseline="0" dirty="0" smtClean="0"/>
              <a:t>These 6 further items prompt a deeper level of processing of ‘</a:t>
            </a:r>
            <a:r>
              <a:rPr lang="en-GB" b="0" baseline="0" dirty="0" err="1" smtClean="0"/>
              <a:t>kein</a:t>
            </a:r>
            <a:r>
              <a:rPr lang="en-GB" b="0" baseline="0" dirty="0" smtClean="0"/>
              <a:t>/</a:t>
            </a:r>
            <a:r>
              <a:rPr lang="en-GB" b="0" baseline="0" dirty="0" err="1" smtClean="0"/>
              <a:t>keine</a:t>
            </a:r>
            <a:r>
              <a:rPr lang="en-GB" b="0" baseline="0" dirty="0" smtClean="0"/>
              <a:t>/</a:t>
            </a:r>
            <a:r>
              <a:rPr lang="en-GB" b="0" baseline="0" dirty="0" err="1" smtClean="0"/>
              <a:t>kein</a:t>
            </a:r>
            <a:r>
              <a:rPr lang="en-GB" b="0" baseline="0" dirty="0" smtClean="0"/>
              <a:t>’ vs ‘</a:t>
            </a:r>
            <a:r>
              <a:rPr lang="en-GB" b="0" baseline="0" dirty="0" err="1" smtClean="0"/>
              <a:t>ein</a:t>
            </a:r>
            <a:r>
              <a:rPr lang="en-GB" b="0" baseline="0" dirty="0" smtClean="0"/>
              <a:t>/</a:t>
            </a:r>
            <a:r>
              <a:rPr lang="en-GB" b="0" baseline="0" dirty="0" err="1" smtClean="0"/>
              <a:t>eine</a:t>
            </a:r>
            <a:r>
              <a:rPr lang="en-GB" b="0" baseline="0" dirty="0" smtClean="0"/>
              <a:t>/</a:t>
            </a:r>
            <a:r>
              <a:rPr lang="en-GB" b="0" baseline="0" dirty="0" err="1" smtClean="0"/>
              <a:t>ein</a:t>
            </a:r>
            <a:r>
              <a:rPr lang="en-GB" b="0" baseline="0" dirty="0" smtClean="0"/>
              <a:t>’ as more of them are affirmative answers.</a:t>
            </a:r>
            <a:br>
              <a:rPr lang="en-GB" b="0" baseline="0" dirty="0" smtClean="0"/>
            </a:br>
            <a:r>
              <a:rPr lang="en-GB" b="0" baseline="0" dirty="0" smtClean="0"/>
              <a:t>It forces students to focus also on the meaning of </a:t>
            </a:r>
          </a:p>
          <a:p>
            <a:r>
              <a:rPr lang="en-GB" b="0" baseline="0" dirty="0" smtClean="0"/>
              <a:t>It is framed as a game in which students are not allowed to say ‘</a:t>
            </a:r>
            <a:r>
              <a:rPr lang="en-GB" b="0" baseline="0" dirty="0" err="1" smtClean="0"/>
              <a:t>Ja</a:t>
            </a:r>
            <a:r>
              <a:rPr lang="en-GB" b="0" baseline="0" dirty="0" smtClean="0"/>
              <a:t>/Nein’.</a:t>
            </a:r>
            <a:br>
              <a:rPr lang="en-GB" b="0" baseline="0" dirty="0" smtClean="0"/>
            </a:br>
            <a:r>
              <a:rPr lang="en-GB" b="0" baseline="0" dirty="0" smtClean="0"/>
              <a:t>Teacher asks </a:t>
            </a:r>
            <a:r>
              <a:rPr lang="en-GB" b="0" baseline="0" dirty="0" err="1" smtClean="0"/>
              <a:t>Ist</a:t>
            </a:r>
            <a:r>
              <a:rPr lang="en-GB" b="0" baseline="0" dirty="0" smtClean="0"/>
              <a:t> das </a:t>
            </a:r>
            <a:r>
              <a:rPr lang="en-GB" b="0" baseline="0" dirty="0" err="1" smtClean="0"/>
              <a:t>ein</a:t>
            </a:r>
            <a:r>
              <a:rPr lang="en-GB" b="0" baseline="0" dirty="0" smtClean="0"/>
              <a:t>…  Students respond Das </a:t>
            </a:r>
            <a:r>
              <a:rPr lang="en-GB" b="0" baseline="0" dirty="0" err="1" smtClean="0"/>
              <a:t>ist</a:t>
            </a:r>
            <a:r>
              <a:rPr lang="en-GB" b="0" baseline="0" dirty="0" smtClean="0"/>
              <a:t> </a:t>
            </a:r>
            <a:r>
              <a:rPr lang="en-GB" b="0" baseline="0" dirty="0" err="1" smtClean="0"/>
              <a:t>kein</a:t>
            </a:r>
            <a:r>
              <a:rPr lang="en-GB" b="0" baseline="0" dirty="0" smtClean="0"/>
              <a:t>/</a:t>
            </a:r>
            <a:r>
              <a:rPr lang="en-GB" b="0" baseline="0" dirty="0" err="1" smtClean="0"/>
              <a:t>keine</a:t>
            </a:r>
            <a:r>
              <a:rPr lang="en-GB" b="0" baseline="0" dirty="0" smtClean="0"/>
              <a:t>/</a:t>
            </a:r>
            <a:r>
              <a:rPr lang="en-GB" b="0" baseline="0" dirty="0" err="1" smtClean="0"/>
              <a:t>kein</a:t>
            </a:r>
            <a:r>
              <a:rPr lang="en-GB" b="0" baseline="0" dirty="0" smtClean="0"/>
              <a:t> or Das </a:t>
            </a:r>
            <a:r>
              <a:rPr lang="en-GB" b="0" baseline="0" dirty="0" err="1" smtClean="0"/>
              <a:t>ist</a:t>
            </a:r>
            <a:r>
              <a:rPr lang="en-GB" b="0" baseline="0" dirty="0" smtClean="0"/>
              <a:t> </a:t>
            </a:r>
            <a:r>
              <a:rPr lang="en-GB" b="0" baseline="0" dirty="0" err="1" smtClean="0"/>
              <a:t>ein</a:t>
            </a:r>
            <a:r>
              <a:rPr lang="en-GB" b="0" baseline="0" dirty="0" smtClean="0"/>
              <a:t>/</a:t>
            </a:r>
            <a:r>
              <a:rPr lang="en-GB" b="0" baseline="0" dirty="0" err="1" smtClean="0"/>
              <a:t>eine</a:t>
            </a:r>
            <a:r>
              <a:rPr lang="en-GB" b="0" baseline="0" dirty="0" smtClean="0"/>
              <a:t>/</a:t>
            </a:r>
            <a:r>
              <a:rPr lang="en-GB" b="0" baseline="0" dirty="0" err="1" smtClean="0"/>
              <a:t>ein</a:t>
            </a:r>
            <a:r>
              <a:rPr lang="en-GB" b="0" baseline="0" dirty="0" smtClean="0"/>
              <a:t> when correct. </a:t>
            </a:r>
            <a:br>
              <a:rPr lang="en-GB" b="0" baseline="0" dirty="0" smtClean="0"/>
            </a:br>
            <a:r>
              <a:rPr lang="en-GB" b="0" baseline="0" dirty="0" smtClean="0"/>
              <a:t/>
            </a:r>
            <a:br>
              <a:rPr lang="en-GB" b="0" baseline="0" dirty="0" smtClean="0"/>
            </a:br>
            <a:r>
              <a:rPr lang="en-GB" b="0" baseline="0" dirty="0" smtClean="0"/>
              <a:t>This slide models the task and language used.</a:t>
            </a:r>
          </a:p>
          <a:p>
            <a:endParaRPr lang="en-GB" b="0" baseline="0" dirty="0" smtClean="0"/>
          </a:p>
          <a:p>
            <a:r>
              <a:rPr lang="en-GB" b="0" baseline="0" dirty="0" smtClean="0"/>
              <a:t>Images in this activity from www.unsplash.com </a:t>
            </a:r>
            <a:br>
              <a:rPr lang="en-GB" b="0" baseline="0" dirty="0" smtClean="0"/>
            </a:br>
            <a:endParaRPr lang="en-GB" b="0"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63498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Ist</a:t>
            </a:r>
            <a:r>
              <a:rPr lang="en-GB" b="1" baseline="0" dirty="0" smtClean="0"/>
              <a:t> das </a:t>
            </a:r>
            <a:r>
              <a:rPr lang="en-GB" b="1" baseline="0" dirty="0" err="1" smtClean="0"/>
              <a:t>ein</a:t>
            </a:r>
            <a:r>
              <a:rPr lang="en-GB" b="1" baseline="0" dirty="0" smtClean="0"/>
              <a:t> Mensch? </a:t>
            </a:r>
            <a:r>
              <a:rPr lang="en-GB" b="1" baseline="0" dirty="0" smtClean="0">
                <a:sym typeface="Wingdings" panose="05000000000000000000" pitchFamily="2" charset="2"/>
              </a:rPr>
              <a:t> Das </a:t>
            </a:r>
            <a:r>
              <a:rPr lang="en-GB" b="1" baseline="0" dirty="0" err="1" smtClean="0">
                <a:sym typeface="Wingdings" panose="05000000000000000000" pitchFamily="2" charset="2"/>
              </a:rPr>
              <a:t>ist</a:t>
            </a:r>
            <a:r>
              <a:rPr lang="en-GB" b="1" baseline="0" dirty="0" smtClean="0">
                <a:sym typeface="Wingdings" panose="05000000000000000000" pitchFamily="2" charset="2"/>
              </a:rPr>
              <a:t> </a:t>
            </a:r>
            <a:r>
              <a:rPr lang="en-GB" b="1" baseline="0" dirty="0" err="1" smtClean="0">
                <a:sym typeface="Wingdings" panose="05000000000000000000" pitchFamily="2" charset="2"/>
              </a:rPr>
              <a:t>kein</a:t>
            </a:r>
            <a:r>
              <a:rPr lang="en-GB" b="1" baseline="0" dirty="0" smtClean="0">
                <a:sym typeface="Wingdings" panose="05000000000000000000" pitchFamily="2" charset="2"/>
              </a:rPr>
              <a:t> Mensch.</a:t>
            </a:r>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69C60968-4BCF-4AF1-94D3-7CA00143328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863962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96508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27494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62273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02764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355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59295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8184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00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74961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12617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0551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138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5891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11328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7135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35228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87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496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8932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047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7974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714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 by Steve Clarke</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21976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434065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11.png"/><Relationship Id="rId12"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29.png"/><Relationship Id="rId7" Type="http://schemas.openxmlformats.org/officeDocument/2006/relationships/audio" Target="../media/audio4.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F4CA6FC-E75B-7F46-9DE4-133DC2DBB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 name="Title 3">
            <a:extLst>
              <a:ext uri="{FF2B5EF4-FFF2-40B4-BE49-F238E27FC236}">
                <a16:creationId xmlns="" xmlns:a16="http://schemas.microsoft.com/office/drawing/2014/main" id="{8F4DC969-FFBA-4940-A9E1-D37BCEE15F70}"/>
              </a:ext>
            </a:extLst>
          </p:cNvPr>
          <p:cNvSpPr txBox="1">
            <a:spLocks/>
          </p:cNvSpPr>
          <p:nvPr/>
        </p:nvSpPr>
        <p:spPr>
          <a:xfrm>
            <a:off x="0" y="352422"/>
            <a:ext cx="6177165"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Negation</a:t>
            </a:r>
          </a:p>
        </p:txBody>
      </p:sp>
      <p:sp>
        <p:nvSpPr>
          <p:cNvPr id="4" name="Content Placeholder 2"/>
          <p:cNvSpPr txBox="1">
            <a:spLocks/>
          </p:cNvSpPr>
          <p:nvPr/>
        </p:nvSpPr>
        <p:spPr>
          <a:xfrm>
            <a:off x="703235" y="1502025"/>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4472C4">
                    <a:lumMod val="50000"/>
                  </a:srgbClr>
                </a:solidFill>
              </a:rPr>
              <a:t>In German, to say ‘not’ with </a:t>
            </a:r>
            <a:r>
              <a:rPr lang="en-GB" u="sng" dirty="0">
                <a:solidFill>
                  <a:srgbClr val="4472C4">
                    <a:lumMod val="50000"/>
                  </a:srgbClr>
                </a:solidFill>
              </a:rPr>
              <a:t>adjectives</a:t>
            </a:r>
            <a:r>
              <a:rPr lang="en-GB" dirty="0">
                <a:solidFill>
                  <a:srgbClr val="4472C4">
                    <a:lumMod val="50000"/>
                  </a:srgbClr>
                </a:solidFill>
              </a:rPr>
              <a:t>, use ‘</a:t>
            </a:r>
            <a:r>
              <a:rPr lang="en-GB" b="1" dirty="0" err="1">
                <a:solidFill>
                  <a:srgbClr val="4472C4">
                    <a:lumMod val="50000"/>
                  </a:srgbClr>
                </a:solidFill>
              </a:rPr>
              <a:t>nicht</a:t>
            </a:r>
            <a:r>
              <a:rPr lang="en-GB" dirty="0">
                <a:solidFill>
                  <a:srgbClr val="4472C4">
                    <a:lumMod val="50000"/>
                  </a:srgbClr>
                </a:solidFill>
              </a:rPr>
              <a:t>’:</a:t>
            </a:r>
            <a:endParaRPr lang="en-GB" dirty="0">
              <a:solidFill>
                <a:srgbClr val="DAA520"/>
              </a:solidFill>
            </a:endParaRPr>
          </a:p>
        </p:txBody>
      </p:sp>
      <p:sp>
        <p:nvSpPr>
          <p:cNvPr id="5" name="TextBox 4">
            <a:extLst>
              <a:ext uri="{FF2B5EF4-FFF2-40B4-BE49-F238E27FC236}">
                <a16:creationId xmlns="" xmlns:a16="http://schemas.microsoft.com/office/drawing/2014/main" id="{7EC4D6FE-C75B-6E41-AAEB-176D9914E118}"/>
              </a:ext>
            </a:extLst>
          </p:cNvPr>
          <p:cNvSpPr txBox="1"/>
          <p:nvPr/>
        </p:nvSpPr>
        <p:spPr>
          <a:xfrm>
            <a:off x="703235" y="2233752"/>
            <a:ext cx="3120620"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rot.</a:t>
            </a:r>
          </a:p>
        </p:txBody>
      </p:sp>
      <p:sp>
        <p:nvSpPr>
          <p:cNvPr id="6" name="TextBox 5">
            <a:extLst>
              <a:ext uri="{FF2B5EF4-FFF2-40B4-BE49-F238E27FC236}">
                <a16:creationId xmlns="" xmlns:a16="http://schemas.microsoft.com/office/drawing/2014/main" id="{7EC4D6FE-C75B-6E41-AAEB-176D9914E118}"/>
              </a:ext>
            </a:extLst>
          </p:cNvPr>
          <p:cNvSpPr txBox="1"/>
          <p:nvPr/>
        </p:nvSpPr>
        <p:spPr>
          <a:xfrm>
            <a:off x="3823855" y="2213459"/>
            <a:ext cx="3120620"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red.</a:t>
            </a:r>
          </a:p>
        </p:txBody>
      </p:sp>
      <p:sp>
        <p:nvSpPr>
          <p:cNvPr id="7" name="TextBox 6">
            <a:extLst>
              <a:ext uri="{FF2B5EF4-FFF2-40B4-BE49-F238E27FC236}">
                <a16:creationId xmlns="" xmlns:a16="http://schemas.microsoft.com/office/drawing/2014/main" id="{7EC4D6FE-C75B-6E41-AAEB-176D9914E118}"/>
              </a:ext>
            </a:extLst>
          </p:cNvPr>
          <p:cNvSpPr txBox="1"/>
          <p:nvPr/>
        </p:nvSpPr>
        <p:spPr>
          <a:xfrm>
            <a:off x="703235" y="2898616"/>
            <a:ext cx="3120620"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a:t>
            </a:r>
            <a:r>
              <a:rPr lang="en-GB" sz="2800" b="1" dirty="0" err="1">
                <a:solidFill>
                  <a:srgbClr val="4472C4">
                    <a:lumMod val="50000"/>
                  </a:srgbClr>
                </a:solidFill>
                <a:latin typeface="Century Gothic" panose="020B0502020202020204" pitchFamily="34" charset="0"/>
              </a:rPr>
              <a:t>nicht</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rot.</a:t>
            </a:r>
          </a:p>
        </p:txBody>
      </p:sp>
      <p:sp>
        <p:nvSpPr>
          <p:cNvPr id="8" name="TextBox 7">
            <a:extLst>
              <a:ext uri="{FF2B5EF4-FFF2-40B4-BE49-F238E27FC236}">
                <a16:creationId xmlns="" xmlns:a16="http://schemas.microsoft.com/office/drawing/2014/main" id="{7EC4D6FE-C75B-6E41-AAEB-176D9914E118}"/>
              </a:ext>
            </a:extLst>
          </p:cNvPr>
          <p:cNvSpPr txBox="1"/>
          <p:nvPr/>
        </p:nvSpPr>
        <p:spPr>
          <a:xfrm>
            <a:off x="3823855" y="2898616"/>
            <a:ext cx="6816436"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not red. / That isn’t red.</a:t>
            </a:r>
          </a:p>
        </p:txBody>
      </p:sp>
      <p:sp>
        <p:nvSpPr>
          <p:cNvPr id="9" name="Content Placeholder 2"/>
          <p:cNvSpPr txBox="1">
            <a:spLocks/>
          </p:cNvSpPr>
          <p:nvPr/>
        </p:nvSpPr>
        <p:spPr>
          <a:xfrm>
            <a:off x="703235" y="3832360"/>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4472C4">
                    <a:lumMod val="50000"/>
                  </a:srgbClr>
                </a:solidFill>
              </a:rPr>
              <a:t>To say ‘not a’ with </a:t>
            </a:r>
            <a:r>
              <a:rPr lang="en-GB" u="sng" dirty="0">
                <a:solidFill>
                  <a:srgbClr val="4472C4">
                    <a:lumMod val="50000"/>
                  </a:srgbClr>
                </a:solidFill>
              </a:rPr>
              <a:t>nouns</a:t>
            </a:r>
            <a:r>
              <a:rPr lang="en-GB" dirty="0">
                <a:solidFill>
                  <a:srgbClr val="4472C4">
                    <a:lumMod val="50000"/>
                  </a:srgbClr>
                </a:solidFill>
              </a:rPr>
              <a:t>, use ‘</a:t>
            </a:r>
            <a:r>
              <a:rPr lang="en-GB" b="1" dirty="0" err="1">
                <a:solidFill>
                  <a:srgbClr val="4472C4">
                    <a:lumMod val="50000"/>
                  </a:srgbClr>
                </a:solidFill>
              </a:rPr>
              <a:t>kein</a:t>
            </a:r>
            <a:r>
              <a:rPr lang="en-GB" dirty="0">
                <a:solidFill>
                  <a:srgbClr val="4472C4">
                    <a:lumMod val="50000"/>
                  </a:srgbClr>
                </a:solidFill>
              </a:rPr>
              <a:t>’:</a:t>
            </a:r>
            <a:endParaRPr lang="en-GB" dirty="0">
              <a:solidFill>
                <a:srgbClr val="DAA520"/>
              </a:solidFill>
            </a:endParaRPr>
          </a:p>
        </p:txBody>
      </p:sp>
      <p:sp>
        <p:nvSpPr>
          <p:cNvPr id="10" name="TextBox 9">
            <a:extLst>
              <a:ext uri="{FF2B5EF4-FFF2-40B4-BE49-F238E27FC236}">
                <a16:creationId xmlns="" xmlns:a16="http://schemas.microsoft.com/office/drawing/2014/main" id="{7EC4D6FE-C75B-6E41-AAEB-176D9914E118}"/>
              </a:ext>
            </a:extLst>
          </p:cNvPr>
          <p:cNvSpPr txBox="1"/>
          <p:nvPr/>
        </p:nvSpPr>
        <p:spPr>
          <a:xfrm>
            <a:off x="698617" y="4492850"/>
            <a:ext cx="4521776"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a:t>
            </a:r>
            <a:r>
              <a:rPr lang="en-GB" sz="2800" b="1" dirty="0" err="1">
                <a:solidFill>
                  <a:srgbClr val="4472C4">
                    <a:lumMod val="50000"/>
                  </a:srgbClr>
                </a:solidFill>
                <a:latin typeface="Century Gothic" panose="020B0502020202020204" pitchFamily="34" charset="0"/>
              </a:rPr>
              <a:t>kein</a:t>
            </a:r>
            <a:r>
              <a:rPr lang="en-GB" sz="2800" dirty="0">
                <a:solidFill>
                  <a:srgbClr val="4472C4">
                    <a:lumMod val="50000"/>
                  </a:srgbClr>
                </a:solidFill>
                <a:latin typeface="Century Gothic" panose="020B0502020202020204" pitchFamily="34" charset="0"/>
              </a:rPr>
              <a:t> Mensch.</a:t>
            </a:r>
          </a:p>
        </p:txBody>
      </p:sp>
      <p:sp>
        <p:nvSpPr>
          <p:cNvPr id="11" name="TextBox 10">
            <a:extLst>
              <a:ext uri="{FF2B5EF4-FFF2-40B4-BE49-F238E27FC236}">
                <a16:creationId xmlns="" xmlns:a16="http://schemas.microsoft.com/office/drawing/2014/main" id="{7EC4D6FE-C75B-6E41-AAEB-176D9914E118}"/>
              </a:ext>
            </a:extLst>
          </p:cNvPr>
          <p:cNvSpPr txBox="1"/>
          <p:nvPr/>
        </p:nvSpPr>
        <p:spPr>
          <a:xfrm>
            <a:off x="4890655" y="4511237"/>
            <a:ext cx="5550130"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not a human being.</a:t>
            </a:r>
          </a:p>
        </p:txBody>
      </p:sp>
      <p:sp>
        <p:nvSpPr>
          <p:cNvPr id="12" name="TextBox 11">
            <a:extLst>
              <a:ext uri="{FF2B5EF4-FFF2-40B4-BE49-F238E27FC236}">
                <a16:creationId xmlns="" xmlns:a16="http://schemas.microsoft.com/office/drawing/2014/main" id="{7EC4D6FE-C75B-6E41-AAEB-176D9914E118}"/>
              </a:ext>
            </a:extLst>
          </p:cNvPr>
          <p:cNvSpPr txBox="1"/>
          <p:nvPr/>
        </p:nvSpPr>
        <p:spPr>
          <a:xfrm>
            <a:off x="698617" y="5171727"/>
            <a:ext cx="4521776"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a:t>
            </a:r>
            <a:r>
              <a:rPr lang="en-GB" sz="2800" b="1" dirty="0" err="1">
                <a:solidFill>
                  <a:srgbClr val="4472C4">
                    <a:lumMod val="50000"/>
                  </a:srgbClr>
                </a:solidFill>
                <a:latin typeface="Century Gothic" panose="020B0502020202020204" pitchFamily="34" charset="0"/>
              </a:rPr>
              <a:t>keine</a:t>
            </a:r>
            <a:r>
              <a:rPr lang="en-GB" sz="2800" dirty="0">
                <a:solidFill>
                  <a:srgbClr val="4472C4">
                    <a:lumMod val="50000"/>
                  </a:srgbClr>
                </a:solidFill>
                <a:latin typeface="Century Gothic" panose="020B0502020202020204" pitchFamily="34" charset="0"/>
              </a:rPr>
              <a:t> Form.</a:t>
            </a:r>
          </a:p>
        </p:txBody>
      </p:sp>
      <p:sp>
        <p:nvSpPr>
          <p:cNvPr id="13" name="TextBox 12">
            <a:extLst>
              <a:ext uri="{FF2B5EF4-FFF2-40B4-BE49-F238E27FC236}">
                <a16:creationId xmlns="" xmlns:a16="http://schemas.microsoft.com/office/drawing/2014/main" id="{7EC4D6FE-C75B-6E41-AAEB-176D9914E118}"/>
              </a:ext>
            </a:extLst>
          </p:cNvPr>
          <p:cNvSpPr txBox="1"/>
          <p:nvPr/>
        </p:nvSpPr>
        <p:spPr>
          <a:xfrm>
            <a:off x="4890655" y="5132287"/>
            <a:ext cx="5550130"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not a shape.</a:t>
            </a:r>
          </a:p>
        </p:txBody>
      </p:sp>
      <p:sp>
        <p:nvSpPr>
          <p:cNvPr id="14" name="TextBox 13">
            <a:extLst>
              <a:ext uri="{FF2B5EF4-FFF2-40B4-BE49-F238E27FC236}">
                <a16:creationId xmlns="" xmlns:a16="http://schemas.microsoft.com/office/drawing/2014/main" id="{7EC4D6FE-C75B-6E41-AAEB-176D9914E118}"/>
              </a:ext>
            </a:extLst>
          </p:cNvPr>
          <p:cNvSpPr txBox="1"/>
          <p:nvPr/>
        </p:nvSpPr>
        <p:spPr>
          <a:xfrm>
            <a:off x="698617" y="5815475"/>
            <a:ext cx="4521776"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a:t>
            </a:r>
            <a:r>
              <a:rPr lang="en-GB" sz="2800" b="1" dirty="0" err="1">
                <a:solidFill>
                  <a:srgbClr val="4472C4">
                    <a:lumMod val="50000"/>
                  </a:srgbClr>
                </a:solidFill>
                <a:latin typeface="Century Gothic" panose="020B0502020202020204" pitchFamily="34" charset="0"/>
              </a:rPr>
              <a:t>kein</a:t>
            </a:r>
            <a:r>
              <a:rPr lang="en-GB" sz="2800" dirty="0">
                <a:solidFill>
                  <a:srgbClr val="4472C4">
                    <a:lumMod val="50000"/>
                  </a:srgbClr>
                </a:solidFill>
                <a:latin typeface="Century Gothic" panose="020B0502020202020204" pitchFamily="34" charset="0"/>
              </a:rPr>
              <a:t> Ding.</a:t>
            </a:r>
          </a:p>
        </p:txBody>
      </p:sp>
      <p:sp>
        <p:nvSpPr>
          <p:cNvPr id="15" name="TextBox 14">
            <a:extLst>
              <a:ext uri="{FF2B5EF4-FFF2-40B4-BE49-F238E27FC236}">
                <a16:creationId xmlns="" xmlns:a16="http://schemas.microsoft.com/office/drawing/2014/main" id="{7EC4D6FE-C75B-6E41-AAEB-176D9914E118}"/>
              </a:ext>
            </a:extLst>
          </p:cNvPr>
          <p:cNvSpPr txBox="1"/>
          <p:nvPr/>
        </p:nvSpPr>
        <p:spPr>
          <a:xfrm>
            <a:off x="4890655" y="5774157"/>
            <a:ext cx="5550130"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not a thing.</a:t>
            </a:r>
          </a:p>
        </p:txBody>
      </p:sp>
      <p:sp>
        <p:nvSpPr>
          <p:cNvPr id="16" name="Oval Callout 15"/>
          <p:cNvSpPr/>
          <p:nvPr/>
        </p:nvSpPr>
        <p:spPr>
          <a:xfrm>
            <a:off x="3088582" y="2298619"/>
            <a:ext cx="3349928" cy="2473475"/>
          </a:xfrm>
          <a:prstGeom prst="wedgeEllipseCallout">
            <a:avLst>
              <a:gd name="adj1" fmla="val -61047"/>
              <a:gd name="adj2" fmla="val 70056"/>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a:t>
            </a:r>
            <a:r>
              <a:rPr lang="en-GB" sz="2400" b="1" dirty="0" err="1">
                <a:solidFill>
                  <a:prstClr val="white"/>
                </a:solidFill>
                <a:latin typeface="Century Gothic" panose="020B0502020202020204" pitchFamily="34" charset="0"/>
              </a:rPr>
              <a:t>kein</a:t>
            </a:r>
            <a:r>
              <a:rPr lang="en-GB" sz="2400" b="1" dirty="0">
                <a:solidFill>
                  <a:prstClr val="white"/>
                </a:solidFill>
                <a:latin typeface="Century Gothic" panose="020B0502020202020204" pitchFamily="34" charset="0"/>
              </a:rPr>
              <a:t>’ works like ‘</a:t>
            </a:r>
            <a:r>
              <a:rPr lang="en-GB" sz="2400" b="1" dirty="0" err="1">
                <a:solidFill>
                  <a:prstClr val="white"/>
                </a:solidFill>
                <a:latin typeface="Century Gothic" panose="020B0502020202020204" pitchFamily="34" charset="0"/>
              </a:rPr>
              <a:t>ein</a:t>
            </a:r>
            <a:r>
              <a:rPr lang="en-GB" sz="2400" b="1" dirty="0">
                <a:solidFill>
                  <a:prstClr val="white"/>
                </a:solidFill>
                <a:latin typeface="Century Gothic" panose="020B0502020202020204" pitchFamily="34" charset="0"/>
              </a:rPr>
              <a:t>’ and matches the gender of the noun.</a:t>
            </a:r>
          </a:p>
        </p:txBody>
      </p:sp>
      <p:sp>
        <p:nvSpPr>
          <p:cNvPr id="18" name="Oval Callout 17"/>
          <p:cNvSpPr/>
          <p:nvPr/>
        </p:nvSpPr>
        <p:spPr>
          <a:xfrm>
            <a:off x="7148892" y="1502025"/>
            <a:ext cx="4588679" cy="2473475"/>
          </a:xfrm>
          <a:prstGeom prst="wedgeEllipseCallout">
            <a:avLst>
              <a:gd name="adj1" fmla="val -61047"/>
              <a:gd name="adj2" fmla="val 70056"/>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We sometimes use ‘no’ in English, too:</a:t>
            </a:r>
            <a:br>
              <a:rPr lang="en-GB" sz="2400" b="1" dirty="0">
                <a:solidFill>
                  <a:prstClr val="white"/>
                </a:solidFill>
                <a:latin typeface="Century Gothic" panose="020B0502020202020204" pitchFamily="34" charset="0"/>
              </a:rPr>
            </a:br>
            <a:r>
              <a:rPr lang="en-GB" sz="2400" b="1" dirty="0">
                <a:solidFill>
                  <a:prstClr val="white"/>
                </a:solidFill>
                <a:latin typeface="Century Gothic" panose="020B0502020202020204" pitchFamily="34" charset="0"/>
              </a:rPr>
              <a:t>That’s </a:t>
            </a:r>
            <a:r>
              <a:rPr lang="en-GB" sz="2400" b="1" u="sng" dirty="0">
                <a:solidFill>
                  <a:prstClr val="white"/>
                </a:solidFill>
                <a:latin typeface="Century Gothic" panose="020B0502020202020204" pitchFamily="34" charset="0"/>
              </a:rPr>
              <a:t>no</a:t>
            </a:r>
            <a:r>
              <a:rPr lang="en-GB" sz="2400" b="1" dirty="0">
                <a:solidFill>
                  <a:prstClr val="white"/>
                </a:solidFill>
                <a:latin typeface="Century Gothic" panose="020B0502020202020204" pitchFamily="34" charset="0"/>
              </a:rPr>
              <a:t> problem!</a:t>
            </a:r>
            <a:br>
              <a:rPr lang="en-GB" sz="2400" b="1" dirty="0">
                <a:solidFill>
                  <a:prstClr val="white"/>
                </a:solidFill>
                <a:latin typeface="Century Gothic" panose="020B0502020202020204" pitchFamily="34" charset="0"/>
              </a:rPr>
            </a:br>
            <a:r>
              <a:rPr lang="en-GB" sz="2400" b="1" dirty="0">
                <a:solidFill>
                  <a:prstClr val="white"/>
                </a:solidFill>
                <a:latin typeface="Century Gothic" panose="020B0502020202020204" pitchFamily="34" charset="0"/>
              </a:rPr>
              <a:t>Das </a:t>
            </a:r>
            <a:r>
              <a:rPr lang="en-GB" sz="2400" b="1" dirty="0" err="1">
                <a:solidFill>
                  <a:prstClr val="white"/>
                </a:solidFill>
                <a:latin typeface="Century Gothic" panose="020B0502020202020204" pitchFamily="34" charset="0"/>
              </a:rPr>
              <a:t>ist</a:t>
            </a:r>
            <a:r>
              <a:rPr lang="en-GB" sz="2400" b="1" dirty="0">
                <a:solidFill>
                  <a:prstClr val="white"/>
                </a:solidFill>
                <a:latin typeface="Century Gothic" panose="020B0502020202020204" pitchFamily="34" charset="0"/>
              </a:rPr>
              <a:t> </a:t>
            </a:r>
            <a:r>
              <a:rPr lang="en-GB" sz="2400" b="1" u="sng" dirty="0" err="1">
                <a:solidFill>
                  <a:prstClr val="white"/>
                </a:solidFill>
                <a:latin typeface="Century Gothic" panose="020B0502020202020204" pitchFamily="34" charset="0"/>
              </a:rPr>
              <a:t>kein</a:t>
            </a:r>
            <a:r>
              <a:rPr lang="en-GB" sz="2400" b="1" dirty="0">
                <a:solidFill>
                  <a:prstClr val="white"/>
                </a:solidFill>
                <a:latin typeface="Century Gothic" panose="020B0502020202020204" pitchFamily="34" charset="0"/>
              </a:rPr>
              <a:t> Problem!</a:t>
            </a:r>
          </a:p>
        </p:txBody>
      </p:sp>
    </p:spTree>
    <p:extLst>
      <p:ext uri="{BB962C8B-B14F-4D97-AF65-F5344CB8AC3E}">
        <p14:creationId xmlns:p14="http://schemas.microsoft.com/office/powerpoint/2010/main" val="138726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P spid="9" grpId="0" build="p"/>
      <p:bldP spid="10" grpId="0"/>
      <p:bldP spid="11" grpId="0"/>
      <p:bldP spid="12" grpId="0"/>
      <p:bldP spid="13" grpId="0"/>
      <p:bldP spid="14" grpId="0"/>
      <p:bldP spid="15" grpId="0"/>
      <p:bldP spid="16"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3" name="TextBox 2"/>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4" name="TextBox 3"/>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256" y="549641"/>
            <a:ext cx="7250269" cy="4833513"/>
          </a:xfrm>
          <a:prstGeom prst="rect">
            <a:avLst/>
          </a:prstGeom>
        </p:spPr>
      </p:pic>
    </p:spTree>
    <p:extLst>
      <p:ext uri="{BB962C8B-B14F-4D97-AF65-F5344CB8AC3E}">
        <p14:creationId xmlns:p14="http://schemas.microsoft.com/office/powerpoint/2010/main" val="1802405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3" name="TextBox 2"/>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4" name="TextBox 3"/>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1491" y="374326"/>
            <a:ext cx="8216185" cy="5477457"/>
          </a:xfrm>
          <a:prstGeom prst="rect">
            <a:avLst/>
          </a:prstGeom>
        </p:spPr>
      </p:pic>
    </p:spTree>
    <p:extLst>
      <p:ext uri="{BB962C8B-B14F-4D97-AF65-F5344CB8AC3E}">
        <p14:creationId xmlns:p14="http://schemas.microsoft.com/office/powerpoint/2010/main" val="25443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3" name="TextBox 2"/>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4" name="TextBox 3"/>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7273" y="193182"/>
            <a:ext cx="3910885" cy="5866328"/>
          </a:xfrm>
          <a:prstGeom prst="rect">
            <a:avLst/>
          </a:prstGeom>
        </p:spPr>
      </p:pic>
    </p:spTree>
    <p:extLst>
      <p:ext uri="{BB962C8B-B14F-4D97-AF65-F5344CB8AC3E}">
        <p14:creationId xmlns:p14="http://schemas.microsoft.com/office/powerpoint/2010/main" val="3056008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3" name="TextBox 2"/>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4" name="TextBox 3"/>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721" y="357155"/>
            <a:ext cx="8241942" cy="5494628"/>
          </a:xfrm>
          <a:prstGeom prst="rect">
            <a:avLst/>
          </a:prstGeom>
        </p:spPr>
      </p:pic>
    </p:spTree>
    <p:extLst>
      <p:ext uri="{BB962C8B-B14F-4D97-AF65-F5344CB8AC3E}">
        <p14:creationId xmlns:p14="http://schemas.microsoft.com/office/powerpoint/2010/main" val="3417212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3" name="TextBox 2"/>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4" name="TextBox 3"/>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390" y="302474"/>
            <a:ext cx="8505286" cy="5676555"/>
          </a:xfrm>
          <a:prstGeom prst="rect">
            <a:avLst/>
          </a:prstGeom>
        </p:spPr>
      </p:pic>
    </p:spTree>
    <p:extLst>
      <p:ext uri="{BB962C8B-B14F-4D97-AF65-F5344CB8AC3E}">
        <p14:creationId xmlns:p14="http://schemas.microsoft.com/office/powerpoint/2010/main" val="3343249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22305" y="-51891"/>
            <a:ext cx="2169695" cy="400110"/>
          </a:xfrm>
          <a:prstGeom prst="rect">
            <a:avLst/>
          </a:prstGeom>
          <a:noFill/>
        </p:spPr>
        <p:txBody>
          <a:bodyPr wrap="square" rtlCol="0">
            <a:spAutoFit/>
          </a:bodyPr>
          <a:lstStyle/>
          <a:p>
            <a:pPr algn="r">
              <a:defRPr/>
            </a:pPr>
            <a:r>
              <a:rPr lang="en-GB" sz="2000" b="1" dirty="0" err="1">
                <a:solidFill>
                  <a:srgbClr val="115076"/>
                </a:solidFill>
                <a:latin typeface="Century Gothic" panose="020B0502020202020204" pitchFamily="34" charset="0"/>
              </a:rPr>
              <a:t>Lesen</a:t>
            </a:r>
            <a:r>
              <a:rPr lang="en-GB" sz="2000" b="1" dirty="0">
                <a:solidFill>
                  <a:srgbClr val="115076"/>
                </a:solidFill>
                <a:latin typeface="Century Gothic" panose="020B0502020202020204" pitchFamily="34" charset="0"/>
              </a:rPr>
              <a:t> V1</a:t>
            </a:r>
            <a:endParaRPr lang="en-GB" sz="2000" b="1" dirty="0">
              <a:solidFill>
                <a:srgbClr val="115076"/>
              </a:solidFill>
              <a:latin typeface="Century Gothic" panose="020B0502020202020204" pitchFamily="34" charset="0"/>
            </a:endParaRPr>
          </a:p>
        </p:txBody>
      </p:sp>
      <p:graphicFrame>
        <p:nvGraphicFramePr>
          <p:cNvPr id="5" name="Table 4"/>
          <p:cNvGraphicFramePr>
            <a:graphicFrameLocks noGrp="1"/>
          </p:cNvGraphicFramePr>
          <p:nvPr>
            <p:extLst/>
          </p:nvPr>
        </p:nvGraphicFramePr>
        <p:xfrm>
          <a:off x="371642"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 xmlns:a16="http://schemas.microsoft.com/office/drawing/2014/main" val="20000"/>
                    </a:ext>
                  </a:extLst>
                </a:gridCol>
                <a:gridCol w="4583834">
                  <a:extLst>
                    <a:ext uri="{9D8B030D-6E8A-4147-A177-3AD203B41FA5}">
                      <a16:colId xmlns=""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Mensch.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smtClean="0">
                          <a:solidFill>
                            <a:srgbClr val="115076"/>
                          </a:solidFill>
                          <a:latin typeface="Century Gothic" panose="020B0502020202020204" pitchFamily="34" charset="0"/>
                        </a:rPr>
                        <a:t>groß</a:t>
                      </a:r>
                      <a:r>
                        <a:rPr lang="en-GB" sz="2000" dirty="0" smtClean="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sp>
        <p:nvSpPr>
          <p:cNvPr id="2" name="TextBox 1"/>
          <p:cNvSpPr txBox="1"/>
          <p:nvPr/>
        </p:nvSpPr>
        <p:spPr>
          <a:xfrm>
            <a:off x="360630" y="138900"/>
            <a:ext cx="11112145" cy="707886"/>
          </a:xfrm>
          <a:prstGeom prst="rect">
            <a:avLst/>
          </a:prstGeom>
          <a:noFill/>
        </p:spPr>
        <p:txBody>
          <a:bodyPr wrap="square" rtlCol="0">
            <a:spAutoFit/>
          </a:bodyPr>
          <a:lstStyle/>
          <a:p>
            <a:pPr>
              <a:defRPr/>
            </a:pPr>
            <a:r>
              <a:rPr lang="en-GB" sz="2000" b="1" dirty="0">
                <a:solidFill>
                  <a:srgbClr val="115076"/>
                </a:solidFill>
                <a:latin typeface="Century Gothic" panose="020B0502020202020204" pitchFamily="34" charset="0"/>
              </a:rPr>
              <a:t>Your boss needs help! The quiz items for a new radio show got corrupted. </a:t>
            </a:r>
            <a:r>
              <a:rPr lang="en-GB" sz="2000" b="1" dirty="0">
                <a:solidFill>
                  <a:srgbClr val="115076"/>
                </a:solidFill>
                <a:latin typeface="Century Gothic" panose="020B0502020202020204" pitchFamily="34" charset="0"/>
                <a:sym typeface="Wingdings" panose="05000000000000000000" pitchFamily="2" charset="2"/>
              </a:rPr>
              <a:t></a:t>
            </a:r>
            <a:r>
              <a:rPr lang="en-GB" sz="2000" b="1" dirty="0">
                <a:solidFill>
                  <a:srgbClr val="115076"/>
                </a:solidFill>
                <a:latin typeface="Century Gothic" panose="020B0502020202020204" pitchFamily="34" charset="0"/>
              </a:rPr>
              <a:t/>
            </a:r>
            <a:br>
              <a:rPr lang="en-GB" sz="2000" b="1" dirty="0">
                <a:solidFill>
                  <a:srgbClr val="115076"/>
                </a:solidFill>
                <a:latin typeface="Century Gothic" panose="020B0502020202020204" pitchFamily="34" charset="0"/>
              </a:rPr>
            </a:br>
            <a:r>
              <a:rPr lang="en-GB" sz="2000" b="1" dirty="0">
                <a:solidFill>
                  <a:srgbClr val="115076"/>
                </a:solidFill>
                <a:latin typeface="Century Gothic" panose="020B0502020202020204" pitchFamily="34" charset="0"/>
              </a:rPr>
              <a:t>Look at the items described and,</a:t>
            </a:r>
            <a:r>
              <a:rPr lang="en-GB" sz="2000" i="1" u="sng" dirty="0">
                <a:solidFill>
                  <a:srgbClr val="115076"/>
                </a:solidFill>
                <a:latin typeface="Century Gothic" panose="020B0502020202020204" pitchFamily="34" charset="0"/>
              </a:rPr>
              <a:t> if necessary</a:t>
            </a:r>
            <a:r>
              <a:rPr lang="en-GB" sz="2000" b="1" dirty="0">
                <a:solidFill>
                  <a:srgbClr val="115076"/>
                </a:solidFill>
                <a:latin typeface="Century Gothic" panose="020B0502020202020204" pitchFamily="34" charset="0"/>
              </a:rPr>
              <a:t>, add in the missing words. </a:t>
            </a:r>
          </a:p>
        </p:txBody>
      </p:sp>
      <p:graphicFrame>
        <p:nvGraphicFramePr>
          <p:cNvPr id="3" name="Table 2">
            <a:extLst>
              <a:ext uri="{FF2B5EF4-FFF2-40B4-BE49-F238E27FC236}">
                <a16:creationId xmlns="" xmlns:a16="http://schemas.microsoft.com/office/drawing/2014/main" id="{43B48C4A-6A2D-4A1F-9096-A1F0B232965D}"/>
              </a:ext>
            </a:extLst>
          </p:cNvPr>
          <p:cNvGraphicFramePr>
            <a:graphicFrameLocks noGrp="1"/>
          </p:cNvGraphicFramePr>
          <p:nvPr>
            <p:extLst/>
          </p:nvPr>
        </p:nvGraphicFramePr>
        <p:xfrm>
          <a:off x="6384911"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 xmlns:a16="http://schemas.microsoft.com/office/drawing/2014/main" val="635654582"/>
                    </a:ext>
                  </a:extLst>
                </a:gridCol>
                <a:gridCol w="4583834">
                  <a:extLst>
                    <a:ext uri="{9D8B030D-6E8A-4147-A177-3AD203B41FA5}">
                      <a16:colId xmlns="" xmlns:a16="http://schemas.microsoft.com/office/drawing/2014/main" val="695216150"/>
                    </a:ext>
                  </a:extLst>
                </a:gridCol>
              </a:tblGrid>
              <a:tr h="1258919">
                <a:tc>
                  <a:txBody>
                    <a:bodyPr/>
                    <a:lstStyle/>
                    <a:p>
                      <a:pPr algn="ctr"/>
                      <a:r>
                        <a:rPr lang="en-GB" sz="2400" b="1" dirty="0">
                          <a:solidFill>
                            <a:srgbClr val="115076"/>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smtClean="0">
                          <a:solidFill>
                            <a:srgbClr val="115076"/>
                          </a:solidFill>
                          <a:latin typeface="Century Gothic" panose="020B0502020202020204" pitchFamily="34" charset="0"/>
                        </a:rPr>
                        <a:t>Tafel</a:t>
                      </a:r>
                      <a:r>
                        <a:rPr lang="en-GB" sz="2000" dirty="0" smtClean="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455358740"/>
                  </a:ext>
                </a:extLst>
              </a:tr>
              <a:tr h="1258919">
                <a:tc>
                  <a:txBody>
                    <a:bodyPr/>
                    <a:lstStyle/>
                    <a:p>
                      <a:pPr algn="ctr"/>
                      <a:r>
                        <a:rPr lang="en-GB" sz="2400" b="1" dirty="0">
                          <a:solidFill>
                            <a:srgbClr val="115076"/>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a:solidFill>
                            <a:srgbClr val="115076"/>
                          </a:solidFill>
                          <a:latin typeface="Century Gothic" panose="020B0502020202020204" pitchFamily="34" charset="0"/>
                        </a:rPr>
                        <a:t>gelb</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364399148"/>
                  </a:ext>
                </a:extLst>
              </a:tr>
              <a:tr h="1258919">
                <a:tc>
                  <a:txBody>
                    <a:bodyPr/>
                    <a:lstStyle/>
                    <a:p>
                      <a:pPr algn="ctr"/>
                      <a:r>
                        <a:rPr lang="en-GB" sz="2400" b="1" dirty="0">
                          <a:solidFill>
                            <a:srgbClr val="115076"/>
                          </a:solidFill>
                          <a:latin typeface="Century Gothic" panose="020B0502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151010824"/>
                  </a:ext>
                </a:extLst>
              </a:tr>
              <a:tr h="1258919">
                <a:tc>
                  <a:txBody>
                    <a:bodyPr/>
                    <a:lstStyle/>
                    <a:p>
                      <a:pPr algn="ctr"/>
                      <a:r>
                        <a:rPr lang="en-GB" sz="2400" b="1" dirty="0">
                          <a:solidFill>
                            <a:srgbClr val="115076"/>
                          </a:solidFill>
                          <a:latin typeface="Century Gothic" panose="020B0502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smtClean="0">
                          <a:solidFill>
                            <a:srgbClr val="115076"/>
                          </a:solidFill>
                          <a:latin typeface="Century Gothic" panose="020B0502020202020204" pitchFamily="34" charset="0"/>
                        </a:rPr>
                        <a:t>blau</a:t>
                      </a:r>
                      <a:r>
                        <a:rPr lang="en-GB" sz="2000" dirty="0" smtClean="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949850506"/>
                  </a:ext>
                </a:extLst>
              </a:tr>
            </a:tbl>
          </a:graphicData>
        </a:graphic>
      </p:graphicFrame>
      <p:pic>
        <p:nvPicPr>
          <p:cNvPr id="9" name="Picture 8">
            <a:extLst>
              <a:ext uri="{FF2B5EF4-FFF2-40B4-BE49-F238E27FC236}">
                <a16:creationId xmlns="" xmlns:a16="http://schemas.microsoft.com/office/drawing/2014/main" id="{38012F30-03B1-43B3-8389-FF476070A1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12" b="17160"/>
          <a:stretch/>
        </p:blipFill>
        <p:spPr>
          <a:xfrm>
            <a:off x="9771415" y="948347"/>
            <a:ext cx="1335737" cy="1471203"/>
          </a:xfrm>
          <a:prstGeom prst="rect">
            <a:avLst/>
          </a:prstGeom>
        </p:spPr>
      </p:pic>
      <p:pic>
        <p:nvPicPr>
          <p:cNvPr id="11" name="Picture 10">
            <a:extLst>
              <a:ext uri="{FF2B5EF4-FFF2-40B4-BE49-F238E27FC236}">
                <a16:creationId xmlns="" xmlns:a16="http://schemas.microsoft.com/office/drawing/2014/main" id="{C536B10C-D585-4260-8330-B396D6DF5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3918" y="2352315"/>
            <a:ext cx="488465" cy="1471203"/>
          </a:xfrm>
          <a:prstGeom prst="rect">
            <a:avLst/>
          </a:prstGeom>
        </p:spPr>
      </p:pic>
      <p:pic>
        <p:nvPicPr>
          <p:cNvPr id="13" name="Picture 12">
            <a:extLst>
              <a:ext uri="{FF2B5EF4-FFF2-40B4-BE49-F238E27FC236}">
                <a16:creationId xmlns="" xmlns:a16="http://schemas.microsoft.com/office/drawing/2014/main" id="{B542308E-4081-498D-B006-0026301B6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003" y="4974665"/>
            <a:ext cx="924538" cy="1237875"/>
          </a:xfrm>
          <a:prstGeom prst="rect">
            <a:avLst/>
          </a:prstGeom>
        </p:spPr>
      </p:pic>
      <p:pic>
        <p:nvPicPr>
          <p:cNvPr id="15" name="Picture 14">
            <a:extLst>
              <a:ext uri="{FF2B5EF4-FFF2-40B4-BE49-F238E27FC236}">
                <a16:creationId xmlns="" xmlns:a16="http://schemas.microsoft.com/office/drawing/2014/main" id="{834F5301-23EC-4815-8EE4-2BB3F5D84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1415" y="3853684"/>
            <a:ext cx="1466312" cy="984873"/>
          </a:xfrm>
          <a:prstGeom prst="rect">
            <a:avLst/>
          </a:prstGeom>
        </p:spPr>
      </p:pic>
      <p:pic>
        <p:nvPicPr>
          <p:cNvPr id="17" name="Picture 16">
            <a:extLst>
              <a:ext uri="{FF2B5EF4-FFF2-40B4-BE49-F238E27FC236}">
                <a16:creationId xmlns="" xmlns:a16="http://schemas.microsoft.com/office/drawing/2014/main" id="{8754B5D0-1ED2-4295-BD59-48C6F23003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0923" y="4821220"/>
            <a:ext cx="1130738" cy="1391320"/>
          </a:xfrm>
          <a:prstGeom prst="rect">
            <a:avLst/>
          </a:prstGeom>
        </p:spPr>
      </p:pic>
      <p:pic>
        <p:nvPicPr>
          <p:cNvPr id="19" name="Picture 18">
            <a:extLst>
              <a:ext uri="{FF2B5EF4-FFF2-40B4-BE49-F238E27FC236}">
                <a16:creationId xmlns="" xmlns:a16="http://schemas.microsoft.com/office/drawing/2014/main" id="{05FE7FFE-DDF8-4923-A4ED-7C7DA9558A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8059" y="1176864"/>
            <a:ext cx="1045728" cy="1051009"/>
          </a:xfrm>
          <a:prstGeom prst="rect">
            <a:avLst/>
          </a:prstGeom>
        </p:spPr>
      </p:pic>
      <p:grpSp>
        <p:nvGrpSpPr>
          <p:cNvPr id="20" name="Group 19">
            <a:extLst>
              <a:ext uri="{FF2B5EF4-FFF2-40B4-BE49-F238E27FC236}">
                <a16:creationId xmlns="" xmlns:a16="http://schemas.microsoft.com/office/drawing/2014/main" id="{E64678E3-6186-4DC3-BFC3-D34796050EBD}"/>
              </a:ext>
            </a:extLst>
          </p:cNvPr>
          <p:cNvGrpSpPr/>
          <p:nvPr/>
        </p:nvGrpSpPr>
        <p:grpSpPr>
          <a:xfrm>
            <a:off x="3588905" y="3795877"/>
            <a:ext cx="1422756" cy="963359"/>
            <a:chOff x="8883236" y="380913"/>
            <a:chExt cx="2651455" cy="1683884"/>
          </a:xfrm>
        </p:grpSpPr>
        <p:pic>
          <p:nvPicPr>
            <p:cNvPr id="21" name="Picture 20">
              <a:extLst>
                <a:ext uri="{FF2B5EF4-FFF2-40B4-BE49-F238E27FC236}">
                  <a16:creationId xmlns="" xmlns:a16="http://schemas.microsoft.com/office/drawing/2014/main" id="{E1FED746-A0DC-439C-B271-82DDC61CBA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9720" y="1519075"/>
              <a:ext cx="523607" cy="545722"/>
            </a:xfrm>
            <a:prstGeom prst="rect">
              <a:avLst/>
            </a:prstGeom>
          </p:spPr>
        </p:pic>
        <p:pic>
          <p:nvPicPr>
            <p:cNvPr id="22" name="Picture 21">
              <a:extLst>
                <a:ext uri="{FF2B5EF4-FFF2-40B4-BE49-F238E27FC236}">
                  <a16:creationId xmlns="" xmlns:a16="http://schemas.microsoft.com/office/drawing/2014/main" id="{FAAA8CC1-81AF-425C-A773-A51B803ACFA8}"/>
                </a:ext>
              </a:extLst>
            </p:cNvPr>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83236" y="380913"/>
              <a:ext cx="1930503" cy="1481840"/>
            </a:xfrm>
            <a:prstGeom prst="rect">
              <a:avLst/>
            </a:prstGeom>
          </p:spPr>
        </p:pic>
        <p:cxnSp>
          <p:nvCxnSpPr>
            <p:cNvPr id="23" name="Straight Arrow Connector 22">
              <a:extLst>
                <a:ext uri="{FF2B5EF4-FFF2-40B4-BE49-F238E27FC236}">
                  <a16:creationId xmlns="" xmlns:a16="http://schemas.microsoft.com/office/drawing/2014/main" id="{53128539-4B46-477D-84AA-F798FC3D1500}"/>
                </a:ext>
              </a:extLst>
            </p:cNvPr>
            <p:cNvCxnSpPr/>
            <p:nvPr/>
          </p:nvCxnSpPr>
          <p:spPr>
            <a:xfrm flipH="1">
              <a:off x="11143327" y="1304470"/>
              <a:ext cx="391364" cy="36308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 xmlns:a16="http://schemas.microsoft.com/office/drawing/2014/main" id="{EA3F3198-6487-4FEB-824C-B8B2A64CE13E}"/>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6942" y="2196111"/>
            <a:ext cx="1865376" cy="1228344"/>
          </a:xfrm>
          <a:prstGeom prst="rect">
            <a:avLst/>
          </a:prstGeom>
        </p:spPr>
      </p:pic>
      <p:sp>
        <p:nvSpPr>
          <p:cNvPr id="6" name="TextBox 5"/>
          <p:cNvSpPr txBox="1"/>
          <p:nvPr/>
        </p:nvSpPr>
        <p:spPr>
          <a:xfrm>
            <a:off x="1876926" y="1588168"/>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18" name="TextBox 17"/>
          <p:cNvSpPr txBox="1"/>
          <p:nvPr/>
        </p:nvSpPr>
        <p:spPr>
          <a:xfrm>
            <a:off x="1876926" y="28102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a:t>
            </a:r>
            <a:endParaRPr lang="en-GB" sz="2000" b="1" dirty="0">
              <a:solidFill>
                <a:srgbClr val="4472C4">
                  <a:lumMod val="50000"/>
                </a:srgbClr>
              </a:solidFill>
              <a:latin typeface="Century Gothic" panose="020B0502020202020204" pitchFamily="34" charset="0"/>
            </a:endParaRPr>
          </a:p>
        </p:txBody>
      </p:sp>
      <p:sp>
        <p:nvSpPr>
          <p:cNvPr id="24" name="TextBox 23"/>
          <p:cNvSpPr txBox="1"/>
          <p:nvPr/>
        </p:nvSpPr>
        <p:spPr>
          <a:xfrm>
            <a:off x="1876925" y="53694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a:t>
            </a:r>
            <a:endParaRPr lang="en-GB" sz="2000" b="1" dirty="0">
              <a:solidFill>
                <a:srgbClr val="4472C4">
                  <a:lumMod val="50000"/>
                </a:srgbClr>
              </a:solidFill>
              <a:latin typeface="Century Gothic" panose="020B0502020202020204" pitchFamily="34" charset="0"/>
            </a:endParaRPr>
          </a:p>
        </p:txBody>
      </p:sp>
      <p:sp>
        <p:nvSpPr>
          <p:cNvPr id="26" name="TextBox 25"/>
          <p:cNvSpPr txBox="1"/>
          <p:nvPr/>
        </p:nvSpPr>
        <p:spPr>
          <a:xfrm>
            <a:off x="7949126" y="2832112"/>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28" name="TextBox 27"/>
          <p:cNvSpPr txBox="1"/>
          <p:nvPr/>
        </p:nvSpPr>
        <p:spPr>
          <a:xfrm>
            <a:off x="7949125" y="4122216"/>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a:t>
            </a:r>
            <a:endParaRPr lang="en-GB" sz="2000" b="1" dirty="0">
              <a:solidFill>
                <a:srgbClr val="4472C4">
                  <a:lumMod val="50000"/>
                </a:srgbClr>
              </a:solidFill>
              <a:latin typeface="Century Gothic" panose="020B0502020202020204" pitchFamily="34" charset="0"/>
            </a:endParaRPr>
          </a:p>
        </p:txBody>
      </p:sp>
      <p:sp>
        <p:nvSpPr>
          <p:cNvPr id="29" name="TextBox 28"/>
          <p:cNvSpPr txBox="1"/>
          <p:nvPr/>
        </p:nvSpPr>
        <p:spPr>
          <a:xfrm>
            <a:off x="7949125" y="53694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30" name="TextBox 29"/>
          <p:cNvSpPr txBox="1"/>
          <p:nvPr/>
        </p:nvSpPr>
        <p:spPr>
          <a:xfrm>
            <a:off x="1876925" y="4112279"/>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31" name="TextBox 30"/>
          <p:cNvSpPr txBox="1"/>
          <p:nvPr/>
        </p:nvSpPr>
        <p:spPr>
          <a:xfrm>
            <a:off x="7950572" y="1604379"/>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keine</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6762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24" grpId="0"/>
      <p:bldP spid="26" grpId="0"/>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22305" y="-51891"/>
            <a:ext cx="2169695" cy="400110"/>
          </a:xfrm>
          <a:prstGeom prst="rect">
            <a:avLst/>
          </a:prstGeom>
          <a:noFill/>
        </p:spPr>
        <p:txBody>
          <a:bodyPr wrap="square" rtlCol="0">
            <a:spAutoFit/>
          </a:bodyPr>
          <a:lstStyle/>
          <a:p>
            <a:pPr algn="r">
              <a:defRPr/>
            </a:pPr>
            <a:r>
              <a:rPr lang="en-GB" sz="2000" b="1" dirty="0" err="1">
                <a:solidFill>
                  <a:srgbClr val="115076"/>
                </a:solidFill>
                <a:latin typeface="Century Gothic" panose="020B0502020202020204" pitchFamily="34" charset="0"/>
              </a:rPr>
              <a:t>Lesen</a:t>
            </a:r>
            <a:r>
              <a:rPr lang="en-GB" sz="2000" b="1" dirty="0">
                <a:solidFill>
                  <a:srgbClr val="115076"/>
                </a:solidFill>
                <a:latin typeface="Century Gothic" panose="020B0502020202020204" pitchFamily="34" charset="0"/>
              </a:rPr>
              <a:t> V2</a:t>
            </a:r>
            <a:endParaRPr lang="en-GB" sz="2000" b="1" dirty="0">
              <a:solidFill>
                <a:srgbClr val="115076"/>
              </a:solidFill>
              <a:latin typeface="Century Gothic" panose="020B0502020202020204" pitchFamily="34" charset="0"/>
            </a:endParaRPr>
          </a:p>
        </p:txBody>
      </p:sp>
      <p:graphicFrame>
        <p:nvGraphicFramePr>
          <p:cNvPr id="5" name="Table 4"/>
          <p:cNvGraphicFramePr>
            <a:graphicFrameLocks noGrp="1"/>
          </p:cNvGraphicFramePr>
          <p:nvPr>
            <p:extLst/>
          </p:nvPr>
        </p:nvGraphicFramePr>
        <p:xfrm>
          <a:off x="371642"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 xmlns:a16="http://schemas.microsoft.com/office/drawing/2014/main" val="20000"/>
                    </a:ext>
                  </a:extLst>
                </a:gridCol>
                <a:gridCol w="4583834">
                  <a:extLst>
                    <a:ext uri="{9D8B030D-6E8A-4147-A177-3AD203B41FA5}">
                      <a16:colId xmlns=""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Mensch.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klein</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sp>
        <p:nvSpPr>
          <p:cNvPr id="2" name="TextBox 1"/>
          <p:cNvSpPr txBox="1"/>
          <p:nvPr/>
        </p:nvSpPr>
        <p:spPr>
          <a:xfrm>
            <a:off x="360630" y="138900"/>
            <a:ext cx="11112145" cy="707886"/>
          </a:xfrm>
          <a:prstGeom prst="rect">
            <a:avLst/>
          </a:prstGeom>
          <a:noFill/>
        </p:spPr>
        <p:txBody>
          <a:bodyPr wrap="square" rtlCol="0">
            <a:spAutoFit/>
          </a:bodyPr>
          <a:lstStyle/>
          <a:p>
            <a:pPr>
              <a:defRPr/>
            </a:pPr>
            <a:r>
              <a:rPr lang="en-GB" sz="2000" b="1" dirty="0">
                <a:solidFill>
                  <a:srgbClr val="115076"/>
                </a:solidFill>
                <a:latin typeface="Century Gothic" panose="020B0502020202020204" pitchFamily="34" charset="0"/>
              </a:rPr>
              <a:t>Your boss needs help! The quiz items for a new radio show got corrupted. </a:t>
            </a:r>
            <a:r>
              <a:rPr lang="en-GB" sz="2000" b="1" dirty="0">
                <a:solidFill>
                  <a:srgbClr val="115076"/>
                </a:solidFill>
                <a:latin typeface="Century Gothic" panose="020B0502020202020204" pitchFamily="34" charset="0"/>
                <a:sym typeface="Wingdings" panose="05000000000000000000" pitchFamily="2" charset="2"/>
              </a:rPr>
              <a:t></a:t>
            </a:r>
            <a:r>
              <a:rPr lang="en-GB" sz="2000" b="1" dirty="0">
                <a:solidFill>
                  <a:srgbClr val="115076"/>
                </a:solidFill>
                <a:latin typeface="Century Gothic" panose="020B0502020202020204" pitchFamily="34" charset="0"/>
              </a:rPr>
              <a:t/>
            </a:r>
            <a:br>
              <a:rPr lang="en-GB" sz="2000" b="1" dirty="0">
                <a:solidFill>
                  <a:srgbClr val="115076"/>
                </a:solidFill>
                <a:latin typeface="Century Gothic" panose="020B0502020202020204" pitchFamily="34" charset="0"/>
              </a:rPr>
            </a:br>
            <a:r>
              <a:rPr lang="en-GB" sz="2000" b="1" dirty="0">
                <a:solidFill>
                  <a:srgbClr val="115076"/>
                </a:solidFill>
                <a:latin typeface="Century Gothic" panose="020B0502020202020204" pitchFamily="34" charset="0"/>
              </a:rPr>
              <a:t>Look at the items described and,</a:t>
            </a:r>
            <a:r>
              <a:rPr lang="en-GB" sz="2000" i="1" u="sng" dirty="0">
                <a:solidFill>
                  <a:srgbClr val="115076"/>
                </a:solidFill>
                <a:latin typeface="Century Gothic" panose="020B0502020202020204" pitchFamily="34" charset="0"/>
              </a:rPr>
              <a:t> if necessary</a:t>
            </a:r>
            <a:r>
              <a:rPr lang="en-GB" sz="2000" b="1" dirty="0">
                <a:solidFill>
                  <a:srgbClr val="115076"/>
                </a:solidFill>
                <a:latin typeface="Century Gothic" panose="020B0502020202020204" pitchFamily="34" charset="0"/>
              </a:rPr>
              <a:t>, add in the missing words. </a:t>
            </a:r>
          </a:p>
        </p:txBody>
      </p:sp>
      <p:graphicFrame>
        <p:nvGraphicFramePr>
          <p:cNvPr id="3" name="Table 2">
            <a:extLst>
              <a:ext uri="{FF2B5EF4-FFF2-40B4-BE49-F238E27FC236}">
                <a16:creationId xmlns="" xmlns:a16="http://schemas.microsoft.com/office/drawing/2014/main" id="{43B48C4A-6A2D-4A1F-9096-A1F0B232965D}"/>
              </a:ext>
            </a:extLst>
          </p:cNvPr>
          <p:cNvGraphicFramePr>
            <a:graphicFrameLocks noGrp="1"/>
          </p:cNvGraphicFramePr>
          <p:nvPr>
            <p:extLst/>
          </p:nvPr>
        </p:nvGraphicFramePr>
        <p:xfrm>
          <a:off x="6384911"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 xmlns:a16="http://schemas.microsoft.com/office/drawing/2014/main" val="635654582"/>
                    </a:ext>
                  </a:extLst>
                </a:gridCol>
                <a:gridCol w="4583834">
                  <a:extLst>
                    <a:ext uri="{9D8B030D-6E8A-4147-A177-3AD203B41FA5}">
                      <a16:colId xmlns="" xmlns:a16="http://schemas.microsoft.com/office/drawing/2014/main" val="695216150"/>
                    </a:ext>
                  </a:extLst>
                </a:gridCol>
              </a:tblGrid>
              <a:tr h="1258919">
                <a:tc>
                  <a:txBody>
                    <a:bodyPr/>
                    <a:lstStyle/>
                    <a:p>
                      <a:pPr algn="ctr"/>
                      <a:r>
                        <a:rPr lang="en-GB" sz="2400" b="1" dirty="0">
                          <a:solidFill>
                            <a:srgbClr val="115076"/>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a:solidFill>
                            <a:srgbClr val="115076"/>
                          </a:solidFill>
                          <a:latin typeface="Century Gothic" panose="020B0502020202020204" pitchFamily="34" charset="0"/>
                        </a:rPr>
                        <a:t>blau</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455358740"/>
                  </a:ext>
                </a:extLst>
              </a:tr>
              <a:tr h="1258919">
                <a:tc>
                  <a:txBody>
                    <a:bodyPr/>
                    <a:lstStyle/>
                    <a:p>
                      <a:pPr algn="ctr"/>
                      <a:r>
                        <a:rPr lang="en-GB" sz="2400" b="1" dirty="0">
                          <a:solidFill>
                            <a:srgbClr val="115076"/>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a:solidFill>
                            <a:srgbClr val="115076"/>
                          </a:solidFill>
                          <a:latin typeface="Century Gothic" panose="020B0502020202020204" pitchFamily="34" charset="0"/>
                        </a:rPr>
                        <a:t>gelb</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364399148"/>
                  </a:ext>
                </a:extLst>
              </a:tr>
              <a:tr h="1258919">
                <a:tc>
                  <a:txBody>
                    <a:bodyPr/>
                    <a:lstStyle/>
                    <a:p>
                      <a:pPr algn="ctr"/>
                      <a:r>
                        <a:rPr lang="en-GB" sz="2400" b="1" dirty="0">
                          <a:solidFill>
                            <a:srgbClr val="115076"/>
                          </a:solidFill>
                          <a:latin typeface="Century Gothic" panose="020B0502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151010824"/>
                  </a:ext>
                </a:extLst>
              </a:tr>
              <a:tr h="1258919">
                <a:tc>
                  <a:txBody>
                    <a:bodyPr/>
                    <a:lstStyle/>
                    <a:p>
                      <a:pPr algn="ctr"/>
                      <a:r>
                        <a:rPr lang="en-GB" sz="2400" b="1" dirty="0">
                          <a:solidFill>
                            <a:srgbClr val="115076"/>
                          </a:solidFill>
                          <a:latin typeface="Century Gothic" panose="020B0502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Heft.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949850506"/>
                  </a:ext>
                </a:extLst>
              </a:tr>
            </a:tbl>
          </a:graphicData>
        </a:graphic>
      </p:graphicFrame>
      <p:pic>
        <p:nvPicPr>
          <p:cNvPr id="9" name="Picture 8">
            <a:extLst>
              <a:ext uri="{FF2B5EF4-FFF2-40B4-BE49-F238E27FC236}">
                <a16:creationId xmlns="" xmlns:a16="http://schemas.microsoft.com/office/drawing/2014/main" id="{38012F30-03B1-43B3-8389-FF476070A1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12" b="17160"/>
          <a:stretch/>
        </p:blipFill>
        <p:spPr>
          <a:xfrm>
            <a:off x="9771415" y="948347"/>
            <a:ext cx="1335737" cy="1471203"/>
          </a:xfrm>
          <a:prstGeom prst="rect">
            <a:avLst/>
          </a:prstGeom>
        </p:spPr>
      </p:pic>
      <p:pic>
        <p:nvPicPr>
          <p:cNvPr id="11" name="Picture 10">
            <a:extLst>
              <a:ext uri="{FF2B5EF4-FFF2-40B4-BE49-F238E27FC236}">
                <a16:creationId xmlns="" xmlns:a16="http://schemas.microsoft.com/office/drawing/2014/main" id="{C536B10C-D585-4260-8330-B396D6DF5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3918" y="2352315"/>
            <a:ext cx="488465" cy="1471203"/>
          </a:xfrm>
          <a:prstGeom prst="rect">
            <a:avLst/>
          </a:prstGeom>
        </p:spPr>
      </p:pic>
      <p:pic>
        <p:nvPicPr>
          <p:cNvPr id="13" name="Picture 12">
            <a:extLst>
              <a:ext uri="{FF2B5EF4-FFF2-40B4-BE49-F238E27FC236}">
                <a16:creationId xmlns="" xmlns:a16="http://schemas.microsoft.com/office/drawing/2014/main" id="{B542308E-4081-498D-B006-0026301B6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003" y="4974665"/>
            <a:ext cx="924538" cy="1237875"/>
          </a:xfrm>
          <a:prstGeom prst="rect">
            <a:avLst/>
          </a:prstGeom>
        </p:spPr>
      </p:pic>
      <p:pic>
        <p:nvPicPr>
          <p:cNvPr id="15" name="Picture 14">
            <a:extLst>
              <a:ext uri="{FF2B5EF4-FFF2-40B4-BE49-F238E27FC236}">
                <a16:creationId xmlns="" xmlns:a16="http://schemas.microsoft.com/office/drawing/2014/main" id="{834F5301-23EC-4815-8EE4-2BB3F5D84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1415" y="3853684"/>
            <a:ext cx="1466312" cy="984873"/>
          </a:xfrm>
          <a:prstGeom prst="rect">
            <a:avLst/>
          </a:prstGeom>
        </p:spPr>
      </p:pic>
      <p:pic>
        <p:nvPicPr>
          <p:cNvPr id="17" name="Picture 16">
            <a:extLst>
              <a:ext uri="{FF2B5EF4-FFF2-40B4-BE49-F238E27FC236}">
                <a16:creationId xmlns="" xmlns:a16="http://schemas.microsoft.com/office/drawing/2014/main" id="{8754B5D0-1ED2-4295-BD59-48C6F23003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0923" y="4821220"/>
            <a:ext cx="1130738" cy="1391320"/>
          </a:xfrm>
          <a:prstGeom prst="rect">
            <a:avLst/>
          </a:prstGeom>
        </p:spPr>
      </p:pic>
      <p:pic>
        <p:nvPicPr>
          <p:cNvPr id="19" name="Picture 18">
            <a:extLst>
              <a:ext uri="{FF2B5EF4-FFF2-40B4-BE49-F238E27FC236}">
                <a16:creationId xmlns="" xmlns:a16="http://schemas.microsoft.com/office/drawing/2014/main" id="{05FE7FFE-DDF8-4923-A4ED-7C7DA9558A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8059" y="1176864"/>
            <a:ext cx="1045728" cy="1051009"/>
          </a:xfrm>
          <a:prstGeom prst="rect">
            <a:avLst/>
          </a:prstGeom>
        </p:spPr>
      </p:pic>
      <p:grpSp>
        <p:nvGrpSpPr>
          <p:cNvPr id="20" name="Group 19">
            <a:extLst>
              <a:ext uri="{FF2B5EF4-FFF2-40B4-BE49-F238E27FC236}">
                <a16:creationId xmlns="" xmlns:a16="http://schemas.microsoft.com/office/drawing/2014/main" id="{E64678E3-6186-4DC3-BFC3-D34796050EBD}"/>
              </a:ext>
            </a:extLst>
          </p:cNvPr>
          <p:cNvGrpSpPr/>
          <p:nvPr/>
        </p:nvGrpSpPr>
        <p:grpSpPr>
          <a:xfrm>
            <a:off x="3588905" y="3795877"/>
            <a:ext cx="1422756" cy="963359"/>
            <a:chOff x="8883236" y="380913"/>
            <a:chExt cx="2651455" cy="1683884"/>
          </a:xfrm>
        </p:grpSpPr>
        <p:pic>
          <p:nvPicPr>
            <p:cNvPr id="21" name="Picture 20">
              <a:extLst>
                <a:ext uri="{FF2B5EF4-FFF2-40B4-BE49-F238E27FC236}">
                  <a16:creationId xmlns="" xmlns:a16="http://schemas.microsoft.com/office/drawing/2014/main" id="{E1FED746-A0DC-439C-B271-82DDC61CBA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9720" y="1519075"/>
              <a:ext cx="523607" cy="545722"/>
            </a:xfrm>
            <a:prstGeom prst="rect">
              <a:avLst/>
            </a:prstGeom>
          </p:spPr>
        </p:pic>
        <p:pic>
          <p:nvPicPr>
            <p:cNvPr id="22" name="Picture 21">
              <a:extLst>
                <a:ext uri="{FF2B5EF4-FFF2-40B4-BE49-F238E27FC236}">
                  <a16:creationId xmlns="" xmlns:a16="http://schemas.microsoft.com/office/drawing/2014/main" id="{FAAA8CC1-81AF-425C-A773-A51B803ACFA8}"/>
                </a:ext>
              </a:extLst>
            </p:cNvPr>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83236" y="380913"/>
              <a:ext cx="1930503" cy="1481840"/>
            </a:xfrm>
            <a:prstGeom prst="rect">
              <a:avLst/>
            </a:prstGeom>
          </p:spPr>
        </p:pic>
        <p:cxnSp>
          <p:nvCxnSpPr>
            <p:cNvPr id="23" name="Straight Arrow Connector 22">
              <a:extLst>
                <a:ext uri="{FF2B5EF4-FFF2-40B4-BE49-F238E27FC236}">
                  <a16:creationId xmlns="" xmlns:a16="http://schemas.microsoft.com/office/drawing/2014/main" id="{53128539-4B46-477D-84AA-F798FC3D1500}"/>
                </a:ext>
              </a:extLst>
            </p:cNvPr>
            <p:cNvCxnSpPr/>
            <p:nvPr/>
          </p:nvCxnSpPr>
          <p:spPr>
            <a:xfrm flipH="1">
              <a:off x="11143327" y="1304470"/>
              <a:ext cx="391364" cy="36308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 xmlns:a16="http://schemas.microsoft.com/office/drawing/2014/main" id="{EA3F3198-6487-4FEB-824C-B8B2A64CE13E}"/>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6942" y="2196111"/>
            <a:ext cx="1865376" cy="1228344"/>
          </a:xfrm>
          <a:prstGeom prst="rect">
            <a:avLst/>
          </a:prstGeom>
        </p:spPr>
      </p:pic>
      <p:sp>
        <p:nvSpPr>
          <p:cNvPr id="6" name="TextBox 5"/>
          <p:cNvSpPr txBox="1"/>
          <p:nvPr/>
        </p:nvSpPr>
        <p:spPr>
          <a:xfrm>
            <a:off x="1876926" y="1588168"/>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18" name="TextBox 17"/>
          <p:cNvSpPr txBox="1"/>
          <p:nvPr/>
        </p:nvSpPr>
        <p:spPr>
          <a:xfrm>
            <a:off x="1876926" y="28102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a:t>
            </a:r>
            <a:endParaRPr lang="en-GB" sz="2000" b="1" dirty="0">
              <a:solidFill>
                <a:srgbClr val="4472C4">
                  <a:lumMod val="50000"/>
                </a:srgbClr>
              </a:solidFill>
              <a:latin typeface="Century Gothic" panose="020B0502020202020204" pitchFamily="34" charset="0"/>
            </a:endParaRPr>
          </a:p>
        </p:txBody>
      </p:sp>
      <p:sp>
        <p:nvSpPr>
          <p:cNvPr id="24" name="TextBox 23"/>
          <p:cNvSpPr txBox="1"/>
          <p:nvPr/>
        </p:nvSpPr>
        <p:spPr>
          <a:xfrm>
            <a:off x="1876925" y="53694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a:t>
            </a:r>
            <a:endParaRPr lang="en-GB" sz="2000" b="1" dirty="0">
              <a:solidFill>
                <a:srgbClr val="4472C4">
                  <a:lumMod val="50000"/>
                </a:srgbClr>
              </a:solidFill>
              <a:latin typeface="Century Gothic" panose="020B0502020202020204" pitchFamily="34" charset="0"/>
            </a:endParaRP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37410" y="4082458"/>
            <a:ext cx="593431" cy="676778"/>
          </a:xfrm>
          <a:prstGeom prst="rect">
            <a:avLst/>
          </a:prstGeom>
        </p:spPr>
      </p:pic>
      <p:sp>
        <p:nvSpPr>
          <p:cNvPr id="26" name="TextBox 25"/>
          <p:cNvSpPr txBox="1"/>
          <p:nvPr/>
        </p:nvSpPr>
        <p:spPr>
          <a:xfrm>
            <a:off x="7949126" y="2832112"/>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09610" y="1546131"/>
            <a:ext cx="593431" cy="676778"/>
          </a:xfrm>
          <a:prstGeom prst="rect">
            <a:avLst/>
          </a:prstGeom>
        </p:spPr>
      </p:pic>
      <p:sp>
        <p:nvSpPr>
          <p:cNvPr id="28" name="TextBox 27"/>
          <p:cNvSpPr txBox="1"/>
          <p:nvPr/>
        </p:nvSpPr>
        <p:spPr>
          <a:xfrm>
            <a:off x="7949125" y="4122216"/>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a:t>
            </a:r>
            <a:endParaRPr lang="en-GB" sz="2000" b="1" dirty="0">
              <a:solidFill>
                <a:srgbClr val="4472C4">
                  <a:lumMod val="50000"/>
                </a:srgbClr>
              </a:solidFill>
              <a:latin typeface="Century Gothic" panose="020B0502020202020204" pitchFamily="34" charset="0"/>
            </a:endParaRPr>
          </a:p>
        </p:txBody>
      </p:sp>
      <p:sp>
        <p:nvSpPr>
          <p:cNvPr id="29" name="TextBox 28"/>
          <p:cNvSpPr txBox="1"/>
          <p:nvPr/>
        </p:nvSpPr>
        <p:spPr>
          <a:xfrm>
            <a:off x="7949125" y="53694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ein</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318978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24" grpId="0"/>
      <p:bldP spid="26"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81557" y="-25630"/>
            <a:ext cx="2510443" cy="400110"/>
          </a:xfrm>
          <a:prstGeom prst="rect">
            <a:avLst/>
          </a:prstGeom>
          <a:noFill/>
        </p:spPr>
        <p:txBody>
          <a:bodyPr wrap="square" rtlCol="0">
            <a:spAutoFit/>
          </a:bodyPr>
          <a:lstStyle/>
          <a:p>
            <a:pPr algn="r"/>
            <a:r>
              <a:rPr lang="en-GB" sz="2000" b="1" dirty="0" err="1">
                <a:solidFill>
                  <a:srgbClr val="002060"/>
                </a:solidFill>
                <a:latin typeface="Century Gothic" panose="020B0502020202020204" pitchFamily="34" charset="0"/>
              </a:rPr>
              <a:t>Hören</a:t>
            </a:r>
            <a:r>
              <a:rPr lang="en-GB" sz="2000" b="1" dirty="0">
                <a:solidFill>
                  <a:srgbClr val="002060"/>
                </a:solidFill>
                <a:latin typeface="Century Gothic" panose="020B0502020202020204" pitchFamily="34" charset="0"/>
              </a:rPr>
              <a:t> V1</a:t>
            </a:r>
            <a:endParaRPr lang="en-GB" sz="2000" b="1" dirty="0">
              <a:solidFill>
                <a:srgbClr val="002060"/>
              </a:solidFill>
              <a:latin typeface="Century Gothic" panose="020B0502020202020204" pitchFamily="34" charset="0"/>
            </a:endParaRPr>
          </a:p>
        </p:txBody>
      </p:sp>
      <p:sp>
        <p:nvSpPr>
          <p:cNvPr id="5" name="TextBox 4">
            <a:extLst>
              <a:ext uri="{FF2B5EF4-FFF2-40B4-BE49-F238E27FC236}">
                <a16:creationId xmlns="" xmlns:a16="http://schemas.microsoft.com/office/drawing/2014/main" id="{4434661F-D586-40FD-B8E8-016519F87C10}"/>
              </a:ext>
            </a:extLst>
          </p:cNvPr>
          <p:cNvSpPr txBox="1"/>
          <p:nvPr/>
        </p:nvSpPr>
        <p:spPr>
          <a:xfrm>
            <a:off x="371641" y="174425"/>
            <a:ext cx="11112145" cy="707886"/>
          </a:xfrm>
          <a:prstGeom prst="rect">
            <a:avLst/>
          </a:prstGeom>
          <a:noFill/>
        </p:spPr>
        <p:txBody>
          <a:bodyPr wrap="square" rtlCol="0">
            <a:spAutoFit/>
          </a:bodyPr>
          <a:lstStyle/>
          <a:p>
            <a:pPr>
              <a:defRPr/>
            </a:pPr>
            <a:r>
              <a:rPr lang="en-GB" sz="2000" b="1" dirty="0">
                <a:solidFill>
                  <a:srgbClr val="115076"/>
                </a:solidFill>
                <a:latin typeface="Century Gothic" panose="020B0502020202020204" pitchFamily="34" charset="0"/>
              </a:rPr>
              <a:t>The quiz goes live tonight! Listening to a practice session, you notice more corrupted items. Look at the items below </a:t>
            </a:r>
            <a:r>
              <a:rPr lang="en-GB" sz="2000" b="1" dirty="0">
                <a:solidFill>
                  <a:srgbClr val="115076"/>
                </a:solidFill>
                <a:latin typeface="Century Gothic" panose="020B0502020202020204" pitchFamily="34" charset="0"/>
              </a:rPr>
              <a:t>and add </a:t>
            </a:r>
            <a:r>
              <a:rPr lang="en-GB" sz="2000" b="1" dirty="0">
                <a:solidFill>
                  <a:srgbClr val="115076"/>
                </a:solidFill>
                <a:latin typeface="Century Gothic" panose="020B0502020202020204" pitchFamily="34" charset="0"/>
              </a:rPr>
              <a:t>in the missing words. </a:t>
            </a:r>
          </a:p>
        </p:txBody>
      </p:sp>
      <p:graphicFrame>
        <p:nvGraphicFramePr>
          <p:cNvPr id="6" name="Table 5">
            <a:extLst>
              <a:ext uri="{FF2B5EF4-FFF2-40B4-BE49-F238E27FC236}">
                <a16:creationId xmlns="" xmlns:a16="http://schemas.microsoft.com/office/drawing/2014/main" id="{1DD3E91B-127F-45A4-957C-2628FEF8C041}"/>
              </a:ext>
            </a:extLst>
          </p:cNvPr>
          <p:cNvGraphicFramePr>
            <a:graphicFrameLocks noGrp="1"/>
          </p:cNvGraphicFramePr>
          <p:nvPr>
            <p:extLst/>
          </p:nvPr>
        </p:nvGraphicFramePr>
        <p:xfrm>
          <a:off x="371642"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 xmlns:a16="http://schemas.microsoft.com/office/drawing/2014/main" val="20000"/>
                    </a:ext>
                  </a:extLst>
                </a:gridCol>
                <a:gridCol w="4583834">
                  <a:extLst>
                    <a:ext uri="{9D8B030D-6E8A-4147-A177-3AD203B41FA5}">
                      <a16:colId xmlns=""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Form.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klein</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graphicFrame>
        <p:nvGraphicFramePr>
          <p:cNvPr id="7" name="Table 6">
            <a:extLst>
              <a:ext uri="{FF2B5EF4-FFF2-40B4-BE49-F238E27FC236}">
                <a16:creationId xmlns="" xmlns:a16="http://schemas.microsoft.com/office/drawing/2014/main" id="{E3128B81-C256-4D14-9E45-CDF2DC396670}"/>
              </a:ext>
            </a:extLst>
          </p:cNvPr>
          <p:cNvGraphicFramePr>
            <a:graphicFrameLocks noGrp="1"/>
          </p:cNvGraphicFramePr>
          <p:nvPr>
            <p:extLst/>
          </p:nvPr>
        </p:nvGraphicFramePr>
        <p:xfrm>
          <a:off x="5111866"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 xmlns:a16="http://schemas.microsoft.com/office/drawing/2014/main" val="20000"/>
                    </a:ext>
                  </a:extLst>
                </a:gridCol>
                <a:gridCol w="4583834">
                  <a:extLst>
                    <a:ext uri="{9D8B030D-6E8A-4147-A177-3AD203B41FA5}">
                      <a16:colId xmlns=""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groß</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smtClean="0">
                          <a:solidFill>
                            <a:srgbClr val="115076"/>
                          </a:solidFill>
                          <a:latin typeface="Century Gothic" panose="020B0502020202020204" pitchFamily="34" charset="0"/>
                        </a:rPr>
                        <a:t>blau</a:t>
                      </a:r>
                      <a:r>
                        <a:rPr lang="en-GB" sz="2000" dirty="0" smtClean="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smtClean="0">
                          <a:solidFill>
                            <a:srgbClr val="115076"/>
                          </a:solidFill>
                          <a:latin typeface="Century Gothic" panose="020B0502020202020204" pitchFamily="34" charset="0"/>
                        </a:rPr>
                        <a:t>Orange.</a:t>
                      </a:r>
                      <a:endParaRPr lang="en-GB" sz="20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sp>
        <p:nvSpPr>
          <p:cNvPr id="9" name="TextBox 8"/>
          <p:cNvSpPr txBox="1"/>
          <p:nvPr/>
        </p:nvSpPr>
        <p:spPr>
          <a:xfrm>
            <a:off x="1827354" y="1579536"/>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10" name="TextBox 9"/>
          <p:cNvSpPr txBox="1"/>
          <p:nvPr/>
        </p:nvSpPr>
        <p:spPr>
          <a:xfrm>
            <a:off x="1827354" y="2870895"/>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keine</a:t>
            </a:r>
            <a:endParaRPr lang="en-GB" sz="2000" b="1" dirty="0">
              <a:solidFill>
                <a:srgbClr val="4472C4">
                  <a:lumMod val="50000"/>
                </a:srgbClr>
              </a:solidFill>
              <a:latin typeface="Century Gothic" panose="020B0502020202020204" pitchFamily="34" charset="0"/>
            </a:endParaRPr>
          </a:p>
        </p:txBody>
      </p:sp>
      <p:sp>
        <p:nvSpPr>
          <p:cNvPr id="11" name="TextBox 10"/>
          <p:cNvSpPr txBox="1"/>
          <p:nvPr/>
        </p:nvSpPr>
        <p:spPr>
          <a:xfrm>
            <a:off x="1827354" y="4117544"/>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12" name="TextBox 11"/>
          <p:cNvSpPr txBox="1"/>
          <p:nvPr/>
        </p:nvSpPr>
        <p:spPr>
          <a:xfrm>
            <a:off x="1876925" y="53694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a:t>
            </a:r>
            <a:endParaRPr lang="en-GB" sz="2000" b="1" dirty="0">
              <a:solidFill>
                <a:srgbClr val="4472C4">
                  <a:lumMod val="50000"/>
                </a:srgbClr>
              </a:solidFill>
              <a:latin typeface="Century Gothic" panose="020B0502020202020204" pitchFamily="34" charset="0"/>
            </a:endParaRPr>
          </a:p>
        </p:txBody>
      </p:sp>
      <p:sp>
        <p:nvSpPr>
          <p:cNvPr id="13" name="TextBox 12"/>
          <p:cNvSpPr txBox="1"/>
          <p:nvPr/>
        </p:nvSpPr>
        <p:spPr>
          <a:xfrm>
            <a:off x="6577517" y="1579536"/>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ein</a:t>
            </a:r>
            <a:endParaRPr lang="en-GB" sz="2000" b="1" dirty="0">
              <a:solidFill>
                <a:srgbClr val="4472C4">
                  <a:lumMod val="50000"/>
                </a:srgbClr>
              </a:solidFill>
              <a:latin typeface="Century Gothic" panose="020B0502020202020204" pitchFamily="34" charset="0"/>
            </a:endParaRPr>
          </a:p>
        </p:txBody>
      </p:sp>
      <p:sp>
        <p:nvSpPr>
          <p:cNvPr id="14" name="TextBox 13"/>
          <p:cNvSpPr txBox="1"/>
          <p:nvPr/>
        </p:nvSpPr>
        <p:spPr>
          <a:xfrm>
            <a:off x="6577517" y="285886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16" name="TextBox 15"/>
          <p:cNvSpPr txBox="1"/>
          <p:nvPr/>
        </p:nvSpPr>
        <p:spPr>
          <a:xfrm>
            <a:off x="6577517" y="53694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keine</a:t>
            </a:r>
            <a:endParaRPr lang="en-GB" sz="2000" b="1" dirty="0">
              <a:solidFill>
                <a:srgbClr val="4472C4">
                  <a:lumMod val="50000"/>
                </a:srgbClr>
              </a:solidFill>
              <a:latin typeface="Century Gothic" panose="020B0502020202020204" pitchFamily="34" charset="0"/>
            </a:endParaRPr>
          </a:p>
        </p:txBody>
      </p:sp>
      <p:sp>
        <p:nvSpPr>
          <p:cNvPr id="15" name="Action Button: Custom 14">
            <a:hlinkClick r:id="" action="ppaction://noaction" highlightClick="1">
              <a:snd r:embed="rId3" name="RadioQuiz_1.1.wav"/>
            </a:hlinkClick>
          </p:cNvPr>
          <p:cNvSpPr/>
          <p:nvPr/>
        </p:nvSpPr>
        <p:spPr>
          <a:xfrm>
            <a:off x="237919" y="1432322"/>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1</a:t>
            </a:r>
            <a:endParaRPr lang="en-GB" sz="4800" b="1" dirty="0">
              <a:solidFill>
                <a:srgbClr val="DAA520"/>
              </a:solidFill>
              <a:latin typeface="Century Gothic" panose="020B0502020202020204" pitchFamily="34" charset="0"/>
            </a:endParaRPr>
          </a:p>
        </p:txBody>
      </p:sp>
      <p:sp>
        <p:nvSpPr>
          <p:cNvPr id="18" name="Action Button: Custom 17">
            <a:hlinkClick r:id="" action="ppaction://noaction" highlightClick="1">
              <a:snd r:embed="rId4" name="RadioQuiz_1.2.wav"/>
            </a:hlinkClick>
          </p:cNvPr>
          <p:cNvSpPr/>
          <p:nvPr/>
        </p:nvSpPr>
        <p:spPr>
          <a:xfrm>
            <a:off x="237919" y="2666679"/>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2</a:t>
            </a:r>
            <a:endParaRPr lang="en-GB" sz="4800" b="1" dirty="0">
              <a:solidFill>
                <a:srgbClr val="DAA520"/>
              </a:solidFill>
              <a:latin typeface="Century Gothic" panose="020B0502020202020204" pitchFamily="34" charset="0"/>
            </a:endParaRPr>
          </a:p>
        </p:txBody>
      </p:sp>
      <p:sp>
        <p:nvSpPr>
          <p:cNvPr id="19" name="Action Button: Custom 18">
            <a:hlinkClick r:id="" action="ppaction://noaction" highlightClick="1">
              <a:snd r:embed="rId5" name="RadioQuiz_1.3.wav"/>
            </a:hlinkClick>
          </p:cNvPr>
          <p:cNvSpPr/>
          <p:nvPr/>
        </p:nvSpPr>
        <p:spPr>
          <a:xfrm>
            <a:off x="238125" y="3975426"/>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3</a:t>
            </a:r>
            <a:endParaRPr lang="en-GB" sz="4800" b="1" dirty="0">
              <a:solidFill>
                <a:srgbClr val="DAA520"/>
              </a:solidFill>
              <a:latin typeface="Century Gothic" panose="020B0502020202020204" pitchFamily="34" charset="0"/>
            </a:endParaRPr>
          </a:p>
        </p:txBody>
      </p:sp>
      <p:sp>
        <p:nvSpPr>
          <p:cNvPr id="20" name="Action Button: Custom 19">
            <a:hlinkClick r:id="" action="ppaction://noaction" highlightClick="1">
              <a:snd r:embed="rId6" name="RadioQuiz_1.4.wav"/>
            </a:hlinkClick>
          </p:cNvPr>
          <p:cNvSpPr/>
          <p:nvPr/>
        </p:nvSpPr>
        <p:spPr>
          <a:xfrm>
            <a:off x="246088" y="5209783"/>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4</a:t>
            </a:r>
            <a:endParaRPr lang="en-GB" sz="4800" b="1" dirty="0">
              <a:solidFill>
                <a:srgbClr val="DAA520"/>
              </a:solidFill>
              <a:latin typeface="Century Gothic" panose="020B0502020202020204" pitchFamily="34" charset="0"/>
            </a:endParaRPr>
          </a:p>
        </p:txBody>
      </p:sp>
      <p:sp>
        <p:nvSpPr>
          <p:cNvPr id="21" name="Action Button: Custom 20">
            <a:hlinkClick r:id="" action="ppaction://noaction" highlightClick="1">
              <a:snd r:embed="rId7" name="RadioQuiz_2.1.wav"/>
            </a:hlinkClick>
          </p:cNvPr>
          <p:cNvSpPr/>
          <p:nvPr/>
        </p:nvSpPr>
        <p:spPr>
          <a:xfrm>
            <a:off x="4928784" y="1432322"/>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1</a:t>
            </a:r>
            <a:endParaRPr lang="en-GB" sz="4800" b="1" dirty="0">
              <a:solidFill>
                <a:srgbClr val="DAA520"/>
              </a:solidFill>
              <a:latin typeface="Century Gothic" panose="020B0502020202020204" pitchFamily="34" charset="0"/>
            </a:endParaRPr>
          </a:p>
        </p:txBody>
      </p:sp>
      <p:sp>
        <p:nvSpPr>
          <p:cNvPr id="22" name="Action Button: Custom 21">
            <a:hlinkClick r:id="" action="ppaction://noaction" highlightClick="1">
              <a:snd r:embed="rId8" name="RadioQuiz_2.2.wav"/>
            </a:hlinkClick>
          </p:cNvPr>
          <p:cNvSpPr/>
          <p:nvPr/>
        </p:nvSpPr>
        <p:spPr>
          <a:xfrm>
            <a:off x="4928784" y="2666679"/>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2</a:t>
            </a:r>
            <a:endParaRPr lang="en-GB" sz="4800" b="1" dirty="0">
              <a:solidFill>
                <a:srgbClr val="DAA520"/>
              </a:solidFill>
              <a:latin typeface="Century Gothic" panose="020B0502020202020204" pitchFamily="34" charset="0"/>
            </a:endParaRPr>
          </a:p>
        </p:txBody>
      </p:sp>
      <p:sp>
        <p:nvSpPr>
          <p:cNvPr id="23" name="Action Button: Custom 22">
            <a:hlinkClick r:id="" action="ppaction://noaction" highlightClick="1">
              <a:snd r:embed="rId9" name="RadioQuiz_2.3.wav"/>
            </a:hlinkClick>
          </p:cNvPr>
          <p:cNvSpPr/>
          <p:nvPr/>
        </p:nvSpPr>
        <p:spPr>
          <a:xfrm>
            <a:off x="4928990" y="3975426"/>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3</a:t>
            </a:r>
            <a:endParaRPr lang="en-GB" sz="4800" b="1" dirty="0">
              <a:solidFill>
                <a:srgbClr val="DAA520"/>
              </a:solidFill>
              <a:latin typeface="Century Gothic" panose="020B0502020202020204" pitchFamily="34" charset="0"/>
            </a:endParaRPr>
          </a:p>
        </p:txBody>
      </p:sp>
      <p:sp>
        <p:nvSpPr>
          <p:cNvPr id="24" name="Action Button: Custom 23">
            <a:hlinkClick r:id="" action="ppaction://noaction" highlightClick="1">
              <a:snd r:embed="rId10" name="RadioQuiz_2.4.wav"/>
            </a:hlinkClick>
          </p:cNvPr>
          <p:cNvSpPr/>
          <p:nvPr/>
        </p:nvSpPr>
        <p:spPr>
          <a:xfrm>
            <a:off x="4936953" y="5209783"/>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4</a:t>
            </a:r>
            <a:endParaRPr lang="en-GB" sz="4800" b="1" dirty="0">
              <a:solidFill>
                <a:srgbClr val="DAA520"/>
              </a:solidFill>
              <a:latin typeface="Century Gothic" panose="020B0502020202020204" pitchFamily="34" charset="0"/>
            </a:endParaRPr>
          </a:p>
        </p:txBody>
      </p:sp>
      <p:sp>
        <p:nvSpPr>
          <p:cNvPr id="25" name="TextBox 24"/>
          <p:cNvSpPr txBox="1"/>
          <p:nvPr/>
        </p:nvSpPr>
        <p:spPr>
          <a:xfrm>
            <a:off x="6567578" y="4090156"/>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68944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81557" y="-25630"/>
            <a:ext cx="2510443" cy="400110"/>
          </a:xfrm>
          <a:prstGeom prst="rect">
            <a:avLst/>
          </a:prstGeom>
          <a:noFill/>
        </p:spPr>
        <p:txBody>
          <a:bodyPr wrap="square" rtlCol="0">
            <a:spAutoFit/>
          </a:bodyPr>
          <a:lstStyle/>
          <a:p>
            <a:pPr algn="r"/>
            <a:r>
              <a:rPr lang="en-GB" sz="2000" b="1" dirty="0" err="1">
                <a:solidFill>
                  <a:srgbClr val="002060"/>
                </a:solidFill>
                <a:latin typeface="Century Gothic" panose="020B0502020202020204" pitchFamily="34" charset="0"/>
              </a:rPr>
              <a:t>Hören</a:t>
            </a:r>
            <a:r>
              <a:rPr lang="en-GB" sz="2000" b="1" dirty="0">
                <a:solidFill>
                  <a:srgbClr val="002060"/>
                </a:solidFill>
                <a:latin typeface="Century Gothic" panose="020B0502020202020204" pitchFamily="34" charset="0"/>
              </a:rPr>
              <a:t> V2</a:t>
            </a:r>
            <a:endParaRPr lang="en-GB" sz="2000" b="1" dirty="0">
              <a:solidFill>
                <a:srgbClr val="002060"/>
              </a:solidFill>
              <a:latin typeface="Century Gothic" panose="020B0502020202020204" pitchFamily="34" charset="0"/>
            </a:endParaRPr>
          </a:p>
        </p:txBody>
      </p:sp>
      <p:sp>
        <p:nvSpPr>
          <p:cNvPr id="5" name="TextBox 4">
            <a:extLst>
              <a:ext uri="{FF2B5EF4-FFF2-40B4-BE49-F238E27FC236}">
                <a16:creationId xmlns="" xmlns:a16="http://schemas.microsoft.com/office/drawing/2014/main" id="{4434661F-D586-40FD-B8E8-016519F87C10}"/>
              </a:ext>
            </a:extLst>
          </p:cNvPr>
          <p:cNvSpPr txBox="1"/>
          <p:nvPr/>
        </p:nvSpPr>
        <p:spPr>
          <a:xfrm>
            <a:off x="371641" y="174425"/>
            <a:ext cx="11112145" cy="707886"/>
          </a:xfrm>
          <a:prstGeom prst="rect">
            <a:avLst/>
          </a:prstGeom>
          <a:noFill/>
        </p:spPr>
        <p:txBody>
          <a:bodyPr wrap="square" rtlCol="0">
            <a:spAutoFit/>
          </a:bodyPr>
          <a:lstStyle/>
          <a:p>
            <a:pPr>
              <a:defRPr/>
            </a:pPr>
            <a:r>
              <a:rPr lang="en-GB" sz="2000" b="1" dirty="0">
                <a:solidFill>
                  <a:srgbClr val="115076"/>
                </a:solidFill>
                <a:latin typeface="Century Gothic" panose="020B0502020202020204" pitchFamily="34" charset="0"/>
              </a:rPr>
              <a:t>The quiz goes live tonight! Listening to a practice session, you notice more corrupted items. Look at the items below and,</a:t>
            </a:r>
            <a:r>
              <a:rPr lang="en-GB" sz="2000" i="1" u="sng" dirty="0">
                <a:solidFill>
                  <a:srgbClr val="115076"/>
                </a:solidFill>
                <a:latin typeface="Century Gothic" panose="020B0502020202020204" pitchFamily="34" charset="0"/>
              </a:rPr>
              <a:t> if necessary</a:t>
            </a:r>
            <a:r>
              <a:rPr lang="en-GB" sz="2000" b="1" dirty="0">
                <a:solidFill>
                  <a:srgbClr val="115076"/>
                </a:solidFill>
                <a:latin typeface="Century Gothic" panose="020B0502020202020204" pitchFamily="34" charset="0"/>
              </a:rPr>
              <a:t>, add in the missing words. </a:t>
            </a:r>
          </a:p>
        </p:txBody>
      </p:sp>
      <p:graphicFrame>
        <p:nvGraphicFramePr>
          <p:cNvPr id="6" name="Table 5">
            <a:extLst>
              <a:ext uri="{FF2B5EF4-FFF2-40B4-BE49-F238E27FC236}">
                <a16:creationId xmlns="" xmlns:a16="http://schemas.microsoft.com/office/drawing/2014/main" id="{1DD3E91B-127F-45A4-957C-2628FEF8C041}"/>
              </a:ext>
            </a:extLst>
          </p:cNvPr>
          <p:cNvGraphicFramePr>
            <a:graphicFrameLocks noGrp="1"/>
          </p:cNvGraphicFramePr>
          <p:nvPr>
            <p:extLst/>
          </p:nvPr>
        </p:nvGraphicFramePr>
        <p:xfrm>
          <a:off x="371642"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 xmlns:a16="http://schemas.microsoft.com/office/drawing/2014/main" val="20000"/>
                    </a:ext>
                  </a:extLst>
                </a:gridCol>
                <a:gridCol w="4583834">
                  <a:extLst>
                    <a:ext uri="{9D8B030D-6E8A-4147-A177-3AD203B41FA5}">
                      <a16:colId xmlns=""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Form.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klein</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graphicFrame>
        <p:nvGraphicFramePr>
          <p:cNvPr id="7" name="Table 6">
            <a:extLst>
              <a:ext uri="{FF2B5EF4-FFF2-40B4-BE49-F238E27FC236}">
                <a16:creationId xmlns="" xmlns:a16="http://schemas.microsoft.com/office/drawing/2014/main" id="{E3128B81-C256-4D14-9E45-CDF2DC396670}"/>
              </a:ext>
            </a:extLst>
          </p:cNvPr>
          <p:cNvGraphicFramePr>
            <a:graphicFrameLocks noGrp="1"/>
          </p:cNvGraphicFramePr>
          <p:nvPr>
            <p:extLst/>
          </p:nvPr>
        </p:nvGraphicFramePr>
        <p:xfrm>
          <a:off x="5111866"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 xmlns:a16="http://schemas.microsoft.com/office/drawing/2014/main" val="20000"/>
                    </a:ext>
                  </a:extLst>
                </a:gridCol>
                <a:gridCol w="4583834">
                  <a:extLst>
                    <a:ext uri="{9D8B030D-6E8A-4147-A177-3AD203B41FA5}">
                      <a16:colId xmlns=""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groß</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smtClean="0">
                          <a:solidFill>
                            <a:srgbClr val="115076"/>
                          </a:solidFill>
                          <a:latin typeface="Century Gothic" panose="020B0502020202020204" pitchFamily="34" charset="0"/>
                        </a:rPr>
                        <a:t>gelb</a:t>
                      </a:r>
                      <a:r>
                        <a:rPr lang="en-GB" sz="2000" dirty="0" smtClean="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Banane</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sp>
        <p:nvSpPr>
          <p:cNvPr id="8" name="Speech Bubble: Rectangle with Corners Rounded 7">
            <a:extLst>
              <a:ext uri="{FF2B5EF4-FFF2-40B4-BE49-F238E27FC236}">
                <a16:creationId xmlns="" xmlns:a16="http://schemas.microsoft.com/office/drawing/2014/main" id="{3718B590-C5BF-4C16-88B9-CE8AA8A1CEB1}"/>
              </a:ext>
            </a:extLst>
          </p:cNvPr>
          <p:cNvSpPr/>
          <p:nvPr/>
        </p:nvSpPr>
        <p:spPr>
          <a:xfrm>
            <a:off x="8861546" y="1432321"/>
            <a:ext cx="2910686" cy="2370666"/>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Note: You may not ALWAYS need ‘</a:t>
            </a:r>
            <a:r>
              <a:rPr lang="en-GB" sz="2000" dirty="0" err="1">
                <a:solidFill>
                  <a:prstClr val="white"/>
                </a:solidFill>
                <a:latin typeface="Century Gothic" panose="020B0502020202020204" pitchFamily="34" charset="0"/>
              </a:rPr>
              <a:t>nicht</a:t>
            </a:r>
            <a:r>
              <a:rPr lang="en-GB" sz="2000" dirty="0">
                <a:solidFill>
                  <a:prstClr val="white"/>
                </a:solidFill>
                <a:latin typeface="Century Gothic" panose="020B0502020202020204" pitchFamily="34" charset="0"/>
              </a:rPr>
              <a:t>’ or ‘</a:t>
            </a:r>
            <a:r>
              <a:rPr lang="en-GB" sz="2000" dirty="0" err="1">
                <a:solidFill>
                  <a:prstClr val="white"/>
                </a:solidFill>
                <a:latin typeface="Century Gothic" panose="020B0502020202020204" pitchFamily="34" charset="0"/>
              </a:rPr>
              <a:t>kein</a:t>
            </a:r>
            <a:r>
              <a:rPr lang="en-GB" sz="2000" dirty="0">
                <a:solidFill>
                  <a:prstClr val="white"/>
                </a:solidFill>
                <a:latin typeface="Century Gothic" panose="020B0502020202020204" pitchFamily="34" charset="0"/>
              </a:rPr>
              <a:t>(e)’. Listen carefully. </a:t>
            </a:r>
            <a:r>
              <a:rPr lang="en-GB" sz="2000" dirty="0">
                <a:solidFill>
                  <a:prstClr val="white"/>
                </a:solidFill>
                <a:latin typeface="Century Gothic" panose="020B0502020202020204" pitchFamily="34" charset="0"/>
              </a:rPr>
              <a:t/>
            </a:r>
            <a:br>
              <a:rPr lang="en-GB" sz="2000" dirty="0">
                <a:solidFill>
                  <a:prstClr val="white"/>
                </a:solidFill>
                <a:latin typeface="Century Gothic" panose="020B0502020202020204" pitchFamily="34" charset="0"/>
              </a:rPr>
            </a:br>
            <a:r>
              <a:rPr lang="en-GB" sz="2000" dirty="0">
                <a:solidFill>
                  <a:prstClr val="white"/>
                </a:solidFill>
                <a:latin typeface="Century Gothic" panose="020B0502020202020204" pitchFamily="34" charset="0"/>
              </a:rPr>
              <a:t>You </a:t>
            </a:r>
            <a:r>
              <a:rPr lang="en-GB" sz="2000" dirty="0">
                <a:solidFill>
                  <a:prstClr val="white"/>
                </a:solidFill>
                <a:latin typeface="Century Gothic" panose="020B0502020202020204" pitchFamily="34" charset="0"/>
              </a:rPr>
              <a:t>may need ‘</a:t>
            </a:r>
            <a:r>
              <a:rPr lang="en-GB" sz="2000" dirty="0" err="1">
                <a:solidFill>
                  <a:prstClr val="white"/>
                </a:solidFill>
                <a:latin typeface="Century Gothic" panose="020B0502020202020204" pitchFamily="34" charset="0"/>
              </a:rPr>
              <a:t>ein</a:t>
            </a:r>
            <a:r>
              <a:rPr lang="en-GB" sz="2000" dirty="0">
                <a:solidFill>
                  <a:prstClr val="white"/>
                </a:solidFill>
                <a:latin typeface="Century Gothic" panose="020B0502020202020204" pitchFamily="34" charset="0"/>
              </a:rPr>
              <a:t>’ or nothing.</a:t>
            </a:r>
          </a:p>
        </p:txBody>
      </p:sp>
      <p:sp>
        <p:nvSpPr>
          <p:cNvPr id="9" name="TextBox 8"/>
          <p:cNvSpPr txBox="1"/>
          <p:nvPr/>
        </p:nvSpPr>
        <p:spPr>
          <a:xfrm>
            <a:off x="1827354" y="1579536"/>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10" name="TextBox 9"/>
          <p:cNvSpPr txBox="1"/>
          <p:nvPr/>
        </p:nvSpPr>
        <p:spPr>
          <a:xfrm>
            <a:off x="1827354" y="2870895"/>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keine</a:t>
            </a:r>
            <a:endParaRPr lang="en-GB" sz="2000" b="1" dirty="0">
              <a:solidFill>
                <a:srgbClr val="4472C4">
                  <a:lumMod val="50000"/>
                </a:srgbClr>
              </a:solidFill>
              <a:latin typeface="Century Gothic" panose="020B0502020202020204" pitchFamily="34" charset="0"/>
            </a:endParaRPr>
          </a:p>
        </p:txBody>
      </p:sp>
      <p:sp>
        <p:nvSpPr>
          <p:cNvPr id="11" name="TextBox 10"/>
          <p:cNvSpPr txBox="1"/>
          <p:nvPr/>
        </p:nvSpPr>
        <p:spPr>
          <a:xfrm>
            <a:off x="1827354" y="4117544"/>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12" name="TextBox 11"/>
          <p:cNvSpPr txBox="1"/>
          <p:nvPr/>
        </p:nvSpPr>
        <p:spPr>
          <a:xfrm>
            <a:off x="1876925" y="53694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kein</a:t>
            </a:r>
            <a:endParaRPr lang="en-GB" sz="2000" b="1" dirty="0">
              <a:solidFill>
                <a:srgbClr val="4472C4">
                  <a:lumMod val="50000"/>
                </a:srgbClr>
              </a:solidFill>
              <a:latin typeface="Century Gothic" panose="020B0502020202020204" pitchFamily="34" charset="0"/>
            </a:endParaRPr>
          </a:p>
        </p:txBody>
      </p:sp>
      <p:sp>
        <p:nvSpPr>
          <p:cNvPr id="13" name="TextBox 12"/>
          <p:cNvSpPr txBox="1"/>
          <p:nvPr/>
        </p:nvSpPr>
        <p:spPr>
          <a:xfrm>
            <a:off x="6577517" y="1579536"/>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ein</a:t>
            </a:r>
            <a:endParaRPr lang="en-GB" sz="2000" b="1" dirty="0">
              <a:solidFill>
                <a:srgbClr val="4472C4">
                  <a:lumMod val="50000"/>
                </a:srgbClr>
              </a:solidFill>
              <a:latin typeface="Century Gothic" panose="020B0502020202020204" pitchFamily="34" charset="0"/>
            </a:endParaRPr>
          </a:p>
        </p:txBody>
      </p:sp>
      <p:sp>
        <p:nvSpPr>
          <p:cNvPr id="14" name="TextBox 13"/>
          <p:cNvSpPr txBox="1"/>
          <p:nvPr/>
        </p:nvSpPr>
        <p:spPr>
          <a:xfrm>
            <a:off x="6577517" y="285886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nicht</a:t>
            </a:r>
            <a:endParaRPr lang="en-GB" sz="2000" b="1" dirty="0">
              <a:solidFill>
                <a:srgbClr val="4472C4">
                  <a:lumMod val="50000"/>
                </a:srgbClr>
              </a:solidFill>
              <a:latin typeface="Century Gothic" panose="020B0502020202020204" pitchFamily="34" charset="0"/>
            </a:endParaRPr>
          </a:p>
        </p:txBody>
      </p:sp>
      <p:sp>
        <p:nvSpPr>
          <p:cNvPr id="16" name="TextBox 15"/>
          <p:cNvSpPr txBox="1"/>
          <p:nvPr/>
        </p:nvSpPr>
        <p:spPr>
          <a:xfrm>
            <a:off x="6577517" y="5369483"/>
            <a:ext cx="914400" cy="400110"/>
          </a:xfrm>
          <a:prstGeom prst="rect">
            <a:avLst/>
          </a:prstGeom>
          <a:noFill/>
        </p:spPr>
        <p:txBody>
          <a:bodyPr wrap="square" rtlCol="0">
            <a:spAutoFit/>
          </a:bodyPr>
          <a:lstStyle/>
          <a:p>
            <a:pPr algn="ctr"/>
            <a:r>
              <a:rPr lang="en-GB" sz="2000" b="1" dirty="0" err="1">
                <a:solidFill>
                  <a:srgbClr val="4472C4">
                    <a:lumMod val="50000"/>
                  </a:srgbClr>
                </a:solidFill>
                <a:latin typeface="Century Gothic" panose="020B0502020202020204" pitchFamily="34" charset="0"/>
              </a:rPr>
              <a:t>eine</a:t>
            </a:r>
            <a:endParaRPr lang="en-GB" sz="2000" b="1" dirty="0">
              <a:solidFill>
                <a:srgbClr val="4472C4">
                  <a:lumMod val="50000"/>
                </a:srgbClr>
              </a:solidFill>
              <a:latin typeface="Century Gothic" panose="020B0502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001" y="4117544"/>
            <a:ext cx="593431" cy="676778"/>
          </a:xfrm>
          <a:prstGeom prst="rect">
            <a:avLst/>
          </a:prstGeom>
        </p:spPr>
      </p:pic>
      <p:sp>
        <p:nvSpPr>
          <p:cNvPr id="15" name="Action Button: Custom 14">
            <a:hlinkClick r:id="" action="ppaction://noaction" highlightClick="1">
              <a:snd r:embed="rId4" name="RadioQuiz_1.1.wav"/>
            </a:hlinkClick>
          </p:cNvPr>
          <p:cNvSpPr/>
          <p:nvPr/>
        </p:nvSpPr>
        <p:spPr>
          <a:xfrm>
            <a:off x="237919" y="1432322"/>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1</a:t>
            </a:r>
            <a:endParaRPr lang="en-GB" sz="4800" b="1" dirty="0">
              <a:solidFill>
                <a:srgbClr val="DAA520"/>
              </a:solidFill>
              <a:latin typeface="Century Gothic" panose="020B0502020202020204" pitchFamily="34" charset="0"/>
            </a:endParaRPr>
          </a:p>
        </p:txBody>
      </p:sp>
      <p:sp>
        <p:nvSpPr>
          <p:cNvPr id="18" name="Action Button: Custom 17">
            <a:hlinkClick r:id="" action="ppaction://noaction" highlightClick="1">
              <a:snd r:embed="rId5" name="RadioQuiz_1.2.wav"/>
            </a:hlinkClick>
          </p:cNvPr>
          <p:cNvSpPr/>
          <p:nvPr/>
        </p:nvSpPr>
        <p:spPr>
          <a:xfrm>
            <a:off x="237919" y="2666679"/>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2</a:t>
            </a:r>
            <a:endParaRPr lang="en-GB" sz="4800" b="1" dirty="0">
              <a:solidFill>
                <a:srgbClr val="DAA520"/>
              </a:solidFill>
              <a:latin typeface="Century Gothic" panose="020B0502020202020204" pitchFamily="34" charset="0"/>
            </a:endParaRPr>
          </a:p>
        </p:txBody>
      </p:sp>
      <p:sp>
        <p:nvSpPr>
          <p:cNvPr id="19" name="Action Button: Custom 18">
            <a:hlinkClick r:id="" action="ppaction://noaction" highlightClick="1">
              <a:snd r:embed="rId6" name="RadioQuiz_1.3.wav"/>
            </a:hlinkClick>
          </p:cNvPr>
          <p:cNvSpPr/>
          <p:nvPr/>
        </p:nvSpPr>
        <p:spPr>
          <a:xfrm>
            <a:off x="238125" y="3975426"/>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3</a:t>
            </a:r>
            <a:endParaRPr lang="en-GB" sz="4800" b="1" dirty="0">
              <a:solidFill>
                <a:srgbClr val="DAA520"/>
              </a:solidFill>
              <a:latin typeface="Century Gothic" panose="020B0502020202020204" pitchFamily="34" charset="0"/>
            </a:endParaRPr>
          </a:p>
        </p:txBody>
      </p:sp>
      <p:sp>
        <p:nvSpPr>
          <p:cNvPr id="20" name="Action Button: Custom 19">
            <a:hlinkClick r:id="" action="ppaction://noaction" highlightClick="1">
              <a:snd r:embed="rId7" name="RadioQuiz_1.4.wav"/>
            </a:hlinkClick>
          </p:cNvPr>
          <p:cNvSpPr/>
          <p:nvPr/>
        </p:nvSpPr>
        <p:spPr>
          <a:xfrm>
            <a:off x="246088" y="5209783"/>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4</a:t>
            </a:r>
            <a:endParaRPr lang="en-GB" sz="4800" b="1" dirty="0">
              <a:solidFill>
                <a:srgbClr val="DAA520"/>
              </a:solidFill>
              <a:latin typeface="Century Gothic" panose="020B0502020202020204" pitchFamily="34" charset="0"/>
            </a:endParaRPr>
          </a:p>
        </p:txBody>
      </p:sp>
      <p:sp>
        <p:nvSpPr>
          <p:cNvPr id="21" name="Action Button: Custom 20">
            <a:hlinkClick r:id="" action="ppaction://noaction" highlightClick="1">
              <a:snd r:embed="rId8" name="RadioQuiz_2.1.wav"/>
            </a:hlinkClick>
          </p:cNvPr>
          <p:cNvSpPr/>
          <p:nvPr/>
        </p:nvSpPr>
        <p:spPr>
          <a:xfrm>
            <a:off x="4928784" y="1432322"/>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1</a:t>
            </a:r>
            <a:endParaRPr lang="en-GB" sz="4800" b="1" dirty="0">
              <a:solidFill>
                <a:srgbClr val="DAA520"/>
              </a:solidFill>
              <a:latin typeface="Century Gothic" panose="020B0502020202020204" pitchFamily="34" charset="0"/>
            </a:endParaRPr>
          </a:p>
        </p:txBody>
      </p:sp>
      <p:sp>
        <p:nvSpPr>
          <p:cNvPr id="22" name="Action Button: Custom 21">
            <a:hlinkClick r:id="" action="ppaction://noaction" highlightClick="1">
              <a:snd r:embed="rId9" name="RadioQuiz_2.2.wav"/>
            </a:hlinkClick>
          </p:cNvPr>
          <p:cNvSpPr/>
          <p:nvPr/>
        </p:nvSpPr>
        <p:spPr>
          <a:xfrm>
            <a:off x="4928784" y="2666679"/>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2</a:t>
            </a:r>
            <a:endParaRPr lang="en-GB" sz="4800" b="1" dirty="0">
              <a:solidFill>
                <a:srgbClr val="DAA520"/>
              </a:solidFill>
              <a:latin typeface="Century Gothic" panose="020B0502020202020204" pitchFamily="34" charset="0"/>
            </a:endParaRPr>
          </a:p>
        </p:txBody>
      </p:sp>
      <p:sp>
        <p:nvSpPr>
          <p:cNvPr id="23" name="Action Button: Custom 22">
            <a:hlinkClick r:id="" action="ppaction://noaction" highlightClick="1">
              <a:snd r:embed="rId10" name="RadioQuiz_2.3.wav"/>
            </a:hlinkClick>
          </p:cNvPr>
          <p:cNvSpPr/>
          <p:nvPr/>
        </p:nvSpPr>
        <p:spPr>
          <a:xfrm>
            <a:off x="4928990" y="3975426"/>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3</a:t>
            </a:r>
            <a:endParaRPr lang="en-GB" sz="4800" b="1" dirty="0">
              <a:solidFill>
                <a:srgbClr val="DAA520"/>
              </a:solidFill>
              <a:latin typeface="Century Gothic" panose="020B0502020202020204" pitchFamily="34" charset="0"/>
            </a:endParaRPr>
          </a:p>
        </p:txBody>
      </p:sp>
      <p:sp>
        <p:nvSpPr>
          <p:cNvPr id="24" name="Action Button: Custom 23">
            <a:hlinkClick r:id="" action="ppaction://noaction" highlightClick="1">
              <a:snd r:embed="rId11" name="RadioQuiz_2.4.wav"/>
            </a:hlinkClick>
          </p:cNvPr>
          <p:cNvSpPr/>
          <p:nvPr/>
        </p:nvSpPr>
        <p:spPr>
          <a:xfrm>
            <a:off x="4936953" y="5209783"/>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4</a:t>
            </a:r>
            <a:endParaRPr lang="en-GB" sz="4800" b="1" dirty="0">
              <a:solidFill>
                <a:srgbClr val="DAA520"/>
              </a:solidFill>
              <a:latin typeface="Century Gothic" panose="020B0502020202020204" pitchFamily="34" charset="0"/>
            </a:endParaRPr>
          </a:p>
        </p:txBody>
      </p:sp>
    </p:spTree>
    <p:extLst>
      <p:ext uri="{BB962C8B-B14F-4D97-AF65-F5344CB8AC3E}">
        <p14:creationId xmlns:p14="http://schemas.microsoft.com/office/powerpoint/2010/main" val="129295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068" y="72821"/>
            <a:ext cx="8711738" cy="461665"/>
          </a:xfrm>
          <a:prstGeom prst="rect">
            <a:avLst/>
          </a:prstGeom>
          <a:noFill/>
        </p:spPr>
        <p:txBody>
          <a:bodyPr wrap="square" rtlCol="0">
            <a:spAutoFit/>
          </a:bodyPr>
          <a:lstStyle/>
          <a:p>
            <a:r>
              <a:rPr lang="en-GB" sz="2400" b="1" dirty="0">
                <a:solidFill>
                  <a:srgbClr val="4472C4">
                    <a:lumMod val="50000"/>
                  </a:srgbClr>
                </a:solidFill>
                <a:latin typeface="Century Gothic" panose="020B0502020202020204" pitchFamily="34" charset="0"/>
              </a:rPr>
              <a:t>Ort, </a:t>
            </a:r>
            <a:r>
              <a:rPr lang="en-GB" sz="2400" b="1" dirty="0" err="1">
                <a:solidFill>
                  <a:srgbClr val="FF3300"/>
                </a:solidFill>
                <a:latin typeface="Century Gothic" panose="020B0502020202020204" pitchFamily="34" charset="0"/>
              </a:rPr>
              <a:t>Sache</a:t>
            </a:r>
            <a:r>
              <a:rPr lang="en-GB" sz="2400" b="1" dirty="0">
                <a:solidFill>
                  <a:srgbClr val="4472C4">
                    <a:lumMod val="50000"/>
                  </a:srgbClr>
                </a:solidFill>
                <a:latin typeface="Century Gothic" panose="020B0502020202020204" pitchFamily="34" charset="0"/>
              </a:rPr>
              <a:t> </a:t>
            </a:r>
            <a:r>
              <a:rPr lang="en-GB" sz="2400" b="1" dirty="0" err="1">
                <a:solidFill>
                  <a:srgbClr val="4472C4">
                    <a:lumMod val="50000"/>
                  </a:srgbClr>
                </a:solidFill>
                <a:latin typeface="Century Gothic" panose="020B0502020202020204" pitchFamily="34" charset="0"/>
              </a:rPr>
              <a:t>oder</a:t>
            </a:r>
            <a:r>
              <a:rPr lang="en-GB" sz="2400" b="1" dirty="0">
                <a:solidFill>
                  <a:srgbClr val="4472C4">
                    <a:lumMod val="50000"/>
                  </a:srgbClr>
                </a:solidFill>
                <a:latin typeface="Century Gothic" panose="020B0502020202020204" pitchFamily="34" charset="0"/>
              </a:rPr>
              <a:t> </a:t>
            </a:r>
            <a:r>
              <a:rPr lang="en-GB" sz="2400" b="1" dirty="0">
                <a:solidFill>
                  <a:srgbClr val="00E200"/>
                </a:solidFill>
                <a:latin typeface="Century Gothic" panose="020B0502020202020204" pitchFamily="34" charset="0"/>
              </a:rPr>
              <a:t>Tier</a:t>
            </a:r>
            <a:r>
              <a:rPr lang="en-GB" sz="2400" b="1" dirty="0">
                <a:solidFill>
                  <a:srgbClr val="4472C4">
                    <a:lumMod val="50000"/>
                  </a:srgbClr>
                </a:solidFill>
                <a:latin typeface="Century Gothic" panose="020B050202020202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562" y="2096756"/>
            <a:ext cx="3762438" cy="38400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931148"/>
            <a:ext cx="4030579" cy="4005684"/>
          </a:xfrm>
          <a:prstGeom prst="rect">
            <a:avLst/>
          </a:prstGeom>
        </p:spPr>
      </p:pic>
      <p:sp>
        <p:nvSpPr>
          <p:cNvPr id="5" name="Speech Bubble: Rectangle with Corners Rounded 7">
            <a:extLst>
              <a:ext uri="{FF2B5EF4-FFF2-40B4-BE49-F238E27FC236}">
                <a16:creationId xmlns="" xmlns:a16="http://schemas.microsoft.com/office/drawing/2014/main" id="{3718B590-C5BF-4C16-88B9-CE8AA8A1CEB1}"/>
              </a:ext>
            </a:extLst>
          </p:cNvPr>
          <p:cNvSpPr/>
          <p:nvPr/>
        </p:nvSpPr>
        <p:spPr>
          <a:xfrm>
            <a:off x="3171472" y="585463"/>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prstClr val="white"/>
                </a:solidFill>
                <a:latin typeface="Century Gothic" panose="020B0502020202020204" pitchFamily="34" charset="0"/>
              </a:rPr>
              <a:t>Bist</a:t>
            </a:r>
            <a:r>
              <a:rPr lang="en-GB" sz="2000" dirty="0">
                <a:solidFill>
                  <a:prstClr val="white"/>
                </a:solidFill>
                <a:latin typeface="Century Gothic" panose="020B0502020202020204" pitchFamily="34" charset="0"/>
              </a:rPr>
              <a:t> du </a:t>
            </a:r>
            <a:r>
              <a:rPr lang="en-GB" sz="2000" dirty="0" err="1">
                <a:solidFill>
                  <a:prstClr val="white"/>
                </a:solidFill>
                <a:latin typeface="Century Gothic" panose="020B0502020202020204" pitchFamily="34" charset="0"/>
              </a:rPr>
              <a:t>ein</a:t>
            </a:r>
            <a:r>
              <a:rPr lang="en-GB" sz="2000" dirty="0">
                <a:solidFill>
                  <a:prstClr val="white"/>
                </a:solidFill>
                <a:latin typeface="Century Gothic" panose="020B0502020202020204" pitchFamily="34" charset="0"/>
              </a:rPr>
              <a:t> Ort?</a:t>
            </a:r>
            <a:endParaRPr lang="en-GB" sz="2000" dirty="0">
              <a:solidFill>
                <a:prstClr val="white"/>
              </a:solidFill>
              <a:latin typeface="Century Gothic" panose="020B0502020202020204" pitchFamily="34" charset="0"/>
            </a:endParaRPr>
          </a:p>
        </p:txBody>
      </p:sp>
      <p:sp>
        <p:nvSpPr>
          <p:cNvPr id="6" name="Speech Bubble: Rectangle with Corners Rounded 7">
            <a:extLst>
              <a:ext uri="{FF2B5EF4-FFF2-40B4-BE49-F238E27FC236}">
                <a16:creationId xmlns="" xmlns:a16="http://schemas.microsoft.com/office/drawing/2014/main" id="{3718B590-C5BF-4C16-88B9-CE8AA8A1CEB1}"/>
              </a:ext>
            </a:extLst>
          </p:cNvPr>
          <p:cNvSpPr/>
          <p:nvPr/>
        </p:nvSpPr>
        <p:spPr>
          <a:xfrm>
            <a:off x="7369919" y="900589"/>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prstClr val="white"/>
                </a:solidFill>
                <a:latin typeface="Century Gothic" panose="020B0502020202020204" pitchFamily="34" charset="0"/>
              </a:rPr>
              <a:t>Ich</a:t>
            </a:r>
            <a:r>
              <a:rPr lang="en-GB" sz="2000" dirty="0">
                <a:solidFill>
                  <a:prstClr val="white"/>
                </a:solidFill>
                <a:latin typeface="Century Gothic" panose="020B0502020202020204" pitchFamily="34" charset="0"/>
              </a:rPr>
              <a:t> bin </a:t>
            </a:r>
            <a:r>
              <a:rPr lang="en-GB" sz="2000" dirty="0" err="1">
                <a:solidFill>
                  <a:prstClr val="white"/>
                </a:solidFill>
                <a:latin typeface="Century Gothic" panose="020B0502020202020204" pitchFamily="34" charset="0"/>
              </a:rPr>
              <a:t>kein</a:t>
            </a:r>
            <a:r>
              <a:rPr lang="en-GB" sz="2000" dirty="0">
                <a:solidFill>
                  <a:prstClr val="white"/>
                </a:solidFill>
                <a:latin typeface="Century Gothic" panose="020B0502020202020204" pitchFamily="34" charset="0"/>
              </a:rPr>
              <a:t> Ort.</a:t>
            </a:r>
            <a:endParaRPr lang="en-GB" sz="2000" dirty="0">
              <a:solidFill>
                <a:prstClr val="white"/>
              </a:solidFill>
              <a:latin typeface="Century Gothic" panose="020B0502020202020204" pitchFamily="34" charset="0"/>
            </a:endParaRPr>
          </a:p>
        </p:txBody>
      </p:sp>
      <p:sp>
        <p:nvSpPr>
          <p:cNvPr id="7" name="Speech Bubble: Rectangle with Corners Rounded 7">
            <a:extLst>
              <a:ext uri="{FF2B5EF4-FFF2-40B4-BE49-F238E27FC236}">
                <a16:creationId xmlns="" xmlns:a16="http://schemas.microsoft.com/office/drawing/2014/main" id="{3718B590-C5BF-4C16-88B9-CE8AA8A1CEB1}"/>
              </a:ext>
            </a:extLst>
          </p:cNvPr>
          <p:cNvSpPr/>
          <p:nvPr/>
        </p:nvSpPr>
        <p:spPr>
          <a:xfrm>
            <a:off x="7369919" y="1994802"/>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prstClr val="white"/>
                </a:solidFill>
                <a:latin typeface="Century Gothic" panose="020B0502020202020204" pitchFamily="34" charset="0"/>
              </a:rPr>
              <a:t>Bist</a:t>
            </a:r>
            <a:r>
              <a:rPr lang="en-GB" sz="2000" dirty="0">
                <a:solidFill>
                  <a:prstClr val="white"/>
                </a:solidFill>
                <a:latin typeface="Century Gothic" panose="020B0502020202020204" pitchFamily="34" charset="0"/>
              </a:rPr>
              <a:t> du </a:t>
            </a:r>
            <a:r>
              <a:rPr lang="en-GB" sz="2000" dirty="0" err="1">
                <a:solidFill>
                  <a:prstClr val="white"/>
                </a:solidFill>
                <a:latin typeface="Century Gothic" panose="020B0502020202020204" pitchFamily="34" charset="0"/>
              </a:rPr>
              <a:t>ein</a:t>
            </a:r>
            <a:r>
              <a:rPr lang="en-GB" sz="2000" dirty="0">
                <a:solidFill>
                  <a:prstClr val="white"/>
                </a:solidFill>
                <a:latin typeface="Century Gothic" panose="020B0502020202020204" pitchFamily="34" charset="0"/>
              </a:rPr>
              <a:t> Tier?</a:t>
            </a:r>
            <a:endParaRPr lang="en-GB" sz="2000" dirty="0">
              <a:solidFill>
                <a:prstClr val="white"/>
              </a:solidFill>
              <a:latin typeface="Century Gothic" panose="020B0502020202020204" pitchFamily="34" charset="0"/>
            </a:endParaRPr>
          </a:p>
        </p:txBody>
      </p:sp>
      <p:sp>
        <p:nvSpPr>
          <p:cNvPr id="8" name="Speech Bubble: Rectangle with Corners Rounded 7">
            <a:extLst>
              <a:ext uri="{FF2B5EF4-FFF2-40B4-BE49-F238E27FC236}">
                <a16:creationId xmlns="" xmlns:a16="http://schemas.microsoft.com/office/drawing/2014/main" id="{3718B590-C5BF-4C16-88B9-CE8AA8A1CEB1}"/>
              </a:ext>
            </a:extLst>
          </p:cNvPr>
          <p:cNvSpPr/>
          <p:nvPr/>
        </p:nvSpPr>
        <p:spPr>
          <a:xfrm>
            <a:off x="3184367" y="1611203"/>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prstClr val="white"/>
                </a:solidFill>
                <a:latin typeface="Century Gothic" panose="020B0502020202020204" pitchFamily="34" charset="0"/>
              </a:rPr>
              <a:t>Ich</a:t>
            </a:r>
            <a:r>
              <a:rPr lang="en-GB" sz="2000" dirty="0">
                <a:solidFill>
                  <a:prstClr val="white"/>
                </a:solidFill>
                <a:latin typeface="Century Gothic" panose="020B0502020202020204" pitchFamily="34" charset="0"/>
              </a:rPr>
              <a:t> bin </a:t>
            </a:r>
            <a:r>
              <a:rPr lang="en-GB" sz="2000" dirty="0" err="1">
                <a:solidFill>
                  <a:prstClr val="white"/>
                </a:solidFill>
                <a:latin typeface="Century Gothic" panose="020B0502020202020204" pitchFamily="34" charset="0"/>
              </a:rPr>
              <a:t>ein</a:t>
            </a:r>
            <a:r>
              <a:rPr lang="en-GB" sz="2000" dirty="0">
                <a:solidFill>
                  <a:prstClr val="white"/>
                </a:solidFill>
                <a:latin typeface="Century Gothic" panose="020B0502020202020204" pitchFamily="34" charset="0"/>
              </a:rPr>
              <a:t> Tier.</a:t>
            </a:r>
            <a:endParaRPr lang="en-GB" sz="2000" dirty="0">
              <a:solidFill>
                <a:prstClr val="white"/>
              </a:solidFill>
              <a:latin typeface="Century Gothic" panose="020B0502020202020204" pitchFamily="34" charset="0"/>
            </a:endParaRPr>
          </a:p>
        </p:txBody>
      </p:sp>
      <p:sp>
        <p:nvSpPr>
          <p:cNvPr id="9" name="TextBox 8"/>
          <p:cNvSpPr txBox="1"/>
          <p:nvPr/>
        </p:nvSpPr>
        <p:spPr>
          <a:xfrm>
            <a:off x="9769641" y="947687"/>
            <a:ext cx="2374231" cy="646331"/>
          </a:xfrm>
          <a:prstGeom prst="rect">
            <a:avLst/>
          </a:prstGeom>
          <a:solidFill>
            <a:schemeClr val="accent4">
              <a:lumMod val="40000"/>
              <a:lumOff val="60000"/>
            </a:schemeClr>
          </a:solidFill>
        </p:spPr>
        <p:txBody>
          <a:bodyPr wrap="square" rtlCol="0">
            <a:spAutoFit/>
          </a:bodyPr>
          <a:lstStyle/>
          <a:p>
            <a:pPr algn="ctr"/>
            <a:r>
              <a:rPr lang="en-GB" dirty="0">
                <a:solidFill>
                  <a:srgbClr val="4472C4">
                    <a:lumMod val="50000"/>
                  </a:srgbClr>
                </a:solidFill>
                <a:latin typeface="Century Gothic" panose="020B0502020202020204" pitchFamily="34" charset="0"/>
              </a:rPr>
              <a:t>Mia keeps her card and it’s her turn.</a:t>
            </a:r>
            <a:endParaRPr lang="en-GB" dirty="0">
              <a:solidFill>
                <a:srgbClr val="4472C4">
                  <a:lumMod val="50000"/>
                </a:srgbClr>
              </a:solidFill>
              <a:latin typeface="Century Gothic" panose="020B0502020202020204" pitchFamily="34" charset="0"/>
            </a:endParaRPr>
          </a:p>
        </p:txBody>
      </p:sp>
      <p:sp>
        <p:nvSpPr>
          <p:cNvPr id="10" name="TextBox 9"/>
          <p:cNvSpPr txBox="1"/>
          <p:nvPr/>
        </p:nvSpPr>
        <p:spPr>
          <a:xfrm>
            <a:off x="3473115" y="2636943"/>
            <a:ext cx="2795338" cy="923330"/>
          </a:xfrm>
          <a:prstGeom prst="rect">
            <a:avLst/>
          </a:prstGeom>
          <a:solidFill>
            <a:schemeClr val="accent4">
              <a:lumMod val="40000"/>
              <a:lumOff val="60000"/>
            </a:schemeClr>
          </a:solidFill>
        </p:spPr>
        <p:txBody>
          <a:bodyPr wrap="square" rtlCol="0">
            <a:spAutoFit/>
          </a:bodyPr>
          <a:lstStyle/>
          <a:p>
            <a:pPr algn="ctr"/>
            <a:r>
              <a:rPr lang="en-GB" dirty="0">
                <a:solidFill>
                  <a:srgbClr val="4472C4">
                    <a:lumMod val="50000"/>
                  </a:srgbClr>
                </a:solidFill>
                <a:latin typeface="Century Gothic" panose="020B0502020202020204" pitchFamily="34" charset="0"/>
              </a:rPr>
              <a:t>Wolfgang has to give up his card and it’s still Mia’s turn.</a:t>
            </a:r>
            <a:endParaRPr lang="en-GB" dirty="0">
              <a:solidFill>
                <a:srgbClr val="4472C4">
                  <a:lumMod val="50000"/>
                </a:srgbClr>
              </a:solidFill>
              <a:latin typeface="Century Gothic" panose="020B0502020202020204" pitchFamily="34" charset="0"/>
            </a:endParaRPr>
          </a:p>
        </p:txBody>
      </p:sp>
      <p:sp>
        <p:nvSpPr>
          <p:cNvPr id="11" name="Speech Bubble: Rectangle with Corners Rounded 7">
            <a:extLst>
              <a:ext uri="{FF2B5EF4-FFF2-40B4-BE49-F238E27FC236}">
                <a16:creationId xmlns="" xmlns:a16="http://schemas.microsoft.com/office/drawing/2014/main" id="{3718B590-C5BF-4C16-88B9-CE8AA8A1CEB1}"/>
              </a:ext>
            </a:extLst>
          </p:cNvPr>
          <p:cNvSpPr/>
          <p:nvPr/>
        </p:nvSpPr>
        <p:spPr>
          <a:xfrm>
            <a:off x="7289713" y="3045401"/>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prstClr val="white"/>
                </a:solidFill>
                <a:latin typeface="Century Gothic" panose="020B0502020202020204" pitchFamily="34" charset="0"/>
              </a:rPr>
              <a:t>Bist</a:t>
            </a:r>
            <a:r>
              <a:rPr lang="en-GB" sz="2000" dirty="0">
                <a:solidFill>
                  <a:prstClr val="white"/>
                </a:solidFill>
                <a:latin typeface="Century Gothic" panose="020B0502020202020204" pitchFamily="34" charset="0"/>
              </a:rPr>
              <a:t> du </a:t>
            </a:r>
            <a:r>
              <a:rPr lang="en-GB" sz="2000" dirty="0" err="1">
                <a:solidFill>
                  <a:prstClr val="white"/>
                </a:solidFill>
                <a:latin typeface="Century Gothic" panose="020B0502020202020204" pitchFamily="34" charset="0"/>
              </a:rPr>
              <a:t>eine</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Sache</a:t>
            </a:r>
            <a:r>
              <a:rPr lang="en-GB" sz="2000" dirty="0">
                <a:solidFill>
                  <a:prstClr val="white"/>
                </a:solidFill>
                <a:latin typeface="Century Gothic" panose="020B0502020202020204" pitchFamily="34" charset="0"/>
              </a:rPr>
              <a:t>?</a:t>
            </a:r>
            <a:endParaRPr lang="en-GB" sz="2000" dirty="0">
              <a:solidFill>
                <a:prstClr val="white"/>
              </a:solidFill>
              <a:latin typeface="Century Gothic" panose="020B0502020202020204" pitchFamily="34" charset="0"/>
            </a:endParaRPr>
          </a:p>
        </p:txBody>
      </p:sp>
      <p:sp>
        <p:nvSpPr>
          <p:cNvPr id="12" name="Speech Bubble: Rectangle with Corners Rounded 7">
            <a:extLst>
              <a:ext uri="{FF2B5EF4-FFF2-40B4-BE49-F238E27FC236}">
                <a16:creationId xmlns="" xmlns:a16="http://schemas.microsoft.com/office/drawing/2014/main" id="{3718B590-C5BF-4C16-88B9-CE8AA8A1CEB1}"/>
              </a:ext>
            </a:extLst>
          </p:cNvPr>
          <p:cNvSpPr/>
          <p:nvPr/>
        </p:nvSpPr>
        <p:spPr>
          <a:xfrm>
            <a:off x="3340346" y="3713660"/>
            <a:ext cx="2755654"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prstClr val="white"/>
                </a:solidFill>
                <a:latin typeface="Century Gothic" panose="020B0502020202020204" pitchFamily="34" charset="0"/>
              </a:rPr>
              <a:t>Ich</a:t>
            </a:r>
            <a:r>
              <a:rPr lang="en-GB" sz="2000" dirty="0">
                <a:solidFill>
                  <a:prstClr val="white"/>
                </a:solidFill>
                <a:latin typeface="Century Gothic" panose="020B0502020202020204" pitchFamily="34" charset="0"/>
              </a:rPr>
              <a:t> bin </a:t>
            </a:r>
            <a:r>
              <a:rPr lang="en-GB" sz="2000" dirty="0" err="1">
                <a:solidFill>
                  <a:prstClr val="white"/>
                </a:solidFill>
                <a:latin typeface="Century Gothic" panose="020B0502020202020204" pitchFamily="34" charset="0"/>
              </a:rPr>
              <a:t>keine</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Sache</a:t>
            </a:r>
            <a:r>
              <a:rPr lang="en-GB" sz="2000" dirty="0">
                <a:solidFill>
                  <a:prstClr val="white"/>
                </a:solidFill>
                <a:latin typeface="Century Gothic" panose="020B0502020202020204" pitchFamily="34" charset="0"/>
              </a:rPr>
              <a:t>.</a:t>
            </a:r>
            <a:endParaRPr lang="en-GB" sz="2000" dirty="0">
              <a:solidFill>
                <a:prstClr val="white"/>
              </a:solidFill>
              <a:latin typeface="Century Gothic" panose="020B0502020202020204" pitchFamily="34" charset="0"/>
            </a:endParaRPr>
          </a:p>
        </p:txBody>
      </p:sp>
      <p:sp>
        <p:nvSpPr>
          <p:cNvPr id="13" name="Speech Bubble: Rectangle with Corners Rounded 7">
            <a:extLst>
              <a:ext uri="{FF2B5EF4-FFF2-40B4-BE49-F238E27FC236}">
                <a16:creationId xmlns="" xmlns:a16="http://schemas.microsoft.com/office/drawing/2014/main" id="{3718B590-C5BF-4C16-88B9-CE8AA8A1CEB1}"/>
              </a:ext>
            </a:extLst>
          </p:cNvPr>
          <p:cNvSpPr/>
          <p:nvPr/>
        </p:nvSpPr>
        <p:spPr>
          <a:xfrm>
            <a:off x="3340346" y="5307294"/>
            <a:ext cx="2755654"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prstClr val="white"/>
                </a:solidFill>
                <a:latin typeface="Century Gothic" panose="020B0502020202020204" pitchFamily="34" charset="0"/>
              </a:rPr>
              <a:t>Bist</a:t>
            </a:r>
            <a:r>
              <a:rPr lang="en-GB" sz="2000" dirty="0">
                <a:solidFill>
                  <a:prstClr val="white"/>
                </a:solidFill>
                <a:latin typeface="Century Gothic" panose="020B0502020202020204" pitchFamily="34" charset="0"/>
              </a:rPr>
              <a:t> du </a:t>
            </a:r>
            <a:r>
              <a:rPr lang="en-GB" sz="2000" dirty="0" err="1">
                <a:solidFill>
                  <a:prstClr val="white"/>
                </a:solidFill>
                <a:latin typeface="Century Gothic" panose="020B0502020202020204" pitchFamily="34" charset="0"/>
              </a:rPr>
              <a:t>eine</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Sache</a:t>
            </a:r>
            <a:r>
              <a:rPr lang="en-GB" sz="2000" dirty="0">
                <a:solidFill>
                  <a:prstClr val="white"/>
                </a:solidFill>
                <a:latin typeface="Century Gothic" panose="020B0502020202020204" pitchFamily="34" charset="0"/>
              </a:rPr>
              <a:t>?</a:t>
            </a:r>
            <a:endParaRPr lang="en-GB" sz="2000" dirty="0">
              <a:solidFill>
                <a:prstClr val="white"/>
              </a:solidFill>
              <a:latin typeface="Century Gothic" panose="020B0502020202020204" pitchFamily="34" charset="0"/>
            </a:endParaRPr>
          </a:p>
        </p:txBody>
      </p:sp>
      <p:sp>
        <p:nvSpPr>
          <p:cNvPr id="14" name="Speech Bubble: Rectangle with Corners Rounded 7">
            <a:extLst>
              <a:ext uri="{FF2B5EF4-FFF2-40B4-BE49-F238E27FC236}">
                <a16:creationId xmlns="" xmlns:a16="http://schemas.microsoft.com/office/drawing/2014/main" id="{3718B590-C5BF-4C16-88B9-CE8AA8A1CEB1}"/>
              </a:ext>
            </a:extLst>
          </p:cNvPr>
          <p:cNvSpPr/>
          <p:nvPr/>
        </p:nvSpPr>
        <p:spPr>
          <a:xfrm>
            <a:off x="7155643" y="4096000"/>
            <a:ext cx="2121925"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Nein! Ach….!</a:t>
            </a:r>
            <a:endParaRPr lang="en-GB" sz="2000" dirty="0">
              <a:solidFill>
                <a:prstClr val="white"/>
              </a:solidFill>
              <a:latin typeface="Century Gothic" panose="020B0502020202020204" pitchFamily="34" charset="0"/>
            </a:endParaRPr>
          </a:p>
        </p:txBody>
      </p:sp>
      <p:sp>
        <p:nvSpPr>
          <p:cNvPr id="15" name="TextBox 14"/>
          <p:cNvSpPr txBox="1"/>
          <p:nvPr/>
        </p:nvSpPr>
        <p:spPr>
          <a:xfrm>
            <a:off x="3365839" y="4500990"/>
            <a:ext cx="2762965" cy="646331"/>
          </a:xfrm>
          <a:prstGeom prst="rect">
            <a:avLst/>
          </a:prstGeom>
          <a:solidFill>
            <a:schemeClr val="accent4">
              <a:lumMod val="40000"/>
              <a:lumOff val="60000"/>
            </a:schemeClr>
          </a:solidFill>
        </p:spPr>
        <p:txBody>
          <a:bodyPr wrap="square" rtlCol="0">
            <a:spAutoFit/>
          </a:bodyPr>
          <a:lstStyle/>
          <a:p>
            <a:pPr algn="ctr"/>
            <a:r>
              <a:rPr lang="en-GB" dirty="0">
                <a:solidFill>
                  <a:srgbClr val="4472C4">
                    <a:lumMod val="50000"/>
                  </a:srgbClr>
                </a:solidFill>
                <a:latin typeface="Century Gothic" panose="020B0502020202020204" pitchFamily="34" charset="0"/>
              </a:rPr>
              <a:t>Wolfgang keeps his card and it’s his turn.</a:t>
            </a:r>
            <a:endParaRPr lang="en-GB" dirty="0">
              <a:solidFill>
                <a:srgbClr val="4472C4">
                  <a:lumMod val="50000"/>
                </a:srgbClr>
              </a:solidFill>
              <a:latin typeface="Century Gothic" panose="020B0502020202020204" pitchFamily="34" charset="0"/>
            </a:endParaRPr>
          </a:p>
        </p:txBody>
      </p:sp>
      <p:sp>
        <p:nvSpPr>
          <p:cNvPr id="16" name="TextBox 15"/>
          <p:cNvSpPr txBox="1"/>
          <p:nvPr/>
        </p:nvSpPr>
        <p:spPr>
          <a:xfrm>
            <a:off x="7087608" y="4949748"/>
            <a:ext cx="2374231" cy="646331"/>
          </a:xfrm>
          <a:prstGeom prst="rect">
            <a:avLst/>
          </a:prstGeom>
          <a:solidFill>
            <a:schemeClr val="accent4">
              <a:lumMod val="40000"/>
              <a:lumOff val="60000"/>
            </a:schemeClr>
          </a:solidFill>
        </p:spPr>
        <p:txBody>
          <a:bodyPr wrap="square" rtlCol="0">
            <a:spAutoFit/>
          </a:bodyPr>
          <a:lstStyle/>
          <a:p>
            <a:pPr algn="ctr"/>
            <a:r>
              <a:rPr lang="en-GB" dirty="0">
                <a:solidFill>
                  <a:srgbClr val="4472C4">
                    <a:lumMod val="50000"/>
                  </a:srgbClr>
                </a:solidFill>
                <a:latin typeface="Century Gothic" panose="020B0502020202020204" pitchFamily="34" charset="0"/>
              </a:rPr>
              <a:t>Mia said ‘Nein’ so forfeits her card!</a:t>
            </a:r>
            <a:endParaRPr lang="en-GB"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155363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3262647" y="476519"/>
            <a:ext cx="5666705" cy="4868214"/>
          </a:xfrm>
          <a:prstGeom prst="triangle">
            <a:avLst/>
          </a:prstGeom>
          <a:solidFill>
            <a:srgbClr val="7030A0"/>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4325155" y="4494727"/>
            <a:ext cx="3541690" cy="707886"/>
          </a:xfrm>
          <a:prstGeom prst="rect">
            <a:avLst/>
          </a:prstGeom>
          <a:noFill/>
        </p:spPr>
        <p:txBody>
          <a:bodyPr wrap="square" rtlCol="0">
            <a:spAutoFit/>
          </a:bodyPr>
          <a:lstStyle/>
          <a:p>
            <a:pPr algn="ctr"/>
            <a:r>
              <a:rPr lang="en-GB" sz="4000" b="1" dirty="0" err="1">
                <a:solidFill>
                  <a:prstClr val="white"/>
                </a:solidFill>
                <a:latin typeface="Century Gothic" panose="020B0502020202020204" pitchFamily="34" charset="0"/>
              </a:rPr>
              <a:t>eine</a:t>
            </a:r>
            <a:r>
              <a:rPr lang="en-GB" sz="4000" b="1" dirty="0">
                <a:solidFill>
                  <a:prstClr val="white"/>
                </a:solidFill>
                <a:latin typeface="Century Gothic" panose="020B0502020202020204" pitchFamily="34" charset="0"/>
              </a:rPr>
              <a:t> Form</a:t>
            </a:r>
            <a:endParaRPr lang="en-GB" sz="4000" b="1" dirty="0">
              <a:solidFill>
                <a:prstClr val="white"/>
              </a:solidFill>
              <a:latin typeface="Century Gothic" panose="020B0502020202020204" pitchFamily="34" charset="0"/>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975" y="0"/>
            <a:ext cx="2476363" cy="170001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9352" y="32351"/>
            <a:ext cx="2429238" cy="1667660"/>
          </a:xfrm>
          <a:prstGeom prst="rect">
            <a:avLst/>
          </a:prstGeom>
        </p:spPr>
      </p:pic>
      <p:sp>
        <p:nvSpPr>
          <p:cNvPr id="6" name="TextBox 5"/>
          <p:cNvSpPr txBox="1"/>
          <p:nvPr/>
        </p:nvSpPr>
        <p:spPr>
          <a:xfrm>
            <a:off x="231820" y="1515345"/>
            <a:ext cx="3490175"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Bist</a:t>
            </a:r>
            <a:r>
              <a:rPr lang="en-GB" sz="3200" b="1" dirty="0">
                <a:solidFill>
                  <a:srgbClr val="115076"/>
                </a:solidFill>
                <a:latin typeface="Century Gothic" panose="020B0502020202020204" pitchFamily="34" charset="0"/>
              </a:rPr>
              <a:t> du …?</a:t>
            </a:r>
            <a:endParaRPr lang="en-GB" sz="3200" b="1" dirty="0">
              <a:solidFill>
                <a:srgbClr val="115076"/>
              </a:solidFill>
              <a:latin typeface="Century Gothic" panose="020B0502020202020204" pitchFamily="34" charset="0"/>
            </a:endParaRPr>
          </a:p>
        </p:txBody>
      </p:sp>
      <p:sp>
        <p:nvSpPr>
          <p:cNvPr id="7" name="TextBox 6"/>
          <p:cNvSpPr txBox="1"/>
          <p:nvPr/>
        </p:nvSpPr>
        <p:spPr>
          <a:xfrm>
            <a:off x="8306873" y="1515344"/>
            <a:ext cx="4760963"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Ich</a:t>
            </a:r>
            <a:r>
              <a:rPr lang="en-GB" sz="3200" b="1" dirty="0">
                <a:solidFill>
                  <a:srgbClr val="115076"/>
                </a:solidFill>
                <a:latin typeface="Century Gothic" panose="020B0502020202020204" pitchFamily="34" charset="0"/>
              </a:rPr>
              <a:t> bin </a:t>
            </a:r>
            <a:r>
              <a:rPr lang="en-GB" sz="3200" b="1" u="sng" dirty="0" err="1">
                <a:solidFill>
                  <a:srgbClr val="115076"/>
                </a:solidFill>
                <a:latin typeface="Century Gothic" panose="020B0502020202020204" pitchFamily="34" charset="0"/>
              </a:rPr>
              <a:t>k</a:t>
            </a:r>
            <a:r>
              <a:rPr lang="en-GB" sz="3200" b="1" dirty="0" err="1">
                <a:solidFill>
                  <a:srgbClr val="115076"/>
                </a:solidFill>
                <a:latin typeface="Century Gothic" panose="020B0502020202020204" pitchFamily="34" charset="0"/>
              </a:rPr>
              <a:t>eine</a:t>
            </a:r>
            <a:r>
              <a:rPr lang="en-GB" sz="3200" b="1" dirty="0">
                <a:solidFill>
                  <a:srgbClr val="115076"/>
                </a:solidFill>
                <a:latin typeface="Century Gothic" panose="020B0502020202020204" pitchFamily="34" charset="0"/>
              </a:rPr>
              <a:t> Form.</a:t>
            </a:r>
            <a:endParaRPr lang="en-GB" sz="3200" b="1" dirty="0">
              <a:solidFill>
                <a:srgbClr val="115076"/>
              </a:solidFill>
              <a:latin typeface="Century Gothic" panose="020B0502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8346" y="1515344"/>
            <a:ext cx="566511" cy="64607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8073" y="4466406"/>
            <a:ext cx="1756654" cy="1756654"/>
          </a:xfrm>
          <a:prstGeom prst="rect">
            <a:avLst/>
          </a:prstGeom>
        </p:spPr>
      </p:pic>
      <p:sp>
        <p:nvSpPr>
          <p:cNvPr id="10" name="TextBox 9"/>
          <p:cNvSpPr txBox="1"/>
          <p:nvPr/>
        </p:nvSpPr>
        <p:spPr>
          <a:xfrm>
            <a:off x="10610046"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1" name="TextBox 10"/>
          <p:cNvSpPr txBox="1"/>
          <p:nvPr/>
        </p:nvSpPr>
        <p:spPr>
          <a:xfrm>
            <a:off x="11153109"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52391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072" y="4466406"/>
            <a:ext cx="1756654" cy="1756654"/>
          </a:xfrm>
          <a:prstGeom prst="rect">
            <a:avLst/>
          </a:prstGeom>
        </p:spPr>
      </p:pic>
      <p:sp>
        <p:nvSpPr>
          <p:cNvPr id="5" name="TextBox 4"/>
          <p:cNvSpPr txBox="1"/>
          <p:nvPr/>
        </p:nvSpPr>
        <p:spPr>
          <a:xfrm>
            <a:off x="10610045"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6" name="TextBox 5"/>
          <p:cNvSpPr txBox="1"/>
          <p:nvPr/>
        </p:nvSpPr>
        <p:spPr>
          <a:xfrm>
            <a:off x="11153108"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7" name="Picture 6">
            <a:extLst>
              <a:ext uri="{FF2B5EF4-FFF2-40B4-BE49-F238E27FC236}">
                <a16:creationId xmlns="" xmlns:a16="http://schemas.microsoft.com/office/drawing/2014/main" id="{12D659EB-77B3-ED44-9826-3A6089129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830" y="1197281"/>
            <a:ext cx="7901682" cy="4788899"/>
          </a:xfrm>
          <a:prstGeom prst="rect">
            <a:avLst/>
          </a:prstGeom>
        </p:spPr>
      </p:pic>
    </p:spTree>
    <p:extLst>
      <p:ext uri="{BB962C8B-B14F-4D97-AF65-F5344CB8AC3E}">
        <p14:creationId xmlns:p14="http://schemas.microsoft.com/office/powerpoint/2010/main" val="661244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217" y="1195897"/>
            <a:ext cx="3161566" cy="397681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5" name="TextBox 4"/>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6" name="TextBox 5"/>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5474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3" name="TextBox 2"/>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4" name="TextBox 3"/>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5" name="Picture 4">
            <a:extLst>
              <a:ext uri="{FF2B5EF4-FFF2-40B4-BE49-F238E27FC236}">
                <a16:creationId xmlns="" xmlns:a16="http://schemas.microsoft.com/office/drawing/2014/main" id="{8754B5D0-1ED2-4295-BD59-48C6F2300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0073" y="919534"/>
            <a:ext cx="3691854" cy="4542653"/>
          </a:xfrm>
          <a:prstGeom prst="rect">
            <a:avLst/>
          </a:prstGeom>
        </p:spPr>
      </p:pic>
    </p:spTree>
    <p:extLst>
      <p:ext uri="{BB962C8B-B14F-4D97-AF65-F5344CB8AC3E}">
        <p14:creationId xmlns:p14="http://schemas.microsoft.com/office/powerpoint/2010/main" val="3473008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D824560-AA0D-5B49-B718-7715126BC7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752"/>
          <a:stretch/>
        </p:blipFill>
        <p:spPr>
          <a:xfrm>
            <a:off x="3477295" y="299060"/>
            <a:ext cx="4277769" cy="556523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4" name="TextBox 3"/>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5" name="TextBox 4"/>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576731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3" name="TextBox 2"/>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4" name="TextBox 3"/>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301" y="1232998"/>
            <a:ext cx="2148253" cy="4296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9617" y="1218050"/>
            <a:ext cx="2155725" cy="4311449"/>
          </a:xfrm>
          <a:prstGeom prst="rect">
            <a:avLst/>
          </a:prstGeom>
        </p:spPr>
      </p:pic>
    </p:spTree>
    <p:extLst>
      <p:ext uri="{BB962C8B-B14F-4D97-AF65-F5344CB8AC3E}">
        <p14:creationId xmlns:p14="http://schemas.microsoft.com/office/powerpoint/2010/main" val="3968716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132"/>
            <a:ext cx="6807200" cy="869950"/>
          </a:xfrm>
          <a:prstGeom prst="rect">
            <a:avLst/>
          </a:prstGeom>
        </p:spPr>
      </p:pic>
      <p:sp>
        <p:nvSpPr>
          <p:cNvPr id="3" name="Title 3">
            <a:extLst>
              <a:ext uri="{FF2B5EF4-FFF2-40B4-BE49-F238E27FC236}">
                <a16:creationId xmlns="" xmlns:a16="http://schemas.microsoft.com/office/drawing/2014/main" id="{8F4DC969-FFBA-4940-A9E1-D37BCEE15F70}"/>
              </a:ext>
            </a:extLst>
          </p:cNvPr>
          <p:cNvSpPr txBox="1">
            <a:spLocks/>
          </p:cNvSpPr>
          <p:nvPr/>
        </p:nvSpPr>
        <p:spPr>
          <a:xfrm>
            <a:off x="0" y="236513"/>
            <a:ext cx="6177165"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SEIN (to be | being)</a:t>
            </a:r>
            <a:endParaRPr lang="en-GB" sz="3600" b="1" dirty="0">
              <a:solidFill>
                <a:prstClr val="white"/>
              </a:solidFill>
            </a:endParaRP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279" y="2774123"/>
            <a:ext cx="2476363" cy="1700011"/>
          </a:xfrm>
          <a:prstGeom prst="rect">
            <a:avLst/>
          </a:prstGeom>
        </p:spPr>
      </p:pic>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404" y="1106463"/>
            <a:ext cx="2429238" cy="1667660"/>
          </a:xfrm>
          <a:prstGeom prst="rect">
            <a:avLst/>
          </a:prstGeom>
        </p:spPr>
      </p:pic>
      <p:sp>
        <p:nvSpPr>
          <p:cNvPr id="6" name="TextBox 5">
            <a:extLst>
              <a:ext uri="{FF2B5EF4-FFF2-40B4-BE49-F238E27FC236}">
                <a16:creationId xmlns="" xmlns:a16="http://schemas.microsoft.com/office/drawing/2014/main" id="{7EC4D6FE-C75B-6E41-AAEB-176D9914E118}"/>
              </a:ext>
            </a:extLst>
          </p:cNvPr>
          <p:cNvSpPr txBox="1"/>
          <p:nvPr/>
        </p:nvSpPr>
        <p:spPr>
          <a:xfrm>
            <a:off x="2841767" y="1700227"/>
            <a:ext cx="4521776" cy="480131"/>
          </a:xfrm>
          <a:prstGeom prst="rect">
            <a:avLst/>
          </a:prstGeom>
          <a:noFill/>
        </p:spPr>
        <p:txBody>
          <a:bodyPr wrap="square" rtlCol="0">
            <a:spAutoFit/>
          </a:bodyPr>
          <a:lstStyle/>
          <a:p>
            <a:pPr>
              <a:lnSpc>
                <a:spcPct val="90000"/>
              </a:lnSpc>
              <a:spcBef>
                <a:spcPts val="1000"/>
              </a:spcBef>
            </a:pPr>
            <a:r>
              <a:rPr lang="en-GB" sz="2800" b="1" dirty="0" err="1">
                <a:solidFill>
                  <a:srgbClr val="4472C4">
                    <a:lumMod val="50000"/>
                  </a:srgbClr>
                </a:solidFill>
                <a:latin typeface="Century Gothic" panose="020B0502020202020204" pitchFamily="34" charset="0"/>
              </a:rPr>
              <a:t>Ich</a:t>
            </a:r>
            <a:r>
              <a:rPr lang="en-GB" sz="2800" b="1" dirty="0">
                <a:solidFill>
                  <a:srgbClr val="4472C4">
                    <a:lumMod val="50000"/>
                  </a:srgbClr>
                </a:solidFill>
                <a:latin typeface="Century Gothic" panose="020B0502020202020204" pitchFamily="34" charset="0"/>
              </a:rPr>
              <a:t> </a:t>
            </a:r>
            <a:r>
              <a:rPr lang="en-GB" sz="2800" b="1" u="sng" dirty="0">
                <a:solidFill>
                  <a:srgbClr val="4472C4">
                    <a:lumMod val="50000"/>
                  </a:srgbClr>
                </a:solidFill>
                <a:latin typeface="Century Gothic" panose="020B0502020202020204" pitchFamily="34" charset="0"/>
              </a:rPr>
              <a:t>bin</a:t>
            </a:r>
            <a:r>
              <a:rPr lang="en-GB" sz="2800" b="1"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ein</a:t>
            </a:r>
            <a:r>
              <a:rPr lang="en-GB" sz="2800" dirty="0">
                <a:solidFill>
                  <a:srgbClr val="4472C4">
                    <a:lumMod val="50000"/>
                  </a:srgbClr>
                </a:solidFill>
                <a:latin typeface="Century Gothic" panose="020B0502020202020204" pitchFamily="34" charset="0"/>
              </a:rPr>
              <a:t> Mensch.</a:t>
            </a:r>
            <a:endParaRPr lang="en-GB" sz="2800" dirty="0">
              <a:solidFill>
                <a:srgbClr val="4472C4">
                  <a:lumMod val="50000"/>
                </a:srgbClr>
              </a:solidFill>
              <a:latin typeface="Century Gothic" panose="020B0502020202020204" pitchFamily="34" charset="0"/>
            </a:endParaRPr>
          </a:p>
        </p:txBody>
      </p:sp>
      <p:sp>
        <p:nvSpPr>
          <p:cNvPr id="7" name="TextBox 6">
            <a:extLst>
              <a:ext uri="{FF2B5EF4-FFF2-40B4-BE49-F238E27FC236}">
                <a16:creationId xmlns="" xmlns:a16="http://schemas.microsoft.com/office/drawing/2014/main" id="{7EC4D6FE-C75B-6E41-AAEB-176D9914E118}"/>
              </a:ext>
            </a:extLst>
          </p:cNvPr>
          <p:cNvSpPr txBox="1"/>
          <p:nvPr/>
        </p:nvSpPr>
        <p:spPr>
          <a:xfrm>
            <a:off x="2841767" y="3429000"/>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Du </a:t>
            </a:r>
            <a:r>
              <a:rPr lang="en-GB" sz="2800" b="1" u="sng" dirty="0" err="1">
                <a:solidFill>
                  <a:srgbClr val="4472C4">
                    <a:lumMod val="50000"/>
                  </a:srgbClr>
                </a:solidFill>
                <a:latin typeface="Century Gothic" panose="020B0502020202020204" pitchFamily="34" charset="0"/>
              </a:rPr>
              <a:t>bist</a:t>
            </a:r>
            <a:r>
              <a:rPr lang="en-GB" sz="2800" b="1"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ein</a:t>
            </a:r>
            <a:r>
              <a:rPr lang="en-GB" sz="2800" dirty="0">
                <a:solidFill>
                  <a:srgbClr val="4472C4">
                    <a:lumMod val="50000"/>
                  </a:srgbClr>
                </a:solidFill>
                <a:latin typeface="Century Gothic" panose="020B0502020202020204" pitchFamily="34" charset="0"/>
              </a:rPr>
              <a:t> Mensch.</a:t>
            </a:r>
            <a:endParaRPr lang="en-GB" sz="2800" dirty="0">
              <a:solidFill>
                <a:srgbClr val="4472C4">
                  <a:lumMod val="50000"/>
                </a:srgbClr>
              </a:solidFill>
              <a:latin typeface="Century Gothic" panose="020B0502020202020204" pitchFamily="34" charset="0"/>
            </a:endParaRPr>
          </a:p>
        </p:txBody>
      </p:sp>
      <p:sp>
        <p:nvSpPr>
          <p:cNvPr id="8" name="TextBox 7">
            <a:extLst>
              <a:ext uri="{FF2B5EF4-FFF2-40B4-BE49-F238E27FC236}">
                <a16:creationId xmlns="" xmlns:a16="http://schemas.microsoft.com/office/drawing/2014/main" id="{7EC4D6FE-C75B-6E41-AAEB-176D9914E118}"/>
              </a:ext>
            </a:extLst>
          </p:cNvPr>
          <p:cNvSpPr txBox="1"/>
          <p:nvPr/>
        </p:nvSpPr>
        <p:spPr>
          <a:xfrm>
            <a:off x="2841767" y="4917707"/>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Das </a:t>
            </a:r>
            <a:r>
              <a:rPr lang="en-GB" sz="2800" b="1" u="sng" dirty="0" err="1">
                <a:solidFill>
                  <a:srgbClr val="4472C4">
                    <a:lumMod val="50000"/>
                  </a:srgbClr>
                </a:solidFill>
                <a:latin typeface="Century Gothic" panose="020B0502020202020204" pitchFamily="34" charset="0"/>
              </a:rPr>
              <a:t>ist</a:t>
            </a:r>
            <a:r>
              <a:rPr lang="en-GB" sz="2800" b="1"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ein</a:t>
            </a:r>
            <a:r>
              <a:rPr lang="en-GB" sz="2800" dirty="0">
                <a:solidFill>
                  <a:srgbClr val="4472C4">
                    <a:lumMod val="50000"/>
                  </a:srgbClr>
                </a:solidFill>
                <a:latin typeface="Century Gothic" panose="020B0502020202020204" pitchFamily="34" charset="0"/>
              </a:rPr>
              <a:t> Mensch.</a:t>
            </a:r>
            <a:endParaRPr lang="en-GB" sz="2800" dirty="0">
              <a:solidFill>
                <a:srgbClr val="4472C4">
                  <a:lumMod val="50000"/>
                </a:srgbClr>
              </a:solidFill>
              <a:latin typeface="Century Gothic" panose="020B0502020202020204"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530" y="4488289"/>
            <a:ext cx="826753" cy="165350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9153" y="4500164"/>
            <a:ext cx="820815" cy="1641630"/>
          </a:xfrm>
          <a:prstGeom prst="rect">
            <a:avLst/>
          </a:prstGeom>
        </p:spPr>
      </p:pic>
      <p:sp>
        <p:nvSpPr>
          <p:cNvPr id="11" name="TextBox 10">
            <a:extLst>
              <a:ext uri="{FF2B5EF4-FFF2-40B4-BE49-F238E27FC236}">
                <a16:creationId xmlns="" xmlns:a16="http://schemas.microsoft.com/office/drawing/2014/main" id="{7EC4D6FE-C75B-6E41-AAEB-176D9914E118}"/>
              </a:ext>
            </a:extLst>
          </p:cNvPr>
          <p:cNvSpPr txBox="1"/>
          <p:nvPr/>
        </p:nvSpPr>
        <p:spPr>
          <a:xfrm>
            <a:off x="6432826" y="1700226"/>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I </a:t>
            </a:r>
            <a:r>
              <a:rPr lang="en-GB" sz="2800" b="1" u="sng" dirty="0">
                <a:solidFill>
                  <a:srgbClr val="4472C4">
                    <a:lumMod val="50000"/>
                  </a:srgbClr>
                </a:solidFill>
                <a:latin typeface="Century Gothic" panose="020B0502020202020204" pitchFamily="34" charset="0"/>
              </a:rPr>
              <a:t>am</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a human being.</a:t>
            </a:r>
            <a:endParaRPr lang="en-GB" sz="2800" dirty="0">
              <a:solidFill>
                <a:srgbClr val="4472C4">
                  <a:lumMod val="50000"/>
                </a:srgbClr>
              </a:solidFill>
              <a:latin typeface="Century Gothic" panose="020B0502020202020204" pitchFamily="34" charset="0"/>
            </a:endParaRPr>
          </a:p>
        </p:txBody>
      </p:sp>
      <p:sp>
        <p:nvSpPr>
          <p:cNvPr id="12" name="TextBox 11">
            <a:extLst>
              <a:ext uri="{FF2B5EF4-FFF2-40B4-BE49-F238E27FC236}">
                <a16:creationId xmlns="" xmlns:a16="http://schemas.microsoft.com/office/drawing/2014/main" id="{7EC4D6FE-C75B-6E41-AAEB-176D9914E118}"/>
              </a:ext>
            </a:extLst>
          </p:cNvPr>
          <p:cNvSpPr txBox="1"/>
          <p:nvPr/>
        </p:nvSpPr>
        <p:spPr>
          <a:xfrm>
            <a:off x="6432826" y="3428999"/>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You </a:t>
            </a:r>
            <a:r>
              <a:rPr lang="en-GB" sz="2800" b="1" u="sng" dirty="0">
                <a:solidFill>
                  <a:srgbClr val="4472C4">
                    <a:lumMod val="50000"/>
                  </a:srgbClr>
                </a:solidFill>
                <a:latin typeface="Century Gothic" panose="020B0502020202020204" pitchFamily="34" charset="0"/>
              </a:rPr>
              <a:t>are</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a human being.</a:t>
            </a:r>
            <a:endParaRPr lang="en-GB" sz="2800" dirty="0">
              <a:solidFill>
                <a:srgbClr val="4472C4">
                  <a:lumMod val="50000"/>
                </a:srgbClr>
              </a:solidFill>
              <a:latin typeface="Century Gothic" panose="020B0502020202020204" pitchFamily="34" charset="0"/>
            </a:endParaRPr>
          </a:p>
        </p:txBody>
      </p:sp>
      <p:sp>
        <p:nvSpPr>
          <p:cNvPr id="13" name="TextBox 12">
            <a:extLst>
              <a:ext uri="{FF2B5EF4-FFF2-40B4-BE49-F238E27FC236}">
                <a16:creationId xmlns="" xmlns:a16="http://schemas.microsoft.com/office/drawing/2014/main" id="{7EC4D6FE-C75B-6E41-AAEB-176D9914E118}"/>
              </a:ext>
            </a:extLst>
          </p:cNvPr>
          <p:cNvSpPr txBox="1"/>
          <p:nvPr/>
        </p:nvSpPr>
        <p:spPr>
          <a:xfrm>
            <a:off x="6432826" y="4917705"/>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That </a:t>
            </a:r>
            <a:r>
              <a:rPr lang="en-GB" sz="2800" b="1" u="sng" dirty="0">
                <a:solidFill>
                  <a:srgbClr val="4472C4">
                    <a:lumMod val="50000"/>
                  </a:srgbClr>
                </a:solidFill>
                <a:latin typeface="Century Gothic" panose="020B0502020202020204" pitchFamily="34" charset="0"/>
              </a:rPr>
              <a:t>is</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a human being.</a:t>
            </a:r>
            <a:endParaRPr lang="en-GB" sz="2800" dirty="0">
              <a:solidFill>
                <a:srgbClr val="4472C4">
                  <a:lumMod val="50000"/>
                </a:srgbClr>
              </a:solidFill>
              <a:latin typeface="Century Gothic" panose="020B0502020202020204" pitchFamily="34" charset="0"/>
            </a:endParaRPr>
          </a:p>
        </p:txBody>
      </p:sp>
      <p:sp>
        <p:nvSpPr>
          <p:cNvPr id="14" name="Speech Bubble: Rectangle with Corners Rounded 7">
            <a:extLst>
              <a:ext uri="{FF2B5EF4-FFF2-40B4-BE49-F238E27FC236}">
                <a16:creationId xmlns="" xmlns:a16="http://schemas.microsoft.com/office/drawing/2014/main" id="{3718B590-C5BF-4C16-88B9-CE8AA8A1CEB1}"/>
              </a:ext>
            </a:extLst>
          </p:cNvPr>
          <p:cNvSpPr/>
          <p:nvPr/>
        </p:nvSpPr>
        <p:spPr>
          <a:xfrm>
            <a:off x="7363543" y="72025"/>
            <a:ext cx="4464676" cy="1405555"/>
          </a:xfrm>
          <a:prstGeom prst="wedgeRoundRectCallout">
            <a:avLst>
              <a:gd name="adj1" fmla="val -22564"/>
              <a:gd name="adj2" fmla="val 64922"/>
              <a:gd name="adj3" fmla="val 16667"/>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Note: </a:t>
            </a:r>
            <a:r>
              <a:rPr lang="en-GB" sz="2000" dirty="0">
                <a:solidFill>
                  <a:prstClr val="white"/>
                </a:solidFill>
                <a:latin typeface="Century Gothic" panose="020B0502020202020204" pitchFamily="34" charset="0"/>
              </a:rPr>
              <a:t>‘</a:t>
            </a:r>
            <a:r>
              <a:rPr lang="en-GB" sz="2000" b="1" dirty="0">
                <a:solidFill>
                  <a:prstClr val="white"/>
                </a:solidFill>
                <a:latin typeface="Century Gothic" panose="020B0502020202020204" pitchFamily="34" charset="0"/>
              </a:rPr>
              <a:t>bin</a:t>
            </a:r>
            <a:r>
              <a:rPr lang="en-GB" sz="2000" dirty="0">
                <a:solidFill>
                  <a:prstClr val="white"/>
                </a:solidFill>
                <a:latin typeface="Century Gothic" panose="020B0502020202020204" pitchFamily="34" charset="0"/>
              </a:rPr>
              <a:t>’ (am), ‘</a:t>
            </a:r>
            <a:r>
              <a:rPr lang="en-GB" sz="2000" b="1" dirty="0" err="1">
                <a:solidFill>
                  <a:prstClr val="white"/>
                </a:solidFill>
                <a:latin typeface="Century Gothic" panose="020B0502020202020204" pitchFamily="34" charset="0"/>
              </a:rPr>
              <a:t>bist</a:t>
            </a:r>
            <a:r>
              <a:rPr lang="en-GB" sz="2000" dirty="0">
                <a:solidFill>
                  <a:prstClr val="white"/>
                </a:solidFill>
                <a:latin typeface="Century Gothic" panose="020B0502020202020204" pitchFamily="34" charset="0"/>
              </a:rPr>
              <a:t>’ (are) and ‘</a:t>
            </a:r>
            <a:r>
              <a:rPr lang="en-GB" sz="2000" dirty="0" err="1">
                <a:solidFill>
                  <a:prstClr val="white"/>
                </a:solidFill>
                <a:latin typeface="Century Gothic" panose="020B0502020202020204" pitchFamily="34" charset="0"/>
              </a:rPr>
              <a:t>i</a:t>
            </a:r>
            <a:r>
              <a:rPr lang="en-GB" sz="2000" b="1" dirty="0" err="1">
                <a:solidFill>
                  <a:prstClr val="white"/>
                </a:solidFill>
                <a:latin typeface="Century Gothic" panose="020B0502020202020204" pitchFamily="34" charset="0"/>
              </a:rPr>
              <a:t>st</a:t>
            </a:r>
            <a:r>
              <a:rPr lang="en-GB" sz="2000" dirty="0">
                <a:solidFill>
                  <a:prstClr val="white"/>
                </a:solidFill>
                <a:latin typeface="Century Gothic" panose="020B0502020202020204" pitchFamily="34" charset="0"/>
              </a:rPr>
              <a:t>’ (is) are all forms of the verb </a:t>
            </a:r>
            <a:r>
              <a:rPr lang="en-GB" sz="2000" b="1" dirty="0">
                <a:solidFill>
                  <a:prstClr val="white"/>
                </a:solidFill>
                <a:latin typeface="Century Gothic" panose="020B0502020202020204" pitchFamily="34" charset="0"/>
              </a:rPr>
              <a:t>SEIN</a:t>
            </a:r>
            <a:r>
              <a:rPr lang="en-GB" sz="2000" dirty="0">
                <a:solidFill>
                  <a:prstClr val="white"/>
                </a:solidFill>
                <a:latin typeface="Century Gothic" panose="020B0502020202020204" pitchFamily="34" charset="0"/>
              </a:rPr>
              <a:t> (to be | being).</a:t>
            </a:r>
            <a:endParaRPr lang="en-GB"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8774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P spid="13"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594" y="202561"/>
            <a:ext cx="3490175"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Ist</a:t>
            </a:r>
            <a:r>
              <a:rPr lang="en-GB" sz="3200" b="1" dirty="0">
                <a:solidFill>
                  <a:srgbClr val="115076"/>
                </a:solidFill>
                <a:latin typeface="Century Gothic" panose="020B0502020202020204" pitchFamily="34" charset="0"/>
              </a:rPr>
              <a:t> das </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Ding?</a:t>
            </a:r>
            <a:endParaRPr lang="en-GB" sz="3200" b="1" dirty="0">
              <a:solidFill>
                <a:srgbClr val="115076"/>
              </a:solidFill>
              <a:latin typeface="Century Gothic" panose="020B0502020202020204" pitchFamily="34" charset="0"/>
            </a:endParaRPr>
          </a:p>
        </p:txBody>
      </p:sp>
      <p:sp>
        <p:nvSpPr>
          <p:cNvPr id="7" name="TextBox 6"/>
          <p:cNvSpPr txBox="1"/>
          <p:nvPr/>
        </p:nvSpPr>
        <p:spPr>
          <a:xfrm>
            <a:off x="8306873" y="227457"/>
            <a:ext cx="4760963"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Das </a:t>
            </a:r>
            <a:r>
              <a:rPr lang="en-GB" sz="3200" b="1" dirty="0" err="1">
                <a:solidFill>
                  <a:srgbClr val="115076"/>
                </a:solidFill>
                <a:latin typeface="Century Gothic" panose="020B0502020202020204" pitchFamily="34" charset="0"/>
              </a:rPr>
              <a:t>ist</a:t>
            </a:r>
            <a:r>
              <a:rPr lang="en-GB" sz="3200" b="1" dirty="0">
                <a:solidFill>
                  <a:srgbClr val="115076"/>
                </a:solidFill>
                <a:latin typeface="Century Gothic" panose="020B0502020202020204" pitchFamily="34" charset="0"/>
              </a:rPr>
              <a:t> </a:t>
            </a:r>
            <a:r>
              <a:rPr lang="en-GB" sz="3200" b="1" u="sng" dirty="0" err="1">
                <a:solidFill>
                  <a:srgbClr val="115076"/>
                </a:solidFill>
                <a:latin typeface="Century Gothic" panose="020B0502020202020204" pitchFamily="34" charset="0"/>
              </a:rPr>
              <a:t>k</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Ding.</a:t>
            </a:r>
            <a:endParaRPr lang="en-GB" sz="3200" b="1" dirty="0">
              <a:solidFill>
                <a:srgbClr val="115076"/>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62" y="227456"/>
            <a:ext cx="566511" cy="64607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8073" y="4466406"/>
            <a:ext cx="1756654" cy="1756654"/>
          </a:xfrm>
          <a:prstGeom prst="rect">
            <a:avLst/>
          </a:prstGeom>
        </p:spPr>
      </p:pic>
      <p:sp>
        <p:nvSpPr>
          <p:cNvPr id="10" name="TextBox 9"/>
          <p:cNvSpPr txBox="1"/>
          <p:nvPr/>
        </p:nvSpPr>
        <p:spPr>
          <a:xfrm>
            <a:off x="10610046"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1" name="TextBox 10"/>
          <p:cNvSpPr txBox="1"/>
          <p:nvPr/>
        </p:nvSpPr>
        <p:spPr>
          <a:xfrm>
            <a:off x="11153109"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endParaRPr lang="en-GB" sz="2400" b="1" dirty="0">
              <a:solidFill>
                <a:srgbClr val="115076"/>
              </a:solidFill>
              <a:latin typeface="Century Gothic" panose="020B0502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296" y="2161421"/>
            <a:ext cx="6093854" cy="4062569"/>
          </a:xfrm>
          <a:prstGeom prst="rect">
            <a:avLst/>
          </a:prstGeom>
        </p:spPr>
      </p:pic>
    </p:spTree>
    <p:extLst>
      <p:ext uri="{BB962C8B-B14F-4D97-AF65-F5344CB8AC3E}">
        <p14:creationId xmlns:p14="http://schemas.microsoft.com/office/powerpoint/2010/main" val="32402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975</Words>
  <Application>Microsoft Office PowerPoint</Application>
  <PresentationFormat>Widescreen</PresentationFormat>
  <Paragraphs>283</Paragraphs>
  <Slides>19</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Century Gothic</vt:lpstr>
      <vt:lpstr>Tw Cen MT</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cp:revision>
  <dcterms:created xsi:type="dcterms:W3CDTF">2019-09-27T14:30:46Z</dcterms:created>
  <dcterms:modified xsi:type="dcterms:W3CDTF">2019-09-27T14:31:11Z</dcterms:modified>
</cp:coreProperties>
</file>